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263" r:id="rId12"/>
    <p:sldId id="320" r:id="rId13"/>
    <p:sldId id="324" r:id="rId14"/>
    <p:sldId id="325" r:id="rId15"/>
    <p:sldId id="326" r:id="rId16"/>
    <p:sldId id="304" r:id="rId17"/>
    <p:sldId id="266" r:id="rId18"/>
    <p:sldId id="267" r:id="rId19"/>
    <p:sldId id="268" r:id="rId20"/>
    <p:sldId id="313" r:id="rId21"/>
    <p:sldId id="312" r:id="rId22"/>
    <p:sldId id="314" r:id="rId23"/>
    <p:sldId id="315" r:id="rId24"/>
    <p:sldId id="316" r:id="rId25"/>
    <p:sldId id="317" r:id="rId26"/>
    <p:sldId id="291" r:id="rId27"/>
    <p:sldId id="292" r:id="rId28"/>
    <p:sldId id="293" r:id="rId29"/>
    <p:sldId id="294" r:id="rId30"/>
    <p:sldId id="318" r:id="rId31"/>
    <p:sldId id="319" r:id="rId32"/>
    <p:sldId id="295" r:id="rId33"/>
    <p:sldId id="296" r:id="rId34"/>
    <p:sldId id="298" r:id="rId35"/>
    <p:sldId id="305" r:id="rId36"/>
    <p:sldId id="269" r:id="rId37"/>
    <p:sldId id="327" r:id="rId38"/>
    <p:sldId id="328" r:id="rId39"/>
    <p:sldId id="329" r:id="rId40"/>
    <p:sldId id="330" r:id="rId41"/>
    <p:sldId id="299" r:id="rId42"/>
    <p:sldId id="300" r:id="rId43"/>
    <p:sldId id="301" r:id="rId44"/>
    <p:sldId id="331" r:id="rId45"/>
    <p:sldId id="332" r:id="rId46"/>
    <p:sldId id="333" r:id="rId47"/>
    <p:sldId id="283" r:id="rId48"/>
    <p:sldId id="286" r:id="rId49"/>
    <p:sldId id="302" r:id="rId50"/>
    <p:sldId id="306" r:id="rId51"/>
    <p:sldId id="311" r:id="rId52"/>
    <p:sldId id="307" r:id="rId53"/>
    <p:sldId id="308" r:id="rId54"/>
    <p:sldId id="310" r:id="rId55"/>
    <p:sldId id="309" r:id="rId56"/>
    <p:sldId id="284" r:id="rId57"/>
    <p:sldId id="285" r:id="rId58"/>
    <p:sldId id="323" r:id="rId59"/>
    <p:sldId id="287" r:id="rId60"/>
    <p:sldId id="288" r:id="rId61"/>
    <p:sldId id="289" r:id="rId62"/>
    <p:sldId id="322" r:id="rId63"/>
    <p:sldId id="334" r:id="rId64"/>
    <p:sldId id="335" r:id="rId65"/>
    <p:sldId id="281" r:id="rId66"/>
    <p:sldId id="280" r:id="rId67"/>
  </p:sldIdLst>
  <p:sldSz cx="9144000" cy="6858000" type="screen4x3"/>
  <p:notesSz cx="6858000" cy="9144000"/>
  <p:custDataLst>
    <p:tags r:id="rId6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>
      <p:cViewPr varScale="1">
        <p:scale>
          <a:sx n="76" d="100"/>
          <a:sy n="76" d="100"/>
        </p:scale>
        <p:origin x="6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template </a:t>
          </a:r>
          <a:r>
            <a:rPr lang="en-US" sz="2800" kern="1200" dirty="0" err="1"/>
            <a:t>CStack</a:t>
          </a:r>
          <a:r>
            <a:rPr lang="en-US" sz="2800" kern="1200" dirty="0"/>
            <a:t>&lt;T&gt;</a:t>
          </a:r>
          <a:endParaRPr lang="ru-RU" sz="28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CStack</a:t>
          </a:r>
          <a:r>
            <a:rPr lang="en-US" sz="2800" kern="1200" dirty="0"/>
            <a:t>&lt;void*&gt;</a:t>
          </a:r>
          <a:endParaRPr lang="ru-RU" sz="28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CStack</a:t>
          </a:r>
          <a:r>
            <a:rPr lang="en-US" sz="2800" kern="1200" dirty="0"/>
            <a:t>&lt;T*&gt;</a:t>
          </a:r>
          <a:endParaRPr lang="ru-RU" sz="28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template </a:t>
          </a:r>
          <a:r>
            <a:rPr lang="en-US" sz="2300" kern="1200" dirty="0" err="1"/>
            <a:t>CCountable</a:t>
          </a:r>
          <a:r>
            <a:rPr lang="en-US" sz="2300" kern="1200" dirty="0"/>
            <a:t>&lt;T&gt;</a:t>
          </a:r>
          <a:endParaRPr lang="ru-RU" sz="23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CCountable</a:t>
          </a:r>
          <a:r>
            <a:rPr lang="en-US" sz="2300" kern="1200" dirty="0"/>
            <a:t>&lt;A&gt;</a:t>
          </a:r>
          <a:endParaRPr lang="ru-RU" sz="23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</a:t>
          </a:r>
          <a:endParaRPr lang="ru-RU" sz="23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CCountable</a:t>
          </a:r>
          <a:r>
            <a:rPr lang="en-US" sz="2300" kern="1200" dirty="0"/>
            <a:t>&lt;B&gt;</a:t>
          </a:r>
          <a:endParaRPr lang="ru-RU" sz="23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</a:t>
          </a:r>
          <a:endParaRPr lang="ru-RU" sz="23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IShape</a:t>
          </a:r>
          <a:endParaRPr lang="ru-RU" sz="23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IRectangle</a:t>
          </a:r>
          <a:endParaRPr lang="ru-RU" sz="23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CRectangle</a:t>
          </a:r>
          <a:endParaRPr lang="ru-RU" sz="23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ICircle</a:t>
          </a:r>
          <a:endParaRPr lang="ru-RU" sz="23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CCircle</a:t>
          </a:r>
          <a:endParaRPr lang="ru-RU" sz="23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98000"/>
                <a:shade val="25000"/>
                <a:satMod val="250000"/>
              </a:schemeClr>
            </a:gs>
            <a:gs pos="68000">
              <a:schemeClr val="accent3">
                <a:tint val="86000"/>
                <a:satMod val="115000"/>
              </a:schemeClr>
            </a:gs>
            <a:gs pos="100000">
              <a:schemeClr val="accent3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 w="9525" cap="flat" cmpd="sng" algn="ctr">
          <a:solidFill>
            <a:schemeClr val="accent3">
              <a:shade val="50000"/>
              <a:satMod val="10300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shade val="9000"/>
              <a:satMod val="105000"/>
              <a:alpha val="48000"/>
            </a:scheme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11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17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18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19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33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36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65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66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E473-7EED-4F7B-82EB-064DA68929A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8E92-29B0-43CF-B248-F8BB37CD80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95DA9-DE60-4129-AB0D-ADD0F7FC7C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2D7B-7D91-4CB4-ACDD-E156F82D834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48B65-E6BC-43A5-9B64-666DAF2A76D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2308-5397-4658-8F25-6869358379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F63F5-5886-4387-901B-244A8539DEB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699A4-75AD-40BF-A9E5-3F78FAE7BD9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2348-96CA-400D-AB2E-904376B11B0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DEDA-2015-4878-BE00-4BCFDB39E33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778724-16C2-408C-B8BF-B4B213ADEB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74KnYqs3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T&gt;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7.4);</a:t>
            </a: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std::string max4 = maximum(std::string("hello"), std::string("world"));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457200" y="2348880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-11531" y="12674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SortInts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y,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z)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4572000" y="1256423"/>
            <a:ext cx="45307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SortInts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.LBB0_1: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.LBB0_4: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.LBB0_5: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retq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215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0" y="1268760"/>
            <a:ext cx="4597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SortIntsManual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v1,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v2,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4572000" y="1268760"/>
            <a:ext cx="459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SortIntsManual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(int&amp;, int&amp;, int&amp;):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.LBB1_1: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.LBB1_4: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ecx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sz="16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6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.LBB1_5: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retq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sz="2400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251520" y="1916832"/>
            <a:ext cx="8511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116013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857365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5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847088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1928802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Специализация шаблона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/>
              <a:t>При </a:t>
            </a:r>
            <a:r>
              <a:rPr lang="ru-RU" b="1" dirty="0"/>
              <a:t>специализации</a:t>
            </a:r>
            <a:r>
              <a:rPr lang="ru-RU" dirty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/>
              <a:t>Типы специализации</a:t>
            </a:r>
          </a:p>
          <a:p>
            <a:pPr lvl="1"/>
            <a:r>
              <a:rPr lang="ru-RU" dirty="0"/>
              <a:t>Полная</a:t>
            </a:r>
          </a:p>
          <a:p>
            <a:pPr lvl="2"/>
            <a:r>
              <a:rPr lang="ru-RU" dirty="0"/>
              <a:t>Конкретизированы все параметры первичного шаблона</a:t>
            </a:r>
          </a:p>
          <a:p>
            <a:pPr lvl="1"/>
            <a:r>
              <a:rPr lang="ru-RU" dirty="0"/>
              <a:t>Частичная</a:t>
            </a:r>
          </a:p>
          <a:p>
            <a:pPr lvl="2"/>
            <a:r>
              <a:rPr lang="ru-RU" dirty="0"/>
              <a:t>Конкретизирована только часть параметров</a:t>
            </a:r>
          </a:p>
          <a:p>
            <a:pPr lvl="2"/>
            <a:r>
              <a:rPr lang="ru-RU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функция </a:t>
            </a:r>
            <a:r>
              <a:rPr lang="en-US" dirty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шаблонных классов и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Разработать функцию, выполняющую пузырьковую сортировку </a:t>
            </a:r>
            <a:r>
              <a:rPr lang="en-US" dirty="0"/>
              <a:t>std::vector&lt;T&gt;</a:t>
            </a:r>
          </a:p>
          <a:p>
            <a:pPr>
              <a:lnSpc>
                <a:spcPct val="90000"/>
              </a:lnSpc>
            </a:pPr>
            <a:r>
              <a:rPr lang="ru-RU" dirty="0"/>
              <a:t>Должна иметься возможность управлять критерием сортировки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13A81D-00FA-5E2C-0788-AA9D00B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8C877-6C3E-541B-512A-70DDE1DE42EF}"/>
              </a:ext>
            </a:extLst>
          </p:cNvPr>
          <p:cNvSpPr txBox="1"/>
          <p:nvPr/>
        </p:nvSpPr>
        <p:spPr>
          <a:xfrm>
            <a:off x="381000" y="2132856"/>
            <a:ext cx="838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.size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 - 1;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n - 1;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j; j--)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[j],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- 1]))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std::swap(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- 1],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B51-85BC-903A-6BE2-BABA467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E124-738F-5F01-72C8-E7055B14AC54}"/>
              </a:ext>
            </a:extLst>
          </p:cNvPr>
          <p:cNvSpPr txBox="1"/>
          <p:nvPr/>
        </p:nvSpPr>
        <p:spPr>
          <a:xfrm>
            <a:off x="452316" y="2049243"/>
            <a:ext cx="79208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ru-RU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8F36-478D-2CF8-13FF-5C1C0A4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числа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53C-63B0-4F76-C80A-EE726FDE5470}"/>
              </a:ext>
            </a:extLst>
          </p:cNvPr>
          <p:cNvSpPr txBox="1"/>
          <p:nvPr/>
        </p:nvSpPr>
        <p:spPr>
          <a:xfrm>
            <a:off x="457200" y="2348881"/>
            <a:ext cx="830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{ 1, 5, 2, -4, -6, 3, -5, 3, 8, 9, 4, 3 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1800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kumimoji="0" lang="ru-RU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std::less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&lt;&gt;());</a:t>
            </a:r>
            <a:endParaRPr kumimoji="0" lang="ru-RU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3ACD-42BB-9A64-5508-5227392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структуры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9944-818A-644D-8C48-F83B8B29D5AF}"/>
              </a:ext>
            </a:extLst>
          </p:cNvPr>
          <p:cNvSpPr txBox="1"/>
          <p:nvPr/>
        </p:nvSpPr>
        <p:spPr>
          <a:xfrm>
            <a:off x="432219" y="2197855"/>
            <a:ext cx="822344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"MP-40"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2'000'000'000 },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"Zaz-968"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30'000 },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"Zil-130"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130'000 },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"Gaz-69"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50'000 },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Sort(cars, [](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любом классе (в том числе и шаблонном) можно объявить метод-шаблон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В классе </a:t>
            </a:r>
            <a:r>
              <a:rPr lang="en-US" dirty="0" err="1"/>
              <a:t>CSimpleArray</a:t>
            </a:r>
            <a:r>
              <a:rPr lang="en-US" dirty="0"/>
              <a:t> </a:t>
            </a:r>
            <a:r>
              <a:rPr lang="ru-RU" dirty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528" y="1772816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60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457200" y="1988840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457200" y="6377909"/>
            <a:ext cx="6454256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354127-F32E-3264-7AC2-B2246838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6DAE0-7630-8D72-0534-6975EE85A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457200" y="1916832"/>
            <a:ext cx="83058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шаблонов при наследовании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/>
              <a:t>Шаблон унаследован от простого класса</a:t>
            </a:r>
          </a:p>
          <a:p>
            <a:pPr lvl="1"/>
            <a:r>
              <a:rPr lang="ru-RU" dirty="0"/>
              <a:t>Простой класс унаследован от шаблона</a:t>
            </a:r>
          </a:p>
          <a:p>
            <a:pPr lvl="1"/>
            <a:r>
              <a:rPr lang="ru-RU" dirty="0"/>
              <a:t>Шаблон унаследован от шаблона</a:t>
            </a:r>
          </a:p>
          <a:p>
            <a:r>
              <a:rPr lang="ru-RU" dirty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Данный тип наследования позволяет решить проблему «разбухания» кода при </a:t>
            </a:r>
            <a:r>
              <a:rPr lang="ru-RU" dirty="0" err="1"/>
              <a:t>инстанцировании</a:t>
            </a:r>
            <a:r>
              <a:rPr lang="ru-RU" dirty="0"/>
              <a:t> шаблонов</a:t>
            </a:r>
          </a:p>
          <a:p>
            <a:pPr lvl="1"/>
            <a:r>
              <a:rPr lang="ru-RU" dirty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7158" y="1811326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844" y="2000240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14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00694" y="5857892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5572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429000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4286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244" y="584596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32656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Требуется разработать семейство функций </a:t>
            </a:r>
            <a:r>
              <a:rPr lang="en-US" b="1"/>
              <a:t>maximum(a, b)</a:t>
            </a:r>
            <a:r>
              <a:rPr lang="en-US"/>
              <a:t>, </a:t>
            </a:r>
            <a:r>
              <a:rPr lang="ru-RU"/>
              <a:t>возвращающую значение наибольшего из аргументов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b</a:t>
            </a:r>
            <a:endParaRPr lang="ru-RU"/>
          </a:p>
          <a:p>
            <a:pPr lvl="1">
              <a:lnSpc>
                <a:spcPct val="90000"/>
              </a:lnSpc>
            </a:pPr>
            <a:r>
              <a:rPr lang="ru-RU"/>
              <a:t>Аргументы </a:t>
            </a:r>
            <a:r>
              <a:rPr lang="en-US" b="1"/>
              <a:t>a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b</a:t>
            </a:r>
            <a:r>
              <a:rPr lang="en-US"/>
              <a:t> </a:t>
            </a:r>
            <a:r>
              <a:rPr lang="ru-RU"/>
              <a:t>могут иметь произвольный тип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int</a:t>
            </a:r>
          </a:p>
          <a:p>
            <a:pPr lvl="2">
              <a:lnSpc>
                <a:spcPct val="90000"/>
              </a:lnSpc>
            </a:pPr>
            <a:r>
              <a:rPr lang="en-US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/>
              <a:t>double</a:t>
            </a:r>
          </a:p>
          <a:p>
            <a:pPr lvl="2">
              <a:lnSpc>
                <a:spcPct val="90000"/>
              </a:lnSpc>
            </a:pPr>
            <a:r>
              <a:rPr lang="en-US"/>
              <a:t>float</a:t>
            </a:r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3573016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14876" y="1714488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4876" y="3380125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87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2128</TotalTime>
  <Words>5038</Words>
  <Application>Microsoft Office PowerPoint</Application>
  <PresentationFormat>Экран (4:3)</PresentationFormat>
  <Paragraphs>976</Paragraphs>
  <Slides>66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Calibri</vt:lpstr>
      <vt:lpstr>Consolas</vt:lpstr>
      <vt:lpstr>Constantia</vt:lpstr>
      <vt:lpstr>Courier New</vt:lpstr>
      <vt:lpstr>Tahoma</vt:lpstr>
      <vt:lpstr>Wingdings 2</vt:lpstr>
      <vt:lpstr>Поток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Пример обобщенного алгоритма сортировки трех элементов</vt:lpstr>
      <vt:lpstr>Sort3</vt:lpstr>
      <vt:lpstr>Презентация PowerPoint</vt:lpstr>
      <vt:lpstr>Презентация PowerPoint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Презентация PowerPoint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Функция сортировки</vt:lpstr>
      <vt:lpstr>Компараторы</vt:lpstr>
      <vt:lpstr>Сортируем числа</vt:lpstr>
      <vt:lpstr>Сортируем структуры</vt:lpstr>
      <vt:lpstr>Шаблонные методы класса</vt:lpstr>
      <vt:lpstr>Шаблонные методы класса</vt:lpstr>
      <vt:lpstr>Исходный код:</vt:lpstr>
      <vt:lpstr>Сортировка любых объектов</vt:lpstr>
      <vt:lpstr>Определение методов вне шаблонного класса</vt:lpstr>
      <vt:lpstr>Определение методов вне шаблонного класса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Презентация PowerPoint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Презентация PowerPoint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Алексей Малов</cp:lastModifiedBy>
  <cp:revision>269</cp:revision>
  <dcterms:created xsi:type="dcterms:W3CDTF">2007-05-04T01:58:53Z</dcterms:created>
  <dcterms:modified xsi:type="dcterms:W3CDTF">2023-06-08T16:09:42Z</dcterms:modified>
</cp:coreProperties>
</file>