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0"/>
    <p:restoredTop sz="94674"/>
  </p:normalViewPr>
  <p:slideViewPr>
    <p:cSldViewPr snapToGrid="0">
      <p:cViewPr varScale="1">
        <p:scale>
          <a:sx n="121" d="100"/>
          <a:sy n="121" d="100"/>
        </p:scale>
        <p:origin x="136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customschemas.google.com/relationships/presentationmetadata" Target="meta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326669"/>
            <a:ext cx="4344156" cy="493040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370109"/>
            <a:ext cx="4344156" cy="488696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25415" y="137498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40954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57036" y="310246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31919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583079" y="334392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39295" y="313451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57036" y="470602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39295" y="471643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69026" y="1721742"/>
            <a:ext cx="4324418" cy="16021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err="1" smtClean="0"/>
              <a:t>Monalco</a:t>
            </a:r>
            <a:r>
              <a:rPr lang="en-AU" sz="1070" dirty="0" smtClean="0"/>
              <a:t> mining is one of the world’s largest iron ore mining companies in the world. Due to demand for iron, the market prices are up to to $110 per ton. Due to increase supply, the investment was heavy on operational technologies, and to maximize the production of iron ore. With increased market supply, the prices on average shifted down to $55/ton.  The company management is focussing to streamline the cost </a:t>
            </a:r>
            <a:r>
              <a:rPr lang="en-AU" sz="1070" dirty="0" err="1" smtClean="0"/>
              <a:t>i.e</a:t>
            </a:r>
            <a:r>
              <a:rPr lang="en-AU" sz="1070" dirty="0" smtClean="0"/>
              <a:t> to cut 20 percent over year for maintenance and not impact business profitability.</a:t>
            </a:r>
            <a:endParaRPr dirty="0"/>
          </a:p>
        </p:txBody>
      </p:sp>
      <p:sp>
        <p:nvSpPr>
          <p:cNvPr id="35" name="Google Shape;35;p1"/>
          <p:cNvSpPr txBox="1"/>
          <p:nvPr/>
        </p:nvSpPr>
        <p:spPr>
          <a:xfrm>
            <a:off x="137949" y="3685590"/>
            <a:ext cx="4324418" cy="780878"/>
          </a:xfrm>
          <a:prstGeom prst="rect">
            <a:avLst/>
          </a:prstGeom>
          <a:noFill/>
          <a:ln>
            <a:noFill/>
          </a:ln>
        </p:spPr>
        <p:txBody>
          <a:bodyPr spcFirstLastPara="1" wrap="square" lIns="91425" tIns="45700" rIns="91425" bIns="45700" anchor="t" anchorCtr="0">
            <a:noAutofit/>
          </a:bodyPr>
          <a:lstStyle/>
          <a:p>
            <a:pPr lvl="0"/>
            <a:r>
              <a:rPr lang="en-AU" sz="1100" dirty="0" smtClean="0"/>
              <a:t>To reduce the operation of equipment beyond the limit so that the the number of “excess wear” work request in the maintenance logs  will be less than 80 percent. </a:t>
            </a:r>
          </a:p>
        </p:txBody>
      </p:sp>
      <p:sp>
        <p:nvSpPr>
          <p:cNvPr id="36" name="Google Shape;36;p1"/>
          <p:cNvSpPr txBox="1"/>
          <p:nvPr/>
        </p:nvSpPr>
        <p:spPr>
          <a:xfrm>
            <a:off x="237713" y="5158959"/>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i="0" u="none" strike="noStrike" cap="none" dirty="0" smtClean="0">
                <a:solidFill>
                  <a:srgbClr val="000000"/>
                </a:solidFill>
                <a:latin typeface="Arial"/>
                <a:ea typeface="Arial"/>
                <a:cs typeface="Arial"/>
                <a:sym typeface="Arial"/>
              </a:rPr>
              <a:t>Th</a:t>
            </a:r>
            <a:r>
              <a:rPr lang="en-US" sz="1100" dirty="0" smtClean="0"/>
              <a:t>e expenditure of work order request  on the ore crusher system should be $30M dollars according to OEM standards to get better understand the maintenance expenditure.</a:t>
            </a:r>
            <a:endParaRPr sz="110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712933"/>
          </a:xfrm>
          <a:prstGeom prst="rect">
            <a:avLst/>
          </a:prstGeom>
          <a:noFill/>
          <a:ln>
            <a:noFill/>
          </a:ln>
        </p:spPr>
        <p:txBody>
          <a:bodyPr spcFirstLastPara="1" wrap="square" lIns="91425" tIns="45700" rIns="91425" bIns="45700" anchor="t" anchorCtr="0">
            <a:noAutofit/>
          </a:bodyPr>
          <a:lstStyle/>
          <a:p>
            <a:pPr lvl="0"/>
            <a:r>
              <a:rPr lang="en-US" sz="1100" dirty="0" smtClean="0"/>
              <a:t>We face resistance </a:t>
            </a:r>
            <a:r>
              <a:rPr lang="en-US" sz="1100" dirty="0"/>
              <a:t>from the reliability </a:t>
            </a:r>
            <a:r>
              <a:rPr lang="en-US" sz="1100" dirty="0" smtClean="0"/>
              <a:t>engineering. In addition, </a:t>
            </a:r>
            <a:r>
              <a:rPr lang="en-US" sz="1100" dirty="0"/>
              <a:t>we can’t cut more than the recommended OEM limit of one maintenance event at every 50,000 tons of iron ore processed.</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87388" y="5024310"/>
            <a:ext cx="4324418" cy="1208386"/>
          </a:xfrm>
          <a:prstGeom prst="rect">
            <a:avLst/>
          </a:prstGeom>
          <a:noFill/>
          <a:ln>
            <a:noFill/>
          </a:ln>
        </p:spPr>
        <p:txBody>
          <a:bodyPr spcFirstLastPara="1" wrap="square" lIns="91425" tIns="45700" rIns="91425" bIns="45700" anchor="t" anchorCtr="0">
            <a:noAutofit/>
          </a:bodyPr>
          <a:lstStyle/>
          <a:p>
            <a:pPr lvl="0"/>
            <a:r>
              <a:rPr lang="en-US" sz="1100" dirty="0" smtClean="0"/>
              <a:t>1. Data </a:t>
            </a:r>
            <a:r>
              <a:rPr lang="en-US" sz="1100" dirty="0"/>
              <a:t>Historian - I</a:t>
            </a:r>
            <a:r>
              <a:rPr lang="en-US" sz="1100" dirty="0" smtClean="0"/>
              <a:t>ncludes </a:t>
            </a:r>
            <a:r>
              <a:rPr lang="en-US" sz="1100" dirty="0"/>
              <a:t>information on how many </a:t>
            </a:r>
            <a:r>
              <a:rPr lang="en-US" sz="1100" dirty="0" smtClean="0"/>
              <a:t>tones </a:t>
            </a:r>
            <a:r>
              <a:rPr lang="en-US" sz="1100" dirty="0"/>
              <a:t>of Iron </a:t>
            </a:r>
            <a:r>
              <a:rPr lang="en-US" sz="1100" dirty="0" smtClean="0"/>
              <a:t>ore processed </a:t>
            </a:r>
            <a:r>
              <a:rPr lang="en-US" sz="1100" dirty="0"/>
              <a:t>with the ore crushers. </a:t>
            </a:r>
            <a:endParaRPr lang="en-US" sz="1100" dirty="0" smtClean="0"/>
          </a:p>
          <a:p>
            <a:pPr lvl="0"/>
            <a:r>
              <a:rPr lang="en-US" sz="1100" dirty="0" smtClean="0"/>
              <a:t>2</a:t>
            </a:r>
            <a:r>
              <a:rPr lang="en-US" sz="1100" dirty="0"/>
              <a:t>. Ellipse - I</a:t>
            </a:r>
            <a:r>
              <a:rPr lang="en-US" sz="1100" dirty="0" smtClean="0"/>
              <a:t>ncludes </a:t>
            </a:r>
            <a:r>
              <a:rPr lang="en-US" sz="1100" dirty="0"/>
              <a:t>information on the old work orders that used to be raised for our equipment, before our upgrade to SAP. </a:t>
            </a:r>
            <a:endParaRPr lang="en-US" sz="1100" dirty="0" smtClean="0"/>
          </a:p>
          <a:p>
            <a:pPr lvl="0"/>
            <a:r>
              <a:rPr lang="en-US" sz="1100" dirty="0" smtClean="0"/>
              <a:t>3</a:t>
            </a:r>
            <a:r>
              <a:rPr lang="en-US" sz="1100" dirty="0"/>
              <a:t>. SAP - U</a:t>
            </a:r>
            <a:r>
              <a:rPr lang="en-US" sz="1100" dirty="0" smtClean="0"/>
              <a:t>p-to-date </a:t>
            </a:r>
            <a:r>
              <a:rPr lang="en-US" sz="1100" dirty="0"/>
              <a:t>information source on our equipment logs and work order </a:t>
            </a:r>
            <a:r>
              <a:rPr lang="en-US" sz="1100" dirty="0" smtClean="0"/>
              <a:t>requests.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422006"/>
            <a:ext cx="4324418" cy="1284842"/>
          </a:xfrm>
          <a:prstGeom prst="rect">
            <a:avLst/>
          </a:prstGeom>
          <a:noFill/>
          <a:ln>
            <a:noFill/>
          </a:ln>
        </p:spPr>
        <p:txBody>
          <a:bodyPr spcFirstLastPara="1" wrap="square" lIns="91425" tIns="45700" rIns="91425" bIns="45700" anchor="t" anchorCtr="0">
            <a:noAutofit/>
          </a:bodyPr>
          <a:lstStyle/>
          <a:p>
            <a:pPr lvl="0"/>
            <a:r>
              <a:rPr lang="en-US" sz="1100" dirty="0"/>
              <a:t>Initial stakeholders we are going to have involve will be the following: Chanel Adams – Reliability Engineer, </a:t>
            </a:r>
            <a:endParaRPr lang="en-US" sz="1100" dirty="0" smtClean="0"/>
          </a:p>
          <a:p>
            <a:pPr lvl="0"/>
            <a:r>
              <a:rPr lang="en-US" sz="1100" dirty="0" smtClean="0"/>
              <a:t>Jonas </a:t>
            </a:r>
            <a:r>
              <a:rPr lang="en-US" sz="1100" dirty="0"/>
              <a:t>Richards – Asset Integrity Manager, </a:t>
            </a:r>
            <a:endParaRPr lang="en-US" sz="1100" dirty="0" smtClean="0"/>
          </a:p>
          <a:p>
            <a:pPr lvl="0"/>
            <a:r>
              <a:rPr lang="en-US" sz="1100" dirty="0" smtClean="0"/>
              <a:t>Bruce </a:t>
            </a:r>
            <a:r>
              <a:rPr lang="en-US" sz="1100" dirty="0"/>
              <a:t>Banner – Maintenance SME, </a:t>
            </a:r>
            <a:endParaRPr lang="en-US" sz="1100" dirty="0" smtClean="0"/>
          </a:p>
          <a:p>
            <a:pPr lvl="0"/>
            <a:r>
              <a:rPr lang="en-US" sz="1100" dirty="0" smtClean="0"/>
              <a:t>Jane </a:t>
            </a:r>
            <a:r>
              <a:rPr lang="en-US" sz="1100" dirty="0" err="1"/>
              <a:t>Steere</a:t>
            </a:r>
            <a:r>
              <a:rPr lang="en-US" sz="1100" dirty="0"/>
              <a:t> - Principal Maintenance, </a:t>
            </a:r>
            <a:endParaRPr lang="en-US" sz="1100" dirty="0" smtClean="0"/>
          </a:p>
          <a:p>
            <a:pPr lvl="0"/>
            <a:r>
              <a:rPr lang="en-US" sz="1100" dirty="0" smtClean="0"/>
              <a:t>Fargo </a:t>
            </a:r>
            <a:r>
              <a:rPr lang="en-US" sz="1100" dirty="0"/>
              <a:t>Williams – Change Manager, </a:t>
            </a:r>
            <a:endParaRPr lang="en-US" sz="1100" dirty="0" smtClean="0"/>
          </a:p>
          <a:p>
            <a:pPr lvl="0"/>
            <a:r>
              <a:rPr lang="en-US" sz="1100" dirty="0" smtClean="0"/>
              <a:t>Tara </a:t>
            </a:r>
            <a:r>
              <a:rPr lang="en-US" sz="1100" dirty="0"/>
              <a:t>Starr - Maintenance SME </a:t>
            </a:r>
            <a:endParaRPr sz="1100" b="1" i="0" u="none" strike="noStrike" cap="none" dirty="0">
              <a:solidFill>
                <a:srgbClr val="000000"/>
              </a:solidFill>
              <a:sym typeface="Arial"/>
            </a:endParaRPr>
          </a:p>
        </p:txBody>
      </p:sp>
      <p:sp>
        <p:nvSpPr>
          <p:cNvPr id="48" name="Google Shape;48;p1"/>
          <p:cNvSpPr txBox="1"/>
          <p:nvPr/>
        </p:nvSpPr>
        <p:spPr>
          <a:xfrm>
            <a:off x="218936" y="506956"/>
            <a:ext cx="7627726" cy="730178"/>
          </a:xfrm>
          <a:prstGeom prst="rect">
            <a:avLst/>
          </a:prstGeom>
          <a:noFill/>
          <a:ln>
            <a:noFill/>
          </a:ln>
        </p:spPr>
        <p:txBody>
          <a:bodyPr spcFirstLastPara="1" wrap="square" lIns="91425" tIns="45700" rIns="91425" bIns="45700" anchor="t" anchorCtr="0">
            <a:noAutofit/>
          </a:bodyPr>
          <a:lstStyle/>
          <a:p>
            <a:pPr lvl="0">
              <a:buSzPts val="1400"/>
            </a:pPr>
            <a:r>
              <a:rPr lang="en-US" dirty="0" smtClean="0"/>
              <a:t>What are the ways to reduce maintenance expenditures without affecting the profitability for </a:t>
            </a:r>
            <a:r>
              <a:rPr lang="en-US" dirty="0" err="1" smtClean="0"/>
              <a:t>Monalco</a:t>
            </a:r>
            <a:r>
              <a:rPr lang="en-US" dirty="0" smtClean="0"/>
              <a:t> Mining company by cutting off 20% worth cost over a year for maintenance through reduction of “Excess wear” work requests not more than 80 %?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3466</TotalTime>
  <Words>675</Words>
  <Application>Microsoft Macintosh PowerPoint</Application>
  <PresentationFormat>On-screen Show (4:3)</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Quattrocento Sans</vt:lpstr>
      <vt:lpstr>Arial</vt:lpstr>
      <vt:lpstr>Synergy_CF_YNR002</vt:lpstr>
      <vt:lpstr>Problem Statement Worksheet (Hypothesis Formation)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Lokin Sai Makkena</cp:lastModifiedBy>
  <cp:revision>9</cp:revision>
  <dcterms:modified xsi:type="dcterms:W3CDTF">2020-05-10T08:23:16Z</dcterms:modified>
</cp:coreProperties>
</file>