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Roboto"/>
      <p:regular r:id="rId27"/>
      <p:bold r:id="rId28"/>
      <p:italic r:id="rId29"/>
      <p:boldItalic r:id="rId30"/>
    </p:embeddedFont>
    <p:embeddedFont>
      <p:font typeface="Montserrat"/>
      <p:regular r:id="rId31"/>
      <p:bold r:id="rId32"/>
      <p:italic r:id="rId33"/>
      <p:boldItalic r:id="rId34"/>
    </p:embeddedFont>
    <p:embeddedFont>
      <p:font typeface="Montserrat Medium"/>
      <p:regular r:id="rId35"/>
      <p:bold r:id="rId36"/>
      <p:italic r:id="rId37"/>
      <p:boldItalic r:id="rId38"/>
    </p:embeddedFont>
    <p:embeddedFont>
      <p:font typeface="Fira Sans Extra Condensed Medium"/>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3" roundtripDataSignature="AMtx7mgwY3wlMUHXsYRsFGo4zZI6E8Tv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EF253B-C759-4870-8906-5ED49B4CF7EF}">
  <a:tblStyle styleId="{18EF253B-C759-4870-8906-5ED49B4CF7E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bold.fntdata"/><Relationship Id="rId20" Type="http://schemas.openxmlformats.org/officeDocument/2006/relationships/slide" Target="slides/slide15.xml"/><Relationship Id="rId42" Type="http://schemas.openxmlformats.org/officeDocument/2006/relationships/font" Target="fonts/FiraSansExtraCondensedMedium-boldItalic.fntdata"/><Relationship Id="rId41" Type="http://schemas.openxmlformats.org/officeDocument/2006/relationships/font" Target="fonts/FiraSansExtraCondensedMedium-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MontserratMedium-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MontserratMedium-italic.fntdata"/><Relationship Id="rId14" Type="http://schemas.openxmlformats.org/officeDocument/2006/relationships/slide" Target="slides/slide9.xml"/><Relationship Id="rId36" Type="http://schemas.openxmlformats.org/officeDocument/2006/relationships/font" Target="fonts/MontserratMedium-bold.fntdata"/><Relationship Id="rId17" Type="http://schemas.openxmlformats.org/officeDocument/2006/relationships/slide" Target="slides/slide12.xml"/><Relationship Id="rId39" Type="http://schemas.openxmlformats.org/officeDocument/2006/relationships/font" Target="fonts/FiraSansExtraCondensedMedium-regular.fntdata"/><Relationship Id="rId16" Type="http://schemas.openxmlformats.org/officeDocument/2006/relationships/slide" Target="slides/slide11.xml"/><Relationship Id="rId38" Type="http://schemas.openxmlformats.org/officeDocument/2006/relationships/font" Target="fonts/Montserrat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87482eb0eb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287482eb0eb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87482eb0e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287482eb0e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85583f50dc_1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85583f50dc_1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285583f50dc_1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85583f50dc_1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85583f50dc_1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285583f50dc_1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c21949df8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30c21949df8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0c21949df8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30c21949df8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ertical Title and Text">
  <p:cSld name="1_Vertical Title and Text">
    <p:spTree>
      <p:nvGrpSpPr>
        <p:cNvPr id="24" name="Shape 24"/>
        <p:cNvGrpSpPr/>
        <p:nvPr/>
      </p:nvGrpSpPr>
      <p:grpSpPr>
        <a:xfrm>
          <a:off x="0" y="0"/>
          <a:ext cx="0" cy="0"/>
          <a:chOff x="0" y="0"/>
          <a:chExt cx="0" cy="0"/>
        </a:xfrm>
      </p:grpSpPr>
      <p:sp>
        <p:nvSpPr>
          <p:cNvPr id="25" name="Google Shape;25;p39"/>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39"/>
          <p:cNvSpPr txBox="1"/>
          <p:nvPr>
            <p:ph idx="1" type="body"/>
          </p:nvPr>
        </p:nvSpPr>
        <p:spPr>
          <a:xfrm>
            <a:off x="535709" y="832043"/>
            <a:ext cx="11111346" cy="5344920"/>
          </a:xfrm>
          <a:prstGeom prst="rect">
            <a:avLst/>
          </a:prstGeom>
          <a:noFill/>
          <a:ln>
            <a:noFill/>
          </a:ln>
        </p:spPr>
        <p:txBody>
          <a:bodyPr anchorCtr="0" anchor="t" bIns="45700" lIns="91425" spcFirstLastPara="1" rIns="91425" wrap="square" tIns="45700">
            <a:norm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9" name="Google Shape;79;p7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74"/>
          <p:cNvSpPr txBox="1"/>
          <p:nvPr>
            <p:ph idx="12" type="sldNum"/>
          </p:nvPr>
        </p:nvSpPr>
        <p:spPr>
          <a:xfrm>
            <a:off x="9448800" y="64761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7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5" name="Google Shape;85;p7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75"/>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7" name="Shape 27"/>
        <p:cNvGrpSpPr/>
        <p:nvPr/>
      </p:nvGrpSpPr>
      <p:grpSpPr>
        <a:xfrm>
          <a:off x="0" y="0"/>
          <a:ext cx="0" cy="0"/>
          <a:chOff x="0" y="0"/>
          <a:chExt cx="0" cy="0"/>
        </a:xfrm>
      </p:grpSpPr>
      <p:sp>
        <p:nvSpPr>
          <p:cNvPr id="28" name="Google Shape;28;p41"/>
          <p:cNvSpPr/>
          <p:nvPr>
            <p:ph idx="2" type="pic"/>
          </p:nvPr>
        </p:nvSpPr>
        <p:spPr>
          <a:xfrm>
            <a:off x="1" y="0"/>
            <a:ext cx="12192000" cy="6858000"/>
          </a:xfrm>
          <a:prstGeom prst="rect">
            <a:avLst/>
          </a:prstGeom>
          <a:noFill/>
          <a:ln>
            <a:noFill/>
          </a:ln>
        </p:spPr>
      </p:sp>
      <p:sp>
        <p:nvSpPr>
          <p:cNvPr id="29" name="Google Shape;29;p41"/>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6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6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3" name="Google Shape;33;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5"/>
          <p:cNvSpPr txBox="1"/>
          <p:nvPr>
            <p:ph idx="12" type="sldNum"/>
          </p:nvPr>
        </p:nvSpPr>
        <p:spPr>
          <a:xfrm>
            <a:off x="9448800" y="651308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6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8" name="Google Shape;38;p6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7"/>
          <p:cNvSpPr txBox="1"/>
          <p:nvPr>
            <p:ph idx="12" type="sldNum"/>
          </p:nvPr>
        </p:nvSpPr>
        <p:spPr>
          <a:xfrm>
            <a:off x="9448800" y="648537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4" name="Google Shape;44;p6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8"/>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6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1" name="Google Shape;51;p6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6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6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6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69"/>
          <p:cNvSpPr txBox="1"/>
          <p:nvPr>
            <p:ph idx="12" type="sldNum"/>
          </p:nvPr>
        </p:nvSpPr>
        <p:spPr>
          <a:xfrm>
            <a:off x="9448800" y="648537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0" name="Google Shape;60;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70"/>
          <p:cNvSpPr txBox="1"/>
          <p:nvPr>
            <p:ph idx="12" type="sldNum"/>
          </p:nvPr>
        </p:nvSpPr>
        <p:spPr>
          <a:xfrm>
            <a:off x="9448800" y="645766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7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5" name="Google Shape;65;p7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7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72"/>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7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2" name="Google Shape;72;p73"/>
          <p:cNvSpPr/>
          <p:nvPr>
            <p:ph idx="2" type="pic"/>
          </p:nvPr>
        </p:nvSpPr>
        <p:spPr>
          <a:xfrm>
            <a:off x="5183188" y="987425"/>
            <a:ext cx="6172200" cy="4873625"/>
          </a:xfrm>
          <a:prstGeom prst="rect">
            <a:avLst/>
          </a:prstGeom>
          <a:noFill/>
          <a:ln>
            <a:noFill/>
          </a:ln>
        </p:spPr>
      </p:sp>
      <p:sp>
        <p:nvSpPr>
          <p:cNvPr id="73" name="Google Shape;73;p7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73"/>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8"/>
          <p:cNvSpPr txBox="1"/>
          <p:nvPr>
            <p:ph idx="1" type="body"/>
          </p:nvPr>
        </p:nvSpPr>
        <p:spPr>
          <a:xfrm>
            <a:off x="535709" y="832043"/>
            <a:ext cx="11111346" cy="534492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 name="Google Shape;1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8"/>
          <p:cNvSpPr txBox="1"/>
          <p:nvPr>
            <p:ph idx="12" type="sldNum"/>
          </p:nvPr>
        </p:nvSpPr>
        <p:spPr>
          <a:xfrm>
            <a:off x="9349510" y="6457661"/>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4" name="Google Shape;14;p38"/>
          <p:cNvPicPr preferRelativeResize="0"/>
          <p:nvPr/>
        </p:nvPicPr>
        <p:blipFill rotWithShape="1">
          <a:blip r:embed="rId1">
            <a:alphaModFix/>
          </a:blip>
          <a:srcRect b="35100" l="22326" r="11835" t="32664"/>
          <a:stretch/>
        </p:blipFill>
        <p:spPr>
          <a:xfrm>
            <a:off x="262467" y="258234"/>
            <a:ext cx="1504951" cy="423333"/>
          </a:xfrm>
          <a:prstGeom prst="rect">
            <a:avLst/>
          </a:prstGeom>
          <a:noFill/>
          <a:ln>
            <a:noFill/>
          </a:ln>
        </p:spPr>
      </p:pic>
      <p:grpSp>
        <p:nvGrpSpPr>
          <p:cNvPr id="15" name="Google Shape;15;p38"/>
          <p:cNvGrpSpPr/>
          <p:nvPr/>
        </p:nvGrpSpPr>
        <p:grpSpPr>
          <a:xfrm>
            <a:off x="11856720" y="140636"/>
            <a:ext cx="223520" cy="990718"/>
            <a:chOff x="11856720" y="140636"/>
            <a:chExt cx="223520" cy="990718"/>
          </a:xfrm>
        </p:grpSpPr>
        <p:grpSp>
          <p:nvGrpSpPr>
            <p:cNvPr id="16" name="Google Shape;16;p38"/>
            <p:cNvGrpSpPr/>
            <p:nvPr/>
          </p:nvGrpSpPr>
          <p:grpSpPr>
            <a:xfrm>
              <a:off x="11856720" y="660278"/>
              <a:ext cx="223520" cy="471076"/>
              <a:chOff x="9734551" y="3138055"/>
              <a:chExt cx="2457449" cy="1328450"/>
            </a:xfrm>
          </p:grpSpPr>
          <p:sp>
            <p:nvSpPr>
              <p:cNvPr id="17" name="Google Shape;17;p38"/>
              <p:cNvSpPr/>
              <p:nvPr/>
            </p:nvSpPr>
            <p:spPr>
              <a:xfrm>
                <a:off x="9759949" y="3870759"/>
                <a:ext cx="2432051" cy="595746"/>
              </a:xfrm>
              <a:prstGeom prst="rect">
                <a:avLst/>
              </a:prstGeom>
              <a:solidFill>
                <a:srgbClr val="E12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8" name="Google Shape;18;p38"/>
              <p:cNvSpPr/>
              <p:nvPr/>
            </p:nvSpPr>
            <p:spPr>
              <a:xfrm>
                <a:off x="9734551" y="3138055"/>
                <a:ext cx="2457449" cy="595746"/>
              </a:xfrm>
              <a:prstGeom prst="rect">
                <a:avLst/>
              </a:prstGeom>
              <a:solidFill>
                <a:srgbClr val="51C6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nvGrpSpPr>
            <p:cNvPr id="19" name="Google Shape;19;p38"/>
            <p:cNvGrpSpPr/>
            <p:nvPr/>
          </p:nvGrpSpPr>
          <p:grpSpPr>
            <a:xfrm>
              <a:off x="11856720" y="140636"/>
              <a:ext cx="223520" cy="471076"/>
              <a:chOff x="9734551" y="3138055"/>
              <a:chExt cx="2457449" cy="1328450"/>
            </a:xfrm>
          </p:grpSpPr>
          <p:sp>
            <p:nvSpPr>
              <p:cNvPr id="20" name="Google Shape;20;p38"/>
              <p:cNvSpPr/>
              <p:nvPr/>
            </p:nvSpPr>
            <p:spPr>
              <a:xfrm>
                <a:off x="9759949" y="3870759"/>
                <a:ext cx="2432051" cy="595746"/>
              </a:xfrm>
              <a:prstGeom prst="rect">
                <a:avLst/>
              </a:prstGeom>
              <a:solidFill>
                <a:srgbClr val="F7A5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21" name="Google Shape;21;p38"/>
              <p:cNvSpPr/>
              <p:nvPr/>
            </p:nvSpPr>
            <p:spPr>
              <a:xfrm>
                <a:off x="9734551" y="3138055"/>
                <a:ext cx="2457449" cy="595746"/>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pic>
        <p:nvPicPr>
          <p:cNvPr descr="A logo with text overlay&#10;&#10;Description automatically generated" id="22" name="Google Shape;22;p38"/>
          <p:cNvPicPr preferRelativeResize="0"/>
          <p:nvPr/>
        </p:nvPicPr>
        <p:blipFill rotWithShape="1">
          <a:blip r:embed="rId2">
            <a:alphaModFix/>
          </a:blip>
          <a:srcRect b="36394" l="37906" r="9605" t="34096"/>
          <a:stretch/>
        </p:blipFill>
        <p:spPr>
          <a:xfrm>
            <a:off x="11125200" y="11945"/>
            <a:ext cx="1066800" cy="599768"/>
          </a:xfrm>
          <a:prstGeom prst="rect">
            <a:avLst/>
          </a:prstGeom>
          <a:noFill/>
          <a:ln>
            <a:noFill/>
          </a:ln>
        </p:spPr>
      </p:pic>
      <p:sp>
        <p:nvSpPr>
          <p:cNvPr id="23" name="Google Shape;23;p38"/>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5.jpg"/><Relationship Id="rId6" Type="http://schemas.openxmlformats.org/officeDocument/2006/relationships/image" Target="../media/image14.png"/><Relationship Id="rId7"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
          <p:cNvPicPr preferRelativeResize="0"/>
          <p:nvPr/>
        </p:nvPicPr>
        <p:blipFill rotWithShape="1">
          <a:blip r:embed="rId3">
            <a:alphaModFix amt="20000"/>
          </a:blip>
          <a:srcRect b="19493" l="1514" r="2310" t="0"/>
          <a:stretch/>
        </p:blipFill>
        <p:spPr>
          <a:xfrm>
            <a:off x="-1235" y="7409"/>
            <a:ext cx="12272787" cy="6858000"/>
          </a:xfrm>
          <a:prstGeom prst="rect">
            <a:avLst/>
          </a:prstGeom>
          <a:noFill/>
          <a:ln>
            <a:noFill/>
          </a:ln>
        </p:spPr>
      </p:pic>
      <p:sp>
        <p:nvSpPr>
          <p:cNvPr id="94" name="Google Shape;94;p1"/>
          <p:cNvSpPr txBox="1"/>
          <p:nvPr/>
        </p:nvSpPr>
        <p:spPr>
          <a:xfrm>
            <a:off x="2904067" y="3139018"/>
            <a:ext cx="6383867"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8C212C"/>
                </a:solidFill>
                <a:latin typeface="Arial"/>
                <a:ea typeface="Arial"/>
                <a:cs typeface="Arial"/>
                <a:sym typeface="Arial"/>
              </a:rPr>
              <a:t>GITAM UNIVERSITY</a:t>
            </a:r>
            <a:endParaRPr b="0" i="0" sz="1400" u="none" cap="none" strike="noStrike">
              <a:solidFill>
                <a:srgbClr val="000000"/>
              </a:solidFill>
              <a:latin typeface="Arial"/>
              <a:ea typeface="Arial"/>
              <a:cs typeface="Arial"/>
              <a:sym typeface="Arial"/>
            </a:endParaRPr>
          </a:p>
        </p:txBody>
      </p:sp>
      <p:grpSp>
        <p:nvGrpSpPr>
          <p:cNvPr id="95" name="Google Shape;95;p1"/>
          <p:cNvGrpSpPr/>
          <p:nvPr/>
        </p:nvGrpSpPr>
        <p:grpSpPr>
          <a:xfrm>
            <a:off x="0" y="3139018"/>
            <a:ext cx="12192000" cy="594783"/>
            <a:chOff x="0" y="3138055"/>
            <a:chExt cx="12192000" cy="595746"/>
          </a:xfrm>
        </p:grpSpPr>
        <p:sp>
          <p:nvSpPr>
            <p:cNvPr id="96" name="Google Shape;96;p1"/>
            <p:cNvSpPr/>
            <p:nvPr/>
          </p:nvSpPr>
          <p:spPr>
            <a:xfrm>
              <a:off x="0" y="3138055"/>
              <a:ext cx="2432051" cy="595746"/>
            </a:xfrm>
            <a:prstGeom prst="rect">
              <a:avLst/>
            </a:prstGeom>
            <a:solidFill>
              <a:srgbClr val="DF2A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rPr b="0" i="0" lang="en-US" sz="1351" u="none" cap="none" strike="noStrike">
                  <a:solidFill>
                    <a:schemeClr val="lt1"/>
                  </a:solidFill>
                  <a:latin typeface="Calibri"/>
                  <a:ea typeface="Calibri"/>
                  <a:cs typeface="Calibri"/>
                  <a:sym typeface="Calibri"/>
                </a:rPr>
                <a:t>AY 202</a:t>
              </a:r>
              <a:r>
                <a:rPr lang="en-US" sz="1351">
                  <a:solidFill>
                    <a:schemeClr val="lt1"/>
                  </a:solidFill>
                  <a:latin typeface="Calibri"/>
                  <a:ea typeface="Calibri"/>
                  <a:cs typeface="Calibri"/>
                  <a:sym typeface="Calibri"/>
                </a:rPr>
                <a:t>1</a:t>
              </a:r>
              <a:r>
                <a:rPr b="0" i="0" lang="en-US" sz="1351" u="none" cap="none" strike="noStrike">
                  <a:solidFill>
                    <a:schemeClr val="lt1"/>
                  </a:solidFill>
                  <a:latin typeface="Calibri"/>
                  <a:ea typeface="Calibri"/>
                  <a:cs typeface="Calibri"/>
                  <a:sym typeface="Calibri"/>
                </a:rPr>
                <a:t>-25</a:t>
              </a:r>
              <a:endParaRPr b="0" i="0" sz="1351" u="none" cap="none" strike="noStrike">
                <a:solidFill>
                  <a:schemeClr val="lt1"/>
                </a:solidFill>
                <a:latin typeface="Calibri"/>
                <a:ea typeface="Calibri"/>
                <a:cs typeface="Calibri"/>
                <a:sym typeface="Calibri"/>
              </a:endParaRPr>
            </a:p>
          </p:txBody>
        </p:sp>
        <p:sp>
          <p:nvSpPr>
            <p:cNvPr id="97" name="Google Shape;97;p1"/>
            <p:cNvSpPr/>
            <p:nvPr/>
          </p:nvSpPr>
          <p:spPr>
            <a:xfrm>
              <a:off x="9734551" y="3138055"/>
              <a:ext cx="2457449" cy="595746"/>
            </a:xfrm>
            <a:prstGeom prst="rect">
              <a:avLst/>
            </a:prstGeom>
            <a:solidFill>
              <a:srgbClr val="DF2A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rPr b="0" i="0" lang="en-US" sz="1351" u="none" cap="none" strike="noStrike">
                  <a:solidFill>
                    <a:schemeClr val="lt1"/>
                  </a:solidFill>
                  <a:latin typeface="Calibri"/>
                  <a:ea typeface="Calibri"/>
                  <a:cs typeface="Calibri"/>
                  <a:sym typeface="Calibri"/>
                </a:rPr>
                <a:t>Major Project</a:t>
              </a:r>
              <a:endParaRPr/>
            </a:p>
            <a:p>
              <a:pPr indent="0" lvl="0" marL="0" marR="0" rtl="0" algn="ctr">
                <a:lnSpc>
                  <a:spcPct val="100000"/>
                </a:lnSpc>
                <a:spcBef>
                  <a:spcPts val="0"/>
                </a:spcBef>
                <a:spcAft>
                  <a:spcPts val="0"/>
                </a:spcAft>
                <a:buClr>
                  <a:srgbClr val="000000"/>
                </a:buClr>
                <a:buSzPts val="1351"/>
                <a:buFont typeface="Arial"/>
                <a:buNone/>
              </a:pPr>
              <a:r>
                <a:rPr b="0" i="0" lang="en-US" sz="1351" u="none" cap="none" strike="noStrike">
                  <a:solidFill>
                    <a:schemeClr val="lt1"/>
                  </a:solidFill>
                  <a:latin typeface="Calibri"/>
                  <a:ea typeface="Calibri"/>
                  <a:cs typeface="Calibri"/>
                  <a:sym typeface="Calibri"/>
                </a:rPr>
                <a:t>Project ID: </a:t>
              </a:r>
              <a:r>
                <a:rPr lang="en-US" sz="1351">
                  <a:solidFill>
                    <a:schemeClr val="lt1"/>
                  </a:solidFill>
                  <a:latin typeface="Calibri"/>
                  <a:ea typeface="Calibri"/>
                  <a:cs typeface="Calibri"/>
                  <a:sym typeface="Calibri"/>
                </a:rPr>
                <a:t>V5</a:t>
              </a:r>
              <a:endParaRPr b="0" i="0" sz="1351" u="none" cap="none" strike="noStrike">
                <a:solidFill>
                  <a:schemeClr val="lt1"/>
                </a:solidFill>
                <a:latin typeface="Calibri"/>
                <a:ea typeface="Calibri"/>
                <a:cs typeface="Calibri"/>
                <a:sym typeface="Calibri"/>
              </a:endParaRPr>
            </a:p>
          </p:txBody>
        </p:sp>
      </p:grpSp>
      <p:sp>
        <p:nvSpPr>
          <p:cNvPr id="98" name="Google Shape;98;p1"/>
          <p:cNvSpPr/>
          <p:nvPr/>
        </p:nvSpPr>
        <p:spPr>
          <a:xfrm>
            <a:off x="3060700" y="3797300"/>
            <a:ext cx="609600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Montserrat Medium"/>
                <a:ea typeface="Montserrat Medium"/>
                <a:cs typeface="Montserrat Medium"/>
                <a:sym typeface="Montserrat Medium"/>
              </a:rPr>
              <a:t>A University should be a place of light, of liberty, and of learning.</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3060700" y="6148918"/>
            <a:ext cx="60960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7F7F7F"/>
                </a:solidFill>
                <a:latin typeface="Montserrat Medium"/>
                <a:ea typeface="Montserrat Medium"/>
                <a:cs typeface="Montserrat Medium"/>
                <a:sym typeface="Montserrat Medium"/>
              </a:rPr>
              <a:t>www.gitamedu.com</a:t>
            </a:r>
            <a:endParaRPr b="0" i="0" sz="1200" u="none" cap="none" strike="noStrike">
              <a:solidFill>
                <a:srgbClr val="7F7F7F"/>
              </a:solidFill>
              <a:latin typeface="Montserrat Medium"/>
              <a:ea typeface="Montserrat Medium"/>
              <a:cs typeface="Montserrat Medium"/>
              <a:sym typeface="Montserrat Medium"/>
            </a:endParaRPr>
          </a:p>
        </p:txBody>
      </p:sp>
      <p:grpSp>
        <p:nvGrpSpPr>
          <p:cNvPr id="100" name="Google Shape;100;p1"/>
          <p:cNvGrpSpPr/>
          <p:nvPr/>
        </p:nvGrpSpPr>
        <p:grpSpPr>
          <a:xfrm rot="2700000">
            <a:off x="5984712" y="5183993"/>
            <a:ext cx="231043" cy="225933"/>
            <a:chOff x="11087593" y="13905"/>
            <a:chExt cx="1085533" cy="1061509"/>
          </a:xfrm>
        </p:grpSpPr>
        <p:sp>
          <p:nvSpPr>
            <p:cNvPr id="101" name="Google Shape;101;p1"/>
            <p:cNvSpPr/>
            <p:nvPr/>
          </p:nvSpPr>
          <p:spPr>
            <a:xfrm>
              <a:off x="11087593" y="548342"/>
              <a:ext cx="537028" cy="527072"/>
            </a:xfrm>
            <a:prstGeom prst="rect">
              <a:avLst/>
            </a:prstGeom>
            <a:solidFill>
              <a:srgbClr val="DF2A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02" name="Google Shape;102;p1"/>
            <p:cNvSpPr/>
            <p:nvPr/>
          </p:nvSpPr>
          <p:spPr>
            <a:xfrm>
              <a:off x="11636098" y="13905"/>
              <a:ext cx="537028" cy="527079"/>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pic>
        <p:nvPicPr>
          <p:cNvPr id="103" name="Google Shape;103;p1"/>
          <p:cNvPicPr preferRelativeResize="0"/>
          <p:nvPr/>
        </p:nvPicPr>
        <p:blipFill rotWithShape="1">
          <a:blip r:embed="rId4">
            <a:alphaModFix/>
          </a:blip>
          <a:srcRect b="35100" l="22328" r="61002" t="32664"/>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ontserrat Medium"/>
                <a:ea typeface="Montserrat Medium"/>
                <a:cs typeface="Montserrat Medium"/>
                <a:sym typeface="Montserrat Medium"/>
              </a:rPr>
              <a:t>Department of Electrical Electronics and Communication Engineering</a:t>
            </a:r>
            <a:endParaRPr b="1" i="0" sz="1800" u="none" cap="none" strike="noStrike">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
        <p:nvSpPr>
          <p:cNvPr id="106" name="Google Shape;106;p1"/>
          <p:cNvSpPr/>
          <p:nvPr/>
        </p:nvSpPr>
        <p:spPr>
          <a:xfrm>
            <a:off x="2630649" y="398250"/>
            <a:ext cx="7584000" cy="5949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dk1"/>
                </a:solidFill>
                <a:latin typeface="Montserrat"/>
                <a:ea typeface="Montserrat"/>
                <a:cs typeface="Montserrat"/>
                <a:sym typeface="Montserrat"/>
              </a:rPr>
              <a:t>Harvesting Precision: Innovating Agriculture with Nano sensor RFID Tags for pH and Moisture Monitoring</a:t>
            </a:r>
            <a:endParaRPr b="1" i="0" sz="1800" u="none" cap="none" strike="noStrike">
              <a:solidFill>
                <a:schemeClr val="dk1"/>
              </a:solidFill>
              <a:latin typeface="Montserrat"/>
              <a:ea typeface="Montserrat"/>
              <a:cs typeface="Montserrat"/>
              <a:sym typeface="Montserrat"/>
            </a:endParaRPr>
          </a:p>
        </p:txBody>
      </p:sp>
      <p:sp>
        <p:nvSpPr>
          <p:cNvPr id="107" name="Google Shape;107;p1"/>
          <p:cNvSpPr/>
          <p:nvPr/>
        </p:nvSpPr>
        <p:spPr>
          <a:xfrm>
            <a:off x="9449802" y="5295901"/>
            <a:ext cx="2926946" cy="7386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Montserrat Medium"/>
                <a:ea typeface="Montserrat Medium"/>
                <a:cs typeface="Montserrat Medium"/>
                <a:sym typeface="Montserrat Medium"/>
              </a:rPr>
              <a:t>Project Mentor: </a:t>
            </a:r>
            <a:endParaRPr/>
          </a:p>
          <a:p>
            <a:pPr indent="-285750" lvl="0" marL="285750" marR="0" rtl="0" algn="ctr">
              <a:lnSpc>
                <a:spcPct val="100000"/>
              </a:lnSpc>
              <a:spcBef>
                <a:spcPts val="0"/>
              </a:spcBef>
              <a:spcAft>
                <a:spcPts val="0"/>
              </a:spcAft>
              <a:buClr>
                <a:srgbClr val="000000"/>
              </a:buClr>
              <a:buSzPts val="1400"/>
              <a:buFont typeface="Arial"/>
              <a:buChar char="•"/>
            </a:pPr>
            <a:r>
              <a:rPr b="1" lang="en-US">
                <a:solidFill>
                  <a:schemeClr val="dk1"/>
                </a:solidFill>
                <a:latin typeface="Montserrat Medium"/>
                <a:ea typeface="Montserrat Medium"/>
                <a:cs typeface="Montserrat Medium"/>
                <a:sym typeface="Montserrat Medium"/>
              </a:rPr>
              <a:t>LIGNESH DURAI </a:t>
            </a:r>
            <a:r>
              <a:rPr b="1" i="0" lang="en-US" sz="1400" u="none" cap="none" strike="noStrike">
                <a:solidFill>
                  <a:schemeClr val="dk1"/>
                </a:solidFill>
                <a:latin typeface="Montserrat Medium"/>
                <a:ea typeface="Montserrat Medium"/>
                <a:cs typeface="Montserrat Medium"/>
                <a:sym typeface="Montserrat Medium"/>
              </a:rPr>
              <a:t>Mentor</a:t>
            </a:r>
            <a:endParaRPr/>
          </a:p>
          <a:p>
            <a:pPr indent="0" lvl="0" marL="457200" marR="0" rtl="0" algn="ctr">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p:txBody>
      </p:sp>
      <p:sp>
        <p:nvSpPr>
          <p:cNvPr id="108" name="Google Shape;108;p1"/>
          <p:cNvSpPr/>
          <p:nvPr/>
        </p:nvSpPr>
        <p:spPr>
          <a:xfrm>
            <a:off x="66260" y="5253329"/>
            <a:ext cx="2926946" cy="13849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Montserrat Medium"/>
                <a:ea typeface="Montserrat Medium"/>
                <a:cs typeface="Montserrat Medium"/>
                <a:sym typeface="Montserrat Medium"/>
              </a:rPr>
              <a:t>Project Team: </a:t>
            </a:r>
            <a:endParaRPr/>
          </a:p>
          <a:p>
            <a:pPr indent="-285750" lvl="0" marL="285750" marR="0" rtl="0" algn="l">
              <a:lnSpc>
                <a:spcPct val="100000"/>
              </a:lnSpc>
              <a:spcBef>
                <a:spcPts val="0"/>
              </a:spcBef>
              <a:spcAft>
                <a:spcPts val="0"/>
              </a:spcAft>
              <a:buClr>
                <a:srgbClr val="000000"/>
              </a:buClr>
              <a:buSzPts val="1400"/>
              <a:buFont typeface="Arial"/>
              <a:buChar char="•"/>
            </a:pPr>
            <a:r>
              <a:rPr b="1" lang="en-US">
                <a:solidFill>
                  <a:schemeClr val="dk1"/>
                </a:solidFill>
                <a:latin typeface="Montserrat Medium"/>
                <a:ea typeface="Montserrat Medium"/>
                <a:cs typeface="Montserrat Medium"/>
                <a:sym typeface="Montserrat Medium"/>
              </a:rPr>
              <a:t>MUDE VENKATA TEJA</a:t>
            </a:r>
            <a:endParaRPr/>
          </a:p>
          <a:p>
            <a:pPr indent="-285750" lvl="0" marL="285750" marR="0" rtl="0" algn="l">
              <a:lnSpc>
                <a:spcPct val="100000"/>
              </a:lnSpc>
              <a:spcBef>
                <a:spcPts val="0"/>
              </a:spcBef>
              <a:spcAft>
                <a:spcPts val="0"/>
              </a:spcAft>
              <a:buClr>
                <a:srgbClr val="000000"/>
              </a:buClr>
              <a:buSzPts val="1400"/>
              <a:buFont typeface="Arial"/>
              <a:buChar char="•"/>
            </a:pPr>
            <a:r>
              <a:rPr b="1" lang="en-US">
                <a:solidFill>
                  <a:schemeClr val="dk1"/>
                </a:solidFill>
                <a:latin typeface="Montserrat Medium"/>
                <a:ea typeface="Montserrat Medium"/>
                <a:cs typeface="Montserrat Medium"/>
                <a:sym typeface="Montserrat Medium"/>
              </a:rPr>
              <a:t>GUDDITI SREE VANI  </a:t>
            </a:r>
            <a:endParaRPr b="1">
              <a:solidFill>
                <a:schemeClr val="dk1"/>
              </a:solidFill>
            </a:endParaRPr>
          </a:p>
          <a:p>
            <a:pPr indent="-285750" lvl="0" marL="285750" marR="0" rtl="0" algn="l">
              <a:lnSpc>
                <a:spcPct val="100000"/>
              </a:lnSpc>
              <a:spcBef>
                <a:spcPts val="0"/>
              </a:spcBef>
              <a:spcAft>
                <a:spcPts val="0"/>
              </a:spcAft>
              <a:buClr>
                <a:srgbClr val="000000"/>
              </a:buClr>
              <a:buSzPts val="1400"/>
              <a:buFont typeface="Arial"/>
              <a:buChar char="•"/>
            </a:pPr>
            <a:r>
              <a:rPr b="1" lang="en-US">
                <a:solidFill>
                  <a:schemeClr val="dk1"/>
                </a:solidFill>
                <a:latin typeface="Montserrat Medium"/>
                <a:ea typeface="Montserrat Medium"/>
                <a:cs typeface="Montserrat Medium"/>
                <a:sym typeface="Montserrat Medium"/>
              </a:rPr>
              <a:t>PALYAM LOKINI</a:t>
            </a:r>
            <a:endParaRPr b="1" i="0" sz="1400" u="none" cap="none" strike="noStrike">
              <a:solidFill>
                <a:schemeClr val="dk1"/>
              </a:solidFill>
              <a:latin typeface="Arial"/>
              <a:ea typeface="Arial"/>
              <a:cs typeface="Arial"/>
              <a:sym typeface="Arial"/>
            </a:endParaRPr>
          </a:p>
          <a:p>
            <a:pPr indent="-196850" lvl="0" marL="28575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87482eb0eb_0_11"/>
          <p:cNvSpPr txBox="1"/>
          <p:nvPr>
            <p:ph idx="12" type="sldNum"/>
          </p:nvPr>
        </p:nvSpPr>
        <p:spPr>
          <a:xfrm>
            <a:off x="9448799" y="64928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06" name="Google Shape;306;g287482eb0eb_0_11"/>
          <p:cNvSpPr txBox="1"/>
          <p:nvPr/>
        </p:nvSpPr>
        <p:spPr>
          <a:xfrm>
            <a:off x="1000124" y="232275"/>
            <a:ext cx="10515600" cy="49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Architecture  </a:t>
            </a:r>
            <a:endParaRPr b="0" i="0" sz="1400" u="none" cap="none" strike="noStrike">
              <a:solidFill>
                <a:srgbClr val="000000"/>
              </a:solidFill>
              <a:latin typeface="Arial"/>
              <a:ea typeface="Arial"/>
              <a:cs typeface="Arial"/>
              <a:sym typeface="Arial"/>
            </a:endParaRPr>
          </a:p>
        </p:txBody>
      </p:sp>
      <p:sp>
        <p:nvSpPr>
          <p:cNvPr id="307" name="Google Shape;307;g287482eb0eb_0_11"/>
          <p:cNvSpPr txBox="1"/>
          <p:nvPr/>
        </p:nvSpPr>
        <p:spPr>
          <a:xfrm>
            <a:off x="5029350" y="689046"/>
            <a:ext cx="5604600" cy="49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Behaviour Diagram: FLOW CHART</a:t>
            </a:r>
            <a:endParaRPr/>
          </a:p>
          <a:p>
            <a:pPr indent="0" lvl="0" marL="0" marR="0" rtl="0" algn="l">
              <a:lnSpc>
                <a:spcPct val="100000"/>
              </a:lnSpc>
              <a:spcBef>
                <a:spcPts val="0"/>
              </a:spcBef>
              <a:spcAft>
                <a:spcPts val="0"/>
              </a:spcAft>
              <a:buClr>
                <a:srgbClr val="000000"/>
              </a:buClr>
              <a:buSzPts val="1200"/>
              <a:buFont typeface="Arial"/>
              <a:buNone/>
            </a:pPr>
            <a:r>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p:txBody>
      </p:sp>
      <p:pic>
        <p:nvPicPr>
          <p:cNvPr id="308" name="Google Shape;308;g287482eb0eb_0_11"/>
          <p:cNvPicPr preferRelativeResize="0"/>
          <p:nvPr/>
        </p:nvPicPr>
        <p:blipFill>
          <a:blip r:embed="rId3">
            <a:alphaModFix/>
          </a:blip>
          <a:stretch>
            <a:fillRect/>
          </a:stretch>
        </p:blipFill>
        <p:spPr>
          <a:xfrm>
            <a:off x="3623050" y="1182846"/>
            <a:ext cx="5586092" cy="5370354"/>
          </a:xfrm>
          <a:prstGeom prst="rect">
            <a:avLst/>
          </a:prstGeom>
          <a:noFill/>
          <a:ln>
            <a:noFill/>
          </a:ln>
        </p:spPr>
      </p:pic>
      <p:sp>
        <p:nvSpPr>
          <p:cNvPr id="309" name="Google Shape;309;g287482eb0eb_0_11"/>
          <p:cNvSpPr txBox="1"/>
          <p:nvPr/>
        </p:nvSpPr>
        <p:spPr>
          <a:xfrm>
            <a:off x="174775" y="1008050"/>
            <a:ext cx="1990800" cy="49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Fabrication of sensor:</a:t>
            </a:r>
            <a:endParaRPr b="0" i="0" sz="1400" u="none" cap="none" strike="noStrike">
              <a:solidFill>
                <a:srgbClr val="000000"/>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87482eb0eb_0_0"/>
          <p:cNvSpPr txBox="1"/>
          <p:nvPr>
            <p:ph idx="12" type="sldNum"/>
          </p:nvPr>
        </p:nvSpPr>
        <p:spPr>
          <a:xfrm>
            <a:off x="9448799" y="64928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5" name="Google Shape;315;g287482eb0eb_0_0"/>
          <p:cNvSpPr txBox="1"/>
          <p:nvPr/>
        </p:nvSpPr>
        <p:spPr>
          <a:xfrm>
            <a:off x="1000124" y="232275"/>
            <a:ext cx="10515600" cy="49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Architecture  </a:t>
            </a:r>
            <a:endParaRPr b="0" i="0" sz="1400" u="none" cap="none" strike="noStrike">
              <a:solidFill>
                <a:srgbClr val="000000"/>
              </a:solidFill>
              <a:latin typeface="Arial"/>
              <a:ea typeface="Arial"/>
              <a:cs typeface="Arial"/>
              <a:sym typeface="Arial"/>
            </a:endParaRPr>
          </a:p>
        </p:txBody>
      </p:sp>
      <p:sp>
        <p:nvSpPr>
          <p:cNvPr id="316" name="Google Shape;316;g287482eb0eb_0_0"/>
          <p:cNvSpPr txBox="1"/>
          <p:nvPr/>
        </p:nvSpPr>
        <p:spPr>
          <a:xfrm>
            <a:off x="5029350" y="689046"/>
            <a:ext cx="5604600" cy="49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Behaviour Diagram: FLOW CHART</a:t>
            </a:r>
            <a:endParaRPr/>
          </a:p>
          <a:p>
            <a:pPr indent="0" lvl="0" marL="0" marR="0" rtl="0" algn="l">
              <a:lnSpc>
                <a:spcPct val="100000"/>
              </a:lnSpc>
              <a:spcBef>
                <a:spcPts val="0"/>
              </a:spcBef>
              <a:spcAft>
                <a:spcPts val="0"/>
              </a:spcAft>
              <a:buClr>
                <a:srgbClr val="000000"/>
              </a:buClr>
              <a:buSzPts val="1200"/>
              <a:buFont typeface="Arial"/>
              <a:buNone/>
            </a:pPr>
            <a:r>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p:txBody>
      </p:sp>
      <p:pic>
        <p:nvPicPr>
          <p:cNvPr id="317" name="Google Shape;317;g287482eb0eb_0_0"/>
          <p:cNvPicPr preferRelativeResize="0"/>
          <p:nvPr/>
        </p:nvPicPr>
        <p:blipFill>
          <a:blip r:embed="rId3">
            <a:alphaModFix/>
          </a:blip>
          <a:stretch>
            <a:fillRect/>
          </a:stretch>
        </p:blipFill>
        <p:spPr>
          <a:xfrm>
            <a:off x="4789567" y="1418546"/>
            <a:ext cx="4739147" cy="5005230"/>
          </a:xfrm>
          <a:prstGeom prst="rect">
            <a:avLst/>
          </a:prstGeom>
          <a:noFill/>
          <a:ln>
            <a:noFill/>
          </a:ln>
        </p:spPr>
      </p:pic>
      <p:sp>
        <p:nvSpPr>
          <p:cNvPr id="318" name="Google Shape;318;g287482eb0eb_0_0"/>
          <p:cNvSpPr txBox="1"/>
          <p:nvPr/>
        </p:nvSpPr>
        <p:spPr>
          <a:xfrm>
            <a:off x="5029350" y="689046"/>
            <a:ext cx="5604600" cy="49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Behaviour Diagram: FLOW CHART</a:t>
            </a:r>
            <a:endParaRPr/>
          </a:p>
          <a:p>
            <a:pPr indent="0" lvl="0" marL="0" marR="0" rtl="0" algn="l">
              <a:lnSpc>
                <a:spcPct val="100000"/>
              </a:lnSpc>
              <a:spcBef>
                <a:spcPts val="0"/>
              </a:spcBef>
              <a:spcAft>
                <a:spcPts val="0"/>
              </a:spcAft>
              <a:buClr>
                <a:srgbClr val="000000"/>
              </a:buClr>
              <a:buSzPts val="1200"/>
              <a:buFont typeface="Arial"/>
              <a:buNone/>
            </a:pPr>
            <a:r>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p:txBody>
      </p:sp>
      <p:sp>
        <p:nvSpPr>
          <p:cNvPr id="319" name="Google Shape;319;g287482eb0eb_0_0"/>
          <p:cNvSpPr txBox="1"/>
          <p:nvPr/>
        </p:nvSpPr>
        <p:spPr>
          <a:xfrm>
            <a:off x="248800" y="1119096"/>
            <a:ext cx="5604600" cy="49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US">
                <a:latin typeface="Verdana"/>
                <a:ea typeface="Verdana"/>
                <a:cs typeface="Verdana"/>
                <a:sym typeface="Verdana"/>
              </a:rPr>
              <a:t>Integration of sensor:</a:t>
            </a:r>
            <a:endParaRPr/>
          </a:p>
          <a:p>
            <a:pPr indent="0" lvl="0" marL="0" marR="0" rtl="0" algn="l">
              <a:lnSpc>
                <a:spcPct val="100000"/>
              </a:lnSpc>
              <a:spcBef>
                <a:spcPts val="0"/>
              </a:spcBef>
              <a:spcAft>
                <a:spcPts val="0"/>
              </a:spcAft>
              <a:buClr>
                <a:srgbClr val="000000"/>
              </a:buClr>
              <a:buSzPts val="1200"/>
              <a:buFont typeface="Arial"/>
              <a:buNone/>
            </a:pPr>
            <a:r>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0"/>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5" name="Google Shape;325;p10"/>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Architecture  </a:t>
            </a:r>
            <a:endParaRPr b="0" i="0" sz="1400" u="none" cap="none" strike="noStrike">
              <a:solidFill>
                <a:srgbClr val="000000"/>
              </a:solidFill>
              <a:latin typeface="Arial"/>
              <a:ea typeface="Arial"/>
              <a:cs typeface="Arial"/>
              <a:sym typeface="Arial"/>
            </a:endParaRPr>
          </a:p>
        </p:txBody>
      </p:sp>
      <p:sp>
        <p:nvSpPr>
          <p:cNvPr id="326" name="Google Shape;326;p10"/>
          <p:cNvSpPr txBox="1"/>
          <p:nvPr/>
        </p:nvSpPr>
        <p:spPr>
          <a:xfrm>
            <a:off x="4649603" y="726121"/>
            <a:ext cx="3652200" cy="40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Structural Diagram: </a:t>
            </a:r>
            <a:r>
              <a:rPr b="1" lang="en-US" sz="1200">
                <a:solidFill>
                  <a:schemeClr val="dk1"/>
                </a:solidFill>
                <a:latin typeface="Verdana"/>
                <a:ea typeface="Verdana"/>
                <a:cs typeface="Verdana"/>
                <a:sym typeface="Verdana"/>
              </a:rPr>
              <a:t>Block Diagram</a:t>
            </a:r>
            <a:endParaRPr b="1"/>
          </a:p>
          <a:p>
            <a:pPr indent="0" lvl="0" marL="0" marR="0" rtl="0" algn="l">
              <a:lnSpc>
                <a:spcPct val="100000"/>
              </a:lnSpc>
              <a:spcBef>
                <a:spcPts val="0"/>
              </a:spcBef>
              <a:spcAft>
                <a:spcPts val="0"/>
              </a:spcAft>
              <a:buClr>
                <a:srgbClr val="000000"/>
              </a:buClr>
              <a:buSzPts val="1200"/>
              <a:buFont typeface="Arial"/>
              <a:buNone/>
            </a:pPr>
            <a:r>
              <a:t/>
            </a:r>
            <a:endParaRPr>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200"/>
              <a:buFont typeface="Arial"/>
              <a:buNone/>
            </a:pPr>
            <a:r>
              <a:t/>
            </a:r>
            <a:endParaRPr>
              <a:latin typeface="Verdana"/>
              <a:ea typeface="Verdana"/>
              <a:cs typeface="Verdana"/>
              <a:sym typeface="Verdana"/>
            </a:endParaRPr>
          </a:p>
        </p:txBody>
      </p:sp>
      <p:pic>
        <p:nvPicPr>
          <p:cNvPr id="327" name="Google Shape;327;p10"/>
          <p:cNvPicPr preferRelativeResize="0"/>
          <p:nvPr/>
        </p:nvPicPr>
        <p:blipFill>
          <a:blip r:embed="rId3">
            <a:alphaModFix/>
          </a:blip>
          <a:stretch>
            <a:fillRect/>
          </a:stretch>
        </p:blipFill>
        <p:spPr>
          <a:xfrm>
            <a:off x="1903700" y="1192171"/>
            <a:ext cx="9143998" cy="53930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285583f50dc_1_42"/>
          <p:cNvSpPr/>
          <p:nvPr>
            <p:ph idx="2" type="pic"/>
          </p:nvPr>
        </p:nvSpPr>
        <p:spPr>
          <a:xfrm>
            <a:off x="1" y="0"/>
            <a:ext cx="12192000" cy="6858000"/>
          </a:xfrm>
          <a:prstGeom prst="rect">
            <a:avLst/>
          </a:prstGeom>
        </p:spPr>
      </p:sp>
      <p:sp>
        <p:nvSpPr>
          <p:cNvPr id="334" name="Google Shape;334;g285583f50dc_1_42"/>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285583f50dc_1_48"/>
          <p:cNvSpPr/>
          <p:nvPr>
            <p:ph idx="2" type="pic"/>
          </p:nvPr>
        </p:nvSpPr>
        <p:spPr>
          <a:xfrm>
            <a:off x="1" y="0"/>
            <a:ext cx="12192000" cy="6858000"/>
          </a:xfrm>
          <a:prstGeom prst="rect">
            <a:avLst/>
          </a:prstGeom>
        </p:spPr>
      </p:sp>
      <p:sp>
        <p:nvSpPr>
          <p:cNvPr id="341" name="Google Shape;341;g285583f50dc_1_48"/>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1"/>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7" name="Google Shape;347;p11"/>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Use Cases &amp; Testing</a:t>
            </a:r>
            <a:endParaRPr b="0" i="0" sz="1400" u="none" cap="none" strike="noStrike">
              <a:solidFill>
                <a:srgbClr val="000000"/>
              </a:solidFill>
              <a:latin typeface="Arial"/>
              <a:ea typeface="Arial"/>
              <a:cs typeface="Arial"/>
              <a:sym typeface="Arial"/>
            </a:endParaRPr>
          </a:p>
        </p:txBody>
      </p:sp>
      <p:sp>
        <p:nvSpPr>
          <p:cNvPr id="348" name="Google Shape;348;p11"/>
          <p:cNvSpPr txBox="1"/>
          <p:nvPr/>
        </p:nvSpPr>
        <p:spPr>
          <a:xfrm>
            <a:off x="452284" y="788096"/>
            <a:ext cx="5761704" cy="57357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Use Cases</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Verdana"/>
                <a:ea typeface="Verdana"/>
                <a:cs typeface="Verdana"/>
                <a:sym typeface="Verdana"/>
              </a:rPr>
              <a:t>Xx</a:t>
            </a:r>
            <a:endParaRPr b="0" i="0" sz="1400" u="none" cap="none" strike="noStrike">
              <a:solidFill>
                <a:srgbClr val="000000"/>
              </a:solidFill>
              <a:latin typeface="Verdana"/>
              <a:ea typeface="Verdana"/>
              <a:cs typeface="Verdana"/>
              <a:sym typeface="Verdana"/>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Verdana"/>
                <a:ea typeface="Verdana"/>
                <a:cs typeface="Verdana"/>
                <a:sym typeface="Verdana"/>
              </a:rPr>
              <a:t>Xx</a:t>
            </a:r>
            <a:endParaRPr b="0" i="0" sz="1400" u="none" cap="none" strike="noStrike">
              <a:solidFill>
                <a:srgbClr val="000000"/>
              </a:solidFill>
              <a:latin typeface="Verdana"/>
              <a:ea typeface="Verdana"/>
              <a:cs typeface="Verdana"/>
              <a:sym typeface="Verdana"/>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Verdana"/>
                <a:ea typeface="Verdana"/>
                <a:cs typeface="Verdana"/>
                <a:sym typeface="Verdana"/>
              </a:rPr>
              <a:t>X</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Verdana"/>
                <a:ea typeface="Verdana"/>
                <a:cs typeface="Verdana"/>
                <a:sym typeface="Verdana"/>
              </a:rPr>
              <a:t>X</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p:txBody>
      </p:sp>
      <p:sp>
        <p:nvSpPr>
          <p:cNvPr id="349" name="Google Shape;349;p11"/>
          <p:cNvSpPr txBox="1"/>
          <p:nvPr/>
        </p:nvSpPr>
        <p:spPr>
          <a:xfrm>
            <a:off x="6213988" y="757114"/>
            <a:ext cx="5761704" cy="57357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Test Cases </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Verdana"/>
                <a:ea typeface="Verdana"/>
                <a:cs typeface="Verdana"/>
                <a:sym typeface="Verdana"/>
              </a:rPr>
              <a:t>XX</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Verdana"/>
                <a:ea typeface="Verdana"/>
                <a:cs typeface="Verdana"/>
                <a:sym typeface="Verdana"/>
              </a:rPr>
              <a:t>XX</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Verdana"/>
                <a:ea typeface="Verdana"/>
                <a:cs typeface="Verdana"/>
                <a:sym typeface="Verdana"/>
              </a:rPr>
              <a:t>XX</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2"/>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55" name="Google Shape;355;p12"/>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Implementation and Results – Iteration 1 </a:t>
            </a:r>
            <a:endParaRPr b="0" i="0" sz="1400" u="none" cap="none" strike="noStrike">
              <a:solidFill>
                <a:srgbClr val="000000"/>
              </a:solidFill>
              <a:latin typeface="Arial"/>
              <a:ea typeface="Arial"/>
              <a:cs typeface="Arial"/>
              <a:sym typeface="Arial"/>
            </a:endParaRPr>
          </a:p>
        </p:txBody>
      </p:sp>
      <p:sp>
        <p:nvSpPr>
          <p:cNvPr id="356" name="Google Shape;356;p12"/>
          <p:cNvSpPr txBox="1"/>
          <p:nvPr/>
        </p:nvSpPr>
        <p:spPr>
          <a:xfrm>
            <a:off x="452283" y="871532"/>
            <a:ext cx="11326761" cy="57357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Iteration 1 : Results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3"/>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62" name="Google Shape;362;p13"/>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Implementation and Results – Iteration 2 </a:t>
            </a:r>
            <a:endParaRPr b="0" i="0" sz="1400" u="none" cap="none" strike="noStrike">
              <a:solidFill>
                <a:srgbClr val="000000"/>
              </a:solidFill>
              <a:latin typeface="Arial"/>
              <a:ea typeface="Arial"/>
              <a:cs typeface="Arial"/>
              <a:sym typeface="Arial"/>
            </a:endParaRPr>
          </a:p>
        </p:txBody>
      </p:sp>
      <p:sp>
        <p:nvSpPr>
          <p:cNvPr id="363" name="Google Shape;363;p13"/>
          <p:cNvSpPr txBox="1"/>
          <p:nvPr/>
        </p:nvSpPr>
        <p:spPr>
          <a:xfrm>
            <a:off x="452283" y="871532"/>
            <a:ext cx="11326761" cy="57357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Iteration : Results + Validation against the usecases and test cases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4"/>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69" name="Google Shape;369;p14"/>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Implementation and Results – Iteration 3 (Optional)</a:t>
            </a:r>
            <a:endParaRPr b="0" i="0" sz="1400" u="none" cap="none" strike="noStrike">
              <a:solidFill>
                <a:srgbClr val="000000"/>
              </a:solidFill>
              <a:latin typeface="Arial"/>
              <a:ea typeface="Arial"/>
              <a:cs typeface="Arial"/>
              <a:sym typeface="Arial"/>
            </a:endParaRPr>
          </a:p>
        </p:txBody>
      </p:sp>
      <p:sp>
        <p:nvSpPr>
          <p:cNvPr id="370" name="Google Shape;370;p14"/>
          <p:cNvSpPr txBox="1"/>
          <p:nvPr/>
        </p:nvSpPr>
        <p:spPr>
          <a:xfrm>
            <a:off x="452283" y="871532"/>
            <a:ext cx="11326761" cy="57357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Iteration : Results + Validation against the usecases and test cases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15"/>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76" name="Google Shape;376;p15"/>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Contribution</a:t>
            </a:r>
            <a:endParaRPr b="0" i="0" sz="1400" u="none" cap="none" strike="noStrike">
              <a:solidFill>
                <a:srgbClr val="000000"/>
              </a:solidFill>
              <a:latin typeface="Arial"/>
              <a:ea typeface="Arial"/>
              <a:cs typeface="Arial"/>
              <a:sym typeface="Arial"/>
            </a:endParaRPr>
          </a:p>
        </p:txBody>
      </p:sp>
      <p:sp>
        <p:nvSpPr>
          <p:cNvPr id="377" name="Google Shape;377;p15"/>
          <p:cNvSpPr txBox="1"/>
          <p:nvPr/>
        </p:nvSpPr>
        <p:spPr>
          <a:xfrm>
            <a:off x="452284" y="788096"/>
            <a:ext cx="5761704" cy="57357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Team Progress and Movement</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Verdana"/>
                <a:ea typeface="Verdana"/>
                <a:cs typeface="Verdana"/>
                <a:sym typeface="Verdana"/>
              </a:rPr>
              <a:t>Xx</a:t>
            </a:r>
            <a:endParaRPr b="0" i="0" sz="1400" u="none" cap="none" strike="noStrike">
              <a:solidFill>
                <a:srgbClr val="000000"/>
              </a:solidFill>
              <a:latin typeface="Verdana"/>
              <a:ea typeface="Verdana"/>
              <a:cs typeface="Verdana"/>
              <a:sym typeface="Verdana"/>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Verdana"/>
                <a:ea typeface="Verdana"/>
                <a:cs typeface="Verdana"/>
                <a:sym typeface="Verdana"/>
              </a:rPr>
              <a:t>Xx</a:t>
            </a:r>
            <a:endParaRPr b="0" i="0" sz="1400" u="none" cap="none" strike="noStrike">
              <a:solidFill>
                <a:srgbClr val="000000"/>
              </a:solidFill>
              <a:latin typeface="Verdana"/>
              <a:ea typeface="Verdana"/>
              <a:cs typeface="Verdana"/>
              <a:sym typeface="Verdana"/>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Verdana"/>
                <a:ea typeface="Verdana"/>
                <a:cs typeface="Verdana"/>
                <a:sym typeface="Verdana"/>
              </a:rPr>
              <a:t>X</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Verdana"/>
                <a:ea typeface="Verdana"/>
                <a:cs typeface="Verdana"/>
                <a:sym typeface="Verdana"/>
              </a:rPr>
              <a:t>X</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p:txBody>
      </p:sp>
      <p:sp>
        <p:nvSpPr>
          <p:cNvPr id="378" name="Google Shape;378;p15"/>
          <p:cNvSpPr txBox="1"/>
          <p:nvPr/>
        </p:nvSpPr>
        <p:spPr>
          <a:xfrm>
            <a:off x="6213988" y="757114"/>
            <a:ext cx="5761704" cy="57357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Individual Contribution </a:t>
            </a:r>
            <a:endParaRPr/>
          </a:p>
          <a:p>
            <a:pPr indent="0" lvl="3" marL="0" marR="0" rtl="0" algn="l">
              <a:lnSpc>
                <a:spcPct val="100000"/>
              </a:lnSpc>
              <a:spcBef>
                <a:spcPts val="0"/>
              </a:spcBef>
              <a:spcAft>
                <a:spcPts val="0"/>
              </a:spcAft>
              <a:buNone/>
            </a:pPr>
            <a:r>
              <a:rPr b="0" i="0" lang="en-US" sz="1400" u="none" cap="none" strike="noStrike">
                <a:solidFill>
                  <a:srgbClr val="000000"/>
                </a:solidFill>
                <a:latin typeface="Verdana"/>
                <a:ea typeface="Verdana"/>
                <a:cs typeface="Verdana"/>
                <a:sym typeface="Verdana"/>
              </a:rPr>
              <a:t>Key contributions: Team Member Name </a:t>
            </a:r>
            <a:endParaRPr/>
          </a:p>
          <a:p>
            <a:pPr indent="-285750" lvl="1"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Verdana"/>
                <a:ea typeface="Verdana"/>
                <a:cs typeface="Verdana"/>
                <a:sym typeface="Verdana"/>
              </a:rPr>
              <a:t>XX</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Verdana"/>
                <a:ea typeface="Verdana"/>
                <a:cs typeface="Verdana"/>
                <a:sym typeface="Verdana"/>
              </a:rPr>
              <a:t>XX</a:t>
            </a:r>
            <a:endParaRPr/>
          </a:p>
          <a:p>
            <a:pPr indent="0" lvl="3" marL="0" marR="0" rtl="0" algn="l">
              <a:lnSpc>
                <a:spcPct val="100000"/>
              </a:lnSpc>
              <a:spcBef>
                <a:spcPts val="0"/>
              </a:spcBef>
              <a:spcAft>
                <a:spcPts val="0"/>
              </a:spcAft>
              <a:buNone/>
            </a:pPr>
            <a:r>
              <a:rPr b="0" i="0" lang="en-US" sz="1400" u="none" cap="none" strike="noStrike">
                <a:solidFill>
                  <a:srgbClr val="000000"/>
                </a:solidFill>
                <a:latin typeface="Verdana"/>
                <a:ea typeface="Verdana"/>
                <a:cs typeface="Verdana"/>
                <a:sym typeface="Verdana"/>
              </a:rPr>
              <a:t>Key contributions: Team Member Name </a:t>
            </a:r>
            <a:endParaRPr/>
          </a:p>
          <a:p>
            <a:pPr indent="-285750" lvl="1"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Verdana"/>
                <a:ea typeface="Verdana"/>
                <a:cs typeface="Verdana"/>
                <a:sym typeface="Verdana"/>
              </a:rPr>
              <a:t>XX</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Verdana"/>
                <a:ea typeface="Verdana"/>
                <a:cs typeface="Verdana"/>
                <a:sym typeface="Verdana"/>
              </a:rPr>
              <a:t>XX</a:t>
            </a:r>
            <a:endParaRPr/>
          </a:p>
          <a:p>
            <a:pPr indent="0" lvl="3" marL="0" marR="0" rtl="0" algn="l">
              <a:lnSpc>
                <a:spcPct val="100000"/>
              </a:lnSpc>
              <a:spcBef>
                <a:spcPts val="0"/>
              </a:spcBef>
              <a:spcAft>
                <a:spcPts val="0"/>
              </a:spcAft>
              <a:buNone/>
            </a:pPr>
            <a:r>
              <a:rPr b="0" i="0" lang="en-US" sz="1400" u="none" cap="none" strike="noStrike">
                <a:solidFill>
                  <a:srgbClr val="000000"/>
                </a:solidFill>
                <a:latin typeface="Verdana"/>
                <a:ea typeface="Verdana"/>
                <a:cs typeface="Verdana"/>
                <a:sym typeface="Verdana"/>
              </a:rPr>
              <a:t>Key contributions: Team Member Name </a:t>
            </a:r>
            <a:endParaRPr/>
          </a:p>
          <a:p>
            <a:pPr indent="-285750" lvl="1"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Verdana"/>
                <a:ea typeface="Verdana"/>
                <a:cs typeface="Verdana"/>
                <a:sym typeface="Verdana"/>
              </a:rPr>
              <a:t>XX</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Verdana"/>
                <a:ea typeface="Verdana"/>
                <a:cs typeface="Verdana"/>
                <a:sym typeface="Verdana"/>
              </a:rPr>
              <a:t>XX</a:t>
            </a:r>
            <a:endParaRPr/>
          </a:p>
          <a:p>
            <a:pPr indent="0" lvl="3" marL="0" marR="0" rtl="0" algn="l">
              <a:lnSpc>
                <a:spcPct val="100000"/>
              </a:lnSpc>
              <a:spcBef>
                <a:spcPts val="0"/>
              </a:spcBef>
              <a:spcAft>
                <a:spcPts val="0"/>
              </a:spcAft>
              <a:buNone/>
            </a:pPr>
            <a:r>
              <a:rPr b="0" i="0" lang="en-US" sz="1400" u="none" cap="none" strike="noStrike">
                <a:solidFill>
                  <a:srgbClr val="000000"/>
                </a:solidFill>
                <a:latin typeface="Verdana"/>
                <a:ea typeface="Verdana"/>
                <a:cs typeface="Verdana"/>
                <a:sym typeface="Verdana"/>
              </a:rPr>
              <a:t>Key contributions: Team Member Name </a:t>
            </a:r>
            <a:endParaRPr/>
          </a:p>
          <a:p>
            <a:pPr indent="-285750" lvl="1"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Verdana"/>
                <a:ea typeface="Verdana"/>
                <a:cs typeface="Verdana"/>
                <a:sym typeface="Verdana"/>
              </a:rPr>
              <a:t>XX</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Verdana"/>
                <a:ea typeface="Verdana"/>
                <a:cs typeface="Verdana"/>
                <a:sym typeface="Verdana"/>
              </a:rPr>
              <a:t>XX</a:t>
            </a:r>
            <a:endParaRPr/>
          </a:p>
          <a:p>
            <a:pPr indent="0" lvl="3" marL="0" marR="0" rtl="0" algn="l">
              <a:lnSpc>
                <a:spcPct val="100000"/>
              </a:lnSpc>
              <a:spcBef>
                <a:spcPts val="0"/>
              </a:spcBef>
              <a:spcAft>
                <a:spcPts val="0"/>
              </a:spcAft>
              <a:buNone/>
            </a:pPr>
            <a:r>
              <a:rPr b="0" i="0" lang="en-US" sz="1400" u="none" cap="none" strike="noStrike">
                <a:solidFill>
                  <a:srgbClr val="000000"/>
                </a:solidFill>
                <a:latin typeface="Verdana"/>
                <a:ea typeface="Verdana"/>
                <a:cs typeface="Verdana"/>
                <a:sym typeface="Verdana"/>
              </a:rPr>
              <a:t>Key contributions: Team Member Name </a:t>
            </a:r>
            <a:endParaRPr/>
          </a:p>
          <a:p>
            <a:pPr indent="-285750" lvl="1"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Verdana"/>
                <a:ea typeface="Verdana"/>
                <a:cs typeface="Verdana"/>
                <a:sym typeface="Verdana"/>
              </a:rPr>
              <a:t>XX</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Verdana"/>
                <a:ea typeface="Verdana"/>
                <a:cs typeface="Verdana"/>
                <a:sym typeface="Verdana"/>
              </a:rPr>
              <a:t>XX</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76"/>
          <p:cNvPicPr preferRelativeResize="0"/>
          <p:nvPr/>
        </p:nvPicPr>
        <p:blipFill rotWithShape="1">
          <a:blip r:embed="rId3">
            <a:alphaModFix/>
          </a:blip>
          <a:srcRect b="35100" l="22326" r="11835" t="32664"/>
          <a:stretch/>
        </p:blipFill>
        <p:spPr>
          <a:xfrm>
            <a:off x="262467" y="258234"/>
            <a:ext cx="1504951" cy="423333"/>
          </a:xfrm>
          <a:prstGeom prst="rect">
            <a:avLst/>
          </a:prstGeom>
          <a:noFill/>
          <a:ln>
            <a:noFill/>
          </a:ln>
        </p:spPr>
      </p:pic>
      <p:grpSp>
        <p:nvGrpSpPr>
          <p:cNvPr id="114" name="Google Shape;114;p76"/>
          <p:cNvGrpSpPr/>
          <p:nvPr/>
        </p:nvGrpSpPr>
        <p:grpSpPr>
          <a:xfrm>
            <a:off x="11856720" y="140636"/>
            <a:ext cx="223520" cy="990718"/>
            <a:chOff x="11856720" y="140636"/>
            <a:chExt cx="223520" cy="990718"/>
          </a:xfrm>
        </p:grpSpPr>
        <p:grpSp>
          <p:nvGrpSpPr>
            <p:cNvPr id="115" name="Google Shape;115;p76"/>
            <p:cNvGrpSpPr/>
            <p:nvPr/>
          </p:nvGrpSpPr>
          <p:grpSpPr>
            <a:xfrm>
              <a:off x="11856720" y="660278"/>
              <a:ext cx="223520" cy="471076"/>
              <a:chOff x="9734551" y="3138055"/>
              <a:chExt cx="2457449" cy="1328450"/>
            </a:xfrm>
          </p:grpSpPr>
          <p:sp>
            <p:nvSpPr>
              <p:cNvPr id="116" name="Google Shape;116;p76"/>
              <p:cNvSpPr/>
              <p:nvPr/>
            </p:nvSpPr>
            <p:spPr>
              <a:xfrm>
                <a:off x="9759949" y="3870759"/>
                <a:ext cx="2432051" cy="595746"/>
              </a:xfrm>
              <a:prstGeom prst="rect">
                <a:avLst/>
              </a:prstGeom>
              <a:solidFill>
                <a:srgbClr val="E12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17" name="Google Shape;117;p76"/>
              <p:cNvSpPr/>
              <p:nvPr/>
            </p:nvSpPr>
            <p:spPr>
              <a:xfrm>
                <a:off x="9734551" y="3138055"/>
                <a:ext cx="2457449" cy="595746"/>
              </a:xfrm>
              <a:prstGeom prst="rect">
                <a:avLst/>
              </a:prstGeom>
              <a:solidFill>
                <a:srgbClr val="51C6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nvGrpSpPr>
            <p:cNvPr id="118" name="Google Shape;118;p76"/>
            <p:cNvGrpSpPr/>
            <p:nvPr/>
          </p:nvGrpSpPr>
          <p:grpSpPr>
            <a:xfrm>
              <a:off x="11856720" y="140636"/>
              <a:ext cx="223520" cy="471076"/>
              <a:chOff x="9734551" y="3138055"/>
              <a:chExt cx="2457449" cy="1328450"/>
            </a:xfrm>
          </p:grpSpPr>
          <p:sp>
            <p:nvSpPr>
              <p:cNvPr id="119" name="Google Shape;119;p76"/>
              <p:cNvSpPr/>
              <p:nvPr/>
            </p:nvSpPr>
            <p:spPr>
              <a:xfrm>
                <a:off x="9759949" y="3870759"/>
                <a:ext cx="2432051" cy="595746"/>
              </a:xfrm>
              <a:prstGeom prst="rect">
                <a:avLst/>
              </a:prstGeom>
              <a:solidFill>
                <a:srgbClr val="F7A5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20" name="Google Shape;120;p76"/>
              <p:cNvSpPr/>
              <p:nvPr/>
            </p:nvSpPr>
            <p:spPr>
              <a:xfrm>
                <a:off x="9734551" y="3138055"/>
                <a:ext cx="2457449" cy="595746"/>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pic>
        <p:nvPicPr>
          <p:cNvPr descr="A logo with text overlay&#10;&#10;Description automatically generated" id="121" name="Google Shape;121;p76"/>
          <p:cNvPicPr preferRelativeResize="0"/>
          <p:nvPr/>
        </p:nvPicPr>
        <p:blipFill rotWithShape="1">
          <a:blip r:embed="rId4">
            <a:alphaModFix/>
          </a:blip>
          <a:srcRect b="36394" l="37906" r="9605" t="34096"/>
          <a:stretch/>
        </p:blipFill>
        <p:spPr>
          <a:xfrm>
            <a:off x="11125200" y="11945"/>
            <a:ext cx="1066800" cy="599768"/>
          </a:xfrm>
          <a:prstGeom prst="rect">
            <a:avLst/>
          </a:prstGeom>
          <a:noFill/>
          <a:ln>
            <a:noFill/>
          </a:ln>
        </p:spPr>
      </p:pic>
      <p:sp>
        <p:nvSpPr>
          <p:cNvPr id="122" name="Google Shape;122;p76"/>
          <p:cNvSpPr txBox="1"/>
          <p:nvPr/>
        </p:nvSpPr>
        <p:spPr>
          <a:xfrm>
            <a:off x="1000124" y="232275"/>
            <a:ext cx="10515600" cy="49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Project Group – Details</a:t>
            </a:r>
            <a:endParaRPr b="0" i="0" sz="1400" u="none" cap="none" strike="noStrike">
              <a:solidFill>
                <a:srgbClr val="000000"/>
              </a:solidFill>
              <a:latin typeface="Arial"/>
              <a:ea typeface="Arial"/>
              <a:cs typeface="Arial"/>
              <a:sym typeface="Arial"/>
            </a:endParaRPr>
          </a:p>
        </p:txBody>
      </p:sp>
      <p:grpSp>
        <p:nvGrpSpPr>
          <p:cNvPr id="123" name="Google Shape;123;p76"/>
          <p:cNvGrpSpPr/>
          <p:nvPr/>
        </p:nvGrpSpPr>
        <p:grpSpPr>
          <a:xfrm>
            <a:off x="550606" y="762415"/>
            <a:ext cx="10965069" cy="305785"/>
            <a:chOff x="550606" y="762415"/>
            <a:chExt cx="10965069" cy="305785"/>
          </a:xfrm>
        </p:grpSpPr>
        <p:sp>
          <p:nvSpPr>
            <p:cNvPr id="124" name="Google Shape;124;p76"/>
            <p:cNvSpPr/>
            <p:nvPr/>
          </p:nvSpPr>
          <p:spPr>
            <a:xfrm>
              <a:off x="550606" y="765905"/>
              <a:ext cx="2114338" cy="302183"/>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Verdana"/>
                  <a:ea typeface="Verdana"/>
                  <a:cs typeface="Verdana"/>
                  <a:sym typeface="Verdana"/>
                </a:rPr>
                <a:t>Photo </a:t>
              </a:r>
              <a:endParaRPr b="1" i="0" sz="1000" u="none" cap="none" strike="noStrike">
                <a:solidFill>
                  <a:srgbClr val="000000"/>
                </a:solidFill>
                <a:latin typeface="Arial"/>
                <a:ea typeface="Arial"/>
                <a:cs typeface="Arial"/>
                <a:sym typeface="Arial"/>
              </a:endParaRPr>
            </a:p>
          </p:txBody>
        </p:sp>
        <p:sp>
          <p:nvSpPr>
            <p:cNvPr id="125" name="Google Shape;125;p76"/>
            <p:cNvSpPr/>
            <p:nvPr/>
          </p:nvSpPr>
          <p:spPr>
            <a:xfrm>
              <a:off x="2759165" y="762415"/>
              <a:ext cx="1871829" cy="295979"/>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Verdana"/>
                  <a:ea typeface="Verdana"/>
                  <a:cs typeface="Verdana"/>
                  <a:sym typeface="Verdana"/>
                </a:rPr>
                <a:t>Track</a:t>
              </a:r>
              <a:endParaRPr b="1" i="0" sz="1000" u="none" cap="none" strike="noStrike">
                <a:solidFill>
                  <a:srgbClr val="000000"/>
                </a:solidFill>
                <a:latin typeface="Arial"/>
                <a:ea typeface="Arial"/>
                <a:cs typeface="Arial"/>
                <a:sym typeface="Arial"/>
              </a:endParaRPr>
            </a:p>
          </p:txBody>
        </p:sp>
        <p:sp>
          <p:nvSpPr>
            <p:cNvPr id="126" name="Google Shape;126;p76"/>
            <p:cNvSpPr/>
            <p:nvPr/>
          </p:nvSpPr>
          <p:spPr>
            <a:xfrm>
              <a:off x="4799347" y="772100"/>
              <a:ext cx="2633400" cy="296100"/>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Verdana"/>
                  <a:ea typeface="Verdana"/>
                  <a:cs typeface="Verdana"/>
                  <a:sym typeface="Verdana"/>
                </a:rPr>
                <a:t>Roll No</a:t>
              </a:r>
              <a:endParaRPr b="1" i="0" sz="1000" u="none" cap="none" strike="noStrike">
                <a:solidFill>
                  <a:srgbClr val="000000"/>
                </a:solidFill>
                <a:latin typeface="Arial"/>
                <a:ea typeface="Arial"/>
                <a:cs typeface="Arial"/>
                <a:sym typeface="Arial"/>
              </a:endParaRPr>
            </a:p>
          </p:txBody>
        </p:sp>
        <p:sp>
          <p:nvSpPr>
            <p:cNvPr id="127" name="Google Shape;127;p76"/>
            <p:cNvSpPr/>
            <p:nvPr/>
          </p:nvSpPr>
          <p:spPr>
            <a:xfrm>
              <a:off x="7601575" y="762425"/>
              <a:ext cx="3914100" cy="296100"/>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Verdana"/>
                  <a:ea typeface="Verdana"/>
                  <a:cs typeface="Verdana"/>
                  <a:sym typeface="Verdana"/>
                </a:rPr>
                <a:t>Name</a:t>
              </a:r>
              <a:endParaRPr b="1" i="0" sz="1000" u="none" cap="none" strike="noStrike">
                <a:solidFill>
                  <a:srgbClr val="000000"/>
                </a:solidFill>
                <a:latin typeface="Arial"/>
                <a:ea typeface="Arial"/>
                <a:cs typeface="Arial"/>
                <a:sym typeface="Arial"/>
              </a:endParaRPr>
            </a:p>
          </p:txBody>
        </p:sp>
      </p:grpSp>
      <p:grpSp>
        <p:nvGrpSpPr>
          <p:cNvPr id="128" name="Google Shape;128;p76"/>
          <p:cNvGrpSpPr/>
          <p:nvPr/>
        </p:nvGrpSpPr>
        <p:grpSpPr>
          <a:xfrm>
            <a:off x="905784" y="1270748"/>
            <a:ext cx="10610041" cy="941509"/>
            <a:chOff x="905784" y="1270748"/>
            <a:chExt cx="10610041" cy="941509"/>
          </a:xfrm>
        </p:grpSpPr>
        <p:sp>
          <p:nvSpPr>
            <p:cNvPr id="129" name="Google Shape;129;p76"/>
            <p:cNvSpPr/>
            <p:nvPr/>
          </p:nvSpPr>
          <p:spPr>
            <a:xfrm>
              <a:off x="905784" y="1270748"/>
              <a:ext cx="1198319" cy="941509"/>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1050" u="none" cap="none" strike="noStrike">
                <a:solidFill>
                  <a:srgbClr val="000000"/>
                </a:solidFill>
                <a:latin typeface="Arial"/>
                <a:ea typeface="Arial"/>
                <a:cs typeface="Arial"/>
                <a:sym typeface="Arial"/>
              </a:endParaRPr>
            </a:p>
          </p:txBody>
        </p:sp>
        <p:sp>
          <p:nvSpPr>
            <p:cNvPr id="130" name="Google Shape;130;p76"/>
            <p:cNvSpPr/>
            <p:nvPr/>
          </p:nvSpPr>
          <p:spPr>
            <a:xfrm>
              <a:off x="2759164" y="1557376"/>
              <a:ext cx="1871829" cy="369096"/>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1800" u="none" cap="none" strike="noStrike">
                  <a:solidFill>
                    <a:schemeClr val="lt1"/>
                  </a:solidFill>
                  <a:latin typeface="Verdana"/>
                  <a:ea typeface="Verdana"/>
                  <a:cs typeface="Verdana"/>
                  <a:sym typeface="Verdana"/>
                </a:rPr>
                <a:t>EECE AI/ML</a:t>
              </a:r>
              <a:endParaRPr b="0" i="0" sz="900" u="none" cap="none" strike="noStrike">
                <a:solidFill>
                  <a:srgbClr val="000000"/>
                </a:solidFill>
                <a:latin typeface="Arial"/>
                <a:ea typeface="Arial"/>
                <a:cs typeface="Arial"/>
                <a:sym typeface="Arial"/>
              </a:endParaRPr>
            </a:p>
          </p:txBody>
        </p:sp>
        <p:sp>
          <p:nvSpPr>
            <p:cNvPr id="131" name="Google Shape;131;p76"/>
            <p:cNvSpPr/>
            <p:nvPr/>
          </p:nvSpPr>
          <p:spPr>
            <a:xfrm>
              <a:off x="4799347" y="1557375"/>
              <a:ext cx="2625000" cy="3690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BU21EECE0100106</a:t>
              </a:r>
              <a:endParaRPr b="0" i="0" sz="900" u="none" cap="none" strike="noStrike">
                <a:solidFill>
                  <a:srgbClr val="000000"/>
                </a:solidFill>
                <a:latin typeface="Arial"/>
                <a:ea typeface="Arial"/>
                <a:cs typeface="Arial"/>
                <a:sym typeface="Arial"/>
              </a:endParaRPr>
            </a:p>
          </p:txBody>
        </p:sp>
        <p:sp>
          <p:nvSpPr>
            <p:cNvPr id="132" name="Google Shape;132;p76"/>
            <p:cNvSpPr/>
            <p:nvPr/>
          </p:nvSpPr>
          <p:spPr>
            <a:xfrm>
              <a:off x="7576225" y="1557375"/>
              <a:ext cx="3939600" cy="3690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MUDE VENKATA TEJA</a:t>
              </a:r>
              <a:endParaRPr b="0" i="0" sz="900" u="none" cap="none" strike="noStrike">
                <a:solidFill>
                  <a:srgbClr val="000000"/>
                </a:solidFill>
                <a:latin typeface="Arial"/>
                <a:ea typeface="Arial"/>
                <a:cs typeface="Arial"/>
                <a:sym typeface="Arial"/>
              </a:endParaRPr>
            </a:p>
          </p:txBody>
        </p:sp>
      </p:grpSp>
      <p:grpSp>
        <p:nvGrpSpPr>
          <p:cNvPr id="133" name="Google Shape;133;p76"/>
          <p:cNvGrpSpPr/>
          <p:nvPr/>
        </p:nvGrpSpPr>
        <p:grpSpPr>
          <a:xfrm>
            <a:off x="905784" y="2414917"/>
            <a:ext cx="10609591" cy="941400"/>
            <a:chOff x="905784" y="1270748"/>
            <a:chExt cx="10609591" cy="941400"/>
          </a:xfrm>
        </p:grpSpPr>
        <p:sp>
          <p:nvSpPr>
            <p:cNvPr id="134" name="Google Shape;134;p76"/>
            <p:cNvSpPr/>
            <p:nvPr/>
          </p:nvSpPr>
          <p:spPr>
            <a:xfrm>
              <a:off x="905784" y="1270748"/>
              <a:ext cx="1198200" cy="9414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1050" u="none" cap="none" strike="noStrike">
                <a:solidFill>
                  <a:srgbClr val="000000"/>
                </a:solidFill>
                <a:latin typeface="Arial"/>
                <a:ea typeface="Arial"/>
                <a:cs typeface="Arial"/>
                <a:sym typeface="Arial"/>
              </a:endParaRPr>
            </a:p>
          </p:txBody>
        </p:sp>
        <p:sp>
          <p:nvSpPr>
            <p:cNvPr id="135" name="Google Shape;135;p76"/>
            <p:cNvSpPr/>
            <p:nvPr/>
          </p:nvSpPr>
          <p:spPr>
            <a:xfrm>
              <a:off x="2759164" y="1557376"/>
              <a:ext cx="1871700" cy="3690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1800" u="none" cap="none" strike="noStrike">
                  <a:solidFill>
                    <a:schemeClr val="lt1"/>
                  </a:solidFill>
                  <a:latin typeface="Verdana"/>
                  <a:ea typeface="Verdana"/>
                  <a:cs typeface="Verdana"/>
                  <a:sym typeface="Verdana"/>
                </a:rPr>
                <a:t>EECE AI/ML</a:t>
              </a:r>
              <a:endParaRPr b="0" i="0" sz="900" u="none" cap="none" strike="noStrike">
                <a:solidFill>
                  <a:srgbClr val="000000"/>
                </a:solidFill>
                <a:latin typeface="Arial"/>
                <a:ea typeface="Arial"/>
                <a:cs typeface="Arial"/>
                <a:sym typeface="Arial"/>
              </a:endParaRPr>
            </a:p>
          </p:txBody>
        </p:sp>
        <p:sp>
          <p:nvSpPr>
            <p:cNvPr id="136" name="Google Shape;136;p76"/>
            <p:cNvSpPr/>
            <p:nvPr/>
          </p:nvSpPr>
          <p:spPr>
            <a:xfrm>
              <a:off x="4799350" y="1557381"/>
              <a:ext cx="2625000" cy="3690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1800">
                  <a:solidFill>
                    <a:schemeClr val="lt1"/>
                  </a:solidFill>
                  <a:latin typeface="Verdana"/>
                  <a:ea typeface="Verdana"/>
                  <a:cs typeface="Verdana"/>
                  <a:sym typeface="Verdana"/>
                </a:rPr>
                <a:t>BU21EECE010BU21BUBU21ECE0100430</a:t>
              </a:r>
              <a:endParaRPr sz="900">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t/>
              </a:r>
              <a:endParaRPr sz="1800">
                <a:solidFill>
                  <a:schemeClr val="lt1"/>
                </a:solidFill>
                <a:latin typeface="Verdana"/>
                <a:ea typeface="Verdana"/>
                <a:cs typeface="Verdana"/>
                <a:sym typeface="Verdana"/>
              </a:endParaRPr>
            </a:p>
          </p:txBody>
        </p:sp>
        <p:sp>
          <p:nvSpPr>
            <p:cNvPr id="137" name="Google Shape;137;p76"/>
            <p:cNvSpPr/>
            <p:nvPr/>
          </p:nvSpPr>
          <p:spPr>
            <a:xfrm>
              <a:off x="7601575" y="1557381"/>
              <a:ext cx="3913800" cy="3690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GUDDITI SREE VANI</a:t>
              </a:r>
              <a:endParaRPr b="0" i="0" sz="900" u="none" cap="none" strike="noStrike">
                <a:solidFill>
                  <a:srgbClr val="000000"/>
                </a:solidFill>
                <a:latin typeface="Arial"/>
                <a:ea typeface="Arial"/>
                <a:cs typeface="Arial"/>
                <a:sym typeface="Arial"/>
              </a:endParaRPr>
            </a:p>
          </p:txBody>
        </p:sp>
      </p:grpSp>
      <p:grpSp>
        <p:nvGrpSpPr>
          <p:cNvPr id="138" name="Google Shape;138;p76"/>
          <p:cNvGrpSpPr/>
          <p:nvPr/>
        </p:nvGrpSpPr>
        <p:grpSpPr>
          <a:xfrm>
            <a:off x="905784" y="3559038"/>
            <a:ext cx="10567691" cy="941400"/>
            <a:chOff x="905784" y="126536"/>
            <a:chExt cx="10567691" cy="941400"/>
          </a:xfrm>
        </p:grpSpPr>
        <p:sp>
          <p:nvSpPr>
            <p:cNvPr id="139" name="Google Shape;139;p76"/>
            <p:cNvSpPr/>
            <p:nvPr/>
          </p:nvSpPr>
          <p:spPr>
            <a:xfrm>
              <a:off x="905784" y="126535"/>
              <a:ext cx="1198200" cy="9414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1050" u="none" cap="none" strike="noStrike">
                <a:solidFill>
                  <a:srgbClr val="000000"/>
                </a:solidFill>
                <a:latin typeface="Arial"/>
                <a:ea typeface="Arial"/>
                <a:cs typeface="Arial"/>
                <a:sym typeface="Arial"/>
              </a:endParaRPr>
            </a:p>
          </p:txBody>
        </p:sp>
        <p:sp>
          <p:nvSpPr>
            <p:cNvPr id="140" name="Google Shape;140;p76"/>
            <p:cNvSpPr/>
            <p:nvPr/>
          </p:nvSpPr>
          <p:spPr>
            <a:xfrm>
              <a:off x="2725339" y="412701"/>
              <a:ext cx="1871700" cy="3690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1800" u="none" cap="none" strike="noStrike">
                  <a:solidFill>
                    <a:schemeClr val="lt1"/>
                  </a:solidFill>
                  <a:latin typeface="Verdana"/>
                  <a:ea typeface="Verdana"/>
                  <a:cs typeface="Verdana"/>
                  <a:sym typeface="Verdana"/>
                </a:rPr>
                <a:t>EECE</a:t>
              </a:r>
              <a:endParaRPr b="0" i="0" sz="900" u="none" cap="none" strike="noStrike">
                <a:solidFill>
                  <a:srgbClr val="000000"/>
                </a:solidFill>
                <a:latin typeface="Arial"/>
                <a:ea typeface="Arial"/>
                <a:cs typeface="Arial"/>
                <a:sym typeface="Arial"/>
              </a:endParaRPr>
            </a:p>
          </p:txBody>
        </p:sp>
        <p:sp>
          <p:nvSpPr>
            <p:cNvPr id="141" name="Google Shape;141;p76"/>
            <p:cNvSpPr/>
            <p:nvPr/>
          </p:nvSpPr>
          <p:spPr>
            <a:xfrm>
              <a:off x="4933298" y="412648"/>
              <a:ext cx="2524500" cy="3690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BU21EECE0100197</a:t>
              </a:r>
              <a:endParaRPr b="0" i="0" sz="900" u="none" cap="none" strike="noStrike">
                <a:solidFill>
                  <a:srgbClr val="000000"/>
                </a:solidFill>
                <a:latin typeface="Arial"/>
                <a:ea typeface="Arial"/>
                <a:cs typeface="Arial"/>
                <a:sym typeface="Arial"/>
              </a:endParaRPr>
            </a:p>
          </p:txBody>
        </p:sp>
        <p:sp>
          <p:nvSpPr>
            <p:cNvPr id="142" name="Google Shape;142;p76"/>
            <p:cNvSpPr/>
            <p:nvPr/>
          </p:nvSpPr>
          <p:spPr>
            <a:xfrm>
              <a:off x="7703075" y="412648"/>
              <a:ext cx="3770400" cy="3690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1800">
                  <a:solidFill>
                    <a:schemeClr val="lt1"/>
                  </a:solidFill>
                  <a:latin typeface="Verdana"/>
                  <a:ea typeface="Verdana"/>
                  <a:cs typeface="Verdana"/>
                  <a:sym typeface="Verdana"/>
                </a:rPr>
                <a:t>PALYAM LOKINI</a:t>
              </a:r>
              <a:endParaRPr b="0" i="0" sz="900" u="none" cap="none" strike="noStrike">
                <a:solidFill>
                  <a:srgbClr val="000000"/>
                </a:solidFill>
                <a:latin typeface="Arial"/>
                <a:ea typeface="Arial"/>
                <a:cs typeface="Arial"/>
                <a:sym typeface="Arial"/>
              </a:endParaRPr>
            </a:p>
          </p:txBody>
        </p:sp>
      </p:grpSp>
      <p:sp>
        <p:nvSpPr>
          <p:cNvPr id="143" name="Google Shape;143;p76"/>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44" name="Google Shape;144;p76"/>
          <p:cNvPicPr preferRelativeResize="0"/>
          <p:nvPr/>
        </p:nvPicPr>
        <p:blipFill>
          <a:blip r:embed="rId5">
            <a:alphaModFix/>
          </a:blip>
          <a:stretch>
            <a:fillRect/>
          </a:stretch>
        </p:blipFill>
        <p:spPr>
          <a:xfrm>
            <a:off x="1000125" y="1299300"/>
            <a:ext cx="1023951" cy="884500"/>
          </a:xfrm>
          <a:prstGeom prst="rect">
            <a:avLst/>
          </a:prstGeom>
          <a:solidFill>
            <a:schemeClr val="accent1"/>
          </a:solidFill>
          <a:ln cap="flat" cmpd="sng" w="25400">
            <a:solidFill>
              <a:schemeClr val="accent1"/>
            </a:solidFill>
            <a:prstDash val="solid"/>
            <a:round/>
            <a:headEnd len="sm" w="sm" type="none"/>
            <a:tailEnd len="sm" w="sm" type="none"/>
          </a:ln>
        </p:spPr>
      </p:pic>
      <p:pic>
        <p:nvPicPr>
          <p:cNvPr id="145" name="Google Shape;145;p76"/>
          <p:cNvPicPr preferRelativeResize="0"/>
          <p:nvPr/>
        </p:nvPicPr>
        <p:blipFill>
          <a:blip r:embed="rId6">
            <a:alphaModFix/>
          </a:blip>
          <a:stretch>
            <a:fillRect/>
          </a:stretch>
        </p:blipFill>
        <p:spPr>
          <a:xfrm>
            <a:off x="1000125" y="3559000"/>
            <a:ext cx="1023950" cy="884500"/>
          </a:xfrm>
          <a:prstGeom prst="rect">
            <a:avLst/>
          </a:prstGeom>
          <a:solidFill>
            <a:schemeClr val="accent1"/>
          </a:solidFill>
          <a:ln cap="flat" cmpd="sng" w="25400">
            <a:solidFill>
              <a:schemeClr val="accent1"/>
            </a:solidFill>
            <a:prstDash val="solid"/>
            <a:round/>
            <a:headEnd len="sm" w="sm" type="none"/>
            <a:tailEnd len="sm" w="sm" type="none"/>
          </a:ln>
        </p:spPr>
      </p:pic>
      <p:pic>
        <p:nvPicPr>
          <p:cNvPr id="146" name="Google Shape;146;p76"/>
          <p:cNvPicPr preferRelativeResize="0"/>
          <p:nvPr/>
        </p:nvPicPr>
        <p:blipFill>
          <a:blip r:embed="rId7">
            <a:alphaModFix/>
          </a:blip>
          <a:stretch>
            <a:fillRect/>
          </a:stretch>
        </p:blipFill>
        <p:spPr>
          <a:xfrm>
            <a:off x="984986" y="2452775"/>
            <a:ext cx="927614" cy="86576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6"/>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84" name="Google Shape;384;p16"/>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Conclusion &amp; Future Work</a:t>
            </a:r>
            <a:endParaRPr b="0" i="0" sz="1400" u="none" cap="none" strike="noStrike">
              <a:solidFill>
                <a:srgbClr val="000000"/>
              </a:solidFill>
              <a:latin typeface="Arial"/>
              <a:ea typeface="Arial"/>
              <a:cs typeface="Arial"/>
              <a:sym typeface="Arial"/>
            </a:endParaRPr>
          </a:p>
        </p:txBody>
      </p:sp>
      <p:sp>
        <p:nvSpPr>
          <p:cNvPr id="385" name="Google Shape;385;p16"/>
          <p:cNvSpPr txBox="1"/>
          <p:nvPr/>
        </p:nvSpPr>
        <p:spPr>
          <a:xfrm>
            <a:off x="452283" y="871532"/>
            <a:ext cx="11326761" cy="57357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Summary and Conclusion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rPr b="1" i="0" lang="en-US" sz="1400" u="none" cap="none" strike="noStrike">
                <a:solidFill>
                  <a:srgbClr val="000000"/>
                </a:solidFill>
                <a:latin typeface="Verdana"/>
                <a:ea typeface="Verdana"/>
                <a:cs typeface="Verdana"/>
                <a:sym typeface="Verdana"/>
              </a:rPr>
              <a:t>Future Work</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84"/>
          <p:cNvSpPr txBox="1"/>
          <p:nvPr/>
        </p:nvSpPr>
        <p:spPr>
          <a:xfrm>
            <a:off x="4072466" y="3303027"/>
            <a:ext cx="4072467"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DF2A36"/>
                </a:solidFill>
                <a:latin typeface="Arial"/>
                <a:ea typeface="Arial"/>
                <a:cs typeface="Arial"/>
                <a:sym typeface="Arial"/>
              </a:rPr>
              <a:t>THANK YOU</a:t>
            </a:r>
            <a:endParaRPr b="0" i="0" sz="4400" u="none" cap="none" strike="noStrike">
              <a:solidFill>
                <a:srgbClr val="DF2A36"/>
              </a:solidFill>
              <a:latin typeface="Arial"/>
              <a:ea typeface="Arial"/>
              <a:cs typeface="Arial"/>
              <a:sym typeface="Arial"/>
            </a:endParaRPr>
          </a:p>
        </p:txBody>
      </p:sp>
      <p:pic>
        <p:nvPicPr>
          <p:cNvPr id="391" name="Google Shape;391;p84"/>
          <p:cNvPicPr preferRelativeResize="0"/>
          <p:nvPr/>
        </p:nvPicPr>
        <p:blipFill rotWithShape="1">
          <a:blip r:embed="rId3">
            <a:alphaModFix/>
          </a:blip>
          <a:srcRect b="35101" l="22326" r="11836" t="32664"/>
          <a:stretch/>
        </p:blipFill>
        <p:spPr>
          <a:xfrm>
            <a:off x="262467" y="258234"/>
            <a:ext cx="1504951" cy="423333"/>
          </a:xfrm>
          <a:prstGeom prst="rect">
            <a:avLst/>
          </a:prstGeom>
          <a:noFill/>
          <a:ln>
            <a:noFill/>
          </a:ln>
        </p:spPr>
      </p:pic>
      <p:grpSp>
        <p:nvGrpSpPr>
          <p:cNvPr id="392" name="Google Shape;392;p84"/>
          <p:cNvGrpSpPr/>
          <p:nvPr/>
        </p:nvGrpSpPr>
        <p:grpSpPr>
          <a:xfrm>
            <a:off x="11856720" y="1182857"/>
            <a:ext cx="223520" cy="990718"/>
            <a:chOff x="11856720" y="140636"/>
            <a:chExt cx="223520" cy="990718"/>
          </a:xfrm>
        </p:grpSpPr>
        <p:grpSp>
          <p:nvGrpSpPr>
            <p:cNvPr id="393" name="Google Shape;393;p84"/>
            <p:cNvGrpSpPr/>
            <p:nvPr/>
          </p:nvGrpSpPr>
          <p:grpSpPr>
            <a:xfrm>
              <a:off x="11856720" y="660278"/>
              <a:ext cx="223520" cy="471076"/>
              <a:chOff x="9734551" y="3138055"/>
              <a:chExt cx="2457449" cy="1328450"/>
            </a:xfrm>
          </p:grpSpPr>
          <p:sp>
            <p:nvSpPr>
              <p:cNvPr id="394" name="Google Shape;394;p84"/>
              <p:cNvSpPr/>
              <p:nvPr/>
            </p:nvSpPr>
            <p:spPr>
              <a:xfrm>
                <a:off x="9759949" y="3870759"/>
                <a:ext cx="2432051" cy="595746"/>
              </a:xfrm>
              <a:prstGeom prst="rect">
                <a:avLst/>
              </a:prstGeom>
              <a:solidFill>
                <a:srgbClr val="E12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395" name="Google Shape;395;p84"/>
              <p:cNvSpPr/>
              <p:nvPr/>
            </p:nvSpPr>
            <p:spPr>
              <a:xfrm>
                <a:off x="9734551" y="3138055"/>
                <a:ext cx="2457449" cy="595746"/>
              </a:xfrm>
              <a:prstGeom prst="rect">
                <a:avLst/>
              </a:prstGeom>
              <a:solidFill>
                <a:srgbClr val="51C6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nvGrpSpPr>
            <p:cNvPr id="396" name="Google Shape;396;p84"/>
            <p:cNvGrpSpPr/>
            <p:nvPr/>
          </p:nvGrpSpPr>
          <p:grpSpPr>
            <a:xfrm>
              <a:off x="11856720" y="140636"/>
              <a:ext cx="223520" cy="471076"/>
              <a:chOff x="9734551" y="3138055"/>
              <a:chExt cx="2457449" cy="1328450"/>
            </a:xfrm>
          </p:grpSpPr>
          <p:sp>
            <p:nvSpPr>
              <p:cNvPr id="397" name="Google Shape;397;p84"/>
              <p:cNvSpPr/>
              <p:nvPr/>
            </p:nvSpPr>
            <p:spPr>
              <a:xfrm>
                <a:off x="9759949" y="3870759"/>
                <a:ext cx="2432051" cy="595746"/>
              </a:xfrm>
              <a:prstGeom prst="rect">
                <a:avLst/>
              </a:prstGeom>
              <a:solidFill>
                <a:srgbClr val="F7A5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398" name="Google Shape;398;p84"/>
              <p:cNvSpPr/>
              <p:nvPr/>
            </p:nvSpPr>
            <p:spPr>
              <a:xfrm>
                <a:off x="9734551" y="3138055"/>
                <a:ext cx="2457449" cy="595746"/>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pic>
        <p:nvPicPr>
          <p:cNvPr id="399" name="Google Shape;399;p84"/>
          <p:cNvPicPr preferRelativeResize="0"/>
          <p:nvPr/>
        </p:nvPicPr>
        <p:blipFill rotWithShape="1">
          <a:blip r:embed="rId4">
            <a:alphaModFix/>
          </a:blip>
          <a:srcRect b="0" l="0" r="0" t="0"/>
          <a:stretch/>
        </p:blipFill>
        <p:spPr>
          <a:xfrm>
            <a:off x="7829549" y="2637368"/>
            <a:ext cx="4931834" cy="49318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5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5"/>
          <p:cNvPicPr preferRelativeResize="0"/>
          <p:nvPr/>
        </p:nvPicPr>
        <p:blipFill rotWithShape="1">
          <a:blip r:embed="rId3">
            <a:alphaModFix/>
          </a:blip>
          <a:srcRect b="35100" l="22326" r="11835" t="32664"/>
          <a:stretch/>
        </p:blipFill>
        <p:spPr>
          <a:xfrm>
            <a:off x="262467" y="258234"/>
            <a:ext cx="1504951" cy="423333"/>
          </a:xfrm>
          <a:prstGeom prst="rect">
            <a:avLst/>
          </a:prstGeom>
          <a:noFill/>
          <a:ln>
            <a:noFill/>
          </a:ln>
        </p:spPr>
      </p:pic>
      <p:grpSp>
        <p:nvGrpSpPr>
          <p:cNvPr id="152" name="Google Shape;152;p5"/>
          <p:cNvGrpSpPr/>
          <p:nvPr/>
        </p:nvGrpSpPr>
        <p:grpSpPr>
          <a:xfrm>
            <a:off x="11856720" y="140636"/>
            <a:ext cx="223520" cy="990718"/>
            <a:chOff x="11856720" y="140636"/>
            <a:chExt cx="223520" cy="990718"/>
          </a:xfrm>
        </p:grpSpPr>
        <p:grpSp>
          <p:nvGrpSpPr>
            <p:cNvPr id="153" name="Google Shape;153;p5"/>
            <p:cNvGrpSpPr/>
            <p:nvPr/>
          </p:nvGrpSpPr>
          <p:grpSpPr>
            <a:xfrm>
              <a:off x="11856720" y="660278"/>
              <a:ext cx="223520" cy="471076"/>
              <a:chOff x="9734551" y="3138055"/>
              <a:chExt cx="2457449" cy="1328450"/>
            </a:xfrm>
          </p:grpSpPr>
          <p:sp>
            <p:nvSpPr>
              <p:cNvPr id="154" name="Google Shape;154;p5"/>
              <p:cNvSpPr/>
              <p:nvPr/>
            </p:nvSpPr>
            <p:spPr>
              <a:xfrm>
                <a:off x="9759949" y="3870759"/>
                <a:ext cx="2432051" cy="595746"/>
              </a:xfrm>
              <a:prstGeom prst="rect">
                <a:avLst/>
              </a:prstGeom>
              <a:solidFill>
                <a:srgbClr val="E12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55" name="Google Shape;155;p5"/>
              <p:cNvSpPr/>
              <p:nvPr/>
            </p:nvSpPr>
            <p:spPr>
              <a:xfrm>
                <a:off x="9734551" y="3138055"/>
                <a:ext cx="2457449" cy="595746"/>
              </a:xfrm>
              <a:prstGeom prst="rect">
                <a:avLst/>
              </a:prstGeom>
              <a:solidFill>
                <a:srgbClr val="51C6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nvGrpSpPr>
            <p:cNvPr id="156" name="Google Shape;156;p5"/>
            <p:cNvGrpSpPr/>
            <p:nvPr/>
          </p:nvGrpSpPr>
          <p:grpSpPr>
            <a:xfrm>
              <a:off x="11856720" y="140636"/>
              <a:ext cx="223520" cy="471076"/>
              <a:chOff x="9734551" y="3138055"/>
              <a:chExt cx="2457449" cy="1328450"/>
            </a:xfrm>
          </p:grpSpPr>
          <p:sp>
            <p:nvSpPr>
              <p:cNvPr id="157" name="Google Shape;157;p5"/>
              <p:cNvSpPr/>
              <p:nvPr/>
            </p:nvSpPr>
            <p:spPr>
              <a:xfrm>
                <a:off x="9759949" y="3870759"/>
                <a:ext cx="2432051" cy="595746"/>
              </a:xfrm>
              <a:prstGeom prst="rect">
                <a:avLst/>
              </a:prstGeom>
              <a:solidFill>
                <a:srgbClr val="F7A5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58" name="Google Shape;158;p5"/>
              <p:cNvSpPr/>
              <p:nvPr/>
            </p:nvSpPr>
            <p:spPr>
              <a:xfrm>
                <a:off x="9734551" y="3138055"/>
                <a:ext cx="2457449" cy="595746"/>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pic>
        <p:nvPicPr>
          <p:cNvPr descr="A logo with text overlay&#10;&#10;Description automatically generated" id="159" name="Google Shape;159;p5"/>
          <p:cNvPicPr preferRelativeResize="0"/>
          <p:nvPr/>
        </p:nvPicPr>
        <p:blipFill rotWithShape="1">
          <a:blip r:embed="rId4">
            <a:alphaModFix/>
          </a:blip>
          <a:srcRect b="36394" l="37906" r="9605" t="34096"/>
          <a:stretch/>
        </p:blipFill>
        <p:spPr>
          <a:xfrm>
            <a:off x="11125200" y="11945"/>
            <a:ext cx="1066800" cy="599768"/>
          </a:xfrm>
          <a:prstGeom prst="rect">
            <a:avLst/>
          </a:prstGeom>
          <a:noFill/>
          <a:ln>
            <a:noFill/>
          </a:ln>
        </p:spPr>
      </p:pic>
      <p:sp>
        <p:nvSpPr>
          <p:cNvPr id="160" name="Google Shape;160;p5"/>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Objective and Goals</a:t>
            </a:r>
            <a:endParaRPr b="0" i="0" sz="1400" u="none" cap="none" strike="noStrike">
              <a:solidFill>
                <a:srgbClr val="000000"/>
              </a:solidFill>
              <a:latin typeface="Arial"/>
              <a:ea typeface="Arial"/>
              <a:cs typeface="Arial"/>
              <a:sym typeface="Arial"/>
            </a:endParaRPr>
          </a:p>
        </p:txBody>
      </p:sp>
      <p:sp>
        <p:nvSpPr>
          <p:cNvPr id="161" name="Google Shape;161;p5"/>
          <p:cNvSpPr/>
          <p:nvPr/>
        </p:nvSpPr>
        <p:spPr>
          <a:xfrm>
            <a:off x="550606" y="765905"/>
            <a:ext cx="2114338" cy="302183"/>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Verdana"/>
                <a:ea typeface="Verdana"/>
                <a:cs typeface="Verdana"/>
                <a:sym typeface="Verdana"/>
              </a:rPr>
              <a:t>Objective </a:t>
            </a:r>
            <a:endParaRPr b="1" i="0" sz="1000" u="none" cap="none" strike="noStrike">
              <a:solidFill>
                <a:srgbClr val="000000"/>
              </a:solidFill>
              <a:latin typeface="Arial"/>
              <a:ea typeface="Arial"/>
              <a:cs typeface="Arial"/>
              <a:sym typeface="Arial"/>
            </a:endParaRPr>
          </a:p>
        </p:txBody>
      </p:sp>
      <p:sp>
        <p:nvSpPr>
          <p:cNvPr id="162" name="Google Shape;162;p5"/>
          <p:cNvSpPr/>
          <p:nvPr/>
        </p:nvSpPr>
        <p:spPr>
          <a:xfrm>
            <a:off x="550606" y="3429000"/>
            <a:ext cx="2114338" cy="302183"/>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Verdana"/>
                <a:ea typeface="Verdana"/>
                <a:cs typeface="Verdana"/>
                <a:sym typeface="Verdana"/>
              </a:rPr>
              <a:t>Goals</a:t>
            </a:r>
            <a:endParaRPr b="1" i="0" sz="1000" u="none" cap="none" strike="noStrike">
              <a:solidFill>
                <a:srgbClr val="000000"/>
              </a:solidFill>
              <a:latin typeface="Arial"/>
              <a:ea typeface="Arial"/>
              <a:cs typeface="Arial"/>
              <a:sym typeface="Arial"/>
            </a:endParaRPr>
          </a:p>
        </p:txBody>
      </p:sp>
      <p:sp>
        <p:nvSpPr>
          <p:cNvPr id="163" name="Google Shape;163;p5"/>
          <p:cNvSpPr txBox="1"/>
          <p:nvPr/>
        </p:nvSpPr>
        <p:spPr>
          <a:xfrm>
            <a:off x="1000125" y="1268350"/>
            <a:ext cx="10567500" cy="1854600"/>
          </a:xfrm>
          <a:prstGeom prst="rect">
            <a:avLst/>
          </a:prstGeom>
          <a:noFill/>
          <a:ln>
            <a:noFill/>
          </a:ln>
        </p:spPr>
        <p:txBody>
          <a:bodyPr anchorCtr="0" anchor="t" bIns="45700" lIns="91425" spcFirstLastPara="1" rIns="91425" wrap="square" tIns="45700">
            <a:spAutoFit/>
          </a:bodyPr>
          <a:lstStyle/>
          <a:p>
            <a:pPr indent="-317500" lvl="0" marL="457200" rtl="0" algn="l">
              <a:lnSpc>
                <a:spcPct val="115000"/>
              </a:lnSpc>
              <a:spcBef>
                <a:spcPts val="120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Develop an RFID-Enabled MXene-Based Conductometric Sensor.</a:t>
            </a:r>
            <a:endParaRPr b="1">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Enhance Sensor Durability and Environmental Adaptability.</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Improve Data Accuracy and Real-Time Monitoring.</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Promote Sustainable Agriculture and Resource Management.</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a:latin typeface="Verdana"/>
              <a:ea typeface="Verdana"/>
              <a:cs typeface="Verdana"/>
              <a:sym typeface="Verdana"/>
            </a:endParaRPr>
          </a:p>
          <a:p>
            <a:pPr indent="0" lvl="0" marL="0" marR="0" rtl="0" algn="l">
              <a:lnSpc>
                <a:spcPct val="100000"/>
              </a:lnSpc>
              <a:spcBef>
                <a:spcPts val="1200"/>
              </a:spcBef>
              <a:spcAft>
                <a:spcPts val="0"/>
              </a:spcAft>
              <a:buNone/>
            </a:pPr>
            <a:r>
              <a:t/>
            </a:r>
            <a:endParaRPr>
              <a:latin typeface="Verdana"/>
              <a:ea typeface="Verdana"/>
              <a:cs typeface="Verdana"/>
              <a:sym typeface="Verdana"/>
            </a:endParaRPr>
          </a:p>
        </p:txBody>
      </p:sp>
      <p:sp>
        <p:nvSpPr>
          <p:cNvPr id="164" name="Google Shape;164;p5"/>
          <p:cNvSpPr txBox="1"/>
          <p:nvPr/>
        </p:nvSpPr>
        <p:spPr>
          <a:xfrm>
            <a:off x="1000125" y="3860500"/>
            <a:ext cx="99486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Verdana"/>
                <a:ea typeface="Verdana"/>
                <a:cs typeface="Verdana"/>
                <a:sym typeface="Verdana"/>
              </a:rPr>
              <a:t>Main Goals </a:t>
            </a:r>
            <a:endParaRPr/>
          </a:p>
          <a:p>
            <a:pPr indent="-285750" lvl="0" marL="285750" marR="0" rtl="0" algn="l">
              <a:lnSpc>
                <a:spcPct val="100000"/>
              </a:lnSpc>
              <a:spcBef>
                <a:spcPts val="0"/>
              </a:spcBef>
              <a:spcAft>
                <a:spcPts val="0"/>
              </a:spcAft>
              <a:buClr>
                <a:srgbClr val="000000"/>
              </a:buClr>
              <a:buSzPts val="1400"/>
              <a:buFont typeface="Arial"/>
              <a:buChar char="•"/>
            </a:pPr>
            <a:r>
              <a:rPr lang="en-US">
                <a:latin typeface="Verdana"/>
                <a:ea typeface="Verdana"/>
                <a:cs typeface="Verdana"/>
                <a:sym typeface="Verdana"/>
              </a:rPr>
              <a:t>Durable RFID-Enabled MXene-Based Sensor</a:t>
            </a:r>
            <a:endParaRPr b="0" i="0" sz="1400" u="none" cap="none" strike="noStrike">
              <a:solidFill>
                <a:srgbClr val="000000"/>
              </a:solidFill>
              <a:latin typeface="Verdana"/>
              <a:ea typeface="Verdana"/>
              <a:cs typeface="Verdana"/>
              <a:sym typeface="Verdana"/>
            </a:endParaRPr>
          </a:p>
          <a:p>
            <a:pPr indent="-285750" lvl="0" marL="285750" marR="0" rtl="0" algn="l">
              <a:lnSpc>
                <a:spcPct val="100000"/>
              </a:lnSpc>
              <a:spcBef>
                <a:spcPts val="0"/>
              </a:spcBef>
              <a:spcAft>
                <a:spcPts val="0"/>
              </a:spcAft>
              <a:buClr>
                <a:srgbClr val="000000"/>
              </a:buClr>
              <a:buSzPts val="1400"/>
              <a:buFont typeface="Arial"/>
              <a:buChar char="•"/>
            </a:pPr>
            <a:r>
              <a:rPr lang="en-US">
                <a:latin typeface="Verdana"/>
                <a:ea typeface="Verdana"/>
                <a:cs typeface="Verdana"/>
                <a:sym typeface="Verdana"/>
              </a:rPr>
              <a:t>Precise Agriculture</a:t>
            </a:r>
            <a:endParaRPr b="0" i="0" sz="1400" u="none" cap="none" strike="noStrike">
              <a:solidFill>
                <a:srgbClr val="000000"/>
              </a:solidFill>
              <a:latin typeface="Verdana"/>
              <a:ea typeface="Verdana"/>
              <a:cs typeface="Verdana"/>
              <a:sym typeface="Verdana"/>
            </a:endParaRPr>
          </a:p>
          <a:p>
            <a:pPr indent="-285750" lvl="0" marL="285750" marR="0" rtl="0" algn="l">
              <a:lnSpc>
                <a:spcPct val="100000"/>
              </a:lnSpc>
              <a:spcBef>
                <a:spcPts val="0"/>
              </a:spcBef>
              <a:spcAft>
                <a:spcPts val="0"/>
              </a:spcAft>
              <a:buClr>
                <a:srgbClr val="000000"/>
              </a:buClr>
              <a:buSzPts val="1400"/>
              <a:buFont typeface="Arial"/>
              <a:buChar char="•"/>
            </a:pPr>
            <a:r>
              <a:rPr lang="en-US">
                <a:latin typeface="Verdana"/>
                <a:ea typeface="Verdana"/>
                <a:cs typeface="Verdana"/>
                <a:sym typeface="Verdana"/>
              </a:rPr>
              <a:t>Develop and Fabricate the sensor</a:t>
            </a:r>
            <a:endParaRPr b="0" i="0" sz="1400" u="none" cap="none" strike="noStrike">
              <a:solidFill>
                <a:srgbClr val="000000"/>
              </a:solidFill>
              <a:latin typeface="Verdana"/>
              <a:ea typeface="Verdana"/>
              <a:cs typeface="Verdana"/>
              <a:sym typeface="Verdana"/>
            </a:endParaRPr>
          </a:p>
          <a:p>
            <a:pPr indent="-285750" lvl="0" marL="285750" marR="0" rtl="0" algn="l">
              <a:lnSpc>
                <a:spcPct val="100000"/>
              </a:lnSpc>
              <a:spcBef>
                <a:spcPts val="0"/>
              </a:spcBef>
              <a:spcAft>
                <a:spcPts val="0"/>
              </a:spcAft>
              <a:buClr>
                <a:srgbClr val="000000"/>
              </a:buClr>
              <a:buSzPts val="1400"/>
              <a:buFont typeface="Arial"/>
              <a:buChar char="•"/>
            </a:pPr>
            <a:r>
              <a:rPr lang="en-US">
                <a:latin typeface="Verdana"/>
                <a:ea typeface="Verdana"/>
                <a:cs typeface="Verdana"/>
                <a:sym typeface="Verdana"/>
              </a:rPr>
              <a:t>Minimize Production cost</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rPr b="0" i="0" lang="en-US" sz="1400" u="none" cap="none" strike="noStrike">
                <a:solidFill>
                  <a:srgbClr val="000000"/>
                </a:solidFill>
                <a:latin typeface="Verdana"/>
                <a:ea typeface="Verdana"/>
                <a:cs typeface="Verdana"/>
                <a:sym typeface="Verdana"/>
              </a:rPr>
              <a:t>Additional Goals </a:t>
            </a:r>
            <a:endParaRPr/>
          </a:p>
          <a:p>
            <a:pPr indent="-285750" lvl="0" marL="285750" marR="0" rtl="0" algn="l">
              <a:lnSpc>
                <a:spcPct val="100000"/>
              </a:lnSpc>
              <a:spcBef>
                <a:spcPts val="0"/>
              </a:spcBef>
              <a:spcAft>
                <a:spcPts val="0"/>
              </a:spcAft>
              <a:buClr>
                <a:srgbClr val="000000"/>
              </a:buClr>
              <a:buSzPts val="1400"/>
              <a:buFont typeface="Arial"/>
              <a:buChar char="•"/>
            </a:pPr>
            <a:r>
              <a:rPr lang="en-US">
                <a:latin typeface="Verdana"/>
                <a:ea typeface="Verdana"/>
                <a:cs typeface="Verdana"/>
                <a:sym typeface="Verdana"/>
              </a:rPr>
              <a:t>User Friendly interfaces</a:t>
            </a:r>
            <a:endParaRPr b="0" i="0" sz="1400" u="none" cap="none" strike="noStrike">
              <a:solidFill>
                <a:srgbClr val="000000"/>
              </a:solidFill>
              <a:latin typeface="Verdana"/>
              <a:ea typeface="Verdana"/>
              <a:cs typeface="Verdana"/>
              <a:sym typeface="Verdana"/>
            </a:endParaRPr>
          </a:p>
          <a:p>
            <a:pPr indent="-285750" lvl="0" marL="285750" marR="0" rtl="0" algn="l">
              <a:lnSpc>
                <a:spcPct val="100000"/>
              </a:lnSpc>
              <a:spcBef>
                <a:spcPts val="0"/>
              </a:spcBef>
              <a:spcAft>
                <a:spcPts val="0"/>
              </a:spcAft>
              <a:buClr>
                <a:srgbClr val="000000"/>
              </a:buClr>
              <a:buSzPts val="1400"/>
              <a:buFont typeface="Arial"/>
              <a:buChar char="•"/>
            </a:pPr>
            <a:r>
              <a:rPr lang="en-US">
                <a:latin typeface="Verdana"/>
                <a:ea typeface="Verdana"/>
                <a:cs typeface="Verdana"/>
                <a:sym typeface="Verdana"/>
              </a:rPr>
              <a:t>Data-Driven Decision-Making</a:t>
            </a:r>
            <a:endParaRPr>
              <a:latin typeface="Verdana"/>
              <a:ea typeface="Verdana"/>
              <a:cs typeface="Verdana"/>
              <a:sym typeface="Verdana"/>
            </a:endParaRPr>
          </a:p>
          <a:p>
            <a:pPr indent="-285750" lvl="0" marL="285750" marR="0" rtl="0" algn="l">
              <a:lnSpc>
                <a:spcPct val="100000"/>
              </a:lnSpc>
              <a:spcBef>
                <a:spcPts val="0"/>
              </a:spcBef>
              <a:spcAft>
                <a:spcPts val="0"/>
              </a:spcAft>
              <a:buSzPts val="1400"/>
              <a:buFont typeface="Verdana"/>
              <a:buChar char="•"/>
            </a:pPr>
            <a:r>
              <a:rPr lang="en-US">
                <a:latin typeface="Verdana"/>
                <a:ea typeface="Verdana"/>
                <a:cs typeface="Verdana"/>
                <a:sym typeface="Verdana"/>
              </a:rPr>
              <a:t>Technology Adoption in Diverse Regions</a:t>
            </a:r>
            <a:endParaRPr>
              <a:latin typeface="Verdana"/>
              <a:ea typeface="Verdana"/>
              <a:cs typeface="Verdana"/>
              <a:sym typeface="Verdana"/>
            </a:endParaRPr>
          </a:p>
          <a:p>
            <a:pPr indent="0" lvl="0" marL="457200" marR="0" rtl="0" algn="l">
              <a:lnSpc>
                <a:spcPct val="100000"/>
              </a:lnSpc>
              <a:spcBef>
                <a:spcPts val="0"/>
              </a:spcBef>
              <a:spcAft>
                <a:spcPts val="0"/>
              </a:spcAft>
              <a:buNone/>
            </a:pPr>
            <a:r>
              <a:t/>
            </a:r>
            <a:endParaRPr>
              <a:latin typeface="Verdana"/>
              <a:ea typeface="Verdana"/>
              <a:cs typeface="Verdana"/>
              <a:sym typeface="Verdana"/>
            </a:endParaRPr>
          </a:p>
        </p:txBody>
      </p:sp>
      <p:sp>
        <p:nvSpPr>
          <p:cNvPr id="165" name="Google Shape;165;p5"/>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6" name="Google Shape;166;p5"/>
          <p:cNvPicPr preferRelativeResize="0"/>
          <p:nvPr/>
        </p:nvPicPr>
        <p:blipFill>
          <a:blip r:embed="rId5">
            <a:alphaModFix/>
          </a:blip>
          <a:stretch>
            <a:fillRect/>
          </a:stretch>
        </p:blipFill>
        <p:spPr>
          <a:xfrm>
            <a:off x="7521800" y="3860500"/>
            <a:ext cx="3770097" cy="26323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6"/>
          <p:cNvPicPr preferRelativeResize="0"/>
          <p:nvPr/>
        </p:nvPicPr>
        <p:blipFill rotWithShape="1">
          <a:blip r:embed="rId3">
            <a:alphaModFix/>
          </a:blip>
          <a:srcRect b="35100" l="22326" r="11835" t="32664"/>
          <a:stretch/>
        </p:blipFill>
        <p:spPr>
          <a:xfrm>
            <a:off x="262467" y="258234"/>
            <a:ext cx="1504951" cy="423333"/>
          </a:xfrm>
          <a:prstGeom prst="rect">
            <a:avLst/>
          </a:prstGeom>
          <a:noFill/>
          <a:ln>
            <a:noFill/>
          </a:ln>
        </p:spPr>
      </p:pic>
      <p:grpSp>
        <p:nvGrpSpPr>
          <p:cNvPr id="172" name="Google Shape;172;p6"/>
          <p:cNvGrpSpPr/>
          <p:nvPr/>
        </p:nvGrpSpPr>
        <p:grpSpPr>
          <a:xfrm>
            <a:off x="11856720" y="140636"/>
            <a:ext cx="223520" cy="990718"/>
            <a:chOff x="11856720" y="140636"/>
            <a:chExt cx="223520" cy="990718"/>
          </a:xfrm>
        </p:grpSpPr>
        <p:grpSp>
          <p:nvGrpSpPr>
            <p:cNvPr id="173" name="Google Shape;173;p6"/>
            <p:cNvGrpSpPr/>
            <p:nvPr/>
          </p:nvGrpSpPr>
          <p:grpSpPr>
            <a:xfrm>
              <a:off x="11856720" y="660278"/>
              <a:ext cx="223520" cy="471076"/>
              <a:chOff x="9734551" y="3138055"/>
              <a:chExt cx="2457449" cy="1328450"/>
            </a:xfrm>
          </p:grpSpPr>
          <p:sp>
            <p:nvSpPr>
              <p:cNvPr id="174" name="Google Shape;174;p6"/>
              <p:cNvSpPr/>
              <p:nvPr/>
            </p:nvSpPr>
            <p:spPr>
              <a:xfrm>
                <a:off x="9759949" y="3870759"/>
                <a:ext cx="2432051" cy="595746"/>
              </a:xfrm>
              <a:prstGeom prst="rect">
                <a:avLst/>
              </a:prstGeom>
              <a:solidFill>
                <a:srgbClr val="E12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75" name="Google Shape;175;p6"/>
              <p:cNvSpPr/>
              <p:nvPr/>
            </p:nvSpPr>
            <p:spPr>
              <a:xfrm>
                <a:off x="9734551" y="3138055"/>
                <a:ext cx="2457449" cy="595746"/>
              </a:xfrm>
              <a:prstGeom prst="rect">
                <a:avLst/>
              </a:prstGeom>
              <a:solidFill>
                <a:srgbClr val="51C6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nvGrpSpPr>
            <p:cNvPr id="176" name="Google Shape;176;p6"/>
            <p:cNvGrpSpPr/>
            <p:nvPr/>
          </p:nvGrpSpPr>
          <p:grpSpPr>
            <a:xfrm>
              <a:off x="11856720" y="140636"/>
              <a:ext cx="223520" cy="471076"/>
              <a:chOff x="9734551" y="3138055"/>
              <a:chExt cx="2457449" cy="1328450"/>
            </a:xfrm>
          </p:grpSpPr>
          <p:sp>
            <p:nvSpPr>
              <p:cNvPr id="177" name="Google Shape;177;p6"/>
              <p:cNvSpPr/>
              <p:nvPr/>
            </p:nvSpPr>
            <p:spPr>
              <a:xfrm>
                <a:off x="9759949" y="3870759"/>
                <a:ext cx="2432051" cy="595746"/>
              </a:xfrm>
              <a:prstGeom prst="rect">
                <a:avLst/>
              </a:prstGeom>
              <a:solidFill>
                <a:srgbClr val="F7A5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78" name="Google Shape;178;p6"/>
              <p:cNvSpPr/>
              <p:nvPr/>
            </p:nvSpPr>
            <p:spPr>
              <a:xfrm>
                <a:off x="9734551" y="3138055"/>
                <a:ext cx="2457449" cy="595746"/>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pic>
        <p:nvPicPr>
          <p:cNvPr descr="A logo with text overlay&#10;&#10;Description automatically generated" id="179" name="Google Shape;179;p6"/>
          <p:cNvPicPr preferRelativeResize="0"/>
          <p:nvPr/>
        </p:nvPicPr>
        <p:blipFill rotWithShape="1">
          <a:blip r:embed="rId4">
            <a:alphaModFix/>
          </a:blip>
          <a:srcRect b="36394" l="37906" r="9605" t="34096"/>
          <a:stretch/>
        </p:blipFill>
        <p:spPr>
          <a:xfrm>
            <a:off x="11125200" y="11945"/>
            <a:ext cx="1066800" cy="599768"/>
          </a:xfrm>
          <a:prstGeom prst="rect">
            <a:avLst/>
          </a:prstGeom>
          <a:noFill/>
          <a:ln>
            <a:noFill/>
          </a:ln>
        </p:spPr>
      </p:pic>
      <p:sp>
        <p:nvSpPr>
          <p:cNvPr id="180" name="Google Shape;180;p6"/>
          <p:cNvSpPr txBox="1"/>
          <p:nvPr/>
        </p:nvSpPr>
        <p:spPr>
          <a:xfrm>
            <a:off x="-97367" y="863082"/>
            <a:ext cx="11326800" cy="5735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a:p>
        </p:txBody>
      </p:sp>
      <p:sp>
        <p:nvSpPr>
          <p:cNvPr id="181" name="Google Shape;181;p6"/>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2" name="Google Shape;182;p6"/>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Project Plan</a:t>
            </a:r>
            <a:endParaRPr b="0" i="0" sz="1400" u="none" cap="none" strike="noStrike">
              <a:solidFill>
                <a:srgbClr val="000000"/>
              </a:solidFill>
              <a:latin typeface="Arial"/>
              <a:ea typeface="Arial"/>
              <a:cs typeface="Arial"/>
              <a:sym typeface="Arial"/>
            </a:endParaRPr>
          </a:p>
        </p:txBody>
      </p:sp>
      <p:pic>
        <p:nvPicPr>
          <p:cNvPr id="183" name="Google Shape;183;p6"/>
          <p:cNvPicPr preferRelativeResize="0"/>
          <p:nvPr/>
        </p:nvPicPr>
        <p:blipFill>
          <a:blip r:embed="rId5">
            <a:alphaModFix/>
          </a:blip>
          <a:stretch>
            <a:fillRect/>
          </a:stretch>
        </p:blipFill>
        <p:spPr>
          <a:xfrm>
            <a:off x="484300" y="2371788"/>
            <a:ext cx="11372850" cy="2276475"/>
          </a:xfrm>
          <a:prstGeom prst="rect">
            <a:avLst/>
          </a:prstGeom>
          <a:noFill/>
          <a:ln>
            <a:noFill/>
          </a:ln>
        </p:spPr>
      </p:pic>
      <p:pic>
        <p:nvPicPr>
          <p:cNvPr id="184" name="Google Shape;184;p6"/>
          <p:cNvPicPr preferRelativeResize="0"/>
          <p:nvPr/>
        </p:nvPicPr>
        <p:blipFill>
          <a:blip r:embed="rId6">
            <a:alphaModFix/>
          </a:blip>
          <a:stretch>
            <a:fillRect/>
          </a:stretch>
        </p:blipFill>
        <p:spPr>
          <a:xfrm>
            <a:off x="0" y="2028678"/>
            <a:ext cx="12192002" cy="26195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7"/>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0" name="Google Shape;190;p7"/>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Literature Survey</a:t>
            </a:r>
            <a:endParaRPr b="0" i="0" sz="1400" u="none" cap="none" strike="noStrike">
              <a:solidFill>
                <a:srgbClr val="000000"/>
              </a:solidFill>
              <a:latin typeface="Arial"/>
              <a:ea typeface="Arial"/>
              <a:cs typeface="Arial"/>
              <a:sym typeface="Arial"/>
            </a:endParaRPr>
          </a:p>
        </p:txBody>
      </p:sp>
      <p:sp>
        <p:nvSpPr>
          <p:cNvPr id="191" name="Google Shape;191;p7"/>
          <p:cNvSpPr txBox="1"/>
          <p:nvPr/>
        </p:nvSpPr>
        <p:spPr>
          <a:xfrm>
            <a:off x="304983" y="930432"/>
            <a:ext cx="11326800" cy="573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Key Resources </a:t>
            </a:r>
            <a:endParaRPr/>
          </a:p>
          <a:p>
            <a:pPr indent="-285750" lvl="0" marL="285750" marR="0" rtl="0" algn="l">
              <a:lnSpc>
                <a:spcPct val="100000"/>
              </a:lnSpc>
              <a:spcBef>
                <a:spcPts val="0"/>
              </a:spcBef>
              <a:spcAft>
                <a:spcPts val="0"/>
              </a:spcAft>
              <a:buClr>
                <a:srgbClr val="000000"/>
              </a:buClr>
              <a:buSzPts val="1400"/>
              <a:buFont typeface="Arial"/>
              <a:buChar char="•"/>
            </a:pPr>
            <a:r>
              <a:rPr lang="en-US"/>
              <a:t>IEEE Sensors Journal</a:t>
            </a:r>
            <a:endParaRPr/>
          </a:p>
          <a:p>
            <a:pPr indent="-285750" lvl="0" marL="285750" marR="0" rtl="0" algn="l">
              <a:lnSpc>
                <a:spcPct val="100000"/>
              </a:lnSpc>
              <a:spcBef>
                <a:spcPts val="0"/>
              </a:spcBef>
              <a:spcAft>
                <a:spcPts val="0"/>
              </a:spcAft>
              <a:buClr>
                <a:srgbClr val="000000"/>
              </a:buClr>
              <a:buSzPts val="1400"/>
              <a:buFont typeface="Arial"/>
              <a:buChar char="•"/>
            </a:pPr>
            <a:r>
              <a:rPr lang="en-US">
                <a:solidFill>
                  <a:schemeClr val="dk1"/>
                </a:solidFill>
                <a:latin typeface="Verdana"/>
                <a:ea typeface="Verdana"/>
                <a:cs typeface="Verdana"/>
                <a:sym typeface="Verdana"/>
              </a:rPr>
              <a:t>Journal of Materials Chemistry A</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Existing Implementations – Products| Opensource| GitHub etc </a:t>
            </a:r>
            <a:endParaRPr/>
          </a:p>
          <a:p>
            <a:pPr indent="-285750" lvl="0" marL="285750" marR="0" rtl="0" algn="l">
              <a:lnSpc>
                <a:spcPct val="100000"/>
              </a:lnSpc>
              <a:spcBef>
                <a:spcPts val="0"/>
              </a:spcBef>
              <a:spcAft>
                <a:spcPts val="0"/>
              </a:spcAft>
              <a:buClr>
                <a:srgbClr val="000000"/>
              </a:buClr>
              <a:buSzPts val="1400"/>
              <a:buFont typeface="Arial"/>
              <a:buChar char="•"/>
            </a:pPr>
            <a:r>
              <a:rPr lang="en-US">
                <a:latin typeface="Verdana"/>
                <a:ea typeface="Verdana"/>
                <a:cs typeface="Verdana"/>
                <a:sym typeface="Verdana"/>
              </a:rPr>
              <a:t>Wireless Sensor Networks (WSNs) in Agriculture</a:t>
            </a:r>
            <a:endParaRPr/>
          </a:p>
          <a:p>
            <a:pPr indent="-285750" lvl="0" marL="285750" marR="0" rtl="0" algn="l">
              <a:lnSpc>
                <a:spcPct val="100000"/>
              </a:lnSpc>
              <a:spcBef>
                <a:spcPts val="0"/>
              </a:spcBef>
              <a:spcAft>
                <a:spcPts val="0"/>
              </a:spcAft>
              <a:buClr>
                <a:srgbClr val="000000"/>
              </a:buClr>
              <a:buSzPts val="1400"/>
              <a:buFont typeface="Arial"/>
              <a:buChar char="•"/>
            </a:pPr>
            <a:r>
              <a:rPr lang="en-US">
                <a:latin typeface="Verdana"/>
                <a:ea typeface="Verdana"/>
                <a:cs typeface="Verdana"/>
                <a:sym typeface="Verdana"/>
              </a:rPr>
              <a:t>Tensiometer-Based Soil Moisture Monitoring</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SzPts val="1400"/>
              <a:buNone/>
            </a:pPr>
            <a:r>
              <a:rPr b="1" lang="en-US">
                <a:solidFill>
                  <a:schemeClr val="dk1"/>
                </a:solidFill>
                <a:latin typeface="Verdana"/>
                <a:ea typeface="Verdana"/>
                <a:cs typeface="Verdana"/>
                <a:sym typeface="Verdana"/>
              </a:rPr>
              <a:t>Key Publications – Whitepaper| Application Notes |  Datasheet| Others</a:t>
            </a:r>
            <a:endParaRPr>
              <a:solidFill>
                <a:schemeClr val="dk1"/>
              </a:solidFill>
            </a:endParaRPr>
          </a:p>
          <a:p>
            <a:pPr indent="0" lvl="0" marL="0" rtl="0" algn="l">
              <a:spcBef>
                <a:spcPts val="0"/>
              </a:spcBef>
              <a:spcAft>
                <a:spcPts val="0"/>
              </a:spcAft>
              <a:buSzPts val="1400"/>
              <a:buNone/>
            </a:pPr>
            <a:r>
              <a:t/>
            </a:r>
            <a:endParaRPr b="1">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400"/>
              <a:buFont typeface="Arial"/>
              <a:buNone/>
            </a:pPr>
            <a:r>
              <a:t/>
            </a:r>
            <a:endParaRPr b="1">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457200" marR="0" rtl="0" algn="l">
              <a:lnSpc>
                <a:spcPct val="100000"/>
              </a:lnSpc>
              <a:spcBef>
                <a:spcPts val="0"/>
              </a:spcBef>
              <a:spcAft>
                <a:spcPts val="0"/>
              </a:spcAft>
              <a:buNone/>
            </a:pPr>
            <a:r>
              <a:t/>
            </a:r>
            <a:endParaRPr/>
          </a:p>
        </p:txBody>
      </p:sp>
      <p:graphicFrame>
        <p:nvGraphicFramePr>
          <p:cNvPr id="192" name="Google Shape;192;p7"/>
          <p:cNvGraphicFramePr/>
          <p:nvPr/>
        </p:nvGraphicFramePr>
        <p:xfrm>
          <a:off x="228625" y="2937800"/>
          <a:ext cx="3000000" cy="3000000"/>
        </p:xfrm>
        <a:graphic>
          <a:graphicData uri="http://schemas.openxmlformats.org/drawingml/2006/table">
            <a:tbl>
              <a:tblPr>
                <a:noFill/>
                <a:tableStyleId>{18EF253B-C759-4870-8906-5ED49B4CF7EF}</a:tableStyleId>
              </a:tblPr>
              <a:tblGrid>
                <a:gridCol w="644000"/>
                <a:gridCol w="2670975"/>
                <a:gridCol w="1590525"/>
                <a:gridCol w="1323375"/>
                <a:gridCol w="1613900"/>
                <a:gridCol w="3916250"/>
              </a:tblGrid>
              <a:tr h="598025">
                <a:tc>
                  <a:txBody>
                    <a:bodyPr/>
                    <a:lstStyle/>
                    <a:p>
                      <a:pPr indent="0" lvl="0" marL="0" rtl="0" algn="l">
                        <a:spcBef>
                          <a:spcPts val="0"/>
                        </a:spcBef>
                        <a:spcAft>
                          <a:spcPts val="0"/>
                        </a:spcAft>
                        <a:buClr>
                          <a:schemeClr val="dk1"/>
                        </a:buClr>
                        <a:buSzPts val="1400"/>
                        <a:buFont typeface="Arial"/>
                        <a:buNone/>
                      </a:pPr>
                      <a:r>
                        <a:rPr b="1" lang="en-US">
                          <a:solidFill>
                            <a:schemeClr val="dk1"/>
                          </a:solidFill>
                          <a:latin typeface="Verdana"/>
                          <a:ea typeface="Verdana"/>
                          <a:cs typeface="Verdana"/>
                          <a:sym typeface="Verdana"/>
                        </a:rPr>
                        <a:t>S.No</a:t>
                      </a:r>
                      <a:endParaRPr/>
                    </a:p>
                  </a:txBody>
                  <a:tcPr marT="91425" marB="91425" marR="91425" marL="91425"/>
                </a:tc>
                <a:tc>
                  <a:txBody>
                    <a:bodyPr/>
                    <a:lstStyle/>
                    <a:p>
                      <a:pPr indent="0" lvl="0" marL="0" rtl="0" algn="ctr">
                        <a:spcBef>
                          <a:spcPts val="0"/>
                        </a:spcBef>
                        <a:spcAft>
                          <a:spcPts val="0"/>
                        </a:spcAft>
                        <a:buNone/>
                      </a:pPr>
                      <a:r>
                        <a:rPr lang="en-US"/>
                        <a:t>TITLE</a:t>
                      </a:r>
                      <a:endParaRPr/>
                    </a:p>
                  </a:txBody>
                  <a:tcPr marT="91425" marB="91425" marR="91425" marL="91425"/>
                </a:tc>
                <a:tc>
                  <a:txBody>
                    <a:bodyPr/>
                    <a:lstStyle/>
                    <a:p>
                      <a:pPr indent="0" lvl="0" marL="0" rtl="0" algn="ctr">
                        <a:spcBef>
                          <a:spcPts val="0"/>
                        </a:spcBef>
                        <a:spcAft>
                          <a:spcPts val="0"/>
                        </a:spcAft>
                        <a:buNone/>
                      </a:pPr>
                      <a:r>
                        <a:rPr lang="en-US"/>
                        <a:t>AUTHORS</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PUBLISHED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YEAR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t>PUBLICATIONS</a:t>
                      </a:r>
                      <a:endParaRPr/>
                    </a:p>
                  </a:txBody>
                  <a:tcPr marT="91425" marB="91425" marR="91425" marL="91425"/>
                </a:tc>
                <a:tc>
                  <a:txBody>
                    <a:bodyPr/>
                    <a:lstStyle/>
                    <a:p>
                      <a:pPr indent="0" lvl="0" marL="0" rtl="0" algn="ctr">
                        <a:spcBef>
                          <a:spcPts val="0"/>
                        </a:spcBef>
                        <a:spcAft>
                          <a:spcPts val="0"/>
                        </a:spcAft>
                        <a:buNone/>
                      </a:pPr>
                      <a:r>
                        <a:rPr lang="en-US"/>
                        <a:t>ABSTRACT</a:t>
                      </a:r>
                      <a:endParaRPr/>
                    </a:p>
                  </a:txBody>
                  <a:tcPr marT="91425" marB="91425" marR="91425" marL="91425"/>
                </a:tc>
              </a:tr>
              <a:tr h="2971125">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Two-Dimensional MXenes for Energy Storage</a:t>
                      </a:r>
                      <a:endParaRPr/>
                    </a:p>
                  </a:txBody>
                  <a:tcPr marT="91425" marB="91425" marR="91425" marL="91425"/>
                </a:tc>
                <a:tc>
                  <a:txBody>
                    <a:bodyPr/>
                    <a:lstStyle/>
                    <a:p>
                      <a:pPr indent="0" lvl="0" marL="0" rtl="0" algn="l">
                        <a:spcBef>
                          <a:spcPts val="0"/>
                        </a:spcBef>
                        <a:spcAft>
                          <a:spcPts val="0"/>
                        </a:spcAft>
                        <a:buNone/>
                      </a:pPr>
                      <a:r>
                        <a:rPr lang="en-US"/>
                        <a:t>M. Naguib,</a:t>
                      </a:r>
                      <a:endParaRPr/>
                    </a:p>
                    <a:p>
                      <a:pPr indent="0" lvl="0" marL="0" rtl="0" algn="l">
                        <a:spcBef>
                          <a:spcPts val="0"/>
                        </a:spcBef>
                        <a:spcAft>
                          <a:spcPts val="0"/>
                        </a:spcAft>
                        <a:buNone/>
                      </a:pPr>
                      <a:r>
                        <a:rPr lang="en-US"/>
                        <a:t>M. W. Barsoum, </a:t>
                      </a:r>
                      <a:endParaRPr/>
                    </a:p>
                    <a:p>
                      <a:pPr indent="0" lvl="0" marL="0" rtl="0" algn="l">
                        <a:spcBef>
                          <a:spcPts val="0"/>
                        </a:spcBef>
                        <a:spcAft>
                          <a:spcPts val="0"/>
                        </a:spcAft>
                        <a:buNone/>
                      </a:pPr>
                      <a:r>
                        <a:rPr lang="en-US"/>
                        <a:t>Y. Gogotsi, et al.</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2014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Nature Reviews Materials</a:t>
                      </a:r>
                      <a:endParaRPr/>
                    </a:p>
                  </a:txBody>
                  <a:tcPr marT="91425" marB="91425" marR="91425" marL="91425"/>
                </a:tc>
                <a:tc>
                  <a:txBody>
                    <a:bodyPr/>
                    <a:lstStyle/>
                    <a:p>
                      <a:pPr indent="0" lvl="0" marL="0" rtl="0" algn="l">
                        <a:lnSpc>
                          <a:spcPct val="115000"/>
                        </a:lnSpc>
                        <a:spcBef>
                          <a:spcPts val="1200"/>
                        </a:spcBef>
                        <a:spcAft>
                          <a:spcPts val="0"/>
                        </a:spcAft>
                        <a:buNone/>
                      </a:pPr>
                      <a:r>
                        <a:rPr lang="en-US"/>
                        <a:t>This paper introduces MXenes, a family of two-dimensional materials ideal for energy storage applications such as supercapacitors and batteries. Derived from MAX phases, MXenes offer high conductivity, flexibility, and a large surface area. The study demonstrates MXenes' superior energy storage capabilities compared to traditional materials like graphene.</a:t>
                      </a:r>
                      <a:endParaRPr/>
                    </a:p>
                    <a:p>
                      <a:pPr indent="0" lvl="0" marL="0" rtl="0" algn="l">
                        <a:spcBef>
                          <a:spcPts val="1200"/>
                        </a:spcBef>
                        <a:spcAft>
                          <a:spcPts val="0"/>
                        </a:spcAft>
                        <a:buNone/>
                      </a:pPr>
                      <a:r>
                        <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0c21949df8_0_19"/>
          <p:cNvSpPr txBox="1"/>
          <p:nvPr>
            <p:ph idx="12" type="sldNum"/>
          </p:nvPr>
        </p:nvSpPr>
        <p:spPr>
          <a:xfrm>
            <a:off x="9448799" y="64928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8" name="Google Shape;198;g30c21949df8_0_19"/>
          <p:cNvSpPr txBox="1"/>
          <p:nvPr/>
        </p:nvSpPr>
        <p:spPr>
          <a:xfrm>
            <a:off x="1000124" y="232275"/>
            <a:ext cx="10515600" cy="49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Literature Survey</a:t>
            </a:r>
            <a:endParaRPr b="0" i="0" sz="1400" u="none" cap="none" strike="noStrike">
              <a:solidFill>
                <a:srgbClr val="000000"/>
              </a:solidFill>
              <a:latin typeface="Arial"/>
              <a:ea typeface="Arial"/>
              <a:cs typeface="Arial"/>
              <a:sym typeface="Arial"/>
            </a:endParaRPr>
          </a:p>
        </p:txBody>
      </p:sp>
      <p:graphicFrame>
        <p:nvGraphicFramePr>
          <p:cNvPr id="199" name="Google Shape;199;g30c21949df8_0_19"/>
          <p:cNvGraphicFramePr/>
          <p:nvPr/>
        </p:nvGraphicFramePr>
        <p:xfrm>
          <a:off x="265125" y="1129275"/>
          <a:ext cx="3000000" cy="3000000"/>
        </p:xfrm>
        <a:graphic>
          <a:graphicData uri="http://schemas.openxmlformats.org/drawingml/2006/table">
            <a:tbl>
              <a:tblPr>
                <a:noFill/>
                <a:tableStyleId>{18EF253B-C759-4870-8906-5ED49B4CF7EF}</a:tableStyleId>
              </a:tblPr>
              <a:tblGrid>
                <a:gridCol w="603825"/>
                <a:gridCol w="2353825"/>
                <a:gridCol w="1562325"/>
                <a:gridCol w="1365900"/>
                <a:gridCol w="2141675"/>
                <a:gridCol w="3349475"/>
              </a:tblGrid>
              <a:tr h="381000">
                <a:tc>
                  <a:txBody>
                    <a:bodyPr/>
                    <a:lstStyle/>
                    <a:p>
                      <a:pPr indent="0" lvl="0" marL="0" rtl="0" algn="l">
                        <a:spcBef>
                          <a:spcPts val="0"/>
                        </a:spcBef>
                        <a:spcAft>
                          <a:spcPts val="0"/>
                        </a:spcAft>
                        <a:buClr>
                          <a:schemeClr val="dk1"/>
                        </a:buClr>
                        <a:buSzPts val="1100"/>
                        <a:buFont typeface="Arial"/>
                        <a:buNone/>
                      </a:pPr>
                      <a:r>
                        <a:rPr b="1" lang="en-US">
                          <a:solidFill>
                            <a:schemeClr val="dk1"/>
                          </a:solidFill>
                          <a:latin typeface="Verdana"/>
                          <a:ea typeface="Verdana"/>
                          <a:cs typeface="Verdana"/>
                          <a:sym typeface="Verdana"/>
                        </a:rPr>
                        <a:t>S.No</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TITLE</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AUTHORS</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PUBLISHED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YEAR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PUBLICATIONS</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ABSTRACT</a:t>
                      </a:r>
                      <a:endParaRPr>
                        <a:solidFill>
                          <a:schemeClr val="dk1"/>
                        </a:solidFill>
                      </a:endParaRPr>
                    </a:p>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US">
                          <a:solidFill>
                            <a:schemeClr val="dk1"/>
                          </a:solidFill>
                        </a:rPr>
                        <a:t>2</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Advanced Soil Sensors for Precision Agriculture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X. Li, L. Zhang, </a:t>
                      </a:r>
                      <a:endParaRPr>
                        <a:solidFill>
                          <a:schemeClr val="dk1"/>
                        </a:solidFill>
                      </a:endParaRPr>
                    </a:p>
                    <a:p>
                      <a:pPr indent="0" lvl="0" marL="0" rtl="0" algn="l">
                        <a:spcBef>
                          <a:spcPts val="0"/>
                        </a:spcBef>
                        <a:spcAft>
                          <a:spcPts val="0"/>
                        </a:spcAft>
                        <a:buNone/>
                      </a:pPr>
                      <a:r>
                        <a:rPr lang="en-US">
                          <a:solidFill>
                            <a:schemeClr val="dk1"/>
                          </a:solidFill>
                        </a:rPr>
                        <a:t>C. Li, P. Wang,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et al.</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2018</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Trends in Biotechnology</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The paper reviews advanced soil sensors that measure parameters like moisture, pH, and nutrients to optimize farming practices. It highlights the use of electrochemical, optical, and mechanical sensors, emphasizing their role in enhancing precision agriculture through real-time monitoring and wireless integration.</a:t>
                      </a:r>
                      <a:endParaRPr>
                        <a:solidFill>
                          <a:schemeClr val="dk1"/>
                        </a:solidFill>
                      </a:endParaRPr>
                    </a:p>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t>3</a:t>
                      </a:r>
                      <a:endParaRPr/>
                    </a:p>
                  </a:txBody>
                  <a:tcPr marT="91425" marB="91425" marR="91425" marL="91425"/>
                </a:tc>
                <a:tc>
                  <a:txBody>
                    <a:bodyPr/>
                    <a:lstStyle/>
                    <a:p>
                      <a:pPr indent="0" lvl="0" marL="0" rtl="0" algn="l">
                        <a:spcBef>
                          <a:spcPts val="0"/>
                        </a:spcBef>
                        <a:spcAft>
                          <a:spcPts val="0"/>
                        </a:spcAft>
                        <a:buNone/>
                      </a:pPr>
                      <a:r>
                        <a:rPr lang="en-US"/>
                        <a:t> Wireless Soil Moisture Monitoring Systems for Precision Agriculture</a:t>
                      </a:r>
                      <a:endParaRPr/>
                    </a:p>
                  </a:txBody>
                  <a:tcPr marT="91425" marB="91425" marR="91425" marL="91425"/>
                </a:tc>
                <a:tc>
                  <a:txBody>
                    <a:bodyPr/>
                    <a:lstStyle/>
                    <a:p>
                      <a:pPr indent="0" lvl="0" marL="0" rtl="0" algn="l">
                        <a:spcBef>
                          <a:spcPts val="0"/>
                        </a:spcBef>
                        <a:spcAft>
                          <a:spcPts val="0"/>
                        </a:spcAft>
                        <a:buNone/>
                      </a:pPr>
                      <a:r>
                        <a:rPr lang="en-US"/>
                        <a:t>Q. Zhang, X. Liu, H. Wang, et al.</a:t>
                      </a:r>
                      <a:endParaRPr/>
                    </a:p>
                  </a:txBody>
                  <a:tcPr marT="91425" marB="91425" marR="91425" marL="91425"/>
                </a:tc>
                <a:tc>
                  <a:txBody>
                    <a:bodyPr/>
                    <a:lstStyle/>
                    <a:p>
                      <a:pPr indent="0" lvl="0" marL="0" rtl="0" algn="ctr">
                        <a:spcBef>
                          <a:spcPts val="0"/>
                        </a:spcBef>
                        <a:spcAft>
                          <a:spcPts val="0"/>
                        </a:spcAft>
                        <a:buNone/>
                      </a:pPr>
                      <a:r>
                        <a:rPr lang="en-US"/>
                        <a:t>2019</a:t>
                      </a:r>
                      <a:endParaRPr/>
                    </a:p>
                  </a:txBody>
                  <a:tcPr marT="91425" marB="91425" marR="91425" marL="91425"/>
                </a:tc>
                <a:tc>
                  <a:txBody>
                    <a:bodyPr/>
                    <a:lstStyle/>
                    <a:p>
                      <a:pPr indent="0" lvl="0" marL="0" rtl="0" algn="l">
                        <a:spcBef>
                          <a:spcPts val="0"/>
                        </a:spcBef>
                        <a:spcAft>
                          <a:spcPts val="0"/>
                        </a:spcAft>
                        <a:buNone/>
                      </a:pPr>
                      <a:r>
                        <a:rPr lang="en-US"/>
                        <a:t>Biosystems Engineering</a:t>
                      </a:r>
                      <a:endParaRPr/>
                    </a:p>
                  </a:txBody>
                  <a:tcPr marT="91425" marB="91425" marR="91425" marL="91425"/>
                </a:tc>
                <a:tc>
                  <a:txBody>
                    <a:bodyPr/>
                    <a:lstStyle/>
                    <a:p>
                      <a:pPr indent="0" lvl="0" marL="0" rtl="0" algn="l">
                        <a:spcBef>
                          <a:spcPts val="0"/>
                        </a:spcBef>
                        <a:spcAft>
                          <a:spcPts val="0"/>
                        </a:spcAft>
                        <a:buNone/>
                      </a:pPr>
                      <a:r>
                        <a:rPr lang="en-US"/>
                        <a:t>This study discusses wireless soil moisture monitoring systems for precision agriculture. It highlights how wireless sensor networks (e.g., LoRa, ZigBee) enable real-time soil moisture tracking, improving irrigation efficiency. The authors address challenges like power management and communication range in large-scale agricultural settings.</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30c21949df8_0_41"/>
          <p:cNvSpPr txBox="1"/>
          <p:nvPr>
            <p:ph idx="12" type="sldNum"/>
          </p:nvPr>
        </p:nvSpPr>
        <p:spPr>
          <a:xfrm>
            <a:off x="9448799" y="64928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5" name="Google Shape;205;g30c21949df8_0_41"/>
          <p:cNvSpPr txBox="1"/>
          <p:nvPr/>
        </p:nvSpPr>
        <p:spPr>
          <a:xfrm>
            <a:off x="1000124" y="232275"/>
            <a:ext cx="10515600" cy="49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Literature Survey</a:t>
            </a:r>
            <a:endParaRPr b="0" i="0" sz="1400" u="none" cap="none" strike="noStrike">
              <a:solidFill>
                <a:srgbClr val="000000"/>
              </a:solidFill>
              <a:latin typeface="Arial"/>
              <a:ea typeface="Arial"/>
              <a:cs typeface="Arial"/>
              <a:sym typeface="Arial"/>
            </a:endParaRPr>
          </a:p>
        </p:txBody>
      </p:sp>
      <p:graphicFrame>
        <p:nvGraphicFramePr>
          <p:cNvPr id="206" name="Google Shape;206;g30c21949df8_0_41"/>
          <p:cNvGraphicFramePr/>
          <p:nvPr/>
        </p:nvGraphicFramePr>
        <p:xfrm>
          <a:off x="186575" y="1237275"/>
          <a:ext cx="3000000" cy="3000000"/>
        </p:xfrm>
        <a:graphic>
          <a:graphicData uri="http://schemas.openxmlformats.org/drawingml/2006/table">
            <a:tbl>
              <a:tblPr>
                <a:noFill/>
                <a:tableStyleId>{18EF253B-C759-4870-8906-5ED49B4CF7EF}</a:tableStyleId>
              </a:tblPr>
              <a:tblGrid>
                <a:gridCol w="603825"/>
                <a:gridCol w="2265450"/>
                <a:gridCol w="1503400"/>
                <a:gridCol w="1307000"/>
                <a:gridCol w="1739075"/>
                <a:gridCol w="4252875"/>
              </a:tblGrid>
              <a:tr h="381000">
                <a:tc>
                  <a:txBody>
                    <a:bodyPr/>
                    <a:lstStyle/>
                    <a:p>
                      <a:pPr indent="0" lvl="0" marL="0" rtl="0" algn="l">
                        <a:spcBef>
                          <a:spcPts val="0"/>
                        </a:spcBef>
                        <a:spcAft>
                          <a:spcPts val="0"/>
                        </a:spcAft>
                        <a:buNone/>
                      </a:pPr>
                      <a:r>
                        <a:rPr b="1" lang="en-US">
                          <a:solidFill>
                            <a:schemeClr val="dk1"/>
                          </a:solidFill>
                          <a:latin typeface="Verdana"/>
                          <a:ea typeface="Verdana"/>
                          <a:cs typeface="Verdana"/>
                          <a:sym typeface="Verdana"/>
                        </a:rPr>
                        <a:t>S.No</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TITLE</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AUTHORS</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PUBLISHED </a:t>
                      </a:r>
                      <a:endParaRPr>
                        <a:solidFill>
                          <a:schemeClr val="dk1"/>
                        </a:solidFill>
                      </a:endParaRPr>
                    </a:p>
                    <a:p>
                      <a:pPr indent="0" lvl="0" marL="0" rtl="0" algn="l">
                        <a:spcBef>
                          <a:spcPts val="0"/>
                        </a:spcBef>
                        <a:spcAft>
                          <a:spcPts val="0"/>
                        </a:spcAft>
                        <a:buNone/>
                      </a:pPr>
                      <a:r>
                        <a:rPr lang="en-US">
                          <a:solidFill>
                            <a:schemeClr val="dk1"/>
                          </a:solidFill>
                        </a:rPr>
                        <a:t>YEAR</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PUBLICATIONS</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ABSTRACT</a:t>
                      </a:r>
                      <a:endParaRPr>
                        <a:solidFill>
                          <a:schemeClr val="dk1"/>
                        </a:solidFill>
                      </a:endParaRPr>
                    </a:p>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solidFill>
                            <a:schemeClr val="dk1"/>
                          </a:solidFill>
                        </a:rPr>
                        <a:t>4</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MXenes: A New Family of Two-Dimensional Materials</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M. Alhabeb, </a:t>
                      </a:r>
                      <a:endParaRPr>
                        <a:solidFill>
                          <a:schemeClr val="dk1"/>
                        </a:solidFill>
                      </a:endParaRPr>
                    </a:p>
                    <a:p>
                      <a:pPr indent="0" lvl="0" marL="0" rtl="0" algn="l">
                        <a:spcBef>
                          <a:spcPts val="0"/>
                        </a:spcBef>
                        <a:spcAft>
                          <a:spcPts val="0"/>
                        </a:spcAft>
                        <a:buNone/>
                      </a:pPr>
                      <a:r>
                        <a:rPr lang="en-US">
                          <a:solidFill>
                            <a:schemeClr val="dk1"/>
                          </a:solidFill>
                        </a:rPr>
                        <a:t>K. Maleski, </a:t>
                      </a:r>
                      <a:endParaRPr>
                        <a:solidFill>
                          <a:schemeClr val="dk1"/>
                        </a:solidFill>
                      </a:endParaRPr>
                    </a:p>
                    <a:p>
                      <a:pPr indent="0" lvl="0" marL="0" rtl="0" algn="l">
                        <a:spcBef>
                          <a:spcPts val="0"/>
                        </a:spcBef>
                        <a:spcAft>
                          <a:spcPts val="0"/>
                        </a:spcAft>
                        <a:buNone/>
                      </a:pPr>
                      <a:r>
                        <a:rPr lang="en-US">
                          <a:solidFill>
                            <a:schemeClr val="dk1"/>
                          </a:solidFill>
                        </a:rPr>
                        <a:t>B. Anasori, </a:t>
                      </a:r>
                      <a:endParaRPr>
                        <a:solidFill>
                          <a:schemeClr val="dk1"/>
                        </a:solidFill>
                      </a:endParaRPr>
                    </a:p>
                    <a:p>
                      <a:pPr indent="0" lvl="0" marL="0" rtl="0" algn="l">
                        <a:spcBef>
                          <a:spcPts val="0"/>
                        </a:spcBef>
                        <a:spcAft>
                          <a:spcPts val="0"/>
                        </a:spcAft>
                        <a:buNone/>
                      </a:pPr>
                      <a:r>
                        <a:rPr lang="en-US">
                          <a:solidFill>
                            <a:schemeClr val="dk1"/>
                          </a:solidFill>
                        </a:rPr>
                        <a:t>Y. Gogotsi, </a:t>
                      </a:r>
                      <a:endParaRPr>
                        <a:solidFill>
                          <a:schemeClr val="dk1"/>
                        </a:solidFill>
                      </a:endParaRPr>
                    </a:p>
                    <a:p>
                      <a:pPr indent="0" lvl="0" marL="0" rtl="0" algn="l">
                        <a:spcBef>
                          <a:spcPts val="0"/>
                        </a:spcBef>
                        <a:spcAft>
                          <a:spcPts val="0"/>
                        </a:spcAft>
                        <a:buNone/>
                      </a:pPr>
                      <a:r>
                        <a:rPr lang="en-US">
                          <a:solidFill>
                            <a:schemeClr val="dk1"/>
                          </a:solidFill>
                        </a:rPr>
                        <a:t>et al.</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US">
                          <a:solidFill>
                            <a:schemeClr val="dk1"/>
                          </a:solidFill>
                        </a:rPr>
                        <a:t>2017</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Advanced Materials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This review explores MXenes, two-dimensional materials with tunable surface properties, high conductivity, and versatile applications. MXenes are synthesized by etching MAX phases, and their potential applications span energy storage, catalysis, electromagnetic shielding, and water purification, owing to their unique chemical and physical properties.</a:t>
                      </a:r>
                      <a:endParaRPr>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US"/>
                        <a:t>5</a:t>
                      </a:r>
                      <a:endParaRPr/>
                    </a:p>
                  </a:txBody>
                  <a:tcPr marT="91425" marB="91425" marR="91425" marL="91425"/>
                </a:tc>
                <a:tc>
                  <a:txBody>
                    <a:bodyPr/>
                    <a:lstStyle/>
                    <a:p>
                      <a:pPr indent="0" lvl="0" marL="0" rtl="0" algn="l">
                        <a:spcBef>
                          <a:spcPts val="0"/>
                        </a:spcBef>
                        <a:spcAft>
                          <a:spcPts val="0"/>
                        </a:spcAft>
                        <a:buNone/>
                      </a:pPr>
                      <a:r>
                        <a:rPr lang="en-US"/>
                        <a:t>Ni3C MXene nanosheets as an efficient binder-less electrocatalyst for oxygen evolution reaction</a:t>
                      </a:r>
                      <a:endParaRPr/>
                    </a:p>
                  </a:txBody>
                  <a:tcPr marT="91425" marB="91425" marR="91425" marL="91425"/>
                </a:tc>
                <a:tc>
                  <a:txBody>
                    <a:bodyPr/>
                    <a:lstStyle/>
                    <a:p>
                      <a:pPr indent="0" lvl="0" marL="0" rtl="0" algn="l">
                        <a:spcBef>
                          <a:spcPts val="0"/>
                        </a:spcBef>
                        <a:spcAft>
                          <a:spcPts val="0"/>
                        </a:spcAft>
                        <a:buNone/>
                      </a:pPr>
                      <a:r>
                        <a:rPr lang="en-US"/>
                        <a:t>Aksha Gilbert Prince, </a:t>
                      </a:r>
                      <a:endParaRPr/>
                    </a:p>
                    <a:p>
                      <a:pPr indent="0" lvl="0" marL="0" rtl="0" algn="l">
                        <a:spcBef>
                          <a:spcPts val="0"/>
                        </a:spcBef>
                        <a:spcAft>
                          <a:spcPts val="0"/>
                        </a:spcAft>
                        <a:buNone/>
                      </a:pPr>
                      <a:r>
                        <a:rPr lang="en-US"/>
                        <a:t>Lignesh Durai, Sushmee Badhulika</a:t>
                      </a:r>
                      <a:endParaRPr/>
                    </a:p>
                  </a:txBody>
                  <a:tcPr marT="91425" marB="91425" marR="91425" marL="91425"/>
                </a:tc>
                <a:tc>
                  <a:txBody>
                    <a:bodyPr/>
                    <a:lstStyle/>
                    <a:p>
                      <a:pPr indent="0" lvl="0" marL="0" rtl="0" algn="ctr">
                        <a:spcBef>
                          <a:spcPts val="0"/>
                        </a:spcBef>
                        <a:spcAft>
                          <a:spcPts val="0"/>
                        </a:spcAft>
                        <a:buNone/>
                      </a:pPr>
                      <a:r>
                        <a:rPr lang="en-US"/>
                        <a:t>2022</a:t>
                      </a:r>
                      <a:endParaRPr/>
                    </a:p>
                  </a:txBody>
                  <a:tcPr marT="91425" marB="91425" marR="91425" marL="91425"/>
                </a:tc>
                <a:tc>
                  <a:txBody>
                    <a:bodyPr/>
                    <a:lstStyle/>
                    <a:p>
                      <a:pPr indent="0" lvl="0" marL="0" rtl="0" algn="l">
                        <a:spcBef>
                          <a:spcPts val="0"/>
                        </a:spcBef>
                        <a:spcAft>
                          <a:spcPts val="0"/>
                        </a:spcAft>
                        <a:buNone/>
                      </a:pPr>
                      <a:r>
                        <a:rPr lang="en-US"/>
                        <a:t>ELSEVIER</a:t>
                      </a:r>
                      <a:endParaRPr/>
                    </a:p>
                  </a:txBody>
                  <a:tcPr marT="91425" marB="91425" marR="91425" marL="91425"/>
                </a:tc>
                <a:tc>
                  <a:txBody>
                    <a:bodyPr/>
                    <a:lstStyle/>
                    <a:p>
                      <a:pPr indent="0" lvl="0" marL="0" rtl="0" algn="l">
                        <a:spcBef>
                          <a:spcPts val="0"/>
                        </a:spcBef>
                        <a:spcAft>
                          <a:spcPts val="0"/>
                        </a:spcAft>
                        <a:buNone/>
                      </a:pPr>
                      <a:r>
                        <a:rPr lang="en-US"/>
                        <a:t>Low-cost, stable Ni-MXene electrocatalysts, synthesized via HF-free solvothermal etching of Ni-MAX, show promise for large-scale water-splitting. The NiMX/NF electrode achieves an overpotential of 245 mV at 100 mA/cm², with enhanced activity due to the Ni²⁺/³⁺ redox couple and carbon. The catalyst retains 83% current density after 14 hours, making it suitable for industrial oxygen evolution reaction (OER) applications.</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8"/>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2" name="Google Shape;212;p8"/>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Analysis - SWOT</a:t>
            </a:r>
            <a:endParaRPr b="0" i="0" sz="1400" u="none" cap="none" strike="noStrike">
              <a:solidFill>
                <a:srgbClr val="000000"/>
              </a:solidFill>
              <a:latin typeface="Arial"/>
              <a:ea typeface="Arial"/>
              <a:cs typeface="Arial"/>
              <a:sym typeface="Arial"/>
            </a:endParaRPr>
          </a:p>
        </p:txBody>
      </p:sp>
      <p:grpSp>
        <p:nvGrpSpPr>
          <p:cNvPr id="213" name="Google Shape;213;p8"/>
          <p:cNvGrpSpPr/>
          <p:nvPr/>
        </p:nvGrpSpPr>
        <p:grpSpPr>
          <a:xfrm>
            <a:off x="213106" y="1087852"/>
            <a:ext cx="6735756" cy="2820076"/>
            <a:chOff x="928691" y="421011"/>
            <a:chExt cx="2812894" cy="2115110"/>
          </a:xfrm>
        </p:grpSpPr>
        <p:sp>
          <p:nvSpPr>
            <p:cNvPr id="214" name="Google Shape;214;p8"/>
            <p:cNvSpPr/>
            <p:nvPr/>
          </p:nvSpPr>
          <p:spPr>
            <a:xfrm>
              <a:off x="2842986" y="1102623"/>
              <a:ext cx="898599" cy="431632"/>
            </a:xfrm>
            <a:custGeom>
              <a:rect b="b" l="l" r="r" t="t"/>
              <a:pathLst>
                <a:path extrusionOk="0" fill="none" h="25004" w="52055">
                  <a:moveTo>
                    <a:pt x="52055" y="25004"/>
                  </a:moveTo>
                  <a:lnTo>
                    <a:pt x="27052" y="1"/>
                  </a:lnTo>
                  <a:lnTo>
                    <a:pt x="1" y="1"/>
                  </a:lnTo>
                </a:path>
              </a:pathLst>
            </a:custGeom>
            <a:noFill/>
            <a:ln cap="flat" cmpd="sng" w="11025">
              <a:solidFill>
                <a:schemeClr val="accent6"/>
              </a:solidFill>
              <a:prstDash val="solid"/>
              <a:miter lim="11906"/>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15" name="Google Shape;215;p8"/>
            <p:cNvGrpSpPr/>
            <p:nvPr/>
          </p:nvGrpSpPr>
          <p:grpSpPr>
            <a:xfrm>
              <a:off x="928691" y="421011"/>
              <a:ext cx="1914299" cy="2115110"/>
              <a:chOff x="928691" y="421011"/>
              <a:chExt cx="1914299" cy="2115110"/>
            </a:xfrm>
          </p:grpSpPr>
          <p:sp>
            <p:nvSpPr>
              <p:cNvPr id="216" name="Google Shape;216;p8"/>
              <p:cNvSpPr txBox="1"/>
              <p:nvPr/>
            </p:nvSpPr>
            <p:spPr>
              <a:xfrm>
                <a:off x="958390" y="1121921"/>
                <a:ext cx="1884600" cy="1414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434343"/>
                    </a:solidFill>
                    <a:latin typeface="Roboto"/>
                    <a:ea typeface="Roboto"/>
                    <a:cs typeface="Roboto"/>
                    <a:sym typeface="Roboto"/>
                  </a:rPr>
                  <a:t>S1.</a:t>
                </a:r>
                <a:r>
                  <a:rPr b="0" i="0" lang="en-US" sz="1600" u="none" cap="none" strike="noStrike">
                    <a:solidFill>
                      <a:srgbClr val="434343"/>
                    </a:solidFill>
                    <a:latin typeface="Roboto"/>
                    <a:ea typeface="Roboto"/>
                    <a:cs typeface="Roboto"/>
                    <a:sym typeface="Roboto"/>
                  </a:rPr>
                  <a:t> Innovative use of MXene for sensor                            development.</a:t>
                </a:r>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434343"/>
                    </a:solidFill>
                    <a:latin typeface="Roboto"/>
                    <a:ea typeface="Roboto"/>
                    <a:cs typeface="Roboto"/>
                    <a:sym typeface="Roboto"/>
                  </a:rPr>
                  <a:t>S2. </a:t>
                </a:r>
                <a:r>
                  <a:rPr b="0" i="0" lang="en-US" sz="1600" u="none" cap="none" strike="noStrike">
                    <a:solidFill>
                      <a:srgbClr val="434343"/>
                    </a:solidFill>
                    <a:latin typeface="Roboto"/>
                    <a:ea typeface="Roboto"/>
                    <a:cs typeface="Roboto"/>
                    <a:sym typeface="Roboto"/>
                  </a:rPr>
                  <a:t>Real-time, accurate monitoring of soil pH and moisture.</a:t>
                </a:r>
                <a:endParaRPr/>
              </a:p>
              <a:p>
                <a:pPr indent="0" lvl="0" marL="0" marR="0" rtl="0" algn="just">
                  <a:lnSpc>
                    <a:spcPct val="100000"/>
                  </a:lnSpc>
                  <a:spcBef>
                    <a:spcPts val="0"/>
                  </a:spcBef>
                  <a:spcAft>
                    <a:spcPts val="0"/>
                  </a:spcAft>
                  <a:buClr>
                    <a:srgbClr val="000000"/>
                  </a:buClr>
                  <a:buSzPts val="1600"/>
                  <a:buFont typeface="Arial"/>
                  <a:buNone/>
                </a:pPr>
                <a:r>
                  <a:rPr b="1" i="0" lang="en-US" sz="1600" u="none" cap="none" strike="noStrike">
                    <a:solidFill>
                      <a:srgbClr val="434343"/>
                    </a:solidFill>
                    <a:latin typeface="Roboto"/>
                    <a:ea typeface="Roboto"/>
                    <a:cs typeface="Roboto"/>
                    <a:sym typeface="Roboto"/>
                  </a:rPr>
                  <a:t>S3.</a:t>
                </a:r>
                <a:r>
                  <a:rPr b="0" i="0" lang="en-US" sz="1600" u="none" cap="none" strike="noStrike">
                    <a:solidFill>
                      <a:srgbClr val="434343"/>
                    </a:solidFill>
                    <a:latin typeface="Roboto"/>
                    <a:ea typeface="Roboto"/>
                    <a:cs typeface="Roboto"/>
                    <a:sym typeface="Roboto"/>
                  </a:rPr>
                  <a:t> High adaptability to diverse environmental conditions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434343"/>
                  </a:solidFill>
                  <a:latin typeface="Roboto"/>
                  <a:ea typeface="Roboto"/>
                  <a:cs typeface="Roboto"/>
                  <a:sym typeface="Roboto"/>
                </a:endParaRPr>
              </a:p>
            </p:txBody>
          </p:sp>
          <p:sp>
            <p:nvSpPr>
              <p:cNvPr id="217" name="Google Shape;217;p8"/>
              <p:cNvSpPr txBox="1"/>
              <p:nvPr/>
            </p:nvSpPr>
            <p:spPr>
              <a:xfrm>
                <a:off x="928691" y="421011"/>
                <a:ext cx="1884600" cy="429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267"/>
                  <a:buFont typeface="Arial"/>
                  <a:buNone/>
                </a:pPr>
                <a:r>
                  <a:rPr b="1" i="0" lang="en-US" sz="2267" u="none" cap="none" strike="noStrike">
                    <a:solidFill>
                      <a:schemeClr val="accent6"/>
                    </a:solidFill>
                    <a:latin typeface="Fira Sans Extra Condensed Medium"/>
                    <a:ea typeface="Fira Sans Extra Condensed Medium"/>
                    <a:cs typeface="Fira Sans Extra Condensed Medium"/>
                    <a:sym typeface="Fira Sans Extra Condensed Medium"/>
                  </a:rPr>
                  <a:t>Strengths</a:t>
                </a:r>
                <a:endParaRPr b="1" i="0" sz="2267" u="none" cap="none" strike="noStrike">
                  <a:solidFill>
                    <a:schemeClr val="accent6"/>
                  </a:solidFill>
                  <a:latin typeface="Fira Sans Extra Condensed Medium"/>
                  <a:ea typeface="Fira Sans Extra Condensed Medium"/>
                  <a:cs typeface="Fira Sans Extra Condensed Medium"/>
                  <a:sym typeface="Fira Sans Extra Condensed Medium"/>
                </a:endParaRPr>
              </a:p>
            </p:txBody>
          </p:sp>
        </p:grpSp>
      </p:grpSp>
      <p:grpSp>
        <p:nvGrpSpPr>
          <p:cNvPr id="218" name="Google Shape;218;p8"/>
          <p:cNvGrpSpPr/>
          <p:nvPr/>
        </p:nvGrpSpPr>
        <p:grpSpPr>
          <a:xfrm>
            <a:off x="6917889" y="990977"/>
            <a:ext cx="5273803" cy="2767974"/>
            <a:chOff x="5188548" y="1062506"/>
            <a:chExt cx="3955451" cy="1459517"/>
          </a:xfrm>
        </p:grpSpPr>
        <p:sp>
          <p:nvSpPr>
            <p:cNvPr id="219" name="Google Shape;219;p8"/>
            <p:cNvSpPr/>
            <p:nvPr/>
          </p:nvSpPr>
          <p:spPr>
            <a:xfrm>
              <a:off x="5188548" y="1644028"/>
              <a:ext cx="898599" cy="431632"/>
            </a:xfrm>
            <a:custGeom>
              <a:rect b="b" l="l" r="r" t="t"/>
              <a:pathLst>
                <a:path extrusionOk="0" fill="none" h="25004" w="52055">
                  <a:moveTo>
                    <a:pt x="0" y="25004"/>
                  </a:moveTo>
                  <a:lnTo>
                    <a:pt x="25003" y="1"/>
                  </a:lnTo>
                  <a:lnTo>
                    <a:pt x="52054" y="1"/>
                  </a:lnTo>
                </a:path>
              </a:pathLst>
            </a:custGeom>
            <a:noFill/>
            <a:ln cap="flat" cmpd="sng" w="11025">
              <a:solidFill>
                <a:schemeClr val="accent1"/>
              </a:solidFill>
              <a:prstDash val="solid"/>
              <a:miter lim="11906"/>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20" name="Google Shape;220;p8"/>
            <p:cNvGrpSpPr/>
            <p:nvPr/>
          </p:nvGrpSpPr>
          <p:grpSpPr>
            <a:xfrm>
              <a:off x="6267501" y="1062506"/>
              <a:ext cx="2876498" cy="1459517"/>
              <a:chOff x="6267501" y="1062506"/>
              <a:chExt cx="2876498" cy="1459517"/>
            </a:xfrm>
          </p:grpSpPr>
          <p:sp>
            <p:nvSpPr>
              <p:cNvPr id="221" name="Google Shape;221;p8"/>
              <p:cNvSpPr txBox="1"/>
              <p:nvPr/>
            </p:nvSpPr>
            <p:spPr>
              <a:xfrm>
                <a:off x="6551742" y="1062506"/>
                <a:ext cx="1884600" cy="429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267"/>
                  <a:buFont typeface="Arial"/>
                  <a:buNone/>
                </a:pPr>
                <a:r>
                  <a:rPr b="1" i="0" lang="en-US" sz="2267" u="none" cap="none" strike="noStrike">
                    <a:solidFill>
                      <a:schemeClr val="accent1"/>
                    </a:solidFill>
                    <a:latin typeface="Fira Sans Extra Condensed Medium"/>
                    <a:ea typeface="Fira Sans Extra Condensed Medium"/>
                    <a:cs typeface="Fira Sans Extra Condensed Medium"/>
                    <a:sym typeface="Fira Sans Extra Condensed Medium"/>
                  </a:rPr>
                  <a:t>Weaknesses</a:t>
                </a:r>
                <a:endParaRPr b="1" i="0" sz="2267" u="none" cap="none" strike="noStrike">
                  <a:solidFill>
                    <a:schemeClr val="accent1"/>
                  </a:solidFill>
                  <a:latin typeface="Fira Sans Extra Condensed Medium"/>
                  <a:ea typeface="Fira Sans Extra Condensed Medium"/>
                  <a:cs typeface="Fira Sans Extra Condensed Medium"/>
                  <a:sym typeface="Fira Sans Extra Condensed Medium"/>
                </a:endParaRPr>
              </a:p>
            </p:txBody>
          </p:sp>
          <p:sp>
            <p:nvSpPr>
              <p:cNvPr id="222" name="Google Shape;222;p8"/>
              <p:cNvSpPr txBox="1"/>
              <p:nvPr/>
            </p:nvSpPr>
            <p:spPr>
              <a:xfrm>
                <a:off x="6267501" y="1411722"/>
                <a:ext cx="2876498" cy="1110301"/>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rPr b="1" i="0" lang="en-US" sz="1600" u="none" cap="none" strike="noStrike">
                    <a:solidFill>
                      <a:srgbClr val="434343"/>
                    </a:solidFill>
                    <a:latin typeface="Roboto"/>
                    <a:ea typeface="Roboto"/>
                    <a:cs typeface="Roboto"/>
                    <a:sym typeface="Roboto"/>
                  </a:rPr>
                  <a:t>W1. </a:t>
                </a:r>
                <a:r>
                  <a:rPr i="0" lang="en-US" sz="1600" u="none" cap="none" strike="noStrike">
                    <a:solidFill>
                      <a:srgbClr val="434343"/>
                    </a:solidFill>
                    <a:latin typeface="Roboto"/>
                    <a:ea typeface="Roboto"/>
                    <a:cs typeface="Roboto"/>
                    <a:sym typeface="Roboto"/>
                  </a:rPr>
                  <a:t>Technical complexity in sensor fabrication and integration.</a:t>
                </a:r>
                <a:endParaRPr/>
              </a:p>
              <a:p>
                <a:pPr indent="0" lvl="0" marL="0" marR="0" rtl="0" algn="l">
                  <a:lnSpc>
                    <a:spcPct val="100000"/>
                  </a:lnSpc>
                  <a:spcBef>
                    <a:spcPts val="0"/>
                  </a:spcBef>
                  <a:spcAft>
                    <a:spcPts val="0"/>
                  </a:spcAft>
                  <a:buNone/>
                </a:pPr>
                <a:r>
                  <a:rPr b="1" i="0" lang="en-US" sz="1600" u="none" cap="none" strike="noStrike">
                    <a:solidFill>
                      <a:srgbClr val="434343"/>
                    </a:solidFill>
                    <a:latin typeface="Roboto"/>
                    <a:ea typeface="Roboto"/>
                    <a:cs typeface="Roboto"/>
                    <a:sym typeface="Roboto"/>
                  </a:rPr>
                  <a:t>W2. </a:t>
                </a:r>
                <a:r>
                  <a:rPr i="0" lang="en-US" sz="1600" u="none" cap="none" strike="noStrike">
                    <a:solidFill>
                      <a:srgbClr val="434343"/>
                    </a:solidFill>
                    <a:latin typeface="Roboto"/>
                    <a:ea typeface="Roboto"/>
                    <a:cs typeface="Roboto"/>
                    <a:sym typeface="Roboto"/>
                  </a:rPr>
                  <a:t>Need for extensive field validation across different regions.</a:t>
                </a:r>
                <a:endParaRPr i="0" sz="1600" u="none" cap="none" strike="noStrike">
                  <a:solidFill>
                    <a:srgbClr val="434343"/>
                  </a:solidFill>
                  <a:latin typeface="Roboto"/>
                  <a:ea typeface="Roboto"/>
                  <a:cs typeface="Roboto"/>
                  <a:sym typeface="Roboto"/>
                </a:endParaRPr>
              </a:p>
              <a:p>
                <a:pPr indent="0" lvl="0" marL="0" marR="0" rtl="0" algn="l">
                  <a:lnSpc>
                    <a:spcPct val="100000"/>
                  </a:lnSpc>
                  <a:spcBef>
                    <a:spcPts val="0"/>
                  </a:spcBef>
                  <a:spcAft>
                    <a:spcPts val="0"/>
                  </a:spcAft>
                  <a:buNone/>
                </a:pPr>
                <a:r>
                  <a:rPr b="1" i="0" lang="en-US" sz="1600" u="none" cap="none" strike="noStrike">
                    <a:solidFill>
                      <a:srgbClr val="434343"/>
                    </a:solidFill>
                    <a:latin typeface="Roboto"/>
                    <a:ea typeface="Roboto"/>
                    <a:cs typeface="Roboto"/>
                    <a:sym typeface="Roboto"/>
                  </a:rPr>
                  <a:t>W3. </a:t>
                </a:r>
                <a:r>
                  <a:rPr i="0" lang="en-US" sz="1600" u="none" cap="none" strike="noStrike">
                    <a:solidFill>
                      <a:srgbClr val="434343"/>
                    </a:solidFill>
                    <a:latin typeface="Roboto"/>
                    <a:ea typeface="Roboto"/>
                    <a:cs typeface="Roboto"/>
                    <a:sym typeface="Roboto"/>
                  </a:rPr>
                  <a:t>High resource requirements for development and deployment.</a:t>
                </a:r>
                <a:endParaRPr/>
              </a:p>
              <a:p>
                <a:pPr indent="0" lvl="0" marL="0" marR="0" rtl="0" algn="l">
                  <a:lnSpc>
                    <a:spcPct val="100000"/>
                  </a:lnSpc>
                  <a:spcBef>
                    <a:spcPts val="0"/>
                  </a:spcBef>
                  <a:spcAft>
                    <a:spcPts val="0"/>
                  </a:spcAft>
                  <a:buClr>
                    <a:srgbClr val="000000"/>
                  </a:buClr>
                  <a:buSzPts val="1600"/>
                  <a:buFont typeface="Arial"/>
                  <a:buNone/>
                </a:pPr>
                <a:r>
                  <a:t/>
                </a:r>
                <a:endParaRPr b="1"/>
              </a:p>
            </p:txBody>
          </p:sp>
        </p:grpSp>
      </p:grpSp>
      <p:grpSp>
        <p:nvGrpSpPr>
          <p:cNvPr id="223" name="Google Shape;223;p8"/>
          <p:cNvGrpSpPr/>
          <p:nvPr/>
        </p:nvGrpSpPr>
        <p:grpSpPr>
          <a:xfrm>
            <a:off x="7146965" y="3874140"/>
            <a:ext cx="4787150" cy="2515844"/>
            <a:chOff x="5188548" y="2952300"/>
            <a:chExt cx="3634890" cy="1886930"/>
          </a:xfrm>
        </p:grpSpPr>
        <p:sp>
          <p:nvSpPr>
            <p:cNvPr id="224" name="Google Shape;224;p8"/>
            <p:cNvSpPr/>
            <p:nvPr/>
          </p:nvSpPr>
          <p:spPr>
            <a:xfrm>
              <a:off x="5188548" y="3381901"/>
              <a:ext cx="898599" cy="431632"/>
            </a:xfrm>
            <a:custGeom>
              <a:rect b="b" l="l" r="r" t="t"/>
              <a:pathLst>
                <a:path extrusionOk="0" fill="none" h="25004" w="52055">
                  <a:moveTo>
                    <a:pt x="0" y="1"/>
                  </a:moveTo>
                  <a:lnTo>
                    <a:pt x="25003" y="25004"/>
                  </a:lnTo>
                  <a:lnTo>
                    <a:pt x="52054" y="25004"/>
                  </a:lnTo>
                </a:path>
              </a:pathLst>
            </a:custGeom>
            <a:noFill/>
            <a:ln cap="flat" cmpd="sng" w="11025">
              <a:solidFill>
                <a:schemeClr val="accent5"/>
              </a:solidFill>
              <a:prstDash val="solid"/>
              <a:miter lim="11906"/>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25" name="Google Shape;225;p8"/>
            <p:cNvGrpSpPr/>
            <p:nvPr/>
          </p:nvGrpSpPr>
          <p:grpSpPr>
            <a:xfrm>
              <a:off x="6304938" y="2952300"/>
              <a:ext cx="2518500" cy="1886930"/>
              <a:chOff x="6304938" y="2952300"/>
              <a:chExt cx="2518500" cy="1886930"/>
            </a:xfrm>
          </p:grpSpPr>
          <p:sp>
            <p:nvSpPr>
              <p:cNvPr id="226" name="Google Shape;226;p8"/>
              <p:cNvSpPr txBox="1"/>
              <p:nvPr/>
            </p:nvSpPr>
            <p:spPr>
              <a:xfrm>
                <a:off x="6524669" y="2952300"/>
                <a:ext cx="1884600" cy="429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267"/>
                  <a:buFont typeface="Arial"/>
                  <a:buNone/>
                </a:pPr>
                <a:r>
                  <a:rPr b="1" i="0" lang="en-US" sz="2267" u="none" cap="none" strike="noStrike">
                    <a:solidFill>
                      <a:schemeClr val="accent5"/>
                    </a:solidFill>
                    <a:latin typeface="Fira Sans Extra Condensed Medium"/>
                    <a:ea typeface="Fira Sans Extra Condensed Medium"/>
                    <a:cs typeface="Fira Sans Extra Condensed Medium"/>
                    <a:sym typeface="Fira Sans Extra Condensed Medium"/>
                  </a:rPr>
                  <a:t>Threats</a:t>
                </a:r>
                <a:endParaRPr b="1" i="0" sz="2267" u="none" cap="none" strike="noStrike">
                  <a:solidFill>
                    <a:schemeClr val="accent5"/>
                  </a:solidFill>
                  <a:latin typeface="Fira Sans Extra Condensed Medium"/>
                  <a:ea typeface="Fira Sans Extra Condensed Medium"/>
                  <a:cs typeface="Fira Sans Extra Condensed Medium"/>
                  <a:sym typeface="Fira Sans Extra Condensed Medium"/>
                </a:endParaRPr>
              </a:p>
            </p:txBody>
          </p:sp>
          <p:sp>
            <p:nvSpPr>
              <p:cNvPr id="227" name="Google Shape;227;p8"/>
              <p:cNvSpPr txBox="1"/>
              <p:nvPr/>
            </p:nvSpPr>
            <p:spPr>
              <a:xfrm>
                <a:off x="6304938" y="3813530"/>
                <a:ext cx="2518500" cy="10257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434343"/>
                    </a:solidFill>
                    <a:latin typeface="Roboto"/>
                    <a:ea typeface="Roboto"/>
                    <a:cs typeface="Roboto"/>
                    <a:sym typeface="Roboto"/>
                  </a:rPr>
                  <a:t>T1. </a:t>
                </a:r>
                <a:r>
                  <a:rPr lang="en-US" sz="1600">
                    <a:solidFill>
                      <a:srgbClr val="434343"/>
                    </a:solidFill>
                    <a:latin typeface="Roboto"/>
                    <a:ea typeface="Roboto"/>
                    <a:cs typeface="Roboto"/>
                    <a:sym typeface="Roboto"/>
                  </a:rPr>
                  <a:t>Technological uncertainty and potential performance issues.</a:t>
                </a:r>
                <a:endParaRPr sz="1600">
                  <a:solidFill>
                    <a:srgbClr val="434343"/>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434343"/>
                    </a:solidFill>
                    <a:latin typeface="Roboto"/>
                    <a:ea typeface="Roboto"/>
                    <a:cs typeface="Roboto"/>
                    <a:sym typeface="Roboto"/>
                  </a:rPr>
                  <a:t>T2. </a:t>
                </a:r>
                <a:r>
                  <a:rPr i="0" lang="en-US" sz="1600" u="none" cap="none" strike="noStrike">
                    <a:solidFill>
                      <a:srgbClr val="434343"/>
                    </a:solidFill>
                    <a:latin typeface="Roboto"/>
                    <a:ea typeface="Roboto"/>
                    <a:cs typeface="Roboto"/>
                    <a:sym typeface="Roboto"/>
                  </a:rPr>
                  <a:t>Barriers to market adoption, particularly in traditional farming regions.</a:t>
                </a:r>
                <a:endParaRPr i="0" sz="1600" u="none" cap="none" strike="noStrike">
                  <a:solidFill>
                    <a:srgbClr val="434343"/>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1" lang="en-US" sz="1600">
                    <a:solidFill>
                      <a:srgbClr val="434343"/>
                    </a:solidFill>
                    <a:latin typeface="Roboto"/>
                    <a:ea typeface="Roboto"/>
                    <a:cs typeface="Roboto"/>
                    <a:sym typeface="Roboto"/>
                  </a:rPr>
                  <a:t>T3. </a:t>
                </a:r>
                <a:r>
                  <a:rPr lang="en-US" sz="1600">
                    <a:solidFill>
                      <a:srgbClr val="434343"/>
                    </a:solidFill>
                    <a:latin typeface="Roboto"/>
                    <a:ea typeface="Roboto"/>
                    <a:cs typeface="Roboto"/>
                    <a:sym typeface="Roboto"/>
                  </a:rPr>
                  <a:t>Competition from alternative precision agriculture technologies.</a:t>
                </a:r>
                <a:endParaRPr sz="1600">
                  <a:solidFill>
                    <a:srgbClr val="434343"/>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434343"/>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434343"/>
                  </a:solidFill>
                  <a:latin typeface="Roboto"/>
                  <a:ea typeface="Roboto"/>
                  <a:cs typeface="Roboto"/>
                  <a:sym typeface="Roboto"/>
                </a:endParaRPr>
              </a:p>
            </p:txBody>
          </p:sp>
        </p:grpSp>
      </p:grpSp>
      <p:grpSp>
        <p:nvGrpSpPr>
          <p:cNvPr id="228" name="Google Shape;228;p8"/>
          <p:cNvGrpSpPr/>
          <p:nvPr/>
        </p:nvGrpSpPr>
        <p:grpSpPr>
          <a:xfrm>
            <a:off x="213100" y="4498050"/>
            <a:ext cx="6132114" cy="2109241"/>
            <a:chOff x="892757" y="3168878"/>
            <a:chExt cx="4599200" cy="1581970"/>
          </a:xfrm>
        </p:grpSpPr>
        <p:sp>
          <p:nvSpPr>
            <p:cNvPr id="229" name="Google Shape;229;p8"/>
            <p:cNvSpPr/>
            <p:nvPr/>
          </p:nvSpPr>
          <p:spPr>
            <a:xfrm>
              <a:off x="4593358" y="3752480"/>
              <a:ext cx="898599" cy="431632"/>
            </a:xfrm>
            <a:custGeom>
              <a:rect b="b" l="l" r="r" t="t"/>
              <a:pathLst>
                <a:path extrusionOk="0" fill="none" h="25004" w="52055">
                  <a:moveTo>
                    <a:pt x="52055" y="1"/>
                  </a:moveTo>
                  <a:lnTo>
                    <a:pt x="27052" y="25004"/>
                  </a:lnTo>
                  <a:lnTo>
                    <a:pt x="1" y="25004"/>
                  </a:lnTo>
                </a:path>
              </a:pathLst>
            </a:custGeom>
            <a:noFill/>
            <a:ln cap="flat" cmpd="sng" w="11025">
              <a:solidFill>
                <a:srgbClr val="4949E7"/>
              </a:solidFill>
              <a:prstDash val="solid"/>
              <a:miter lim="11906"/>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30" name="Google Shape;230;p8"/>
            <p:cNvGrpSpPr/>
            <p:nvPr/>
          </p:nvGrpSpPr>
          <p:grpSpPr>
            <a:xfrm>
              <a:off x="892757" y="3168878"/>
              <a:ext cx="3731700" cy="1581970"/>
              <a:chOff x="892757" y="3168878"/>
              <a:chExt cx="3731700" cy="1581970"/>
            </a:xfrm>
          </p:grpSpPr>
          <p:sp>
            <p:nvSpPr>
              <p:cNvPr id="231" name="Google Shape;231;p8"/>
              <p:cNvSpPr txBox="1"/>
              <p:nvPr/>
            </p:nvSpPr>
            <p:spPr>
              <a:xfrm>
                <a:off x="1648349" y="3168878"/>
                <a:ext cx="1884600" cy="429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267"/>
                  <a:buFont typeface="Arial"/>
                  <a:buNone/>
                </a:pPr>
                <a:r>
                  <a:rPr b="1" i="0" lang="en-US" sz="2267" u="none" cap="none" strike="noStrike">
                    <a:solidFill>
                      <a:schemeClr val="accent4"/>
                    </a:solidFill>
                    <a:latin typeface="Fira Sans Extra Condensed Medium"/>
                    <a:ea typeface="Fira Sans Extra Condensed Medium"/>
                    <a:cs typeface="Fira Sans Extra Condensed Medium"/>
                    <a:sym typeface="Fira Sans Extra Condensed Medium"/>
                  </a:rPr>
                  <a:t>Opportunities</a:t>
                </a:r>
                <a:endParaRPr b="1" i="0" sz="2267" u="none" cap="none" strike="noStrike">
                  <a:solidFill>
                    <a:schemeClr val="accent4"/>
                  </a:solidFill>
                  <a:latin typeface="Fira Sans Extra Condensed Medium"/>
                  <a:ea typeface="Fira Sans Extra Condensed Medium"/>
                  <a:cs typeface="Fira Sans Extra Condensed Medium"/>
                  <a:sym typeface="Fira Sans Extra Condensed Medium"/>
                </a:endParaRPr>
              </a:p>
            </p:txBody>
          </p:sp>
          <p:sp>
            <p:nvSpPr>
              <p:cNvPr id="232" name="Google Shape;232;p8"/>
              <p:cNvSpPr txBox="1"/>
              <p:nvPr/>
            </p:nvSpPr>
            <p:spPr>
              <a:xfrm>
                <a:off x="892757" y="3725148"/>
                <a:ext cx="3731700" cy="1025700"/>
              </a:xfrm>
              <a:prstGeom prst="rect">
                <a:avLst/>
              </a:prstGeom>
              <a:noFill/>
              <a:ln>
                <a:noFill/>
              </a:ln>
            </p:spPr>
            <p:txBody>
              <a:bodyPr anchorCtr="0" anchor="ctr" bIns="121900" lIns="121900" spcFirstLastPara="1" rIns="121900" wrap="square" tIns="121900">
                <a:noAutofit/>
              </a:bodyPr>
              <a:lstStyle/>
              <a:p>
                <a:pPr indent="0" lvl="0" marL="0" marR="0" rtl="0" algn="just">
                  <a:lnSpc>
                    <a:spcPct val="100000"/>
                  </a:lnSpc>
                  <a:spcBef>
                    <a:spcPts val="0"/>
                  </a:spcBef>
                  <a:spcAft>
                    <a:spcPts val="0"/>
                  </a:spcAft>
                  <a:buClr>
                    <a:srgbClr val="000000"/>
                  </a:buClr>
                  <a:buSzPts val="1600"/>
                  <a:buFont typeface="Arial"/>
                  <a:buNone/>
                </a:pPr>
                <a:r>
                  <a:rPr b="1" i="0" lang="en-US" sz="1600" u="none" cap="none" strike="noStrike">
                    <a:solidFill>
                      <a:srgbClr val="434343"/>
                    </a:solidFill>
                    <a:latin typeface="Roboto"/>
                    <a:ea typeface="Roboto"/>
                    <a:cs typeface="Roboto"/>
                    <a:sym typeface="Roboto"/>
                  </a:rPr>
                  <a:t>O1. </a:t>
                </a:r>
                <a:r>
                  <a:rPr i="0" lang="en-US" sz="1600" u="none" cap="none" strike="noStrike">
                    <a:solidFill>
                      <a:srgbClr val="434343"/>
                    </a:solidFill>
                    <a:latin typeface="Roboto"/>
                    <a:ea typeface="Roboto"/>
                    <a:cs typeface="Roboto"/>
                    <a:sym typeface="Roboto"/>
                  </a:rPr>
                  <a:t>Advancement and standardization of precision agriculture technologies.</a:t>
                </a:r>
                <a:endParaRPr i="0" sz="1600" u="none" cap="none" strike="noStrike">
                  <a:solidFill>
                    <a:srgbClr val="434343"/>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600"/>
                  <a:buFont typeface="Arial"/>
                  <a:buNone/>
                </a:pPr>
                <a:r>
                  <a:rPr b="1" i="0" lang="en-US" sz="1600" u="none" cap="none" strike="noStrike">
                    <a:solidFill>
                      <a:srgbClr val="434343"/>
                    </a:solidFill>
                    <a:latin typeface="Roboto"/>
                    <a:ea typeface="Roboto"/>
                    <a:cs typeface="Roboto"/>
                    <a:sym typeface="Roboto"/>
                  </a:rPr>
                  <a:t>02. </a:t>
                </a:r>
                <a:r>
                  <a:rPr i="0" lang="en-US" sz="1600" u="none" cap="none" strike="noStrike">
                    <a:solidFill>
                      <a:srgbClr val="434343"/>
                    </a:solidFill>
                    <a:latin typeface="Roboto"/>
                    <a:ea typeface="Roboto"/>
                    <a:cs typeface="Roboto"/>
                    <a:sym typeface="Roboto"/>
                  </a:rPr>
                  <a:t>Promotion of sustainable farming practices.</a:t>
                </a:r>
                <a:endParaRPr i="0" sz="1600" u="none" cap="none" strike="noStrike">
                  <a:solidFill>
                    <a:srgbClr val="434343"/>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600"/>
                  <a:buFont typeface="Arial"/>
                  <a:buNone/>
                </a:pPr>
                <a:r>
                  <a:rPr b="1" i="0" lang="en-US" sz="1600" u="none" cap="none" strike="noStrike">
                    <a:solidFill>
                      <a:srgbClr val="434343"/>
                    </a:solidFill>
                    <a:latin typeface="Roboto"/>
                    <a:ea typeface="Roboto"/>
                    <a:cs typeface="Roboto"/>
                    <a:sym typeface="Roboto"/>
                  </a:rPr>
                  <a:t>O3. </a:t>
                </a:r>
                <a:r>
                  <a:rPr lang="en-US" sz="1600">
                    <a:solidFill>
                      <a:srgbClr val="434343"/>
                    </a:solidFill>
                    <a:latin typeface="Roboto"/>
                    <a:ea typeface="Roboto"/>
                    <a:cs typeface="Roboto"/>
                    <a:sym typeface="Roboto"/>
                  </a:rPr>
                  <a:t>Potential for significant academic contributions and commercialization.</a:t>
                </a:r>
                <a:endParaRPr i="0" sz="1400" u="none" cap="none" strike="noStrike">
                  <a:solidFill>
                    <a:srgbClr val="000000"/>
                  </a:solidFill>
                </a:endParaRPr>
              </a:p>
              <a:p>
                <a:pPr indent="0" lvl="0" marL="0" marR="0" rtl="0" algn="just">
                  <a:lnSpc>
                    <a:spcPct val="100000"/>
                  </a:lnSpc>
                  <a:spcBef>
                    <a:spcPts val="0"/>
                  </a:spcBef>
                  <a:spcAft>
                    <a:spcPts val="0"/>
                  </a:spcAft>
                  <a:buClr>
                    <a:srgbClr val="000000"/>
                  </a:buClr>
                  <a:buSzPts val="1600"/>
                  <a:buFont typeface="Arial"/>
                  <a:buNone/>
                </a:pPr>
                <a:r>
                  <a:t/>
                </a:r>
                <a:endParaRPr b="1" i="0" sz="1600" u="none" cap="none" strike="noStrike">
                  <a:solidFill>
                    <a:srgbClr val="434343"/>
                  </a:solidFill>
                  <a:latin typeface="Roboto"/>
                  <a:ea typeface="Roboto"/>
                  <a:cs typeface="Roboto"/>
                  <a:sym typeface="Roboto"/>
                </a:endParaRPr>
              </a:p>
            </p:txBody>
          </p:sp>
        </p:grpSp>
      </p:grpSp>
      <p:grpSp>
        <p:nvGrpSpPr>
          <p:cNvPr id="233" name="Google Shape;233;p8"/>
          <p:cNvGrpSpPr/>
          <p:nvPr/>
        </p:nvGrpSpPr>
        <p:grpSpPr>
          <a:xfrm>
            <a:off x="4564098" y="1912734"/>
            <a:ext cx="3978569" cy="3824127"/>
            <a:chOff x="4685401" y="2674734"/>
            <a:chExt cx="3978569" cy="3824127"/>
          </a:xfrm>
        </p:grpSpPr>
        <p:grpSp>
          <p:nvGrpSpPr>
            <p:cNvPr id="234" name="Google Shape;234;p8"/>
            <p:cNvGrpSpPr/>
            <p:nvPr/>
          </p:nvGrpSpPr>
          <p:grpSpPr>
            <a:xfrm>
              <a:off x="4685401" y="2674734"/>
              <a:ext cx="3978569" cy="3824127"/>
              <a:chOff x="4075801" y="1760334"/>
              <a:chExt cx="3978569" cy="3824127"/>
            </a:xfrm>
          </p:grpSpPr>
          <p:sp>
            <p:nvSpPr>
              <p:cNvPr id="235" name="Google Shape;235;p8"/>
              <p:cNvSpPr/>
              <p:nvPr/>
            </p:nvSpPr>
            <p:spPr>
              <a:xfrm>
                <a:off x="4075801" y="1760334"/>
                <a:ext cx="3978569" cy="3824127"/>
              </a:xfrm>
              <a:custGeom>
                <a:rect b="b" l="l" r="r" t="t"/>
                <a:pathLst>
                  <a:path extrusionOk="0" h="166146" w="172856">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36" name="Google Shape;236;p8"/>
              <p:cNvGrpSpPr/>
              <p:nvPr/>
            </p:nvGrpSpPr>
            <p:grpSpPr>
              <a:xfrm>
                <a:off x="4273832" y="1959046"/>
                <a:ext cx="3582661" cy="3426984"/>
                <a:chOff x="3205454" y="1469321"/>
                <a:chExt cx="2687063" cy="2570302"/>
              </a:xfrm>
            </p:grpSpPr>
            <p:sp>
              <p:nvSpPr>
                <p:cNvPr id="237" name="Google Shape;237;p8"/>
                <p:cNvSpPr/>
                <p:nvPr/>
              </p:nvSpPr>
              <p:spPr>
                <a:xfrm>
                  <a:off x="3205454" y="1964889"/>
                  <a:ext cx="683612" cy="1582609"/>
                </a:xfrm>
                <a:custGeom>
                  <a:rect b="b" l="l" r="r" t="t"/>
                  <a:pathLst>
                    <a:path extrusionOk="0" h="91679" w="39601">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38" name="Google Shape;238;p8"/>
                <p:cNvSpPr/>
                <p:nvPr/>
              </p:nvSpPr>
              <p:spPr>
                <a:xfrm>
                  <a:off x="3804826" y="1469321"/>
                  <a:ext cx="1537191" cy="625230"/>
                </a:xfrm>
                <a:custGeom>
                  <a:rect b="b" l="l" r="r" t="t"/>
                  <a:pathLst>
                    <a:path extrusionOk="0" h="36219" w="89048">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39" name="Google Shape;239;p8"/>
                <p:cNvSpPr/>
                <p:nvPr/>
              </p:nvSpPr>
              <p:spPr>
                <a:xfrm>
                  <a:off x="5257602" y="2013797"/>
                  <a:ext cx="634915" cy="1484575"/>
                </a:xfrm>
                <a:custGeom>
                  <a:rect b="b" l="l" r="r" t="t"/>
                  <a:pathLst>
                    <a:path extrusionOk="0" h="86000" w="3678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0" name="Google Shape;240;p8"/>
                <p:cNvSpPr/>
                <p:nvPr/>
              </p:nvSpPr>
              <p:spPr>
                <a:xfrm>
                  <a:off x="3808313" y="3417672"/>
                  <a:ext cx="1529993" cy="621951"/>
                </a:xfrm>
                <a:custGeom>
                  <a:rect b="b" l="l" r="r" t="t"/>
                  <a:pathLst>
                    <a:path extrusionOk="0" h="36029" w="88631">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41" name="Google Shape;241;p8"/>
              <p:cNvGrpSpPr/>
              <p:nvPr/>
            </p:nvGrpSpPr>
            <p:grpSpPr>
              <a:xfrm>
                <a:off x="4810835" y="3672494"/>
                <a:ext cx="1254293" cy="1254316"/>
                <a:chOff x="3608126" y="2754370"/>
                <a:chExt cx="940720" cy="940737"/>
              </a:xfrm>
            </p:grpSpPr>
            <p:sp>
              <p:nvSpPr>
                <p:cNvPr id="242" name="Google Shape;242;p8"/>
                <p:cNvSpPr/>
                <p:nvPr/>
              </p:nvSpPr>
              <p:spPr>
                <a:xfrm>
                  <a:off x="3608126" y="2754370"/>
                  <a:ext cx="940720" cy="940737"/>
                </a:xfrm>
                <a:custGeom>
                  <a:rect b="b" l="l" r="r" t="t"/>
                  <a:pathLst>
                    <a:path extrusionOk="0" h="54496" w="54495">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3" name="Google Shape;243;p8"/>
                <p:cNvSpPr/>
                <p:nvPr/>
              </p:nvSpPr>
              <p:spPr>
                <a:xfrm>
                  <a:off x="3775219" y="2921482"/>
                  <a:ext cx="606552" cy="606535"/>
                </a:xfrm>
                <a:custGeom>
                  <a:rect b="b" l="l" r="r" t="t"/>
                  <a:pathLst>
                    <a:path extrusionOk="0" h="35136" w="35137">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244" name="Google Shape;244;p8"/>
              <p:cNvSpPr/>
              <p:nvPr/>
            </p:nvSpPr>
            <p:spPr>
              <a:xfrm>
                <a:off x="5174497" y="4091885"/>
                <a:ext cx="489196" cy="412113"/>
              </a:xfrm>
              <a:custGeom>
                <a:rect b="b" l="l" r="r" t="t"/>
                <a:pathLst>
                  <a:path extrusionOk="0" h="17905" w="21254">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45" name="Google Shape;245;p8"/>
              <p:cNvGrpSpPr/>
              <p:nvPr/>
            </p:nvGrpSpPr>
            <p:grpSpPr>
              <a:xfrm>
                <a:off x="4810835" y="2418146"/>
                <a:ext cx="1254293" cy="1254293"/>
                <a:chOff x="3608126" y="1813609"/>
                <a:chExt cx="940720" cy="940720"/>
              </a:xfrm>
            </p:grpSpPr>
            <p:sp>
              <p:nvSpPr>
                <p:cNvPr id="246" name="Google Shape;246;p8"/>
                <p:cNvSpPr/>
                <p:nvPr/>
              </p:nvSpPr>
              <p:spPr>
                <a:xfrm>
                  <a:off x="3608126" y="1813609"/>
                  <a:ext cx="940720" cy="940720"/>
                </a:xfrm>
                <a:custGeom>
                  <a:rect b="b" l="l" r="r" t="t"/>
                  <a:pathLst>
                    <a:path extrusionOk="0" h="54495" w="54495">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7" name="Google Shape;247;p8"/>
                <p:cNvSpPr/>
                <p:nvPr/>
              </p:nvSpPr>
              <p:spPr>
                <a:xfrm>
                  <a:off x="3775219" y="1980703"/>
                  <a:ext cx="606552" cy="606552"/>
                </a:xfrm>
                <a:custGeom>
                  <a:rect b="b" l="l" r="r" t="t"/>
                  <a:pathLst>
                    <a:path extrusionOk="0" h="35137" w="35137">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48" name="Google Shape;248;p8"/>
              <p:cNvGrpSpPr/>
              <p:nvPr/>
            </p:nvGrpSpPr>
            <p:grpSpPr>
              <a:xfrm>
                <a:off x="6065178" y="2418146"/>
                <a:ext cx="1254316" cy="1254293"/>
                <a:chOff x="4548883" y="1813609"/>
                <a:chExt cx="940737" cy="940720"/>
              </a:xfrm>
            </p:grpSpPr>
            <p:sp>
              <p:nvSpPr>
                <p:cNvPr id="249" name="Google Shape;249;p8"/>
                <p:cNvSpPr/>
                <p:nvPr/>
              </p:nvSpPr>
              <p:spPr>
                <a:xfrm>
                  <a:off x="4548883" y="1813609"/>
                  <a:ext cx="940737" cy="940720"/>
                </a:xfrm>
                <a:custGeom>
                  <a:rect b="b" l="l" r="r" t="t"/>
                  <a:pathLst>
                    <a:path extrusionOk="0" h="54495" w="54496">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0" name="Google Shape;250;p8"/>
                <p:cNvSpPr/>
                <p:nvPr/>
              </p:nvSpPr>
              <p:spPr>
                <a:xfrm>
                  <a:off x="4715994" y="1980703"/>
                  <a:ext cx="606552" cy="606552"/>
                </a:xfrm>
                <a:custGeom>
                  <a:rect b="b" l="l" r="r" t="t"/>
                  <a:pathLst>
                    <a:path extrusionOk="0" h="35137" w="35137">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51" name="Google Shape;251;p8"/>
              <p:cNvGrpSpPr/>
              <p:nvPr/>
            </p:nvGrpSpPr>
            <p:grpSpPr>
              <a:xfrm>
                <a:off x="6514651" y="2887324"/>
                <a:ext cx="401739" cy="405369"/>
                <a:chOff x="4885988" y="2165492"/>
                <a:chExt cx="301304" cy="304027"/>
              </a:xfrm>
            </p:grpSpPr>
            <p:sp>
              <p:nvSpPr>
                <p:cNvPr id="252" name="Google Shape;252;p8"/>
                <p:cNvSpPr/>
                <p:nvPr/>
              </p:nvSpPr>
              <p:spPr>
                <a:xfrm>
                  <a:off x="4962655" y="2165492"/>
                  <a:ext cx="224637" cy="304027"/>
                </a:xfrm>
                <a:custGeom>
                  <a:rect b="b" l="l" r="r" t="t"/>
                  <a:pathLst>
                    <a:path extrusionOk="0" h="17612" w="13013">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3" name="Google Shape;253;p8"/>
                <p:cNvSpPr/>
                <p:nvPr/>
              </p:nvSpPr>
              <p:spPr>
                <a:xfrm>
                  <a:off x="4885988" y="2193856"/>
                  <a:ext cx="53048" cy="137116"/>
                </a:xfrm>
                <a:custGeom>
                  <a:rect b="b" l="l" r="r" t="t"/>
                  <a:pathLst>
                    <a:path extrusionOk="0" h="7943" w="3073">
                      <a:moveTo>
                        <a:pt x="60" y="1"/>
                      </a:moveTo>
                      <a:lnTo>
                        <a:pt x="0" y="7906"/>
                      </a:lnTo>
                      <a:lnTo>
                        <a:pt x="3013" y="7942"/>
                      </a:lnTo>
                      <a:lnTo>
                        <a:pt x="3072" y="36"/>
                      </a:lnTo>
                      <a:lnTo>
                        <a:pt x="60" y="1"/>
                      </a:lnTo>
                      <a:close/>
                    </a:path>
                  </a:pathLst>
                </a:custGeom>
                <a:solidFill>
                  <a:srgbClr val="5EB2F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54" name="Google Shape;254;p8"/>
              <p:cNvGrpSpPr/>
              <p:nvPr/>
            </p:nvGrpSpPr>
            <p:grpSpPr>
              <a:xfrm>
                <a:off x="6065178" y="3672494"/>
                <a:ext cx="1254316" cy="1254316"/>
                <a:chOff x="4548883" y="2754370"/>
                <a:chExt cx="940737" cy="940737"/>
              </a:xfrm>
            </p:grpSpPr>
            <p:sp>
              <p:nvSpPr>
                <p:cNvPr id="255" name="Google Shape;255;p8"/>
                <p:cNvSpPr/>
                <p:nvPr/>
              </p:nvSpPr>
              <p:spPr>
                <a:xfrm>
                  <a:off x="4548883" y="2754370"/>
                  <a:ext cx="940737" cy="940737"/>
                </a:xfrm>
                <a:custGeom>
                  <a:rect b="b" l="l" r="r" t="t"/>
                  <a:pathLst>
                    <a:path extrusionOk="0" h="54496" w="54496">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6" name="Google Shape;256;p8"/>
                <p:cNvSpPr/>
                <p:nvPr/>
              </p:nvSpPr>
              <p:spPr>
                <a:xfrm>
                  <a:off x="4715994" y="2921482"/>
                  <a:ext cx="606552" cy="606535"/>
                </a:xfrm>
                <a:custGeom>
                  <a:rect b="b" l="l" r="r" t="t"/>
                  <a:pathLst>
                    <a:path extrusionOk="0" h="35136" w="35137">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57" name="Google Shape;257;p8"/>
              <p:cNvGrpSpPr/>
              <p:nvPr/>
            </p:nvGrpSpPr>
            <p:grpSpPr>
              <a:xfrm>
                <a:off x="6478467" y="4097293"/>
                <a:ext cx="473868" cy="460703"/>
                <a:chOff x="4858850" y="3072970"/>
                <a:chExt cx="355401" cy="345527"/>
              </a:xfrm>
            </p:grpSpPr>
            <p:sp>
              <p:nvSpPr>
                <p:cNvPr id="258" name="Google Shape;258;p8"/>
                <p:cNvSpPr/>
                <p:nvPr/>
              </p:nvSpPr>
              <p:spPr>
                <a:xfrm>
                  <a:off x="4931615" y="3147341"/>
                  <a:ext cx="204733" cy="220787"/>
                </a:xfrm>
                <a:custGeom>
                  <a:rect b="b" l="l" r="r" t="t"/>
                  <a:pathLst>
                    <a:path extrusionOk="0" h="12790" w="1186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9" name="Google Shape;259;p8"/>
                <p:cNvSpPr/>
                <p:nvPr/>
              </p:nvSpPr>
              <p:spPr>
                <a:xfrm>
                  <a:off x="4983613" y="3375531"/>
                  <a:ext cx="104231" cy="42966"/>
                </a:xfrm>
                <a:custGeom>
                  <a:rect b="b" l="l" r="r" t="t"/>
                  <a:pathLst>
                    <a:path extrusionOk="0" h="2489" w="6038">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0" name="Google Shape;260;p8"/>
                <p:cNvSpPr/>
                <p:nvPr/>
              </p:nvSpPr>
              <p:spPr>
                <a:xfrm>
                  <a:off x="5028429" y="3072970"/>
                  <a:ext cx="14604" cy="46885"/>
                </a:xfrm>
                <a:custGeom>
                  <a:rect b="b" l="l" r="r" t="t"/>
                  <a:pathLst>
                    <a:path extrusionOk="0" h="2716" w="846">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1" name="Google Shape;261;p8"/>
                <p:cNvSpPr/>
                <p:nvPr/>
              </p:nvSpPr>
              <p:spPr>
                <a:xfrm>
                  <a:off x="4942301" y="3096224"/>
                  <a:ext cx="32695" cy="42621"/>
                </a:xfrm>
                <a:custGeom>
                  <a:rect b="b" l="l" r="r" t="t"/>
                  <a:pathLst>
                    <a:path extrusionOk="0" h="2469" w="1894">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2" name="Google Shape;262;p8"/>
                <p:cNvSpPr/>
                <p:nvPr/>
              </p:nvSpPr>
              <p:spPr>
                <a:xfrm>
                  <a:off x="4880222" y="3159011"/>
                  <a:ext cx="44624" cy="30693"/>
                </a:xfrm>
                <a:custGeom>
                  <a:rect b="b" l="l" r="r" t="t"/>
                  <a:pathLst>
                    <a:path extrusionOk="0" h="1778" w="2585">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3" name="Google Shape;263;p8"/>
                <p:cNvSpPr/>
                <p:nvPr/>
              </p:nvSpPr>
              <p:spPr>
                <a:xfrm>
                  <a:off x="4858850" y="3244397"/>
                  <a:ext cx="46885" cy="14604"/>
                </a:xfrm>
                <a:custGeom>
                  <a:rect b="b" l="l" r="r" t="t"/>
                  <a:pathLst>
                    <a:path extrusionOk="0" h="846" w="2716">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4" name="Google Shape;264;p8"/>
                <p:cNvSpPr/>
                <p:nvPr/>
              </p:nvSpPr>
              <p:spPr>
                <a:xfrm>
                  <a:off x="4881050" y="3313279"/>
                  <a:ext cx="44624" cy="30796"/>
                </a:xfrm>
                <a:custGeom>
                  <a:rect b="b" l="l" r="r" t="t"/>
                  <a:pathLst>
                    <a:path extrusionOk="0" h="1784" w="2585">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5" name="Google Shape;265;p8"/>
                <p:cNvSpPr/>
                <p:nvPr/>
              </p:nvSpPr>
              <p:spPr>
                <a:xfrm>
                  <a:off x="5148255" y="3311639"/>
                  <a:ext cx="44624" cy="30779"/>
                </a:xfrm>
                <a:custGeom>
                  <a:rect b="b" l="l" r="r" t="t"/>
                  <a:pathLst>
                    <a:path extrusionOk="0" h="1783" w="2585">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6" name="Google Shape;266;p8"/>
                <p:cNvSpPr/>
                <p:nvPr/>
              </p:nvSpPr>
              <p:spPr>
                <a:xfrm>
                  <a:off x="5167366" y="3242550"/>
                  <a:ext cx="46885" cy="14604"/>
                </a:xfrm>
                <a:custGeom>
                  <a:rect b="b" l="l" r="r" t="t"/>
                  <a:pathLst>
                    <a:path extrusionOk="0" h="846" w="2716">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7" name="Google Shape;267;p8"/>
                <p:cNvSpPr/>
                <p:nvPr/>
              </p:nvSpPr>
              <p:spPr>
                <a:xfrm>
                  <a:off x="5147426" y="3157475"/>
                  <a:ext cx="44624" cy="30693"/>
                </a:xfrm>
                <a:custGeom>
                  <a:rect b="b" l="l" r="r" t="t"/>
                  <a:pathLst>
                    <a:path extrusionOk="0" h="1778" w="2585">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8" name="Google Shape;268;p8"/>
                <p:cNvSpPr/>
                <p:nvPr/>
              </p:nvSpPr>
              <p:spPr>
                <a:xfrm>
                  <a:off x="5096465" y="3095412"/>
                  <a:ext cx="32902" cy="42500"/>
                </a:xfrm>
                <a:custGeom>
                  <a:rect b="b" l="l" r="r" t="t"/>
                  <a:pathLst>
                    <a:path extrusionOk="0" h="2462" w="1906">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69" name="Google Shape;269;p8"/>
              <p:cNvGrpSpPr/>
              <p:nvPr/>
            </p:nvGrpSpPr>
            <p:grpSpPr>
              <a:xfrm>
                <a:off x="5314538" y="2951176"/>
                <a:ext cx="1499581" cy="1442921"/>
                <a:chOff x="3985903" y="2213381"/>
                <a:chExt cx="1124686" cy="1082191"/>
              </a:xfrm>
            </p:grpSpPr>
            <p:sp>
              <p:nvSpPr>
                <p:cNvPr id="270" name="Google Shape;270;p8"/>
                <p:cNvSpPr/>
                <p:nvPr/>
              </p:nvSpPr>
              <p:spPr>
                <a:xfrm>
                  <a:off x="3987353" y="2214624"/>
                  <a:ext cx="1123236" cy="1079614"/>
                </a:xfrm>
                <a:custGeom>
                  <a:rect b="b" l="l" r="r" t="t"/>
                  <a:pathLst>
                    <a:path extrusionOk="0" h="62541" w="65068">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71" name="Google Shape;271;p8"/>
                <p:cNvGrpSpPr/>
                <p:nvPr/>
              </p:nvGrpSpPr>
              <p:grpSpPr>
                <a:xfrm>
                  <a:off x="4380547" y="2919635"/>
                  <a:ext cx="636781" cy="375937"/>
                  <a:chOff x="4380547" y="2919635"/>
                  <a:chExt cx="636781" cy="375937"/>
                </a:xfrm>
              </p:grpSpPr>
              <p:sp>
                <p:nvSpPr>
                  <p:cNvPr id="272" name="Google Shape;272;p8"/>
                  <p:cNvSpPr/>
                  <p:nvPr/>
                </p:nvSpPr>
                <p:spPr>
                  <a:xfrm>
                    <a:off x="4380547" y="3114281"/>
                    <a:ext cx="336481" cy="181291"/>
                  </a:xfrm>
                  <a:custGeom>
                    <a:rect b="b" l="l" r="r" t="t"/>
                    <a:pathLst>
                      <a:path extrusionOk="0" h="10502" w="19492">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3" name="Google Shape;273;p8"/>
                  <p:cNvSpPr/>
                  <p:nvPr/>
                </p:nvSpPr>
                <p:spPr>
                  <a:xfrm>
                    <a:off x="4714354" y="2919635"/>
                    <a:ext cx="302974" cy="303181"/>
                  </a:xfrm>
                  <a:custGeom>
                    <a:rect b="b" l="l" r="r" t="t"/>
                    <a:pathLst>
                      <a:path extrusionOk="0" h="17563" w="17551">
                        <a:moveTo>
                          <a:pt x="1" y="1"/>
                        </a:moveTo>
                        <a:lnTo>
                          <a:pt x="1" y="17562"/>
                        </a:lnTo>
                        <a:lnTo>
                          <a:pt x="17550" y="1"/>
                        </a:ln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74" name="Google Shape;274;p8"/>
                <p:cNvGrpSpPr/>
                <p:nvPr/>
              </p:nvGrpSpPr>
              <p:grpSpPr>
                <a:xfrm>
                  <a:off x="4714354" y="2285940"/>
                  <a:ext cx="375747" cy="636160"/>
                  <a:chOff x="4714354" y="2285940"/>
                  <a:chExt cx="375747" cy="636160"/>
                </a:xfrm>
              </p:grpSpPr>
              <p:sp>
                <p:nvSpPr>
                  <p:cNvPr id="275" name="Google Shape;275;p8"/>
                  <p:cNvSpPr/>
                  <p:nvPr/>
                </p:nvSpPr>
                <p:spPr>
                  <a:xfrm>
                    <a:off x="4908793" y="2585619"/>
                    <a:ext cx="181308" cy="336481"/>
                  </a:xfrm>
                  <a:custGeom>
                    <a:rect b="b" l="l" r="r" t="t"/>
                    <a:pathLst>
                      <a:path extrusionOk="0" h="19492" w="10503">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6" name="Google Shape;276;p8"/>
                  <p:cNvSpPr/>
                  <p:nvPr/>
                </p:nvSpPr>
                <p:spPr>
                  <a:xfrm>
                    <a:off x="4714354" y="2285940"/>
                    <a:ext cx="303181" cy="302146"/>
                  </a:xfrm>
                  <a:custGeom>
                    <a:rect b="b" l="l" r="r" t="t"/>
                    <a:pathLst>
                      <a:path extrusionOk="0" h="17503" w="17563">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77" name="Google Shape;277;p8"/>
                <p:cNvGrpSpPr/>
                <p:nvPr/>
              </p:nvGrpSpPr>
              <p:grpSpPr>
                <a:xfrm>
                  <a:off x="3985903" y="2585619"/>
                  <a:ext cx="397112" cy="637197"/>
                  <a:chOff x="3985903" y="2585619"/>
                  <a:chExt cx="397112" cy="637197"/>
                </a:xfrm>
              </p:grpSpPr>
              <p:sp>
                <p:nvSpPr>
                  <p:cNvPr id="278" name="Google Shape;278;p8"/>
                  <p:cNvSpPr/>
                  <p:nvPr/>
                </p:nvSpPr>
                <p:spPr>
                  <a:xfrm>
                    <a:off x="3985903" y="2585619"/>
                    <a:ext cx="203093" cy="336481"/>
                  </a:xfrm>
                  <a:custGeom>
                    <a:rect b="b" l="l" r="r" t="t"/>
                    <a:pathLst>
                      <a:path extrusionOk="0" h="19492" w="11765">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9" name="Google Shape;279;p8"/>
                  <p:cNvSpPr/>
                  <p:nvPr/>
                </p:nvSpPr>
                <p:spPr>
                  <a:xfrm>
                    <a:off x="4080455" y="2919635"/>
                    <a:ext cx="302560" cy="303181"/>
                  </a:xfrm>
                  <a:custGeom>
                    <a:rect b="b" l="l" r="r" t="t"/>
                    <a:pathLst>
                      <a:path extrusionOk="0" h="17563" w="17527">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80" name="Google Shape;280;p8"/>
                <p:cNvGrpSpPr/>
                <p:nvPr/>
              </p:nvGrpSpPr>
              <p:grpSpPr>
                <a:xfrm>
                  <a:off x="4080455" y="2213381"/>
                  <a:ext cx="636573" cy="374705"/>
                  <a:chOff x="4080455" y="2213381"/>
                  <a:chExt cx="636573" cy="374705"/>
                </a:xfrm>
              </p:grpSpPr>
              <p:sp>
                <p:nvSpPr>
                  <p:cNvPr id="281" name="Google Shape;281;p8"/>
                  <p:cNvSpPr/>
                  <p:nvPr/>
                </p:nvSpPr>
                <p:spPr>
                  <a:xfrm>
                    <a:off x="4380340" y="2213381"/>
                    <a:ext cx="336688" cy="181101"/>
                  </a:xfrm>
                  <a:custGeom>
                    <a:rect b="b" l="l" r="r" t="t"/>
                    <a:pathLst>
                      <a:path extrusionOk="0" h="10491" w="19504">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2" name="Google Shape;282;p8"/>
                  <p:cNvSpPr/>
                  <p:nvPr/>
                </p:nvSpPr>
                <p:spPr>
                  <a:xfrm>
                    <a:off x="4080455" y="2285940"/>
                    <a:ext cx="302560" cy="302146"/>
                  </a:xfrm>
                  <a:custGeom>
                    <a:rect b="b" l="l" r="r" t="t"/>
                    <a:pathLst>
                      <a:path extrusionOk="0" h="17503" w="17527">
                        <a:moveTo>
                          <a:pt x="17527" y="1"/>
                        </a:moveTo>
                        <a:lnTo>
                          <a:pt x="1" y="17503"/>
                        </a:lnTo>
                        <a:lnTo>
                          <a:pt x="17527" y="17503"/>
                        </a:lnTo>
                        <a:lnTo>
                          <a:pt x="17527" y="1"/>
                        </a:ln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283" name="Google Shape;283;p8"/>
              <p:cNvGrpSpPr/>
              <p:nvPr/>
            </p:nvGrpSpPr>
            <p:grpSpPr>
              <a:xfrm>
                <a:off x="5909378" y="3494930"/>
                <a:ext cx="311836" cy="355292"/>
                <a:chOff x="4645650" y="3962900"/>
                <a:chExt cx="259950" cy="296175"/>
              </a:xfrm>
            </p:grpSpPr>
            <p:sp>
              <p:nvSpPr>
                <p:cNvPr id="284" name="Google Shape;284;p8"/>
                <p:cNvSpPr/>
                <p:nvPr/>
              </p:nvSpPr>
              <p:spPr>
                <a:xfrm>
                  <a:off x="4853600" y="4155100"/>
                  <a:ext cx="52000" cy="103975"/>
                </a:xfrm>
                <a:custGeom>
                  <a:rect b="b" l="l" r="r" t="t"/>
                  <a:pathLst>
                    <a:path extrusionOk="0" h="4159" w="208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5" name="Google Shape;285;p8"/>
                <p:cNvSpPr/>
                <p:nvPr/>
              </p:nvSpPr>
              <p:spPr>
                <a:xfrm>
                  <a:off x="4714975" y="4155100"/>
                  <a:ext cx="121300" cy="50625"/>
                </a:xfrm>
                <a:custGeom>
                  <a:rect b="b" l="l" r="r" t="t"/>
                  <a:pathLst>
                    <a:path extrusionOk="0" h="2025" w="4852">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6" name="Google Shape;286;p8"/>
                <p:cNvSpPr/>
                <p:nvPr/>
              </p:nvSpPr>
              <p:spPr>
                <a:xfrm>
                  <a:off x="4714975" y="4211025"/>
                  <a:ext cx="121300" cy="48050"/>
                </a:xfrm>
                <a:custGeom>
                  <a:rect b="b" l="l" r="r" t="t"/>
                  <a:pathLst>
                    <a:path extrusionOk="0" h="1922" w="4852">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7" name="Google Shape;287;p8"/>
                <p:cNvSpPr/>
                <p:nvPr/>
              </p:nvSpPr>
              <p:spPr>
                <a:xfrm>
                  <a:off x="4645650" y="4154300"/>
                  <a:ext cx="52025" cy="104775"/>
                </a:xfrm>
                <a:custGeom>
                  <a:rect b="b" l="l" r="r" t="t"/>
                  <a:pathLst>
                    <a:path extrusionOk="0" h="4191" w="2081">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8" name="Google Shape;288;p8"/>
                <p:cNvSpPr/>
                <p:nvPr/>
              </p:nvSpPr>
              <p:spPr>
                <a:xfrm>
                  <a:off x="4722850" y="4049550"/>
                  <a:ext cx="103975" cy="105575"/>
                </a:xfrm>
                <a:custGeom>
                  <a:rect b="b" l="l" r="r" t="t"/>
                  <a:pathLst>
                    <a:path extrusionOk="0" h="4223" w="4159">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9" name="Google Shape;289;p8"/>
                <p:cNvSpPr/>
                <p:nvPr/>
              </p:nvSpPr>
              <p:spPr>
                <a:xfrm>
                  <a:off x="4678725" y="3962900"/>
                  <a:ext cx="190650" cy="174100"/>
                </a:xfrm>
                <a:custGeom>
                  <a:rect b="b" l="l" r="r" t="t"/>
                  <a:pathLst>
                    <a:path extrusionOk="0" h="6964" w="7626">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290" name="Google Shape;290;p8"/>
            <p:cNvGrpSpPr/>
            <p:nvPr/>
          </p:nvGrpSpPr>
          <p:grpSpPr>
            <a:xfrm>
              <a:off x="5746162" y="3855107"/>
              <a:ext cx="462347" cy="245835"/>
              <a:chOff x="3891558" y="2180494"/>
              <a:chExt cx="346769" cy="184381"/>
            </a:xfrm>
          </p:grpSpPr>
          <p:sp>
            <p:nvSpPr>
              <p:cNvPr id="291" name="Google Shape;291;p8"/>
              <p:cNvSpPr/>
              <p:nvPr/>
            </p:nvSpPr>
            <p:spPr>
              <a:xfrm>
                <a:off x="3949943" y="2180494"/>
                <a:ext cx="230006" cy="184381"/>
              </a:xfrm>
              <a:custGeom>
                <a:rect b="b" l="l" r="r" t="t"/>
                <a:pathLst>
                  <a:path extrusionOk="0" h="10681" w="13324">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92" name="Google Shape;292;p8"/>
              <p:cNvSpPr/>
              <p:nvPr/>
            </p:nvSpPr>
            <p:spPr>
              <a:xfrm>
                <a:off x="4187334" y="2198379"/>
                <a:ext cx="50993" cy="148820"/>
              </a:xfrm>
              <a:custGeom>
                <a:rect b="b" l="l" r="r" t="t"/>
                <a:pathLst>
                  <a:path extrusionOk="0" h="8621" w="2954">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93" name="Google Shape;293;p8"/>
              <p:cNvSpPr/>
              <p:nvPr/>
            </p:nvSpPr>
            <p:spPr>
              <a:xfrm>
                <a:off x="3891558" y="2198379"/>
                <a:ext cx="50993" cy="148820"/>
              </a:xfrm>
              <a:custGeom>
                <a:rect b="b" l="l" r="r" t="t"/>
                <a:pathLst>
                  <a:path extrusionOk="0" h="8621" w="2954">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9"/>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9" name="Google Shape;299;p9"/>
          <p:cNvSpPr txBox="1"/>
          <p:nvPr/>
        </p:nvSpPr>
        <p:spPr>
          <a:xfrm>
            <a:off x="1000124" y="232275"/>
            <a:ext cx="10515600" cy="49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Analysis – 4W1H</a:t>
            </a:r>
            <a:endParaRPr b="0" i="0" sz="1400" u="none" cap="none" strike="noStrike">
              <a:solidFill>
                <a:srgbClr val="000000"/>
              </a:solidFill>
              <a:latin typeface="Arial"/>
              <a:ea typeface="Arial"/>
              <a:cs typeface="Arial"/>
              <a:sym typeface="Arial"/>
            </a:endParaRPr>
          </a:p>
        </p:txBody>
      </p:sp>
      <p:sp>
        <p:nvSpPr>
          <p:cNvPr id="300" name="Google Shape;300;p9"/>
          <p:cNvSpPr txBox="1"/>
          <p:nvPr/>
        </p:nvSpPr>
        <p:spPr>
          <a:xfrm>
            <a:off x="452283" y="871532"/>
            <a:ext cx="11326800" cy="573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Why: </a:t>
            </a:r>
            <a:endParaRPr>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rPr lang="en-US">
                <a:latin typeface="Verdana"/>
                <a:ea typeface="Verdana"/>
                <a:cs typeface="Verdana"/>
                <a:sym typeface="Verdana"/>
              </a:rPr>
              <a:t>To enhance agricultural productivity and sustainability by providing reliable, actionable data for optimal irrigation and fertilization.</a:t>
            </a:r>
            <a:endParaRPr>
              <a:latin typeface="Verdana"/>
              <a:ea typeface="Verdana"/>
              <a:cs typeface="Verdana"/>
              <a:sym typeface="Verdana"/>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rPr b="1" i="0" lang="en-US" sz="1400" u="none" cap="none" strike="noStrike">
                <a:solidFill>
                  <a:srgbClr val="000000"/>
                </a:solidFill>
                <a:latin typeface="Verdana"/>
                <a:ea typeface="Verdana"/>
                <a:cs typeface="Verdana"/>
                <a:sym typeface="Verdana"/>
              </a:rPr>
              <a:t>What: </a:t>
            </a:r>
            <a:endParaRPr>
              <a:latin typeface="Verdana"/>
              <a:ea typeface="Verdana"/>
              <a:cs typeface="Verdana"/>
              <a:sym typeface="Verdana"/>
            </a:endParaRPr>
          </a:p>
          <a:p>
            <a:pPr indent="0" lvl="0" marL="0" marR="0" rtl="0" algn="l">
              <a:lnSpc>
                <a:spcPct val="100000"/>
              </a:lnSpc>
              <a:spcBef>
                <a:spcPts val="0"/>
              </a:spcBef>
              <a:spcAft>
                <a:spcPts val="0"/>
              </a:spcAft>
              <a:buNone/>
            </a:pPr>
            <a:r>
              <a:rPr lang="en-US">
                <a:latin typeface="Verdana"/>
                <a:ea typeface="Verdana"/>
                <a:cs typeface="Verdana"/>
                <a:sym typeface="Verdana"/>
              </a:rPr>
              <a:t>Development of an RFID-enabled MXene-based conductometric sensor for precise, real-time monitoring of soil pH and moisture levels.</a:t>
            </a:r>
            <a:endParaRPr>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rPr b="1" i="0" lang="en-US" sz="1400" u="none" cap="none" strike="noStrike">
                <a:solidFill>
                  <a:srgbClr val="000000"/>
                </a:solidFill>
                <a:latin typeface="Verdana"/>
                <a:ea typeface="Verdana"/>
                <a:cs typeface="Verdana"/>
                <a:sym typeface="Verdana"/>
              </a:rPr>
              <a:t>Where: </a:t>
            </a:r>
            <a:endParaRPr b="1"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rPr lang="en-US">
                <a:latin typeface="Verdana"/>
                <a:ea typeface="Verdana"/>
                <a:cs typeface="Verdana"/>
                <a:sym typeface="Verdana"/>
              </a:rPr>
              <a:t>Applicable globally, with initial focus on regions with significant agricultural activity and varying environmental conditions.</a:t>
            </a:r>
            <a:endParaRPr>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rPr b="1" i="0" lang="en-US" sz="1400" u="none" cap="none" strike="noStrike">
                <a:solidFill>
                  <a:srgbClr val="000000"/>
                </a:solidFill>
                <a:latin typeface="Verdana"/>
                <a:ea typeface="Verdana"/>
                <a:cs typeface="Verdana"/>
                <a:sym typeface="Verdana"/>
              </a:rPr>
              <a:t>When: </a:t>
            </a:r>
            <a:endParaRPr/>
          </a:p>
          <a:p>
            <a:pPr indent="0" lvl="0" marL="0" marR="0" rtl="0" algn="l">
              <a:lnSpc>
                <a:spcPct val="100000"/>
              </a:lnSpc>
              <a:spcBef>
                <a:spcPts val="0"/>
              </a:spcBef>
              <a:spcAft>
                <a:spcPts val="0"/>
              </a:spcAft>
              <a:buNone/>
            </a:pPr>
            <a:r>
              <a:rPr lang="en-US">
                <a:latin typeface="Verdana"/>
                <a:ea typeface="Verdana"/>
                <a:cs typeface="Verdana"/>
                <a:sym typeface="Verdana"/>
              </a:rPr>
              <a:t>The project aims to develop and deploy the sensor system within a specific timeframe, typically involving initial research and development over 12-18 months, followed by field testing and validation in subsequent phases.</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rPr b="1" i="0" lang="en-US" sz="1400" u="none" cap="none" strike="noStrike">
                <a:solidFill>
                  <a:srgbClr val="000000"/>
                </a:solidFill>
                <a:latin typeface="Verdana"/>
                <a:ea typeface="Verdana"/>
                <a:cs typeface="Verdana"/>
                <a:sym typeface="Verdana"/>
              </a:rPr>
              <a:t>How: </a:t>
            </a:r>
            <a:endParaRPr>
              <a:latin typeface="Verdana"/>
              <a:ea typeface="Verdana"/>
              <a:cs typeface="Verdana"/>
              <a:sym typeface="Verdana"/>
            </a:endParaRPr>
          </a:p>
          <a:p>
            <a:pPr indent="0" lvl="0" marL="0" marR="0" rtl="0" algn="l">
              <a:lnSpc>
                <a:spcPct val="100000"/>
              </a:lnSpc>
              <a:spcBef>
                <a:spcPts val="0"/>
              </a:spcBef>
              <a:spcAft>
                <a:spcPts val="0"/>
              </a:spcAft>
              <a:buNone/>
            </a:pPr>
            <a:r>
              <a:rPr lang="en-US">
                <a:latin typeface="Verdana"/>
                <a:ea typeface="Verdana"/>
                <a:cs typeface="Verdana"/>
                <a:sym typeface="Verdana"/>
              </a:rPr>
              <a:t>Fabrication and integration of MXene-based sensors with RFID technology, followed by extensive field validation to ensure performance across diverse conditions.</a:t>
            </a:r>
            <a:endParaRPr>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rPr b="1" i="0" lang="en-US" sz="1400" u="none" cap="none" strike="noStrike">
                <a:solidFill>
                  <a:srgbClr val="000000"/>
                </a:solidFill>
                <a:latin typeface="Verdana"/>
                <a:ea typeface="Verdana"/>
                <a:cs typeface="Verdana"/>
                <a:sym typeface="Verdana"/>
              </a:rPr>
              <a:t>Refined Objective: </a:t>
            </a:r>
            <a:endParaRPr>
              <a:latin typeface="Verdana"/>
              <a:ea typeface="Verdana"/>
              <a:cs typeface="Verdana"/>
              <a:sym typeface="Verdana"/>
            </a:endParaRPr>
          </a:p>
          <a:p>
            <a:pPr indent="0" lvl="0" marL="0" marR="0" rtl="0" algn="l">
              <a:lnSpc>
                <a:spcPct val="100000"/>
              </a:lnSpc>
              <a:spcBef>
                <a:spcPts val="0"/>
              </a:spcBef>
              <a:spcAft>
                <a:spcPts val="0"/>
              </a:spcAft>
              <a:buNone/>
            </a:pPr>
            <a:r>
              <a:rPr lang="en-US">
                <a:latin typeface="Verdana"/>
                <a:ea typeface="Verdana"/>
                <a:cs typeface="Verdana"/>
                <a:sym typeface="Verdana"/>
              </a:rPr>
              <a:t>To advance precision agriculture by creating a versatile sensor system that not only monitors soil conditions but also integrates seamlessly into existing agricultural practices for improved crop management and resource efficiency.</a:t>
            </a:r>
            <a:endParaRPr>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2021-01-07T12:40:50Z</dcterms:created>
  <dc:creator>Aisswaria Zacharias</dc:creator>
</cp:coreProperties>
</file>