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3"/>
  </p:notesMasterIdLst>
  <p:sldIdLst>
    <p:sldId id="256" r:id="rId2"/>
    <p:sldId id="283" r:id="rId3"/>
    <p:sldId id="257" r:id="rId4"/>
    <p:sldId id="282" r:id="rId5"/>
    <p:sldId id="264" r:id="rId6"/>
    <p:sldId id="392" r:id="rId7"/>
    <p:sldId id="393" r:id="rId8"/>
    <p:sldId id="394" r:id="rId9"/>
    <p:sldId id="286" r:id="rId10"/>
    <p:sldId id="391" r:id="rId11"/>
    <p:sldId id="390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1" r:id="rId20"/>
    <p:sldId id="450" r:id="rId21"/>
    <p:sldId id="452" r:id="rId22"/>
    <p:sldId id="453" r:id="rId23"/>
    <p:sldId id="284" r:id="rId24"/>
    <p:sldId id="395" r:id="rId25"/>
    <p:sldId id="403" r:id="rId26"/>
    <p:sldId id="285" r:id="rId27"/>
    <p:sldId id="414" r:id="rId28"/>
    <p:sldId id="439" r:id="rId29"/>
    <p:sldId id="440" r:id="rId30"/>
    <p:sldId id="441" r:id="rId31"/>
    <p:sldId id="415" r:id="rId32"/>
    <p:sldId id="416" r:id="rId33"/>
    <p:sldId id="419" r:id="rId34"/>
    <p:sldId id="420" r:id="rId35"/>
    <p:sldId id="442" r:id="rId36"/>
    <p:sldId id="421" r:id="rId37"/>
    <p:sldId id="417" r:id="rId38"/>
    <p:sldId id="422" r:id="rId39"/>
    <p:sldId id="423" r:id="rId40"/>
    <p:sldId id="424" r:id="rId41"/>
    <p:sldId id="425" r:id="rId42"/>
    <p:sldId id="418" r:id="rId43"/>
    <p:sldId id="427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5" r:id="rId52"/>
    <p:sldId id="287" r:id="rId53"/>
    <p:sldId id="288" r:id="rId54"/>
    <p:sldId id="289" r:id="rId55"/>
    <p:sldId id="436" r:id="rId56"/>
    <p:sldId id="397" r:id="rId57"/>
    <p:sldId id="399" r:id="rId58"/>
    <p:sldId id="398" r:id="rId59"/>
    <p:sldId id="400" r:id="rId60"/>
    <p:sldId id="437" r:id="rId61"/>
    <p:sldId id="438" r:id="rId62"/>
  </p:sldIdLst>
  <p:sldSz cx="18288000" cy="10287000"/>
  <p:notesSz cx="6858000" cy="9144000"/>
  <p:embeddedFontLst>
    <p:embeddedFont>
      <p:font typeface="Heebo" pitchFamily="2" charset="-79"/>
      <p:regular r:id="rId64"/>
      <p:bold r:id="rId65"/>
    </p:embeddedFont>
    <p:embeddedFont>
      <p:font typeface="맑은 고딕" panose="020B0503020000020004" pitchFamily="50" charset="-127"/>
      <p:regular r:id="rId66"/>
      <p:bold r:id="rId67"/>
    </p:embeddedFont>
    <p:embeddedFont>
      <p:font typeface="맑은 고딕" panose="020B0503020000020004" pitchFamily="50" charset="-127"/>
      <p:regular r:id="rId66"/>
      <p:bold r:id="rId67"/>
    </p:embeddedFont>
    <p:embeddedFont>
      <p:font typeface="휴먼엑스포" panose="02030504000101010101" pitchFamily="18" charset="-127"/>
      <p:regular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FBF"/>
    <a:srgbClr val="4F81BD"/>
    <a:srgbClr val="262626"/>
    <a:srgbClr val="617A98"/>
    <a:srgbClr val="7B9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D9129-B136-4D1E-8867-87446E5F62A1}">
  <a:tblStyle styleId="{A8DD9129-B136-4D1E-8867-87446E5F62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32" autoAdjust="0"/>
  </p:normalViewPr>
  <p:slideViewPr>
    <p:cSldViewPr snapToGrid="0">
      <p:cViewPr>
        <p:scale>
          <a:sx n="50" d="100"/>
          <a:sy n="50" d="100"/>
        </p:scale>
        <p:origin x="-23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82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397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194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903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689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940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481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580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90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80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872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773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806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062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186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582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41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042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9639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43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25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8355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7332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4787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0549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4038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334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2609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156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9795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09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8421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19710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2273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954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5104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8614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1393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0795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43031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10559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100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5458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95949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220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29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87874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6691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60183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0207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0808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83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8305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691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51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706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09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13434130" y="590555"/>
          <a:ext cx="4676063" cy="95893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7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893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2888" marR="182888" marT="68580" marB="6858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139710" y="590558"/>
          <a:ext cx="13198662" cy="95893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98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893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5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2888" marR="182888" marT="68580" marB="6858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142538" y="107141"/>
          <a:ext cx="13195836" cy="3691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1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7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0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1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800" u="none" strike="noStrike" cap="none" dirty="0"/>
                    </a:p>
                  </a:txBody>
                  <a:tcPr marL="182888" marR="182888" marT="68580" marB="6858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2888" marR="182888" marT="68580" marB="6858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2888" marR="182888" marT="68580" marB="6858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2888" marR="182888" marT="68580" marB="6858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13434172" y="95254"/>
          <a:ext cx="4676063" cy="3691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3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1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12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12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800" u="none" strike="noStrike" cap="none" dirty="0"/>
                    </a:p>
                  </a:txBody>
                  <a:tcPr marL="182888" marR="182888" marT="68580" marB="6858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2888" marR="182888" marT="68580" marB="6858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007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igdata-culture.kr/bigdata/user/data_market/detail.do?id=45a04583-5f24-4127-9859-72d7e8d4a3e3" TargetMode="External"/><Relationship Id="rId5" Type="http://schemas.openxmlformats.org/officeDocument/2006/relationships/hyperlink" Target="https://www.bigdata-culture.kr/bigdata/user/data_market/detail.do?id=5aa107f0-094c-11ec-84ba-bdaa376db34c" TargetMode="External"/><Relationship Id="rId4" Type="http://schemas.openxmlformats.org/officeDocument/2006/relationships/hyperlink" Target="https://www.bigdata-culture.kr/bigdata/user/data_market/detail.do?id=43ec2b60-4c80-11ee-9c85-79328b353134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C9E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498406" y="353744"/>
            <a:ext cx="17291187" cy="9434848"/>
            <a:chOff x="0" y="-38100"/>
            <a:chExt cx="4554058" cy="248489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4554058" cy="2446798"/>
            </a:xfrm>
            <a:custGeom>
              <a:avLst/>
              <a:gdLst/>
              <a:ahLst/>
              <a:cxnLst/>
              <a:rect l="l" t="t" r="r" b="b"/>
              <a:pathLst>
                <a:path w="4554058" h="2446798" extrusionOk="0">
                  <a:moveTo>
                    <a:pt x="12984" y="0"/>
                  </a:moveTo>
                  <a:lnTo>
                    <a:pt x="4541073" y="0"/>
                  </a:lnTo>
                  <a:cubicBezTo>
                    <a:pt x="4544517" y="0"/>
                    <a:pt x="4547820" y="1368"/>
                    <a:pt x="4550255" y="3803"/>
                  </a:cubicBezTo>
                  <a:cubicBezTo>
                    <a:pt x="4552690" y="6238"/>
                    <a:pt x="4554058" y="9541"/>
                    <a:pt x="4554058" y="12984"/>
                  </a:cubicBezTo>
                  <a:lnTo>
                    <a:pt x="4554058" y="2433814"/>
                  </a:lnTo>
                  <a:cubicBezTo>
                    <a:pt x="4554058" y="2440985"/>
                    <a:pt x="4548244" y="2446798"/>
                    <a:pt x="4541073" y="2446798"/>
                  </a:cubicBezTo>
                  <a:lnTo>
                    <a:pt x="12984" y="2446798"/>
                  </a:lnTo>
                  <a:cubicBezTo>
                    <a:pt x="9541" y="2446798"/>
                    <a:pt x="6238" y="2445430"/>
                    <a:pt x="3803" y="2442995"/>
                  </a:cubicBezTo>
                  <a:cubicBezTo>
                    <a:pt x="1368" y="2440560"/>
                    <a:pt x="0" y="2437258"/>
                    <a:pt x="0" y="2433814"/>
                  </a:cubicBezTo>
                  <a:lnTo>
                    <a:pt x="0" y="12984"/>
                  </a:lnTo>
                  <a:cubicBezTo>
                    <a:pt x="0" y="5813"/>
                    <a:pt x="5813" y="0"/>
                    <a:pt x="12984" y="0"/>
                  </a:cubicBezTo>
                  <a:close/>
                </a:path>
              </a:pathLst>
            </a:custGeom>
            <a:solidFill>
              <a:srgbClr val="FFFFFF"/>
            </a:solidFill>
            <a:ln w="57150" cap="flat" cmpd="sng">
              <a:solidFill>
                <a:srgbClr val="4C6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3"/>
          <p:cNvSpPr/>
          <p:nvPr/>
        </p:nvSpPr>
        <p:spPr>
          <a:xfrm>
            <a:off x="0" y="7561385"/>
            <a:ext cx="18288000" cy="2801770"/>
          </a:xfrm>
          <a:custGeom>
            <a:avLst/>
            <a:gdLst/>
            <a:ahLst/>
            <a:cxnLst/>
            <a:rect l="l" t="t" r="r" b="b"/>
            <a:pathLst>
              <a:path w="2170928" h="182124" extrusionOk="0">
                <a:moveTo>
                  <a:pt x="0" y="0"/>
                </a:moveTo>
                <a:lnTo>
                  <a:pt x="2170928" y="0"/>
                </a:lnTo>
                <a:lnTo>
                  <a:pt x="2170928" y="182124"/>
                </a:lnTo>
                <a:lnTo>
                  <a:pt x="0" y="182124"/>
                </a:lnTo>
                <a:close/>
              </a:path>
            </a:pathLst>
          </a:custGeom>
          <a:solidFill>
            <a:srgbClr val="B1C9EB"/>
          </a:solidFill>
          <a:ln>
            <a:noFill/>
          </a:ln>
        </p:spPr>
      </p:sp>
      <p:sp>
        <p:nvSpPr>
          <p:cNvPr id="89" name="Google Shape;89;p13"/>
          <p:cNvSpPr txBox="1"/>
          <p:nvPr/>
        </p:nvSpPr>
        <p:spPr>
          <a:xfrm>
            <a:off x="590473" y="1042889"/>
            <a:ext cx="17146513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800" b="0" i="0" u="none" strike="noStrike" cap="none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 Black"/>
                <a:sym typeface="Heebo Black"/>
              </a:rPr>
              <a:t>빅데이터 웹서비스 </a:t>
            </a:r>
            <a:r>
              <a:rPr lang="ko-KR" altLang="en-US" sz="8800" b="1" i="0" u="none" strike="noStrike" cap="none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 Black"/>
              </a:rPr>
              <a:t>프로젝트</a:t>
            </a:r>
            <a:endParaRPr sz="8800" b="1" dirty="0">
              <a:solidFill>
                <a:srgbClr val="4C6FBF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Heeb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79284" y="2960724"/>
            <a:ext cx="17146514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dirty="0">
                <a:solidFill>
                  <a:srgbClr val="B1C9EB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 Black"/>
                <a:sym typeface="Heebo Black"/>
              </a:rPr>
              <a:t>부산광역시 도보여행자를 위한 관광지 교통정보 웹 서비스</a:t>
            </a:r>
            <a:endParaRPr sz="5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5118951" y="5143499"/>
            <a:ext cx="7943060" cy="4645093"/>
          </a:xfrm>
          <a:custGeom>
            <a:avLst/>
            <a:gdLst/>
            <a:ahLst/>
            <a:cxnLst/>
            <a:rect l="l" t="t" r="r" b="b"/>
            <a:pathLst>
              <a:path w="9894734" h="7247735" extrusionOk="0">
                <a:moveTo>
                  <a:pt x="0" y="0"/>
                </a:moveTo>
                <a:lnTo>
                  <a:pt x="9894734" y="0"/>
                </a:lnTo>
                <a:lnTo>
                  <a:pt x="9894734" y="7247736"/>
                </a:lnTo>
                <a:lnTo>
                  <a:pt x="0" y="7247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6" name="Google Shape;96;p13"/>
          <p:cNvSpPr txBox="1"/>
          <p:nvPr/>
        </p:nvSpPr>
        <p:spPr>
          <a:xfrm>
            <a:off x="1399654" y="8473620"/>
            <a:ext cx="3186900" cy="59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 dirty="0">
                <a:solidFill>
                  <a:schemeClr val="bg1"/>
                </a:solidFill>
                <a:latin typeface="Heebo"/>
                <a:ea typeface="Heebo"/>
                <a:cs typeface="Heebo"/>
                <a:sym typeface="Heebo"/>
              </a:rPr>
              <a:t>Aug </a:t>
            </a:r>
            <a:r>
              <a:rPr lang="en-US" sz="3500" b="1" dirty="0">
                <a:solidFill>
                  <a:schemeClr val="bg1"/>
                </a:solidFill>
                <a:latin typeface="Heebo"/>
                <a:ea typeface="Heebo"/>
                <a:cs typeface="Heebo"/>
                <a:sym typeface="Heebo"/>
              </a:rPr>
              <a:t>23</a:t>
            </a:r>
            <a:r>
              <a:rPr lang="en-US" sz="3500" b="1" i="0" u="none" strike="noStrike" cap="none" dirty="0">
                <a:solidFill>
                  <a:schemeClr val="bg1"/>
                </a:solidFill>
                <a:latin typeface="Heebo"/>
                <a:ea typeface="Heebo"/>
                <a:cs typeface="Heebo"/>
                <a:sym typeface="Heebo"/>
              </a:rPr>
              <a:t> 2024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3062010" y="7778205"/>
            <a:ext cx="4872255" cy="190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8002"/>
              </a:lnSpc>
            </a:pPr>
            <a:r>
              <a:rPr lang="en-US" sz="35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 Black"/>
                <a:sym typeface="Heebo"/>
              </a:rPr>
              <a:t>Back End : </a:t>
            </a:r>
            <a:r>
              <a:rPr lang="ko-KR" altLang="en-US" sz="3500" dirty="0" err="1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 Black"/>
                <a:sym typeface="Heebo"/>
              </a:rPr>
              <a:t>한창록</a:t>
            </a:r>
            <a:endParaRPr lang="en-US" altLang="ko-KR" sz="35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Heebo Black"/>
              <a:sym typeface="Heebo"/>
            </a:endParaRPr>
          </a:p>
          <a:p>
            <a:pPr algn="ctr">
              <a:lnSpc>
                <a:spcPct val="118002"/>
              </a:lnSpc>
            </a:pPr>
            <a:endParaRPr lang="en-US" altLang="ko-KR" sz="35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Heebo Black"/>
              <a:sym typeface="Heebo"/>
            </a:endParaRPr>
          </a:p>
          <a:p>
            <a:pPr algn="ctr">
              <a:lnSpc>
                <a:spcPct val="118002"/>
              </a:lnSpc>
            </a:pPr>
            <a:r>
              <a:rPr lang="en-US" sz="35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 Black"/>
                <a:sym typeface="Heebo"/>
              </a:rPr>
              <a:t>Front End : </a:t>
            </a:r>
            <a:r>
              <a:rPr lang="ko-KR" altLang="en-US" sz="3500" dirty="0"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 Black"/>
                <a:sym typeface="Heebo"/>
              </a:rPr>
              <a:t>박동헌</a:t>
            </a:r>
            <a:endParaRPr lang="en-US" altLang="ko-KR" sz="35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Heebo Black"/>
              <a:sym typeface="Heeb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22EC30B2-6607-4F36-C9A4-C59A3928DFB9}"/>
              </a:ext>
            </a:extLst>
          </p:cNvPr>
          <p:cNvSpPr txBox="1"/>
          <p:nvPr/>
        </p:nvSpPr>
        <p:spPr>
          <a:xfrm>
            <a:off x="544810" y="4344498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 Black"/>
                <a:sym typeface="Heebo Black"/>
              </a:rPr>
              <a:t>화면 설계</a:t>
            </a:r>
            <a:endParaRPr sz="8800" b="1" dirty="0">
              <a:solidFill>
                <a:srgbClr val="4C6FBF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151887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3365" y="105775"/>
            <a:ext cx="4788132" cy="356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홈 화면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19799"/>
              </p:ext>
            </p:extLst>
          </p:nvPr>
        </p:nvGraphicFramePr>
        <p:xfrm>
          <a:off x="13444339" y="608729"/>
          <a:ext cx="4652751" cy="6898671"/>
        </p:xfrm>
        <a:graphic>
          <a:graphicData uri="http://schemas.openxmlformats.org/drawingml/2006/table">
            <a:tbl>
              <a:tblPr firstRow="1" bandRow="1"/>
              <a:tblGrid>
                <a:gridCol w="467315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467315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3718121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48006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Main(Home)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40180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80918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사용자가 첫 화면에서 관광지 사진을 볼 수 있도록 합니다</a:t>
                      </a:r>
                      <a:r>
                        <a:rPr lang="en-US" altLang="ko-KR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검색 기능을 통해 특정 관광지를 쉽게 찾을 수 있도록 합니다</a:t>
                      </a:r>
                      <a:r>
                        <a:rPr lang="en-US" altLang="ko-KR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관광지 선택 시 상세 정보를 제공합니다</a:t>
                      </a:r>
                      <a:r>
                        <a:rPr lang="en-US" altLang="ko-KR" dirty="0"/>
                        <a:t>.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70563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dirty="0"/>
                        <a:t>관광지와 대중교통 데이터를 </a:t>
                      </a:r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와 연동하여 제공합니다</a:t>
                      </a:r>
                      <a:r>
                        <a:rPr lang="en-US" altLang="ko-KR" dirty="0"/>
                        <a:t>.</a:t>
                      </a:r>
                      <a:endParaRPr lang="ko-Kore-KR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dirty="0"/>
                        <a:t>관광지 사진에 맞는 관광지 이미지데이터를 </a:t>
                      </a:r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와 연동하여 제공합니다</a:t>
                      </a:r>
                      <a:r>
                        <a:rPr lang="en-US" altLang="ko-KR" dirty="0"/>
                        <a:t>.</a:t>
                      </a:r>
                      <a:endParaRPr lang="ko-Kore-KR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452027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검색어</a:t>
                      </a:r>
                      <a:r>
                        <a:rPr lang="en-US" altLang="ko-KR" sz="14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</a:rPr>
                        <a:t>슬라이드 사진</a:t>
                      </a:r>
                      <a:endParaRPr lang="ko-KR" altLang="en-US" dirty="0"/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45202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dirty="0"/>
                        <a:t>사진과 관련된 관광지 및 대중교통 정보</a:t>
                      </a:r>
                      <a:endParaRPr lang="ko-Kore-KR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8656206" y="105776"/>
            <a:ext cx="4648314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홈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5785870" y="105776"/>
            <a:ext cx="2311217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화면 </a:t>
            </a:r>
            <a:r>
              <a:rPr kumimoji="1" lang="en-US" altLang="ko-KR" sz="1500" dirty="0">
                <a:latin typeface="+mj-ea"/>
                <a:ea typeface="+mj-ea"/>
              </a:rPr>
              <a:t>ID</a:t>
            </a:r>
            <a:endParaRPr kumimoji="1" lang="ko-KR" altLang="en-US" sz="1500" dirty="0">
              <a:latin typeface="+mj-ea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7798B-4516-F81F-D4BB-6EDC0C88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5" y="608729"/>
            <a:ext cx="13206045" cy="95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1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3365" y="105776"/>
            <a:ext cx="4788132" cy="356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관광지 정보 화면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6892"/>
              </p:ext>
            </p:extLst>
          </p:nvPr>
        </p:nvGraphicFramePr>
        <p:xfrm>
          <a:off x="13444339" y="608729"/>
          <a:ext cx="4652751" cy="6898671"/>
        </p:xfrm>
        <a:graphic>
          <a:graphicData uri="http://schemas.openxmlformats.org/drawingml/2006/table">
            <a:tbl>
              <a:tblPr firstRow="1" bandRow="1"/>
              <a:tblGrid>
                <a:gridCol w="467315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467315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3718121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48006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Main(Home)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40180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80918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사용자가 다양한 관광지 정보를 한눈에 볼 수 있도록 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검색 기능을 통해 특정 관광지를 쉽게 찾을 수 있도록 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각 관광지에 대한 상세 정보를 제공합니다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70563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</a:t>
                      </a:r>
                      <a:r>
                        <a:rPr lang="ko-KR" altLang="en-US" dirty="0"/>
                        <a:t> 데이터베이스에서 정보를 불러와 화면에 표시합니다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dirty="0"/>
                        <a:t>검색어에 맞는 관광지 데이터를 필터링하여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표시합니다</a:t>
                      </a:r>
                      <a:r>
                        <a:rPr lang="en-US" altLang="ko-KR" dirty="0"/>
                        <a:t>.</a:t>
                      </a:r>
                      <a:endParaRPr lang="ko-Kore-KR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각 관광지의 사진 데이터를 </a:t>
                      </a:r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를 통해 제공합니다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452027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검색어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선택된 관광지 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45202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dirty="0"/>
                        <a:t>검색 결과 및 선택된 관광지의 상세 정보</a:t>
                      </a:r>
                      <a:endParaRPr lang="ko-Kore-KR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8656206" y="78202"/>
            <a:ext cx="4648314" cy="35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  <a:defRPr kumimoji="1" sz="150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defRPr>
            </a:lvl1pPr>
            <a:lvl2pPr marL="914400" indent="-406400">
              <a:spcBef>
                <a:spcPts val="560"/>
              </a:spcBef>
              <a:buClr>
                <a:schemeClr val="dk1"/>
              </a:buClr>
              <a:buSzPts val="2800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indent="-381000">
              <a:spcBef>
                <a:spcPts val="480"/>
              </a:spcBef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indent="-355600">
              <a:spcBef>
                <a:spcPts val="400"/>
              </a:spcBef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indent="-355600">
              <a:spcBef>
                <a:spcPts val="400"/>
              </a:spcBef>
              <a:buClr>
                <a:schemeClr val="dk1"/>
              </a:buClr>
              <a:buSzPts val="2000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indent="-355600">
              <a:spcBef>
                <a:spcPts val="400"/>
              </a:spcBef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indent="-355600">
              <a:spcBef>
                <a:spcPts val="400"/>
              </a:spcBef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indent="-355600">
              <a:spcBef>
                <a:spcPts val="400"/>
              </a:spcBef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indent="-355600">
              <a:spcBef>
                <a:spcPts val="400"/>
              </a:spcBef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ko-KR" altLang="en-US" dirty="0"/>
              <a:t>검색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5785870" y="105776"/>
            <a:ext cx="2311217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TouristSpots-01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81FB7C-FBE8-FCFD-CEF0-AD3B2395B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0" y="608729"/>
            <a:ext cx="13113610" cy="95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3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3365" y="105776"/>
            <a:ext cx="4788132" cy="356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지도 정보 화면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28728"/>
              </p:ext>
            </p:extLst>
          </p:nvPr>
        </p:nvGraphicFramePr>
        <p:xfrm>
          <a:off x="13444339" y="608729"/>
          <a:ext cx="4652751" cy="6898671"/>
        </p:xfrm>
        <a:graphic>
          <a:graphicData uri="http://schemas.openxmlformats.org/drawingml/2006/table">
            <a:tbl>
              <a:tblPr firstRow="1" bandRow="1"/>
              <a:tblGrid>
                <a:gridCol w="467315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467315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3718121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48006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Main(Home)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40180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80918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사용자가 관광지와 대중교통 정보를 지도에서 볼 수 있도록 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지도를 확대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축소하여 다양한 위치의 정보를 탐색할 수 있습니다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관광지 선택 시 상세 정보를 제공합니다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70563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선택된 관광지와 관련된 대중교통 정보를 함께 표시합니다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452027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선택된 관광지 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45202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dirty="0"/>
                        <a:t>관광지 및 대중교통 정보가 표시된 지도</a:t>
                      </a:r>
                      <a:endParaRPr lang="ko-Kore-KR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8656206" y="78202"/>
            <a:ext cx="4648314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탐색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5785870" y="105776"/>
            <a:ext cx="2311217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Map-01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2046BE-178B-3CEA-6977-B23BCE39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0" y="608728"/>
            <a:ext cx="13113610" cy="95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92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3365" y="105776"/>
            <a:ext cx="4788132" cy="356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여행지 공유 화면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47643"/>
              </p:ext>
            </p:extLst>
          </p:nvPr>
        </p:nvGraphicFramePr>
        <p:xfrm>
          <a:off x="13444339" y="608729"/>
          <a:ext cx="4652751" cy="6898671"/>
        </p:xfrm>
        <a:graphic>
          <a:graphicData uri="http://schemas.openxmlformats.org/drawingml/2006/table">
            <a:tbl>
              <a:tblPr firstRow="1" bandRow="1"/>
              <a:tblGrid>
                <a:gridCol w="467315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467315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3718121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48006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Main(Home)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40180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80918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사용자가 게시글을 작성할 수 있는 폼을 제공합니다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내용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첨부 파일을 입력할 수 있도록 합니다</a:t>
                      </a:r>
                      <a:endParaRPr lang="en-US" altLang="ko-KR" dirty="0"/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작성된 게시글은 서버로 전송되어 저장됩니다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70563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사용자가 입력한 게시글 데이터를 서버로 전송하여 저장합니다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첨부 파일을 서버에 업로드하고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게시글과 연동합니다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452027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게시글 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내용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첨부 파일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45202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dirty="0"/>
                        <a:t>저장된 게시글 데이터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endParaRPr lang="ko-Kore-KR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8656206" y="78202"/>
            <a:ext cx="4648314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게시판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5785870" y="105776"/>
            <a:ext cx="2311217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BoardForm-01</a:t>
            </a:r>
            <a:endParaRPr lang="ko-KR" altLang="en-US" dirty="0"/>
          </a:p>
        </p:txBody>
      </p:sp>
      <p:pic>
        <p:nvPicPr>
          <p:cNvPr id="4" name="Picture 2" descr="Board.png">
            <a:extLst>
              <a:ext uri="{FF2B5EF4-FFF2-40B4-BE49-F238E27FC236}">
                <a16:creationId xmlns:a16="http://schemas.microsoft.com/office/drawing/2014/main" id="{DDB2403D-3DAF-26D7-C7D5-C3916961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0" y="608728"/>
            <a:ext cx="13113610" cy="9600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8125CC-75DC-DADF-27DE-9D15483D2600}"/>
              </a:ext>
            </a:extLst>
          </p:cNvPr>
          <p:cNvSpPr txBox="1"/>
          <p:nvPr/>
        </p:nvSpPr>
        <p:spPr>
          <a:xfrm>
            <a:off x="4572000" y="4989612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게시글 목록</a:t>
            </a:r>
            <a:r>
              <a:rPr lang="en-US" altLang="ko-KR" dirty="0"/>
              <a:t>, </a:t>
            </a:r>
            <a:r>
              <a:rPr lang="ko-KR" altLang="en-US" dirty="0"/>
              <a:t>좋아요 수 및 조회수 정보</a:t>
            </a:r>
          </a:p>
        </p:txBody>
      </p:sp>
    </p:spTree>
    <p:extLst>
      <p:ext uri="{BB962C8B-B14F-4D97-AF65-F5344CB8AC3E}">
        <p14:creationId xmlns:p14="http://schemas.microsoft.com/office/powerpoint/2010/main" val="325272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3365" y="105776"/>
            <a:ext cx="4788132" cy="356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여행지 공유 상세 보기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15308"/>
              </p:ext>
            </p:extLst>
          </p:nvPr>
        </p:nvGraphicFramePr>
        <p:xfrm>
          <a:off x="13444339" y="608729"/>
          <a:ext cx="4652751" cy="7009683"/>
        </p:xfrm>
        <a:graphic>
          <a:graphicData uri="http://schemas.openxmlformats.org/drawingml/2006/table">
            <a:tbl>
              <a:tblPr firstRow="1" bandRow="1"/>
              <a:tblGrid>
                <a:gridCol w="467315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467315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3718121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48006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Main(Home)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40180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80918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선택된 게시글의 상세 내용을 볼 수 있도록 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사용자가 댓글을 달고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다른 댓글에 </a:t>
                      </a:r>
                      <a:r>
                        <a:rPr lang="ko-KR" altLang="en-US" dirty="0" err="1"/>
                        <a:t>좋아요를</a:t>
                      </a:r>
                      <a:r>
                        <a:rPr lang="ko-KR" altLang="en-US" dirty="0"/>
                        <a:t> 누를 수 있습니다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게시글의 좋아요 수와 조회수를 실시간으로 확인할 수 있습니다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70563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선택된 게시글의 상세 데이터를 불러와 화면에 표시합니다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댓글 작성 및 좋아요 기능을 지원합니다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게시글 및 댓글의 데이터는 실시간으로 서버와 동기화됩니다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452027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 댓글 내용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좋아요 정보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45202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dirty="0"/>
                        <a:t>게시글 및 댓글 상세 정보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좋아요 및 조회수 업데이트</a:t>
                      </a:r>
                      <a:endParaRPr lang="ko-Kore-KR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8656206" y="78202"/>
            <a:ext cx="4648314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게시판 상세 화면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5785870" y="105776"/>
            <a:ext cx="2311217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BoardDetail-01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125CC-75DC-DADF-27DE-9D15483D2600}"/>
              </a:ext>
            </a:extLst>
          </p:cNvPr>
          <p:cNvSpPr txBox="1"/>
          <p:nvPr/>
        </p:nvSpPr>
        <p:spPr>
          <a:xfrm>
            <a:off x="4572000" y="4989612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게시글 목록</a:t>
            </a:r>
            <a:r>
              <a:rPr lang="en-US" altLang="ko-KR" dirty="0"/>
              <a:t>, </a:t>
            </a:r>
            <a:r>
              <a:rPr lang="ko-KR" altLang="en-US" dirty="0"/>
              <a:t>좋아요 수 및 조회수 정보</a:t>
            </a:r>
          </a:p>
        </p:txBody>
      </p:sp>
      <p:pic>
        <p:nvPicPr>
          <p:cNvPr id="3" name="Picture 2" descr="BoardDetail.png">
            <a:extLst>
              <a:ext uri="{FF2B5EF4-FFF2-40B4-BE49-F238E27FC236}">
                <a16:creationId xmlns:a16="http://schemas.microsoft.com/office/drawing/2014/main" id="{5A149AE5-4321-3D9A-5642-93FECE7EC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0" y="608728"/>
            <a:ext cx="13113610" cy="95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3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3365" y="105776"/>
            <a:ext cx="4788132" cy="356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여행지 공유 글쓰기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02868"/>
              </p:ext>
            </p:extLst>
          </p:nvPr>
        </p:nvGraphicFramePr>
        <p:xfrm>
          <a:off x="13444339" y="608729"/>
          <a:ext cx="4652751" cy="7009683"/>
        </p:xfrm>
        <a:graphic>
          <a:graphicData uri="http://schemas.openxmlformats.org/drawingml/2006/table">
            <a:tbl>
              <a:tblPr firstRow="1" bandRow="1"/>
              <a:tblGrid>
                <a:gridCol w="467315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467315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3718121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48006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Main(Home)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40180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80918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사용자가 게시글을 작성할 수 있는 폼을 제공합니다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내용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첨부 파일을 입력할 수 있도록 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작성된 게시글은 서버로 전송되어 저장됩니다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70563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사용자가 입력한 게시글 데이터를 서버로 전송하여 저장합니다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첨부 파일을 서버에 업로드하고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게시글과 연동합니다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게시글 및 댓글의 데이터는 실시간으로 서버와 동기화됩니다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452027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 게시글 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내용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첨부 파일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45202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dirty="0"/>
                        <a:t>게시글 및 댓글 상세 정보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좋아요 및 조회수 업데이트</a:t>
                      </a:r>
                      <a:endParaRPr lang="ko-Kore-KR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8656206" y="78202"/>
            <a:ext cx="4648314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게시글 작성 화면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5785870" y="105776"/>
            <a:ext cx="2311217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BoardDetail-01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125CC-75DC-DADF-27DE-9D15483D2600}"/>
              </a:ext>
            </a:extLst>
          </p:cNvPr>
          <p:cNvSpPr txBox="1"/>
          <p:nvPr/>
        </p:nvSpPr>
        <p:spPr>
          <a:xfrm>
            <a:off x="4572000" y="4989612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게시글 목록</a:t>
            </a:r>
            <a:r>
              <a:rPr lang="en-US" altLang="ko-KR" dirty="0"/>
              <a:t>, </a:t>
            </a:r>
            <a:r>
              <a:rPr lang="ko-KR" altLang="en-US" dirty="0"/>
              <a:t>좋아요 수 및 조회수 정보</a:t>
            </a:r>
          </a:p>
        </p:txBody>
      </p:sp>
      <p:pic>
        <p:nvPicPr>
          <p:cNvPr id="4" name="Picture 2" descr="BoardForm.png">
            <a:extLst>
              <a:ext uri="{FF2B5EF4-FFF2-40B4-BE49-F238E27FC236}">
                <a16:creationId xmlns:a16="http://schemas.microsoft.com/office/drawing/2014/main" id="{C0F44BFA-D38C-01B0-1F4B-60209D79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0" y="608730"/>
            <a:ext cx="13113610" cy="95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3365" y="105776"/>
            <a:ext cx="4788132" cy="356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마이 페이지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80807"/>
              </p:ext>
            </p:extLst>
          </p:nvPr>
        </p:nvGraphicFramePr>
        <p:xfrm>
          <a:off x="13444339" y="608729"/>
          <a:ext cx="4652751" cy="6898671"/>
        </p:xfrm>
        <a:graphic>
          <a:graphicData uri="http://schemas.openxmlformats.org/drawingml/2006/table">
            <a:tbl>
              <a:tblPr firstRow="1" bandRow="1"/>
              <a:tblGrid>
                <a:gridCol w="467315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467315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3718121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48006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Main(Home)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40180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80918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사용자의 회원 정보를 보여줍니다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사용자가 작성한 게시글과 댓글 목록을 확인할 수 있습니다</a:t>
                      </a:r>
                      <a:endParaRPr lang="en-US" altLang="ko-KR" dirty="0"/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회원 탈퇴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 변경 등의 기능을 제공합니다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70563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회원 정보를 불러와 화면에 표시하고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수정된 정보를 저장합니다</a:t>
                      </a:r>
                      <a:r>
                        <a:rPr lang="en-US" altLang="ko-KR" dirty="0"/>
                        <a:t>..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사용자가 작성한 게시글과 댓글을 불러와 화면에 표시합니다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회원 탈퇴 시 모든 사용자 데이터를 삭제합니다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452027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 회원 정보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게시글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댓글 조회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45202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dirty="0"/>
                        <a:t>수정된 회원 정보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조회된 게시글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댓글 목록</a:t>
                      </a:r>
                      <a:endParaRPr lang="ko-Kore-KR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8656206" y="78202"/>
            <a:ext cx="4648314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회원 조회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5785870" y="105776"/>
            <a:ext cx="2311217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MyPage-01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125CC-75DC-DADF-27DE-9D15483D2600}"/>
              </a:ext>
            </a:extLst>
          </p:cNvPr>
          <p:cNvSpPr txBox="1"/>
          <p:nvPr/>
        </p:nvSpPr>
        <p:spPr>
          <a:xfrm>
            <a:off x="4572000" y="4989612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게시글 목록</a:t>
            </a:r>
            <a:r>
              <a:rPr lang="en-US" altLang="ko-KR" dirty="0"/>
              <a:t>, </a:t>
            </a:r>
            <a:r>
              <a:rPr lang="ko-KR" altLang="en-US" dirty="0"/>
              <a:t>좋아요 수 및 조회수 정보</a:t>
            </a:r>
          </a:p>
        </p:txBody>
      </p:sp>
      <p:pic>
        <p:nvPicPr>
          <p:cNvPr id="3" name="Picture 2" descr="MyPage.png">
            <a:extLst>
              <a:ext uri="{FF2B5EF4-FFF2-40B4-BE49-F238E27FC236}">
                <a16:creationId xmlns:a16="http://schemas.microsoft.com/office/drawing/2014/main" id="{B6937D82-0258-933A-A7FC-962C836F1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8" y="608729"/>
            <a:ext cx="13108462" cy="95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1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3365" y="105776"/>
            <a:ext cx="4788132" cy="356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로그인 화면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9415"/>
              </p:ext>
            </p:extLst>
          </p:nvPr>
        </p:nvGraphicFramePr>
        <p:xfrm>
          <a:off x="13444339" y="608729"/>
          <a:ext cx="4652751" cy="6898671"/>
        </p:xfrm>
        <a:graphic>
          <a:graphicData uri="http://schemas.openxmlformats.org/drawingml/2006/table">
            <a:tbl>
              <a:tblPr firstRow="1" bandRow="1"/>
              <a:tblGrid>
                <a:gridCol w="467315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467315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3718121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48006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Main(Home)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40180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80918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사용자가 이메일과 비밀번호를 입력하여 로그인할 수 있는 양식을 제공합니다</a:t>
                      </a:r>
                      <a:endParaRPr lang="en-US" altLang="ko-KR" dirty="0"/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소셜 로그인을 지원하여 접근성을 높입니다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비밀번호 찾기 및 아이디 찾기 기능을 통해 계정 복구를 지원합니다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70563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 인증을 위한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호출을 처리하여 로그인 절차를 수행합니다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JWT </a:t>
                      </a:r>
                      <a:r>
                        <a:rPr lang="ko-KR" altLang="en-US" dirty="0"/>
                        <a:t>토큰을 발급하여 사용자 세션을 유지합니다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인증 실패 시 적절한 오류 메시지를 제공합니다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452027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 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45202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dirty="0"/>
                        <a:t>로그인 성공 시 메인 페이지로 이동</a:t>
                      </a:r>
                      <a:endParaRPr lang="ko-Kore-KR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8656206" y="78202"/>
            <a:ext cx="4648314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5785870" y="105776"/>
            <a:ext cx="2311217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LoginForm-01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125CC-75DC-DADF-27DE-9D15483D2600}"/>
              </a:ext>
            </a:extLst>
          </p:cNvPr>
          <p:cNvSpPr txBox="1"/>
          <p:nvPr/>
        </p:nvSpPr>
        <p:spPr>
          <a:xfrm>
            <a:off x="4572000" y="4989612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게시글 목록</a:t>
            </a:r>
            <a:r>
              <a:rPr lang="en-US" altLang="ko-KR" dirty="0"/>
              <a:t>, </a:t>
            </a:r>
            <a:r>
              <a:rPr lang="ko-KR" altLang="en-US" dirty="0"/>
              <a:t>좋아요 수 및 조회수 정보</a:t>
            </a:r>
          </a:p>
        </p:txBody>
      </p:sp>
      <p:pic>
        <p:nvPicPr>
          <p:cNvPr id="4" name="Picture 2" descr="LoginForm.png">
            <a:extLst>
              <a:ext uri="{FF2B5EF4-FFF2-40B4-BE49-F238E27FC236}">
                <a16:creationId xmlns:a16="http://schemas.microsoft.com/office/drawing/2014/main" id="{1D2FC15E-3F49-1BAD-358C-EACC31C7F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0" y="608728"/>
            <a:ext cx="13113610" cy="957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35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3365" y="105776"/>
            <a:ext cx="4788132" cy="356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회원가입 화면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40504"/>
              </p:ext>
            </p:extLst>
          </p:nvPr>
        </p:nvGraphicFramePr>
        <p:xfrm>
          <a:off x="13444339" y="608729"/>
          <a:ext cx="4652751" cy="7009683"/>
        </p:xfrm>
        <a:graphic>
          <a:graphicData uri="http://schemas.openxmlformats.org/drawingml/2006/table">
            <a:tbl>
              <a:tblPr firstRow="1" bandRow="1"/>
              <a:tblGrid>
                <a:gridCol w="467315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467315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3718121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48006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Main(Home)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40180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80918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사용자가 이메일과 비밀번호를 입력하여 </a:t>
                      </a:r>
                      <a:r>
                        <a:rPr lang="ko-KR" altLang="en-US" dirty="0" err="1"/>
                        <a:t>회원가입할</a:t>
                      </a:r>
                      <a:r>
                        <a:rPr lang="ko-KR" altLang="en-US" dirty="0"/>
                        <a:t> 수 있는 양식을 제공합니다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닉네임을 설정하여 사용자 프로필을 만듭니다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회원가입 완료 후 로그인 페이지로 이동할 수 있습니다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70563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회원가입 정보를 서버로 전송하여 사용자를 등록합니다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중복된 이메일 또는 닉네임이 있는지 확인합니다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회원가입 이메일로 인증 메일을 전송하여 검증 후 사용자를 등록 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452027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닉네임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45202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dirty="0"/>
                        <a:t>회원가입 성공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실패 메시지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로그인 페이지로 </a:t>
                      </a:r>
                      <a:r>
                        <a:rPr lang="ko-KR" altLang="en-US" dirty="0" err="1"/>
                        <a:t>리다이렉트</a:t>
                      </a:r>
                      <a:endParaRPr lang="ko-Kore-KR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8656206" y="78202"/>
            <a:ext cx="4648314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5785870" y="105776"/>
            <a:ext cx="2311217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SignUpForm-01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125CC-75DC-DADF-27DE-9D15483D2600}"/>
              </a:ext>
            </a:extLst>
          </p:cNvPr>
          <p:cNvSpPr txBox="1"/>
          <p:nvPr/>
        </p:nvSpPr>
        <p:spPr>
          <a:xfrm>
            <a:off x="4572000" y="4989612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게시글 목록</a:t>
            </a:r>
            <a:r>
              <a:rPr lang="en-US" altLang="ko-KR" dirty="0"/>
              <a:t>, </a:t>
            </a:r>
            <a:r>
              <a:rPr lang="ko-KR" altLang="en-US" dirty="0"/>
              <a:t>좋아요 수 및 조회수 정보</a:t>
            </a:r>
          </a:p>
        </p:txBody>
      </p:sp>
      <p:pic>
        <p:nvPicPr>
          <p:cNvPr id="4" name="Picture 2" descr="SignUpForm.png">
            <a:extLst>
              <a:ext uri="{FF2B5EF4-FFF2-40B4-BE49-F238E27FC236}">
                <a16:creationId xmlns:a16="http://schemas.microsoft.com/office/drawing/2014/main" id="{EE84E295-55BD-3DFF-975C-BC76395B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0" y="608729"/>
            <a:ext cx="13113610" cy="95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6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93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3365" y="105776"/>
            <a:ext cx="4788132" cy="356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아이디 찾기 화면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07371"/>
              </p:ext>
            </p:extLst>
          </p:nvPr>
        </p:nvGraphicFramePr>
        <p:xfrm>
          <a:off x="13444339" y="608729"/>
          <a:ext cx="4652751" cy="6898671"/>
        </p:xfrm>
        <a:graphic>
          <a:graphicData uri="http://schemas.openxmlformats.org/drawingml/2006/table">
            <a:tbl>
              <a:tblPr firstRow="1" bandRow="1"/>
              <a:tblGrid>
                <a:gridCol w="467315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467315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3718121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48006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Main(Home)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40180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80918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사용자가 아이디를 찾을 수 있는 양식을 제공합니다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닉네임을 입력하여 등록된 이메일을 확인할 수 있습니다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70563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닉네임으로 사용자 정보를 검색하여 아이디를 조회합니다</a:t>
                      </a:r>
                      <a:endParaRPr lang="en-US" altLang="ko-KR" dirty="0"/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아이디 조회 결과를 화면에 표시합니다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452027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닉네임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45202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dirty="0"/>
                        <a:t>아이디 조회 결과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이메일 전송 완료 메시지</a:t>
                      </a:r>
                      <a:endParaRPr lang="ko-Kore-KR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8656206" y="78202"/>
            <a:ext cx="4648314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5785870" y="105776"/>
            <a:ext cx="2311217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EmailFind-01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125CC-75DC-DADF-27DE-9D15483D2600}"/>
              </a:ext>
            </a:extLst>
          </p:cNvPr>
          <p:cNvSpPr txBox="1"/>
          <p:nvPr/>
        </p:nvSpPr>
        <p:spPr>
          <a:xfrm>
            <a:off x="4572000" y="4989612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게시글 목록</a:t>
            </a:r>
            <a:r>
              <a:rPr lang="en-US" altLang="ko-KR" dirty="0"/>
              <a:t>, </a:t>
            </a:r>
            <a:r>
              <a:rPr lang="ko-KR" altLang="en-US" dirty="0"/>
              <a:t>좋아요 수 및 조회수 정보</a:t>
            </a:r>
          </a:p>
        </p:txBody>
      </p:sp>
      <p:pic>
        <p:nvPicPr>
          <p:cNvPr id="3" name="Picture 2" descr="EmailFind.png">
            <a:extLst>
              <a:ext uri="{FF2B5EF4-FFF2-40B4-BE49-F238E27FC236}">
                <a16:creationId xmlns:a16="http://schemas.microsoft.com/office/drawing/2014/main" id="{622C8184-3627-A822-E008-30273FBDF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0" y="608729"/>
            <a:ext cx="13113610" cy="95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3365" y="105776"/>
            <a:ext cx="4788132" cy="356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비밀번호 변경 화면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278749"/>
              </p:ext>
            </p:extLst>
          </p:nvPr>
        </p:nvGraphicFramePr>
        <p:xfrm>
          <a:off x="13444339" y="608729"/>
          <a:ext cx="4652751" cy="7009683"/>
        </p:xfrm>
        <a:graphic>
          <a:graphicData uri="http://schemas.openxmlformats.org/drawingml/2006/table">
            <a:tbl>
              <a:tblPr firstRow="1" bandRow="1"/>
              <a:tblGrid>
                <a:gridCol w="467315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467315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3718121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48006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Main(Home)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40180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80918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비밀번호 찾기 이메일 검증 후 비밀번호 설정 페이지로 </a:t>
                      </a:r>
                      <a:r>
                        <a:rPr lang="ko-KR" altLang="en-US" dirty="0" err="1"/>
                        <a:t>리다이렉트</a:t>
                      </a:r>
                      <a:r>
                        <a:rPr lang="ko-KR" altLang="en-US" dirty="0"/>
                        <a:t> 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사용자가 새로운 비밀번호를 설정할 수 있는 양식을 제공합니다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비밀번호 변경 후 로그인 페이지로 이동할 수 있습니다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70563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새로운 비밀번호를 서버에 전송하여 저장합니다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비밀번호 변경 성공 시 새로운 </a:t>
                      </a:r>
                      <a:r>
                        <a:rPr lang="en-US" altLang="ko-KR" dirty="0"/>
                        <a:t>JWT </a:t>
                      </a:r>
                      <a:r>
                        <a:rPr lang="ko-KR" altLang="en-US" dirty="0"/>
                        <a:t>토큰을 발행합니다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변경된 비밀번호로 로그인할 수 있도록 안내합니다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452027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새 비밀번호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45202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dirty="0"/>
                        <a:t>비밀번호 변경 성공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실패 메시지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로그인 페이지로 </a:t>
                      </a:r>
                      <a:r>
                        <a:rPr lang="ko-KR" altLang="en-US" dirty="0" err="1"/>
                        <a:t>리다이렉트</a:t>
                      </a:r>
                      <a:endParaRPr lang="ko-Kore-KR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8656206" y="78202"/>
            <a:ext cx="4648314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5785870" y="105776"/>
            <a:ext cx="2311217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PasswordReset-01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125CC-75DC-DADF-27DE-9D15483D2600}"/>
              </a:ext>
            </a:extLst>
          </p:cNvPr>
          <p:cNvSpPr txBox="1"/>
          <p:nvPr/>
        </p:nvSpPr>
        <p:spPr>
          <a:xfrm>
            <a:off x="4572000" y="4989612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게시글 목록</a:t>
            </a:r>
            <a:r>
              <a:rPr lang="en-US" altLang="ko-KR" dirty="0"/>
              <a:t>, </a:t>
            </a:r>
            <a:r>
              <a:rPr lang="ko-KR" altLang="en-US" dirty="0"/>
              <a:t>좋아요 수 및 조회수 정보</a:t>
            </a:r>
          </a:p>
        </p:txBody>
      </p:sp>
      <p:pic>
        <p:nvPicPr>
          <p:cNvPr id="3" name="Picture 2" descr="PasswordReset.png">
            <a:extLst>
              <a:ext uri="{FF2B5EF4-FFF2-40B4-BE49-F238E27FC236}">
                <a16:creationId xmlns:a16="http://schemas.microsoft.com/office/drawing/2014/main" id="{F8AB194B-70AD-5468-C31F-3EC341803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0" y="608729"/>
            <a:ext cx="13113610" cy="95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4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13365" y="105776"/>
            <a:ext cx="4788132" cy="356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비밀번호 찾기 화면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72539"/>
              </p:ext>
            </p:extLst>
          </p:nvPr>
        </p:nvGraphicFramePr>
        <p:xfrm>
          <a:off x="13444339" y="608729"/>
          <a:ext cx="4652751" cy="6898671"/>
        </p:xfrm>
        <a:graphic>
          <a:graphicData uri="http://schemas.openxmlformats.org/drawingml/2006/table">
            <a:tbl>
              <a:tblPr firstRow="1" bandRow="1"/>
              <a:tblGrid>
                <a:gridCol w="467315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467315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3718121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48006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Main(Home)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40180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80918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사용자가 이메일을 입력하여 비밀번호를 찾을 수 있는 양식을 제공합니다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등록된 이메일로 검증 </a:t>
                      </a:r>
                      <a:r>
                        <a:rPr lang="en-US" altLang="ko-KR" dirty="0"/>
                        <a:t>URL </a:t>
                      </a:r>
                      <a:r>
                        <a:rPr lang="ko-KR" altLang="en-US" dirty="0" err="1"/>
                        <a:t>토큰를</a:t>
                      </a:r>
                      <a:r>
                        <a:rPr lang="ko-KR" altLang="en-US" dirty="0"/>
                        <a:t> 발송합니다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80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사용자는 </a:t>
                      </a:r>
                      <a:r>
                        <a:rPr lang="en-US" altLang="ko-KR" dirty="0"/>
                        <a:t>URL</a:t>
                      </a:r>
                      <a:r>
                        <a:rPr lang="ko-KR" altLang="en-US" dirty="0"/>
                        <a:t>토큰 </a:t>
                      </a:r>
                      <a:r>
                        <a:rPr lang="ko-KR" altLang="en-US" dirty="0" err="1"/>
                        <a:t>리다이렉트로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비밀번호 재설정 페이지에서 재설정 할 수 있습니다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70563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입력된 이메일이 데이터베이스에 있는지 확인합니다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URL </a:t>
                      </a:r>
                      <a:r>
                        <a:rPr lang="ko-KR" altLang="en-US" dirty="0"/>
                        <a:t>토큰을 생성하여 이메일로 발송합니다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705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1400" b="0" dirty="0"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URL </a:t>
                      </a:r>
                      <a:r>
                        <a:rPr lang="ko-KR" altLang="en-US"/>
                        <a:t>발송 </a:t>
                      </a:r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실패 메시지를 화면에 표시합니다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452027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이메일 주소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452027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46760" marR="46760" marT="46760" marB="4676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R" dirty="0"/>
                        <a:t>URL </a:t>
                      </a:r>
                      <a:r>
                        <a:rPr lang="ko-KR" altLang="en-US" dirty="0"/>
                        <a:t>발송 성공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실패 메시지</a:t>
                      </a:r>
                      <a:endParaRPr lang="ko-Kore-KR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6760" marR="46760" marT="46760" marB="467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8656206" y="78202"/>
            <a:ext cx="4648314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500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5785870" y="105776"/>
            <a:ext cx="2311217" cy="356099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PasswordFind-01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125CC-75DC-DADF-27DE-9D15483D2600}"/>
              </a:ext>
            </a:extLst>
          </p:cNvPr>
          <p:cNvSpPr txBox="1"/>
          <p:nvPr/>
        </p:nvSpPr>
        <p:spPr>
          <a:xfrm>
            <a:off x="4572000" y="4989612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게시글 목록</a:t>
            </a:r>
            <a:r>
              <a:rPr lang="en-US" altLang="ko-KR" dirty="0"/>
              <a:t>, </a:t>
            </a:r>
            <a:r>
              <a:rPr lang="ko-KR" altLang="en-US" dirty="0"/>
              <a:t>좋아요 수 및 조회수 정보</a:t>
            </a:r>
          </a:p>
        </p:txBody>
      </p:sp>
      <p:pic>
        <p:nvPicPr>
          <p:cNvPr id="4" name="Picture 2" descr="PasswordFind.png">
            <a:extLst>
              <a:ext uri="{FF2B5EF4-FFF2-40B4-BE49-F238E27FC236}">
                <a16:creationId xmlns:a16="http://schemas.microsoft.com/office/drawing/2014/main" id="{7431C369-AEBB-6E43-C493-C1BE8AFCD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0" y="608729"/>
            <a:ext cx="13113610" cy="95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26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C022A468-6DB4-80E2-CAD7-014C4BDA21C8}"/>
              </a:ext>
            </a:extLst>
          </p:cNvPr>
          <p:cNvSpPr txBox="1"/>
          <p:nvPr/>
        </p:nvSpPr>
        <p:spPr>
          <a:xfrm>
            <a:off x="548685" y="1007871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RESY API </a:t>
            </a: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명세 목록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4733012E-8DA4-F7ED-694F-28E87BE58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25476"/>
              </p:ext>
            </p:extLst>
          </p:nvPr>
        </p:nvGraphicFramePr>
        <p:xfrm>
          <a:off x="828583" y="2784763"/>
          <a:ext cx="16648927" cy="6733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60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POST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/auth/signup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회원가입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Member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GET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/auth/verify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회원가입 이메일 인증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POST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/auth/find-</a:t>
                      </a:r>
                      <a:r>
                        <a:rPr lang="en-US" altLang="ko-KR" sz="2000" dirty="0" err="1"/>
                        <a:t>usernickname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아이디 찾기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POST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/auth/reset-password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비밀번호 재설정 링크 생성 요청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POST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/auth/reset-password-form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비밀번호 재설정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POST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/</a:t>
                      </a:r>
                      <a:r>
                        <a:rPr lang="en-US" altLang="ko-KR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api</a:t>
                      </a: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/login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로그인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Login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GET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mypage</a:t>
                      </a:r>
                      <a:r>
                        <a:rPr lang="en-US" altLang="ko-KR" sz="2000" dirty="0"/>
                        <a:t>/info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마이페이지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GET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mypage</a:t>
                      </a:r>
                      <a:r>
                        <a:rPr lang="en-US" altLang="ko-KR" sz="2000" dirty="0"/>
                        <a:t>/my-boards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내 게시글 조회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GET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mypage</a:t>
                      </a:r>
                      <a:r>
                        <a:rPr lang="en-US" altLang="ko-KR" sz="2000" dirty="0"/>
                        <a:t>/my-comments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내 댓글 조회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GET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/boards/public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모든 게시글 조회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0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C022A468-6DB4-80E2-CAD7-014C4BDA21C8}"/>
              </a:ext>
            </a:extLst>
          </p:cNvPr>
          <p:cNvSpPr txBox="1"/>
          <p:nvPr/>
        </p:nvSpPr>
        <p:spPr>
          <a:xfrm>
            <a:off x="548685" y="1007871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RESY API </a:t>
            </a: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명세 목록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4733012E-8DA4-F7ED-694F-28E87BE58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0865"/>
              </p:ext>
            </p:extLst>
          </p:nvPr>
        </p:nvGraphicFramePr>
        <p:xfrm>
          <a:off x="828583" y="2784763"/>
          <a:ext cx="16648927" cy="6733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60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GET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/boards/{id}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특정 게시글 조회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POST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/boards/create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게시글 작성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12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PUT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/boards/{id}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게시글 수정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DELETE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/boards/{id}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게시글 삭제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14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POST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/boards/{id}/like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게시글 좋아요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GET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/comments/public/board/{</a:t>
                      </a:r>
                      <a:r>
                        <a:rPr lang="en-US" altLang="ko-KR" sz="2000" dirty="0" err="1"/>
                        <a:t>boardId</a:t>
                      </a:r>
                      <a:r>
                        <a:rPr lang="en-US" altLang="ko-KR" sz="2000" dirty="0"/>
                        <a:t>}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게시글의 모든 댓글 조회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16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/comments/public/{id}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특정 댓글 조회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POST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/comments/create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댓글 작성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18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PUT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/comments/{id}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댓글 수정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19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DELETE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/comments/{id}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댓글 삭제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39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C022A468-6DB4-80E2-CAD7-014C4BDA21C8}"/>
              </a:ext>
            </a:extLst>
          </p:cNvPr>
          <p:cNvSpPr txBox="1"/>
          <p:nvPr/>
        </p:nvSpPr>
        <p:spPr>
          <a:xfrm>
            <a:off x="548685" y="1007871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REST API </a:t>
            </a: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명세 목록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4733012E-8DA4-F7ED-694F-28E87BE58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28462"/>
              </p:ext>
            </p:extLst>
          </p:nvPr>
        </p:nvGraphicFramePr>
        <p:xfrm>
          <a:off x="828583" y="2784763"/>
          <a:ext cx="16648927" cy="6821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60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7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POST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/comments/{id}/like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댓글 좋아요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21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/images/{id}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게시글 이미지 조회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22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GET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/locations/all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모든 관광지 위치 조회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23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GET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/locations/image/{id}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특정 관광지 위치 조회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69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24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GET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transinfo</a:t>
                      </a:r>
                      <a:r>
                        <a:rPr lang="en-US" altLang="ko-KR" sz="2000" dirty="0"/>
                        <a:t>/all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대중교통 분류 조회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25</a:t>
                      </a:r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GET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tourtrans</a:t>
                      </a:r>
                      <a:r>
                        <a:rPr lang="en-US" altLang="ko-KR" sz="2000" dirty="0"/>
                        <a:t>/{</a:t>
                      </a:r>
                      <a:r>
                        <a:rPr lang="en-US" altLang="ko-KR" sz="2000" dirty="0" err="1"/>
                        <a:t>keyId</a:t>
                      </a:r>
                      <a:r>
                        <a:rPr lang="en-US" altLang="ko-KR" sz="2000" dirty="0"/>
                        <a:t>}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특정 관광지 대중교통 정보 조회</a:t>
                      </a: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993039912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3309296862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1094784282"/>
                  </a:ext>
                </a:extLst>
              </a:tr>
              <a:tr h="61211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9587" marR="149587" marT="74794" marB="74794"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372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C022A468-6DB4-80E2-CAD7-014C4BDA21C8}"/>
              </a:ext>
            </a:extLst>
          </p:cNvPr>
          <p:cNvSpPr txBox="1"/>
          <p:nvPr/>
        </p:nvSpPr>
        <p:spPr>
          <a:xfrm>
            <a:off x="544810" y="586759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REST API </a:t>
            </a: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상세 명세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EEC16D0B-5895-F583-C173-74C1B8348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57120"/>
              </p:ext>
            </p:extLst>
          </p:nvPr>
        </p:nvGraphicFramePr>
        <p:xfrm>
          <a:off x="819535" y="1962204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POST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/auth//signup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회원가입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E5BA0BA-02B0-4A10-96A7-4EC85FCEB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84774"/>
              </p:ext>
            </p:extLst>
          </p:nvPr>
        </p:nvGraphicFramePr>
        <p:xfrm>
          <a:off x="819535" y="3326775"/>
          <a:ext cx="16648928" cy="2370291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396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548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7163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POST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 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/auth/signup 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HTTP/1.1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sz="2000" dirty="0"/>
                        <a:t>Content-Type: application/json</a:t>
                      </a:r>
                    </a:p>
                    <a:p>
                      <a:pPr algn="ctr" latinLnBrk="1"/>
                      <a:r>
                        <a:rPr lang="fr-FR" altLang="ko-KR" sz="2000" dirty="0"/>
                        <a:t>Accept: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{ "username": "string", </a:t>
                      </a:r>
                    </a:p>
                    <a:p>
                      <a:pPr latinLnBrk="1"/>
                      <a:r>
                        <a:rPr lang="en-US" altLang="ko-KR" sz="2000" dirty="0"/>
                        <a:t>"password": "string", </a:t>
                      </a:r>
                    </a:p>
                    <a:p>
                      <a:pPr latinLnBrk="1"/>
                      <a:r>
                        <a:rPr lang="en-US" altLang="ko-KR" sz="2000" dirty="0"/>
                        <a:t>"nickname": "string" }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1005161-505C-4609-ADD7-C759466D8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77073"/>
              </p:ext>
            </p:extLst>
          </p:nvPr>
        </p:nvGraphicFramePr>
        <p:xfrm>
          <a:off x="819535" y="5887365"/>
          <a:ext cx="16648928" cy="3686062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483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614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2482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HTTP/1.1 201 Created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성공</a:t>
                      </a:r>
                      <a:r>
                        <a:rPr lang="en-US" altLang="ko-KR" sz="2000" b="0" dirty="0"/>
                        <a:t>)</a:t>
                      </a:r>
                    </a:p>
                    <a:p>
                      <a:pPr algn="ctr" latinLnBrk="1"/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/>
                        <a:t>{ "id": 1,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"username": "admin@test.com",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"nickname": "Admin",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"enabled": false,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"role": "ROLE_MEMBER",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</a:t>
                      </a:r>
                      <a:r>
                        <a:rPr lang="en-US" altLang="ko-KR" sz="2000" b="0" dirty="0" err="1"/>
                        <a:t>joinDate</a:t>
                      </a:r>
                      <a:r>
                        <a:rPr lang="en-US" altLang="ko-KR" sz="2000" b="0" dirty="0"/>
                        <a:t>": "2024-08-21T10:00:00"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  <a:tr h="8802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HTTP/1.1 409 Conflict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실패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/>
                        <a:t>{ "error": "</a:t>
                      </a:r>
                      <a:r>
                        <a:rPr lang="ko-KR" altLang="en-US" sz="2000" b="0" dirty="0"/>
                        <a:t>이미 사용 중인 사용자 이름입니다</a:t>
                      </a:r>
                      <a:r>
                        <a:rPr lang="en-US" altLang="ko-KR" sz="2000" b="0" dirty="0"/>
                        <a:t>."}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55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727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38503"/>
              </p:ext>
            </p:extLst>
          </p:nvPr>
        </p:nvGraphicFramePr>
        <p:xfrm>
          <a:off x="819534" y="2479236"/>
          <a:ext cx="16648928" cy="3221867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473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55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23930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 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/auth/verify?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token=abc123 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HTTP/1.1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Accept: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dirty="0"/>
                        <a:t>없음</a:t>
                      </a:r>
                      <a:r>
                        <a:rPr lang="ko-KR" altLang="en-US" sz="2000" u="none" strike="noStrike" dirty="0">
                          <a:effectLst/>
                        </a:rPr>
                        <a:t>　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15864"/>
              </p:ext>
            </p:extLst>
          </p:nvPr>
        </p:nvGraphicFramePr>
        <p:xfrm>
          <a:off x="819534" y="6064584"/>
          <a:ext cx="16648928" cy="3221867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473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55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96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HTTP/1.1 200 OK 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성공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{ "message": "</a:t>
                      </a:r>
                      <a:r>
                        <a:rPr lang="ko-KR" altLang="en-US" sz="2000" dirty="0"/>
                        <a:t>이메일 인증이 성공적으로 완료되었습니다</a:t>
                      </a:r>
                      <a:r>
                        <a:rPr lang="en-US" altLang="ko-KR" sz="2000" dirty="0"/>
                        <a:t>." }</a:t>
                      </a:r>
                      <a:endParaRPr lang="en-US" altLang="ko-KR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  <a:tr h="1196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HTTP/1.1 400 Bad Request (</a:t>
                      </a:r>
                      <a:r>
                        <a:rPr lang="ko-KR" altLang="en-US" sz="2000" dirty="0"/>
                        <a:t>실패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{ "error": "</a:t>
                      </a:r>
                      <a:r>
                        <a:rPr lang="ko-KR" altLang="en-US" sz="2000" b="0" dirty="0"/>
                        <a:t>유효하지 않거나</a:t>
                      </a:r>
                      <a:r>
                        <a:rPr lang="en-US" altLang="ko-KR" sz="2000" b="0" dirty="0"/>
                        <a:t>, </a:t>
                      </a:r>
                      <a:r>
                        <a:rPr lang="ko-KR" altLang="en-US" sz="2000" b="0" dirty="0"/>
                        <a:t>만료된 인증 토큰입니다</a:t>
                      </a:r>
                      <a:r>
                        <a:rPr lang="en-US" altLang="ko-KR" sz="2000" b="0" dirty="0"/>
                        <a:t>."}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14627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5EC310-F2E8-41C9-865C-DB2F2B2C1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31275"/>
              </p:ext>
            </p:extLst>
          </p:nvPr>
        </p:nvGraphicFramePr>
        <p:xfrm>
          <a:off x="819534" y="1000549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3702029537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3233980850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1485410126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2272857776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861811755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99756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/auth/verify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회원가입 이메일 인증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135362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413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37149"/>
              </p:ext>
            </p:extLst>
          </p:nvPr>
        </p:nvGraphicFramePr>
        <p:xfrm>
          <a:off x="819534" y="2479236"/>
          <a:ext cx="16648928" cy="3221867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473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55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23930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POST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/auth/find-</a:t>
                      </a:r>
                      <a:r>
                        <a:rPr lang="en-US" altLang="ko-KR" sz="2000" dirty="0" err="1"/>
                        <a:t>usernickname</a:t>
                      </a:r>
                      <a:r>
                        <a:rPr lang="en-US" altLang="ko-KR" sz="2000" dirty="0"/>
                        <a:t> HTTP/1.1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sz="2000" dirty="0"/>
                        <a:t>Content-Type: application/json</a:t>
                      </a:r>
                    </a:p>
                    <a:p>
                      <a:pPr algn="ctr" latinLnBrk="1"/>
                      <a:r>
                        <a:rPr lang="fr-FR" altLang="ko-KR" sz="2000" dirty="0"/>
                        <a:t>Accept: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dirty="0"/>
                        <a:t>{ "nickname": "string"}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12775"/>
              </p:ext>
            </p:extLst>
          </p:nvPr>
        </p:nvGraphicFramePr>
        <p:xfrm>
          <a:off x="819534" y="6064584"/>
          <a:ext cx="16648928" cy="3286315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473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55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96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HTTP/1.1 200 OK 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성공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{</a:t>
                      </a:r>
                    </a:p>
                    <a:p>
                      <a:pPr latinLnBrk="1"/>
                      <a:r>
                        <a:rPr lang="en-US" altLang="ko-KR" sz="2000" dirty="0"/>
                        <a:t>  "username": "found_username@test.com"</a:t>
                      </a:r>
                    </a:p>
                    <a:p>
                      <a:pPr latinLnBrk="1"/>
                      <a:r>
                        <a:rPr lang="en-US" altLang="ko-KR" sz="200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  <a:tr h="1196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HTTP/1.1 404 Not Found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실패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{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"error": "</a:t>
                      </a:r>
                      <a:r>
                        <a:rPr lang="ko-KR" altLang="en-US" sz="2000" b="0" dirty="0"/>
                        <a:t>해당 이메일과 닉네임으로 등록된 계정을 찾을 수 없습니다</a:t>
                      </a:r>
                      <a:r>
                        <a:rPr lang="en-US" altLang="ko-KR" sz="2000" b="0" dirty="0"/>
                        <a:t>."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14627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5EC310-F2E8-41C9-865C-DB2F2B2C1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351847"/>
              </p:ext>
            </p:extLst>
          </p:nvPr>
        </p:nvGraphicFramePr>
        <p:xfrm>
          <a:off x="819534" y="1000549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3702029537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3233980850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1485410126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2272857776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861811755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99756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POST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/auth/find-</a:t>
                      </a:r>
                      <a:r>
                        <a:rPr lang="en-US" altLang="ko-KR" sz="2000" dirty="0" err="1"/>
                        <a:t>usernickname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닉네임으로 아이디 찾기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135362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489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08212"/>
              </p:ext>
            </p:extLst>
          </p:nvPr>
        </p:nvGraphicFramePr>
        <p:xfrm>
          <a:off x="819534" y="2479236"/>
          <a:ext cx="16648928" cy="3221867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473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55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23930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POST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/auth/reset-password HTTP/1.1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sz="2000" dirty="0"/>
                        <a:t>Content-Type: application/json</a:t>
                      </a:r>
                    </a:p>
                    <a:p>
                      <a:pPr algn="ctr" latinLnBrk="1"/>
                      <a:r>
                        <a:rPr lang="fr-FR" altLang="ko-KR" sz="2000" dirty="0"/>
                        <a:t>Accept: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dirty="0"/>
                        <a:t>{</a:t>
                      </a:r>
                    </a:p>
                    <a:p>
                      <a:pPr algn="l" fontAlgn="ctr"/>
                      <a:r>
                        <a:rPr lang="en-US" altLang="ko-KR" sz="2000" dirty="0"/>
                        <a:t>  "username": "string"</a:t>
                      </a:r>
                    </a:p>
                    <a:p>
                      <a:pPr algn="l" fontAlgn="ctr"/>
                      <a:r>
                        <a:rPr lang="en-US" altLang="ko-KR" sz="200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19284"/>
              </p:ext>
            </p:extLst>
          </p:nvPr>
        </p:nvGraphicFramePr>
        <p:xfrm>
          <a:off x="819534" y="6064584"/>
          <a:ext cx="16648928" cy="3286315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473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55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96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HTTP/1.1 200 OK 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성공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{</a:t>
                      </a:r>
                    </a:p>
                    <a:p>
                      <a:pPr latinLnBrk="1"/>
                      <a:r>
                        <a:rPr lang="en-US" altLang="ko-KR" sz="2000" dirty="0"/>
                        <a:t>  "message": "</a:t>
                      </a:r>
                      <a:r>
                        <a:rPr lang="ko-KR" altLang="en-US" sz="2000" dirty="0"/>
                        <a:t>비밀번호 재설정 링크가 전송되었습니다</a:t>
                      </a:r>
                      <a:r>
                        <a:rPr lang="en-US" altLang="ko-KR" sz="2000" dirty="0"/>
                        <a:t>."</a:t>
                      </a:r>
                    </a:p>
                    <a:p>
                      <a:pPr latinLnBrk="1"/>
                      <a:r>
                        <a:rPr lang="en-US" altLang="ko-KR" sz="200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  <a:tr h="1196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HTTP/1.1 404 Not Found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실패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{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"error": "</a:t>
                      </a:r>
                      <a:r>
                        <a:rPr lang="ko-KR" altLang="en-US" sz="2000" b="0" dirty="0"/>
                        <a:t>해당 이메일 주소로 등록된 계정을 찾을 수 없습니다</a:t>
                      </a:r>
                      <a:r>
                        <a:rPr lang="en-US" altLang="ko-KR" sz="2000" b="0" dirty="0"/>
                        <a:t>."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14627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5EC310-F2E8-41C9-865C-DB2F2B2C1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09563"/>
              </p:ext>
            </p:extLst>
          </p:nvPr>
        </p:nvGraphicFramePr>
        <p:xfrm>
          <a:off x="819534" y="1000549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3702029537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3233980850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1485410126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2272857776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861811755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99756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POST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/auth/reset-password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비밀번호 재설정 링크 요청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135362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34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C9EB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18;p15">
            <a:extLst>
              <a:ext uri="{FF2B5EF4-FFF2-40B4-BE49-F238E27FC236}">
                <a16:creationId xmlns:a16="http://schemas.microsoft.com/office/drawing/2014/main" id="{6B845B97-3924-5C8D-9072-0D4DE6F27C67}"/>
              </a:ext>
            </a:extLst>
          </p:cNvPr>
          <p:cNvGrpSpPr/>
          <p:nvPr/>
        </p:nvGrpSpPr>
        <p:grpSpPr>
          <a:xfrm>
            <a:off x="498406" y="353745"/>
            <a:ext cx="17291187" cy="9434848"/>
            <a:chOff x="0" y="-38100"/>
            <a:chExt cx="4554058" cy="2484898"/>
          </a:xfrm>
        </p:grpSpPr>
        <p:sp>
          <p:nvSpPr>
            <p:cNvPr id="13" name="Google Shape;119;p15">
              <a:extLst>
                <a:ext uri="{FF2B5EF4-FFF2-40B4-BE49-F238E27FC236}">
                  <a16:creationId xmlns:a16="http://schemas.microsoft.com/office/drawing/2014/main" id="{1B89F406-BA86-389F-B260-E26C13033CC6}"/>
                </a:ext>
              </a:extLst>
            </p:cNvPr>
            <p:cNvSpPr/>
            <p:nvPr/>
          </p:nvSpPr>
          <p:spPr>
            <a:xfrm>
              <a:off x="0" y="0"/>
              <a:ext cx="4554058" cy="2446798"/>
            </a:xfrm>
            <a:custGeom>
              <a:avLst/>
              <a:gdLst/>
              <a:ahLst/>
              <a:cxnLst/>
              <a:rect l="l" t="t" r="r" b="b"/>
              <a:pathLst>
                <a:path w="4554058" h="2446798" extrusionOk="0">
                  <a:moveTo>
                    <a:pt x="12984" y="0"/>
                  </a:moveTo>
                  <a:lnTo>
                    <a:pt x="4541073" y="0"/>
                  </a:lnTo>
                  <a:cubicBezTo>
                    <a:pt x="4544517" y="0"/>
                    <a:pt x="4547820" y="1368"/>
                    <a:pt x="4550255" y="3803"/>
                  </a:cubicBezTo>
                  <a:cubicBezTo>
                    <a:pt x="4552690" y="6238"/>
                    <a:pt x="4554058" y="9541"/>
                    <a:pt x="4554058" y="12984"/>
                  </a:cubicBezTo>
                  <a:lnTo>
                    <a:pt x="4554058" y="2433814"/>
                  </a:lnTo>
                  <a:cubicBezTo>
                    <a:pt x="4554058" y="2440985"/>
                    <a:pt x="4548244" y="2446798"/>
                    <a:pt x="4541073" y="2446798"/>
                  </a:cubicBezTo>
                  <a:lnTo>
                    <a:pt x="12984" y="2446798"/>
                  </a:lnTo>
                  <a:cubicBezTo>
                    <a:pt x="9541" y="2446798"/>
                    <a:pt x="6238" y="2445430"/>
                    <a:pt x="3803" y="2442995"/>
                  </a:cubicBezTo>
                  <a:cubicBezTo>
                    <a:pt x="1368" y="2440560"/>
                    <a:pt x="0" y="2437258"/>
                    <a:pt x="0" y="2433814"/>
                  </a:cubicBezTo>
                  <a:lnTo>
                    <a:pt x="0" y="12984"/>
                  </a:lnTo>
                  <a:cubicBezTo>
                    <a:pt x="0" y="5813"/>
                    <a:pt x="5813" y="0"/>
                    <a:pt x="12984" y="0"/>
                  </a:cubicBezTo>
                  <a:close/>
                </a:path>
              </a:pathLst>
            </a:custGeom>
            <a:solidFill>
              <a:srgbClr val="FFFFFF"/>
            </a:solidFill>
            <a:ln w="57150" cap="flat" cmpd="sng">
              <a:solidFill>
                <a:srgbClr val="4C6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0;p15">
              <a:extLst>
                <a:ext uri="{FF2B5EF4-FFF2-40B4-BE49-F238E27FC236}">
                  <a16:creationId xmlns:a16="http://schemas.microsoft.com/office/drawing/2014/main" id="{1C91F262-0F66-B6C5-0EFA-069CD8C34F2E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4"/>
          <p:cNvSpPr/>
          <p:nvPr/>
        </p:nvSpPr>
        <p:spPr>
          <a:xfrm>
            <a:off x="13467801" y="6396771"/>
            <a:ext cx="4249456" cy="3272081"/>
          </a:xfrm>
          <a:custGeom>
            <a:avLst/>
            <a:gdLst/>
            <a:ahLst/>
            <a:cxnLst/>
            <a:rect l="l" t="t" r="r" b="b"/>
            <a:pathLst>
              <a:path w="4249456" h="3272081" extrusionOk="0">
                <a:moveTo>
                  <a:pt x="0" y="0"/>
                </a:moveTo>
                <a:lnTo>
                  <a:pt x="4249456" y="0"/>
                </a:lnTo>
                <a:lnTo>
                  <a:pt x="4249456" y="3272081"/>
                </a:lnTo>
                <a:lnTo>
                  <a:pt x="0" y="3272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8B2DDBBB-7132-ED46-8373-C7D4DA622D99}"/>
              </a:ext>
            </a:extLst>
          </p:cNvPr>
          <p:cNvSpPr txBox="1"/>
          <p:nvPr/>
        </p:nvSpPr>
        <p:spPr>
          <a:xfrm>
            <a:off x="548685" y="1007871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800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 Black"/>
                <a:sym typeface="Heebo Black"/>
              </a:rPr>
              <a:t>목차</a:t>
            </a:r>
            <a:endParaRPr sz="8800" b="1" dirty="0">
              <a:solidFill>
                <a:srgbClr val="4C6FBF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Heebo"/>
            </a:endParaRPr>
          </a:p>
        </p:txBody>
      </p:sp>
      <p:sp>
        <p:nvSpPr>
          <p:cNvPr id="7" name="Google Shape;90;p13">
            <a:extLst>
              <a:ext uri="{FF2B5EF4-FFF2-40B4-BE49-F238E27FC236}">
                <a16:creationId xmlns:a16="http://schemas.microsoft.com/office/drawing/2014/main" id="{A58CC8F3-3822-8F4F-D4EB-6B991D756430}"/>
              </a:ext>
            </a:extLst>
          </p:cNvPr>
          <p:cNvSpPr txBox="1"/>
          <p:nvPr/>
        </p:nvSpPr>
        <p:spPr>
          <a:xfrm>
            <a:off x="548684" y="2721298"/>
            <a:ext cx="17291187" cy="692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18002"/>
              </a:lnSpc>
              <a:buNone/>
              <a:defRPr sz="5000">
                <a:solidFill>
                  <a:srgbClr val="B1C9EB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 Black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pc="100" dirty="0"/>
              <a:t>활용데이터  </a:t>
            </a:r>
            <a:endParaRPr lang="en-US" altLang="ko-KR" spc="100" dirty="0"/>
          </a:p>
          <a:p>
            <a:pPr>
              <a:lnSpc>
                <a:spcPct val="150000"/>
              </a:lnSpc>
            </a:pPr>
            <a:r>
              <a:rPr lang="ko-KR" altLang="en-US" spc="100" dirty="0"/>
              <a:t>기능요구사항  </a:t>
            </a:r>
            <a:endParaRPr lang="en-US" altLang="ko-KR" spc="100" dirty="0"/>
          </a:p>
          <a:p>
            <a:pPr>
              <a:lnSpc>
                <a:spcPct val="150000"/>
              </a:lnSpc>
            </a:pPr>
            <a:r>
              <a:rPr lang="ko-KR" altLang="en-US" spc="100" dirty="0"/>
              <a:t>시스템구성  </a:t>
            </a:r>
            <a:endParaRPr lang="en-US" altLang="ko-KR" spc="100" dirty="0"/>
          </a:p>
          <a:p>
            <a:pPr>
              <a:lnSpc>
                <a:spcPct val="150000"/>
              </a:lnSpc>
            </a:pPr>
            <a:r>
              <a:rPr lang="ko-KR" altLang="en-US" spc="100" dirty="0"/>
              <a:t>화면설계    </a:t>
            </a:r>
            <a:endParaRPr lang="en-US" altLang="ko-KR" spc="100" dirty="0"/>
          </a:p>
          <a:p>
            <a:pPr>
              <a:lnSpc>
                <a:spcPct val="150000"/>
              </a:lnSpc>
            </a:pPr>
            <a:r>
              <a:rPr lang="en-US" spc="100" dirty="0"/>
              <a:t>API </a:t>
            </a:r>
            <a:r>
              <a:rPr lang="ko-KR" altLang="en-US" spc="100" dirty="0"/>
              <a:t>명세</a:t>
            </a:r>
            <a:endParaRPr lang="en-US" altLang="ko-KR" spc="100" dirty="0"/>
          </a:p>
          <a:p>
            <a:pPr>
              <a:lnSpc>
                <a:spcPct val="150000"/>
              </a:lnSpc>
            </a:pPr>
            <a:r>
              <a:rPr lang="en-US" spc="100" dirty="0"/>
              <a:t>DB </a:t>
            </a:r>
            <a:r>
              <a:rPr lang="ko-KR" altLang="en-US" spc="100" dirty="0"/>
              <a:t>설계</a:t>
            </a:r>
            <a:endParaRPr spc="1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63303"/>
              </p:ext>
            </p:extLst>
          </p:nvPr>
        </p:nvGraphicFramePr>
        <p:xfrm>
          <a:off x="819534" y="2479236"/>
          <a:ext cx="16648928" cy="3221867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473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55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23930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POST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/auth/reset-password-form 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HTTP/1.1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sz="2000" dirty="0"/>
                        <a:t>Content-Type: application/json</a:t>
                      </a:r>
                    </a:p>
                    <a:p>
                      <a:pPr algn="ctr" latinLnBrk="1"/>
                      <a:r>
                        <a:rPr lang="fr-FR" altLang="ko-KR" sz="2000" dirty="0"/>
                        <a:t>Accept: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dirty="0"/>
                        <a:t>{</a:t>
                      </a:r>
                    </a:p>
                    <a:p>
                      <a:pPr algn="l" fontAlgn="ctr"/>
                      <a:r>
                        <a:rPr lang="en-US" altLang="ko-KR" sz="2000" dirty="0"/>
                        <a:t>  "token": "string",</a:t>
                      </a:r>
                    </a:p>
                    <a:p>
                      <a:pPr algn="l" fontAlgn="ctr"/>
                      <a:r>
                        <a:rPr lang="en-US" altLang="ko-KR" sz="2000" dirty="0"/>
                        <a:t>  "</a:t>
                      </a:r>
                      <a:r>
                        <a:rPr lang="en-US" altLang="ko-KR" sz="2000" dirty="0" err="1"/>
                        <a:t>newPassword</a:t>
                      </a:r>
                      <a:r>
                        <a:rPr lang="en-US" altLang="ko-KR" sz="2000" dirty="0"/>
                        <a:t>": "string"</a:t>
                      </a:r>
                    </a:p>
                    <a:p>
                      <a:pPr algn="l" fontAlgn="ctr"/>
                      <a:r>
                        <a:rPr lang="en-US" altLang="ko-KR" sz="2000" dirty="0"/>
                        <a:t>}</a:t>
                      </a:r>
                    </a:p>
                    <a:p>
                      <a:pPr algn="l" fontAlgn="ctr"/>
                      <a:endParaRPr lang="en-US" altLang="ko-KR" sz="200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2014"/>
              </p:ext>
            </p:extLst>
          </p:nvPr>
        </p:nvGraphicFramePr>
        <p:xfrm>
          <a:off x="819534" y="6064584"/>
          <a:ext cx="16648928" cy="3591115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473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55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96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HTTP/1.1 200 OK 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성공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Content-Type: application/json</a:t>
                      </a:r>
                    </a:p>
                    <a:p>
                      <a:pPr algn="ctr"/>
                      <a:r>
                        <a:rPr lang="en-US" altLang="ko-KR" sz="2000" dirty="0"/>
                        <a:t>Authorization: Bearer </a:t>
                      </a:r>
                      <a:r>
                        <a:rPr lang="en-US" altLang="ko-KR" sz="2000" dirty="0" err="1"/>
                        <a:t>new_jwt_token</a:t>
                      </a:r>
                      <a:endParaRPr lang="en-US" altLang="ko-KR" sz="200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{</a:t>
                      </a:r>
                    </a:p>
                    <a:p>
                      <a:pPr latinLnBrk="1"/>
                      <a:r>
                        <a:rPr lang="en-US" altLang="ko-KR" sz="2000" dirty="0"/>
                        <a:t>  "message": "</a:t>
                      </a:r>
                      <a:r>
                        <a:rPr lang="ko-KR" altLang="en-US" sz="2000" dirty="0"/>
                        <a:t>비밀번호가 성공적으로 재설정되었으며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새로운 토큰이 생성되었습니다</a:t>
                      </a:r>
                      <a:r>
                        <a:rPr lang="en-US" altLang="ko-KR" sz="2000" dirty="0"/>
                        <a:t>."</a:t>
                      </a:r>
                    </a:p>
                    <a:p>
                      <a:pPr latinLnBrk="1"/>
                      <a:r>
                        <a:rPr lang="en-US" altLang="ko-KR" sz="200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  <a:tr h="1196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HTTP/1.1 400 Bad Request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실패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{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"error": "</a:t>
                      </a:r>
                      <a:r>
                        <a:rPr lang="ko-KR" altLang="en-US" sz="2000" b="0" dirty="0"/>
                        <a:t>유효하지 않거나 만료된 토큰입니다</a:t>
                      </a:r>
                      <a:r>
                        <a:rPr lang="en-US" altLang="ko-KR" sz="2000" b="0" dirty="0"/>
                        <a:t>."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14627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5EC310-F2E8-41C9-865C-DB2F2B2C1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16008"/>
              </p:ext>
            </p:extLst>
          </p:nvPr>
        </p:nvGraphicFramePr>
        <p:xfrm>
          <a:off x="819534" y="1000549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3702029537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3233980850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1485410126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2272857776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861811755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99756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POST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/auth/reset-password-form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비밀번호 재설정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135362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920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99695"/>
              </p:ext>
            </p:extLst>
          </p:nvPr>
        </p:nvGraphicFramePr>
        <p:xfrm>
          <a:off x="819534" y="2479237"/>
          <a:ext cx="16648928" cy="2475999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570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679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8045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POST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/</a:t>
                      </a:r>
                      <a:r>
                        <a:rPr lang="en-US" altLang="ko-KR" sz="2000" b="0" dirty="0" err="1"/>
                        <a:t>api</a:t>
                      </a:r>
                      <a:r>
                        <a:rPr lang="en-US" altLang="ko-KR" sz="2000" b="0" dirty="0"/>
                        <a:t>/login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HTTP/1.1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sz="2000" b="0" dirty="0"/>
                        <a:t>Content-Type: application/json</a:t>
                      </a:r>
                    </a:p>
                    <a:p>
                      <a:pPr algn="ctr" latinLnBrk="1"/>
                      <a:r>
                        <a:rPr lang="fr-FR" altLang="ko-KR" sz="2000" b="0" dirty="0"/>
                        <a:t>Accept: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"username": "string",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"password": "string"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86680"/>
              </p:ext>
            </p:extLst>
          </p:nvPr>
        </p:nvGraphicFramePr>
        <p:xfrm>
          <a:off x="819534" y="5143499"/>
          <a:ext cx="16648928" cy="4200716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473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55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5335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HTTP/1.1 200 OK 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성공 시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Authorization: Bearer </a:t>
                      </a:r>
                      <a:r>
                        <a:rPr lang="en-US" altLang="ko-KR" sz="2000" dirty="0" err="1"/>
                        <a:t>jwt_token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{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"id": 1,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"username": "admin@test.com",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"nickname": "Admin",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"token": "</a:t>
                      </a:r>
                      <a:r>
                        <a:rPr lang="en-US" altLang="ko-KR" sz="2000" b="0" dirty="0" err="1"/>
                        <a:t>jwt_token</a:t>
                      </a:r>
                      <a:r>
                        <a:rPr lang="en-US" altLang="ko-KR" sz="2000" b="0" dirty="0"/>
                        <a:t>"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  <a:tr h="766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HTTP/1.1 401 Unauthorized (</a:t>
                      </a:r>
                      <a:r>
                        <a:rPr lang="ko-KR" altLang="en-US" sz="2000" dirty="0"/>
                        <a:t>실패 시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{ "error": "</a:t>
                      </a:r>
                      <a:r>
                        <a:rPr lang="ko-KR" altLang="en-US" sz="2000" b="0" dirty="0"/>
                        <a:t>이메일 인증 절차를 진행하십시오</a:t>
                      </a:r>
                      <a:r>
                        <a:rPr lang="en-US" altLang="ko-KR" sz="2000" b="0" dirty="0"/>
                        <a:t>."}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56665"/>
                  </a:ext>
                </a:extLst>
              </a:tr>
              <a:tr h="766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{"error": "</a:t>
                      </a:r>
                      <a:r>
                        <a:rPr lang="ko-KR" altLang="en-US" sz="2000" b="0" dirty="0"/>
                        <a:t>로그인 실패</a:t>
                      </a:r>
                      <a:r>
                        <a:rPr lang="en-US" altLang="ko-KR" sz="2000" b="0" dirty="0"/>
                        <a:t>"}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66204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01B8F36-ABF0-4A80-9D79-FE2301875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82587"/>
              </p:ext>
            </p:extLst>
          </p:nvPr>
        </p:nvGraphicFramePr>
        <p:xfrm>
          <a:off x="807800" y="996935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POST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/login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로그인 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920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05673"/>
              </p:ext>
            </p:extLst>
          </p:nvPr>
        </p:nvGraphicFramePr>
        <p:xfrm>
          <a:off x="819534" y="2479236"/>
          <a:ext cx="16648928" cy="3221867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473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55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23930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mypage</a:t>
                      </a:r>
                      <a:r>
                        <a:rPr lang="en-US" altLang="ko-KR" sz="2000" dirty="0"/>
                        <a:t>/info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HTTP/1.1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Accept: application/json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Authorization: Bearer </a:t>
                      </a:r>
                      <a:r>
                        <a:rPr lang="en-US" altLang="ko-KR" sz="2000" dirty="0" err="1"/>
                        <a:t>jwt_token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r>
                        <a:rPr lang="ko-KR" altLang="en-US" sz="2000" u="none" strike="noStrike" dirty="0">
                          <a:effectLst/>
                        </a:rPr>
                        <a:t>　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4735"/>
              </p:ext>
            </p:extLst>
          </p:nvPr>
        </p:nvGraphicFramePr>
        <p:xfrm>
          <a:off x="819534" y="6064584"/>
          <a:ext cx="16648928" cy="3254091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473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55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96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HTTP/1.1 200 OK 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성공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{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"username": "admin@test.com",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"nickname": "Admin"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  <a:tr h="1196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HTTP/1.1 401 Unauthorized (</a:t>
                      </a:r>
                      <a:r>
                        <a:rPr lang="ko-KR" altLang="en-US" sz="2000" dirty="0"/>
                        <a:t>실패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{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"error": "</a:t>
                      </a:r>
                      <a:r>
                        <a:rPr lang="ko-KR" altLang="en-US" sz="2000" b="0" dirty="0"/>
                        <a:t>인증이 필요합니다</a:t>
                      </a:r>
                      <a:r>
                        <a:rPr lang="en-US" altLang="ko-KR" sz="2000" b="0" dirty="0"/>
                        <a:t>."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575342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7AB799EA-BAFB-4DDD-AAEF-BFEAFD52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41698"/>
              </p:ext>
            </p:extLst>
          </p:nvPr>
        </p:nvGraphicFramePr>
        <p:xfrm>
          <a:off x="807800" y="996935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mypage</a:t>
                      </a:r>
                      <a:r>
                        <a:rPr lang="en-US" altLang="ko-KR" sz="2000" dirty="0"/>
                        <a:t>/info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 정보 조회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214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05773"/>
              </p:ext>
            </p:extLst>
          </p:nvPr>
        </p:nvGraphicFramePr>
        <p:xfrm>
          <a:off x="819534" y="2226474"/>
          <a:ext cx="16648928" cy="1943080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600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175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3144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mypage</a:t>
                      </a:r>
                      <a:r>
                        <a:rPr lang="en-US" altLang="ko-KR" sz="2000" dirty="0"/>
                        <a:t>/my-boards HTTP/1.1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Accept: application/json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Authorization: Bearer </a:t>
                      </a:r>
                      <a:r>
                        <a:rPr lang="en-US" altLang="ko-KR" sz="2000" dirty="0" err="1"/>
                        <a:t>jwt_token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34198"/>
              </p:ext>
            </p:extLst>
          </p:nvPr>
        </p:nvGraphicFramePr>
        <p:xfrm>
          <a:off x="819534" y="4376690"/>
          <a:ext cx="16648928" cy="5224509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5800905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5377023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4812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611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3166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HTTP/1.1 200 OK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성공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/>
                        <a:t>[ { "id": 1,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"title": "First Board",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"content": "Content of the first board",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authorNickname</a:t>
                      </a:r>
                      <a:r>
                        <a:rPr lang="en-US" altLang="ko-KR" sz="2000" b="0" dirty="0"/>
                        <a:t>": "Admin",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viewCount</a:t>
                      </a:r>
                      <a:r>
                        <a:rPr lang="en-US" altLang="ko-KR" sz="2000" b="0" dirty="0"/>
                        <a:t>": 10,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likeCount</a:t>
                      </a:r>
                      <a:r>
                        <a:rPr lang="en-US" altLang="ko-KR" sz="2000" b="0" dirty="0"/>
                        <a:t>": 5,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"images": [ { "id": 1,"filename": "image1.png",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    "</a:t>
                      </a:r>
                      <a:r>
                        <a:rPr lang="en-US" altLang="ko-KR" sz="2000" b="0" dirty="0" err="1"/>
                        <a:t>mimeType</a:t>
                      </a:r>
                      <a:r>
                        <a:rPr lang="en-US" altLang="ko-KR" sz="2000" b="0" dirty="0"/>
                        <a:t>": "image/</a:t>
                      </a:r>
                      <a:r>
                        <a:rPr lang="en-US" altLang="ko-KR" sz="2000" b="0" dirty="0" err="1"/>
                        <a:t>png</a:t>
                      </a:r>
                      <a:r>
                        <a:rPr lang="en-US" altLang="ko-KR" sz="2000" b="0" dirty="0"/>
                        <a:t>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    "</a:t>
                      </a:r>
                      <a:r>
                        <a:rPr lang="en-US" altLang="ko-KR" sz="2000" b="0" dirty="0" err="1"/>
                        <a:t>url</a:t>
                      </a:r>
                      <a:r>
                        <a:rPr lang="en-US" altLang="ko-KR" sz="2000" b="0" dirty="0"/>
                        <a:t>": "/</a:t>
                      </a:r>
                      <a:r>
                        <a:rPr lang="en-US" altLang="ko-KR" sz="2000" b="0" dirty="0" err="1"/>
                        <a:t>api</a:t>
                      </a:r>
                      <a:r>
                        <a:rPr lang="en-US" altLang="ko-KR" sz="2000" b="0" dirty="0"/>
                        <a:t>/images/1"}]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}]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  <a:tr h="1216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HTTP/1.1 401 Unauthorized</a:t>
                      </a:r>
                      <a:endParaRPr lang="en-US" altLang="ko-KR" sz="2000" b="0" dirty="0"/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실패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/>
                        <a:t>{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"error": "</a:t>
                      </a:r>
                      <a:r>
                        <a:rPr lang="ko-KR" altLang="en-US" sz="2000" b="0" dirty="0"/>
                        <a:t>인증이 필요합니다</a:t>
                      </a:r>
                      <a:r>
                        <a:rPr lang="en-US" altLang="ko-KR" sz="2000" b="0" dirty="0"/>
                        <a:t>."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433219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2210"/>
              </p:ext>
            </p:extLst>
          </p:nvPr>
        </p:nvGraphicFramePr>
        <p:xfrm>
          <a:off x="807800" y="996935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mypage</a:t>
                      </a:r>
                      <a:r>
                        <a:rPr lang="en-US" altLang="ko-KR" sz="2000" dirty="0"/>
                        <a:t>/my-boards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 게시글 조회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650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72384"/>
              </p:ext>
            </p:extLst>
          </p:nvPr>
        </p:nvGraphicFramePr>
        <p:xfrm>
          <a:off x="819534" y="2479236"/>
          <a:ext cx="16648928" cy="178114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52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mypage</a:t>
                      </a:r>
                      <a:r>
                        <a:rPr lang="en-US" altLang="ko-KR" sz="2000" dirty="0"/>
                        <a:t>/my-comments HTTP/1.1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Accept: application/json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Authorization: Bearer </a:t>
                      </a:r>
                      <a:r>
                        <a:rPr lang="en-US" altLang="ko-KR" sz="2000" dirty="0" err="1"/>
                        <a:t>jwt_token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181021"/>
              </p:ext>
            </p:extLst>
          </p:nvPr>
        </p:nvGraphicFramePr>
        <p:xfrm>
          <a:off x="819534" y="4421447"/>
          <a:ext cx="16648928" cy="4979635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559666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558126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530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984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9071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HTTP/1.1 200 OK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성공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/>
                        <a:t>[ {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"id": 1,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"content": "This is a comment",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authorNickname</a:t>
                      </a:r>
                      <a:r>
                        <a:rPr lang="en-US" altLang="ko-KR" sz="2000" b="0" dirty="0"/>
                        <a:t>": "Admin",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likeCount</a:t>
                      </a:r>
                      <a:r>
                        <a:rPr lang="en-US" altLang="ko-KR" sz="2000" b="0" dirty="0"/>
                        <a:t>": 3,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createdDate</a:t>
                      </a:r>
                      <a:r>
                        <a:rPr lang="en-US" altLang="ko-KR" sz="2000" b="0" dirty="0"/>
                        <a:t>": "2024-08-21T10:00:00"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} ]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  <a:tr h="1907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HTTP/1.1 401 Unauthorized</a:t>
                      </a:r>
                      <a:endParaRPr lang="en-US" altLang="ko-KR" sz="2000" b="0" dirty="0"/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실패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/>
                        <a:t>{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"error": "</a:t>
                      </a:r>
                      <a:r>
                        <a:rPr lang="ko-KR" altLang="en-US" sz="2000" b="0" dirty="0"/>
                        <a:t>인증이 필요합니다</a:t>
                      </a:r>
                      <a:r>
                        <a:rPr lang="en-US" altLang="ko-KR" sz="2000" b="0" dirty="0"/>
                        <a:t>."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596097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92236"/>
              </p:ext>
            </p:extLst>
          </p:nvPr>
        </p:nvGraphicFramePr>
        <p:xfrm>
          <a:off x="807800" y="996935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mypage</a:t>
                      </a:r>
                      <a:r>
                        <a:rPr lang="en-US" altLang="ko-KR" sz="2000" dirty="0"/>
                        <a:t>/my-comments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 댓글 조회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67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562"/>
              </p:ext>
            </p:extLst>
          </p:nvPr>
        </p:nvGraphicFramePr>
        <p:xfrm>
          <a:off x="819534" y="2113410"/>
          <a:ext cx="16648928" cy="178114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52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 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/boards/public HTTP/1.1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Accept: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02539"/>
              </p:ext>
            </p:extLst>
          </p:nvPr>
        </p:nvGraphicFramePr>
        <p:xfrm>
          <a:off x="819534" y="4469744"/>
          <a:ext cx="16648928" cy="4743663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559666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558126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5309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984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3814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HTTP/1.1 200 OK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성공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/>
                        <a:t>[[ { "id": 1,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"title": "First Board",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"content": "Content of the first board",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authorNickname</a:t>
                      </a:r>
                      <a:r>
                        <a:rPr lang="en-US" altLang="ko-KR" sz="2000" b="0" dirty="0"/>
                        <a:t>": "Admin",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viewCount</a:t>
                      </a:r>
                      <a:r>
                        <a:rPr lang="en-US" altLang="ko-KR" sz="2000" b="0" dirty="0"/>
                        <a:t>": 10,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likeCount</a:t>
                      </a:r>
                      <a:r>
                        <a:rPr lang="en-US" altLang="ko-KR" sz="2000" b="0" dirty="0"/>
                        <a:t>": 5,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"images": [ { "id": 1,"filename": "image1.png",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    "</a:t>
                      </a:r>
                      <a:r>
                        <a:rPr lang="en-US" altLang="ko-KR" sz="2000" b="0" dirty="0" err="1"/>
                        <a:t>mimeType</a:t>
                      </a:r>
                      <a:r>
                        <a:rPr lang="en-US" altLang="ko-KR" sz="2000" b="0" dirty="0"/>
                        <a:t>": "image/</a:t>
                      </a:r>
                      <a:r>
                        <a:rPr lang="en-US" altLang="ko-KR" sz="2000" b="0" dirty="0" err="1"/>
                        <a:t>png</a:t>
                      </a:r>
                      <a:r>
                        <a:rPr lang="en-US" altLang="ko-KR" sz="2000" b="0" dirty="0"/>
                        <a:t>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    "</a:t>
                      </a:r>
                      <a:r>
                        <a:rPr lang="en-US" altLang="ko-KR" sz="2000" b="0" dirty="0" err="1"/>
                        <a:t>url</a:t>
                      </a:r>
                      <a:r>
                        <a:rPr lang="en-US" altLang="ko-KR" sz="2000" b="0" dirty="0"/>
                        <a:t>": "/</a:t>
                      </a:r>
                      <a:r>
                        <a:rPr lang="en-US" altLang="ko-KR" sz="2000" b="0" dirty="0" err="1"/>
                        <a:t>api</a:t>
                      </a:r>
                      <a:r>
                        <a:rPr lang="en-US" altLang="ko-KR" sz="2000" b="0" dirty="0"/>
                        <a:t>/images/1"}]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}]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25887"/>
              </p:ext>
            </p:extLst>
          </p:nvPr>
        </p:nvGraphicFramePr>
        <p:xfrm>
          <a:off x="819534" y="778075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/boards/public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전체 게시글 조회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363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4" y="637297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80629"/>
              </p:ext>
            </p:extLst>
          </p:nvPr>
        </p:nvGraphicFramePr>
        <p:xfrm>
          <a:off x="819533" y="2127194"/>
          <a:ext cx="16648928" cy="178114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52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 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/boards/{id}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HTTP/1.1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Accept: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002245"/>
              </p:ext>
            </p:extLst>
          </p:nvPr>
        </p:nvGraphicFramePr>
        <p:xfrm>
          <a:off x="819534" y="4223967"/>
          <a:ext cx="16648928" cy="5425736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5043213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6134715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73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73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27730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HTTP/1.1 200 OK</a:t>
                      </a:r>
                      <a:endParaRPr lang="ko-KR" altLang="en-US" sz="2000" b="0" dirty="0"/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성공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/>
                        <a:t>{ "id": 1,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"title": "First Board",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"content": "Content of the first board",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</a:t>
                      </a:r>
                      <a:r>
                        <a:rPr lang="en-US" altLang="ko-KR" sz="2000" b="0" dirty="0" err="1"/>
                        <a:t>authorNickname</a:t>
                      </a:r>
                      <a:r>
                        <a:rPr lang="en-US" altLang="ko-KR" sz="2000" b="0" dirty="0"/>
                        <a:t>": "Admin",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</a:t>
                      </a:r>
                      <a:r>
                        <a:rPr lang="en-US" altLang="ko-KR" sz="2000" b="0" dirty="0" err="1"/>
                        <a:t>viewCount</a:t>
                      </a:r>
                      <a:r>
                        <a:rPr lang="en-US" altLang="ko-KR" sz="2000" b="0" dirty="0"/>
                        <a:t>": 11,  // </a:t>
                      </a:r>
                      <a:r>
                        <a:rPr lang="ko-KR" altLang="en-US" sz="2000" b="0" dirty="0"/>
                        <a:t>조회수 증가</a:t>
                      </a:r>
                    </a:p>
                    <a:p>
                      <a:pPr algn="l" latinLnBrk="1"/>
                      <a:r>
                        <a:rPr lang="ko-KR" altLang="en-US" sz="2000" b="0" dirty="0"/>
                        <a:t>  </a:t>
                      </a:r>
                      <a:r>
                        <a:rPr lang="en-US" altLang="ko-KR" sz="2000" b="0" dirty="0"/>
                        <a:t>"</a:t>
                      </a:r>
                      <a:r>
                        <a:rPr lang="en-US" altLang="ko-KR" sz="2000" b="0" dirty="0" err="1"/>
                        <a:t>likeCount</a:t>
                      </a:r>
                      <a:r>
                        <a:rPr lang="en-US" altLang="ko-KR" sz="2000" b="0" dirty="0"/>
                        <a:t>": 5,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"images": [ {  "id": 1,  "filename": "image1.png",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  "</a:t>
                      </a:r>
                      <a:r>
                        <a:rPr lang="en-US" altLang="ko-KR" sz="2000" b="0" dirty="0" err="1"/>
                        <a:t>mimeType</a:t>
                      </a:r>
                      <a:r>
                        <a:rPr lang="en-US" altLang="ko-KR" sz="2000" b="0" dirty="0"/>
                        <a:t>": "image/</a:t>
                      </a:r>
                      <a:r>
                        <a:rPr lang="en-US" altLang="ko-KR" sz="2000" b="0" dirty="0" err="1"/>
                        <a:t>png</a:t>
                      </a:r>
                      <a:r>
                        <a:rPr lang="en-US" altLang="ko-KR" sz="2000" b="0" dirty="0"/>
                        <a:t>",  "</a:t>
                      </a:r>
                      <a:r>
                        <a:rPr lang="en-US" altLang="ko-KR" sz="2000" b="0" dirty="0" err="1"/>
                        <a:t>url</a:t>
                      </a:r>
                      <a:r>
                        <a:rPr lang="en-US" altLang="ko-KR" sz="2000" b="0" dirty="0"/>
                        <a:t>": "/</a:t>
                      </a:r>
                      <a:r>
                        <a:rPr lang="en-US" altLang="ko-KR" sz="2000" b="0" dirty="0" err="1"/>
                        <a:t>api</a:t>
                      </a:r>
                      <a:r>
                        <a:rPr lang="en-US" altLang="ko-KR" sz="2000" b="0" dirty="0"/>
                        <a:t>/images/1"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} ]  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  <a:tr h="19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HTTP/1.1 404 Not Found</a:t>
                      </a:r>
                      <a:endParaRPr lang="en-US" altLang="ko-KR" sz="2000" b="0" dirty="0"/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실패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/>
                        <a:t>{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"error": "</a:t>
                      </a:r>
                      <a:r>
                        <a:rPr lang="ko-KR" altLang="en-US" sz="2000" b="0" dirty="0"/>
                        <a:t>게시글을 찾을 수 없습니다</a:t>
                      </a:r>
                      <a:r>
                        <a:rPr lang="en-US" altLang="ko-KR" sz="2000" b="0" dirty="0"/>
                        <a:t>."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96463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2545"/>
              </p:ext>
            </p:extLst>
          </p:nvPr>
        </p:nvGraphicFramePr>
        <p:xfrm>
          <a:off x="819533" y="758639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/boards/{id}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특정 게시글 조회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06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40049"/>
              </p:ext>
            </p:extLst>
          </p:nvPr>
        </p:nvGraphicFramePr>
        <p:xfrm>
          <a:off x="819534" y="2084994"/>
          <a:ext cx="16648928" cy="2142896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473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r>
                        <a:rPr lang="en-US" altLang="ko-KR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`1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553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3140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POST</a:t>
                      </a:r>
                    </a:p>
                    <a:p>
                      <a:pPr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/boards/create</a:t>
                      </a:r>
                    </a:p>
                    <a:p>
                      <a:pPr latinLnBrk="1"/>
                      <a:r>
                        <a:rPr lang="en-US" altLang="ko-KR" sz="2000" dirty="0"/>
                        <a:t>HTTP/1.1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Content-Type: multipart/form-data</a:t>
                      </a:r>
                    </a:p>
                    <a:p>
                      <a:pPr latinLnBrk="1"/>
                      <a:r>
                        <a:rPr lang="en-US" altLang="ko-KR" sz="2000" dirty="0"/>
                        <a:t>Accept: application/json</a:t>
                      </a:r>
                    </a:p>
                    <a:p>
                      <a:pPr latinLnBrk="1"/>
                      <a:r>
                        <a:rPr lang="en-US" altLang="ko-KR" sz="2000" dirty="0"/>
                        <a:t>Authorization: Bearer </a:t>
                      </a:r>
                      <a:r>
                        <a:rPr lang="en-US" altLang="ko-KR" sz="2000" dirty="0" err="1"/>
                        <a:t>jwt_token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multipart/form-data</a:t>
                      </a:r>
                      <a:r>
                        <a:rPr lang="ko-KR" altLang="en-US" sz="2000" dirty="0"/>
                        <a:t>로 </a:t>
                      </a:r>
                      <a:endParaRPr lang="en-US" altLang="ko-KR" sz="2000" dirty="0"/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게시글 정보 및 이미지 전송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73341"/>
              </p:ext>
            </p:extLst>
          </p:nvPr>
        </p:nvGraphicFramePr>
        <p:xfrm>
          <a:off x="819534" y="4448178"/>
          <a:ext cx="16648928" cy="5214155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4261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19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30364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HTTP/1.1 201 Created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성공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{"id": 1,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"title": "First Board",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"content": "Content of the first board",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"</a:t>
                      </a:r>
                      <a:r>
                        <a:rPr lang="en-US" altLang="ko-KR" sz="2000" b="0" dirty="0" err="1"/>
                        <a:t>authorNickname</a:t>
                      </a:r>
                      <a:r>
                        <a:rPr lang="en-US" altLang="ko-KR" sz="2000" b="0" dirty="0"/>
                        <a:t>": "Admin",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"</a:t>
                      </a:r>
                      <a:r>
                        <a:rPr lang="en-US" altLang="ko-KR" sz="2000" b="0" dirty="0" err="1"/>
                        <a:t>viewCount</a:t>
                      </a:r>
                      <a:r>
                        <a:rPr lang="en-US" altLang="ko-KR" sz="2000" b="0" dirty="0"/>
                        <a:t>": 0,"likeCount": 0,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"images": [ {   "id": 1,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    "filename": "image1.png",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    "</a:t>
                      </a:r>
                      <a:r>
                        <a:rPr lang="en-US" altLang="ko-KR" sz="2000" b="0" dirty="0" err="1"/>
                        <a:t>mimeType</a:t>
                      </a:r>
                      <a:r>
                        <a:rPr lang="en-US" altLang="ko-KR" sz="2000" b="0" dirty="0"/>
                        <a:t>": "image/</a:t>
                      </a:r>
                      <a:r>
                        <a:rPr lang="en-US" altLang="ko-KR" sz="2000" b="0" dirty="0" err="1"/>
                        <a:t>png</a:t>
                      </a:r>
                      <a:r>
                        <a:rPr lang="en-US" altLang="ko-KR" sz="20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    "</a:t>
                      </a:r>
                      <a:r>
                        <a:rPr lang="en-US" altLang="ko-KR" sz="2000" b="0" dirty="0" err="1"/>
                        <a:t>url</a:t>
                      </a:r>
                      <a:r>
                        <a:rPr lang="en-US" altLang="ko-KR" sz="2000" b="0" dirty="0"/>
                        <a:t>": "/</a:t>
                      </a:r>
                      <a:r>
                        <a:rPr lang="en-US" altLang="ko-KR" sz="2000" b="0" dirty="0" err="1"/>
                        <a:t>api</a:t>
                      </a:r>
                      <a:r>
                        <a:rPr lang="en-US" altLang="ko-KR" sz="2000" b="0" dirty="0"/>
                        <a:t>/images/1"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  } ] 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  <a:tr h="11058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HTTP/1.1 401 Unauthorized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실패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/>
                        <a:t>{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  "error": "</a:t>
                      </a:r>
                      <a:r>
                        <a:rPr lang="ko-KR" altLang="en-US" sz="2000" b="0" dirty="0"/>
                        <a:t>인증이 필요합니다</a:t>
                      </a:r>
                      <a:r>
                        <a:rPr lang="en-US" altLang="ko-KR" sz="2000" b="0" dirty="0"/>
                        <a:t>."</a:t>
                      </a:r>
                    </a:p>
                    <a:p>
                      <a:pPr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681857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77987"/>
              </p:ext>
            </p:extLst>
          </p:nvPr>
        </p:nvGraphicFramePr>
        <p:xfrm>
          <a:off x="819534" y="704564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POST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/boards/create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게시글 작성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139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4" y="637297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2529"/>
              </p:ext>
            </p:extLst>
          </p:nvPr>
        </p:nvGraphicFramePr>
        <p:xfrm>
          <a:off x="819533" y="2129663"/>
          <a:ext cx="16648928" cy="178114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52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PUT</a:t>
                      </a:r>
                    </a:p>
                    <a:p>
                      <a:pPr algn="ctr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/boards/{id} </a:t>
                      </a:r>
                    </a:p>
                    <a:p>
                      <a:pPr algn="ctr"/>
                      <a:r>
                        <a:rPr lang="en-US" altLang="ko-KR" sz="2000" dirty="0"/>
                        <a:t>HTTP/1.1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multipart/form-data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Accept: application/json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Authorization: Bearer </a:t>
                      </a:r>
                      <a:r>
                        <a:rPr lang="en-US" altLang="ko-KR" sz="2000" dirty="0" err="1"/>
                        <a:t>jwt_token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multipart/form-data</a:t>
                      </a:r>
                      <a:r>
                        <a:rPr lang="ko-KR" altLang="en-US" sz="2000" dirty="0"/>
                        <a:t>로 </a:t>
                      </a:r>
                      <a:endParaRPr lang="en-US" altLang="ko-KR" sz="2000" dirty="0"/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수정된 게시글 정보 및 이미지 전송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33013"/>
              </p:ext>
            </p:extLst>
          </p:nvPr>
        </p:nvGraphicFramePr>
        <p:xfrm>
          <a:off x="819533" y="4072422"/>
          <a:ext cx="16648928" cy="5779203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4128813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7049115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965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965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9345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HTTP/1.1 200 OK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성공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/>
                        <a:t>{ "id": 1, "title": "Updated Board", "content": "Updated content",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</a:t>
                      </a:r>
                      <a:r>
                        <a:rPr lang="en-US" altLang="ko-KR" sz="2000" b="0" dirty="0" err="1"/>
                        <a:t>authorNickname</a:t>
                      </a:r>
                      <a:r>
                        <a:rPr lang="en-US" altLang="ko-KR" sz="2000" b="0" dirty="0"/>
                        <a:t>": "Admin","</a:t>
                      </a:r>
                      <a:r>
                        <a:rPr lang="en-US" altLang="ko-KR" sz="2000" b="0" dirty="0" err="1"/>
                        <a:t>viewCount</a:t>
                      </a:r>
                      <a:r>
                        <a:rPr lang="en-US" altLang="ko-KR" sz="2000" b="0" dirty="0"/>
                        <a:t>": 11, "</a:t>
                      </a:r>
                      <a:r>
                        <a:rPr lang="en-US" altLang="ko-KR" sz="2000" b="0" dirty="0" err="1"/>
                        <a:t>likeCount</a:t>
                      </a:r>
                      <a:r>
                        <a:rPr lang="en-US" altLang="ko-KR" sz="2000" b="0" dirty="0"/>
                        <a:t>": 5,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"images": [ { "id": 2, "filename": "image2.png",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  "</a:t>
                      </a:r>
                      <a:r>
                        <a:rPr lang="en-US" altLang="ko-KR" sz="2000" b="0" dirty="0" err="1"/>
                        <a:t>mimeType</a:t>
                      </a:r>
                      <a:r>
                        <a:rPr lang="en-US" altLang="ko-KR" sz="2000" b="0" dirty="0"/>
                        <a:t>": "image/</a:t>
                      </a:r>
                      <a:r>
                        <a:rPr lang="en-US" altLang="ko-KR" sz="2000" b="0" dirty="0" err="1"/>
                        <a:t>png</a:t>
                      </a:r>
                      <a:r>
                        <a:rPr lang="en-US" altLang="ko-KR" sz="2000" b="0" dirty="0"/>
                        <a:t>", "</a:t>
                      </a:r>
                      <a:r>
                        <a:rPr lang="en-US" altLang="ko-KR" sz="2000" b="0" dirty="0" err="1"/>
                        <a:t>url</a:t>
                      </a:r>
                      <a:r>
                        <a:rPr lang="en-US" altLang="ko-KR" sz="2000" b="0" dirty="0"/>
                        <a:t>": "/</a:t>
                      </a:r>
                      <a:r>
                        <a:rPr lang="en-US" altLang="ko-KR" sz="2000" b="0" dirty="0" err="1"/>
                        <a:t>api</a:t>
                      </a:r>
                      <a:r>
                        <a:rPr lang="en-US" altLang="ko-KR" sz="2000" b="0" dirty="0"/>
                        <a:t>/images/2"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  } ] 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  <a:tr h="15257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HTTP/1.1 403 Forbidden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실패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/>
                        <a:t>{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"error": "</a:t>
                      </a:r>
                      <a:r>
                        <a:rPr lang="ko-KR" altLang="en-US" sz="2000" b="0" dirty="0"/>
                        <a:t>게시글을 수정할 권한이 없습니다</a:t>
                      </a:r>
                      <a:r>
                        <a:rPr lang="en-US" altLang="ko-KR" sz="2000" b="0" dirty="0"/>
                        <a:t>."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309707"/>
                  </a:ext>
                </a:extLst>
              </a:tr>
              <a:tr h="15257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HTTP/1.1 404 Not Found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실패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/>
                        <a:t>{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"error": "</a:t>
                      </a:r>
                      <a:r>
                        <a:rPr lang="ko-KR" altLang="en-US" sz="2000" b="0" dirty="0"/>
                        <a:t>게시글을 찾을 수 없습니다</a:t>
                      </a:r>
                      <a:r>
                        <a:rPr lang="en-US" altLang="ko-KR" sz="2000" b="0" dirty="0"/>
                        <a:t>."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22506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39372"/>
              </p:ext>
            </p:extLst>
          </p:nvPr>
        </p:nvGraphicFramePr>
        <p:xfrm>
          <a:off x="819533" y="807999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PUT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/boards/{id}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게시글 수정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345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4" y="637297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09557"/>
              </p:ext>
            </p:extLst>
          </p:nvPr>
        </p:nvGraphicFramePr>
        <p:xfrm>
          <a:off x="819534" y="1950460"/>
          <a:ext cx="16648928" cy="178114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52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DELETE</a:t>
                      </a:r>
                    </a:p>
                    <a:p>
                      <a:pPr algn="ctr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/boards/{id}</a:t>
                      </a:r>
                    </a:p>
                    <a:p>
                      <a:pPr algn="ctr"/>
                      <a:r>
                        <a:rPr lang="en-US" altLang="ko-KR" sz="2000" dirty="0"/>
                        <a:t>HTTP/1.1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Accept: application/json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Authorization: Bearer </a:t>
                      </a:r>
                      <a:r>
                        <a:rPr lang="en-US" altLang="ko-KR" sz="2000" dirty="0" err="1"/>
                        <a:t>jwt_token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35825"/>
              </p:ext>
            </p:extLst>
          </p:nvPr>
        </p:nvGraphicFramePr>
        <p:xfrm>
          <a:off x="819534" y="3870501"/>
          <a:ext cx="16648928" cy="5466455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4128813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7049115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61260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HTTP/1.1 204 No Content</a:t>
                      </a:r>
                      <a:endParaRPr lang="en-US" altLang="ko-KR" sz="2000" b="0" dirty="0"/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성공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  <a:tr h="1612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HTTP/1.1 403 Forbidden</a:t>
                      </a:r>
                      <a:endParaRPr lang="en-US" altLang="ko-KR" sz="2000" b="0" dirty="0"/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실패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/>
                        <a:t>{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"error": "</a:t>
                      </a:r>
                      <a:r>
                        <a:rPr lang="ko-KR" altLang="en-US" sz="2000" b="0" dirty="0"/>
                        <a:t>게시글을 삭제할 권한이 없습니다</a:t>
                      </a:r>
                      <a:r>
                        <a:rPr lang="en-US" altLang="ko-KR" sz="2000" b="0" dirty="0"/>
                        <a:t>."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404536"/>
                  </a:ext>
                </a:extLst>
              </a:tr>
              <a:tr h="16126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HTTP/1.1 404 Not Found</a:t>
                      </a:r>
                      <a:endParaRPr lang="en-US" altLang="ko-KR" sz="2000" b="0" dirty="0"/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실패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  <a:p>
                      <a:pPr algn="ctr" latinLnBrk="1"/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/>
                        <a:t>{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"error": "</a:t>
                      </a:r>
                      <a:r>
                        <a:rPr lang="ko-KR" altLang="en-US" sz="2000" b="0" dirty="0"/>
                        <a:t>게시글을 찾을 수 없습니다</a:t>
                      </a:r>
                      <a:r>
                        <a:rPr lang="en-US" altLang="ko-KR" sz="2000" b="0" dirty="0"/>
                        <a:t>."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634787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69942"/>
              </p:ext>
            </p:extLst>
          </p:nvPr>
        </p:nvGraphicFramePr>
        <p:xfrm>
          <a:off x="819534" y="637297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DELETE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/boards/{id}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게시글 삭제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58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/>
          <p:nvPr/>
        </p:nvSpPr>
        <p:spPr>
          <a:xfrm>
            <a:off x="548685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9DB3A199-E7C3-7C51-C635-C782348FEABD}"/>
              </a:ext>
            </a:extLst>
          </p:cNvPr>
          <p:cNvSpPr txBox="1"/>
          <p:nvPr/>
        </p:nvSpPr>
        <p:spPr>
          <a:xfrm>
            <a:off x="548685" y="1007871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 Black"/>
                <a:sym typeface="Heebo Black"/>
              </a:rPr>
              <a:t>활용데이터</a:t>
            </a:r>
            <a:endParaRPr sz="8800" b="1" dirty="0">
              <a:solidFill>
                <a:srgbClr val="4C6FBF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Heebo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F458D66-FE49-6B57-F9FB-6D2D495C1E08}"/>
              </a:ext>
            </a:extLst>
          </p:cNvPr>
          <p:cNvGrpSpPr/>
          <p:nvPr/>
        </p:nvGrpSpPr>
        <p:grpSpPr>
          <a:xfrm>
            <a:off x="985482" y="3115338"/>
            <a:ext cx="16417591" cy="4537887"/>
            <a:chOff x="985482" y="2578628"/>
            <a:chExt cx="16417591" cy="453788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1C2A1F0-7A81-337E-A5B6-836C70C03726}"/>
                </a:ext>
              </a:extLst>
            </p:cNvPr>
            <p:cNvGrpSpPr/>
            <p:nvPr/>
          </p:nvGrpSpPr>
          <p:grpSpPr>
            <a:xfrm>
              <a:off x="985482" y="2578628"/>
              <a:ext cx="16417591" cy="1368363"/>
              <a:chOff x="2597772" y="3442735"/>
              <a:chExt cx="15910484" cy="1368363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C718E5B8-96CD-A9A2-D751-FE29C612D11D}"/>
                  </a:ext>
                </a:extLst>
              </p:cNvPr>
              <p:cNvGrpSpPr/>
              <p:nvPr/>
            </p:nvGrpSpPr>
            <p:grpSpPr>
              <a:xfrm>
                <a:off x="2597772" y="3442735"/>
                <a:ext cx="1280026" cy="1317605"/>
                <a:chOff x="1544755" y="4333660"/>
                <a:chExt cx="944583" cy="988860"/>
              </a:xfrm>
            </p:grpSpPr>
            <p:grpSp>
              <p:nvGrpSpPr>
                <p:cNvPr id="26" name="Google Shape;261;p21">
                  <a:extLst>
                    <a:ext uri="{FF2B5EF4-FFF2-40B4-BE49-F238E27FC236}">
                      <a16:creationId xmlns:a16="http://schemas.microsoft.com/office/drawing/2014/main" id="{47D71AA4-2828-BBEB-C9AE-C781B09A5DE7}"/>
                    </a:ext>
                  </a:extLst>
                </p:cNvPr>
                <p:cNvGrpSpPr/>
                <p:nvPr/>
              </p:nvGrpSpPr>
              <p:grpSpPr>
                <a:xfrm>
                  <a:off x="1544755" y="4333660"/>
                  <a:ext cx="944583" cy="988860"/>
                  <a:chOff x="0" y="-38100"/>
                  <a:chExt cx="812800" cy="850900"/>
                </a:xfrm>
              </p:grpSpPr>
              <p:sp>
                <p:nvSpPr>
                  <p:cNvPr id="28" name="Google Shape;262;p21">
                    <a:extLst>
                      <a:ext uri="{FF2B5EF4-FFF2-40B4-BE49-F238E27FC236}">
                        <a16:creationId xmlns:a16="http://schemas.microsoft.com/office/drawing/2014/main" id="{C14EB5A7-95B8-E709-3D3F-1C9DCF10C252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 extrusionOk="0">
                        <a:moveTo>
                          <a:pt x="131138" y="0"/>
                        </a:moveTo>
                        <a:lnTo>
                          <a:pt x="681662" y="0"/>
                        </a:lnTo>
                        <a:cubicBezTo>
                          <a:pt x="716442" y="0"/>
                          <a:pt x="749797" y="13816"/>
                          <a:pt x="774391" y="38409"/>
                        </a:cubicBezTo>
                        <a:cubicBezTo>
                          <a:pt x="798984" y="63003"/>
                          <a:pt x="812800" y="96358"/>
                          <a:pt x="812800" y="131138"/>
                        </a:cubicBezTo>
                        <a:lnTo>
                          <a:pt x="812800" y="681662"/>
                        </a:lnTo>
                        <a:cubicBezTo>
                          <a:pt x="812800" y="716442"/>
                          <a:pt x="798984" y="749797"/>
                          <a:pt x="774391" y="774391"/>
                        </a:cubicBezTo>
                        <a:cubicBezTo>
                          <a:pt x="749797" y="798984"/>
                          <a:pt x="716442" y="812800"/>
                          <a:pt x="681662" y="812800"/>
                        </a:cubicBezTo>
                        <a:lnTo>
                          <a:pt x="131138" y="812800"/>
                        </a:lnTo>
                        <a:cubicBezTo>
                          <a:pt x="96358" y="812800"/>
                          <a:pt x="63003" y="798984"/>
                          <a:pt x="38409" y="774391"/>
                        </a:cubicBezTo>
                        <a:cubicBezTo>
                          <a:pt x="13816" y="749797"/>
                          <a:pt x="0" y="716442"/>
                          <a:pt x="0" y="681662"/>
                        </a:cubicBezTo>
                        <a:lnTo>
                          <a:pt x="0" y="131138"/>
                        </a:lnTo>
                        <a:cubicBezTo>
                          <a:pt x="0" y="96358"/>
                          <a:pt x="13816" y="63003"/>
                          <a:pt x="38409" y="38409"/>
                        </a:cubicBezTo>
                        <a:cubicBezTo>
                          <a:pt x="63003" y="13816"/>
                          <a:pt x="96358" y="0"/>
                          <a:pt x="131138" y="0"/>
                        </a:cubicBezTo>
                        <a:close/>
                      </a:path>
                    </a:pathLst>
                  </a:custGeom>
                  <a:solidFill>
                    <a:srgbClr val="B1C9E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63;p21">
                    <a:extLst>
                      <a:ext uri="{FF2B5EF4-FFF2-40B4-BE49-F238E27FC236}">
                        <a16:creationId xmlns:a16="http://schemas.microsoft.com/office/drawing/2014/main" id="{97D7FD8E-9FC6-58D4-7B93-48661581B13B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-38100"/>
                    <a:ext cx="670090" cy="701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50800" tIns="50800" rIns="50800" bIns="508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86611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" name="Google Shape;270;p21">
                  <a:extLst>
                    <a:ext uri="{FF2B5EF4-FFF2-40B4-BE49-F238E27FC236}">
                      <a16:creationId xmlns:a16="http://schemas.microsoft.com/office/drawing/2014/main" id="{09A5F8CE-DD6D-9778-5951-BABC9A9B6444}"/>
                    </a:ext>
                  </a:extLst>
                </p:cNvPr>
                <p:cNvSpPr/>
                <p:nvPr/>
              </p:nvSpPr>
              <p:spPr>
                <a:xfrm>
                  <a:off x="1710602" y="4599191"/>
                  <a:ext cx="612888" cy="462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888" h="462452" extrusionOk="0">
                      <a:moveTo>
                        <a:pt x="0" y="0"/>
                      </a:moveTo>
                      <a:lnTo>
                        <a:pt x="612888" y="0"/>
                      </a:lnTo>
                      <a:lnTo>
                        <a:pt x="612888" y="462451"/>
                      </a:lnTo>
                      <a:lnTo>
                        <a:pt x="0" y="4624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3">
                    <a:alphaModFix/>
                  </a:blip>
                  <a:stretch>
                    <a:fillRect/>
                  </a:stretch>
                </a:blipFill>
                <a:ln>
                  <a:noFill/>
                </a:ln>
              </p:spPr>
            </p:sp>
          </p:grpSp>
          <p:sp>
            <p:nvSpPr>
              <p:cNvPr id="24" name="Google Shape;273;p21">
                <a:extLst>
                  <a:ext uri="{FF2B5EF4-FFF2-40B4-BE49-F238E27FC236}">
                    <a16:creationId xmlns:a16="http://schemas.microsoft.com/office/drawing/2014/main" id="{4D89D735-FCA6-96DD-7418-1F3BF86E0166}"/>
                  </a:ext>
                </a:extLst>
              </p:cNvPr>
              <p:cNvSpPr txBox="1"/>
              <p:nvPr/>
            </p:nvSpPr>
            <p:spPr>
              <a:xfrm>
                <a:off x="4105022" y="3468645"/>
                <a:ext cx="12817334" cy="512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111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3000" b="0" i="0" u="none" strike="noStrike" cap="none" dirty="0">
                    <a:solidFill>
                      <a:srgbClr val="7B96D4"/>
                    </a:solidFill>
                    <a:latin typeface="휴먼엑스포" panose="02030504000101010101" pitchFamily="18" charset="-127"/>
                    <a:ea typeface="휴먼엑스포" panose="02030504000101010101" pitchFamily="18" charset="-127"/>
                    <a:cs typeface="Heebo Black"/>
                    <a:sym typeface="Heebo Black"/>
                  </a:rPr>
                  <a:t>도보여행자를 위한 대중교통 인접 지역문화 관광지</a:t>
                </a:r>
                <a:endParaRPr lang="en-US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</p:txBody>
          </p:sp>
          <p:sp>
            <p:nvSpPr>
              <p:cNvPr id="25" name="Google Shape;276;p21">
                <a:extLst>
                  <a:ext uri="{FF2B5EF4-FFF2-40B4-BE49-F238E27FC236}">
                    <a16:creationId xmlns:a16="http://schemas.microsoft.com/office/drawing/2014/main" id="{C4C74B4B-0A6D-C588-7511-6C7747D85269}"/>
                  </a:ext>
                </a:extLst>
              </p:cNvPr>
              <p:cNvSpPr txBox="1"/>
              <p:nvPr/>
            </p:nvSpPr>
            <p:spPr>
              <a:xfrm>
                <a:off x="4105022" y="4337122"/>
                <a:ext cx="14403234" cy="473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1" indent="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200" dirty="0">
                    <a:latin typeface="Heebo"/>
                    <a:ea typeface="Heebo"/>
                    <a:cs typeface="Heebo"/>
                    <a:sym typeface="Heebo"/>
                    <a:hlinkClick r:id="rId4"/>
                  </a:rPr>
                  <a:t>출처</a:t>
                </a:r>
                <a:r>
                  <a:rPr lang="en-US" altLang="ko-KR" sz="2200" dirty="0">
                    <a:latin typeface="Heebo"/>
                    <a:ea typeface="Heebo"/>
                    <a:cs typeface="Heebo"/>
                    <a:sym typeface="Heebo"/>
                    <a:hlinkClick r:id="rId4"/>
                  </a:rPr>
                  <a:t>: </a:t>
                </a:r>
                <a:r>
                  <a:rPr lang="ko-KR" altLang="en-US" sz="2200" dirty="0">
                    <a:latin typeface="Heebo"/>
                    <a:ea typeface="Heebo"/>
                    <a:cs typeface="Heebo"/>
                    <a:sym typeface="Heebo"/>
                    <a:hlinkClick r:id="rId4"/>
                  </a:rPr>
                  <a:t>한국 문화원 연합회</a:t>
                </a:r>
                <a:r>
                  <a:rPr lang="en-US" altLang="ko-KR" sz="2200" dirty="0">
                    <a:latin typeface="Heebo"/>
                    <a:ea typeface="Heebo"/>
                    <a:cs typeface="Heebo"/>
                    <a:sym typeface="Heebo"/>
                    <a:hlinkClick r:id="rId4"/>
                  </a:rPr>
                  <a:t>(</a:t>
                </a:r>
                <a:r>
                  <a:rPr lang="ko-KR" altLang="en-US" sz="2200" dirty="0" err="1">
                    <a:latin typeface="Heebo"/>
                    <a:ea typeface="Heebo"/>
                    <a:cs typeface="Heebo"/>
                    <a:sym typeface="Heebo"/>
                    <a:hlinkClick r:id="rId4"/>
                  </a:rPr>
                  <a:t>문화빅데이터</a:t>
                </a:r>
                <a:r>
                  <a:rPr lang="en-US" altLang="ko-KR" sz="2200" dirty="0">
                    <a:latin typeface="Heebo"/>
                    <a:ea typeface="Heebo"/>
                    <a:cs typeface="Heebo"/>
                    <a:sym typeface="Heebo"/>
                    <a:hlinkClick r:id="rId4"/>
                  </a:rPr>
                  <a:t>)</a:t>
                </a:r>
                <a:r>
                  <a:rPr lang="en-US" sz="2200" dirty="0">
                    <a:latin typeface="Heebo"/>
                    <a:ea typeface="Heebo"/>
                    <a:cs typeface="Heebo"/>
                    <a:sym typeface="Heebo"/>
                    <a:hlinkClick r:id="rId4"/>
                  </a:rPr>
                  <a:t> </a:t>
                </a:r>
                <a:endParaRPr lang="en-US" sz="2200" b="0" i="0" u="none" strike="noStrike" cap="none" dirty="0">
                  <a:solidFill>
                    <a:srgbClr val="000000"/>
                  </a:solidFill>
                  <a:latin typeface="Heebo"/>
                  <a:ea typeface="Heebo"/>
                  <a:cs typeface="Heebo"/>
                  <a:sym typeface="Heebo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9EA9548-81BC-271D-FC73-719E39FDCB84}"/>
                </a:ext>
              </a:extLst>
            </p:cNvPr>
            <p:cNvGrpSpPr/>
            <p:nvPr/>
          </p:nvGrpSpPr>
          <p:grpSpPr>
            <a:xfrm>
              <a:off x="985482" y="4186496"/>
              <a:ext cx="16415030" cy="1370879"/>
              <a:chOff x="2597772" y="3442735"/>
              <a:chExt cx="15908003" cy="1370879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61814D6-C9E9-5075-5192-E5D3FBAF970A}"/>
                  </a:ext>
                </a:extLst>
              </p:cNvPr>
              <p:cNvGrpSpPr/>
              <p:nvPr/>
            </p:nvGrpSpPr>
            <p:grpSpPr>
              <a:xfrm>
                <a:off x="2597772" y="3442735"/>
                <a:ext cx="1280026" cy="1317605"/>
                <a:chOff x="1544755" y="4333660"/>
                <a:chExt cx="944583" cy="988860"/>
              </a:xfrm>
            </p:grpSpPr>
            <p:grpSp>
              <p:nvGrpSpPr>
                <p:cNvPr id="34" name="Google Shape;261;p21">
                  <a:extLst>
                    <a:ext uri="{FF2B5EF4-FFF2-40B4-BE49-F238E27FC236}">
                      <a16:creationId xmlns:a16="http://schemas.microsoft.com/office/drawing/2014/main" id="{E9EEEC86-7902-D0A6-4C85-5A6663A38945}"/>
                    </a:ext>
                  </a:extLst>
                </p:cNvPr>
                <p:cNvGrpSpPr/>
                <p:nvPr/>
              </p:nvGrpSpPr>
              <p:grpSpPr>
                <a:xfrm>
                  <a:off x="1544755" y="4333660"/>
                  <a:ext cx="944583" cy="988860"/>
                  <a:chOff x="0" y="-38100"/>
                  <a:chExt cx="812800" cy="850900"/>
                </a:xfrm>
              </p:grpSpPr>
              <p:sp>
                <p:nvSpPr>
                  <p:cNvPr id="36" name="Google Shape;262;p21">
                    <a:extLst>
                      <a:ext uri="{FF2B5EF4-FFF2-40B4-BE49-F238E27FC236}">
                        <a16:creationId xmlns:a16="http://schemas.microsoft.com/office/drawing/2014/main" id="{DDBC7612-F2E0-BD98-B51D-51D0CF76CC43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 extrusionOk="0">
                        <a:moveTo>
                          <a:pt x="131138" y="0"/>
                        </a:moveTo>
                        <a:lnTo>
                          <a:pt x="681662" y="0"/>
                        </a:lnTo>
                        <a:cubicBezTo>
                          <a:pt x="716442" y="0"/>
                          <a:pt x="749797" y="13816"/>
                          <a:pt x="774391" y="38409"/>
                        </a:cubicBezTo>
                        <a:cubicBezTo>
                          <a:pt x="798984" y="63003"/>
                          <a:pt x="812800" y="96358"/>
                          <a:pt x="812800" y="131138"/>
                        </a:cubicBezTo>
                        <a:lnTo>
                          <a:pt x="812800" y="681662"/>
                        </a:lnTo>
                        <a:cubicBezTo>
                          <a:pt x="812800" y="716442"/>
                          <a:pt x="798984" y="749797"/>
                          <a:pt x="774391" y="774391"/>
                        </a:cubicBezTo>
                        <a:cubicBezTo>
                          <a:pt x="749797" y="798984"/>
                          <a:pt x="716442" y="812800"/>
                          <a:pt x="681662" y="812800"/>
                        </a:cubicBezTo>
                        <a:lnTo>
                          <a:pt x="131138" y="812800"/>
                        </a:lnTo>
                        <a:cubicBezTo>
                          <a:pt x="96358" y="812800"/>
                          <a:pt x="63003" y="798984"/>
                          <a:pt x="38409" y="774391"/>
                        </a:cubicBezTo>
                        <a:cubicBezTo>
                          <a:pt x="13816" y="749797"/>
                          <a:pt x="0" y="716442"/>
                          <a:pt x="0" y="681662"/>
                        </a:cubicBezTo>
                        <a:lnTo>
                          <a:pt x="0" y="131138"/>
                        </a:lnTo>
                        <a:cubicBezTo>
                          <a:pt x="0" y="96358"/>
                          <a:pt x="13816" y="63003"/>
                          <a:pt x="38409" y="38409"/>
                        </a:cubicBezTo>
                        <a:cubicBezTo>
                          <a:pt x="63003" y="13816"/>
                          <a:pt x="96358" y="0"/>
                          <a:pt x="131138" y="0"/>
                        </a:cubicBezTo>
                        <a:close/>
                      </a:path>
                    </a:pathLst>
                  </a:custGeom>
                  <a:solidFill>
                    <a:srgbClr val="B1C9E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263;p21">
                    <a:extLst>
                      <a:ext uri="{FF2B5EF4-FFF2-40B4-BE49-F238E27FC236}">
                        <a16:creationId xmlns:a16="http://schemas.microsoft.com/office/drawing/2014/main" id="{3AD50780-A383-15E6-F714-9BE820424D44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-38100"/>
                    <a:ext cx="670090" cy="701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50800" tIns="50800" rIns="50800" bIns="508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86611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" name="Google Shape;270;p21">
                  <a:extLst>
                    <a:ext uri="{FF2B5EF4-FFF2-40B4-BE49-F238E27FC236}">
                      <a16:creationId xmlns:a16="http://schemas.microsoft.com/office/drawing/2014/main" id="{45259156-F260-0E18-8150-38D848FFEDFA}"/>
                    </a:ext>
                  </a:extLst>
                </p:cNvPr>
                <p:cNvSpPr/>
                <p:nvPr/>
              </p:nvSpPr>
              <p:spPr>
                <a:xfrm>
                  <a:off x="1710602" y="4599191"/>
                  <a:ext cx="612888" cy="462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888" h="462452" extrusionOk="0">
                      <a:moveTo>
                        <a:pt x="0" y="0"/>
                      </a:moveTo>
                      <a:lnTo>
                        <a:pt x="612888" y="0"/>
                      </a:lnTo>
                      <a:lnTo>
                        <a:pt x="612888" y="462451"/>
                      </a:lnTo>
                      <a:lnTo>
                        <a:pt x="0" y="4624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3">
                    <a:alphaModFix/>
                  </a:blip>
                  <a:stretch>
                    <a:fillRect/>
                  </a:stretch>
                </a:blipFill>
                <a:ln>
                  <a:noFill/>
                </a:ln>
              </p:spPr>
            </p:sp>
          </p:grpSp>
          <p:sp>
            <p:nvSpPr>
              <p:cNvPr id="32" name="Google Shape;273;p21">
                <a:extLst>
                  <a:ext uri="{FF2B5EF4-FFF2-40B4-BE49-F238E27FC236}">
                    <a16:creationId xmlns:a16="http://schemas.microsoft.com/office/drawing/2014/main" id="{49E47073-E48D-2974-1117-35C0089B9C00}"/>
                  </a:ext>
                </a:extLst>
              </p:cNvPr>
              <p:cNvSpPr txBox="1"/>
              <p:nvPr/>
            </p:nvSpPr>
            <p:spPr>
              <a:xfrm>
                <a:off x="4105022" y="3468645"/>
                <a:ext cx="12817334" cy="512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111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3000" b="0" i="0" u="none" strike="noStrike" cap="none" dirty="0">
                    <a:solidFill>
                      <a:srgbClr val="7B96D4"/>
                    </a:solidFill>
                    <a:latin typeface="휴먼엑스포" panose="02030504000101010101" pitchFamily="18" charset="-127"/>
                    <a:ea typeface="휴먼엑스포" panose="02030504000101010101" pitchFamily="18" charset="-127"/>
                    <a:cs typeface="Heebo Black"/>
                    <a:sym typeface="Heebo Black"/>
                  </a:rPr>
                  <a:t>부산 관광지별 뚜벅이 여행자를 위한 교통 정보</a:t>
                </a:r>
                <a:endParaRPr lang="en-US" altLang="ko-KR" sz="32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</p:txBody>
          </p:sp>
          <p:sp>
            <p:nvSpPr>
              <p:cNvPr id="33" name="Google Shape;276;p21">
                <a:extLst>
                  <a:ext uri="{FF2B5EF4-FFF2-40B4-BE49-F238E27FC236}">
                    <a16:creationId xmlns:a16="http://schemas.microsoft.com/office/drawing/2014/main" id="{2FC84CDF-2AE7-1409-97CB-81A00F6B4D06}"/>
                  </a:ext>
                </a:extLst>
              </p:cNvPr>
              <p:cNvSpPr txBox="1"/>
              <p:nvPr/>
            </p:nvSpPr>
            <p:spPr>
              <a:xfrm>
                <a:off x="4102541" y="4339638"/>
                <a:ext cx="14403234" cy="473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1" indent="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200" b="0" i="0" u="none" strike="noStrike" cap="none" dirty="0">
                    <a:solidFill>
                      <a:srgbClr val="000000"/>
                    </a:solidFill>
                    <a:latin typeface="Heebo"/>
                    <a:ea typeface="Heebo"/>
                    <a:cs typeface="Heebo"/>
                    <a:sym typeface="Heebo"/>
                    <a:hlinkClick r:id="rId5"/>
                  </a:rPr>
                  <a:t>출처</a:t>
                </a:r>
                <a:r>
                  <a:rPr lang="en-US" altLang="ko-KR" sz="2200" b="0" i="0" u="none" strike="noStrike" cap="none" dirty="0">
                    <a:solidFill>
                      <a:srgbClr val="000000"/>
                    </a:solidFill>
                    <a:latin typeface="Heebo"/>
                    <a:ea typeface="Heebo"/>
                    <a:cs typeface="Heebo"/>
                    <a:sym typeface="Heebo"/>
                    <a:hlinkClick r:id="rId5"/>
                  </a:rPr>
                  <a:t>: </a:t>
                </a:r>
                <a:r>
                  <a:rPr lang="ko-KR" altLang="en-US" sz="2200" dirty="0">
                    <a:latin typeface="Heebo"/>
                    <a:ea typeface="Heebo"/>
                    <a:cs typeface="Heebo"/>
                    <a:sym typeface="Heebo"/>
                    <a:hlinkClick r:id="rId5"/>
                  </a:rPr>
                  <a:t>부산 정보산업 진흥원</a:t>
                </a:r>
                <a:r>
                  <a:rPr lang="en-US" altLang="ko-KR" sz="2200" b="0" i="0" u="none" strike="noStrike" cap="none" dirty="0">
                    <a:solidFill>
                      <a:srgbClr val="000000"/>
                    </a:solidFill>
                    <a:latin typeface="Heebo"/>
                    <a:ea typeface="Heebo"/>
                    <a:cs typeface="Heebo"/>
                    <a:sym typeface="Heebo"/>
                    <a:hlinkClick r:id="rId5"/>
                  </a:rPr>
                  <a:t>(</a:t>
                </a:r>
                <a:r>
                  <a:rPr lang="ko-KR" altLang="en-US" sz="2200" b="0" i="0" u="none" strike="noStrike" cap="none" dirty="0" err="1">
                    <a:solidFill>
                      <a:srgbClr val="000000"/>
                    </a:solidFill>
                    <a:latin typeface="Heebo"/>
                    <a:ea typeface="Heebo"/>
                    <a:cs typeface="Heebo"/>
                    <a:sym typeface="Heebo"/>
                    <a:hlinkClick r:id="rId5"/>
                  </a:rPr>
                  <a:t>문화빅데이터</a:t>
                </a:r>
                <a:r>
                  <a:rPr lang="en-US" altLang="ko-KR" sz="2200" b="0" i="0" u="none" strike="noStrike" cap="none" dirty="0">
                    <a:solidFill>
                      <a:srgbClr val="000000"/>
                    </a:solidFill>
                    <a:latin typeface="Heebo"/>
                    <a:ea typeface="Heebo"/>
                    <a:cs typeface="Heebo"/>
                    <a:sym typeface="Heebo"/>
                    <a:hlinkClick r:id="rId5"/>
                  </a:rPr>
                  <a:t>)</a:t>
                </a:r>
                <a:endParaRPr lang="en-US" altLang="ko-KR" sz="2200" b="0" i="0" u="none" strike="noStrike" cap="none" dirty="0">
                  <a:solidFill>
                    <a:srgbClr val="000000"/>
                  </a:solidFill>
                  <a:latin typeface="Heebo"/>
                  <a:ea typeface="Heebo"/>
                  <a:cs typeface="Heebo"/>
                  <a:sym typeface="Heebo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F1E4C5C-F70D-DFC9-1377-8B0BEC10ECE0}"/>
                </a:ext>
              </a:extLst>
            </p:cNvPr>
            <p:cNvGrpSpPr/>
            <p:nvPr/>
          </p:nvGrpSpPr>
          <p:grpSpPr>
            <a:xfrm>
              <a:off x="985482" y="5798910"/>
              <a:ext cx="16415031" cy="1317605"/>
              <a:chOff x="2597772" y="3442735"/>
              <a:chExt cx="15908003" cy="1317605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5373176-4C72-5B69-AC83-C2CF643CA259}"/>
                  </a:ext>
                </a:extLst>
              </p:cNvPr>
              <p:cNvGrpSpPr/>
              <p:nvPr/>
            </p:nvGrpSpPr>
            <p:grpSpPr>
              <a:xfrm>
                <a:off x="2597772" y="3442735"/>
                <a:ext cx="1280026" cy="1317605"/>
                <a:chOff x="1544755" y="4333660"/>
                <a:chExt cx="944583" cy="988860"/>
              </a:xfrm>
            </p:grpSpPr>
            <p:grpSp>
              <p:nvGrpSpPr>
                <p:cNvPr id="42" name="Google Shape;261;p21">
                  <a:extLst>
                    <a:ext uri="{FF2B5EF4-FFF2-40B4-BE49-F238E27FC236}">
                      <a16:creationId xmlns:a16="http://schemas.microsoft.com/office/drawing/2014/main" id="{25DE09B4-EECD-C66C-7ECF-B8D8D7B261BD}"/>
                    </a:ext>
                  </a:extLst>
                </p:cNvPr>
                <p:cNvGrpSpPr/>
                <p:nvPr/>
              </p:nvGrpSpPr>
              <p:grpSpPr>
                <a:xfrm>
                  <a:off x="1544755" y="4333660"/>
                  <a:ext cx="944583" cy="988860"/>
                  <a:chOff x="0" y="-38100"/>
                  <a:chExt cx="812800" cy="850900"/>
                </a:xfrm>
              </p:grpSpPr>
              <p:sp>
                <p:nvSpPr>
                  <p:cNvPr id="44" name="Google Shape;262;p21">
                    <a:extLst>
                      <a:ext uri="{FF2B5EF4-FFF2-40B4-BE49-F238E27FC236}">
                        <a16:creationId xmlns:a16="http://schemas.microsoft.com/office/drawing/2014/main" id="{359C50B5-D1F1-E52D-45FC-C73853DC152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 extrusionOk="0">
                        <a:moveTo>
                          <a:pt x="131138" y="0"/>
                        </a:moveTo>
                        <a:lnTo>
                          <a:pt x="681662" y="0"/>
                        </a:lnTo>
                        <a:cubicBezTo>
                          <a:pt x="716442" y="0"/>
                          <a:pt x="749797" y="13816"/>
                          <a:pt x="774391" y="38409"/>
                        </a:cubicBezTo>
                        <a:cubicBezTo>
                          <a:pt x="798984" y="63003"/>
                          <a:pt x="812800" y="96358"/>
                          <a:pt x="812800" y="131138"/>
                        </a:cubicBezTo>
                        <a:lnTo>
                          <a:pt x="812800" y="681662"/>
                        </a:lnTo>
                        <a:cubicBezTo>
                          <a:pt x="812800" y="716442"/>
                          <a:pt x="798984" y="749797"/>
                          <a:pt x="774391" y="774391"/>
                        </a:cubicBezTo>
                        <a:cubicBezTo>
                          <a:pt x="749797" y="798984"/>
                          <a:pt x="716442" y="812800"/>
                          <a:pt x="681662" y="812800"/>
                        </a:cubicBezTo>
                        <a:lnTo>
                          <a:pt x="131138" y="812800"/>
                        </a:lnTo>
                        <a:cubicBezTo>
                          <a:pt x="96358" y="812800"/>
                          <a:pt x="63003" y="798984"/>
                          <a:pt x="38409" y="774391"/>
                        </a:cubicBezTo>
                        <a:cubicBezTo>
                          <a:pt x="13816" y="749797"/>
                          <a:pt x="0" y="716442"/>
                          <a:pt x="0" y="681662"/>
                        </a:cubicBezTo>
                        <a:lnTo>
                          <a:pt x="0" y="131138"/>
                        </a:lnTo>
                        <a:cubicBezTo>
                          <a:pt x="0" y="96358"/>
                          <a:pt x="13816" y="63003"/>
                          <a:pt x="38409" y="38409"/>
                        </a:cubicBezTo>
                        <a:cubicBezTo>
                          <a:pt x="63003" y="13816"/>
                          <a:pt x="96358" y="0"/>
                          <a:pt x="131138" y="0"/>
                        </a:cubicBezTo>
                        <a:close/>
                      </a:path>
                    </a:pathLst>
                  </a:custGeom>
                  <a:solidFill>
                    <a:srgbClr val="B1C9E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263;p21">
                    <a:extLst>
                      <a:ext uri="{FF2B5EF4-FFF2-40B4-BE49-F238E27FC236}">
                        <a16:creationId xmlns:a16="http://schemas.microsoft.com/office/drawing/2014/main" id="{518EF142-2AA4-1647-78CC-DEEB7FA95735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-38100"/>
                    <a:ext cx="670090" cy="7015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50800" tIns="50800" rIns="50800" bIns="508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86611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" name="Google Shape;270;p21">
                  <a:extLst>
                    <a:ext uri="{FF2B5EF4-FFF2-40B4-BE49-F238E27FC236}">
                      <a16:creationId xmlns:a16="http://schemas.microsoft.com/office/drawing/2014/main" id="{4BAE2E2B-814B-7388-81CE-BFA3B18E177C}"/>
                    </a:ext>
                  </a:extLst>
                </p:cNvPr>
                <p:cNvSpPr/>
                <p:nvPr/>
              </p:nvSpPr>
              <p:spPr>
                <a:xfrm>
                  <a:off x="1710602" y="4599191"/>
                  <a:ext cx="612888" cy="462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888" h="462452" extrusionOk="0">
                      <a:moveTo>
                        <a:pt x="0" y="0"/>
                      </a:moveTo>
                      <a:lnTo>
                        <a:pt x="612888" y="0"/>
                      </a:lnTo>
                      <a:lnTo>
                        <a:pt x="612888" y="462451"/>
                      </a:lnTo>
                      <a:lnTo>
                        <a:pt x="0" y="4624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rotWithShape="1">
                  <a:blip r:embed="rId3">
                    <a:alphaModFix/>
                  </a:blip>
                  <a:stretch>
                    <a:fillRect/>
                  </a:stretch>
                </a:blipFill>
                <a:ln>
                  <a:noFill/>
                </a:ln>
              </p:spPr>
            </p:sp>
          </p:grpSp>
          <p:sp>
            <p:nvSpPr>
              <p:cNvPr id="40" name="Google Shape;273;p21">
                <a:extLst>
                  <a:ext uri="{FF2B5EF4-FFF2-40B4-BE49-F238E27FC236}">
                    <a16:creationId xmlns:a16="http://schemas.microsoft.com/office/drawing/2014/main" id="{DDB0C941-E438-E538-CD73-E71D9CB6503F}"/>
                  </a:ext>
                </a:extLst>
              </p:cNvPr>
              <p:cNvSpPr txBox="1"/>
              <p:nvPr/>
            </p:nvSpPr>
            <p:spPr>
              <a:xfrm>
                <a:off x="4105022" y="3468645"/>
                <a:ext cx="12817334" cy="512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111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3000" b="0" i="0" u="none" strike="noStrike" cap="none" dirty="0">
                    <a:solidFill>
                      <a:srgbClr val="7B96D4"/>
                    </a:solidFill>
                    <a:latin typeface="휴먼엑스포" panose="02030504000101010101" pitchFamily="18" charset="-127"/>
                    <a:ea typeface="휴먼엑스포" panose="02030504000101010101" pitchFamily="18" charset="-127"/>
                    <a:cs typeface="Heebo Black"/>
                    <a:sym typeface="Heebo Black"/>
                  </a:rPr>
                  <a:t>부산도보 체험 테마 추천여행정보</a:t>
                </a:r>
                <a:endParaRPr lang="en-US" altLang="ko-KR" sz="3200" dirty="0"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</p:txBody>
          </p:sp>
          <p:sp>
            <p:nvSpPr>
              <p:cNvPr id="41" name="Google Shape;276;p21">
                <a:extLst>
                  <a:ext uri="{FF2B5EF4-FFF2-40B4-BE49-F238E27FC236}">
                    <a16:creationId xmlns:a16="http://schemas.microsoft.com/office/drawing/2014/main" id="{869F2790-6C52-CBB8-370F-A5223E825A13}"/>
                  </a:ext>
                </a:extLst>
              </p:cNvPr>
              <p:cNvSpPr txBox="1"/>
              <p:nvPr/>
            </p:nvSpPr>
            <p:spPr>
              <a:xfrm>
                <a:off x="4102541" y="4243314"/>
                <a:ext cx="14403234" cy="473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1" indent="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200" b="0" i="0" u="none" strike="noStrike" cap="none" dirty="0">
                    <a:solidFill>
                      <a:srgbClr val="000000"/>
                    </a:solidFill>
                    <a:latin typeface="Heebo"/>
                    <a:ea typeface="Heebo"/>
                    <a:cs typeface="Heebo"/>
                    <a:sym typeface="Heebo"/>
                    <a:hlinkClick r:id="rId6"/>
                  </a:rPr>
                  <a:t>출처</a:t>
                </a:r>
                <a:r>
                  <a:rPr lang="en-US" altLang="ko-KR" sz="2200" b="0" i="0" u="none" strike="noStrike" cap="none" dirty="0">
                    <a:solidFill>
                      <a:srgbClr val="000000"/>
                    </a:solidFill>
                    <a:latin typeface="Heebo"/>
                    <a:ea typeface="Heebo"/>
                    <a:cs typeface="Heebo"/>
                    <a:sym typeface="Heebo"/>
                    <a:hlinkClick r:id="rId6"/>
                  </a:rPr>
                  <a:t>: </a:t>
                </a:r>
                <a:r>
                  <a:rPr lang="ko-KR" altLang="en-US" sz="2200" dirty="0">
                    <a:latin typeface="Heebo"/>
                    <a:ea typeface="Heebo"/>
                    <a:cs typeface="Heebo"/>
                    <a:sym typeface="Heebo"/>
                    <a:hlinkClick r:id="rId6"/>
                  </a:rPr>
                  <a:t>부산 정보산업 진흥원</a:t>
                </a:r>
                <a:r>
                  <a:rPr lang="en-US" altLang="ko-KR" sz="2200" b="0" i="0" u="none" strike="noStrike" cap="none" dirty="0">
                    <a:solidFill>
                      <a:srgbClr val="000000"/>
                    </a:solidFill>
                    <a:latin typeface="Heebo"/>
                    <a:ea typeface="Heebo"/>
                    <a:cs typeface="Heebo"/>
                    <a:sym typeface="Heebo"/>
                    <a:hlinkClick r:id="rId6"/>
                  </a:rPr>
                  <a:t>(</a:t>
                </a:r>
                <a:r>
                  <a:rPr lang="ko-KR" altLang="en-US" sz="2200" b="0" i="0" u="none" strike="noStrike" cap="none" dirty="0" err="1">
                    <a:solidFill>
                      <a:srgbClr val="000000"/>
                    </a:solidFill>
                    <a:latin typeface="Heebo"/>
                    <a:ea typeface="Heebo"/>
                    <a:cs typeface="Heebo"/>
                    <a:sym typeface="Heebo"/>
                    <a:hlinkClick r:id="rId6"/>
                  </a:rPr>
                  <a:t>문화빅데이터</a:t>
                </a:r>
                <a:r>
                  <a:rPr lang="en-US" altLang="ko-KR" sz="2200" b="0" i="0" u="none" strike="noStrike" cap="none" dirty="0">
                    <a:solidFill>
                      <a:srgbClr val="000000"/>
                    </a:solidFill>
                    <a:latin typeface="Heebo"/>
                    <a:ea typeface="Heebo"/>
                    <a:cs typeface="Heebo"/>
                    <a:sym typeface="Heebo"/>
                    <a:hlinkClick r:id="rId6"/>
                  </a:rPr>
                  <a:t>)</a:t>
                </a:r>
                <a:endParaRPr lang="en-US" altLang="ko-KR" sz="2200" b="0" i="0" u="none" strike="noStrike" cap="none" dirty="0">
                  <a:solidFill>
                    <a:srgbClr val="000000"/>
                  </a:solidFill>
                  <a:latin typeface="Heebo"/>
                  <a:ea typeface="Heebo"/>
                  <a:cs typeface="Heebo"/>
                  <a:sym typeface="Heeb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9659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4" y="637297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64718"/>
              </p:ext>
            </p:extLst>
          </p:nvPr>
        </p:nvGraphicFramePr>
        <p:xfrm>
          <a:off x="819534" y="1950460"/>
          <a:ext cx="16648928" cy="178114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52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POST</a:t>
                      </a:r>
                    </a:p>
                    <a:p>
                      <a:pPr algn="ctr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/boards/{id}/like HTTP/1.1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Accept: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25739"/>
              </p:ext>
            </p:extLst>
          </p:nvPr>
        </p:nvGraphicFramePr>
        <p:xfrm>
          <a:off x="819534" y="3870501"/>
          <a:ext cx="16648928" cy="580027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4128813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7049115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24189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HTTP/1.1 200 OK</a:t>
                      </a:r>
                    </a:p>
                    <a:p>
                      <a:pPr algn="ctr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성공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dirty="0"/>
                        <a:t>{ "id": 1, "title": "First Board",</a:t>
                      </a:r>
                    </a:p>
                    <a:p>
                      <a:r>
                        <a:rPr lang="en-US" altLang="ko-KR" sz="2000" dirty="0"/>
                        <a:t>  "content": "Content of the first board",</a:t>
                      </a:r>
                    </a:p>
                    <a:p>
                      <a:r>
                        <a:rPr lang="en-US" altLang="ko-KR" sz="2000" dirty="0"/>
                        <a:t>  "</a:t>
                      </a:r>
                      <a:r>
                        <a:rPr lang="en-US" altLang="ko-KR" sz="2000" dirty="0" err="1"/>
                        <a:t>authorNickname</a:t>
                      </a:r>
                      <a:r>
                        <a:rPr lang="en-US" altLang="ko-KR" sz="2000" dirty="0"/>
                        <a:t>": "Admin","</a:t>
                      </a:r>
                      <a:r>
                        <a:rPr lang="en-US" altLang="ko-KR" sz="2000" dirty="0" err="1"/>
                        <a:t>viewCount</a:t>
                      </a:r>
                      <a:r>
                        <a:rPr lang="en-US" altLang="ko-KR" sz="2000" dirty="0"/>
                        <a:t>": 11,</a:t>
                      </a:r>
                    </a:p>
                    <a:p>
                      <a:r>
                        <a:rPr lang="en-US" altLang="ko-KR" sz="2000" dirty="0"/>
                        <a:t>  "</a:t>
                      </a:r>
                      <a:r>
                        <a:rPr lang="en-US" altLang="ko-KR" sz="2000" dirty="0" err="1"/>
                        <a:t>likeCount</a:t>
                      </a:r>
                      <a:r>
                        <a:rPr lang="en-US" altLang="ko-KR" sz="2000" dirty="0"/>
                        <a:t>": 6,</a:t>
                      </a:r>
                    </a:p>
                    <a:p>
                      <a:r>
                        <a:rPr lang="en-US" altLang="ko-KR" sz="2000" dirty="0"/>
                        <a:t>  "images": [ {"id": 1,</a:t>
                      </a:r>
                    </a:p>
                    <a:p>
                      <a:r>
                        <a:rPr lang="en-US" altLang="ko-KR" sz="2000" dirty="0"/>
                        <a:t>      "filename": "image1.png",</a:t>
                      </a:r>
                    </a:p>
                    <a:p>
                      <a:r>
                        <a:rPr lang="en-US" altLang="ko-KR" sz="2000" dirty="0"/>
                        <a:t>      "</a:t>
                      </a:r>
                      <a:r>
                        <a:rPr lang="en-US" altLang="ko-KR" sz="2000" dirty="0" err="1"/>
                        <a:t>mimeType</a:t>
                      </a:r>
                      <a:r>
                        <a:rPr lang="en-US" altLang="ko-KR" sz="2000" dirty="0"/>
                        <a:t>": "image/</a:t>
                      </a:r>
                      <a:r>
                        <a:rPr lang="en-US" altLang="ko-KR" sz="2000" dirty="0" err="1"/>
                        <a:t>png</a:t>
                      </a:r>
                      <a:r>
                        <a:rPr lang="en-US" altLang="ko-KR" sz="2000" dirty="0"/>
                        <a:t>",</a:t>
                      </a:r>
                    </a:p>
                    <a:p>
                      <a:r>
                        <a:rPr lang="en-US" altLang="ko-KR" sz="2000" dirty="0"/>
                        <a:t>      "</a:t>
                      </a:r>
                      <a:r>
                        <a:rPr lang="en-US" altLang="ko-KR" sz="2000" dirty="0" err="1"/>
                        <a:t>url</a:t>
                      </a:r>
                      <a:r>
                        <a:rPr lang="en-US" altLang="ko-KR" sz="2000" dirty="0"/>
                        <a:t>": "/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/images/1"</a:t>
                      </a:r>
                    </a:p>
                    <a:p>
                      <a:r>
                        <a:rPr lang="en-US" altLang="ko-KR" sz="2000" dirty="0"/>
                        <a:t>    } ] } 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  <a:tr h="2418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HTTP/1.1 404 Not Found</a:t>
                      </a:r>
                    </a:p>
                    <a:p>
                      <a:pPr algn="ctr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실패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dirty="0"/>
                        <a:t>{</a:t>
                      </a:r>
                    </a:p>
                    <a:p>
                      <a:r>
                        <a:rPr lang="en-US" altLang="ko-KR" sz="2000" dirty="0"/>
                        <a:t>  "error": "</a:t>
                      </a:r>
                      <a:r>
                        <a:rPr lang="ko-KR" altLang="en-US" sz="2000" dirty="0"/>
                        <a:t>게시글을 찾을 수 없습니다</a:t>
                      </a:r>
                      <a:r>
                        <a:rPr lang="en-US" altLang="ko-KR" sz="2000" dirty="0"/>
                        <a:t>."</a:t>
                      </a:r>
                    </a:p>
                    <a:p>
                      <a:r>
                        <a:rPr lang="en-US" altLang="ko-KR" sz="200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384000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277414"/>
              </p:ext>
            </p:extLst>
          </p:nvPr>
        </p:nvGraphicFramePr>
        <p:xfrm>
          <a:off x="819534" y="637297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12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POST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/boards/{id}/like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게시글 좋아요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712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4" y="637297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4066"/>
              </p:ext>
            </p:extLst>
          </p:nvPr>
        </p:nvGraphicFramePr>
        <p:xfrm>
          <a:off x="819534" y="1950460"/>
          <a:ext cx="16648928" cy="1857375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52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GET 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/comments/public/board/{</a:t>
                      </a:r>
                      <a:r>
                        <a:rPr lang="en-US" altLang="ko-KR" sz="2000" dirty="0" err="1"/>
                        <a:t>boardId</a:t>
                      </a:r>
                      <a:r>
                        <a:rPr lang="en-US" altLang="ko-KR" sz="2000" dirty="0"/>
                        <a:t>} </a:t>
                      </a:r>
                    </a:p>
                    <a:p>
                      <a:pPr algn="ctr"/>
                      <a:r>
                        <a:rPr lang="en-US" altLang="ko-KR" sz="2000" dirty="0"/>
                        <a:t>HTTP/1.1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Accept: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11371"/>
              </p:ext>
            </p:extLst>
          </p:nvPr>
        </p:nvGraphicFramePr>
        <p:xfrm>
          <a:off x="819534" y="3870501"/>
          <a:ext cx="16648928" cy="580027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4128813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7049115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24189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HTTP/1.1 200 OK</a:t>
                      </a:r>
                    </a:p>
                    <a:p>
                      <a:pPr algn="ctr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성공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dirty="0"/>
                        <a:t>[</a:t>
                      </a:r>
                    </a:p>
                    <a:p>
                      <a:r>
                        <a:rPr lang="en-US" altLang="ko-KR" sz="2000" dirty="0"/>
                        <a:t>  {</a:t>
                      </a:r>
                    </a:p>
                    <a:p>
                      <a:r>
                        <a:rPr lang="en-US" altLang="ko-KR" sz="2000" dirty="0"/>
                        <a:t>    "id": 1,</a:t>
                      </a:r>
                    </a:p>
                    <a:p>
                      <a:r>
                        <a:rPr lang="en-US" altLang="ko-KR" sz="2000" dirty="0"/>
                        <a:t>    "content": "This is a comment",</a:t>
                      </a:r>
                    </a:p>
                    <a:p>
                      <a:r>
                        <a:rPr lang="en-US" altLang="ko-KR" sz="2000" dirty="0"/>
                        <a:t>    "</a:t>
                      </a:r>
                      <a:r>
                        <a:rPr lang="en-US" altLang="ko-KR" sz="2000" dirty="0" err="1"/>
                        <a:t>authorNickname</a:t>
                      </a:r>
                      <a:r>
                        <a:rPr lang="en-US" altLang="ko-KR" sz="2000" dirty="0"/>
                        <a:t>": "Admin",</a:t>
                      </a:r>
                    </a:p>
                    <a:p>
                      <a:r>
                        <a:rPr lang="en-US" altLang="ko-KR" sz="2000" dirty="0"/>
                        <a:t>    "</a:t>
                      </a:r>
                      <a:r>
                        <a:rPr lang="en-US" altLang="ko-KR" sz="2000" dirty="0" err="1"/>
                        <a:t>likeCount</a:t>
                      </a:r>
                      <a:r>
                        <a:rPr lang="en-US" altLang="ko-KR" sz="2000" dirty="0"/>
                        <a:t>": 3,</a:t>
                      </a:r>
                    </a:p>
                    <a:p>
                      <a:r>
                        <a:rPr lang="en-US" altLang="ko-KR" sz="2000" dirty="0"/>
                        <a:t>    "</a:t>
                      </a:r>
                      <a:r>
                        <a:rPr lang="en-US" altLang="ko-KR" sz="2000" dirty="0" err="1"/>
                        <a:t>createdDate</a:t>
                      </a:r>
                      <a:r>
                        <a:rPr lang="en-US" altLang="ko-KR" sz="2000" dirty="0"/>
                        <a:t>": "2024-08-21T10:00:00"</a:t>
                      </a:r>
                    </a:p>
                    <a:p>
                      <a:r>
                        <a:rPr lang="en-US" altLang="ko-KR" sz="2000" dirty="0"/>
                        <a:t>  }</a:t>
                      </a:r>
                    </a:p>
                    <a:p>
                      <a:r>
                        <a:rPr lang="en-US" altLang="ko-KR" sz="2000" dirty="0"/>
                        <a:t>]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  <a:tr h="2418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HTTP/1.1 404 Not Found</a:t>
                      </a:r>
                    </a:p>
                    <a:p>
                      <a:pPr algn="ctr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실패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dirty="0"/>
                        <a:t>{</a:t>
                      </a:r>
                    </a:p>
                    <a:p>
                      <a:r>
                        <a:rPr lang="en-US" altLang="ko-KR" sz="2000" dirty="0"/>
                        <a:t>  "error": "</a:t>
                      </a:r>
                      <a:r>
                        <a:rPr lang="ko-KR" altLang="en-US" sz="2000" dirty="0"/>
                        <a:t>게시글을 찾을 수 없습니다</a:t>
                      </a:r>
                      <a:r>
                        <a:rPr lang="en-US" altLang="ko-KR" sz="2000" dirty="0"/>
                        <a:t>."</a:t>
                      </a:r>
                    </a:p>
                    <a:p>
                      <a:r>
                        <a:rPr lang="en-US" altLang="ko-KR" sz="200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02320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8526"/>
              </p:ext>
            </p:extLst>
          </p:nvPr>
        </p:nvGraphicFramePr>
        <p:xfrm>
          <a:off x="819534" y="637297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/comments/public/board/{</a:t>
                      </a:r>
                      <a:r>
                        <a:rPr lang="en-US" altLang="ko-KR" sz="2000" dirty="0" err="1"/>
                        <a:t>boardId</a:t>
                      </a:r>
                      <a:r>
                        <a:rPr lang="en-US" altLang="ko-KR" sz="2000" dirty="0"/>
                        <a:t>}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게시글의 댓글 조회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411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95537"/>
              </p:ext>
            </p:extLst>
          </p:nvPr>
        </p:nvGraphicFramePr>
        <p:xfrm>
          <a:off x="819534" y="2479237"/>
          <a:ext cx="16648928" cy="268473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915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938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9788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POST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/comments/create HTTP/1.1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Accept: application/json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Authorization: Bearer </a:t>
                      </a:r>
                      <a:r>
                        <a:rPr lang="en-US" altLang="ko-KR" sz="2000" dirty="0" err="1"/>
                        <a:t>jwt_token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"</a:t>
                      </a:r>
                      <a:r>
                        <a:rPr lang="en-US" altLang="ko-K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boardId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": 1,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"content": "This is a comment"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92778"/>
              </p:ext>
            </p:extLst>
          </p:nvPr>
        </p:nvGraphicFramePr>
        <p:xfrm>
          <a:off x="819534" y="5472005"/>
          <a:ext cx="16648928" cy="4167807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92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4435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887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HTTP/1.1 201 Created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성공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/>
                        <a:t>{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"id": 1,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</a:t>
                      </a:r>
                      <a:r>
                        <a:rPr lang="en-US" altLang="ko-KR" sz="2000" b="0" dirty="0" err="1"/>
                        <a:t>boardId</a:t>
                      </a:r>
                      <a:r>
                        <a:rPr lang="en-US" altLang="ko-KR" sz="2000" b="0" dirty="0"/>
                        <a:t>": 1,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</a:t>
                      </a:r>
                      <a:r>
                        <a:rPr lang="en-US" altLang="ko-KR" sz="2000" b="0" dirty="0" err="1"/>
                        <a:t>authorNickname</a:t>
                      </a:r>
                      <a:r>
                        <a:rPr lang="en-US" altLang="ko-KR" sz="2000" b="0" dirty="0"/>
                        <a:t>": "Admin",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"content": "</a:t>
                      </a:r>
                      <a:r>
                        <a:rPr lang="ko-KR" altLang="en-US" sz="2000" b="0" dirty="0"/>
                        <a:t>댓글 내용</a:t>
                      </a:r>
                      <a:r>
                        <a:rPr lang="en-US" altLang="ko-KR" sz="2000" b="0" dirty="0"/>
                        <a:t>"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  <a:tr h="1493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HTTP/1.1 400 Bad Request</a:t>
                      </a:r>
                    </a:p>
                    <a:p>
                      <a:pPr algn="ctr" latinLnBrk="1"/>
                      <a:r>
                        <a:rPr lang="en-US" altLang="ko-KR" sz="2000" b="0" dirty="0"/>
                        <a:t>(</a:t>
                      </a:r>
                      <a:r>
                        <a:rPr lang="ko-KR" altLang="en-US" sz="2000" b="0" dirty="0"/>
                        <a:t>실패</a:t>
                      </a:r>
                      <a:r>
                        <a:rPr lang="en-US" altLang="ko-KR" sz="2000" b="0" dirty="0"/>
                        <a:t>)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 dirty="0"/>
                        <a:t>{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  "error": "</a:t>
                      </a:r>
                      <a:r>
                        <a:rPr lang="ko-KR" altLang="en-US" sz="2000" b="0" dirty="0"/>
                        <a:t>잘못된 요청입니다</a:t>
                      </a:r>
                      <a:r>
                        <a:rPr lang="en-US" altLang="ko-KR" sz="2000" b="0" dirty="0"/>
                        <a:t>."</a:t>
                      </a:r>
                    </a:p>
                    <a:p>
                      <a:pPr algn="l" latinLnBrk="1"/>
                      <a:r>
                        <a:rPr lang="en-US" altLang="ko-KR" sz="2000" b="0" dirty="0"/>
                        <a:t>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33243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95530"/>
              </p:ext>
            </p:extLst>
          </p:nvPr>
        </p:nvGraphicFramePr>
        <p:xfrm>
          <a:off x="807800" y="996935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POST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/comments/create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댓글 작성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908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4" y="637297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1673"/>
              </p:ext>
            </p:extLst>
          </p:nvPr>
        </p:nvGraphicFramePr>
        <p:xfrm>
          <a:off x="819534" y="1950460"/>
          <a:ext cx="16648928" cy="178114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52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PUT </a:t>
                      </a:r>
                    </a:p>
                    <a:p>
                      <a:pPr algn="ctr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/comments/{id} </a:t>
                      </a:r>
                    </a:p>
                    <a:p>
                      <a:pPr algn="ctr"/>
                      <a:r>
                        <a:rPr lang="en-US" altLang="ko-KR" sz="2000" dirty="0"/>
                        <a:t>HTTP/1.1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</a:t>
                      </a:r>
                      <a:r>
                        <a:rPr lang="en-US" altLang="ko-KR" sz="2000" dirty="0" err="1"/>
                        <a:t>jsonAccept</a:t>
                      </a:r>
                      <a:r>
                        <a:rPr lang="en-US" altLang="ko-KR" sz="2000" dirty="0"/>
                        <a:t>: application/</a:t>
                      </a:r>
                      <a:r>
                        <a:rPr lang="en-US" altLang="ko-KR" sz="2000" dirty="0" err="1"/>
                        <a:t>jsonAuthorization</a:t>
                      </a:r>
                      <a:r>
                        <a:rPr lang="en-US" altLang="ko-KR" sz="2000" dirty="0"/>
                        <a:t>: Bearer </a:t>
                      </a:r>
                      <a:r>
                        <a:rPr lang="en-US" altLang="ko-KR" sz="2000" dirty="0" err="1"/>
                        <a:t>jwt_token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{ "content": "</a:t>
                      </a:r>
                      <a:r>
                        <a:rPr lang="ko-KR" altLang="en-US" sz="2000" dirty="0"/>
                        <a:t>수정된 댓글 내용</a:t>
                      </a:r>
                      <a:r>
                        <a:rPr lang="en-US" altLang="ko-KR" sz="2000" dirty="0"/>
                        <a:t>" }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59770"/>
              </p:ext>
            </p:extLst>
          </p:nvPr>
        </p:nvGraphicFramePr>
        <p:xfrm>
          <a:off x="819534" y="3870501"/>
          <a:ext cx="16648928" cy="5466455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4128813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7049115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4837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HTTP/1.1 200 OK </a:t>
                      </a:r>
                    </a:p>
                    <a:p>
                      <a:pPr algn="ctr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성공 시</a:t>
                      </a:r>
                      <a:r>
                        <a:rPr lang="en-US" altLang="ko-KR" sz="2000" dirty="0"/>
                        <a:t>)</a:t>
                      </a:r>
                    </a:p>
                    <a:p>
                      <a:pPr algn="ctr"/>
                      <a:r>
                        <a:rPr lang="en-US" altLang="ko-KR" sz="2000" dirty="0"/>
                        <a:t>HTTP/1.1 401 Unauthorized (</a:t>
                      </a:r>
                      <a:r>
                        <a:rPr lang="ko-KR" altLang="en-US" sz="2000" dirty="0"/>
                        <a:t>권한 없음</a:t>
                      </a:r>
                      <a:r>
                        <a:rPr lang="en-US" altLang="ko-KR" sz="2000" dirty="0"/>
                        <a:t>)</a:t>
                      </a:r>
                    </a:p>
                    <a:p>
                      <a:pPr algn="ctr"/>
                      <a:r>
                        <a:rPr lang="en-US" altLang="ko-KR" sz="2000" dirty="0"/>
                        <a:t>HTTP/1.1 404 Not Found (</a:t>
                      </a:r>
                      <a:r>
                        <a:rPr lang="ko-KR" altLang="en-US" sz="2000" dirty="0"/>
                        <a:t>댓글을 찾을 수 없을 때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1" dirty="0"/>
                        <a:t>성공 시</a:t>
                      </a:r>
                      <a:endParaRPr lang="en-US" altLang="ko-KR" sz="2000" b="1" dirty="0"/>
                    </a:p>
                    <a:p>
                      <a:r>
                        <a:rPr lang="en-US" altLang="ko-KR" sz="2000" dirty="0"/>
                        <a:t>{ "id": 1, "</a:t>
                      </a:r>
                      <a:r>
                        <a:rPr lang="en-US" altLang="ko-KR" sz="2000" dirty="0" err="1"/>
                        <a:t>boardId</a:t>
                      </a:r>
                      <a:r>
                        <a:rPr lang="en-US" altLang="ko-KR" sz="2000" dirty="0"/>
                        <a:t>": 1, "</a:t>
                      </a:r>
                      <a:r>
                        <a:rPr lang="en-US" altLang="ko-KR" sz="2000" dirty="0" err="1"/>
                        <a:t>authorNickname</a:t>
                      </a:r>
                      <a:r>
                        <a:rPr lang="en-US" altLang="ko-KR" sz="2000" dirty="0"/>
                        <a:t>": "Admin", "content": "</a:t>
                      </a:r>
                      <a:r>
                        <a:rPr lang="ko-KR" altLang="en-US" sz="2000" dirty="0"/>
                        <a:t>수정된 댓글 내용</a:t>
                      </a:r>
                      <a:r>
                        <a:rPr lang="en-US" altLang="ko-KR" sz="2000" dirty="0"/>
                        <a:t>", "</a:t>
                      </a:r>
                      <a:r>
                        <a:rPr lang="en-US" altLang="ko-KR" sz="2000" dirty="0" err="1"/>
                        <a:t>createDate</a:t>
                      </a:r>
                      <a:r>
                        <a:rPr lang="en-US" altLang="ko-KR" sz="2000" dirty="0"/>
                        <a:t>": "2023-01-01T00:00:00", "</a:t>
                      </a:r>
                      <a:r>
                        <a:rPr lang="en-US" altLang="ko-KR" sz="2000" dirty="0" err="1"/>
                        <a:t>editedDate</a:t>
                      </a:r>
                      <a:r>
                        <a:rPr lang="en-US" altLang="ko-KR" sz="2000" dirty="0"/>
                        <a:t>": "2023-01-02T00:00:00", // </a:t>
                      </a:r>
                      <a:r>
                        <a:rPr lang="ko-KR" altLang="en-US" sz="2000" dirty="0"/>
                        <a:t>수정된 시간 </a:t>
                      </a:r>
                      <a:r>
                        <a:rPr lang="en-US" altLang="ko-KR" sz="2000" dirty="0"/>
                        <a:t>"</a:t>
                      </a:r>
                      <a:r>
                        <a:rPr lang="en-US" altLang="ko-KR" sz="2000" dirty="0" err="1"/>
                        <a:t>isEdited</a:t>
                      </a:r>
                      <a:r>
                        <a:rPr lang="en-US" altLang="ko-KR" sz="2000" dirty="0"/>
                        <a:t>": true, "</a:t>
                      </a:r>
                      <a:r>
                        <a:rPr lang="en-US" altLang="ko-KR" sz="2000" dirty="0" err="1"/>
                        <a:t>isChild</a:t>
                      </a:r>
                      <a:r>
                        <a:rPr lang="en-US" altLang="ko-KR" sz="2000" dirty="0"/>
                        <a:t>": false, "</a:t>
                      </a:r>
                      <a:r>
                        <a:rPr lang="en-US" altLang="ko-KR" sz="2000" dirty="0" err="1"/>
                        <a:t>likeCount</a:t>
                      </a:r>
                      <a:r>
                        <a:rPr lang="en-US" altLang="ko-KR" sz="2000" dirty="0"/>
                        <a:t>": 2 } </a:t>
                      </a:r>
                    </a:p>
                    <a:p>
                      <a:endParaRPr lang="en-US" altLang="ko-KR" sz="2000" dirty="0"/>
                    </a:p>
                    <a:p>
                      <a:r>
                        <a:rPr lang="ko-KR" altLang="en-US" sz="2000" b="1" dirty="0"/>
                        <a:t>권한 없음</a:t>
                      </a:r>
                      <a:r>
                        <a:rPr lang="en-US" altLang="ko-KR" sz="2000" b="1" dirty="0"/>
                        <a:t> </a:t>
                      </a:r>
                    </a:p>
                    <a:p>
                      <a:r>
                        <a:rPr lang="en-US" altLang="ko-KR" sz="2000" dirty="0"/>
                        <a:t>{ "error": "Unauthorized" } </a:t>
                      </a:r>
                    </a:p>
                    <a:p>
                      <a:endParaRPr lang="en-US" altLang="ko-KR" sz="2000" dirty="0"/>
                    </a:p>
                    <a:p>
                      <a:r>
                        <a:rPr lang="ko-KR" altLang="en-US" sz="2000" b="1" dirty="0"/>
                        <a:t>댓글을 찾을 수 없을 때</a:t>
                      </a:r>
                      <a:r>
                        <a:rPr lang="en-US" altLang="ko-KR" sz="2000" b="1" dirty="0"/>
                        <a:t> </a:t>
                      </a:r>
                    </a:p>
                    <a:p>
                      <a:r>
                        <a:rPr lang="en-US" altLang="ko-KR" sz="2000" dirty="0"/>
                        <a:t>{ "error": "Comment not found" 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3413"/>
              </p:ext>
            </p:extLst>
          </p:nvPr>
        </p:nvGraphicFramePr>
        <p:xfrm>
          <a:off x="819534" y="637297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PUT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/comments/{id}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댓글 수정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468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4" y="637297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95123"/>
              </p:ext>
            </p:extLst>
          </p:nvPr>
        </p:nvGraphicFramePr>
        <p:xfrm>
          <a:off x="819533" y="2303521"/>
          <a:ext cx="16648928" cy="178114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52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ko-KR" sz="2000" dirty="0"/>
                        <a:t>DELETE</a:t>
                      </a:r>
                    </a:p>
                    <a:p>
                      <a:pPr algn="ctr"/>
                      <a:r>
                        <a:rPr lang="it-IT" altLang="ko-KR" sz="2000" dirty="0"/>
                        <a:t>/api/comments/{id}</a:t>
                      </a:r>
                    </a:p>
                    <a:p>
                      <a:pPr algn="ctr"/>
                      <a:r>
                        <a:rPr lang="it-IT" altLang="ko-KR" sz="2000" dirty="0"/>
                        <a:t>HTTP/1.1</a:t>
                      </a:r>
                      <a:endParaRPr lang="en-US" altLang="ko-KR" sz="200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Authorization: Bearer {JWT_TOKEN}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75562"/>
              </p:ext>
            </p:extLst>
          </p:nvPr>
        </p:nvGraphicFramePr>
        <p:xfrm>
          <a:off x="819534" y="4294405"/>
          <a:ext cx="16648928" cy="5466455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4128813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7049115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4837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HTTP/1.1 204 No Content (</a:t>
                      </a:r>
                      <a:r>
                        <a:rPr lang="ko-KR" altLang="en-US" sz="2000" dirty="0"/>
                        <a:t>성공 시</a:t>
                      </a:r>
                      <a:r>
                        <a:rPr lang="en-US" altLang="ko-KR" sz="2000" dirty="0"/>
                        <a:t>)</a:t>
                      </a:r>
                    </a:p>
                    <a:p>
                      <a:pPr algn="ctr"/>
                      <a:r>
                        <a:rPr lang="en-US" altLang="ko-KR" sz="2000" dirty="0"/>
                        <a:t>HTTP/1.1 401 Unauthorized (</a:t>
                      </a:r>
                      <a:r>
                        <a:rPr lang="ko-KR" altLang="en-US" sz="2000" dirty="0"/>
                        <a:t>권한 없음</a:t>
                      </a:r>
                      <a:r>
                        <a:rPr lang="en-US" altLang="ko-KR" sz="2000" dirty="0"/>
                        <a:t>)</a:t>
                      </a:r>
                    </a:p>
                    <a:p>
                      <a:pPr algn="ctr"/>
                      <a:r>
                        <a:rPr lang="en-US" altLang="ko-KR" sz="2000" dirty="0"/>
                        <a:t>HTTP/1.1 404 Not Found (</a:t>
                      </a:r>
                      <a:r>
                        <a:rPr lang="ko-KR" altLang="en-US" sz="2000" dirty="0"/>
                        <a:t>댓글을 찾을 수 없을 때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없음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/>
                        <a:t>없음</a:t>
                      </a:r>
                      <a:endParaRPr lang="en-US" altLang="ko-KR" sz="200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76955"/>
              </p:ext>
            </p:extLst>
          </p:nvPr>
        </p:nvGraphicFramePr>
        <p:xfrm>
          <a:off x="819533" y="974280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16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DELETE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/comments/{id}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댓글 삭제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156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4" y="637297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88689"/>
              </p:ext>
            </p:extLst>
          </p:nvPr>
        </p:nvGraphicFramePr>
        <p:xfrm>
          <a:off x="819533" y="2303521"/>
          <a:ext cx="16648928" cy="178114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52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POST 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/comments/{id}/like HTTP/1.1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Accept: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92192"/>
              </p:ext>
            </p:extLst>
          </p:nvPr>
        </p:nvGraphicFramePr>
        <p:xfrm>
          <a:off x="819534" y="4294405"/>
          <a:ext cx="16648928" cy="5466455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4128813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7049115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4837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HTTP/1.1 200 OK</a:t>
                      </a:r>
                    </a:p>
                    <a:p>
                      <a:pPr algn="ctr"/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성공 시</a:t>
                      </a:r>
                      <a:r>
                        <a:rPr lang="en-US" altLang="ko-KR" sz="2000" dirty="0"/>
                        <a:t>)</a:t>
                      </a:r>
                    </a:p>
                    <a:p>
                      <a:pPr algn="ctr"/>
                      <a:r>
                        <a:rPr lang="en-US" altLang="ko-KR" sz="2000" dirty="0"/>
                        <a:t>HTTP/1.1 404 Not Found (</a:t>
                      </a:r>
                      <a:r>
                        <a:rPr lang="ko-KR" altLang="en-US" sz="2000" dirty="0"/>
                        <a:t>댓글을 찾을 수 없을 때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Content-Type: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1" dirty="0"/>
                        <a:t>성공 시</a:t>
                      </a:r>
                      <a:endParaRPr lang="ko-KR" altLang="en-US" sz="2000" dirty="0"/>
                    </a:p>
                    <a:p>
                      <a:pPr rtl="0"/>
                      <a:r>
                        <a:rPr lang="en-US" altLang="ko-KR" sz="2000" dirty="0"/>
                        <a:t>{ "id": 1, "</a:t>
                      </a:r>
                      <a:r>
                        <a:rPr lang="en-US" altLang="ko-KR" sz="2000" dirty="0" err="1"/>
                        <a:t>boardId</a:t>
                      </a:r>
                      <a:r>
                        <a:rPr lang="en-US" altLang="ko-KR" sz="2000" dirty="0"/>
                        <a:t>": 1, "</a:t>
                      </a:r>
                      <a:r>
                        <a:rPr lang="en-US" altLang="ko-KR" sz="2000" dirty="0" err="1"/>
                        <a:t>authorNickname</a:t>
                      </a:r>
                      <a:r>
                        <a:rPr lang="en-US" altLang="ko-KR" sz="2000" dirty="0"/>
                        <a:t>": "Admin", "content": "</a:t>
                      </a:r>
                      <a:r>
                        <a:rPr lang="ko-KR" altLang="en-US" sz="2000" dirty="0"/>
                        <a:t>댓글 내용</a:t>
                      </a:r>
                      <a:r>
                        <a:rPr lang="en-US" altLang="ko-KR" sz="2000" dirty="0"/>
                        <a:t>", "</a:t>
                      </a:r>
                      <a:r>
                        <a:rPr lang="en-US" altLang="ko-KR" sz="2000" dirty="0" err="1"/>
                        <a:t>createDate</a:t>
                      </a:r>
                      <a:r>
                        <a:rPr lang="en-US" altLang="ko-KR" sz="2000" dirty="0"/>
                        <a:t>": "2023-01-01T00:00:00", "</a:t>
                      </a:r>
                      <a:r>
                        <a:rPr lang="en-US" altLang="ko-KR" sz="2000" dirty="0" err="1"/>
                        <a:t>editedDate</a:t>
                      </a:r>
                      <a:r>
                        <a:rPr lang="en-US" altLang="ko-KR" sz="2000" dirty="0"/>
                        <a:t>": null, "</a:t>
                      </a:r>
                      <a:r>
                        <a:rPr lang="en-US" altLang="ko-KR" sz="2000" dirty="0" err="1"/>
                        <a:t>isEdited</a:t>
                      </a:r>
                      <a:r>
                        <a:rPr lang="en-US" altLang="ko-KR" sz="2000" dirty="0"/>
                        <a:t>": false, "</a:t>
                      </a:r>
                      <a:r>
                        <a:rPr lang="en-US" altLang="ko-KR" sz="2000" dirty="0" err="1"/>
                        <a:t>isChild</a:t>
                      </a:r>
                      <a:r>
                        <a:rPr lang="en-US" altLang="ko-KR" sz="2000" dirty="0"/>
                        <a:t>": false, "</a:t>
                      </a:r>
                      <a:r>
                        <a:rPr lang="en-US" altLang="ko-KR" sz="2000" dirty="0" err="1"/>
                        <a:t>likeCount</a:t>
                      </a:r>
                      <a:r>
                        <a:rPr lang="en-US" altLang="ko-KR" sz="2000" dirty="0"/>
                        <a:t>": 3 // </a:t>
                      </a:r>
                      <a:r>
                        <a:rPr lang="ko-KR" altLang="en-US" sz="2000" dirty="0"/>
                        <a:t>좋아요 증가 </a:t>
                      </a:r>
                      <a:r>
                        <a:rPr lang="en-US" altLang="ko-KR" sz="2000" dirty="0"/>
                        <a:t>} </a:t>
                      </a:r>
                    </a:p>
                    <a:p>
                      <a:pPr rtl="0"/>
                      <a:endParaRPr lang="en-US" altLang="ko-KR" sz="2000" dirty="0"/>
                    </a:p>
                    <a:p>
                      <a:r>
                        <a:rPr lang="ko-KR" altLang="en-US" sz="2000" b="1" dirty="0"/>
                        <a:t>댓글을 찾을 수 없을 때</a:t>
                      </a:r>
                      <a:endParaRPr lang="ko-KR" altLang="en-US" sz="2000" dirty="0"/>
                    </a:p>
                    <a:p>
                      <a:pPr rtl="0"/>
                      <a:r>
                        <a:rPr lang="en-US" altLang="ko-KR" sz="2000" dirty="0"/>
                        <a:t>{ "error": "Comment not found" 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2603"/>
              </p:ext>
            </p:extLst>
          </p:nvPr>
        </p:nvGraphicFramePr>
        <p:xfrm>
          <a:off x="819533" y="974280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POST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/comments/{id}/like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댓글 좋아요 증가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88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4" y="637297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5878"/>
              </p:ext>
            </p:extLst>
          </p:nvPr>
        </p:nvGraphicFramePr>
        <p:xfrm>
          <a:off x="819533" y="2303521"/>
          <a:ext cx="16648928" cy="178114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52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GET</a:t>
                      </a:r>
                    </a:p>
                    <a:p>
                      <a:pPr algn="ctr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/images/{id} </a:t>
                      </a:r>
                    </a:p>
                    <a:p>
                      <a:pPr algn="ctr"/>
                      <a:r>
                        <a:rPr lang="en-US" altLang="ko-KR" sz="2000" dirty="0"/>
                        <a:t>HTTP/1.1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Accept: image/</a:t>
                      </a:r>
                      <a:r>
                        <a:rPr lang="en-US" altLang="ko-KR" sz="2000" dirty="0" err="1"/>
                        <a:t>png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587370"/>
              </p:ext>
            </p:extLst>
          </p:nvPr>
        </p:nvGraphicFramePr>
        <p:xfrm>
          <a:off x="819534" y="4294405"/>
          <a:ext cx="16648928" cy="5466455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4128813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7049115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4837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HTTP/1.1 200 OK </a:t>
                      </a:r>
                    </a:p>
                    <a:p>
                      <a:pPr algn="ctr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성공 시</a:t>
                      </a:r>
                      <a:r>
                        <a:rPr lang="en-US" altLang="ko-KR" sz="2000" dirty="0"/>
                        <a:t>)</a:t>
                      </a:r>
                    </a:p>
                    <a:p>
                      <a:pPr algn="ctr"/>
                      <a:r>
                        <a:rPr lang="en-US" altLang="ko-KR" sz="2000" dirty="0"/>
                        <a:t>HTTP/1.1 404 Not Found (</a:t>
                      </a:r>
                      <a:r>
                        <a:rPr lang="ko-KR" altLang="en-US" sz="2000" dirty="0"/>
                        <a:t>이미지를 찾을 수 없을 때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Content-Type: image/</a:t>
                      </a:r>
                      <a:r>
                        <a:rPr lang="en-US" altLang="ko-KR" sz="2000" dirty="0" err="1"/>
                        <a:t>png</a:t>
                      </a:r>
                      <a:endParaRPr lang="en-US" altLang="ko-KR" sz="200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1" dirty="0"/>
                        <a:t>성공 시</a:t>
                      </a:r>
                      <a:endParaRPr lang="en-US" altLang="ko-KR" sz="2000" b="1" dirty="0"/>
                    </a:p>
                    <a:p>
                      <a:r>
                        <a:rPr lang="ko-KR" altLang="en-US" sz="2000" dirty="0"/>
                        <a:t>이미지 데이터 </a:t>
                      </a:r>
                      <a:r>
                        <a:rPr lang="en-US" altLang="ko-KR" sz="2000" dirty="0"/>
                        <a:t>(PNG </a:t>
                      </a:r>
                      <a:r>
                        <a:rPr lang="ko-KR" altLang="en-US" sz="2000" dirty="0"/>
                        <a:t>형식</a:t>
                      </a:r>
                      <a:r>
                        <a:rPr lang="en-US" altLang="ko-KR" sz="2000" dirty="0"/>
                        <a:t>)</a:t>
                      </a:r>
                    </a:p>
                    <a:p>
                      <a:endParaRPr lang="en-US" altLang="ko-KR" sz="2000" dirty="0"/>
                    </a:p>
                    <a:p>
                      <a:r>
                        <a:rPr lang="ko-KR" altLang="en-US" sz="2000" b="1" dirty="0"/>
                        <a:t>이미지를 찾을 수 없을 때</a:t>
                      </a:r>
                      <a:r>
                        <a:rPr lang="en-US" altLang="ko-KR" sz="2000" b="1" dirty="0"/>
                        <a:t> </a:t>
                      </a:r>
                    </a:p>
                    <a:p>
                      <a:r>
                        <a:rPr lang="en-US" altLang="ko-KR" sz="2000" dirty="0"/>
                        <a:t>{ "error": "Image not found" 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00738"/>
              </p:ext>
            </p:extLst>
          </p:nvPr>
        </p:nvGraphicFramePr>
        <p:xfrm>
          <a:off x="819533" y="974280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18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/images/{id}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이미지 조회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125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4" y="637297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91491"/>
              </p:ext>
            </p:extLst>
          </p:nvPr>
        </p:nvGraphicFramePr>
        <p:xfrm>
          <a:off x="819533" y="2303521"/>
          <a:ext cx="16648928" cy="178114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52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GET</a:t>
                      </a:r>
                    </a:p>
                    <a:p>
                      <a:pPr algn="ctr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/locations/all</a:t>
                      </a:r>
                    </a:p>
                    <a:p>
                      <a:pPr algn="ctr"/>
                      <a:r>
                        <a:rPr lang="en-US" altLang="ko-KR" sz="2000" dirty="0"/>
                        <a:t>HTTP/1.1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Accept: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52468"/>
              </p:ext>
            </p:extLst>
          </p:nvPr>
        </p:nvGraphicFramePr>
        <p:xfrm>
          <a:off x="819534" y="4294405"/>
          <a:ext cx="16648928" cy="5514975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4128813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7049115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4837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HTTP/1.1 200 OK </a:t>
                      </a:r>
                    </a:p>
                    <a:p>
                      <a:pPr algn="ctr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성공 시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Content-Type: application/json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b="1" dirty="0"/>
                        <a:t>[{</a:t>
                      </a:r>
                    </a:p>
                    <a:p>
                      <a:r>
                        <a:rPr lang="en-US" altLang="ko-KR" sz="2000" b="1" dirty="0"/>
                        <a:t>    "</a:t>
                      </a:r>
                      <a:r>
                        <a:rPr lang="en-US" altLang="ko-KR" sz="2000" b="1" dirty="0" err="1"/>
                        <a:t>dataNo</a:t>
                      </a:r>
                      <a:r>
                        <a:rPr lang="en-US" altLang="ko-KR" sz="2000" b="1" dirty="0"/>
                        <a:t>": 1,</a:t>
                      </a:r>
                    </a:p>
                    <a:p>
                      <a:r>
                        <a:rPr lang="en-US" altLang="ko-KR" sz="2000" b="1" dirty="0"/>
                        <a:t>    "</a:t>
                      </a:r>
                      <a:r>
                        <a:rPr lang="en-US" altLang="ko-KR" sz="2000" b="1" dirty="0" err="1"/>
                        <a:t>keyId</a:t>
                      </a:r>
                      <a:r>
                        <a:rPr lang="en-US" altLang="ko-KR" sz="2000" b="1" dirty="0"/>
                        <a:t>": 1001, "</a:t>
                      </a:r>
                      <a:r>
                        <a:rPr lang="en-US" altLang="ko-KR" sz="2000" b="1" dirty="0" err="1"/>
                        <a:t>ctprvnNm</a:t>
                      </a:r>
                      <a:r>
                        <a:rPr lang="en-US" altLang="ko-KR" sz="2000" b="1" dirty="0"/>
                        <a:t>": "Seoul",</a:t>
                      </a:r>
                    </a:p>
                    <a:p>
                      <a:r>
                        <a:rPr lang="en-US" altLang="ko-KR" sz="2000" b="1" dirty="0"/>
                        <a:t>    "</a:t>
                      </a:r>
                      <a:r>
                        <a:rPr lang="en-US" altLang="ko-KR" sz="2000" b="1" dirty="0" err="1"/>
                        <a:t>signguNm</a:t>
                      </a:r>
                      <a:r>
                        <a:rPr lang="en-US" altLang="ko-KR" sz="2000" b="1" dirty="0"/>
                        <a:t>": "</a:t>
                      </a:r>
                      <a:r>
                        <a:rPr lang="en-US" altLang="ko-KR" sz="2000" b="1" dirty="0" err="1"/>
                        <a:t>Jongno-gu</a:t>
                      </a:r>
                      <a:r>
                        <a:rPr lang="en-US" altLang="ko-KR" sz="2000" b="1" dirty="0"/>
                        <a:t>",</a:t>
                      </a:r>
                    </a:p>
                    <a:p>
                      <a:r>
                        <a:rPr lang="en-US" altLang="ko-KR" sz="2000" b="1" dirty="0"/>
                        <a:t>    "</a:t>
                      </a:r>
                      <a:r>
                        <a:rPr lang="en-US" altLang="ko-KR" sz="2000" b="1" dirty="0" err="1"/>
                        <a:t>emdNm</a:t>
                      </a:r>
                      <a:r>
                        <a:rPr lang="en-US" altLang="ko-KR" sz="2000" b="1" dirty="0"/>
                        <a:t>": "</a:t>
                      </a:r>
                      <a:r>
                        <a:rPr lang="en-US" altLang="ko-KR" sz="2000" b="1" dirty="0" err="1"/>
                        <a:t>Samcheong</a:t>
                      </a:r>
                      <a:r>
                        <a:rPr lang="en-US" altLang="ko-KR" sz="2000" b="1" dirty="0"/>
                        <a:t>-dong",</a:t>
                      </a:r>
                    </a:p>
                    <a:p>
                      <a:r>
                        <a:rPr lang="en-US" altLang="ko-KR" sz="2000" b="1" dirty="0"/>
                        <a:t>    "</a:t>
                      </a:r>
                      <a:r>
                        <a:rPr lang="en-US" altLang="ko-KR" sz="2000" b="1" dirty="0" err="1"/>
                        <a:t>areaClturTrrsrtNm</a:t>
                      </a:r>
                      <a:r>
                        <a:rPr lang="en-US" altLang="ko-KR" sz="2000" b="1" dirty="0"/>
                        <a:t>": "</a:t>
                      </a:r>
                      <a:r>
                        <a:rPr lang="en-US" altLang="ko-KR" sz="2000" b="1" dirty="0" err="1"/>
                        <a:t>Gyeongbokgung</a:t>
                      </a:r>
                      <a:r>
                        <a:rPr lang="en-US" altLang="ko-KR" sz="2000" b="1" dirty="0"/>
                        <a:t> Palace",</a:t>
                      </a:r>
                    </a:p>
                    <a:p>
                      <a:r>
                        <a:rPr lang="en-US" altLang="ko-KR" sz="2000" b="1" dirty="0"/>
                        <a:t>    "</a:t>
                      </a:r>
                      <a:r>
                        <a:rPr lang="en-US" altLang="ko-KR" sz="2000" b="1" dirty="0" err="1"/>
                        <a:t>addr</a:t>
                      </a:r>
                      <a:r>
                        <a:rPr lang="en-US" altLang="ko-KR" sz="2000" b="1" dirty="0"/>
                        <a:t>": "161 </a:t>
                      </a:r>
                      <a:r>
                        <a:rPr lang="en-US" altLang="ko-KR" sz="2000" b="1" dirty="0" err="1"/>
                        <a:t>Sajik-ro</a:t>
                      </a:r>
                      <a:r>
                        <a:rPr lang="en-US" altLang="ko-KR" sz="2000" b="1" dirty="0"/>
                        <a:t>, </a:t>
                      </a:r>
                      <a:r>
                        <a:rPr lang="en-US" altLang="ko-KR" sz="2000" b="1" dirty="0" err="1"/>
                        <a:t>Jongno-gu</a:t>
                      </a:r>
                      <a:r>
                        <a:rPr lang="en-US" altLang="ko-KR" sz="2000" b="1" dirty="0"/>
                        <a:t>, Seoul",</a:t>
                      </a:r>
                    </a:p>
                    <a:p>
                      <a:r>
                        <a:rPr lang="en-US" altLang="ko-KR" sz="2000" b="1" dirty="0"/>
                        <a:t>    "</a:t>
                      </a:r>
                      <a:r>
                        <a:rPr lang="en-US" altLang="ko-KR" sz="2000" b="1" dirty="0" err="1"/>
                        <a:t>trrsrtLa</a:t>
                      </a:r>
                      <a:r>
                        <a:rPr lang="en-US" altLang="ko-KR" sz="2000" b="1" dirty="0"/>
                        <a:t>": 37.5789, "</a:t>
                      </a:r>
                      <a:r>
                        <a:rPr lang="en-US" altLang="ko-KR" sz="2000" b="1" dirty="0" err="1"/>
                        <a:t>trrsrtLo</a:t>
                      </a:r>
                      <a:r>
                        <a:rPr lang="en-US" altLang="ko-KR" sz="2000" b="1" dirty="0"/>
                        <a:t>": 126.9770,</a:t>
                      </a:r>
                    </a:p>
                    <a:p>
                      <a:r>
                        <a:rPr lang="en-US" altLang="ko-KR" sz="2000" b="1" dirty="0"/>
                        <a:t>    "</a:t>
                      </a:r>
                      <a:r>
                        <a:rPr lang="en-US" altLang="ko-KR" sz="2000" b="1" dirty="0" err="1"/>
                        <a:t>trrsrtClNm</a:t>
                      </a:r>
                      <a:r>
                        <a:rPr lang="en-US" altLang="ko-KR" sz="2000" b="1" dirty="0"/>
                        <a:t>": "Historical",</a:t>
                      </a:r>
                    </a:p>
                    <a:p>
                      <a:r>
                        <a:rPr lang="en-US" altLang="ko-KR" sz="2000" b="1" dirty="0"/>
                        <a:t>    "</a:t>
                      </a:r>
                      <a:r>
                        <a:rPr lang="en-US" altLang="ko-KR" sz="2000" b="1" dirty="0" err="1"/>
                        <a:t>trrsrtStryNm</a:t>
                      </a:r>
                      <a:r>
                        <a:rPr lang="en-US" altLang="ko-KR" sz="2000" b="1" dirty="0"/>
                        <a:t>": "</a:t>
                      </a:r>
                      <a:r>
                        <a:rPr lang="en-US" altLang="ko-KR" sz="2000" b="1" dirty="0" err="1"/>
                        <a:t>Gyeongbokgung</a:t>
                      </a:r>
                      <a:r>
                        <a:rPr lang="en-US" altLang="ko-KR" sz="2000" b="1" dirty="0"/>
                        <a:t>",</a:t>
                      </a:r>
                    </a:p>
                    <a:p>
                      <a:r>
                        <a:rPr lang="en-US" altLang="ko-KR" sz="2000" b="1" dirty="0"/>
                        <a:t>    "</a:t>
                      </a:r>
                      <a:r>
                        <a:rPr lang="en-US" altLang="ko-KR" sz="2000" b="1" dirty="0" err="1"/>
                        <a:t>trrsrtStrySumryCn</a:t>
                      </a:r>
                      <a:r>
                        <a:rPr lang="en-US" altLang="ko-KR" sz="2000" b="1" dirty="0"/>
                        <a:t>": "The main royal palace of the Joseon dynasty.",</a:t>
                      </a:r>
                    </a:p>
                    <a:p>
                      <a:r>
                        <a:rPr lang="en-US" altLang="ko-KR" sz="2000" b="1" dirty="0"/>
                        <a:t>    "</a:t>
                      </a:r>
                      <a:r>
                        <a:rPr lang="en-US" altLang="ko-KR" sz="2000" b="1" dirty="0" err="1"/>
                        <a:t>trrsrtStryUrl</a:t>
                      </a:r>
                      <a:r>
                        <a:rPr lang="en-US" altLang="ko-KR" sz="2000" b="1" dirty="0"/>
                        <a:t>": "http://example.com",</a:t>
                      </a:r>
                    </a:p>
                    <a:p>
                      <a:r>
                        <a:rPr lang="en-US" altLang="ko-KR" sz="2000" b="1" dirty="0"/>
                        <a:t>    "</a:t>
                      </a:r>
                      <a:r>
                        <a:rPr lang="en-US" altLang="ko-KR" sz="2000" b="1" dirty="0" err="1"/>
                        <a:t>coreKwrdCn</a:t>
                      </a:r>
                      <a:r>
                        <a:rPr lang="en-US" altLang="ko-KR" sz="2000" b="1" dirty="0"/>
                        <a:t>": "Palace, History",</a:t>
                      </a:r>
                    </a:p>
                    <a:p>
                      <a:r>
                        <a:rPr lang="en-US" altLang="ko-KR" sz="2000" b="1" dirty="0"/>
                        <a:t>    "</a:t>
                      </a:r>
                      <a:r>
                        <a:rPr lang="en-US" altLang="ko-KR" sz="2000" b="1" dirty="0" err="1"/>
                        <a:t>imageUrl</a:t>
                      </a:r>
                      <a:r>
                        <a:rPr lang="en-US" altLang="ko-KR" sz="2000" b="1" dirty="0"/>
                        <a:t>": "/</a:t>
                      </a:r>
                      <a:r>
                        <a:rPr lang="en-US" altLang="ko-KR" sz="2000" b="1" dirty="0" err="1"/>
                        <a:t>api</a:t>
                      </a:r>
                      <a:r>
                        <a:rPr lang="en-US" altLang="ko-KR" sz="2000" b="1" dirty="0"/>
                        <a:t>/locations/image/1"</a:t>
                      </a:r>
                    </a:p>
                    <a:p>
                      <a:r>
                        <a:rPr lang="en-US" altLang="ko-KR" sz="2000" b="1" dirty="0"/>
                        <a:t>  }]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48726"/>
              </p:ext>
            </p:extLst>
          </p:nvPr>
        </p:nvGraphicFramePr>
        <p:xfrm>
          <a:off x="819533" y="974280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19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/locations/all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모든 위치 정보 조회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591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4" y="637297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02060"/>
              </p:ext>
            </p:extLst>
          </p:nvPr>
        </p:nvGraphicFramePr>
        <p:xfrm>
          <a:off x="819533" y="2303521"/>
          <a:ext cx="16648928" cy="178114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52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GET</a:t>
                      </a:r>
                    </a:p>
                    <a:p>
                      <a:pPr algn="ctr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/locations/image/{id} HTTP/1.1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Accept: image/</a:t>
                      </a:r>
                      <a:r>
                        <a:rPr lang="en-US" altLang="ko-KR" sz="2000" dirty="0" err="1"/>
                        <a:t>png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83223"/>
              </p:ext>
            </p:extLst>
          </p:nvPr>
        </p:nvGraphicFramePr>
        <p:xfrm>
          <a:off x="819534" y="4294405"/>
          <a:ext cx="16648928" cy="5466455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4128813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7049115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4837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HTTP/1.1 200 OK </a:t>
                      </a:r>
                    </a:p>
                    <a:p>
                      <a:pPr algn="ctr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성공 시</a:t>
                      </a:r>
                      <a:r>
                        <a:rPr lang="en-US" altLang="ko-KR" sz="2000" dirty="0"/>
                        <a:t>)</a:t>
                      </a:r>
                    </a:p>
                    <a:p>
                      <a:pPr algn="ctr"/>
                      <a:r>
                        <a:rPr lang="en-US" altLang="ko-KR" sz="2000" dirty="0"/>
                        <a:t>HTTP/1.1 404 Not Found (</a:t>
                      </a:r>
                      <a:r>
                        <a:rPr lang="ko-KR" altLang="en-US" sz="2000" dirty="0"/>
                        <a:t>이미지를 찾을 수 없을 때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Content-Type: image/</a:t>
                      </a:r>
                      <a:r>
                        <a:rPr lang="en-US" altLang="ko-KR" sz="2000" dirty="0" err="1"/>
                        <a:t>png</a:t>
                      </a:r>
                      <a:endParaRPr lang="en-US" altLang="ko-KR" sz="200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1" dirty="0"/>
                        <a:t>성공 시</a:t>
                      </a:r>
                      <a:r>
                        <a:rPr lang="en-US" altLang="ko-KR" sz="2000" b="1" dirty="0"/>
                        <a:t>:</a:t>
                      </a:r>
                      <a:r>
                        <a:rPr lang="ko-KR" altLang="en-US" sz="2000" dirty="0"/>
                        <a:t>이미지 데이터 </a:t>
                      </a:r>
                      <a:r>
                        <a:rPr lang="en-US" altLang="ko-KR" sz="2000" dirty="0"/>
                        <a:t>(PNG </a:t>
                      </a:r>
                      <a:r>
                        <a:rPr lang="ko-KR" altLang="en-US" sz="2000" dirty="0"/>
                        <a:t>형식</a:t>
                      </a:r>
                      <a:r>
                        <a:rPr lang="en-US" altLang="ko-KR" sz="2000" dirty="0"/>
                        <a:t>)</a:t>
                      </a:r>
                    </a:p>
                    <a:p>
                      <a:endParaRPr lang="en-US" altLang="ko-KR" sz="2000" dirty="0"/>
                    </a:p>
                    <a:p>
                      <a:r>
                        <a:rPr lang="ko-KR" altLang="en-US" sz="2000" b="1" dirty="0"/>
                        <a:t>이미지를 찾을 수 없을 때</a:t>
                      </a:r>
                      <a:r>
                        <a:rPr lang="en-US" altLang="ko-KR" sz="2000" b="1" dirty="0"/>
                        <a:t> </a:t>
                      </a:r>
                    </a:p>
                    <a:p>
                      <a:r>
                        <a:rPr lang="en-US" altLang="ko-KR" sz="2000" dirty="0"/>
                        <a:t>{ "error": "Image not found" }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51414"/>
              </p:ext>
            </p:extLst>
          </p:nvPr>
        </p:nvGraphicFramePr>
        <p:xfrm>
          <a:off x="819533" y="974280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/locations/image/{id}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모든 위치 정보 조회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853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4" y="637297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6406"/>
              </p:ext>
            </p:extLst>
          </p:nvPr>
        </p:nvGraphicFramePr>
        <p:xfrm>
          <a:off x="819533" y="2303521"/>
          <a:ext cx="16648928" cy="178114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52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GET</a:t>
                      </a:r>
                    </a:p>
                    <a:p>
                      <a:pPr algn="ctr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transinfo</a:t>
                      </a:r>
                      <a:r>
                        <a:rPr lang="en-US" altLang="ko-KR" sz="2000" dirty="0"/>
                        <a:t>/all</a:t>
                      </a:r>
                    </a:p>
                    <a:p>
                      <a:pPr algn="ctr"/>
                      <a:r>
                        <a:rPr lang="en-US" altLang="ko-KR" sz="2000" dirty="0"/>
                        <a:t>HTTP/1.1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Accept: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87925"/>
              </p:ext>
            </p:extLst>
          </p:nvPr>
        </p:nvGraphicFramePr>
        <p:xfrm>
          <a:off x="819534" y="4294405"/>
          <a:ext cx="16648928" cy="5466455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4128813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7049115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4837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HTTP/1.1 200 OK </a:t>
                      </a:r>
                    </a:p>
                    <a:p>
                      <a:pPr algn="ctr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성공 시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Content-Type: application/json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b="1" dirty="0"/>
                        <a:t>[</a:t>
                      </a:r>
                    </a:p>
                    <a:p>
                      <a:r>
                        <a:rPr lang="en-US" altLang="ko-KR" sz="2000" b="1" dirty="0"/>
                        <a:t>  {</a:t>
                      </a:r>
                    </a:p>
                    <a:p>
                      <a:r>
                        <a:rPr lang="en-US" altLang="ko-KR" sz="2000" b="1" dirty="0"/>
                        <a:t>    "</a:t>
                      </a:r>
                      <a:r>
                        <a:rPr lang="en-US" altLang="ko-KR" sz="2000" b="1" dirty="0" err="1"/>
                        <a:t>dataNo</a:t>
                      </a:r>
                      <a:r>
                        <a:rPr lang="en-US" altLang="ko-KR" sz="2000" b="1" dirty="0"/>
                        <a:t>": 1,</a:t>
                      </a:r>
                    </a:p>
                    <a:p>
                      <a:r>
                        <a:rPr lang="en-US" altLang="ko-KR" sz="2000" b="1" dirty="0"/>
                        <a:t>    "value": "Bus",</a:t>
                      </a:r>
                    </a:p>
                    <a:p>
                      <a:r>
                        <a:rPr lang="en-US" altLang="ko-KR" sz="2000" b="1" dirty="0"/>
                        <a:t>    "</a:t>
                      </a:r>
                      <a:r>
                        <a:rPr lang="en-US" altLang="ko-KR" sz="2000" b="1" dirty="0" err="1"/>
                        <a:t>transPortation</a:t>
                      </a:r>
                      <a:r>
                        <a:rPr lang="en-US" altLang="ko-KR" sz="2000" b="1" dirty="0"/>
                        <a:t>": "Bus No. 100"</a:t>
                      </a:r>
                    </a:p>
                    <a:p>
                      <a:r>
                        <a:rPr lang="en-US" altLang="ko-KR" sz="2000" b="1" dirty="0"/>
                        <a:t>  }</a:t>
                      </a:r>
                    </a:p>
                    <a:p>
                      <a:r>
                        <a:rPr lang="en-US" altLang="ko-KR" sz="2000" b="1" dirty="0"/>
                        <a:t>]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76786"/>
              </p:ext>
            </p:extLst>
          </p:nvPr>
        </p:nvGraphicFramePr>
        <p:xfrm>
          <a:off x="819533" y="974280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transinfo</a:t>
                      </a:r>
                      <a:r>
                        <a:rPr lang="en-US" altLang="ko-KR" sz="2000" dirty="0"/>
                        <a:t>/all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모든 위치 정보 조회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55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C9EB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/>
          <p:nvPr/>
        </p:nvSpPr>
        <p:spPr>
          <a:xfrm>
            <a:off x="448128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9;p13">
            <a:extLst>
              <a:ext uri="{FF2B5EF4-FFF2-40B4-BE49-F238E27FC236}">
                <a16:creationId xmlns:a16="http://schemas.microsoft.com/office/drawing/2014/main" id="{9DB3A199-E7C3-7C51-C635-C782348FEABD}"/>
              </a:ext>
            </a:extLst>
          </p:cNvPr>
          <p:cNvSpPr txBox="1"/>
          <p:nvPr/>
        </p:nvSpPr>
        <p:spPr>
          <a:xfrm>
            <a:off x="548685" y="1007871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 Black"/>
                <a:sym typeface="Heebo Black"/>
              </a:rPr>
              <a:t>활용데이터</a:t>
            </a:r>
            <a:endParaRPr sz="8800" b="1" dirty="0">
              <a:solidFill>
                <a:srgbClr val="4C6FBF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Heebo"/>
            </a:endParaRPr>
          </a:p>
        </p:txBody>
      </p:sp>
      <p:sp>
        <p:nvSpPr>
          <p:cNvPr id="23" name="Google Shape;660;p31">
            <a:extLst>
              <a:ext uri="{FF2B5EF4-FFF2-40B4-BE49-F238E27FC236}">
                <a16:creationId xmlns:a16="http://schemas.microsoft.com/office/drawing/2014/main" id="{7329AA64-ABB8-7F02-0E9E-65BC5254758D}"/>
              </a:ext>
            </a:extLst>
          </p:cNvPr>
          <p:cNvSpPr txBox="1"/>
          <p:nvPr/>
        </p:nvSpPr>
        <p:spPr>
          <a:xfrm>
            <a:off x="727363" y="5868278"/>
            <a:ext cx="16833273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20000" lvl="2">
              <a:lnSpc>
                <a:spcPct val="120000"/>
              </a:lnSpc>
            </a:pPr>
            <a:r>
              <a:rPr lang="ko-KR" altLang="en-US" sz="23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주요 관광지 정보 제공</a:t>
            </a:r>
            <a:r>
              <a:rPr lang="en-US" altLang="ko-KR" sz="23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:</a:t>
            </a:r>
            <a:endParaRPr lang="en-US" altLang="ko-KR" sz="2300" dirty="0">
              <a:latin typeface="휴먼엑스포" panose="02030504000101010101" pitchFamily="18" charset="-127"/>
              <a:ea typeface="휴먼엑스포" panose="02030504000101010101" pitchFamily="18" charset="-127"/>
              <a:cs typeface="Heebo"/>
              <a:sym typeface="Heebo"/>
            </a:endParaRPr>
          </a:p>
          <a:p>
            <a:pPr marL="720000" lvl="2">
              <a:lnSpc>
                <a:spcPct val="120000"/>
              </a:lnSpc>
            </a:pPr>
            <a:r>
              <a:rPr lang="ko-KR" altLang="en-US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부산의 주요 관광지에 대한 정보를 제공</a:t>
            </a:r>
            <a:r>
              <a:rPr lang="en-US" altLang="ko-KR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(</a:t>
            </a:r>
            <a:r>
              <a:rPr lang="ko-KR" altLang="en-US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위치</a:t>
            </a:r>
            <a:r>
              <a:rPr lang="en-US" altLang="ko-KR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, </a:t>
            </a:r>
            <a:r>
              <a:rPr lang="ko-KR" altLang="en-US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설명</a:t>
            </a:r>
            <a:r>
              <a:rPr lang="en-US" altLang="ko-KR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, </a:t>
            </a:r>
            <a:r>
              <a:rPr lang="ko-KR" altLang="en-US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사진 등</a:t>
            </a:r>
            <a:r>
              <a:rPr lang="en-US" altLang="ko-KR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).</a:t>
            </a:r>
          </a:p>
          <a:p>
            <a:pPr marL="720000" lvl="2">
              <a:lnSpc>
                <a:spcPct val="120000"/>
              </a:lnSpc>
            </a:pPr>
            <a:r>
              <a:rPr lang="ko-KR" altLang="en-US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관광지의 위치</a:t>
            </a:r>
            <a:r>
              <a:rPr lang="en-US" altLang="ko-KR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, </a:t>
            </a:r>
            <a:r>
              <a:rPr lang="ko-KR" altLang="en-US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역사적 배경</a:t>
            </a:r>
            <a:r>
              <a:rPr lang="en-US" altLang="ko-KR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, </a:t>
            </a:r>
            <a:r>
              <a:rPr lang="ko-KR" altLang="en-US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주변 시설</a:t>
            </a:r>
            <a:r>
              <a:rPr lang="en-US" altLang="ko-KR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, </a:t>
            </a:r>
            <a:r>
              <a:rPr lang="ko-KR" altLang="en-US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관광객 리뷰</a:t>
            </a:r>
            <a:r>
              <a:rPr lang="en-US" altLang="ko-KR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, </a:t>
            </a:r>
            <a:r>
              <a:rPr lang="ko-KR" altLang="en-US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평가 등을 포함</a:t>
            </a:r>
            <a:endParaRPr lang="en-US" altLang="ko-KR" sz="2300" dirty="0">
              <a:latin typeface="휴먼엑스포" panose="02030504000101010101" pitchFamily="18" charset="-127"/>
              <a:ea typeface="휴먼엑스포" panose="02030504000101010101" pitchFamily="18" charset="-127"/>
              <a:cs typeface="Heebo"/>
              <a:sym typeface="Heebo"/>
            </a:endParaRPr>
          </a:p>
        </p:txBody>
      </p:sp>
      <p:sp>
        <p:nvSpPr>
          <p:cNvPr id="25" name="Google Shape;90;p13">
            <a:extLst>
              <a:ext uri="{FF2B5EF4-FFF2-40B4-BE49-F238E27FC236}">
                <a16:creationId xmlns:a16="http://schemas.microsoft.com/office/drawing/2014/main" id="{970C2754-F6F1-2701-BC2B-8C1D134CDA02}"/>
              </a:ext>
            </a:extLst>
          </p:cNvPr>
          <p:cNvSpPr txBox="1"/>
          <p:nvPr/>
        </p:nvSpPr>
        <p:spPr>
          <a:xfrm>
            <a:off x="432633" y="4689528"/>
            <a:ext cx="17306682" cy="907941"/>
          </a:xfrm>
          <a:prstGeom prst="rect">
            <a:avLst/>
          </a:prstGeom>
          <a:solidFill>
            <a:srgbClr val="4C6FBF"/>
          </a:solidFill>
          <a:ln>
            <a:solidFill>
              <a:srgbClr val="4C6FBF"/>
            </a:solidFill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18002"/>
              </a:lnSpc>
              <a:buNone/>
              <a:defRPr sz="5000">
                <a:solidFill>
                  <a:srgbClr val="B1C9EB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 Black"/>
              </a:defRPr>
            </a:lvl1pPr>
          </a:lstStyle>
          <a:p>
            <a:pPr marL="720000" algn="l"/>
            <a:r>
              <a:rPr lang="ko-KR" altLang="en-US" spc="100" dirty="0">
                <a:solidFill>
                  <a:schemeClr val="bg1"/>
                </a:solidFill>
              </a:rPr>
              <a:t>주요 컨텐츠</a:t>
            </a:r>
            <a:endParaRPr spc="100" dirty="0">
              <a:solidFill>
                <a:schemeClr val="bg1"/>
              </a:solidFill>
            </a:endParaRPr>
          </a:p>
        </p:txBody>
      </p:sp>
      <p:sp>
        <p:nvSpPr>
          <p:cNvPr id="26" name="Google Shape;90;p13">
            <a:extLst>
              <a:ext uri="{FF2B5EF4-FFF2-40B4-BE49-F238E27FC236}">
                <a16:creationId xmlns:a16="http://schemas.microsoft.com/office/drawing/2014/main" id="{CE3B59DB-4D86-6F8B-6CE1-BBAEEF3338DB}"/>
              </a:ext>
            </a:extLst>
          </p:cNvPr>
          <p:cNvSpPr txBox="1"/>
          <p:nvPr/>
        </p:nvSpPr>
        <p:spPr>
          <a:xfrm>
            <a:off x="490659" y="3055268"/>
            <a:ext cx="17306682" cy="7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18002"/>
              </a:lnSpc>
              <a:buNone/>
              <a:defRPr sz="5000">
                <a:solidFill>
                  <a:srgbClr val="B1C9EB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 Black"/>
              </a:defRPr>
            </a:lvl1pPr>
          </a:lstStyle>
          <a:p>
            <a:r>
              <a:rPr lang="ko-KR" altLang="en-US" sz="4000" dirty="0"/>
              <a:t>내용</a:t>
            </a:r>
            <a:r>
              <a:rPr lang="en-US" altLang="ko-KR" sz="4000" dirty="0"/>
              <a:t>: </a:t>
            </a:r>
            <a:r>
              <a:rPr lang="ko-KR" altLang="en-US" sz="4000" dirty="0"/>
              <a:t>부산광역시 도보여행자를 위한 관광지 교통 정보 제공  웹 서비스</a:t>
            </a:r>
            <a:endParaRPr lang="en-US" altLang="ko-KR" sz="4000" dirty="0"/>
          </a:p>
        </p:txBody>
      </p:sp>
      <p:sp>
        <p:nvSpPr>
          <p:cNvPr id="28" name="Google Shape;660;p31">
            <a:extLst>
              <a:ext uri="{FF2B5EF4-FFF2-40B4-BE49-F238E27FC236}">
                <a16:creationId xmlns:a16="http://schemas.microsoft.com/office/drawing/2014/main" id="{9B81FBC8-1D5D-5F0C-D804-9B7529EC7FC0}"/>
              </a:ext>
            </a:extLst>
          </p:cNvPr>
          <p:cNvSpPr txBox="1"/>
          <p:nvPr/>
        </p:nvSpPr>
        <p:spPr>
          <a:xfrm>
            <a:off x="677084" y="7838014"/>
            <a:ext cx="16833273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20000" lvl="2">
              <a:lnSpc>
                <a:spcPct val="120000"/>
              </a:lnSpc>
            </a:pPr>
            <a:r>
              <a:rPr lang="ko-KR" altLang="en-US" sz="23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대중교통 정보 제공</a:t>
            </a:r>
            <a:r>
              <a:rPr lang="en-US" altLang="ko-KR" sz="23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:</a:t>
            </a:r>
            <a:endParaRPr lang="en-US" altLang="ko-KR" sz="2300" dirty="0">
              <a:latin typeface="휴먼엑스포" panose="02030504000101010101" pitchFamily="18" charset="-127"/>
              <a:ea typeface="휴먼엑스포" panose="02030504000101010101" pitchFamily="18" charset="-127"/>
              <a:cs typeface="Heebo"/>
              <a:sym typeface="Heebo"/>
            </a:endParaRPr>
          </a:p>
          <a:p>
            <a:pPr marL="720000" lvl="2">
              <a:lnSpc>
                <a:spcPct val="120000"/>
              </a:lnSpc>
            </a:pPr>
            <a:r>
              <a:rPr lang="ko-KR" altLang="en-US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관광지로 이동하는 도보 여행자를 위해 도보 여행지와 인접한 대중교통 정보 제공</a:t>
            </a:r>
            <a:r>
              <a:rPr lang="en-US" altLang="ko-KR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. </a:t>
            </a:r>
          </a:p>
          <a:p>
            <a:pPr marL="720000" lvl="2">
              <a:lnSpc>
                <a:spcPct val="120000"/>
              </a:lnSpc>
            </a:pPr>
            <a:r>
              <a:rPr lang="ko-KR" altLang="en-US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가까운 버스 정류장</a:t>
            </a:r>
            <a:r>
              <a:rPr lang="en-US" altLang="ko-KR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, </a:t>
            </a:r>
            <a:r>
              <a:rPr lang="ko-KR" altLang="en-US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지하철 역</a:t>
            </a:r>
            <a:r>
              <a:rPr lang="en-US" altLang="ko-KR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, </a:t>
            </a:r>
            <a:r>
              <a:rPr lang="ko-KR" altLang="en-US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택시 </a:t>
            </a:r>
            <a:r>
              <a:rPr lang="ko-KR" altLang="en-US" sz="2300" dirty="0" err="1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승차장</a:t>
            </a:r>
            <a:r>
              <a:rPr lang="ko-KR" altLang="en-US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 등을 안내 </a:t>
            </a:r>
            <a:r>
              <a:rPr lang="en-US" altLang="ko-KR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+ </a:t>
            </a:r>
            <a:r>
              <a:rPr lang="ko-KR" altLang="en-US" sz="2300" dirty="0"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  <a:sym typeface="Heebo"/>
              </a:rPr>
              <a:t>추천 시스템</a:t>
            </a:r>
            <a:endParaRPr lang="en-US" altLang="ko-KR" sz="2300" dirty="0">
              <a:latin typeface="휴먼엑스포" panose="02030504000101010101" pitchFamily="18" charset="-127"/>
              <a:ea typeface="휴먼엑스포" panose="02030504000101010101" pitchFamily="18" charset="-127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4" y="637297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429040"/>
              </p:ext>
            </p:extLst>
          </p:nvPr>
        </p:nvGraphicFramePr>
        <p:xfrm>
          <a:off x="819533" y="2303521"/>
          <a:ext cx="16648928" cy="178114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52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GET</a:t>
                      </a:r>
                    </a:p>
                    <a:p>
                      <a:pPr algn="ctr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tourtrans</a:t>
                      </a:r>
                      <a:r>
                        <a:rPr lang="en-US" altLang="ko-KR" sz="2000" dirty="0"/>
                        <a:t>/all</a:t>
                      </a:r>
                    </a:p>
                    <a:p>
                      <a:pPr algn="ctr"/>
                      <a:r>
                        <a:rPr lang="en-US" altLang="ko-KR" sz="2000" dirty="0"/>
                        <a:t>HTTP/1.1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Accept: application/json</a:t>
                      </a:r>
                      <a:endParaRPr lang="ko-KR" altLang="en-US" sz="2000" b="0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07556"/>
              </p:ext>
            </p:extLst>
          </p:nvPr>
        </p:nvGraphicFramePr>
        <p:xfrm>
          <a:off x="819534" y="4294405"/>
          <a:ext cx="16648928" cy="5466455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4128813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7049115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4837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HTTP/1.1 200 OK </a:t>
                      </a:r>
                    </a:p>
                    <a:p>
                      <a:pPr algn="ctr"/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성공 시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Content-Type: application/json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b="0" dirty="0"/>
                        <a:t>[[</a:t>
                      </a:r>
                    </a:p>
                    <a:p>
                      <a:r>
                        <a:rPr lang="en-US" altLang="ko-KR" sz="2000" b="0" dirty="0"/>
                        <a:t>  {</a:t>
                      </a:r>
                    </a:p>
                    <a:p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dataNo</a:t>
                      </a:r>
                      <a:r>
                        <a:rPr lang="en-US" altLang="ko-KR" sz="2000" b="0" dirty="0"/>
                        <a:t>": 1,</a:t>
                      </a:r>
                    </a:p>
                    <a:p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keyId</a:t>
                      </a:r>
                      <a:r>
                        <a:rPr lang="en-US" altLang="ko-KR" sz="2000" b="0" dirty="0"/>
                        <a:t>": 1001,</a:t>
                      </a:r>
                    </a:p>
                    <a:p>
                      <a:r>
                        <a:rPr lang="en-US" altLang="ko-KR" sz="2000" b="0" dirty="0"/>
                        <a:t>    "value": "Tour Bus",</a:t>
                      </a:r>
                    </a:p>
                    <a:p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pbtrnspClNm</a:t>
                      </a:r>
                      <a:r>
                        <a:rPr lang="en-US" altLang="ko-KR" sz="2000" b="0" dirty="0"/>
                        <a:t>": "Bus",</a:t>
                      </a:r>
                    </a:p>
                    <a:p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pbtrnspFcltyNm</a:t>
                      </a:r>
                      <a:r>
                        <a:rPr lang="en-US" altLang="ko-KR" sz="2000" b="0" dirty="0"/>
                        <a:t>": "Tour Bus Stop",</a:t>
                      </a:r>
                    </a:p>
                    <a:p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bstpNoNm</a:t>
                      </a:r>
                      <a:r>
                        <a:rPr lang="en-US" altLang="ko-KR" sz="2000" b="0" dirty="0"/>
                        <a:t>": "Stop 1",</a:t>
                      </a:r>
                    </a:p>
                    <a:p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entrcNm</a:t>
                      </a:r>
                      <a:r>
                        <a:rPr lang="en-US" altLang="ko-KR" sz="2000" b="0" dirty="0"/>
                        <a:t>": "Main Gate",</a:t>
                      </a:r>
                    </a:p>
                    <a:p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pbtrnspFcltyAddr</a:t>
                      </a:r>
                      <a:r>
                        <a:rPr lang="en-US" altLang="ko-KR" sz="2000" b="0" dirty="0"/>
                        <a:t>": "123 Main St, Seoul",</a:t>
                      </a:r>
                    </a:p>
                    <a:p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fcltyLa</a:t>
                      </a:r>
                      <a:r>
                        <a:rPr lang="en-US" altLang="ko-KR" sz="2000" b="0" dirty="0"/>
                        <a:t>": 37.5665,</a:t>
                      </a:r>
                    </a:p>
                    <a:p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fcltyLo</a:t>
                      </a:r>
                      <a:r>
                        <a:rPr lang="en-US" altLang="ko-KR" sz="2000" b="0" dirty="0"/>
                        <a:t>": 126.9780,</a:t>
                      </a:r>
                    </a:p>
                    <a:p>
                      <a:r>
                        <a:rPr lang="en-US" altLang="ko-KR" sz="2000" b="0" dirty="0"/>
                        <a:t>    "</a:t>
                      </a:r>
                      <a:r>
                        <a:rPr lang="en-US" altLang="ko-KR" sz="2000" b="0" dirty="0" err="1"/>
                        <a:t>dstncValue</a:t>
                      </a:r>
                      <a:r>
                        <a:rPr lang="en-US" altLang="ko-KR" sz="2000" b="0" dirty="0"/>
                        <a:t>": 200.0</a:t>
                      </a:r>
                    </a:p>
                    <a:p>
                      <a:r>
                        <a:rPr lang="en-US" altLang="ko-KR" sz="2000" b="0" dirty="0"/>
                        <a:t>  }</a:t>
                      </a:r>
                    </a:p>
                    <a:p>
                      <a:r>
                        <a:rPr lang="en-US" altLang="ko-KR" sz="2000" b="0" dirty="0"/>
                        <a:t>]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06995"/>
              </p:ext>
            </p:extLst>
          </p:nvPr>
        </p:nvGraphicFramePr>
        <p:xfrm>
          <a:off x="819533" y="974280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22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tourtrans</a:t>
                      </a:r>
                      <a:r>
                        <a:rPr lang="en-US" altLang="ko-KR" sz="2000" dirty="0"/>
                        <a:t>/all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모든 관광지 대중교통 정보 조회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159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4" y="637297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2496DD-9834-4096-A590-55BCC49C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65908"/>
              </p:ext>
            </p:extLst>
          </p:nvPr>
        </p:nvGraphicFramePr>
        <p:xfrm>
          <a:off x="819533" y="2303521"/>
          <a:ext cx="16648928" cy="1781148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7015696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4162232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Request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11524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GET</a:t>
                      </a:r>
                    </a:p>
                    <a:p>
                      <a:pPr algn="ctr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tourtrans</a:t>
                      </a:r>
                      <a:r>
                        <a:rPr lang="en-US" altLang="ko-KR" sz="2000" dirty="0"/>
                        <a:t>/{</a:t>
                      </a:r>
                      <a:r>
                        <a:rPr lang="en-US" altLang="ko-KR" sz="2000" dirty="0" err="1"/>
                        <a:t>keyId</a:t>
                      </a:r>
                      <a:r>
                        <a:rPr lang="en-US" altLang="ko-KR" sz="2000" dirty="0"/>
                        <a:t>} HTTP/1.1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Accept: application/json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없음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51EFD1-D0EB-44CC-BE91-39744BDD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985963"/>
              </p:ext>
            </p:extLst>
          </p:nvPr>
        </p:nvGraphicFramePr>
        <p:xfrm>
          <a:off x="819534" y="4294405"/>
          <a:ext cx="16648928" cy="5466455"/>
        </p:xfrm>
        <a:graphic>
          <a:graphicData uri="http://schemas.openxmlformats.org/drawingml/2006/table">
            <a:tbl>
              <a:tblPr>
                <a:tableStyleId>{A8DD9129-B136-4D1E-8867-87446E5F62A1}</a:tableStyleId>
              </a:tblPr>
              <a:tblGrid>
                <a:gridCol w="2156300">
                  <a:extLst>
                    <a:ext uri="{9D8B030D-6E8A-4147-A177-3AD203B41FA5}">
                      <a16:colId xmlns:a16="http://schemas.microsoft.com/office/drawing/2014/main" val="3977006634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946656468"/>
                    </a:ext>
                  </a:extLst>
                </a:gridCol>
                <a:gridCol w="4128813">
                  <a:extLst>
                    <a:ext uri="{9D8B030D-6E8A-4147-A177-3AD203B41FA5}">
                      <a16:colId xmlns:a16="http://schemas.microsoft.com/office/drawing/2014/main" val="3536367772"/>
                    </a:ext>
                  </a:extLst>
                </a:gridCol>
                <a:gridCol w="7049115">
                  <a:extLst>
                    <a:ext uri="{9D8B030D-6E8A-4147-A177-3AD203B41FA5}">
                      <a16:colId xmlns:a16="http://schemas.microsoft.com/office/drawing/2014/main" val="1208276145"/>
                    </a:ext>
                  </a:extLst>
                </a:gridCol>
              </a:tblGrid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Response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98439"/>
                  </a:ext>
                </a:extLst>
              </a:tr>
              <a:tr h="302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Line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Header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Body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6873"/>
                  </a:ext>
                </a:extLst>
              </a:tr>
              <a:tr h="48378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  <a:endParaRPr lang="ko-KR" alt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HTTP/1.1 200 OK</a:t>
                      </a:r>
                    </a:p>
                    <a:p>
                      <a:pPr algn="ctr"/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성공 시</a:t>
                      </a:r>
                      <a:endParaRPr lang="en-US" altLang="ko-KR" sz="2000" dirty="0"/>
                    </a:p>
                    <a:p>
                      <a:pPr algn="ctr"/>
                      <a:r>
                        <a:rPr lang="en-US" altLang="ko-KR" sz="2000" dirty="0"/>
                        <a:t>)HTTP/1.1 404 Not Found (</a:t>
                      </a:r>
                      <a:r>
                        <a:rPr lang="ko-KR" altLang="en-US" sz="2000" dirty="0"/>
                        <a:t>정보를 찾을 수 없을 때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/>
                        <a:t>Content-Type: application/json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1" dirty="0"/>
                        <a:t>성공 시</a:t>
                      </a:r>
                      <a:endParaRPr lang="ko-KR" altLang="en-US" sz="2000" dirty="0"/>
                    </a:p>
                    <a:p>
                      <a:pPr rtl="0"/>
                      <a:r>
                        <a:rPr lang="en-US" altLang="ko-KR" sz="2000" dirty="0"/>
                        <a:t>[ { "</a:t>
                      </a:r>
                      <a:r>
                        <a:rPr lang="en-US" altLang="ko-KR" sz="2000" dirty="0" err="1"/>
                        <a:t>dataNo</a:t>
                      </a:r>
                      <a:r>
                        <a:rPr lang="en-US" altLang="ko-KR" sz="2000" dirty="0"/>
                        <a:t>": 1, "</a:t>
                      </a:r>
                      <a:r>
                        <a:rPr lang="en-US" altLang="ko-KR" sz="2000" dirty="0" err="1"/>
                        <a:t>keyId</a:t>
                      </a:r>
                      <a:r>
                        <a:rPr lang="en-US" altLang="ko-KR" sz="2000" dirty="0"/>
                        <a:t>": 1001, "value": "Tour Bus", "</a:t>
                      </a:r>
                      <a:r>
                        <a:rPr lang="en-US" altLang="ko-KR" sz="2000" dirty="0" err="1"/>
                        <a:t>pbtrnspClNm</a:t>
                      </a:r>
                      <a:r>
                        <a:rPr lang="en-US" altLang="ko-KR" sz="2000" dirty="0"/>
                        <a:t>": "Bus", "</a:t>
                      </a:r>
                      <a:r>
                        <a:rPr lang="en-US" altLang="ko-KR" sz="2000" dirty="0" err="1"/>
                        <a:t>pbtrnspFcltyNm</a:t>
                      </a:r>
                      <a:r>
                        <a:rPr lang="en-US" altLang="ko-KR" sz="2000" dirty="0"/>
                        <a:t>": "Tour Bus Stop", "</a:t>
                      </a:r>
                      <a:r>
                        <a:rPr lang="en-US" altLang="ko-KR" sz="2000" dirty="0" err="1"/>
                        <a:t>bstpNoNm</a:t>
                      </a:r>
                      <a:r>
                        <a:rPr lang="en-US" altLang="ko-KR" sz="2000" dirty="0"/>
                        <a:t>": "Stop 1", "</a:t>
                      </a:r>
                      <a:r>
                        <a:rPr lang="en-US" altLang="ko-KR" sz="2000" dirty="0" err="1"/>
                        <a:t>entrcNm</a:t>
                      </a:r>
                      <a:r>
                        <a:rPr lang="en-US" altLang="ko-KR" sz="2000" dirty="0"/>
                        <a:t>": "Main Gate", "</a:t>
                      </a:r>
                      <a:r>
                        <a:rPr lang="en-US" altLang="ko-KR" sz="2000" dirty="0" err="1"/>
                        <a:t>pbtrnspFcltyAddr</a:t>
                      </a:r>
                      <a:r>
                        <a:rPr lang="en-US" altLang="ko-KR" sz="2000" dirty="0"/>
                        <a:t>": "123 Main St, Seoul", "</a:t>
                      </a:r>
                      <a:r>
                        <a:rPr lang="en-US" altLang="ko-KR" sz="2000" dirty="0" err="1"/>
                        <a:t>fcltyLa</a:t>
                      </a:r>
                      <a:r>
                        <a:rPr lang="en-US" altLang="ko-KR" sz="2000" dirty="0"/>
                        <a:t>": 37.5665, "</a:t>
                      </a:r>
                      <a:r>
                        <a:rPr lang="en-US" altLang="ko-KR" sz="2000" dirty="0" err="1"/>
                        <a:t>fcltyLo</a:t>
                      </a:r>
                      <a:r>
                        <a:rPr lang="en-US" altLang="ko-KR" sz="2000" dirty="0"/>
                        <a:t>": 126.9780, "</a:t>
                      </a:r>
                      <a:r>
                        <a:rPr lang="en-US" altLang="ko-KR" sz="2000" dirty="0" err="1"/>
                        <a:t>dstncValue</a:t>
                      </a:r>
                      <a:r>
                        <a:rPr lang="en-US" altLang="ko-KR" sz="2000" dirty="0"/>
                        <a:t>": 200.0 } ] </a:t>
                      </a:r>
                    </a:p>
                    <a:p>
                      <a:pPr rtl="0"/>
                      <a:endParaRPr lang="en-US" altLang="ko-KR" sz="2000" dirty="0"/>
                    </a:p>
                    <a:p>
                      <a:r>
                        <a:rPr lang="ko-KR" altLang="en-US" sz="2000" b="1" dirty="0"/>
                        <a:t>정보를 찾을 수 없을 때</a:t>
                      </a:r>
                      <a:endParaRPr lang="ko-KR" altLang="en-US" sz="2000" dirty="0"/>
                    </a:p>
                    <a:p>
                      <a:pPr rtl="0"/>
                      <a:r>
                        <a:rPr lang="en-US" altLang="ko-KR" sz="2000" dirty="0"/>
                        <a:t>{ "error": "Tour transport info not found" }</a:t>
                      </a:r>
                    </a:p>
                    <a:p>
                      <a:endParaRPr lang="en-US" altLang="ko-KR" sz="2000" b="1" dirty="0"/>
                    </a:p>
                  </a:txBody>
                  <a:tcPr marL="9525" marR="9525" marT="9525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2450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F48B3CE0-D199-4267-AACC-FA139314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75790"/>
              </p:ext>
            </p:extLst>
          </p:nvPr>
        </p:nvGraphicFramePr>
        <p:xfrm>
          <a:off x="819533" y="974280"/>
          <a:ext cx="16648928" cy="11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467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567133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5790931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6343159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911238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Method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URI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설명</a:t>
                      </a:r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</a:t>
                      </a:r>
                      <a:r>
                        <a:rPr lang="en-US" altLang="ko-KR" sz="2000" dirty="0"/>
                        <a:t>ID</a:t>
                      </a:r>
                      <a:endParaRPr lang="ko-KR" altLang="en-US" sz="2000" dirty="0"/>
                    </a:p>
                  </a:txBody>
                  <a:tcPr marL="144773" marR="144773" marT="72387" marB="72387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8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23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GET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api</a:t>
                      </a:r>
                      <a:r>
                        <a:rPr lang="en-US" altLang="ko-KR" sz="2000" dirty="0"/>
                        <a:t>/</a:t>
                      </a:r>
                      <a:r>
                        <a:rPr lang="en-US" altLang="ko-KR" sz="2000" dirty="0" err="1"/>
                        <a:t>tourtrans</a:t>
                      </a:r>
                      <a:r>
                        <a:rPr lang="en-US" altLang="ko-KR" sz="2000" dirty="0"/>
                        <a:t>/{</a:t>
                      </a:r>
                      <a:r>
                        <a:rPr lang="en-US" altLang="ko-KR" sz="2000" dirty="0" err="1"/>
                        <a:t>keyId</a:t>
                      </a:r>
                      <a:r>
                        <a:rPr lang="en-US" altLang="ko-KR" sz="2000" dirty="0"/>
                        <a:t>}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특정 관광지의 대중교통 정보 조회</a:t>
                      </a:r>
                    </a:p>
                  </a:txBody>
                  <a:tcPr marL="144773" marR="144773" marT="72387" marB="723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Auth-01</a:t>
                      </a:r>
                      <a:endParaRPr lang="ko-KR" altLang="en-US" sz="2000" dirty="0"/>
                    </a:p>
                  </a:txBody>
                  <a:tcPr marL="144773" marR="144773" marT="72387" marB="72387"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233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22EC30B2-6607-4F36-C9A4-C59A3928DFB9}"/>
              </a:ext>
            </a:extLst>
          </p:cNvPr>
          <p:cNvSpPr txBox="1"/>
          <p:nvPr/>
        </p:nvSpPr>
        <p:spPr>
          <a:xfrm>
            <a:off x="544810" y="4344498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Data Base (DB) </a:t>
            </a: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설계</a:t>
            </a:r>
            <a:endParaRPr sz="8800" b="1" dirty="0">
              <a:solidFill>
                <a:srgbClr val="4C6FBF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1047130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22EC30B2-6607-4F36-C9A4-C59A3928DFB9}"/>
              </a:ext>
            </a:extLst>
          </p:cNvPr>
          <p:cNvSpPr txBox="1"/>
          <p:nvPr/>
        </p:nvSpPr>
        <p:spPr>
          <a:xfrm>
            <a:off x="591215" y="555806"/>
            <a:ext cx="8552785" cy="8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ERD</a:t>
            </a:r>
            <a:r>
              <a:rPr lang="en-US" sz="2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(Entity Relationship Diagram)</a:t>
            </a:r>
            <a:endParaRPr sz="2800" b="1" dirty="0">
              <a:solidFill>
                <a:srgbClr val="4C6FBF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Heebo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CD54097-B834-4E9B-8C25-660BE1DDC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16" y="1314614"/>
            <a:ext cx="9215394" cy="79486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67448B4-86EC-480F-8393-E9329AF7D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610" y="1314613"/>
            <a:ext cx="7890174" cy="79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012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22EC30B2-6607-4F36-C9A4-C59A3928DFB9}"/>
              </a:ext>
            </a:extLst>
          </p:cNvPr>
          <p:cNvSpPr txBox="1"/>
          <p:nvPr/>
        </p:nvSpPr>
        <p:spPr>
          <a:xfrm>
            <a:off x="548685" y="1007871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Table </a:t>
            </a: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명세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F986D0F9-0533-C4A1-6F27-4186C879D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69753"/>
              </p:ext>
            </p:extLst>
          </p:nvPr>
        </p:nvGraphicFramePr>
        <p:xfrm>
          <a:off x="810489" y="2919536"/>
          <a:ext cx="16667019" cy="63595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636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2213091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2117562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2069797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67175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1830975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3757473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7066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테이블 명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member</a:t>
                      </a:r>
                      <a:endParaRPr lang="ko-KR" alt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테이블 설명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회원정보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706621"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컬럼명</a:t>
                      </a:r>
                      <a:endParaRPr lang="ko-KR" alt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타입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길이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706621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Primary 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회원 인덱스 키</a:t>
                      </a: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706621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Unique 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회원 이메일 아이디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706621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회원 비밀번호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706621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회원 구분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706621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enabled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이메일 인증 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706621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nickname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Unique 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회원 닉네임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5190191"/>
                  </a:ext>
                </a:extLst>
              </a:tr>
              <a:tr h="706621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join_date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DATETIME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가입 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12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4019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22EC30B2-6607-4F36-C9A4-C59A3928DFB9}"/>
              </a:ext>
            </a:extLst>
          </p:cNvPr>
          <p:cNvSpPr txBox="1"/>
          <p:nvPr/>
        </p:nvSpPr>
        <p:spPr>
          <a:xfrm>
            <a:off x="548685" y="1007871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Table </a:t>
            </a: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명세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F986D0F9-0533-C4A1-6F27-4186C879D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7088"/>
              </p:ext>
            </p:extLst>
          </p:nvPr>
        </p:nvGraphicFramePr>
        <p:xfrm>
          <a:off x="831273" y="3115337"/>
          <a:ext cx="16667019" cy="5662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636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2213091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2117562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2069797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67175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1830975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3757473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808947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테이블 명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token</a:t>
                      </a:r>
                      <a:endParaRPr lang="ko-KR" alt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테이블 설명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토큰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808947"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컬럼명</a:t>
                      </a:r>
                      <a:endParaRPr lang="ko-KR" alt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타입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길이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808947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Primary 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토큰 인덱스</a:t>
                      </a: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808947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token_type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토큰 타입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808947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token_value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토큰 값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808947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expiry_date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DATETIME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토큰 발급 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808947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member_id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발급된 토큰의 사용자 인덱스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373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22EC30B2-6607-4F36-C9A4-C59A3928DFB9}"/>
              </a:ext>
            </a:extLst>
          </p:cNvPr>
          <p:cNvSpPr txBox="1"/>
          <p:nvPr/>
        </p:nvSpPr>
        <p:spPr>
          <a:xfrm>
            <a:off x="544810" y="725645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Table </a:t>
            </a: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명세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F986D0F9-0533-C4A1-6F27-4186C879D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23126"/>
              </p:ext>
            </p:extLst>
          </p:nvPr>
        </p:nvGraphicFramePr>
        <p:xfrm>
          <a:off x="831273" y="2605873"/>
          <a:ext cx="16667019" cy="6673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636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2213091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2117562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2069797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67175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3201819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386629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809145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테이블 명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board</a:t>
                      </a:r>
                      <a:endParaRPr lang="ko-KR" alt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테이블 설명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게시판 목록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809145"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컬럼명</a:t>
                      </a:r>
                      <a:endParaRPr lang="ko-KR" alt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타입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길이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56173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Primary 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게시물 인덱스</a:t>
                      </a: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56173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게시물 제목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56173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게시물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56173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author_nickname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작성자 닉네임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56173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author_id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작성자 인덱스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56173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create_date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DATETIME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CURRENT_TIMESTAMP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작성 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9592184"/>
                  </a:ext>
                </a:extLst>
              </a:tr>
              <a:tr h="56173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update_date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DATETIME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CURRENT_TIMESTAMP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수정 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2826131"/>
                  </a:ext>
                </a:extLst>
              </a:tr>
              <a:tr h="56173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like_count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'0'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좋아요 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6546570"/>
                  </a:ext>
                </a:extLst>
              </a:tr>
              <a:tr h="56173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view_count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조회 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754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4272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22EC30B2-6607-4F36-C9A4-C59A3928DFB9}"/>
              </a:ext>
            </a:extLst>
          </p:cNvPr>
          <p:cNvSpPr txBox="1"/>
          <p:nvPr/>
        </p:nvSpPr>
        <p:spPr>
          <a:xfrm>
            <a:off x="548685" y="1007871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Table </a:t>
            </a: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명세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F986D0F9-0533-C4A1-6F27-4186C879D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65573"/>
              </p:ext>
            </p:extLst>
          </p:nvPr>
        </p:nvGraphicFramePr>
        <p:xfrm>
          <a:off x="831273" y="3115337"/>
          <a:ext cx="16667019" cy="5662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636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2213091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2117562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2069797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67175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1830975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3757473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808947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테이블 명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</a:t>
                      </a:r>
                      <a:endParaRPr lang="ko-KR" alt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테이블 설명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게시물 이미지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808947"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컬럼명</a:t>
                      </a:r>
                      <a:endParaRPr lang="ko-KR" alt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타입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길이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808947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Primary 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이미지 인덱스</a:t>
                      </a: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808947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LONGBLOB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이미지 파일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808947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filename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파일 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808947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board_id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이미지가 올라간 게시물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808947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mime_type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이미지 타입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838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22EC30B2-6607-4F36-C9A4-C59A3928DFB9}"/>
              </a:ext>
            </a:extLst>
          </p:cNvPr>
          <p:cNvSpPr txBox="1"/>
          <p:nvPr/>
        </p:nvSpPr>
        <p:spPr>
          <a:xfrm>
            <a:off x="544810" y="499056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Table </a:t>
            </a: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명세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17CE4D7-578F-447F-A5F8-00B36FCAB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07611"/>
              </p:ext>
            </p:extLst>
          </p:nvPr>
        </p:nvGraphicFramePr>
        <p:xfrm>
          <a:off x="831273" y="2097059"/>
          <a:ext cx="16667019" cy="7561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636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2213091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2117562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2069797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67175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3201819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386629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57854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테이블 명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comment</a:t>
                      </a:r>
                      <a:endParaRPr lang="ko-KR" alt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테이블 설명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댓글 목록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78549"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컬럼명</a:t>
                      </a:r>
                      <a:endParaRPr lang="ko-KR" alt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타입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길이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578549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Primary 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댓글 인덱스</a:t>
                      </a: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578549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댓글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578549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is_edited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TINYINT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'0'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댓글 수정 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578549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create_date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DATETIME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CURRENT_TIMESTAMP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댓글 작성 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578549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edited_date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DATETIME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CURRENT_TIMESTAMP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댓글 수정 날짜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578549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like_count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'0'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좋아요 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9592184"/>
                  </a:ext>
                </a:extLst>
              </a:tr>
              <a:tr h="578549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board_id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작성된 댓글의 </a:t>
                      </a: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게시물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2826131"/>
                  </a:ext>
                </a:extLst>
              </a:tr>
              <a:tr h="578549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author_id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작성자 인덱스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6546570"/>
                  </a:ext>
                </a:extLst>
              </a:tr>
              <a:tr h="578549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author_nickname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작성자 닉네임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7542413"/>
                  </a:ext>
                </a:extLst>
              </a:tr>
              <a:tr h="578549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parent_comment_id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부모 댓글 인덱스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1346230"/>
                  </a:ext>
                </a:extLst>
              </a:tr>
              <a:tr h="578549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is_child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자식 댓글 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58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324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22EC30B2-6607-4F36-C9A4-C59A3928DFB9}"/>
              </a:ext>
            </a:extLst>
          </p:cNvPr>
          <p:cNvSpPr txBox="1"/>
          <p:nvPr/>
        </p:nvSpPr>
        <p:spPr>
          <a:xfrm>
            <a:off x="0" y="369236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Table </a:t>
            </a: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명세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A6D48C-7F57-4517-846D-0115C8CD2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03087"/>
              </p:ext>
            </p:extLst>
          </p:nvPr>
        </p:nvGraphicFramePr>
        <p:xfrm>
          <a:off x="810489" y="1967238"/>
          <a:ext cx="16667019" cy="7539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636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2213091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2117562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2069797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67175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3201819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386629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94187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테이블 명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1" i="0" u="none" strike="noStrike" cap="none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location_info_data</a:t>
                      </a:r>
                      <a:endParaRPr lang="ko-KR" alt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테이블 설명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 정보 데이터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94187"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컬럼명</a:t>
                      </a:r>
                      <a:endParaRPr lang="ko-KR" alt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타입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길이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421833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Primary 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 인덱스</a:t>
                      </a: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421833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KEYID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 키 인덱스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421833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ctprvn_nm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광역시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421833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Signgu_nm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시군구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421833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emd_nm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읍면동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421833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area_cltur_trrsrt_nm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 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9592184"/>
                  </a:ext>
                </a:extLst>
              </a:tr>
              <a:tr h="421833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addr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2826131"/>
                  </a:ext>
                </a:extLst>
              </a:tr>
              <a:tr h="421833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TRRSRT_LA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DOUBLE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 위도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6546570"/>
                  </a:ext>
                </a:extLst>
              </a:tr>
              <a:tr h="421833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TRRSRT_LO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DOUBLE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 경도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7542413"/>
                  </a:ext>
                </a:extLst>
              </a:tr>
              <a:tr h="421833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trrsrt_cl_nm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 분류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1346230"/>
                  </a:ext>
                </a:extLst>
              </a:tr>
              <a:tr h="421833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trrsrt_stry_nm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 짧은 소개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585862"/>
                  </a:ext>
                </a:extLst>
              </a:tr>
              <a:tr h="421833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trrsrt_stry_sumry_cn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 긴 소개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7479055"/>
                  </a:ext>
                </a:extLst>
              </a:tr>
              <a:tr h="421833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trrsrt_stry_url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 소개주소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4291776"/>
                  </a:ext>
                </a:extLst>
              </a:tr>
              <a:tr h="421833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core_kwrd_cn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 태그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4758218"/>
                  </a:ext>
                </a:extLst>
              </a:tr>
              <a:tr h="421833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image_url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 이미지</a:t>
                      </a:r>
                      <a:r>
                        <a:rPr lang="en-US" altLang="ko-KR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url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8253018"/>
                  </a:ext>
                </a:extLst>
              </a:tr>
              <a:tr h="421833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image_data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LONGBLOB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 이미지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1584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40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A767519-F3D0-4F2A-9DE9-81FCA9E13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73488"/>
              </p:ext>
            </p:extLst>
          </p:nvPr>
        </p:nvGraphicFramePr>
        <p:xfrm>
          <a:off x="742123" y="795129"/>
          <a:ext cx="16790505" cy="8759684"/>
        </p:xfrm>
        <a:graphic>
          <a:graphicData uri="http://schemas.openxmlformats.org/drawingml/2006/table">
            <a:tbl>
              <a:tblPr firstRow="1" bandRow="1">
                <a:tableStyleId>{A8DD9129-B136-4D1E-8867-87446E5F62A1}</a:tableStyleId>
              </a:tblPr>
              <a:tblGrid>
                <a:gridCol w="2718708">
                  <a:extLst>
                    <a:ext uri="{9D8B030D-6E8A-4147-A177-3AD203B41FA5}">
                      <a16:colId xmlns:a16="http://schemas.microsoft.com/office/drawing/2014/main" val="2619652271"/>
                    </a:ext>
                  </a:extLst>
                </a:gridCol>
                <a:gridCol w="3536317">
                  <a:extLst>
                    <a:ext uri="{9D8B030D-6E8A-4147-A177-3AD203B41FA5}">
                      <a16:colId xmlns:a16="http://schemas.microsoft.com/office/drawing/2014/main" val="1266637004"/>
                    </a:ext>
                  </a:extLst>
                </a:gridCol>
                <a:gridCol w="9038691">
                  <a:extLst>
                    <a:ext uri="{9D8B030D-6E8A-4147-A177-3AD203B41FA5}">
                      <a16:colId xmlns:a16="http://schemas.microsoft.com/office/drawing/2014/main" val="2848244651"/>
                    </a:ext>
                  </a:extLst>
                </a:gridCol>
                <a:gridCol w="1496789">
                  <a:extLst>
                    <a:ext uri="{9D8B030D-6E8A-4147-A177-3AD203B41FA5}">
                      <a16:colId xmlns:a16="http://schemas.microsoft.com/office/drawing/2014/main" val="4252652359"/>
                    </a:ext>
                  </a:extLst>
                </a:gridCol>
              </a:tblGrid>
              <a:tr h="95951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5000" dirty="0">
                          <a:solidFill>
                            <a:srgbClr val="4F81BD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기능 요구사항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91313"/>
                  </a:ext>
                </a:extLst>
              </a:tr>
              <a:tr h="634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4C6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서비스</a:t>
                      </a:r>
                      <a:endParaRPr lang="ko-KR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C6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기능설명</a:t>
                      </a:r>
                      <a:endParaRPr lang="ko-KR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C6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필요기능</a:t>
                      </a:r>
                      <a:endParaRPr lang="ko-KR" altLang="en-US" sz="25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C6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512537"/>
                  </a:ext>
                </a:extLst>
              </a:tr>
              <a:tr h="1023636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rgbClr val="4C6FB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서비스 소개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사용자 등록 및 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회원가입 기능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: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이메일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이름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비밀번호 등의 정보를 입력하여 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790262"/>
                  </a:ext>
                </a:extLst>
              </a:tr>
              <a:tr h="10236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로그인 기능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: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이메일과 비밀번호를 통해 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159174"/>
                  </a:ext>
                </a:extLst>
              </a:tr>
              <a:tr h="10236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소셜 로그인 기능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: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구글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네이버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카카오 등 소셜 미디어 계정을 통한 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568039"/>
                  </a:ext>
                </a:extLst>
              </a:tr>
              <a:tr h="10236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비밀번호 찾기 및 재설정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: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이메일 인증을 통한 비밀번호 재설정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27635"/>
                  </a:ext>
                </a:extLst>
              </a:tr>
              <a:tr h="10236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메인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관광지 목록</a:t>
                      </a:r>
                      <a:r>
                        <a:rPr lang="en-US" altLang="ko-KR" sz="2000" dirty="0"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: </a:t>
                      </a:r>
                      <a:r>
                        <a:rPr lang="ko-KR" altLang="en-US" sz="2000" dirty="0">
                          <a:highlight>
                            <a:srgbClr val="FFFF00"/>
                          </a:highlight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인기있는 관광지 목록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23663"/>
                  </a:ext>
                </a:extLst>
              </a:tr>
              <a:tr h="10236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이벤트</a:t>
                      </a:r>
                      <a:r>
                        <a:rPr lang="en-US" altLang="ko-KR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: </a:t>
                      </a:r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부산광역시 내 축제</a:t>
                      </a:r>
                      <a:r>
                        <a:rPr lang="en-US" altLang="ko-KR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행사 등의 정보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452525"/>
                  </a:ext>
                </a:extLst>
              </a:tr>
              <a:tr h="10236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공지사항</a:t>
                      </a:r>
                      <a:r>
                        <a:rPr lang="en-US" altLang="ko-KR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: </a:t>
                      </a:r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데이터의 변경사항 및 웹서비스 변경사항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587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0341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22EC30B2-6607-4F36-C9A4-C59A3928DFB9}"/>
              </a:ext>
            </a:extLst>
          </p:cNvPr>
          <p:cNvSpPr txBox="1"/>
          <p:nvPr/>
        </p:nvSpPr>
        <p:spPr>
          <a:xfrm>
            <a:off x="0" y="369236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Table </a:t>
            </a: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명세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A6D48C-7F57-4517-846D-0115C8CD2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23536"/>
              </p:ext>
            </p:extLst>
          </p:nvPr>
        </p:nvGraphicFramePr>
        <p:xfrm>
          <a:off x="810489" y="1967237"/>
          <a:ext cx="16667019" cy="7489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636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2213091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2117562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2069797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67175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3201819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386629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527316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테이블 명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1" i="0" u="none" strike="noStrike" cap="none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location_tour_trans</a:t>
                      </a:r>
                      <a:endParaRPr lang="ko-KR" alt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테이블 설명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 접근 대중교통 정보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524584"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컬럼명</a:t>
                      </a:r>
                      <a:endParaRPr lang="ko-KR" alt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타입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길이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56137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Primary 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대중교통 인덱스</a:t>
                      </a: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56137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KEYID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 </a:t>
                      </a: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KEYID</a:t>
                      </a: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56137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대중교통 분류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56137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PBTRNSP_CL_NM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대중교통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56137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PBTRNSP_FCLTY_NM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정류장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56137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BSTP_NO_NM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정류장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9592184"/>
                  </a:ext>
                </a:extLst>
              </a:tr>
              <a:tr h="56137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ENTRC_NM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출구 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2826131"/>
                  </a:ext>
                </a:extLst>
              </a:tr>
              <a:tr h="823931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PBTRNSP_FCLTY_ADDR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정류장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6546570"/>
                  </a:ext>
                </a:extLst>
              </a:tr>
              <a:tr h="56137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FCLTY_LA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DOUBLE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정류장 위도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7542413"/>
                  </a:ext>
                </a:extLst>
              </a:tr>
              <a:tr h="56137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FCLTY_LO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DOUBLE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정류장 경도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1346230"/>
                  </a:ext>
                </a:extLst>
              </a:tr>
              <a:tr h="561375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DSTNC_VALUE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DOUBLE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관광지까지 거리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58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0209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22EC30B2-6607-4F36-C9A4-C59A3928DFB9}"/>
              </a:ext>
            </a:extLst>
          </p:cNvPr>
          <p:cNvSpPr txBox="1"/>
          <p:nvPr/>
        </p:nvSpPr>
        <p:spPr>
          <a:xfrm>
            <a:off x="548685" y="1007871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Table </a:t>
            </a: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"/>
              </a:rPr>
              <a:t>명세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F986D0F9-0533-C4A1-6F27-4186C879D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30102"/>
              </p:ext>
            </p:extLst>
          </p:nvPr>
        </p:nvGraphicFramePr>
        <p:xfrm>
          <a:off x="831273" y="3115337"/>
          <a:ext cx="16667019" cy="4044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636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2213091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2117562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2069797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67175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1830975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3757473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808947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테이블 명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token</a:t>
                      </a:r>
                      <a:endParaRPr lang="ko-KR" alt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테이블 설명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토큰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808947"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컬럼명</a:t>
                      </a:r>
                      <a:endParaRPr lang="ko-KR" alt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타입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길이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Key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808947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NOT 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Primary Key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대중교통 인덱스</a:t>
                      </a: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808947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Value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대중교통 분류 값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808947"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transportation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2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대중교통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55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A767519-F3D0-4F2A-9DE9-81FCA9E13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32567"/>
              </p:ext>
            </p:extLst>
          </p:nvPr>
        </p:nvGraphicFramePr>
        <p:xfrm>
          <a:off x="742122" y="800100"/>
          <a:ext cx="16802927" cy="8820144"/>
        </p:xfrm>
        <a:graphic>
          <a:graphicData uri="http://schemas.openxmlformats.org/drawingml/2006/table">
            <a:tbl>
              <a:tblPr firstRow="1" bandRow="1">
                <a:tableStyleId>{A8DD9129-B136-4D1E-8867-87446E5F62A1}</a:tableStyleId>
              </a:tblPr>
              <a:tblGrid>
                <a:gridCol w="2667828">
                  <a:extLst>
                    <a:ext uri="{9D8B030D-6E8A-4147-A177-3AD203B41FA5}">
                      <a16:colId xmlns:a16="http://schemas.microsoft.com/office/drawing/2014/main" val="261965227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959981295"/>
                    </a:ext>
                  </a:extLst>
                </a:gridCol>
                <a:gridCol w="9067800">
                  <a:extLst>
                    <a:ext uri="{9D8B030D-6E8A-4147-A177-3AD203B41FA5}">
                      <a16:colId xmlns:a16="http://schemas.microsoft.com/office/drawing/2014/main" val="2848244651"/>
                    </a:ext>
                  </a:extLst>
                </a:gridCol>
                <a:gridCol w="1485899">
                  <a:extLst>
                    <a:ext uri="{9D8B030D-6E8A-4147-A177-3AD203B41FA5}">
                      <a16:colId xmlns:a16="http://schemas.microsoft.com/office/drawing/2014/main" val="4252652359"/>
                    </a:ext>
                  </a:extLst>
                </a:gridCol>
              </a:tblGrid>
              <a:tr h="1102518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rgbClr val="4C6FB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서비스 소개</a:t>
                      </a:r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관광지 및 교통정보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관광지 상세정보</a:t>
                      </a: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주소</a:t>
                      </a: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전화번호</a:t>
                      </a: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운영시간</a:t>
                      </a: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등의 정보 제공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필수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691313"/>
                  </a:ext>
                </a:extLst>
              </a:tr>
              <a:tr h="110251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4C6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사진정보</a:t>
                      </a: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관광지 모습이 담긴 사진 제공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필수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512537"/>
                  </a:ext>
                </a:extLst>
              </a:tr>
              <a:tr h="1102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도로경로 안내</a:t>
                      </a: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맵 </a:t>
                      </a: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API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를 사용하여 출발지와 목적지 간의 도보 경로를 안내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필수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39868"/>
                  </a:ext>
                </a:extLst>
              </a:tr>
              <a:tr h="1102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대중교통 정보</a:t>
                      </a: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버스</a:t>
                      </a: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지하철 등의 대중교통 </a:t>
                      </a:r>
                      <a:r>
                        <a:rPr lang="ko-KR" altLang="en-US" sz="1800" b="0" i="0" u="none" strike="noStrike" cap="none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정보 제공</a:t>
                      </a:r>
                      <a:endParaRPr lang="ko-KR" altLang="en-US" sz="1800" b="0" i="0" u="none" strike="noStrike" cap="none" dirty="0">
                        <a:solidFill>
                          <a:srgbClr val="000000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  <a:cs typeface="Arial"/>
                        <a:sym typeface="Arial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필수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007398"/>
                  </a:ext>
                </a:extLst>
              </a:tr>
              <a:tr h="110251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rgbClr val="4C6FB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서비스 소개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지도 및 네비게이션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지도 표시</a:t>
                      </a: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지도 </a:t>
                      </a: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API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를 사용하여 관광지의 위치를 지도에 표시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필수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790262"/>
                  </a:ext>
                </a:extLst>
              </a:tr>
              <a:tr h="11025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현재 위치 표시</a:t>
                      </a: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사용자의 현재 위치를 지도에 표시하여 관광지와의 거리 정보를 제공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선택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159174"/>
                  </a:ext>
                </a:extLst>
              </a:tr>
              <a:tr h="11025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즐겨찾기 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즐겨찾기 추가</a:t>
                      </a: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삭제</a:t>
                      </a: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사용자가 마음에 드는 관광지를 </a:t>
                      </a:r>
                      <a:r>
                        <a:rPr lang="ko-KR" altLang="en-US" sz="1800" b="0" i="0" u="none" strike="noStrike" cap="none" dirty="0" err="1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즐겨찾기에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 추가</a:t>
                      </a: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삭제 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선택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568039"/>
                  </a:ext>
                </a:extLst>
              </a:tr>
              <a:tr h="110251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즐겨찾기 목록 보기</a:t>
                      </a:r>
                      <a:r>
                        <a:rPr lang="en-US" altLang="ko-KR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사용자가 </a:t>
                      </a:r>
                      <a:r>
                        <a:rPr lang="ko-KR" altLang="en-US" sz="1800" b="0" i="0" u="none" strike="noStrike" cap="none" dirty="0" err="1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즐겨찾기에</a:t>
                      </a:r>
                      <a:r>
                        <a:rPr lang="ko-KR" altLang="en-US" sz="18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 추가한 관광지 목록 표시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선택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32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68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A767519-F3D0-4F2A-9DE9-81FCA9E13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55581"/>
              </p:ext>
            </p:extLst>
          </p:nvPr>
        </p:nvGraphicFramePr>
        <p:xfrm>
          <a:off x="742123" y="795128"/>
          <a:ext cx="16790506" cy="8748920"/>
        </p:xfrm>
        <a:graphic>
          <a:graphicData uri="http://schemas.openxmlformats.org/drawingml/2006/table">
            <a:tbl>
              <a:tblPr firstRow="1" bandRow="1">
                <a:tableStyleId>{A8DD9129-B136-4D1E-8867-87446E5F62A1}</a:tableStyleId>
              </a:tblPr>
              <a:tblGrid>
                <a:gridCol w="2629727">
                  <a:extLst>
                    <a:ext uri="{9D8B030D-6E8A-4147-A177-3AD203B41FA5}">
                      <a16:colId xmlns:a16="http://schemas.microsoft.com/office/drawing/2014/main" val="2619652271"/>
                    </a:ext>
                  </a:extLst>
                </a:gridCol>
                <a:gridCol w="3625298">
                  <a:extLst>
                    <a:ext uri="{9D8B030D-6E8A-4147-A177-3AD203B41FA5}">
                      <a16:colId xmlns:a16="http://schemas.microsoft.com/office/drawing/2014/main" val="1266637004"/>
                    </a:ext>
                  </a:extLst>
                </a:gridCol>
                <a:gridCol w="9023902">
                  <a:extLst>
                    <a:ext uri="{9D8B030D-6E8A-4147-A177-3AD203B41FA5}">
                      <a16:colId xmlns:a16="http://schemas.microsoft.com/office/drawing/2014/main" val="2848244651"/>
                    </a:ext>
                  </a:extLst>
                </a:gridCol>
                <a:gridCol w="1511579">
                  <a:extLst>
                    <a:ext uri="{9D8B030D-6E8A-4147-A177-3AD203B41FA5}">
                      <a16:colId xmlns:a16="http://schemas.microsoft.com/office/drawing/2014/main" val="4252652359"/>
                    </a:ext>
                  </a:extLst>
                </a:gridCol>
              </a:tblGrid>
              <a:tr h="174978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rgbClr val="4C6FB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서비스 소개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간단한 검색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 err="1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검색창</a:t>
                      </a:r>
                      <a:r>
                        <a:rPr lang="en-US" altLang="ko-KR" sz="20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20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관광지 이름으로 검색할 수 있는 기능을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691313"/>
                  </a:ext>
                </a:extLst>
              </a:tr>
              <a:tr h="1749784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4C6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검색 결과 표시</a:t>
                      </a:r>
                      <a:r>
                        <a:rPr lang="en-US" altLang="ko-KR" sz="20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20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검색 결과를 목록 제공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512537"/>
                  </a:ext>
                </a:extLst>
              </a:tr>
              <a:tr h="1749784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rgbClr val="4C6FBF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서비스 소개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리뷰</a:t>
                      </a:r>
                      <a:r>
                        <a:rPr lang="en-US" altLang="ko-KR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(</a:t>
                      </a:r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게시판</a:t>
                      </a:r>
                      <a:r>
                        <a:rPr lang="en-US" altLang="ko-KR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)</a:t>
                      </a:r>
                      <a:r>
                        <a:rPr lang="ko-KR" altLang="en-US" sz="20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 및 평점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리뷰 작성</a:t>
                      </a:r>
                      <a:r>
                        <a:rPr lang="en-US" altLang="ko-KR" sz="20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20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사용자가 방문한 관광지에 대해 리뷰 작성 기능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790262"/>
                  </a:ext>
                </a:extLst>
              </a:tr>
              <a:tr h="17497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리뷰 보기</a:t>
                      </a:r>
                      <a:r>
                        <a:rPr lang="en-US" altLang="ko-KR" sz="20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20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각 관광지 상세 페이지에서 다른 사용자가 작성한 리뷰 보기 기능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159174"/>
                  </a:ext>
                </a:extLst>
              </a:tr>
              <a:tr h="17497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solidFill>
                          <a:srgbClr val="4C6FBF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20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평점 매기기</a:t>
                      </a:r>
                      <a:r>
                        <a:rPr lang="en-US" altLang="ko-KR" sz="20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2000" b="0" i="0" u="none" strike="noStrike" cap="none" dirty="0">
                          <a:solidFill>
                            <a:srgbClr val="000000"/>
                          </a:solidFill>
                          <a:latin typeface="휴먼엑스포" panose="02030504000101010101" pitchFamily="18" charset="-127"/>
                          <a:ea typeface="휴먼엑스포" panose="02030504000101010101" pitchFamily="18" charset="-127"/>
                          <a:cs typeface="Arial"/>
                          <a:sym typeface="Arial"/>
                        </a:rPr>
                        <a:t>사용자가 관광지에 대해 평점을 매길 수 있는 기능을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휴먼엑스포" panose="02030504000101010101" pitchFamily="18" charset="-127"/>
                          <a:ea typeface="휴먼엑스포" panose="02030504000101010101" pitchFamily="18" charset="-127"/>
                        </a:rPr>
                        <a:t>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177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64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1B89F406-BA86-389F-B260-E26C13033CC6}"/>
              </a:ext>
            </a:extLst>
          </p:cNvPr>
          <p:cNvSpPr/>
          <p:nvPr/>
        </p:nvSpPr>
        <p:spPr>
          <a:xfrm>
            <a:off x="498406" y="498406"/>
            <a:ext cx="17291187" cy="9290187"/>
          </a:xfrm>
          <a:custGeom>
            <a:avLst/>
            <a:gdLst/>
            <a:ahLst/>
            <a:cxnLst/>
            <a:rect l="l" t="t" r="r" b="b"/>
            <a:pathLst>
              <a:path w="4554058" h="2446798" extrusionOk="0">
                <a:moveTo>
                  <a:pt x="12984" y="0"/>
                </a:moveTo>
                <a:lnTo>
                  <a:pt x="4541073" y="0"/>
                </a:lnTo>
                <a:cubicBezTo>
                  <a:pt x="4544517" y="0"/>
                  <a:pt x="4547820" y="1368"/>
                  <a:pt x="4550255" y="3803"/>
                </a:cubicBezTo>
                <a:cubicBezTo>
                  <a:pt x="4552690" y="6238"/>
                  <a:pt x="4554058" y="9541"/>
                  <a:pt x="4554058" y="12984"/>
                </a:cubicBezTo>
                <a:lnTo>
                  <a:pt x="4554058" y="2433814"/>
                </a:lnTo>
                <a:cubicBezTo>
                  <a:pt x="4554058" y="2440985"/>
                  <a:pt x="4548244" y="2446798"/>
                  <a:pt x="4541073" y="2446798"/>
                </a:cubicBezTo>
                <a:lnTo>
                  <a:pt x="12984" y="2446798"/>
                </a:lnTo>
                <a:cubicBezTo>
                  <a:pt x="9541" y="2446798"/>
                  <a:pt x="6238" y="2445430"/>
                  <a:pt x="3803" y="2442995"/>
                </a:cubicBezTo>
                <a:cubicBezTo>
                  <a:pt x="1368" y="2440560"/>
                  <a:pt x="0" y="2437258"/>
                  <a:pt x="0" y="2433814"/>
                </a:cubicBezTo>
                <a:lnTo>
                  <a:pt x="0" y="12984"/>
                </a:lnTo>
                <a:cubicBezTo>
                  <a:pt x="0" y="5813"/>
                  <a:pt x="5813" y="0"/>
                  <a:pt x="12984" y="0"/>
                </a:cubicBezTo>
                <a:close/>
              </a:path>
            </a:pathLst>
          </a:custGeom>
          <a:solidFill>
            <a:srgbClr val="FFFFFF"/>
          </a:solidFill>
          <a:ln w="57150" cap="flat" cmpd="sng">
            <a:solidFill>
              <a:srgbClr val="4C6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22EC30B2-6607-4F36-C9A4-C59A3928DFB9}"/>
              </a:ext>
            </a:extLst>
          </p:cNvPr>
          <p:cNvSpPr txBox="1"/>
          <p:nvPr/>
        </p:nvSpPr>
        <p:spPr>
          <a:xfrm>
            <a:off x="548685" y="1007871"/>
            <a:ext cx="17198378" cy="159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800" b="1" dirty="0">
                <a:solidFill>
                  <a:srgbClr val="4C6FBF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Heebo Black"/>
                <a:sym typeface="Heebo Black"/>
              </a:rPr>
              <a:t>시스템 구성</a:t>
            </a:r>
            <a:endParaRPr sz="8800" b="1" dirty="0">
              <a:solidFill>
                <a:srgbClr val="4C6FBF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Heebo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9A54A8-AA3D-470E-BDAE-03F14F81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49" y="3115338"/>
            <a:ext cx="138303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5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6215</Words>
  <Application>Microsoft Office PowerPoint</Application>
  <PresentationFormat>사용자 지정</PresentationFormat>
  <Paragraphs>2017</Paragraphs>
  <Slides>61</Slides>
  <Notes>60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9" baseType="lpstr">
      <vt:lpstr>휴먼엑스포</vt:lpstr>
      <vt:lpstr>Arial</vt:lpstr>
      <vt:lpstr>Calibri</vt:lpstr>
      <vt:lpstr>맑은 고딕</vt:lpstr>
      <vt:lpstr>Gulim</vt:lpstr>
      <vt:lpstr>맑은 고딕</vt:lpstr>
      <vt:lpstr>Heebo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</dc:creator>
  <cp:lastModifiedBy>Dongheon Park</cp:lastModifiedBy>
  <cp:revision>126</cp:revision>
  <dcterms:modified xsi:type="dcterms:W3CDTF">2024-08-21T19:52:32Z</dcterms:modified>
</cp:coreProperties>
</file>