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72" r:id="rId4"/>
    <p:sldId id="258" r:id="rId5"/>
    <p:sldId id="260" r:id="rId6"/>
    <p:sldId id="273" r:id="rId7"/>
    <p:sldId id="261" r:id="rId8"/>
    <p:sldId id="262" r:id="rId9"/>
    <p:sldId id="263" r:id="rId10"/>
    <p:sldId id="274" r:id="rId11"/>
    <p:sldId id="265"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4" r:id="rId31"/>
    <p:sldId id="295" r:id="rId32"/>
    <p:sldId id="297" r:id="rId33"/>
    <p:sldId id="298" r:id="rId34"/>
    <p:sldId id="300" r:id="rId35"/>
    <p:sldId id="301" r:id="rId36"/>
    <p:sldId id="259" r:id="rId37"/>
    <p:sldId id="266" r:id="rId38"/>
    <p:sldId id="270" r:id="rId39"/>
    <p:sldId id="271" r:id="rId40"/>
    <p:sldId id="268" r:id="rId41"/>
    <p:sldId id="26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G:\ECC\thesis%20char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ECC\thesis%20chart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ECC\thesis%20char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5871254162042231"/>
          <c:y val="6.8515497553018126E-2"/>
          <c:w val="0.63965963743988541"/>
          <c:h val="0.72811310494834147"/>
        </c:manualLayout>
      </c:layout>
      <c:lineChart>
        <c:grouping val="standard"/>
        <c:ser>
          <c:idx val="0"/>
          <c:order val="0"/>
          <c:tx>
            <c:strRef>
              <c:f>'Key Generation tbl'!$C$4</c:f>
              <c:strCache>
                <c:ptCount val="1"/>
                <c:pt idx="0">
                  <c:v>RSA</c:v>
                </c:pt>
              </c:strCache>
            </c:strRef>
          </c:tx>
          <c:spPr>
            <a:ln w="25400">
              <a:solidFill>
                <a:srgbClr val="000080"/>
              </a:solidFill>
              <a:prstDash val="solid"/>
            </a:ln>
          </c:spPr>
          <c:marker>
            <c:symbol val="diamond"/>
            <c:size val="7"/>
            <c:spPr>
              <a:solidFill>
                <a:srgbClr val="000080"/>
              </a:solidFill>
              <a:ln>
                <a:solidFill>
                  <a:srgbClr val="000080"/>
                </a:solidFill>
                <a:prstDash val="solid"/>
              </a:ln>
            </c:spPr>
          </c:marker>
          <c:cat>
            <c:strRef>
              <c:f>'Key Generation tbl'!$B$5:$B$8</c:f>
              <c:strCache>
                <c:ptCount val="4"/>
                <c:pt idx="0">
                  <c:v>192/1546</c:v>
                </c:pt>
                <c:pt idx="1">
                  <c:v>224/2048</c:v>
                </c:pt>
                <c:pt idx="2">
                  <c:v>256/3072</c:v>
                </c:pt>
                <c:pt idx="3">
                  <c:v>384/7680</c:v>
                </c:pt>
              </c:strCache>
            </c:strRef>
          </c:cat>
          <c:val>
            <c:numRef>
              <c:f>'Key Generation tbl'!$C$5:$C$8</c:f>
              <c:numCache>
                <c:formatCode>General</c:formatCode>
                <c:ptCount val="4"/>
                <c:pt idx="0">
                  <c:v>137741</c:v>
                </c:pt>
                <c:pt idx="1">
                  <c:v>374561</c:v>
                </c:pt>
                <c:pt idx="2">
                  <c:v>783151</c:v>
                </c:pt>
                <c:pt idx="3">
                  <c:v>12578775</c:v>
                </c:pt>
              </c:numCache>
            </c:numRef>
          </c:val>
        </c:ser>
        <c:ser>
          <c:idx val="1"/>
          <c:order val="1"/>
          <c:tx>
            <c:strRef>
              <c:f>'Key Generation tbl'!$D$4</c:f>
              <c:strCache>
                <c:ptCount val="1"/>
                <c:pt idx="0">
                  <c:v>CRT RSA</c:v>
                </c:pt>
              </c:strCache>
            </c:strRef>
          </c:tx>
          <c:spPr>
            <a:ln w="25400">
              <a:solidFill>
                <a:srgbClr val="FF00FF"/>
              </a:solidFill>
              <a:prstDash val="solid"/>
            </a:ln>
          </c:spPr>
          <c:marker>
            <c:symbol val="square"/>
            <c:size val="7"/>
            <c:spPr>
              <a:solidFill>
                <a:srgbClr val="FF00FF"/>
              </a:solidFill>
              <a:ln>
                <a:solidFill>
                  <a:srgbClr val="FF00FF"/>
                </a:solidFill>
                <a:prstDash val="solid"/>
              </a:ln>
            </c:spPr>
          </c:marker>
          <c:cat>
            <c:strRef>
              <c:f>'Key Generation tbl'!$B$5:$B$8</c:f>
              <c:strCache>
                <c:ptCount val="4"/>
                <c:pt idx="0">
                  <c:v>192/1546</c:v>
                </c:pt>
                <c:pt idx="1">
                  <c:v>224/2048</c:v>
                </c:pt>
                <c:pt idx="2">
                  <c:v>256/3072</c:v>
                </c:pt>
                <c:pt idx="3">
                  <c:v>384/7680</c:v>
                </c:pt>
              </c:strCache>
            </c:strRef>
          </c:cat>
          <c:val>
            <c:numRef>
              <c:f>'Key Generation tbl'!$D$5:$D$8</c:f>
              <c:numCache>
                <c:formatCode>General</c:formatCode>
                <c:ptCount val="4"/>
                <c:pt idx="0">
                  <c:v>155210</c:v>
                </c:pt>
                <c:pt idx="1">
                  <c:v>385460</c:v>
                </c:pt>
                <c:pt idx="2">
                  <c:v>793466</c:v>
                </c:pt>
                <c:pt idx="3">
                  <c:v>18695145</c:v>
                </c:pt>
              </c:numCache>
            </c:numRef>
          </c:val>
        </c:ser>
        <c:ser>
          <c:idx val="2"/>
          <c:order val="2"/>
          <c:tx>
            <c:strRef>
              <c:f>'Key Generation tbl'!$E$4</c:f>
              <c:strCache>
                <c:ptCount val="1"/>
                <c:pt idx="0">
                  <c:v>Multi-Prime RSA</c:v>
                </c:pt>
              </c:strCache>
            </c:strRef>
          </c:tx>
          <c:spPr>
            <a:ln w="25400">
              <a:solidFill>
                <a:srgbClr val="66FF33"/>
              </a:solidFill>
              <a:prstDash val="solid"/>
            </a:ln>
          </c:spPr>
          <c:marker>
            <c:symbol val="triangle"/>
            <c:size val="7"/>
            <c:spPr>
              <a:solidFill>
                <a:srgbClr val="66FF33"/>
              </a:solidFill>
              <a:ln>
                <a:solidFill>
                  <a:srgbClr val="FFFF00"/>
                </a:solidFill>
                <a:prstDash val="solid"/>
              </a:ln>
            </c:spPr>
          </c:marker>
          <c:cat>
            <c:strRef>
              <c:f>'Key Generation tbl'!$B$5:$B$8</c:f>
              <c:strCache>
                <c:ptCount val="4"/>
                <c:pt idx="0">
                  <c:v>192/1546</c:v>
                </c:pt>
                <c:pt idx="1">
                  <c:v>224/2048</c:v>
                </c:pt>
                <c:pt idx="2">
                  <c:v>256/3072</c:v>
                </c:pt>
                <c:pt idx="3">
                  <c:v>384/7680</c:v>
                </c:pt>
              </c:strCache>
            </c:strRef>
          </c:cat>
          <c:val>
            <c:numRef>
              <c:f>'Key Generation tbl'!$E$5:$E$8</c:f>
              <c:numCache>
                <c:formatCode>General</c:formatCode>
                <c:ptCount val="4"/>
                <c:pt idx="0">
                  <c:v>79909</c:v>
                </c:pt>
                <c:pt idx="1">
                  <c:v>135535</c:v>
                </c:pt>
                <c:pt idx="2">
                  <c:v>398837</c:v>
                </c:pt>
                <c:pt idx="3">
                  <c:v>7577903</c:v>
                </c:pt>
              </c:numCache>
            </c:numRef>
          </c:val>
        </c:ser>
        <c:ser>
          <c:idx val="3"/>
          <c:order val="3"/>
          <c:tx>
            <c:strRef>
              <c:f>'Key Generation tbl'!$F$4</c:f>
              <c:strCache>
                <c:ptCount val="1"/>
                <c:pt idx="0">
                  <c:v>Rebalanced RSA</c:v>
                </c:pt>
              </c:strCache>
            </c:strRef>
          </c:tx>
          <c:spPr>
            <a:ln w="25400">
              <a:solidFill>
                <a:srgbClr val="00FFFF"/>
              </a:solidFill>
              <a:prstDash val="solid"/>
            </a:ln>
          </c:spPr>
          <c:marker>
            <c:symbol val="x"/>
            <c:size val="7"/>
            <c:spPr>
              <a:noFill/>
              <a:ln>
                <a:solidFill>
                  <a:srgbClr val="00FFFF"/>
                </a:solidFill>
                <a:prstDash val="solid"/>
              </a:ln>
            </c:spPr>
          </c:marker>
          <c:cat>
            <c:strRef>
              <c:f>'Key Generation tbl'!$B$5:$B$8</c:f>
              <c:strCache>
                <c:ptCount val="4"/>
                <c:pt idx="0">
                  <c:v>192/1546</c:v>
                </c:pt>
                <c:pt idx="1">
                  <c:v>224/2048</c:v>
                </c:pt>
                <c:pt idx="2">
                  <c:v>256/3072</c:v>
                </c:pt>
                <c:pt idx="3">
                  <c:v>384/7680</c:v>
                </c:pt>
              </c:strCache>
            </c:strRef>
          </c:cat>
          <c:val>
            <c:numRef>
              <c:f>'Key Generation tbl'!$F$5:$F$8</c:f>
              <c:numCache>
                <c:formatCode>General</c:formatCode>
                <c:ptCount val="4"/>
                <c:pt idx="0">
                  <c:v>169820</c:v>
                </c:pt>
                <c:pt idx="1">
                  <c:v>797141</c:v>
                </c:pt>
                <c:pt idx="2">
                  <c:v>2066640</c:v>
                </c:pt>
                <c:pt idx="3">
                  <c:v>13642614</c:v>
                </c:pt>
              </c:numCache>
            </c:numRef>
          </c:val>
        </c:ser>
        <c:ser>
          <c:idx val="4"/>
          <c:order val="4"/>
          <c:tx>
            <c:strRef>
              <c:f>'Key Generation tbl'!$G$4</c:f>
              <c:strCache>
                <c:ptCount val="1"/>
                <c:pt idx="0">
                  <c:v>R-Prime RSA</c:v>
                </c:pt>
              </c:strCache>
            </c:strRef>
          </c:tx>
          <c:spPr>
            <a:ln w="25400">
              <a:solidFill>
                <a:srgbClr val="800080"/>
              </a:solidFill>
              <a:prstDash val="solid"/>
            </a:ln>
          </c:spPr>
          <c:marker>
            <c:symbol val="star"/>
            <c:size val="7"/>
            <c:spPr>
              <a:noFill/>
              <a:ln>
                <a:solidFill>
                  <a:srgbClr val="800080"/>
                </a:solidFill>
                <a:prstDash val="solid"/>
              </a:ln>
            </c:spPr>
          </c:marker>
          <c:cat>
            <c:strRef>
              <c:f>'Key Generation tbl'!$B$5:$B$8</c:f>
              <c:strCache>
                <c:ptCount val="4"/>
                <c:pt idx="0">
                  <c:v>192/1546</c:v>
                </c:pt>
                <c:pt idx="1">
                  <c:v>224/2048</c:v>
                </c:pt>
                <c:pt idx="2">
                  <c:v>256/3072</c:v>
                </c:pt>
                <c:pt idx="3">
                  <c:v>384/7680</c:v>
                </c:pt>
              </c:strCache>
            </c:strRef>
          </c:cat>
          <c:val>
            <c:numRef>
              <c:f>'Key Generation tbl'!$G$5:$G$8</c:f>
              <c:numCache>
                <c:formatCode>General</c:formatCode>
                <c:ptCount val="4"/>
                <c:pt idx="0">
                  <c:v>135672</c:v>
                </c:pt>
                <c:pt idx="1">
                  <c:v>440741</c:v>
                </c:pt>
                <c:pt idx="2">
                  <c:v>768863</c:v>
                </c:pt>
                <c:pt idx="3">
                  <c:v>6921629</c:v>
                </c:pt>
              </c:numCache>
            </c:numRef>
          </c:val>
        </c:ser>
        <c:ser>
          <c:idx val="5"/>
          <c:order val="5"/>
          <c:tx>
            <c:strRef>
              <c:f>'Key Generation tbl'!$H$4</c:f>
              <c:strCache>
                <c:ptCount val="1"/>
                <c:pt idx="0">
                  <c:v>ECC</c:v>
                </c:pt>
              </c:strCache>
            </c:strRef>
          </c:tx>
          <c:spPr>
            <a:ln w="25400">
              <a:solidFill>
                <a:srgbClr val="800000"/>
              </a:solidFill>
              <a:prstDash val="solid"/>
            </a:ln>
          </c:spPr>
          <c:marker>
            <c:symbol val="circle"/>
            <c:size val="7"/>
            <c:spPr>
              <a:solidFill>
                <a:srgbClr val="800000"/>
              </a:solidFill>
              <a:ln>
                <a:solidFill>
                  <a:srgbClr val="800000"/>
                </a:solidFill>
                <a:prstDash val="solid"/>
              </a:ln>
            </c:spPr>
          </c:marker>
          <c:cat>
            <c:strRef>
              <c:f>'Key Generation tbl'!$B$5:$B$8</c:f>
              <c:strCache>
                <c:ptCount val="4"/>
                <c:pt idx="0">
                  <c:v>192/1546</c:v>
                </c:pt>
                <c:pt idx="1">
                  <c:v>224/2048</c:v>
                </c:pt>
                <c:pt idx="2">
                  <c:v>256/3072</c:v>
                </c:pt>
                <c:pt idx="3">
                  <c:v>384/7680</c:v>
                </c:pt>
              </c:strCache>
            </c:strRef>
          </c:cat>
          <c:val>
            <c:numRef>
              <c:f>'Key Generation tbl'!$H$5:$H$8</c:f>
              <c:numCache>
                <c:formatCode>General</c:formatCode>
                <c:ptCount val="4"/>
                <c:pt idx="0">
                  <c:v>16716</c:v>
                </c:pt>
                <c:pt idx="1">
                  <c:v>19442</c:v>
                </c:pt>
                <c:pt idx="2">
                  <c:v>20578</c:v>
                </c:pt>
                <c:pt idx="3">
                  <c:v>21879</c:v>
                </c:pt>
              </c:numCache>
            </c:numRef>
          </c:val>
        </c:ser>
        <c:marker val="1"/>
        <c:axId val="62877696"/>
        <c:axId val="62880000"/>
      </c:lineChart>
      <c:catAx>
        <c:axId val="62877696"/>
        <c:scaling>
          <c:orientation val="minMax"/>
        </c:scaling>
        <c:axPos val="b"/>
        <c:title>
          <c:tx>
            <c:rich>
              <a:bodyPr/>
              <a:lstStyle/>
              <a:p>
                <a:pPr>
                  <a:defRPr sz="1000" b="1" i="0" u="none" strike="noStrike" baseline="0">
                    <a:solidFill>
                      <a:srgbClr val="FFFF00"/>
                    </a:solidFill>
                    <a:latin typeface="Arial"/>
                    <a:ea typeface="Arial"/>
                    <a:cs typeface="Arial"/>
                  </a:defRPr>
                </a:pPr>
                <a:r>
                  <a:rPr lang="en-US">
                    <a:solidFill>
                      <a:srgbClr val="FFFF00"/>
                    </a:solidFill>
                  </a:rPr>
                  <a:t>Key Size (Finite Field/Modulus)</a:t>
                </a:r>
              </a:p>
            </c:rich>
          </c:tx>
          <c:layout>
            <c:manualLayout>
              <c:xMode val="edge"/>
              <c:yMode val="edge"/>
              <c:x val="0.35960044395116536"/>
              <c:y val="0.91027732463295152"/>
            </c:manualLayout>
          </c:layout>
          <c:spPr>
            <a:noFill/>
            <a:ln w="25400">
              <a:noFill/>
            </a:ln>
          </c:spPr>
        </c:title>
        <c:numFmt formatCode="General" sourceLinked="1"/>
        <c:tickLblPos val="nextTo"/>
        <c:spPr>
          <a:ln w="3175">
            <a:solidFill>
              <a:srgbClr val="000000"/>
            </a:solidFill>
            <a:prstDash val="solid"/>
          </a:ln>
        </c:spPr>
        <c:txPr>
          <a:bodyPr rot="0" vert="horz"/>
          <a:lstStyle/>
          <a:p>
            <a:pPr>
              <a:defRPr sz="1000" b="0" i="0" u="none" strike="noStrike" baseline="0">
                <a:solidFill>
                  <a:srgbClr val="FFFF00"/>
                </a:solidFill>
                <a:latin typeface="Arial"/>
                <a:ea typeface="Arial"/>
                <a:cs typeface="Arial"/>
              </a:defRPr>
            </a:pPr>
            <a:endParaRPr lang="en-US"/>
          </a:p>
        </c:txPr>
        <c:crossAx val="62880000"/>
        <c:crosses val="autoZero"/>
        <c:auto val="1"/>
        <c:lblAlgn val="ctr"/>
        <c:lblOffset val="100"/>
        <c:tickLblSkip val="1"/>
        <c:tickMarkSkip val="1"/>
      </c:catAx>
      <c:valAx>
        <c:axId val="62880000"/>
        <c:scaling>
          <c:orientation val="minMax"/>
        </c:scaling>
        <c:axPos val="l"/>
        <c:majorGridlines>
          <c:spPr>
            <a:ln w="3175">
              <a:solidFill>
                <a:srgbClr val="000000"/>
              </a:solidFill>
              <a:prstDash val="solid"/>
            </a:ln>
          </c:spPr>
        </c:majorGridlines>
        <c:title>
          <c:tx>
            <c:rich>
              <a:bodyPr/>
              <a:lstStyle/>
              <a:p>
                <a:pPr>
                  <a:defRPr sz="1000" b="1" i="0" u="none" strike="noStrike" baseline="0">
                    <a:solidFill>
                      <a:srgbClr val="FFFF00"/>
                    </a:solidFill>
                    <a:latin typeface="Arial"/>
                    <a:ea typeface="Arial"/>
                    <a:cs typeface="Arial"/>
                  </a:defRPr>
                </a:pPr>
                <a:r>
                  <a:rPr lang="en-US">
                    <a:solidFill>
                      <a:srgbClr val="FFFF00"/>
                    </a:solidFill>
                  </a:rPr>
                  <a:t>Time in ms</a:t>
                </a:r>
              </a:p>
            </c:rich>
          </c:tx>
          <c:layout>
            <c:manualLayout>
              <c:xMode val="edge"/>
              <c:yMode val="edge"/>
              <c:x val="1.9237883832778403E-2"/>
              <c:y val="0.4007612833061448"/>
            </c:manualLayout>
          </c:layout>
          <c:spPr>
            <a:noFill/>
            <a:ln w="25400">
              <a:noFill/>
            </a:ln>
          </c:spPr>
        </c:title>
        <c:numFmt formatCode="General" sourceLinked="1"/>
        <c:tickLblPos val="nextTo"/>
        <c:spPr>
          <a:ln w="3175">
            <a:solidFill>
              <a:srgbClr val="000000"/>
            </a:solidFill>
            <a:prstDash val="solid"/>
          </a:ln>
        </c:spPr>
        <c:txPr>
          <a:bodyPr rot="0" vert="horz"/>
          <a:lstStyle/>
          <a:p>
            <a:pPr>
              <a:defRPr sz="1000" b="0" i="0" u="none" strike="noStrike" baseline="0">
                <a:solidFill>
                  <a:srgbClr val="FFFF00"/>
                </a:solidFill>
                <a:latin typeface="Arial"/>
                <a:ea typeface="Arial"/>
                <a:cs typeface="Arial"/>
              </a:defRPr>
            </a:pPr>
            <a:endParaRPr lang="en-US"/>
          </a:p>
        </c:txPr>
        <c:crossAx val="62877696"/>
        <c:crosses val="autoZero"/>
        <c:crossBetween val="between"/>
      </c:valAx>
      <c:spPr>
        <a:solidFill>
          <a:srgbClr val="FFFFFF"/>
        </a:solidFill>
        <a:ln w="12700">
          <a:solidFill>
            <a:srgbClr val="808080"/>
          </a:solidFill>
          <a:prstDash val="solid"/>
        </a:ln>
      </c:spPr>
    </c:plotArea>
    <c:legend>
      <c:legendPos val="r"/>
      <c:layout>
        <c:manualLayout>
          <c:xMode val="edge"/>
          <c:yMode val="edge"/>
          <c:x val="0.81761006289308302"/>
          <c:y val="0.26318651441000546"/>
          <c:w val="0.15871254162042225"/>
          <c:h val="0.41544317563893435"/>
        </c:manualLayout>
      </c:layout>
      <c:spPr>
        <a:solidFill>
          <a:srgbClr val="FFFFFF"/>
        </a:solidFill>
        <a:ln w="3175">
          <a:solidFill>
            <a:srgbClr val="000000"/>
          </a:solidFill>
          <a:prstDash val="solid"/>
        </a:ln>
      </c:spPr>
      <c:txPr>
        <a:bodyPr/>
        <a:lstStyle/>
        <a:p>
          <a:pPr>
            <a:defRPr sz="920" b="0" i="0" u="none" strike="noStrike" baseline="0">
              <a:solidFill>
                <a:sysClr val="windowText" lastClr="000000"/>
              </a:solidFill>
              <a:latin typeface="Arial"/>
              <a:ea typeface="Arial"/>
              <a:cs typeface="Arial"/>
            </a:defRPr>
          </a:pPr>
          <a:endParaRPr lang="en-US"/>
        </a:p>
      </c:txPr>
    </c:legend>
    <c:plotVisOnly val="1"/>
    <c:dispBlanksAs val="gap"/>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654827968923419"/>
          <c:y val="3.5889070146818976E-2"/>
          <c:w val="0.72142064372919079"/>
          <c:h val="0.85644371941272435"/>
        </c:manualLayout>
      </c:layout>
      <c:lineChart>
        <c:grouping val="standard"/>
        <c:ser>
          <c:idx val="0"/>
          <c:order val="0"/>
          <c:tx>
            <c:strRef>
              <c:f>'Encryption tbl'!$B$1</c:f>
              <c:strCache>
                <c:ptCount val="1"/>
                <c:pt idx="0">
                  <c:v>RSA</c:v>
                </c:pt>
              </c:strCache>
            </c:strRef>
          </c:tx>
          <c:spPr>
            <a:ln w="25400">
              <a:solidFill>
                <a:srgbClr val="000080"/>
              </a:solidFill>
              <a:prstDash val="solid"/>
            </a:ln>
          </c:spPr>
          <c:marker>
            <c:symbol val="diamond"/>
            <c:size val="7"/>
            <c:spPr>
              <a:solidFill>
                <a:srgbClr val="000080"/>
              </a:solidFill>
              <a:ln>
                <a:solidFill>
                  <a:srgbClr val="000080"/>
                </a:solidFill>
                <a:prstDash val="solid"/>
              </a:ln>
            </c:spPr>
          </c:marker>
          <c:cat>
            <c:strRef>
              <c:f>'Encryption tbl'!$A$2:$A$5</c:f>
              <c:strCache>
                <c:ptCount val="4"/>
                <c:pt idx="0">
                  <c:v>192 / 1536</c:v>
                </c:pt>
                <c:pt idx="1">
                  <c:v>224 / 2048</c:v>
                </c:pt>
                <c:pt idx="2">
                  <c:v>256 / 3072</c:v>
                </c:pt>
                <c:pt idx="3">
                  <c:v>384 / 7680</c:v>
                </c:pt>
              </c:strCache>
            </c:strRef>
          </c:cat>
          <c:val>
            <c:numRef>
              <c:f>'Encryption tbl'!$B$2:$B$5</c:f>
              <c:numCache>
                <c:formatCode>General</c:formatCode>
                <c:ptCount val="4"/>
                <c:pt idx="0">
                  <c:v>255</c:v>
                </c:pt>
                <c:pt idx="1">
                  <c:v>313</c:v>
                </c:pt>
                <c:pt idx="2">
                  <c:v>507</c:v>
                </c:pt>
                <c:pt idx="3">
                  <c:v>1921</c:v>
                </c:pt>
              </c:numCache>
            </c:numRef>
          </c:val>
        </c:ser>
        <c:ser>
          <c:idx val="1"/>
          <c:order val="1"/>
          <c:tx>
            <c:strRef>
              <c:f>'Encryption tbl'!$C$1</c:f>
              <c:strCache>
                <c:ptCount val="1"/>
                <c:pt idx="0">
                  <c:v>CRT RSA</c:v>
                </c:pt>
              </c:strCache>
            </c:strRef>
          </c:tx>
          <c:spPr>
            <a:ln w="38100">
              <a:solidFill>
                <a:srgbClr val="FF00FF"/>
              </a:solidFill>
              <a:prstDash val="solid"/>
            </a:ln>
          </c:spPr>
          <c:marker>
            <c:symbol val="square"/>
            <c:size val="9"/>
            <c:spPr>
              <a:solidFill>
                <a:srgbClr val="FF00FF"/>
              </a:solidFill>
              <a:ln>
                <a:solidFill>
                  <a:srgbClr val="FF00FF"/>
                </a:solidFill>
                <a:prstDash val="solid"/>
              </a:ln>
            </c:spPr>
          </c:marker>
          <c:cat>
            <c:strRef>
              <c:f>'Encryption tbl'!$A$2:$A$5</c:f>
              <c:strCache>
                <c:ptCount val="4"/>
                <c:pt idx="0">
                  <c:v>192 / 1536</c:v>
                </c:pt>
                <c:pt idx="1">
                  <c:v>224 / 2048</c:v>
                </c:pt>
                <c:pt idx="2">
                  <c:v>256 / 3072</c:v>
                </c:pt>
                <c:pt idx="3">
                  <c:v>384 / 7680</c:v>
                </c:pt>
              </c:strCache>
            </c:strRef>
          </c:cat>
          <c:val>
            <c:numRef>
              <c:f>'Encryption tbl'!$C$2:$C$5</c:f>
              <c:numCache>
                <c:formatCode>General</c:formatCode>
                <c:ptCount val="4"/>
                <c:pt idx="0">
                  <c:v>245</c:v>
                </c:pt>
                <c:pt idx="1">
                  <c:v>334</c:v>
                </c:pt>
                <c:pt idx="2">
                  <c:v>540</c:v>
                </c:pt>
                <c:pt idx="3">
                  <c:v>1937</c:v>
                </c:pt>
              </c:numCache>
            </c:numRef>
          </c:val>
        </c:ser>
        <c:ser>
          <c:idx val="2"/>
          <c:order val="2"/>
          <c:tx>
            <c:strRef>
              <c:f>'Encryption tbl'!$D$1</c:f>
              <c:strCache>
                <c:ptCount val="1"/>
                <c:pt idx="0">
                  <c:v>Multi-Prime RSA</c:v>
                </c:pt>
              </c:strCache>
            </c:strRef>
          </c:tx>
          <c:spPr>
            <a:ln w="25400">
              <a:solidFill>
                <a:srgbClr val="66FF33"/>
              </a:solidFill>
              <a:prstDash val="solid"/>
            </a:ln>
          </c:spPr>
          <c:marker>
            <c:symbol val="triangle"/>
            <c:size val="7"/>
            <c:spPr>
              <a:solidFill>
                <a:srgbClr val="66FF33"/>
              </a:solidFill>
              <a:ln>
                <a:solidFill>
                  <a:srgbClr val="FFFF00"/>
                </a:solidFill>
                <a:prstDash val="solid"/>
              </a:ln>
            </c:spPr>
          </c:marker>
          <c:cat>
            <c:strRef>
              <c:f>'Encryption tbl'!$A$2:$A$5</c:f>
              <c:strCache>
                <c:ptCount val="4"/>
                <c:pt idx="0">
                  <c:v>192 / 1536</c:v>
                </c:pt>
                <c:pt idx="1">
                  <c:v>224 / 2048</c:v>
                </c:pt>
                <c:pt idx="2">
                  <c:v>256 / 3072</c:v>
                </c:pt>
                <c:pt idx="3">
                  <c:v>384 / 7680</c:v>
                </c:pt>
              </c:strCache>
            </c:strRef>
          </c:cat>
          <c:val>
            <c:numRef>
              <c:f>'Encryption tbl'!$D$2:$D$5</c:f>
              <c:numCache>
                <c:formatCode>General</c:formatCode>
                <c:ptCount val="4"/>
                <c:pt idx="0">
                  <c:v>264</c:v>
                </c:pt>
                <c:pt idx="1">
                  <c:v>325</c:v>
                </c:pt>
                <c:pt idx="2">
                  <c:v>511</c:v>
                </c:pt>
                <c:pt idx="3">
                  <c:v>1942</c:v>
                </c:pt>
              </c:numCache>
            </c:numRef>
          </c:val>
        </c:ser>
        <c:ser>
          <c:idx val="3"/>
          <c:order val="3"/>
          <c:tx>
            <c:strRef>
              <c:f>'Encryption tbl'!$E$1</c:f>
              <c:strCache>
                <c:ptCount val="1"/>
                <c:pt idx="0">
                  <c:v>Rebalanced RSA</c:v>
                </c:pt>
              </c:strCache>
            </c:strRef>
          </c:tx>
          <c:spPr>
            <a:ln w="38100">
              <a:solidFill>
                <a:srgbClr val="00FFFF"/>
              </a:solidFill>
              <a:prstDash val="solid"/>
            </a:ln>
          </c:spPr>
          <c:marker>
            <c:symbol val="x"/>
            <c:size val="7"/>
            <c:spPr>
              <a:noFill/>
              <a:ln>
                <a:solidFill>
                  <a:srgbClr val="00FFFF"/>
                </a:solidFill>
                <a:prstDash val="solid"/>
              </a:ln>
            </c:spPr>
          </c:marker>
          <c:cat>
            <c:strRef>
              <c:f>'Encryption tbl'!$A$2:$A$5</c:f>
              <c:strCache>
                <c:ptCount val="4"/>
                <c:pt idx="0">
                  <c:v>192 / 1536</c:v>
                </c:pt>
                <c:pt idx="1">
                  <c:v>224 / 2048</c:v>
                </c:pt>
                <c:pt idx="2">
                  <c:v>256 / 3072</c:v>
                </c:pt>
                <c:pt idx="3">
                  <c:v>384 / 7680</c:v>
                </c:pt>
              </c:strCache>
            </c:strRef>
          </c:cat>
          <c:val>
            <c:numRef>
              <c:f>'Encryption tbl'!$E$2:$E$5</c:f>
              <c:numCache>
                <c:formatCode>General</c:formatCode>
                <c:ptCount val="4"/>
                <c:pt idx="0">
                  <c:v>8692</c:v>
                </c:pt>
                <c:pt idx="1">
                  <c:v>16209</c:v>
                </c:pt>
                <c:pt idx="2">
                  <c:v>42324</c:v>
                </c:pt>
                <c:pt idx="3">
                  <c:v>1202322</c:v>
                </c:pt>
              </c:numCache>
            </c:numRef>
          </c:val>
        </c:ser>
        <c:ser>
          <c:idx val="4"/>
          <c:order val="4"/>
          <c:tx>
            <c:strRef>
              <c:f>'Encryption tbl'!$F$1</c:f>
              <c:strCache>
                <c:ptCount val="1"/>
                <c:pt idx="0">
                  <c:v>R-Prime RSA</c:v>
                </c:pt>
              </c:strCache>
            </c:strRef>
          </c:tx>
          <c:spPr>
            <a:ln w="25400">
              <a:solidFill>
                <a:srgbClr val="800080"/>
              </a:solidFill>
              <a:prstDash val="solid"/>
            </a:ln>
          </c:spPr>
          <c:marker>
            <c:symbol val="star"/>
            <c:size val="7"/>
            <c:spPr>
              <a:noFill/>
              <a:ln>
                <a:solidFill>
                  <a:srgbClr val="800080"/>
                </a:solidFill>
                <a:prstDash val="solid"/>
              </a:ln>
            </c:spPr>
          </c:marker>
          <c:cat>
            <c:strRef>
              <c:f>'Encryption tbl'!$A$2:$A$5</c:f>
              <c:strCache>
                <c:ptCount val="4"/>
                <c:pt idx="0">
                  <c:v>192 / 1536</c:v>
                </c:pt>
                <c:pt idx="1">
                  <c:v>224 / 2048</c:v>
                </c:pt>
                <c:pt idx="2">
                  <c:v>256 / 3072</c:v>
                </c:pt>
                <c:pt idx="3">
                  <c:v>384 / 7680</c:v>
                </c:pt>
              </c:strCache>
            </c:strRef>
          </c:cat>
          <c:val>
            <c:numRef>
              <c:f>'Encryption tbl'!$F$2:$F$5</c:f>
              <c:numCache>
                <c:formatCode>General</c:formatCode>
                <c:ptCount val="4"/>
                <c:pt idx="0">
                  <c:v>8527</c:v>
                </c:pt>
                <c:pt idx="1">
                  <c:v>17103</c:v>
                </c:pt>
                <c:pt idx="2">
                  <c:v>43011</c:v>
                </c:pt>
                <c:pt idx="3">
                  <c:v>1194962</c:v>
                </c:pt>
              </c:numCache>
            </c:numRef>
          </c:val>
        </c:ser>
        <c:ser>
          <c:idx val="5"/>
          <c:order val="5"/>
          <c:tx>
            <c:strRef>
              <c:f>'Encryption tbl'!$G$1</c:f>
              <c:strCache>
                <c:ptCount val="1"/>
                <c:pt idx="0">
                  <c:v>ECC</c:v>
                </c:pt>
              </c:strCache>
            </c:strRef>
          </c:tx>
          <c:spPr>
            <a:ln w="25400">
              <a:solidFill>
                <a:srgbClr val="800000"/>
              </a:solidFill>
              <a:prstDash val="solid"/>
            </a:ln>
          </c:spPr>
          <c:marker>
            <c:symbol val="circle"/>
            <c:size val="7"/>
            <c:spPr>
              <a:solidFill>
                <a:srgbClr val="800000"/>
              </a:solidFill>
              <a:ln>
                <a:solidFill>
                  <a:srgbClr val="800000"/>
                </a:solidFill>
                <a:prstDash val="solid"/>
              </a:ln>
            </c:spPr>
          </c:marker>
          <c:cat>
            <c:strRef>
              <c:f>'Encryption tbl'!$A$2:$A$5</c:f>
              <c:strCache>
                <c:ptCount val="4"/>
                <c:pt idx="0">
                  <c:v>192 / 1536</c:v>
                </c:pt>
                <c:pt idx="1">
                  <c:v>224 / 2048</c:v>
                </c:pt>
                <c:pt idx="2">
                  <c:v>256 / 3072</c:v>
                </c:pt>
                <c:pt idx="3">
                  <c:v>384 / 7680</c:v>
                </c:pt>
              </c:strCache>
            </c:strRef>
          </c:cat>
          <c:val>
            <c:numRef>
              <c:f>'Encryption tbl'!$G$2:$G$5</c:f>
              <c:numCache>
                <c:formatCode>General</c:formatCode>
                <c:ptCount val="4"/>
                <c:pt idx="0">
                  <c:v>18962</c:v>
                </c:pt>
                <c:pt idx="1">
                  <c:v>19103</c:v>
                </c:pt>
                <c:pt idx="2">
                  <c:v>20499</c:v>
                </c:pt>
                <c:pt idx="3">
                  <c:v>20743</c:v>
                </c:pt>
              </c:numCache>
            </c:numRef>
          </c:val>
        </c:ser>
        <c:marker val="1"/>
        <c:axId val="63252352"/>
        <c:axId val="63275392"/>
      </c:lineChart>
      <c:catAx>
        <c:axId val="63252352"/>
        <c:scaling>
          <c:orientation val="minMax"/>
        </c:scaling>
        <c:axPos val="b"/>
        <c:title>
          <c:tx>
            <c:rich>
              <a:bodyPr/>
              <a:lstStyle/>
              <a:p>
                <a:pPr>
                  <a:defRPr sz="1000" b="1" i="0" u="none" strike="noStrike" baseline="0">
                    <a:solidFill>
                      <a:srgbClr val="FFFF00"/>
                    </a:solidFill>
                    <a:latin typeface="Arial"/>
                    <a:ea typeface="Arial"/>
                    <a:cs typeface="Arial"/>
                  </a:defRPr>
                </a:pPr>
                <a:r>
                  <a:rPr lang="en-US">
                    <a:solidFill>
                      <a:srgbClr val="FFFF00"/>
                    </a:solidFill>
                  </a:rPr>
                  <a:t>Key Size (Finite Field/Modulus)</a:t>
                </a:r>
              </a:p>
            </c:rich>
          </c:tx>
          <c:layout>
            <c:manualLayout>
              <c:xMode val="edge"/>
              <c:yMode val="edge"/>
              <c:x val="0.35627081021087742"/>
              <c:y val="0.94290375203915255"/>
            </c:manualLayout>
          </c:layout>
          <c:spPr>
            <a:noFill/>
            <a:ln w="25400">
              <a:noFill/>
            </a:ln>
          </c:spPr>
        </c:title>
        <c:numFmt formatCode="General" sourceLinked="1"/>
        <c:tickLblPos val="nextTo"/>
        <c:spPr>
          <a:ln w="3175">
            <a:solidFill>
              <a:srgbClr val="000000"/>
            </a:solidFill>
            <a:prstDash val="solid"/>
          </a:ln>
        </c:spPr>
        <c:txPr>
          <a:bodyPr rot="0" vert="horz"/>
          <a:lstStyle/>
          <a:p>
            <a:pPr>
              <a:defRPr sz="1000" b="0" i="0" u="none" strike="noStrike" baseline="0">
                <a:solidFill>
                  <a:srgbClr val="FFFF00"/>
                </a:solidFill>
                <a:latin typeface="Arial"/>
                <a:ea typeface="Arial"/>
                <a:cs typeface="Arial"/>
              </a:defRPr>
            </a:pPr>
            <a:endParaRPr lang="en-US"/>
          </a:p>
        </c:txPr>
        <c:crossAx val="63275392"/>
        <c:crosses val="autoZero"/>
        <c:auto val="1"/>
        <c:lblAlgn val="ctr"/>
        <c:lblOffset val="100"/>
        <c:tickLblSkip val="1"/>
        <c:tickMarkSkip val="1"/>
      </c:catAx>
      <c:valAx>
        <c:axId val="63275392"/>
        <c:scaling>
          <c:orientation val="minMax"/>
        </c:scaling>
        <c:axPos val="l"/>
        <c:majorGridlines>
          <c:spPr>
            <a:ln w="3175">
              <a:solidFill>
                <a:srgbClr val="000000"/>
              </a:solidFill>
              <a:prstDash val="solid"/>
            </a:ln>
          </c:spPr>
        </c:majorGridlines>
        <c:title>
          <c:tx>
            <c:rich>
              <a:bodyPr/>
              <a:lstStyle/>
              <a:p>
                <a:pPr>
                  <a:defRPr sz="1000" b="1" i="0" u="none" strike="noStrike" baseline="0">
                    <a:solidFill>
                      <a:srgbClr val="FFFF00"/>
                    </a:solidFill>
                    <a:latin typeface="Arial"/>
                    <a:ea typeface="Arial"/>
                    <a:cs typeface="Arial"/>
                  </a:defRPr>
                </a:pPr>
                <a:r>
                  <a:rPr lang="en-US">
                    <a:solidFill>
                      <a:srgbClr val="FFFF00"/>
                    </a:solidFill>
                  </a:rPr>
                  <a:t>Time in ms</a:t>
                </a:r>
              </a:p>
            </c:rich>
          </c:tx>
          <c:layout>
            <c:manualLayout>
              <c:xMode val="edge"/>
              <c:yMode val="edge"/>
              <c:x val="1.3318534961154272E-2"/>
              <c:y val="0.40293637846655789"/>
            </c:manualLayout>
          </c:layout>
          <c:spPr>
            <a:noFill/>
            <a:ln w="25400">
              <a:noFill/>
            </a:ln>
          </c:spPr>
        </c:title>
        <c:numFmt formatCode="General" sourceLinked="1"/>
        <c:tickLblPos val="nextTo"/>
        <c:spPr>
          <a:ln w="3175">
            <a:solidFill>
              <a:srgbClr val="000000"/>
            </a:solidFill>
            <a:prstDash val="solid"/>
          </a:ln>
        </c:spPr>
        <c:txPr>
          <a:bodyPr rot="0" vert="horz"/>
          <a:lstStyle/>
          <a:p>
            <a:pPr>
              <a:defRPr sz="1000" b="0" i="0" u="none" strike="noStrike" baseline="0">
                <a:solidFill>
                  <a:srgbClr val="FFFF00"/>
                </a:solidFill>
                <a:latin typeface="Arial"/>
                <a:ea typeface="Arial"/>
                <a:cs typeface="Arial"/>
              </a:defRPr>
            </a:pPr>
            <a:endParaRPr lang="en-US"/>
          </a:p>
        </c:txPr>
        <c:crossAx val="63252352"/>
        <c:crosses val="autoZero"/>
        <c:crossBetween val="between"/>
      </c:valAx>
      <c:spPr>
        <a:noFill/>
        <a:ln w="12700">
          <a:solidFill>
            <a:srgbClr val="808080"/>
          </a:solidFill>
          <a:prstDash val="solid"/>
        </a:ln>
      </c:spPr>
    </c:plotArea>
    <c:legend>
      <c:legendPos val="r"/>
      <c:layout>
        <c:manualLayout>
          <c:xMode val="edge"/>
          <c:yMode val="edge"/>
          <c:x val="0.84128745837957986"/>
          <c:y val="0.3588907014681893"/>
          <c:w val="0.1587125416204222"/>
          <c:h val="0.32256572095154812"/>
        </c:manualLayout>
      </c:layout>
      <c:spPr>
        <a:solidFill>
          <a:srgbClr val="FFFFFF"/>
        </a:solidFill>
        <a:ln w="3175">
          <a:solidFill>
            <a:srgbClr val="000000"/>
          </a:solidFill>
          <a:prstDash val="solid"/>
        </a:ln>
      </c:spPr>
      <c:txPr>
        <a:bodyPr/>
        <a:lstStyle/>
        <a:p>
          <a:pPr>
            <a:defRPr sz="920" b="0" i="0" u="none" strike="noStrike" baseline="0">
              <a:solidFill>
                <a:srgbClr val="000000"/>
              </a:solidFill>
              <a:latin typeface="Arial"/>
              <a:ea typeface="Arial"/>
              <a:cs typeface="Arial"/>
            </a:defRPr>
          </a:pPr>
          <a:endParaRPr lang="en-US"/>
        </a:p>
      </c:txPr>
    </c:legend>
    <c:plotVisOnly val="1"/>
    <c:dispBlanksAs val="gap"/>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0.10654827968923419"/>
          <c:y val="3.5889070146818976E-2"/>
          <c:w val="0.72142064372919079"/>
          <c:h val="0.85644371941272435"/>
        </c:manualLayout>
      </c:layout>
      <c:lineChart>
        <c:grouping val="standard"/>
        <c:ser>
          <c:idx val="0"/>
          <c:order val="0"/>
          <c:tx>
            <c:strRef>
              <c:f>'Decryption tbl'!$B$1</c:f>
              <c:strCache>
                <c:ptCount val="1"/>
                <c:pt idx="0">
                  <c:v>RSA</c:v>
                </c:pt>
              </c:strCache>
            </c:strRef>
          </c:tx>
          <c:spPr>
            <a:ln w="25400">
              <a:solidFill>
                <a:srgbClr val="000080"/>
              </a:solidFill>
              <a:prstDash val="solid"/>
            </a:ln>
          </c:spPr>
          <c:marker>
            <c:symbol val="diamond"/>
            <c:size val="7"/>
            <c:spPr>
              <a:solidFill>
                <a:srgbClr val="000080"/>
              </a:solidFill>
              <a:ln>
                <a:solidFill>
                  <a:srgbClr val="000080"/>
                </a:solidFill>
                <a:prstDash val="solid"/>
              </a:ln>
            </c:spPr>
          </c:marker>
          <c:cat>
            <c:strRef>
              <c:f>'Decryption tbl'!$A$2:$A$5</c:f>
              <c:strCache>
                <c:ptCount val="4"/>
                <c:pt idx="0">
                  <c:v>192 / 1536</c:v>
                </c:pt>
                <c:pt idx="1">
                  <c:v>224 / 2048</c:v>
                </c:pt>
                <c:pt idx="2">
                  <c:v>256 / 3072</c:v>
                </c:pt>
                <c:pt idx="3">
                  <c:v>384 / 7680</c:v>
                </c:pt>
              </c:strCache>
            </c:strRef>
          </c:cat>
          <c:val>
            <c:numRef>
              <c:f>'Decryption tbl'!$B$2:$B$5</c:f>
              <c:numCache>
                <c:formatCode>General</c:formatCode>
                <c:ptCount val="4"/>
                <c:pt idx="0">
                  <c:v>8013</c:v>
                </c:pt>
                <c:pt idx="1">
                  <c:v>15577</c:v>
                </c:pt>
                <c:pt idx="2">
                  <c:v>43576</c:v>
                </c:pt>
                <c:pt idx="3">
                  <c:v>1266121</c:v>
                </c:pt>
              </c:numCache>
            </c:numRef>
          </c:val>
        </c:ser>
        <c:ser>
          <c:idx val="1"/>
          <c:order val="1"/>
          <c:tx>
            <c:strRef>
              <c:f>'Decryption tbl'!$C$1</c:f>
              <c:strCache>
                <c:ptCount val="1"/>
                <c:pt idx="0">
                  <c:v>CRT RSA</c:v>
                </c:pt>
              </c:strCache>
            </c:strRef>
          </c:tx>
          <c:spPr>
            <a:ln w="25400">
              <a:solidFill>
                <a:srgbClr val="FF00FF"/>
              </a:solidFill>
              <a:prstDash val="solid"/>
            </a:ln>
          </c:spPr>
          <c:marker>
            <c:symbol val="square"/>
            <c:size val="7"/>
            <c:spPr>
              <a:solidFill>
                <a:srgbClr val="FF00FF"/>
              </a:solidFill>
              <a:ln>
                <a:solidFill>
                  <a:srgbClr val="FF00FF"/>
                </a:solidFill>
                <a:prstDash val="solid"/>
              </a:ln>
            </c:spPr>
          </c:marker>
          <c:cat>
            <c:strRef>
              <c:f>'Decryption tbl'!$A$2:$A$5</c:f>
              <c:strCache>
                <c:ptCount val="4"/>
                <c:pt idx="0">
                  <c:v>192 / 1536</c:v>
                </c:pt>
                <c:pt idx="1">
                  <c:v>224 / 2048</c:v>
                </c:pt>
                <c:pt idx="2">
                  <c:v>256 / 3072</c:v>
                </c:pt>
                <c:pt idx="3">
                  <c:v>384 / 7680</c:v>
                </c:pt>
              </c:strCache>
            </c:strRef>
          </c:cat>
          <c:val>
            <c:numRef>
              <c:f>'Decryption tbl'!$C$2:$C$5</c:f>
              <c:numCache>
                <c:formatCode>General</c:formatCode>
                <c:ptCount val="4"/>
                <c:pt idx="0">
                  <c:v>3124</c:v>
                </c:pt>
                <c:pt idx="1">
                  <c:v>6013</c:v>
                </c:pt>
                <c:pt idx="2">
                  <c:v>15565</c:v>
                </c:pt>
                <c:pt idx="3">
                  <c:v>395662</c:v>
                </c:pt>
              </c:numCache>
            </c:numRef>
          </c:val>
        </c:ser>
        <c:ser>
          <c:idx val="2"/>
          <c:order val="2"/>
          <c:tx>
            <c:strRef>
              <c:f>'Decryption tbl'!$D$1</c:f>
              <c:strCache>
                <c:ptCount val="1"/>
                <c:pt idx="0">
                  <c:v>Multi-Prime RSA</c:v>
                </c:pt>
              </c:strCache>
            </c:strRef>
          </c:tx>
          <c:spPr>
            <a:ln w="25400">
              <a:solidFill>
                <a:srgbClr val="66FF33"/>
              </a:solidFill>
              <a:prstDash val="solid"/>
            </a:ln>
          </c:spPr>
          <c:marker>
            <c:symbol val="triangle"/>
            <c:size val="7"/>
            <c:spPr>
              <a:solidFill>
                <a:srgbClr val="66FF33"/>
              </a:solidFill>
              <a:ln>
                <a:solidFill>
                  <a:srgbClr val="FFFF00"/>
                </a:solidFill>
                <a:prstDash val="solid"/>
              </a:ln>
            </c:spPr>
          </c:marker>
          <c:cat>
            <c:strRef>
              <c:f>'Decryption tbl'!$A$2:$A$5</c:f>
              <c:strCache>
                <c:ptCount val="4"/>
                <c:pt idx="0">
                  <c:v>192 / 1536</c:v>
                </c:pt>
                <c:pt idx="1">
                  <c:v>224 / 2048</c:v>
                </c:pt>
                <c:pt idx="2">
                  <c:v>256 / 3072</c:v>
                </c:pt>
                <c:pt idx="3">
                  <c:v>384 / 7680</c:v>
                </c:pt>
              </c:strCache>
            </c:strRef>
          </c:cat>
          <c:val>
            <c:numRef>
              <c:f>'Decryption tbl'!$D$2:$D$5</c:f>
              <c:numCache>
                <c:formatCode>General</c:formatCode>
                <c:ptCount val="4"/>
                <c:pt idx="0">
                  <c:v>1234</c:v>
                </c:pt>
                <c:pt idx="1">
                  <c:v>2306</c:v>
                </c:pt>
                <c:pt idx="2">
                  <c:v>6234</c:v>
                </c:pt>
                <c:pt idx="3">
                  <c:v>105237</c:v>
                </c:pt>
              </c:numCache>
            </c:numRef>
          </c:val>
        </c:ser>
        <c:ser>
          <c:idx val="3"/>
          <c:order val="3"/>
          <c:tx>
            <c:strRef>
              <c:f>'Decryption tbl'!$E$1</c:f>
              <c:strCache>
                <c:ptCount val="1"/>
                <c:pt idx="0">
                  <c:v>Rebalanced RSA</c:v>
                </c:pt>
              </c:strCache>
            </c:strRef>
          </c:tx>
          <c:spPr>
            <a:ln w="25400">
              <a:solidFill>
                <a:srgbClr val="00FFFF"/>
              </a:solidFill>
              <a:prstDash val="solid"/>
            </a:ln>
          </c:spPr>
          <c:marker>
            <c:symbol val="x"/>
            <c:size val="7"/>
            <c:spPr>
              <a:noFill/>
              <a:ln>
                <a:solidFill>
                  <a:srgbClr val="00FFFF"/>
                </a:solidFill>
                <a:prstDash val="solid"/>
              </a:ln>
            </c:spPr>
          </c:marker>
          <c:cat>
            <c:strRef>
              <c:f>'Decryption tbl'!$A$2:$A$5</c:f>
              <c:strCache>
                <c:ptCount val="4"/>
                <c:pt idx="0">
                  <c:v>192 / 1536</c:v>
                </c:pt>
                <c:pt idx="1">
                  <c:v>224 / 2048</c:v>
                </c:pt>
                <c:pt idx="2">
                  <c:v>256 / 3072</c:v>
                </c:pt>
                <c:pt idx="3">
                  <c:v>384 / 7680</c:v>
                </c:pt>
              </c:strCache>
            </c:strRef>
          </c:cat>
          <c:val>
            <c:numRef>
              <c:f>'Decryption tbl'!$E$2:$E$5</c:f>
              <c:numCache>
                <c:formatCode>General</c:formatCode>
                <c:ptCount val="4"/>
                <c:pt idx="0">
                  <c:v>911</c:v>
                </c:pt>
                <c:pt idx="1">
                  <c:v>1112</c:v>
                </c:pt>
                <c:pt idx="2">
                  <c:v>2186</c:v>
                </c:pt>
                <c:pt idx="3">
                  <c:v>25322</c:v>
                </c:pt>
              </c:numCache>
            </c:numRef>
          </c:val>
        </c:ser>
        <c:ser>
          <c:idx val="4"/>
          <c:order val="4"/>
          <c:tx>
            <c:strRef>
              <c:f>'Decryption tbl'!$F$1</c:f>
              <c:strCache>
                <c:ptCount val="1"/>
                <c:pt idx="0">
                  <c:v>R-Prime RSA</c:v>
                </c:pt>
              </c:strCache>
            </c:strRef>
          </c:tx>
          <c:spPr>
            <a:ln w="25400">
              <a:solidFill>
                <a:srgbClr val="800080"/>
              </a:solidFill>
              <a:prstDash val="solid"/>
            </a:ln>
          </c:spPr>
          <c:marker>
            <c:symbol val="star"/>
            <c:size val="7"/>
            <c:spPr>
              <a:noFill/>
              <a:ln>
                <a:solidFill>
                  <a:srgbClr val="800080"/>
                </a:solidFill>
                <a:prstDash val="solid"/>
              </a:ln>
            </c:spPr>
          </c:marker>
          <c:cat>
            <c:strRef>
              <c:f>'Decryption tbl'!$A$2:$A$5</c:f>
              <c:strCache>
                <c:ptCount val="4"/>
                <c:pt idx="0">
                  <c:v>192 / 1536</c:v>
                </c:pt>
                <c:pt idx="1">
                  <c:v>224 / 2048</c:v>
                </c:pt>
                <c:pt idx="2">
                  <c:v>256 / 3072</c:v>
                </c:pt>
                <c:pt idx="3">
                  <c:v>384 / 7680</c:v>
                </c:pt>
              </c:strCache>
            </c:strRef>
          </c:cat>
          <c:val>
            <c:numRef>
              <c:f>'Decryption tbl'!$F$2:$F$5</c:f>
              <c:numCache>
                <c:formatCode>General</c:formatCode>
                <c:ptCount val="4"/>
                <c:pt idx="0">
                  <c:v>503</c:v>
                </c:pt>
                <c:pt idx="1">
                  <c:v>748</c:v>
                </c:pt>
                <c:pt idx="2">
                  <c:v>1577</c:v>
                </c:pt>
                <c:pt idx="3">
                  <c:v>13174</c:v>
                </c:pt>
              </c:numCache>
            </c:numRef>
          </c:val>
        </c:ser>
        <c:ser>
          <c:idx val="5"/>
          <c:order val="5"/>
          <c:tx>
            <c:strRef>
              <c:f>'Decryption tbl'!$G$1</c:f>
              <c:strCache>
                <c:ptCount val="1"/>
                <c:pt idx="0">
                  <c:v>ECC</c:v>
                </c:pt>
              </c:strCache>
            </c:strRef>
          </c:tx>
          <c:spPr>
            <a:ln w="25400">
              <a:solidFill>
                <a:srgbClr val="800000"/>
              </a:solidFill>
              <a:prstDash val="solid"/>
            </a:ln>
          </c:spPr>
          <c:marker>
            <c:symbol val="circle"/>
            <c:size val="7"/>
            <c:spPr>
              <a:solidFill>
                <a:srgbClr val="800000"/>
              </a:solidFill>
              <a:ln>
                <a:solidFill>
                  <a:srgbClr val="800000"/>
                </a:solidFill>
                <a:prstDash val="solid"/>
              </a:ln>
            </c:spPr>
          </c:marker>
          <c:cat>
            <c:strRef>
              <c:f>'Decryption tbl'!$A$2:$A$5</c:f>
              <c:strCache>
                <c:ptCount val="4"/>
                <c:pt idx="0">
                  <c:v>192 / 1536</c:v>
                </c:pt>
                <c:pt idx="1">
                  <c:v>224 / 2048</c:v>
                </c:pt>
                <c:pt idx="2">
                  <c:v>256 / 3072</c:v>
                </c:pt>
                <c:pt idx="3">
                  <c:v>384 / 7680</c:v>
                </c:pt>
              </c:strCache>
            </c:strRef>
          </c:cat>
          <c:val>
            <c:numRef>
              <c:f>'Decryption tbl'!$G$2:$G$5</c:f>
              <c:numCache>
                <c:formatCode>General</c:formatCode>
                <c:ptCount val="4"/>
                <c:pt idx="0">
                  <c:v>9227</c:v>
                </c:pt>
                <c:pt idx="1">
                  <c:v>10061</c:v>
                </c:pt>
                <c:pt idx="2">
                  <c:v>10403</c:v>
                </c:pt>
                <c:pt idx="3">
                  <c:v>11172</c:v>
                </c:pt>
              </c:numCache>
            </c:numRef>
          </c:val>
        </c:ser>
        <c:marker val="1"/>
        <c:axId val="63181568"/>
        <c:axId val="63183488"/>
      </c:lineChart>
      <c:catAx>
        <c:axId val="63181568"/>
        <c:scaling>
          <c:orientation val="minMax"/>
        </c:scaling>
        <c:axPos val="b"/>
        <c:title>
          <c:tx>
            <c:rich>
              <a:bodyPr/>
              <a:lstStyle/>
              <a:p>
                <a:pPr>
                  <a:defRPr sz="1000" b="1" i="0" u="none" strike="noStrike" baseline="0">
                    <a:solidFill>
                      <a:srgbClr val="FFFF00"/>
                    </a:solidFill>
                    <a:latin typeface="Arial"/>
                    <a:ea typeface="Arial"/>
                    <a:cs typeface="Arial"/>
                  </a:defRPr>
                </a:pPr>
                <a:r>
                  <a:rPr lang="en-US">
                    <a:solidFill>
                      <a:srgbClr val="FFFF00"/>
                    </a:solidFill>
                  </a:rPr>
                  <a:t>Key Size (Finite Field/Modulus)</a:t>
                </a:r>
              </a:p>
            </c:rich>
          </c:tx>
          <c:layout>
            <c:manualLayout>
              <c:xMode val="edge"/>
              <c:yMode val="edge"/>
              <c:x val="0.35627081021087742"/>
              <c:y val="0.94290375203915255"/>
            </c:manualLayout>
          </c:layout>
          <c:spPr>
            <a:noFill/>
            <a:ln w="25400">
              <a:noFill/>
            </a:ln>
          </c:spPr>
        </c:title>
        <c:numFmt formatCode="General" sourceLinked="1"/>
        <c:tickLblPos val="nextTo"/>
        <c:spPr>
          <a:ln w="3175">
            <a:solidFill>
              <a:srgbClr val="000000"/>
            </a:solidFill>
            <a:prstDash val="solid"/>
          </a:ln>
        </c:spPr>
        <c:txPr>
          <a:bodyPr rot="0" vert="horz"/>
          <a:lstStyle/>
          <a:p>
            <a:pPr>
              <a:defRPr sz="1000" b="0" i="0" u="none" strike="noStrike" baseline="0">
                <a:solidFill>
                  <a:srgbClr val="FFFF00"/>
                </a:solidFill>
                <a:latin typeface="Arial"/>
                <a:ea typeface="Arial"/>
                <a:cs typeface="Arial"/>
              </a:defRPr>
            </a:pPr>
            <a:endParaRPr lang="en-US"/>
          </a:p>
        </c:txPr>
        <c:crossAx val="63183488"/>
        <c:crosses val="autoZero"/>
        <c:auto val="1"/>
        <c:lblAlgn val="ctr"/>
        <c:lblOffset val="100"/>
        <c:tickLblSkip val="1"/>
        <c:tickMarkSkip val="1"/>
      </c:catAx>
      <c:valAx>
        <c:axId val="63183488"/>
        <c:scaling>
          <c:orientation val="minMax"/>
        </c:scaling>
        <c:axPos val="l"/>
        <c:majorGridlines>
          <c:spPr>
            <a:ln w="3175">
              <a:solidFill>
                <a:srgbClr val="000000"/>
              </a:solidFill>
              <a:prstDash val="solid"/>
            </a:ln>
          </c:spPr>
        </c:majorGridlines>
        <c:title>
          <c:tx>
            <c:rich>
              <a:bodyPr/>
              <a:lstStyle/>
              <a:p>
                <a:pPr>
                  <a:defRPr sz="1000" b="1" i="0" u="none" strike="noStrike" baseline="0">
                    <a:solidFill>
                      <a:srgbClr val="FFFF00"/>
                    </a:solidFill>
                    <a:latin typeface="Arial"/>
                    <a:ea typeface="Arial"/>
                    <a:cs typeface="Arial"/>
                  </a:defRPr>
                </a:pPr>
                <a:r>
                  <a:rPr lang="en-US">
                    <a:solidFill>
                      <a:srgbClr val="FFFF00"/>
                    </a:solidFill>
                  </a:rPr>
                  <a:t>Time in ms</a:t>
                </a:r>
              </a:p>
            </c:rich>
          </c:tx>
          <c:layout>
            <c:manualLayout>
              <c:xMode val="edge"/>
              <c:yMode val="edge"/>
              <c:x val="1.3318534961154272E-2"/>
              <c:y val="0.40293637846655789"/>
            </c:manualLayout>
          </c:layout>
          <c:spPr>
            <a:noFill/>
            <a:ln w="25400">
              <a:noFill/>
            </a:ln>
          </c:spPr>
        </c:title>
        <c:numFmt formatCode="General" sourceLinked="1"/>
        <c:tickLblPos val="nextTo"/>
        <c:spPr>
          <a:ln w="3175">
            <a:solidFill>
              <a:srgbClr val="000000"/>
            </a:solidFill>
            <a:prstDash val="solid"/>
          </a:ln>
        </c:spPr>
        <c:txPr>
          <a:bodyPr rot="0" vert="horz"/>
          <a:lstStyle/>
          <a:p>
            <a:pPr>
              <a:defRPr sz="1000" b="0" i="0" u="none" strike="noStrike" baseline="0">
                <a:solidFill>
                  <a:srgbClr val="FFFF00"/>
                </a:solidFill>
                <a:latin typeface="Arial"/>
                <a:ea typeface="Arial"/>
                <a:cs typeface="Arial"/>
              </a:defRPr>
            </a:pPr>
            <a:endParaRPr lang="en-US"/>
          </a:p>
        </c:txPr>
        <c:crossAx val="63181568"/>
        <c:crosses val="autoZero"/>
        <c:crossBetween val="between"/>
      </c:valAx>
      <c:spPr>
        <a:solidFill>
          <a:srgbClr val="FFFFFF"/>
        </a:solidFill>
        <a:ln w="12700">
          <a:solidFill>
            <a:srgbClr val="808080"/>
          </a:solidFill>
          <a:prstDash val="solid"/>
        </a:ln>
      </c:spPr>
    </c:plotArea>
    <c:legend>
      <c:legendPos val="r"/>
      <c:layout>
        <c:manualLayout>
          <c:xMode val="edge"/>
          <c:yMode val="edge"/>
          <c:x val="0.84128745837957986"/>
          <c:y val="0.3588907014681893"/>
          <c:w val="0.1587125416204222"/>
          <c:h val="0.31924685171929307"/>
        </c:manualLayout>
      </c:layout>
      <c:spPr>
        <a:solidFill>
          <a:srgbClr val="FFFFFF"/>
        </a:solidFill>
        <a:ln w="3175">
          <a:solidFill>
            <a:srgbClr val="000000"/>
          </a:solidFill>
          <a:prstDash val="solid"/>
        </a:ln>
      </c:spPr>
      <c:txPr>
        <a:bodyPr/>
        <a:lstStyle/>
        <a:p>
          <a:pPr>
            <a:defRPr sz="920" b="0" i="0" u="none" strike="noStrike" baseline="0">
              <a:solidFill>
                <a:srgbClr val="000000"/>
              </a:solidFill>
              <a:latin typeface="Arial"/>
              <a:ea typeface="Arial"/>
              <a:cs typeface="Arial"/>
            </a:defRPr>
          </a:pPr>
          <a:endParaRPr lang="en-US"/>
        </a:p>
      </c:txPr>
    </c:legend>
    <c:plotVisOnly val="1"/>
    <c:dispBlanksAs val="gap"/>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70B53-1813-4E98-A726-F3F30BD55F07}" type="datetimeFigureOut">
              <a:rPr lang="en-US" smtClean="0"/>
              <a:pPr/>
              <a:t>7/15/2015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E59AD-294B-4F37-8629-DCD7C10357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8D56AC-1C98-4CAC-8DE2-04BF63D4EA73}" type="datetime1">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D8DDDD-7700-4D84-8392-DEB793F66135}" type="datetime1">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0F4BD3-FE9B-4C97-94D1-FFDC1CB792CC}" type="datetime1">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F98B9-3004-40E4-BA29-8323117146F4}" type="datetime1">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47EE16-516D-44E7-9707-47551BEE8EE4}" type="datetime1">
              <a:rPr lang="en-US" smtClean="0"/>
              <a:pPr/>
              <a:t>7/15/2015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0BD889-6103-4E7C-8F61-E204124D75C7}" type="datetime1">
              <a:rPr lang="en-US" smtClean="0"/>
              <a:pPr/>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E28D61-16F0-4273-8151-DF17F591E7F8}" type="datetime1">
              <a:rPr lang="en-US" smtClean="0"/>
              <a:pPr/>
              <a:t>7/15/2015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726D3C-1F69-4B33-B4D9-EEA3896FA750}" type="datetime1">
              <a:rPr lang="en-US" smtClean="0"/>
              <a:pPr/>
              <a:t>7/15/2015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939B7-C0D8-485E-A39E-848773438970}" type="datetime1">
              <a:rPr lang="en-US" smtClean="0"/>
              <a:pPr/>
              <a:t>7/15/2015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6C38FA-DE15-4895-9C24-5777D0E1B084}" type="datetime1">
              <a:rPr lang="en-US" smtClean="0"/>
              <a:pPr/>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EEAE52-E5BD-4EF1-B03D-98B2A42181CC}" type="datetime1">
              <a:rPr lang="en-US" smtClean="0"/>
              <a:pPr/>
              <a:t>7/15/2015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A809A3-0D43-400E-BD8F-26E9E9685FD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46804-3B1E-4336-BBB4-4BB1C0B504BD}" type="datetime1">
              <a:rPr lang="en-US" smtClean="0"/>
              <a:pPr/>
              <a:t>7/15/2015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809A3-0D43-400E-BD8F-26E9E9685FD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71549"/>
            <a:ext cx="7467600" cy="2533651"/>
          </a:xfr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a:normAutofit/>
          </a:bodyPr>
          <a:lstStyle/>
          <a:p>
            <a:pPr algn="l"/>
            <a:r>
              <a:rPr lang="en-US" sz="3200" b="1" dirty="0" smtClean="0">
                <a:solidFill>
                  <a:srgbClr val="FFFF00"/>
                </a:solidFill>
                <a:latin typeface="Times New Roman" pitchFamily="18" charset="0"/>
                <a:cs typeface="Times New Roman" pitchFamily="18" charset="0"/>
              </a:rPr>
              <a:t>Performance Evaluation of RSA Variants and Elliptic Curve Cryptography on Handheld Devices </a:t>
            </a:r>
            <a:r>
              <a:rPr lang="en-US" dirty="0" smtClean="0">
                <a:solidFill>
                  <a:srgbClr val="FFFF00"/>
                </a:solidFill>
                <a:latin typeface="Times New Roman" pitchFamily="18" charset="0"/>
                <a:cs typeface="Times New Roman" pitchFamily="18" charset="0"/>
              </a:rPr>
              <a:t/>
            </a:r>
            <a:br>
              <a:rPr lang="en-US" dirty="0" smtClean="0">
                <a:solidFill>
                  <a:srgbClr val="FFFF00"/>
                </a:solidFill>
                <a:latin typeface="Times New Roman" pitchFamily="18" charset="0"/>
                <a:cs typeface="Times New Roman" pitchFamily="18" charset="0"/>
              </a:rPr>
            </a:br>
            <a:r>
              <a:rPr lang="en-US" dirty="0" smtClean="0">
                <a:solidFill>
                  <a:srgbClr val="FFFF00"/>
                </a:solidFill>
                <a:latin typeface="Times New Roman" pitchFamily="18" charset="0"/>
                <a:cs typeface="Times New Roman" pitchFamily="18" charset="0"/>
              </a:rPr>
              <a:t>				</a:t>
            </a:r>
            <a:r>
              <a:rPr lang="en-US" sz="2400" dirty="0" smtClean="0">
                <a:solidFill>
                  <a:srgbClr val="FFFF00"/>
                </a:solidFill>
                <a:latin typeface="Times New Roman" pitchFamily="18" charset="0"/>
                <a:cs typeface="Times New Roman" pitchFamily="18" charset="0"/>
              </a:rPr>
              <a:t>A Dissertation Presentation</a:t>
            </a:r>
            <a:endParaRPr lang="en-US" sz="2400"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762000" y="3886200"/>
            <a:ext cx="7848600" cy="2514600"/>
          </a:xfrm>
        </p:spPr>
        <p:txBody>
          <a:bodyPr>
            <a:normAutofit lnSpcReduction="10000"/>
          </a:bodyPr>
          <a:lstStyle/>
          <a:p>
            <a:pPr algn="l"/>
            <a:r>
              <a:rPr lang="en-US" sz="1600" b="1" dirty="0" smtClean="0">
                <a:solidFill>
                  <a:srgbClr val="FFC000"/>
                </a:solidFill>
                <a:latin typeface="Times New Roman" pitchFamily="18" charset="0"/>
                <a:cs typeface="Times New Roman" pitchFamily="18" charset="0"/>
              </a:rPr>
              <a:t>By: Lok Prakash Pandey			</a:t>
            </a:r>
          </a:p>
          <a:p>
            <a:pPr algn="l"/>
            <a:r>
              <a:rPr lang="en-US" sz="1600" b="1" dirty="0" smtClean="0">
                <a:solidFill>
                  <a:srgbClr val="FFC000"/>
                </a:solidFill>
                <a:latin typeface="Times New Roman" pitchFamily="18" charset="0"/>
                <a:cs typeface="Times New Roman" pitchFamily="18" charset="0"/>
              </a:rPr>
              <a:t>Roll No. 4				</a:t>
            </a:r>
          </a:p>
          <a:p>
            <a:pPr algn="l"/>
            <a:r>
              <a:rPr lang="en-US" altLang="ko-KR" sz="1600" b="1" dirty="0" smtClean="0">
                <a:solidFill>
                  <a:srgbClr val="FFC000"/>
                </a:solidFill>
                <a:latin typeface="Times New Roman" pitchFamily="18" charset="0"/>
                <a:ea typeface="굴림" pitchFamily="34" charset="-127"/>
                <a:cs typeface="Times New Roman" pitchFamily="18" charset="0"/>
              </a:rPr>
              <a:t>Central Department of </a:t>
            </a:r>
          </a:p>
          <a:p>
            <a:pPr algn="l"/>
            <a:r>
              <a:rPr lang="en-US" altLang="ko-KR" sz="1600" b="1" dirty="0" smtClean="0">
                <a:solidFill>
                  <a:srgbClr val="FFC000"/>
                </a:solidFill>
                <a:latin typeface="Times New Roman" pitchFamily="18" charset="0"/>
                <a:ea typeface="굴림" pitchFamily="34" charset="-127"/>
                <a:cs typeface="Times New Roman" pitchFamily="18" charset="0"/>
              </a:rPr>
              <a:t>Computer Science  and </a:t>
            </a:r>
          </a:p>
          <a:p>
            <a:pPr algn="l"/>
            <a:r>
              <a:rPr lang="en-US" altLang="ko-KR" sz="1600" b="1" dirty="0" smtClean="0">
                <a:solidFill>
                  <a:srgbClr val="FFC000"/>
                </a:solidFill>
                <a:latin typeface="Times New Roman" pitchFamily="18" charset="0"/>
                <a:ea typeface="굴림" pitchFamily="34" charset="-127"/>
                <a:cs typeface="Times New Roman" pitchFamily="18" charset="0"/>
              </a:rPr>
              <a:t>Information Technology</a:t>
            </a:r>
            <a:r>
              <a:rPr lang="en-US" altLang="ko-KR" sz="2000" b="1" dirty="0" smtClean="0">
                <a:solidFill>
                  <a:srgbClr val="FFC000"/>
                </a:solidFill>
                <a:latin typeface="Times New Roman" pitchFamily="18" charset="0"/>
                <a:ea typeface="굴림" pitchFamily="34" charset="-127"/>
                <a:cs typeface="Times New Roman" pitchFamily="18" charset="0"/>
              </a:rPr>
              <a:t>			</a:t>
            </a:r>
          </a:p>
          <a:p>
            <a:pPr algn="l"/>
            <a:r>
              <a:rPr lang="en-US" altLang="ko-KR" sz="1600" b="1" dirty="0" smtClean="0">
                <a:solidFill>
                  <a:srgbClr val="FFC000"/>
                </a:solidFill>
                <a:latin typeface="Times New Roman" pitchFamily="18" charset="0"/>
                <a:ea typeface="굴림" pitchFamily="34" charset="-127"/>
                <a:cs typeface="Times New Roman" pitchFamily="18" charset="0"/>
              </a:rPr>
              <a:t>(CDCSIT), TU</a:t>
            </a:r>
            <a:r>
              <a:rPr lang="en-US" altLang="ko-KR" sz="2000" b="1" dirty="0" smtClean="0">
                <a:solidFill>
                  <a:srgbClr val="FFC000"/>
                </a:solidFill>
                <a:latin typeface="Times New Roman" pitchFamily="18" charset="0"/>
                <a:ea typeface="굴림" pitchFamily="34" charset="-127"/>
                <a:cs typeface="Times New Roman" pitchFamily="18" charset="0"/>
              </a:rPr>
              <a:t>				</a:t>
            </a:r>
          </a:p>
          <a:p>
            <a:pPr algn="l"/>
            <a:r>
              <a:rPr lang="en-US" sz="1600" dirty="0" smtClean="0">
                <a:latin typeface="Times New Roman" pitchFamily="18" charset="0"/>
                <a:cs typeface="Times New Roman" pitchFamily="18" charset="0"/>
              </a:rPr>
              <a:t>					</a:t>
            </a:r>
            <a:r>
              <a:rPr lang="en-US" sz="1600" b="1" dirty="0" smtClean="0">
                <a:solidFill>
                  <a:srgbClr val="FFC000"/>
                </a:solidFill>
                <a:latin typeface="Times New Roman" pitchFamily="18" charset="0"/>
                <a:cs typeface="Times New Roman" pitchFamily="18" charset="0"/>
              </a:rPr>
              <a:t>             Under the Supervision of</a:t>
            </a:r>
          </a:p>
          <a:p>
            <a:pPr algn="l"/>
            <a:r>
              <a:rPr lang="en-US" sz="1600" b="1" dirty="0" smtClean="0">
                <a:solidFill>
                  <a:srgbClr val="FFC000"/>
                </a:solidFill>
                <a:latin typeface="Times New Roman" pitchFamily="18" charset="0"/>
                <a:cs typeface="Times New Roman" pitchFamily="18" charset="0"/>
              </a:rPr>
              <a:t>					                 Mr. Jagadish Bhatta</a:t>
            </a:r>
            <a:endParaRPr lang="en-US" b="1" dirty="0" smtClean="0">
              <a:latin typeface="Times New Roman" pitchFamily="18" charset="0"/>
              <a:cs typeface="Times New Roman" pitchFamily="18" charset="0"/>
            </a:endParaRPr>
          </a:p>
          <a:p>
            <a:pPr algn="l"/>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Literature Review…</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normAutofit/>
          </a:bodyPr>
          <a:lstStyle/>
          <a:p>
            <a:pPr algn="just"/>
            <a:r>
              <a:rPr lang="en-US" sz="1800" dirty="0" smtClean="0">
                <a:solidFill>
                  <a:srgbClr val="FFFF00"/>
                </a:solidFill>
                <a:latin typeface="Times New Roman" pitchFamily="18" charset="0"/>
                <a:cs typeface="Times New Roman" pitchFamily="18" charset="0"/>
              </a:rPr>
              <a:t>As can be seen, decryption in RSA utilizes the private key to decrypt the message. But when private key is large (|d| ≈ |N| leading to a decryption time complexity of O(n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then decryption needs an amount of time that may cause a negative impact on the user experience of the system. In the case of handhelds, security mechanisms should be applied in a manner that does not affect the  user feel of the system. A number of RSA variants were discovered by various researchers with this goal.</a:t>
            </a:r>
          </a:p>
          <a:p>
            <a:pPr algn="just"/>
            <a:endParaRPr lang="en-US" sz="1800" u="sng" dirty="0" smtClean="0">
              <a:solidFill>
                <a:srgbClr val="FFFF00"/>
              </a:solidFill>
              <a:latin typeface="Times New Roman" pitchFamily="18" charset="0"/>
              <a:cs typeface="Times New Roman" pitchFamily="18" charset="0"/>
            </a:endParaRPr>
          </a:p>
          <a:p>
            <a:pPr algn="just"/>
            <a:r>
              <a:rPr lang="en-US" sz="1800" b="1" u="sng" dirty="0" smtClean="0">
                <a:solidFill>
                  <a:srgbClr val="FFFF00"/>
                </a:solidFill>
                <a:latin typeface="Times New Roman" pitchFamily="18" charset="0"/>
                <a:cs typeface="Times New Roman" pitchFamily="18" charset="0"/>
              </a:rPr>
              <a:t>RSA Variants</a:t>
            </a:r>
          </a:p>
          <a:p>
            <a:pPr lvl="1" algn="just"/>
            <a:r>
              <a:rPr lang="en-US" sz="1800" dirty="0" smtClean="0">
                <a:solidFill>
                  <a:srgbClr val="FFFF00"/>
                </a:solidFill>
                <a:latin typeface="Times New Roman" pitchFamily="18" charset="0"/>
                <a:cs typeface="Times New Roman" pitchFamily="18" charset="0"/>
              </a:rPr>
              <a:t>CRT RSA</a:t>
            </a:r>
          </a:p>
          <a:p>
            <a:pPr lvl="1" algn="just"/>
            <a:r>
              <a:rPr lang="en-US" sz="1800" dirty="0" smtClean="0">
                <a:solidFill>
                  <a:srgbClr val="FFFF00"/>
                </a:solidFill>
                <a:latin typeface="Times New Roman" pitchFamily="18" charset="0"/>
                <a:cs typeface="Times New Roman" pitchFamily="18" charset="0"/>
              </a:rPr>
              <a:t>Multi-Prime RSA</a:t>
            </a:r>
          </a:p>
          <a:p>
            <a:pPr lvl="1" algn="just"/>
            <a:r>
              <a:rPr lang="en-US" sz="1800" dirty="0" smtClean="0">
                <a:solidFill>
                  <a:srgbClr val="FFFF00"/>
                </a:solidFill>
                <a:latin typeface="Times New Roman" pitchFamily="18" charset="0"/>
                <a:cs typeface="Times New Roman" pitchFamily="18" charset="0"/>
              </a:rPr>
              <a:t>Rebalanced RSA</a:t>
            </a:r>
          </a:p>
          <a:p>
            <a:pPr lvl="1" algn="just"/>
            <a:r>
              <a:rPr lang="en-US" sz="1800" dirty="0" smtClean="0">
                <a:solidFill>
                  <a:srgbClr val="FFFF00"/>
                </a:solidFill>
                <a:latin typeface="Times New Roman" pitchFamily="18" charset="0"/>
                <a:cs typeface="Times New Roman" pitchFamily="18" charset="0"/>
              </a:rPr>
              <a:t>R-Prime RSA</a:t>
            </a:r>
          </a:p>
        </p:txBody>
      </p:sp>
      <p:sp>
        <p:nvSpPr>
          <p:cNvPr id="4" name="Slide Number Placeholder 3"/>
          <p:cNvSpPr>
            <a:spLocks noGrp="1"/>
          </p:cNvSpPr>
          <p:nvPr>
            <p:ph type="sldNum" sz="quarter" idx="12"/>
          </p:nvPr>
        </p:nvSpPr>
        <p:spPr/>
        <p:txBody>
          <a:bodyPr/>
          <a:lstStyle/>
          <a:p>
            <a:fld id="{94A809A3-0D43-400E-BD8F-26E9E9685FDF}" type="slidenum">
              <a:rPr lang="en-US" smtClean="0"/>
              <a:pPr/>
              <a:t>10</a:t>
            </a:fld>
            <a:endParaRPr lang="en-US" dirty="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Literature Review…</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normAutofit/>
          </a:bodyPr>
          <a:lstStyle/>
          <a:p>
            <a:pPr algn="just"/>
            <a:r>
              <a:rPr lang="en-US" sz="1800" b="1" u="sng" dirty="0" smtClean="0">
                <a:solidFill>
                  <a:srgbClr val="FFFF00"/>
                </a:solidFill>
                <a:latin typeface="Times New Roman" pitchFamily="18" charset="0"/>
                <a:cs typeface="Times New Roman" pitchFamily="18" charset="0"/>
              </a:rPr>
              <a:t>CRT RSA</a:t>
            </a:r>
            <a:r>
              <a:rPr lang="en-US" sz="1800" b="1" dirty="0" smtClean="0">
                <a:solidFill>
                  <a:srgbClr val="FFFF00"/>
                </a:solidFill>
                <a:latin typeface="Times New Roman" pitchFamily="18" charset="0"/>
                <a:cs typeface="Times New Roman" pitchFamily="18" charset="0"/>
              </a:rPr>
              <a:t>:</a:t>
            </a:r>
            <a:r>
              <a:rPr lang="en-US" sz="1800" dirty="0" smtClean="0">
                <a:solidFill>
                  <a:srgbClr val="FFFF00"/>
                </a:solidFill>
                <a:latin typeface="Times New Roman" pitchFamily="18" charset="0"/>
                <a:cs typeface="Times New Roman" pitchFamily="18" charset="0"/>
              </a:rPr>
              <a:t> The concept is to split the costly decryption into two smaller and faster modular exponentiations instead of just one using the Chinese Remainder Theorem.</a:t>
            </a:r>
          </a:p>
          <a:p>
            <a:pPr lvl="1" algn="just"/>
            <a:r>
              <a:rPr lang="en-US" sz="1800" b="1" u="sng" dirty="0" smtClean="0">
                <a:solidFill>
                  <a:srgbClr val="FFFF00"/>
                </a:solidFill>
                <a:latin typeface="Times New Roman" pitchFamily="18" charset="0"/>
                <a:cs typeface="Times New Roman" pitchFamily="18" charset="0"/>
              </a:rPr>
              <a:t>Key Generation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Key generation is same up to computation of e and d as in original RSA.</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 Next dp = d mod p-1 and dq = d mod q-1 is computed.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 public key is &lt;N, e&gt; and the private key is &lt;p, q, dp, dq&gt;.</a:t>
            </a:r>
            <a:r>
              <a:rPr lang="en-US" sz="1400" dirty="0" smtClean="0">
                <a:solidFill>
                  <a:srgbClr val="FFFF00"/>
                </a:solidFill>
                <a:latin typeface="Times New Roman" pitchFamily="18" charset="0"/>
                <a:cs typeface="Times New Roman" pitchFamily="18" charset="0"/>
              </a:rPr>
              <a:t> </a:t>
            </a:r>
          </a:p>
          <a:p>
            <a:pPr lvl="1" algn="just"/>
            <a:r>
              <a:rPr lang="en-US" sz="1800" b="1" u="sng" dirty="0" smtClean="0">
                <a:solidFill>
                  <a:srgbClr val="FFFF00"/>
                </a:solidFill>
                <a:latin typeface="Times New Roman" pitchFamily="18" charset="0"/>
                <a:cs typeface="Times New Roman" pitchFamily="18" charset="0"/>
              </a:rPr>
              <a:t>Encryption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Encryption is same as for original RSA, C = M</a:t>
            </a:r>
            <a:r>
              <a:rPr lang="en-US" sz="1800" baseline="30000" dirty="0" smtClean="0">
                <a:solidFill>
                  <a:srgbClr val="FFFF00"/>
                </a:solidFill>
                <a:latin typeface="Times New Roman" pitchFamily="18" charset="0"/>
                <a:cs typeface="Times New Roman" pitchFamily="18" charset="0"/>
              </a:rPr>
              <a:t>e</a:t>
            </a:r>
            <a:r>
              <a:rPr lang="en-US" sz="1800" dirty="0" smtClean="0">
                <a:solidFill>
                  <a:srgbClr val="FFFF00"/>
                </a:solidFill>
                <a:latin typeface="Times New Roman" pitchFamily="18" charset="0"/>
                <a:cs typeface="Times New Roman" pitchFamily="18" charset="0"/>
              </a:rPr>
              <a:t> mod N.</a:t>
            </a:r>
          </a:p>
          <a:p>
            <a:pPr lvl="1" algn="just"/>
            <a:r>
              <a:rPr lang="en-US" sz="1800" b="1" u="sng" dirty="0" smtClean="0">
                <a:solidFill>
                  <a:srgbClr val="FFFF00"/>
                </a:solidFill>
                <a:latin typeface="Times New Roman" pitchFamily="18" charset="0"/>
                <a:cs typeface="Times New Roman" pitchFamily="18" charset="0"/>
              </a:rPr>
              <a:t>Decryption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Decryption is divided into the following computations:</a:t>
            </a:r>
          </a:p>
          <a:p>
            <a:pPr lvl="2" algn="just">
              <a:buNone/>
            </a:pPr>
            <a:r>
              <a:rPr lang="en-US" sz="1800" dirty="0" smtClean="0">
                <a:solidFill>
                  <a:srgbClr val="FFFF00"/>
                </a:solidFill>
                <a:latin typeface="Times New Roman" pitchFamily="18" charset="0"/>
                <a:cs typeface="Times New Roman" pitchFamily="18" charset="0"/>
              </a:rPr>
              <a:t> 	First, Mp = C</a:t>
            </a:r>
            <a:r>
              <a:rPr lang="en-US" sz="1800" baseline="30000" dirty="0" smtClean="0">
                <a:solidFill>
                  <a:srgbClr val="FFFF00"/>
                </a:solidFill>
                <a:latin typeface="Times New Roman" pitchFamily="18" charset="0"/>
                <a:cs typeface="Times New Roman" pitchFamily="18" charset="0"/>
              </a:rPr>
              <a:t>dp</a:t>
            </a:r>
            <a:r>
              <a:rPr lang="en-US" sz="1800" dirty="0" smtClean="0">
                <a:solidFill>
                  <a:srgbClr val="FFFF00"/>
                </a:solidFill>
                <a:latin typeface="Times New Roman" pitchFamily="18" charset="0"/>
                <a:cs typeface="Times New Roman" pitchFamily="18" charset="0"/>
              </a:rPr>
              <a:t> mod p and Mq = C</a:t>
            </a:r>
            <a:r>
              <a:rPr lang="en-US" sz="1800" baseline="30000" dirty="0" smtClean="0">
                <a:solidFill>
                  <a:srgbClr val="FFFF00"/>
                </a:solidFill>
                <a:latin typeface="Times New Roman" pitchFamily="18" charset="0"/>
                <a:cs typeface="Times New Roman" pitchFamily="18" charset="0"/>
              </a:rPr>
              <a:t>dq</a:t>
            </a:r>
            <a:r>
              <a:rPr lang="en-US" sz="1800" dirty="0" smtClean="0">
                <a:solidFill>
                  <a:srgbClr val="FFFF00"/>
                </a:solidFill>
                <a:latin typeface="Times New Roman" pitchFamily="18" charset="0"/>
                <a:cs typeface="Times New Roman" pitchFamily="18" charset="0"/>
              </a:rPr>
              <a:t> mod q is computed. Then, using the Chinese Remainder Theorem, M is found as:</a:t>
            </a:r>
          </a:p>
          <a:p>
            <a:pPr lvl="2" algn="just">
              <a:buNone/>
            </a:pPr>
            <a:r>
              <a:rPr lang="en-US" sz="1800" dirty="0" smtClean="0">
                <a:solidFill>
                  <a:srgbClr val="FFFF00"/>
                </a:solidFill>
                <a:latin typeface="Times New Roman" pitchFamily="18" charset="0"/>
                <a:cs typeface="Times New Roman" pitchFamily="18" charset="0"/>
              </a:rPr>
              <a:t>	M = (Mp * q * (q</a:t>
            </a:r>
            <a:r>
              <a:rPr lang="en-US" sz="1800" baseline="30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mod p) + Mq * p * (p</a:t>
            </a:r>
            <a:r>
              <a:rPr lang="en-US" sz="1800" baseline="30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mod q)) mod N.</a:t>
            </a:r>
          </a:p>
          <a:p>
            <a:pPr lvl="2" algn="just">
              <a:buNone/>
            </a:pPr>
            <a:endParaRPr lang="en-US" sz="1400" u="sng" dirty="0" smtClean="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11</a:t>
            </a:fld>
            <a:endParaRPr lang="en-US" dirty="0"/>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Literature Review…</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normAutofit/>
          </a:bodyPr>
          <a:lstStyle/>
          <a:p>
            <a:pPr algn="just"/>
            <a:r>
              <a:rPr lang="en-US" sz="1800" dirty="0" smtClean="0">
                <a:solidFill>
                  <a:srgbClr val="FFFF00"/>
                </a:solidFill>
                <a:latin typeface="Times New Roman" pitchFamily="18" charset="0"/>
                <a:cs typeface="Times New Roman" pitchFamily="18" charset="0"/>
              </a:rPr>
              <a:t>Decryption using CRT RSA requires two times O((n/2)</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since bitlength of both the exponent and the modulus are n/2. </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Compared to the O(n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decryption time complexity of the original RSA, CRT RSA improves decryption with a factor</a:t>
            </a:r>
          </a:p>
          <a:p>
            <a:pPr algn="just">
              <a:buNone/>
            </a:pPr>
            <a:r>
              <a:rPr lang="en-US" sz="1800" dirty="0" smtClean="0">
                <a:solidFill>
                  <a:srgbClr val="FFFF00"/>
                </a:solidFill>
                <a:latin typeface="Times New Roman" pitchFamily="18" charset="0"/>
                <a:cs typeface="Times New Roman" pitchFamily="18" charset="0"/>
              </a:rPr>
              <a:t>		 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 (2*(n/2)</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 4</a:t>
            </a:r>
            <a:r>
              <a:rPr lang="en-US" sz="1800" baseline="30000" dirty="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a:t>
            </a:r>
          </a:p>
          <a:p>
            <a:pPr algn="just">
              <a:buNone/>
            </a:pPr>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In [7], the cryptanalysis of CRT RSA has shown that the size of d should be large for its security.</a:t>
            </a:r>
            <a:endParaRPr lang="en-US" sz="1400" dirty="0" smtClean="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12</a:t>
            </a:fld>
            <a:endParaRPr lang="en-US" dirty="0"/>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Literature Review…</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noAutofit/>
          </a:bodyPr>
          <a:lstStyle/>
          <a:p>
            <a:pPr algn="just"/>
            <a:r>
              <a:rPr lang="en-US" sz="1800" b="1" u="sng" dirty="0" smtClean="0">
                <a:solidFill>
                  <a:srgbClr val="FFFF00"/>
                </a:solidFill>
                <a:latin typeface="Times New Roman" pitchFamily="18" charset="0"/>
                <a:cs typeface="Times New Roman" pitchFamily="18" charset="0"/>
              </a:rPr>
              <a:t>Multi-Prime RSA</a:t>
            </a:r>
            <a:r>
              <a:rPr lang="en-US" sz="1800" b="1" dirty="0" smtClean="0">
                <a:solidFill>
                  <a:srgbClr val="FFFF00"/>
                </a:solidFill>
                <a:latin typeface="Times New Roman" pitchFamily="18" charset="0"/>
                <a:cs typeface="Times New Roman" pitchFamily="18" charset="0"/>
              </a:rPr>
              <a:t>:</a:t>
            </a:r>
            <a:r>
              <a:rPr lang="en-US" sz="1800" dirty="0" smtClean="0">
                <a:solidFill>
                  <a:srgbClr val="FFFF00"/>
                </a:solidFill>
                <a:latin typeface="Times New Roman" pitchFamily="18" charset="0"/>
                <a:cs typeface="Times New Roman" pitchFamily="18" charset="0"/>
              </a:rPr>
              <a:t> By adding more primes to the generation of N, decryption can be split into an arbitrary number of smaller exponentiations so that decryption becomes more efficient than CRT RSA.</a:t>
            </a:r>
          </a:p>
          <a:p>
            <a:pPr lvl="1" algn="just"/>
            <a:r>
              <a:rPr lang="en-US" sz="1800" b="1" u="sng" dirty="0" smtClean="0">
                <a:solidFill>
                  <a:srgbClr val="FFFF00"/>
                </a:solidFill>
                <a:latin typeface="Times New Roman" pitchFamily="18" charset="0"/>
                <a:cs typeface="Times New Roman" pitchFamily="18" charset="0"/>
              </a:rPr>
              <a:t>Key Generation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Given n and r ≥ 3, r distinct primes 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of n/r bits each are generated.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N = 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and </a:t>
            </a:r>
            <a:r>
              <a:rPr lang="el-GR" sz="1800" dirty="0" smtClean="0">
                <a:solidFill>
                  <a:srgbClr val="FFFF00"/>
                </a:solidFill>
                <a:latin typeface="Times New Roman" pitchFamily="18" charset="0"/>
                <a:cs typeface="Times New Roman" pitchFamily="18" charset="0"/>
              </a:rPr>
              <a:t>Φ</a:t>
            </a:r>
            <a:r>
              <a:rPr lang="en-US" sz="1800" dirty="0" smtClean="0">
                <a:solidFill>
                  <a:srgbClr val="FFFF00"/>
                </a:solidFill>
                <a:latin typeface="Times New Roman" pitchFamily="18" charset="0"/>
                <a:cs typeface="Times New Roman" pitchFamily="18" charset="0"/>
              </a:rPr>
              <a:t>(N) = (p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-1)* …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-1) is computed.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Then e and d are computed as in the original RSA.</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Next, d</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 d mod p</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-1 is computed for 1 ≤ i ≤ r.</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 public key is &lt;N,e&gt; and the private key is &lt; 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,d</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 ,d</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&gt;</a:t>
            </a:r>
          </a:p>
          <a:p>
            <a:pPr lvl="1" algn="just"/>
            <a:r>
              <a:rPr lang="en-US" sz="1800" b="1" u="sng" dirty="0" smtClean="0">
                <a:solidFill>
                  <a:srgbClr val="FFFF00"/>
                </a:solidFill>
                <a:latin typeface="Times New Roman" pitchFamily="18" charset="0"/>
                <a:cs typeface="Times New Roman" pitchFamily="18" charset="0"/>
              </a:rPr>
              <a:t>Encryption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Encryption is the same as for original RSA, C = M</a:t>
            </a:r>
            <a:r>
              <a:rPr lang="en-US" sz="1800" baseline="30000" dirty="0" smtClean="0">
                <a:solidFill>
                  <a:srgbClr val="FFFF00"/>
                </a:solidFill>
                <a:latin typeface="Times New Roman" pitchFamily="18" charset="0"/>
                <a:cs typeface="Times New Roman" pitchFamily="18" charset="0"/>
              </a:rPr>
              <a:t>e</a:t>
            </a:r>
            <a:r>
              <a:rPr lang="en-US" sz="1800" dirty="0" smtClean="0">
                <a:solidFill>
                  <a:srgbClr val="FFFF00"/>
                </a:solidFill>
                <a:latin typeface="Times New Roman" pitchFamily="18" charset="0"/>
                <a:cs typeface="Times New Roman" pitchFamily="18" charset="0"/>
              </a:rPr>
              <a:t> mod N.</a:t>
            </a:r>
          </a:p>
          <a:p>
            <a:pPr lvl="1" algn="just"/>
            <a:r>
              <a:rPr lang="en-US" sz="1800" b="1" u="sng" dirty="0" smtClean="0">
                <a:solidFill>
                  <a:srgbClr val="FFFF00"/>
                </a:solidFill>
                <a:latin typeface="Times New Roman" pitchFamily="18" charset="0"/>
                <a:cs typeface="Times New Roman" pitchFamily="18" charset="0"/>
              </a:rPr>
              <a:t>Decryption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Decryption is divided into the following computations:</a:t>
            </a:r>
          </a:p>
          <a:p>
            <a:pPr lvl="2" algn="just">
              <a:buNone/>
            </a:pPr>
            <a:r>
              <a:rPr lang="en-US" sz="1800" dirty="0" smtClean="0">
                <a:solidFill>
                  <a:srgbClr val="FFFF00"/>
                </a:solidFill>
                <a:latin typeface="Times New Roman" pitchFamily="18" charset="0"/>
                <a:cs typeface="Times New Roman" pitchFamily="18" charset="0"/>
              </a:rPr>
              <a:t>	 First M</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 C</a:t>
            </a:r>
            <a:r>
              <a:rPr lang="en-US" sz="1800" baseline="30000" dirty="0" smtClean="0">
                <a:solidFill>
                  <a:srgbClr val="FFFF00"/>
                </a:solidFill>
                <a:latin typeface="Times New Roman" pitchFamily="18" charset="0"/>
                <a:cs typeface="Times New Roman" pitchFamily="18" charset="0"/>
              </a:rPr>
              <a:t>di</a:t>
            </a:r>
            <a:r>
              <a:rPr lang="en-US" sz="1800" dirty="0" smtClean="0">
                <a:solidFill>
                  <a:srgbClr val="FFFF00"/>
                </a:solidFill>
                <a:latin typeface="Times New Roman" pitchFamily="18" charset="0"/>
                <a:cs typeface="Times New Roman" pitchFamily="18" charset="0"/>
              </a:rPr>
              <a:t> mod p</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for 1 ≤ i ≤ r is calculated. </a:t>
            </a:r>
          </a:p>
          <a:p>
            <a:pPr lvl="2" algn="just">
              <a:buNone/>
            </a:pPr>
            <a:r>
              <a:rPr lang="en-US" sz="1800" dirty="0" smtClean="0">
                <a:solidFill>
                  <a:srgbClr val="FFFF00"/>
                </a:solidFill>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94A809A3-0D43-400E-BD8F-26E9E9685FDF}" type="slidenum">
              <a:rPr lang="en-US" smtClean="0"/>
              <a:pPr/>
              <a:t>13</a:t>
            </a:fld>
            <a:endParaRPr lang="en-US" dirty="0"/>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5715000"/>
          <a:ext cx="6096000" cy="7416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sz="1620" b="1" i="0" baseline="0" dirty="0" smtClean="0">
                          <a:latin typeface="Times New Roman" pitchFamily="18" charset="0"/>
                        </a:rPr>
                        <a:t>n</a:t>
                      </a:r>
                      <a:endParaRPr lang="en-US" sz="1620" b="1" i="0" baseline="0" dirty="0">
                        <a:latin typeface="Times New Roman" pitchFamily="18" charset="0"/>
                      </a:endParaRPr>
                    </a:p>
                  </a:txBody>
                  <a:tcPr/>
                </a:tc>
                <a:tc>
                  <a:txBody>
                    <a:bodyPr/>
                    <a:lstStyle/>
                    <a:p>
                      <a:r>
                        <a:rPr lang="en-US" sz="1620" b="1" i="0" baseline="0" dirty="0" smtClean="0">
                          <a:latin typeface="Times New Roman" pitchFamily="18" charset="0"/>
                        </a:rPr>
                        <a:t>1024</a:t>
                      </a:r>
                      <a:endParaRPr lang="en-US" sz="1620" b="1" i="0" baseline="0" dirty="0">
                        <a:latin typeface="Times New Roman" pitchFamily="18" charset="0"/>
                      </a:endParaRPr>
                    </a:p>
                  </a:txBody>
                  <a:tcPr/>
                </a:tc>
                <a:tc>
                  <a:txBody>
                    <a:bodyPr/>
                    <a:lstStyle/>
                    <a:p>
                      <a:r>
                        <a:rPr lang="en-US" sz="1620" b="1" i="0" baseline="0" dirty="0" smtClean="0">
                          <a:latin typeface="Times New Roman" pitchFamily="18" charset="0"/>
                        </a:rPr>
                        <a:t>2048</a:t>
                      </a:r>
                      <a:endParaRPr lang="en-US" sz="1620" b="1" i="0" baseline="0" dirty="0">
                        <a:latin typeface="Times New Roman" pitchFamily="18" charset="0"/>
                      </a:endParaRPr>
                    </a:p>
                  </a:txBody>
                  <a:tcPr/>
                </a:tc>
                <a:tc>
                  <a:txBody>
                    <a:bodyPr/>
                    <a:lstStyle/>
                    <a:p>
                      <a:r>
                        <a:rPr lang="en-US" sz="1620" b="1" i="0" baseline="0" dirty="0" smtClean="0">
                          <a:latin typeface="Times New Roman" pitchFamily="18" charset="0"/>
                        </a:rPr>
                        <a:t>4096</a:t>
                      </a:r>
                      <a:endParaRPr lang="en-US" sz="1620" b="1" i="0" baseline="0" dirty="0">
                        <a:latin typeface="Times New Roman" pitchFamily="18" charset="0"/>
                      </a:endParaRPr>
                    </a:p>
                  </a:txBody>
                  <a:tcPr/>
                </a:tc>
                <a:tc>
                  <a:txBody>
                    <a:bodyPr/>
                    <a:lstStyle/>
                    <a:p>
                      <a:r>
                        <a:rPr lang="en-US" sz="1620" b="1" i="0" baseline="0" dirty="0" smtClean="0">
                          <a:latin typeface="Times New Roman" pitchFamily="18" charset="0"/>
                        </a:rPr>
                        <a:t>8192</a:t>
                      </a:r>
                      <a:endParaRPr lang="en-US" sz="1620" b="1" i="0" baseline="0" dirty="0">
                        <a:latin typeface="Times New Roman" pitchFamily="18" charset="0"/>
                      </a:endParaRPr>
                    </a:p>
                  </a:txBody>
                  <a:tcPr/>
                </a:tc>
              </a:tr>
              <a:tr h="370840">
                <a:tc>
                  <a:txBody>
                    <a:bodyPr/>
                    <a:lstStyle/>
                    <a:p>
                      <a:r>
                        <a:rPr lang="en-US" sz="1620" b="1" i="0" baseline="0" dirty="0" smtClean="0">
                          <a:latin typeface="Times New Roman" pitchFamily="18" charset="0"/>
                        </a:rPr>
                        <a:t>Max r</a:t>
                      </a:r>
                      <a:endParaRPr lang="en-US" sz="1620" b="1" i="0" baseline="0" dirty="0">
                        <a:latin typeface="Times New Roman" pitchFamily="18" charset="0"/>
                      </a:endParaRPr>
                    </a:p>
                  </a:txBody>
                  <a:tcPr/>
                </a:tc>
                <a:tc>
                  <a:txBody>
                    <a:bodyPr/>
                    <a:lstStyle/>
                    <a:p>
                      <a:r>
                        <a:rPr lang="en-US" sz="1620" b="1" i="0" baseline="0" dirty="0" smtClean="0">
                          <a:latin typeface="Times New Roman" pitchFamily="18" charset="0"/>
                        </a:rPr>
                        <a:t>3</a:t>
                      </a:r>
                      <a:endParaRPr lang="en-US" sz="1620" b="1" i="0" baseline="0" dirty="0">
                        <a:latin typeface="Times New Roman" pitchFamily="18" charset="0"/>
                      </a:endParaRPr>
                    </a:p>
                  </a:txBody>
                  <a:tcPr/>
                </a:tc>
                <a:tc>
                  <a:txBody>
                    <a:bodyPr/>
                    <a:lstStyle/>
                    <a:p>
                      <a:r>
                        <a:rPr lang="en-US" sz="1620" b="1" i="0" baseline="0" dirty="0" smtClean="0">
                          <a:latin typeface="Times New Roman" pitchFamily="18" charset="0"/>
                        </a:rPr>
                        <a:t>3</a:t>
                      </a:r>
                      <a:endParaRPr lang="en-US" sz="1620" b="1" i="0" baseline="0" dirty="0">
                        <a:latin typeface="Times New Roman" pitchFamily="18" charset="0"/>
                      </a:endParaRPr>
                    </a:p>
                  </a:txBody>
                  <a:tcPr/>
                </a:tc>
                <a:tc>
                  <a:txBody>
                    <a:bodyPr/>
                    <a:lstStyle/>
                    <a:p>
                      <a:r>
                        <a:rPr lang="en-US" sz="1620" b="1" i="0" baseline="0" dirty="0" smtClean="0">
                          <a:latin typeface="Times New Roman" pitchFamily="18" charset="0"/>
                        </a:rPr>
                        <a:t>4</a:t>
                      </a:r>
                      <a:endParaRPr lang="en-US" sz="1620" b="1" i="0" baseline="0" dirty="0">
                        <a:latin typeface="Times New Roman" pitchFamily="18" charset="0"/>
                      </a:endParaRPr>
                    </a:p>
                  </a:txBody>
                  <a:tcPr/>
                </a:tc>
                <a:tc>
                  <a:txBody>
                    <a:bodyPr/>
                    <a:lstStyle/>
                    <a:p>
                      <a:r>
                        <a:rPr lang="en-US" sz="1620" b="1" i="0" baseline="0" dirty="0" smtClean="0">
                          <a:latin typeface="Times New Roman" pitchFamily="18" charset="0"/>
                        </a:rPr>
                        <a:t>5</a:t>
                      </a:r>
                      <a:endParaRPr lang="en-US" sz="1620" b="1" i="0" baseline="0" dirty="0">
                        <a:latin typeface="Times New Roman" pitchFamily="18" charset="0"/>
                      </a:endParaRPr>
                    </a:p>
                  </a:txBody>
                  <a:tcPr/>
                </a:tc>
              </a:tr>
            </a:tbl>
          </a:graphicData>
        </a:graphic>
      </p:graphicFrame>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Literature Review…</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114800"/>
          </a:xfrm>
        </p:spPr>
        <p:txBody>
          <a:bodyPr>
            <a:normAutofit/>
          </a:bodyPr>
          <a:lstStyle/>
          <a:p>
            <a:pPr lvl="1" algn="just">
              <a:buNone/>
            </a:pPr>
            <a:r>
              <a:rPr lang="en-US" sz="1800" dirty="0" smtClean="0">
                <a:solidFill>
                  <a:srgbClr val="FFFF00"/>
                </a:solidFill>
                <a:latin typeface="Times New Roman" pitchFamily="18" charset="0"/>
                <a:cs typeface="Times New Roman" pitchFamily="18" charset="0"/>
              </a:rPr>
              <a:t>	Then using the Chinese Remainder Theorem, M is found as: </a:t>
            </a:r>
          </a:p>
          <a:p>
            <a:pPr lvl="1" algn="just">
              <a:buNone/>
            </a:pPr>
            <a:r>
              <a:rPr lang="en-US" sz="1800" dirty="0" smtClean="0">
                <a:solidFill>
                  <a:srgbClr val="FFFF00"/>
                </a:solidFill>
                <a:latin typeface="Times New Roman" pitchFamily="18" charset="0"/>
                <a:cs typeface="Times New Roman" pitchFamily="18" charset="0"/>
              </a:rPr>
              <a:t>	M = (M</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*N</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*y</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 … + M</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*N</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*y</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mod N where N</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 N/p</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and y</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 N</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-1 mod p</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for 1 ≤ i ≤ r.</a:t>
            </a:r>
          </a:p>
          <a:p>
            <a:pPr lvl="1" algn="just">
              <a:buNone/>
            </a:pPr>
            <a:endParaRPr lang="en-US" sz="1800" dirty="0" smtClean="0">
              <a:solidFill>
                <a:srgbClr val="FFFF00"/>
              </a:solidFill>
              <a:latin typeface="Times New Roman" pitchFamily="18" charset="0"/>
              <a:cs typeface="Times New Roman" pitchFamily="18" charset="0"/>
            </a:endParaRPr>
          </a:p>
          <a:p>
            <a:pPr lvl="1" algn="just">
              <a:buFont typeface="Arial" pitchFamily="34" charset="0"/>
              <a:buChar char="•"/>
            </a:pPr>
            <a:r>
              <a:rPr lang="en-US" sz="1800" dirty="0" smtClean="0">
                <a:solidFill>
                  <a:srgbClr val="FFFF00"/>
                </a:solidFill>
                <a:latin typeface="Times New Roman" pitchFamily="18" charset="0"/>
                <a:cs typeface="Times New Roman" pitchFamily="18" charset="0"/>
              </a:rPr>
              <a:t>Decryption using Multi-Prime RSA requires r times O((n/r)</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since bitlength of both the exponent and the modulus are n/r. Compared to the O(n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decryption time complexity of the original RSA, Multi-Prime RSA improves decryption with a factor</a:t>
            </a:r>
          </a:p>
          <a:p>
            <a:pPr algn="just">
              <a:buNone/>
            </a:pPr>
            <a:r>
              <a:rPr lang="en-US" sz="1800" dirty="0" smtClean="0">
                <a:solidFill>
                  <a:srgbClr val="FFFF00"/>
                </a:solidFill>
                <a:latin typeface="Times New Roman" pitchFamily="18" charset="0"/>
                <a:cs typeface="Times New Roman" pitchFamily="18" charset="0"/>
              </a:rPr>
              <a:t>				 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 (r*(n/r)</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a:t>
            </a:r>
            <a:r>
              <a:rPr lang="en-US" sz="1800" smtClean="0">
                <a:solidFill>
                  <a:srgbClr val="FFFF00"/>
                </a:solidFill>
                <a:latin typeface="Times New Roman" pitchFamily="18" charset="0"/>
                <a:cs typeface="Times New Roman" pitchFamily="18" charset="0"/>
              </a:rPr>
              <a:t>= r</a:t>
            </a:r>
            <a:r>
              <a:rPr lang="en-US" sz="1800" baseline="3000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a:t>
            </a:r>
          </a:p>
          <a:p>
            <a:pPr lvl="1" algn="just">
              <a:buFont typeface="Arial" pitchFamily="34" charset="0"/>
              <a:buChar char="•"/>
            </a:pPr>
            <a:endParaRPr lang="en-US" sz="1800" dirty="0" smtClean="0">
              <a:solidFill>
                <a:srgbClr val="FFFF00"/>
              </a:solidFill>
              <a:latin typeface="Times New Roman" pitchFamily="18" charset="0"/>
              <a:cs typeface="Times New Roman" pitchFamily="18" charset="0"/>
            </a:endParaRPr>
          </a:p>
          <a:p>
            <a:pPr lvl="1" algn="just">
              <a:buFont typeface="Arial" pitchFamily="34" charset="0"/>
              <a:buChar char="•"/>
            </a:pPr>
            <a:r>
              <a:rPr lang="en-US" sz="1800" dirty="0" smtClean="0">
                <a:solidFill>
                  <a:srgbClr val="FFFF00"/>
                </a:solidFill>
                <a:latin typeface="Times New Roman" pitchFamily="18" charset="0"/>
                <a:cs typeface="Times New Roman" pitchFamily="18" charset="0"/>
              </a:rPr>
              <a:t>The individual primes need to have a certain size (provided by Hinek in [15] given below) to guard against factorization attacks. So the size of r is limited and thus the actual improvement in decryption is also checked. </a:t>
            </a:r>
          </a:p>
          <a:p>
            <a:pPr lvl="1" algn="just">
              <a:buFont typeface="Arial" pitchFamily="34" charset="0"/>
              <a:buChar char="•"/>
            </a:pPr>
            <a:endParaRPr lang="en-US" sz="1800" dirty="0" smtClean="0">
              <a:solidFill>
                <a:srgbClr val="FFFF00"/>
              </a:solidFill>
              <a:latin typeface="Times New Roman" pitchFamily="18" charset="0"/>
              <a:cs typeface="Times New Roman" pitchFamily="18" charset="0"/>
            </a:endParaRPr>
          </a:p>
          <a:p>
            <a:pPr lvl="2" algn="just">
              <a:buNone/>
            </a:pPr>
            <a:endParaRPr lang="en-US" sz="1800" dirty="0" smtClean="0">
              <a:solidFill>
                <a:srgbClr val="FFFF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94A809A3-0D43-400E-BD8F-26E9E9685FDF}" type="slidenum">
              <a:rPr lang="en-US" smtClean="0"/>
              <a:pPr/>
              <a:t>14</a:t>
            </a:fld>
            <a:endParaRPr lang="en-US" dirty="0"/>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3" name="Content Placeholder 2"/>
          <p:cNvSpPr>
            <a:spLocks noGrp="1"/>
          </p:cNvSpPr>
          <p:nvPr>
            <p:ph idx="1"/>
          </p:nvPr>
        </p:nvSpPr>
        <p:spPr>
          <a:xfrm>
            <a:off x="457200" y="1371600"/>
            <a:ext cx="8229600" cy="5105400"/>
          </a:xfrm>
        </p:spPr>
        <p:txBody>
          <a:bodyPr>
            <a:noAutofit/>
          </a:bodyPr>
          <a:lstStyle/>
          <a:p>
            <a:pPr algn="just"/>
            <a:r>
              <a:rPr lang="en-US" sz="1800" b="1" u="sng" dirty="0" smtClean="0">
                <a:solidFill>
                  <a:srgbClr val="FFFF00"/>
                </a:solidFill>
                <a:latin typeface="Times New Roman" pitchFamily="18" charset="0"/>
                <a:cs typeface="Times New Roman" pitchFamily="18" charset="0"/>
              </a:rPr>
              <a:t>Rebalanced RSA</a:t>
            </a:r>
            <a:r>
              <a:rPr lang="en-US" sz="1800" b="1" dirty="0" smtClean="0">
                <a:solidFill>
                  <a:srgbClr val="FFFF00"/>
                </a:solidFill>
                <a:latin typeface="Times New Roman" pitchFamily="18" charset="0"/>
                <a:cs typeface="Times New Roman" pitchFamily="18" charset="0"/>
              </a:rPr>
              <a:t>:</a:t>
            </a:r>
            <a:r>
              <a:rPr lang="en-US" sz="1800" dirty="0" smtClean="0">
                <a:solidFill>
                  <a:srgbClr val="FFFF00"/>
                </a:solidFill>
                <a:latin typeface="Times New Roman" pitchFamily="18" charset="0"/>
                <a:cs typeface="Times New Roman" pitchFamily="18" charset="0"/>
              </a:rPr>
              <a:t> In the original RSA cryptosystem, encryption is more efficient than decryption because e is small and d is large. Thus another way to optimize decryption is to swap the exponents, i.e. make e large and d small. According to Wiener in [16], use of small values of d should be prohibited. So Wiener himself proposed the variant Rebalanced RSA that retains the size of d but makes the decryption exponents dp = d mod p-1 and dq = d mod q-1 small (at the cost of a larger e).</a:t>
            </a:r>
          </a:p>
          <a:p>
            <a:pPr lvl="1" algn="just"/>
            <a:r>
              <a:rPr lang="en-US" sz="1800" b="1" u="sng" dirty="0" smtClean="0">
                <a:solidFill>
                  <a:srgbClr val="FFFF00"/>
                </a:solidFill>
                <a:latin typeface="Times New Roman" pitchFamily="18" charset="0"/>
                <a:cs typeface="Times New Roman" pitchFamily="18" charset="0"/>
              </a:rPr>
              <a:t>Key Generation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Given integers n and w, two distinct primes p and q of n/2 bits each are generated such that gcd(p-1,q-1) = 2.</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N = p*q and </a:t>
            </a:r>
            <a:r>
              <a:rPr lang="el-GR" sz="1800" dirty="0" smtClean="0">
                <a:solidFill>
                  <a:srgbClr val="FFFF00"/>
                </a:solidFill>
                <a:latin typeface="Times New Roman" pitchFamily="18" charset="0"/>
                <a:cs typeface="Times New Roman" pitchFamily="18" charset="0"/>
              </a:rPr>
              <a:t>Φ</a:t>
            </a:r>
            <a:r>
              <a:rPr lang="en-US" sz="1800" dirty="0" smtClean="0">
                <a:solidFill>
                  <a:srgbClr val="FFFF00"/>
                </a:solidFill>
                <a:latin typeface="Times New Roman" pitchFamily="18" charset="0"/>
                <a:cs typeface="Times New Roman" pitchFamily="18" charset="0"/>
              </a:rPr>
              <a:t>(N) = (p-1)*(q-1) is computed.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Then, two w-bit integers dp and dq satisfying gcd(dp, p-1) = gcd(dq, q-1) = 1 and dp ≡ dq (mod 2) are calculated.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Then an integer d is computed satisfying </a:t>
            </a:r>
            <a:r>
              <a:rPr lang="da-DK" sz="1800" dirty="0" smtClean="0">
                <a:solidFill>
                  <a:srgbClr val="FFFF00"/>
                </a:solidFill>
                <a:latin typeface="Times New Roman" pitchFamily="18" charset="0"/>
                <a:cs typeface="Times New Roman" pitchFamily="18" charset="0"/>
              </a:rPr>
              <a:t>d ≡ dp mod p-1 and d ≡ dq mod q-1.</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Next e is computed such that e*d </a:t>
            </a:r>
            <a:r>
              <a:rPr lang="da-DK" sz="1800" dirty="0" smtClean="0">
                <a:solidFill>
                  <a:srgbClr val="FFFF00"/>
                </a:solidFill>
                <a:latin typeface="Times New Roman" pitchFamily="18" charset="0"/>
                <a:cs typeface="Times New Roman" pitchFamily="18" charset="0"/>
              </a:rPr>
              <a:t>≡ 1 mod </a:t>
            </a:r>
            <a:r>
              <a:rPr lang="el-GR" sz="1800" dirty="0" smtClean="0">
                <a:solidFill>
                  <a:srgbClr val="FFFF00"/>
                </a:solidFill>
                <a:latin typeface="Times New Roman" pitchFamily="18" charset="0"/>
                <a:cs typeface="Times New Roman" pitchFamily="18" charset="0"/>
              </a:rPr>
              <a:t>Φ</a:t>
            </a:r>
            <a:r>
              <a:rPr lang="en-US" sz="1800" dirty="0" smtClean="0">
                <a:solidFill>
                  <a:srgbClr val="FFFF00"/>
                </a:solidFill>
                <a:latin typeface="Times New Roman" pitchFamily="18" charset="0"/>
                <a:cs typeface="Times New Roman" pitchFamily="18" charset="0"/>
              </a:rPr>
              <a:t>(N).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 public key is &lt;N, e&gt; and the private key is &lt;p, q, dp, dq&gt;.</a:t>
            </a:r>
          </a:p>
        </p:txBody>
      </p:sp>
      <p:sp>
        <p:nvSpPr>
          <p:cNvPr id="4" name="Slide Number Placeholder 3"/>
          <p:cNvSpPr>
            <a:spLocks noGrp="1"/>
          </p:cNvSpPr>
          <p:nvPr>
            <p:ph type="sldNum" sz="quarter" idx="12"/>
          </p:nvPr>
        </p:nvSpPr>
        <p:spPr/>
        <p:txBody>
          <a:bodyPr/>
          <a:lstStyle/>
          <a:p>
            <a:fld id="{94A809A3-0D43-400E-BD8F-26E9E9685FDF}"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3" name="Content Placeholder 2"/>
          <p:cNvSpPr>
            <a:spLocks noGrp="1"/>
          </p:cNvSpPr>
          <p:nvPr>
            <p:ph idx="1"/>
          </p:nvPr>
        </p:nvSpPr>
        <p:spPr>
          <a:xfrm>
            <a:off x="457200" y="1447800"/>
            <a:ext cx="8229600" cy="5029200"/>
          </a:xfrm>
        </p:spPr>
        <p:txBody>
          <a:bodyPr>
            <a:noAutofit/>
          </a:bodyPr>
          <a:lstStyle/>
          <a:p>
            <a:pPr lvl="1" algn="just"/>
            <a:r>
              <a:rPr lang="en-US" sz="1800" b="1" u="sng" dirty="0" smtClean="0">
                <a:solidFill>
                  <a:srgbClr val="FFFF00"/>
                </a:solidFill>
                <a:latin typeface="Times New Roman" pitchFamily="18" charset="0"/>
                <a:cs typeface="Times New Roman" pitchFamily="18" charset="0"/>
              </a:rPr>
              <a:t>Encryption</a:t>
            </a:r>
            <a:endParaRPr lang="en-US" sz="1800" b="1" dirty="0" smtClean="0">
              <a:solidFill>
                <a:srgbClr val="FFFF00"/>
              </a:solidFill>
              <a:latin typeface="Times New Roman" pitchFamily="18" charset="0"/>
              <a:cs typeface="Times New Roman" pitchFamily="18" charset="0"/>
            </a:endParaRP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Encryption is the same as for the original RSA, C = M</a:t>
            </a:r>
            <a:r>
              <a:rPr lang="en-US" sz="1800" baseline="30000" dirty="0" smtClean="0">
                <a:solidFill>
                  <a:srgbClr val="FFFF00"/>
                </a:solidFill>
                <a:latin typeface="Times New Roman" pitchFamily="18" charset="0"/>
                <a:cs typeface="Times New Roman" pitchFamily="18" charset="0"/>
              </a:rPr>
              <a:t>e</a:t>
            </a:r>
            <a:r>
              <a:rPr lang="en-US" sz="1800" dirty="0" smtClean="0">
                <a:solidFill>
                  <a:srgbClr val="FFFF00"/>
                </a:solidFill>
                <a:latin typeface="Times New Roman" pitchFamily="18" charset="0"/>
                <a:cs typeface="Times New Roman" pitchFamily="18" charset="0"/>
              </a:rPr>
              <a:t> mod N, but with a much larger e (on the order of N).</a:t>
            </a:r>
          </a:p>
          <a:p>
            <a:pPr lvl="1" algn="just"/>
            <a:r>
              <a:rPr lang="en-US" sz="1800" b="1" u="sng" dirty="0" smtClean="0">
                <a:solidFill>
                  <a:srgbClr val="FFFF00"/>
                </a:solidFill>
                <a:latin typeface="Times New Roman" pitchFamily="18" charset="0"/>
                <a:cs typeface="Times New Roman" pitchFamily="18" charset="0"/>
              </a:rPr>
              <a:t>Decryption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Decryption is divided into the following computations:</a:t>
            </a:r>
          </a:p>
          <a:p>
            <a:pPr lvl="2" algn="just">
              <a:buNone/>
            </a:pPr>
            <a:r>
              <a:rPr lang="en-US" sz="1800" dirty="0" smtClean="0">
                <a:solidFill>
                  <a:srgbClr val="FFFF00"/>
                </a:solidFill>
                <a:latin typeface="Times New Roman" pitchFamily="18" charset="0"/>
                <a:cs typeface="Times New Roman" pitchFamily="18" charset="0"/>
              </a:rPr>
              <a:t>	First, Mp = C</a:t>
            </a:r>
            <a:r>
              <a:rPr lang="en-US" sz="1800" baseline="30000" dirty="0" smtClean="0">
                <a:solidFill>
                  <a:srgbClr val="FFFF00"/>
                </a:solidFill>
                <a:latin typeface="Times New Roman" pitchFamily="18" charset="0"/>
                <a:cs typeface="Times New Roman" pitchFamily="18" charset="0"/>
              </a:rPr>
              <a:t>dp</a:t>
            </a:r>
            <a:r>
              <a:rPr lang="en-US" sz="1800" dirty="0" smtClean="0">
                <a:solidFill>
                  <a:srgbClr val="FFFF00"/>
                </a:solidFill>
                <a:latin typeface="Times New Roman" pitchFamily="18" charset="0"/>
                <a:cs typeface="Times New Roman" pitchFamily="18" charset="0"/>
              </a:rPr>
              <a:t> mod p and Mq = C</a:t>
            </a:r>
            <a:r>
              <a:rPr lang="en-US" sz="1800" baseline="30000" dirty="0" smtClean="0">
                <a:solidFill>
                  <a:srgbClr val="FFFF00"/>
                </a:solidFill>
                <a:latin typeface="Times New Roman" pitchFamily="18" charset="0"/>
                <a:cs typeface="Times New Roman" pitchFamily="18" charset="0"/>
              </a:rPr>
              <a:t>dq</a:t>
            </a:r>
            <a:r>
              <a:rPr lang="en-US" sz="1800" dirty="0" smtClean="0">
                <a:solidFill>
                  <a:srgbClr val="FFFF00"/>
                </a:solidFill>
                <a:latin typeface="Times New Roman" pitchFamily="18" charset="0"/>
                <a:cs typeface="Times New Roman" pitchFamily="18" charset="0"/>
              </a:rPr>
              <a:t> mod q is computed. Then, using the Chinese Remainder Theorem, M is found as:</a:t>
            </a:r>
          </a:p>
          <a:p>
            <a:pPr lvl="2" algn="just">
              <a:buNone/>
            </a:pPr>
            <a:r>
              <a:rPr lang="en-US" sz="1800" dirty="0" smtClean="0">
                <a:solidFill>
                  <a:srgbClr val="FFFF00"/>
                </a:solidFill>
                <a:latin typeface="Times New Roman" pitchFamily="18" charset="0"/>
                <a:cs typeface="Times New Roman" pitchFamily="18" charset="0"/>
              </a:rPr>
              <a:t>	M = (Mp*q*(q</a:t>
            </a:r>
            <a:r>
              <a:rPr lang="en-US" sz="1800" baseline="30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mod p) + Mq*p*(p</a:t>
            </a:r>
            <a:r>
              <a:rPr lang="en-US" sz="1800" baseline="30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mod q)) mod N.</a:t>
            </a:r>
          </a:p>
          <a:p>
            <a:pPr algn="just">
              <a:buNone/>
            </a:pPr>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Decryption using Rebalanced RSA requires two times O(w(n/2)</a:t>
            </a:r>
            <a:r>
              <a:rPr lang="en-US" sz="1800" baseline="30000" dirty="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 since dp and dq are w-bits integers and p and q are n/2-bits each. Compared to the O(n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decryption of the original RSA, Rebalanced RSA improves decryption time with a factor</a:t>
            </a:r>
          </a:p>
          <a:p>
            <a:pPr algn="just">
              <a:buNone/>
            </a:pPr>
            <a:r>
              <a:rPr lang="en-US" sz="1800" dirty="0" smtClean="0">
                <a:solidFill>
                  <a:srgbClr val="FFFF00"/>
                </a:solidFill>
                <a:latin typeface="Times New Roman" pitchFamily="18" charset="0"/>
                <a:cs typeface="Times New Roman" pitchFamily="18" charset="0"/>
              </a:rPr>
              <a:t>			 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 (2*w*(n/2)</a:t>
            </a:r>
            <a:r>
              <a:rPr lang="en-US" sz="1800" baseline="30000" dirty="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 = 2n/w.</a:t>
            </a:r>
          </a:p>
          <a:p>
            <a:pPr algn="just">
              <a:buNone/>
            </a:pPr>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With respect to the security of Rebalanced RSA, it is suggested to set w ≥ 160 in [11] thereby limiting the actual improvement of decryption in practice.</a:t>
            </a:r>
          </a:p>
          <a:p>
            <a:pPr algn="just">
              <a:buNone/>
            </a:pPr>
            <a:endParaRPr lang="en-US" sz="1800" dirty="0" smtClean="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3" name="Content Placeholder 2"/>
          <p:cNvSpPr>
            <a:spLocks noGrp="1"/>
          </p:cNvSpPr>
          <p:nvPr>
            <p:ph idx="1"/>
          </p:nvPr>
        </p:nvSpPr>
        <p:spPr>
          <a:xfrm>
            <a:off x="457200" y="1371600"/>
            <a:ext cx="8229600" cy="5334000"/>
          </a:xfrm>
        </p:spPr>
        <p:txBody>
          <a:bodyPr>
            <a:noAutofit/>
          </a:bodyPr>
          <a:lstStyle/>
          <a:p>
            <a:pPr algn="just"/>
            <a:r>
              <a:rPr lang="en-US" sz="1800" b="1" u="sng" dirty="0" smtClean="0">
                <a:solidFill>
                  <a:srgbClr val="FFFF00"/>
                </a:solidFill>
                <a:latin typeface="Times New Roman" pitchFamily="18" charset="0"/>
                <a:cs typeface="Times New Roman" pitchFamily="18" charset="0"/>
              </a:rPr>
              <a:t>R-Prime RSA</a:t>
            </a:r>
            <a:r>
              <a:rPr lang="en-US" sz="1800" dirty="0" smtClean="0">
                <a:solidFill>
                  <a:srgbClr val="FFFF00"/>
                </a:solidFill>
                <a:latin typeface="Times New Roman" pitchFamily="18" charset="0"/>
                <a:cs typeface="Times New Roman" pitchFamily="18" charset="0"/>
              </a:rPr>
              <a:t>: It is the generalization of Rebalanced RSA to use Multi-Prime RSA.</a:t>
            </a:r>
          </a:p>
          <a:p>
            <a:pPr lvl="1" algn="just"/>
            <a:r>
              <a:rPr lang="en-US" sz="1800" b="1" u="sng" dirty="0" smtClean="0">
                <a:solidFill>
                  <a:srgbClr val="FFFF00"/>
                </a:solidFill>
                <a:latin typeface="Times New Roman" pitchFamily="18" charset="0"/>
                <a:cs typeface="Times New Roman" pitchFamily="18" charset="0"/>
              </a:rPr>
              <a:t>Key Generation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Given n, w and r ≥ 3, r distinct primes  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of n/r bits each are generated such that gcd(p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-1,…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-1) = 2.</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N = 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and </a:t>
            </a:r>
            <a:r>
              <a:rPr lang="el-GR" sz="1800" dirty="0" smtClean="0">
                <a:solidFill>
                  <a:srgbClr val="FFFF00"/>
                </a:solidFill>
                <a:latin typeface="Times New Roman" pitchFamily="18" charset="0"/>
                <a:cs typeface="Times New Roman" pitchFamily="18" charset="0"/>
              </a:rPr>
              <a:t>Φ</a:t>
            </a:r>
            <a:r>
              <a:rPr lang="en-US" sz="1800" dirty="0" smtClean="0">
                <a:solidFill>
                  <a:srgbClr val="FFFF00"/>
                </a:solidFill>
                <a:latin typeface="Times New Roman" pitchFamily="18" charset="0"/>
                <a:cs typeface="Times New Roman" pitchFamily="18" charset="0"/>
              </a:rPr>
              <a:t>(N) = (p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-1)* …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-1) is computed.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Then r w-bit integers d</a:t>
            </a:r>
            <a:r>
              <a:rPr lang="en-US" sz="1800" baseline="-25000" dirty="0" smtClean="0">
                <a:solidFill>
                  <a:srgbClr val="FFFF00"/>
                </a:solidFill>
                <a:latin typeface="Times New Roman" pitchFamily="18" charset="0"/>
                <a:cs typeface="Times New Roman" pitchFamily="18" charset="0"/>
              </a:rPr>
              <a:t>p1</a:t>
            </a:r>
            <a:r>
              <a:rPr lang="en-US" sz="1800" dirty="0" smtClean="0">
                <a:solidFill>
                  <a:srgbClr val="FFFF00"/>
                </a:solidFill>
                <a:latin typeface="Times New Roman" pitchFamily="18" charset="0"/>
                <a:cs typeface="Times New Roman" pitchFamily="18" charset="0"/>
              </a:rPr>
              <a:t>, … ,d</a:t>
            </a:r>
            <a:r>
              <a:rPr lang="en-US" sz="1800" baseline="-25000" dirty="0" smtClean="0">
                <a:solidFill>
                  <a:srgbClr val="FFFF00"/>
                </a:solidFill>
                <a:latin typeface="Times New Roman" pitchFamily="18" charset="0"/>
                <a:cs typeface="Times New Roman" pitchFamily="18" charset="0"/>
              </a:rPr>
              <a:t>pr</a:t>
            </a:r>
            <a:r>
              <a:rPr lang="en-US" sz="1800" dirty="0" smtClean="0">
                <a:solidFill>
                  <a:srgbClr val="FFFF00"/>
                </a:solidFill>
                <a:latin typeface="Times New Roman" pitchFamily="18" charset="0"/>
                <a:cs typeface="Times New Roman" pitchFamily="18" charset="0"/>
              </a:rPr>
              <a:t> satisfying gcd(d</a:t>
            </a:r>
            <a:r>
              <a:rPr lang="en-US" sz="1800" baseline="-25000" dirty="0" smtClean="0">
                <a:solidFill>
                  <a:srgbClr val="FFFF00"/>
                </a:solidFill>
                <a:latin typeface="Times New Roman" pitchFamily="18" charset="0"/>
                <a:cs typeface="Times New Roman" pitchFamily="18" charset="0"/>
              </a:rPr>
              <a:t>p1</a:t>
            </a:r>
            <a:r>
              <a:rPr lang="en-US" sz="1800" dirty="0" smtClean="0">
                <a:solidFill>
                  <a:srgbClr val="FFFF00"/>
                </a:solidFill>
                <a:latin typeface="Times New Roman" pitchFamily="18" charset="0"/>
                <a:cs typeface="Times New Roman" pitchFamily="18" charset="0"/>
              </a:rPr>
              <a:t>, 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-1) = … = gcd(d</a:t>
            </a:r>
            <a:r>
              <a:rPr lang="en-US" sz="1800" baseline="-25000" dirty="0" smtClean="0">
                <a:solidFill>
                  <a:srgbClr val="FFFF00"/>
                </a:solidFill>
                <a:latin typeface="Times New Roman" pitchFamily="18" charset="0"/>
                <a:cs typeface="Times New Roman" pitchFamily="18" charset="0"/>
              </a:rPr>
              <a:t>pr</a:t>
            </a:r>
            <a:r>
              <a:rPr lang="en-US" sz="1800" dirty="0" smtClean="0">
                <a:solidFill>
                  <a:srgbClr val="FFFF00"/>
                </a:solidFill>
                <a:latin typeface="Times New Roman" pitchFamily="18" charset="0"/>
                <a:cs typeface="Times New Roman" pitchFamily="18" charset="0"/>
              </a:rPr>
              <a:t>,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-1) = 1 and d</a:t>
            </a:r>
            <a:r>
              <a:rPr lang="en-US" sz="1800" baseline="-25000" dirty="0" smtClean="0">
                <a:solidFill>
                  <a:srgbClr val="FFFF00"/>
                </a:solidFill>
                <a:latin typeface="Times New Roman" pitchFamily="18" charset="0"/>
                <a:cs typeface="Times New Roman" pitchFamily="18" charset="0"/>
              </a:rPr>
              <a:t>p1 </a:t>
            </a:r>
            <a:r>
              <a:rPr lang="en-US" sz="1800" dirty="0" smtClean="0">
                <a:solidFill>
                  <a:srgbClr val="FFFF00"/>
                </a:solidFill>
                <a:latin typeface="Times New Roman" pitchFamily="18" charset="0"/>
                <a:cs typeface="Times New Roman" pitchFamily="18" charset="0"/>
              </a:rPr>
              <a:t>≡ … ≡ d</a:t>
            </a:r>
            <a:r>
              <a:rPr lang="en-US" sz="1800" baseline="-25000" dirty="0" smtClean="0">
                <a:solidFill>
                  <a:srgbClr val="FFFF00"/>
                </a:solidFill>
                <a:latin typeface="Times New Roman" pitchFamily="18" charset="0"/>
                <a:cs typeface="Times New Roman" pitchFamily="18" charset="0"/>
              </a:rPr>
              <a:t>pr </a:t>
            </a:r>
            <a:r>
              <a:rPr lang="en-US" sz="1800" dirty="0" smtClean="0">
                <a:solidFill>
                  <a:srgbClr val="FFFF00"/>
                </a:solidFill>
                <a:latin typeface="Times New Roman" pitchFamily="18" charset="0"/>
                <a:cs typeface="Times New Roman" pitchFamily="18" charset="0"/>
              </a:rPr>
              <a:t>(mod 2) is computed.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Then an integer d is computed satisfying </a:t>
            </a:r>
            <a:r>
              <a:rPr lang="da-DK" sz="1800" dirty="0" smtClean="0">
                <a:solidFill>
                  <a:srgbClr val="FFFF00"/>
                </a:solidFill>
                <a:latin typeface="Times New Roman" pitchFamily="18" charset="0"/>
                <a:cs typeface="Times New Roman" pitchFamily="18" charset="0"/>
              </a:rPr>
              <a:t>d ≡ </a:t>
            </a:r>
            <a:r>
              <a:rPr lang="en-US" sz="1800" dirty="0" smtClean="0">
                <a:solidFill>
                  <a:srgbClr val="FFFF00"/>
                </a:solidFill>
                <a:latin typeface="Times New Roman" pitchFamily="18" charset="0"/>
                <a:cs typeface="Times New Roman" pitchFamily="18" charset="0"/>
              </a:rPr>
              <a:t>d</a:t>
            </a:r>
            <a:r>
              <a:rPr lang="en-US" sz="1800" baseline="-25000" dirty="0" smtClean="0">
                <a:solidFill>
                  <a:srgbClr val="FFFF00"/>
                </a:solidFill>
                <a:latin typeface="Times New Roman" pitchFamily="18" charset="0"/>
                <a:cs typeface="Times New Roman" pitchFamily="18" charset="0"/>
              </a:rPr>
              <a:t>p1</a:t>
            </a:r>
            <a:r>
              <a:rPr lang="da-DK" sz="1800" dirty="0" smtClean="0">
                <a:solidFill>
                  <a:srgbClr val="FFFF00"/>
                </a:solidFill>
                <a:latin typeface="Times New Roman" pitchFamily="18" charset="0"/>
                <a:cs typeface="Times New Roman" pitchFamily="18" charset="0"/>
              </a:rPr>
              <a:t> mod </a:t>
            </a:r>
            <a:r>
              <a:rPr lang="en-US" sz="1800" dirty="0" smtClean="0">
                <a:solidFill>
                  <a:srgbClr val="FFFF00"/>
                </a:solidFill>
                <a:latin typeface="Times New Roman" pitchFamily="18" charset="0"/>
                <a:cs typeface="Times New Roman" pitchFamily="18" charset="0"/>
              </a:rPr>
              <a:t>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-1, … ,</a:t>
            </a:r>
            <a:r>
              <a:rPr lang="da-DK" sz="1800" dirty="0" smtClean="0">
                <a:solidFill>
                  <a:srgbClr val="FFFF00"/>
                </a:solidFill>
                <a:latin typeface="Times New Roman" pitchFamily="18" charset="0"/>
                <a:cs typeface="Times New Roman" pitchFamily="18" charset="0"/>
              </a:rPr>
              <a:t> d ≡ </a:t>
            </a:r>
            <a:r>
              <a:rPr lang="en-US" sz="1800" dirty="0" smtClean="0">
                <a:solidFill>
                  <a:srgbClr val="FFFF00"/>
                </a:solidFill>
                <a:latin typeface="Times New Roman" pitchFamily="18" charset="0"/>
                <a:cs typeface="Times New Roman" pitchFamily="18" charset="0"/>
              </a:rPr>
              <a:t>d</a:t>
            </a:r>
            <a:r>
              <a:rPr lang="en-US" sz="1800" baseline="-25000" dirty="0" smtClean="0">
                <a:solidFill>
                  <a:srgbClr val="FFFF00"/>
                </a:solidFill>
                <a:latin typeface="Times New Roman" pitchFamily="18" charset="0"/>
                <a:cs typeface="Times New Roman" pitchFamily="18" charset="0"/>
              </a:rPr>
              <a:t>pr</a:t>
            </a:r>
            <a:r>
              <a:rPr lang="da-DK" sz="1800" dirty="0" smtClean="0">
                <a:solidFill>
                  <a:srgbClr val="FFFF00"/>
                </a:solidFill>
                <a:latin typeface="Times New Roman" pitchFamily="18" charset="0"/>
                <a:cs typeface="Times New Roman" pitchFamily="18" charset="0"/>
              </a:rPr>
              <a:t> mod </a:t>
            </a:r>
            <a:r>
              <a:rPr lang="en-US" sz="1800" dirty="0" smtClean="0">
                <a:solidFill>
                  <a:srgbClr val="FFFF00"/>
                </a:solidFill>
                <a:latin typeface="Times New Roman" pitchFamily="18" charset="0"/>
                <a:cs typeface="Times New Roman" pitchFamily="18" charset="0"/>
              </a:rPr>
              <a:t>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-1</a:t>
            </a:r>
            <a:r>
              <a:rPr lang="da-DK" sz="1800" dirty="0" smtClean="0">
                <a:solidFill>
                  <a:srgbClr val="FFFF00"/>
                </a:solidFill>
                <a:latin typeface="Times New Roman" pitchFamily="18" charset="0"/>
                <a:cs typeface="Times New Roman" pitchFamily="18" charset="0"/>
              </a:rPr>
              <a:t>.</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Next e is computed such that e*d </a:t>
            </a:r>
            <a:r>
              <a:rPr lang="da-DK" sz="1800" dirty="0" smtClean="0">
                <a:solidFill>
                  <a:srgbClr val="FFFF00"/>
                </a:solidFill>
                <a:latin typeface="Times New Roman" pitchFamily="18" charset="0"/>
                <a:cs typeface="Times New Roman" pitchFamily="18" charset="0"/>
              </a:rPr>
              <a:t>≡ 1 mod </a:t>
            </a:r>
            <a:r>
              <a:rPr lang="el-GR" sz="1800" dirty="0" smtClean="0">
                <a:solidFill>
                  <a:srgbClr val="FFFF00"/>
                </a:solidFill>
                <a:latin typeface="Times New Roman" pitchFamily="18" charset="0"/>
                <a:cs typeface="Times New Roman" pitchFamily="18" charset="0"/>
              </a:rPr>
              <a:t>Φ</a:t>
            </a:r>
            <a:r>
              <a:rPr lang="en-US" sz="1800" dirty="0" smtClean="0">
                <a:solidFill>
                  <a:srgbClr val="FFFF00"/>
                </a:solidFill>
                <a:latin typeface="Times New Roman" pitchFamily="18" charset="0"/>
                <a:cs typeface="Times New Roman" pitchFamily="18" charset="0"/>
              </a:rPr>
              <a:t>(N).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 public key is &lt;N, e&gt; and the private key is &lt; p</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 ,p</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d</a:t>
            </a:r>
            <a:r>
              <a:rPr lang="en-US" sz="1800" baseline="-25000" dirty="0" smtClean="0">
                <a:solidFill>
                  <a:srgbClr val="FFFF00"/>
                </a:solidFill>
                <a:latin typeface="Times New Roman" pitchFamily="18" charset="0"/>
                <a:cs typeface="Times New Roman" pitchFamily="18" charset="0"/>
              </a:rPr>
              <a:t>p1</a:t>
            </a:r>
            <a:r>
              <a:rPr lang="en-US" sz="1800" dirty="0" smtClean="0">
                <a:solidFill>
                  <a:srgbClr val="FFFF00"/>
                </a:solidFill>
                <a:latin typeface="Times New Roman" pitchFamily="18" charset="0"/>
                <a:cs typeface="Times New Roman" pitchFamily="18" charset="0"/>
              </a:rPr>
              <a:t>, … ,d</a:t>
            </a:r>
            <a:r>
              <a:rPr lang="en-US" sz="1800" baseline="-25000" dirty="0" smtClean="0">
                <a:solidFill>
                  <a:srgbClr val="FFFF00"/>
                </a:solidFill>
                <a:latin typeface="Times New Roman" pitchFamily="18" charset="0"/>
                <a:cs typeface="Times New Roman" pitchFamily="18" charset="0"/>
              </a:rPr>
              <a:t>pr </a:t>
            </a:r>
            <a:r>
              <a:rPr lang="en-US" sz="1800" dirty="0" smtClean="0">
                <a:solidFill>
                  <a:srgbClr val="FFFF00"/>
                </a:solidFill>
                <a:latin typeface="Times New Roman" pitchFamily="18" charset="0"/>
                <a:cs typeface="Times New Roman" pitchFamily="18" charset="0"/>
              </a:rPr>
              <a:t>&gt;.</a:t>
            </a:r>
          </a:p>
          <a:p>
            <a:pPr lvl="1" algn="just"/>
            <a:r>
              <a:rPr lang="en-US" sz="1800" b="1" u="sng" dirty="0" smtClean="0">
                <a:solidFill>
                  <a:srgbClr val="FFFF00"/>
                </a:solidFill>
                <a:latin typeface="Times New Roman" pitchFamily="18" charset="0"/>
                <a:cs typeface="Times New Roman" pitchFamily="18" charset="0"/>
              </a:rPr>
              <a:t>Encryption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Encryption is the same as for the original RSA, C = M</a:t>
            </a:r>
            <a:r>
              <a:rPr lang="en-US" sz="1800" baseline="30000" dirty="0" smtClean="0">
                <a:solidFill>
                  <a:srgbClr val="FFFF00"/>
                </a:solidFill>
                <a:latin typeface="Times New Roman" pitchFamily="18" charset="0"/>
                <a:cs typeface="Times New Roman" pitchFamily="18" charset="0"/>
              </a:rPr>
              <a:t>e</a:t>
            </a:r>
            <a:r>
              <a:rPr lang="en-US" sz="1800" dirty="0" smtClean="0">
                <a:solidFill>
                  <a:srgbClr val="FFFF00"/>
                </a:solidFill>
                <a:latin typeface="Times New Roman" pitchFamily="18" charset="0"/>
                <a:cs typeface="Times New Roman" pitchFamily="18" charset="0"/>
              </a:rPr>
              <a:t> mod N, but with a much larger e (on the order of N).</a:t>
            </a:r>
            <a:endParaRPr lang="en-US" sz="1800" u="sng" dirty="0" smtClean="0">
              <a:solidFill>
                <a:srgbClr val="FFFF00"/>
              </a:solidFill>
              <a:latin typeface="Times New Roman" pitchFamily="18" charset="0"/>
              <a:cs typeface="Times New Roman" pitchFamily="18" charset="0"/>
            </a:endParaRPr>
          </a:p>
          <a:p>
            <a:pPr lvl="1" algn="just"/>
            <a:r>
              <a:rPr lang="en-US" sz="1800" b="1" u="sng" dirty="0" smtClean="0">
                <a:solidFill>
                  <a:srgbClr val="FFFF00"/>
                </a:solidFill>
                <a:latin typeface="Times New Roman" pitchFamily="18" charset="0"/>
                <a:cs typeface="Times New Roman" pitchFamily="18" charset="0"/>
              </a:rPr>
              <a:t>Decryption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Decryption is divided into the following computations:</a:t>
            </a:r>
          </a:p>
        </p:txBody>
      </p:sp>
      <p:sp>
        <p:nvSpPr>
          <p:cNvPr id="4" name="Slide Number Placeholder 3"/>
          <p:cNvSpPr>
            <a:spLocks noGrp="1"/>
          </p:cNvSpPr>
          <p:nvPr>
            <p:ph type="sldNum" sz="quarter" idx="12"/>
          </p:nvPr>
        </p:nvSpPr>
        <p:spPr/>
        <p:txBody>
          <a:bodyPr/>
          <a:lstStyle/>
          <a:p>
            <a:fld id="{94A809A3-0D43-400E-BD8F-26E9E9685FDF}"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3" name="Content Placeholder 2"/>
          <p:cNvSpPr>
            <a:spLocks noGrp="1"/>
          </p:cNvSpPr>
          <p:nvPr>
            <p:ph idx="1"/>
          </p:nvPr>
        </p:nvSpPr>
        <p:spPr>
          <a:xfrm>
            <a:off x="457200" y="1447800"/>
            <a:ext cx="8229600" cy="5029200"/>
          </a:xfrm>
        </p:spPr>
        <p:txBody>
          <a:bodyPr>
            <a:noAutofit/>
          </a:bodyPr>
          <a:lstStyle/>
          <a:p>
            <a:pPr lvl="1" algn="just">
              <a:buNone/>
            </a:pPr>
            <a:r>
              <a:rPr lang="en-US" sz="1800" dirty="0" smtClean="0">
                <a:solidFill>
                  <a:srgbClr val="FFFF00"/>
                </a:solidFill>
                <a:latin typeface="Times New Roman" pitchFamily="18" charset="0"/>
                <a:cs typeface="Times New Roman" pitchFamily="18" charset="0"/>
              </a:rPr>
              <a:t>	First M</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 </a:t>
            </a:r>
            <a:r>
              <a:rPr lang="en-US" sz="2400" dirty="0" smtClean="0">
                <a:solidFill>
                  <a:srgbClr val="FFFF00"/>
                </a:solidFill>
                <a:latin typeface="Times New Roman" pitchFamily="18" charset="0"/>
                <a:cs typeface="Times New Roman" pitchFamily="18" charset="0"/>
              </a:rPr>
              <a:t>C</a:t>
            </a:r>
            <a:r>
              <a:rPr lang="en-US" sz="2400" baseline="30000" dirty="0" smtClean="0">
                <a:solidFill>
                  <a:srgbClr val="FFFF00"/>
                </a:solidFill>
                <a:latin typeface="Times New Roman" pitchFamily="18" charset="0"/>
                <a:cs typeface="Times New Roman" pitchFamily="18" charset="0"/>
              </a:rPr>
              <a:t>d</a:t>
            </a:r>
            <a:r>
              <a:rPr lang="en-US" sz="1400" baseline="30000" dirty="0" smtClean="0">
                <a:solidFill>
                  <a:srgbClr val="FFFF00"/>
                </a:solidFill>
                <a:latin typeface="Times New Roman" pitchFamily="18" charset="0"/>
                <a:cs typeface="Times New Roman" pitchFamily="18" charset="0"/>
              </a:rPr>
              <a:t>pi</a:t>
            </a:r>
            <a:r>
              <a:rPr lang="en-US" sz="1800" dirty="0" smtClean="0">
                <a:solidFill>
                  <a:srgbClr val="FFFF00"/>
                </a:solidFill>
                <a:latin typeface="Times New Roman" pitchFamily="18" charset="0"/>
                <a:cs typeface="Times New Roman" pitchFamily="18" charset="0"/>
              </a:rPr>
              <a:t> mod p</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for 1 ≤ i ≤ r is calculated. Then using the Chinese Remainder Theorem, M is found as: </a:t>
            </a:r>
          </a:p>
          <a:p>
            <a:pPr lvl="1" algn="just">
              <a:buNone/>
            </a:pPr>
            <a:r>
              <a:rPr lang="en-US" sz="1800" dirty="0" smtClean="0">
                <a:solidFill>
                  <a:srgbClr val="FFFF00"/>
                </a:solidFill>
                <a:latin typeface="Times New Roman" pitchFamily="18" charset="0"/>
                <a:cs typeface="Times New Roman" pitchFamily="18" charset="0"/>
              </a:rPr>
              <a:t>	M = (M</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*N</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*y</a:t>
            </a:r>
            <a:r>
              <a:rPr lang="en-US" sz="1800" baseline="-25000" dirty="0" smtClean="0">
                <a:solidFill>
                  <a:srgbClr val="FFFF00"/>
                </a:solidFill>
                <a:latin typeface="Times New Roman" pitchFamily="18" charset="0"/>
                <a:cs typeface="Times New Roman" pitchFamily="18" charset="0"/>
              </a:rPr>
              <a:t>1</a:t>
            </a:r>
            <a:r>
              <a:rPr lang="en-US" sz="1800" dirty="0" smtClean="0">
                <a:solidFill>
                  <a:srgbClr val="FFFF00"/>
                </a:solidFill>
                <a:latin typeface="Times New Roman" pitchFamily="18" charset="0"/>
                <a:cs typeface="Times New Roman" pitchFamily="18" charset="0"/>
              </a:rPr>
              <a:t> + … + M</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*N</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*y</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mod N where N</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 N/p</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and y</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 N</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-1 mod p</a:t>
            </a:r>
            <a:r>
              <a:rPr lang="en-US" sz="1800" baseline="-25000" dirty="0" smtClean="0">
                <a:solidFill>
                  <a:srgbClr val="FFFF00"/>
                </a:solidFill>
                <a:latin typeface="Times New Roman" pitchFamily="18" charset="0"/>
                <a:cs typeface="Times New Roman" pitchFamily="18" charset="0"/>
              </a:rPr>
              <a:t>i</a:t>
            </a:r>
            <a:r>
              <a:rPr lang="en-US" sz="1800" dirty="0" smtClean="0">
                <a:solidFill>
                  <a:srgbClr val="FFFF00"/>
                </a:solidFill>
                <a:latin typeface="Times New Roman" pitchFamily="18" charset="0"/>
                <a:cs typeface="Times New Roman" pitchFamily="18" charset="0"/>
              </a:rPr>
              <a:t> for 1 ≤ i ≤ r.</a:t>
            </a:r>
          </a:p>
          <a:p>
            <a:pPr algn="just">
              <a:buNone/>
            </a:pPr>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Decryption in R-Prime RSA requires r times O(w*(n/r)</a:t>
            </a:r>
            <a:r>
              <a:rPr lang="en-US" sz="1800" baseline="30000" dirty="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 since bitlength of the exponent is w and bitlength of the modulus is n/r. Compared to the O(n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decryption of the original RSA, R-Prime RSA improves decryption time with a factor</a:t>
            </a:r>
            <a:r>
              <a:rPr lang="en-US" sz="1400" dirty="0" smtClean="0">
                <a:solidFill>
                  <a:srgbClr val="FFFF00"/>
                </a:solidFill>
                <a:latin typeface="Times New Roman" pitchFamily="18" charset="0"/>
                <a:cs typeface="Times New Roman" pitchFamily="18" charset="0"/>
              </a:rPr>
              <a:t>	</a:t>
            </a:r>
          </a:p>
          <a:p>
            <a:pPr lvl="2" algn="just">
              <a:buNone/>
            </a:pPr>
            <a:r>
              <a:rPr lang="en-US" sz="1800" dirty="0" smtClean="0">
                <a:solidFill>
                  <a:srgbClr val="FFFF00"/>
                </a:solidFill>
                <a:latin typeface="Times New Roman" pitchFamily="18" charset="0"/>
                <a:cs typeface="Times New Roman" pitchFamily="18" charset="0"/>
              </a:rPr>
              <a:t> 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 (r*w*(n / r)</a:t>
            </a:r>
            <a:r>
              <a:rPr lang="en-US" sz="1800" baseline="30000" dirty="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 = nr/w.</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With respect to the security of R-Prime RSA, it is suggested to set w ≥ 160 and bound the value of r with respect to n as provided in [11] thereby limiting the actual improvement of decryption in practice.</a:t>
            </a:r>
          </a:p>
          <a:p>
            <a:pPr lvl="1" algn="just">
              <a:buNone/>
            </a:pPr>
            <a:endParaRPr lang="en-US" sz="1800" dirty="0" smtClean="0">
              <a:solidFill>
                <a:srgbClr val="FFFF00"/>
              </a:solidFill>
              <a:latin typeface="Times New Roman" pitchFamily="18" charset="0"/>
              <a:cs typeface="Times New Roman" pitchFamily="18" charset="0"/>
            </a:endParaRPr>
          </a:p>
          <a:p>
            <a:pPr lvl="1" algn="just">
              <a:buNone/>
            </a:pPr>
            <a:endParaRPr lang="en-US" sz="1800" dirty="0" smtClean="0">
              <a:solidFill>
                <a:srgbClr val="FFFF00"/>
              </a:solidFill>
              <a:latin typeface="Times New Roman" pitchFamily="18" charset="0"/>
              <a:cs typeface="Times New Roman" pitchFamily="18" charset="0"/>
            </a:endParaRPr>
          </a:p>
          <a:p>
            <a:pPr lvl="1" algn="just">
              <a:buFont typeface="Arial" pitchFamily="34" charset="0"/>
              <a:buChar char="•"/>
            </a:pPr>
            <a:endParaRPr lang="en-US" sz="1800" dirty="0" smtClean="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4" name="Content Placeholder 3"/>
          <p:cNvSpPr>
            <a:spLocks noGrp="1"/>
          </p:cNvSpPr>
          <p:nvPr>
            <p:ph idx="1"/>
          </p:nvPr>
        </p:nvSpPr>
        <p:spPr>
          <a:xfrm>
            <a:off x="457200" y="1600200"/>
            <a:ext cx="8229600" cy="4876800"/>
          </a:xfrm>
        </p:spPr>
        <p:txBody>
          <a:bodyPr>
            <a:normAutofit lnSpcReduction="10000"/>
          </a:bodyPr>
          <a:lstStyle/>
          <a:p>
            <a:pPr algn="just"/>
            <a:r>
              <a:rPr lang="en-US" sz="2000" b="1" u="sng" dirty="0" smtClean="0">
                <a:solidFill>
                  <a:srgbClr val="FFFF00"/>
                </a:solidFill>
                <a:latin typeface="Times New Roman" pitchFamily="18" charset="0"/>
                <a:cs typeface="Times New Roman" pitchFamily="18" charset="0"/>
              </a:rPr>
              <a:t>Elliptic Curve Cryptography</a:t>
            </a:r>
            <a:r>
              <a:rPr lang="en-US" sz="2000" dirty="0" smtClean="0">
                <a:solidFill>
                  <a:srgbClr val="FFFF00"/>
                </a:solidFill>
                <a:latin typeface="Times New Roman" pitchFamily="18" charset="0"/>
                <a:cs typeface="Times New Roman" pitchFamily="18" charset="0"/>
              </a:rPr>
              <a:t> </a:t>
            </a:r>
          </a:p>
          <a:p>
            <a:pPr lvl="1" algn="just"/>
            <a:r>
              <a:rPr lang="en-US" sz="1800" dirty="0" smtClean="0">
                <a:solidFill>
                  <a:srgbClr val="FFFF00"/>
                </a:solidFill>
                <a:latin typeface="Times New Roman" pitchFamily="18" charset="0"/>
                <a:cs typeface="Times New Roman" pitchFamily="18" charset="0"/>
              </a:rPr>
              <a:t>Elliptic curve cryptography is an approach to public-key cryptography based on the algebraic structure of elliptic curves over finite fields [2].</a:t>
            </a:r>
          </a:p>
          <a:p>
            <a:pPr lvl="1" algn="just"/>
            <a:endParaRPr lang="en-US" sz="1800" dirty="0" smtClean="0">
              <a:solidFill>
                <a:srgbClr val="FFFF00"/>
              </a:solidFill>
              <a:latin typeface="Times New Roman" pitchFamily="18" charset="0"/>
              <a:cs typeface="Times New Roman" pitchFamily="18" charset="0"/>
            </a:endParaRPr>
          </a:p>
          <a:p>
            <a:pPr lvl="1" algn="just"/>
            <a:r>
              <a:rPr lang="en-US" sz="1800" dirty="0" smtClean="0">
                <a:solidFill>
                  <a:srgbClr val="FFFF00"/>
                </a:solidFill>
                <a:latin typeface="Times New Roman" pitchFamily="18" charset="0"/>
                <a:cs typeface="Times New Roman" pitchFamily="18" charset="0"/>
              </a:rPr>
              <a:t>According to H. Tilborg in [9], an elliptic curve over prime Galois field GF(p) or Z</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for prime p is defined by the cubic equation:		</a:t>
            </a:r>
          </a:p>
          <a:p>
            <a:pPr lvl="1" algn="just">
              <a:buNone/>
            </a:pPr>
            <a:r>
              <a:rPr lang="en-US" sz="1800" dirty="0" smtClean="0">
                <a:solidFill>
                  <a:srgbClr val="FFFF00"/>
                </a:solidFill>
                <a:latin typeface="Times New Roman" pitchFamily="18" charset="0"/>
                <a:cs typeface="Times New Roman" pitchFamily="18" charset="0"/>
              </a:rPr>
              <a:t>					y</a:t>
            </a:r>
            <a:r>
              <a:rPr lang="en-US" sz="1800" baseline="30000" dirty="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 ≡ (x</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 ax + b) mod p 	</a:t>
            </a:r>
          </a:p>
          <a:p>
            <a:pPr lvl="1" algn="just">
              <a:buNone/>
            </a:pPr>
            <a:r>
              <a:rPr lang="en-US" sz="1800" dirty="0" smtClean="0">
                <a:solidFill>
                  <a:srgbClr val="FFFF00"/>
                </a:solidFill>
                <a:latin typeface="Times New Roman" pitchFamily="18" charset="0"/>
                <a:cs typeface="Times New Roman" pitchFamily="18" charset="0"/>
              </a:rPr>
              <a:t>		where, coefficients a and b and the variables x and y are all elements of Z</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such that		</a:t>
            </a:r>
          </a:p>
          <a:p>
            <a:pPr lvl="1" algn="just">
              <a:buNone/>
            </a:pPr>
            <a:r>
              <a:rPr lang="en-US" sz="1800" dirty="0" smtClean="0">
                <a:solidFill>
                  <a:srgbClr val="FFFF00"/>
                </a:solidFill>
                <a:latin typeface="Times New Roman" pitchFamily="18" charset="0"/>
                <a:cs typeface="Times New Roman" pitchFamily="18" charset="0"/>
              </a:rPr>
              <a:t>	 				(4a</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+ 27b</a:t>
            </a:r>
            <a:r>
              <a:rPr lang="en-US" sz="1800" baseline="30000" dirty="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 mod p ≠ 0	</a:t>
            </a:r>
          </a:p>
          <a:p>
            <a:pPr lvl="1" algn="just">
              <a:buNone/>
            </a:pPr>
            <a:r>
              <a:rPr lang="en-US" sz="1800" dirty="0" smtClean="0">
                <a:solidFill>
                  <a:srgbClr val="FFFF00"/>
                </a:solidFill>
                <a:latin typeface="Times New Roman" pitchFamily="18" charset="0"/>
                <a:cs typeface="Times New Roman" pitchFamily="18" charset="0"/>
              </a:rPr>
              <a:t>		which implies that the curve has no singular points.</a:t>
            </a:r>
          </a:p>
          <a:p>
            <a:pPr lvl="1" algn="just"/>
            <a:endParaRPr lang="en-US" sz="1800" dirty="0" smtClean="0">
              <a:solidFill>
                <a:srgbClr val="FFFF00"/>
              </a:solidFill>
              <a:latin typeface="Times New Roman" pitchFamily="18" charset="0"/>
              <a:cs typeface="Times New Roman" pitchFamily="18" charset="0"/>
            </a:endParaRPr>
          </a:p>
          <a:p>
            <a:pPr lvl="1" algn="just"/>
            <a:r>
              <a:rPr lang="en-US" sz="1800" dirty="0" smtClean="0">
                <a:solidFill>
                  <a:srgbClr val="FFFF00"/>
                </a:solidFill>
                <a:latin typeface="Times New Roman" pitchFamily="18" charset="0"/>
                <a:cs typeface="Times New Roman" pitchFamily="18" charset="0"/>
              </a:rPr>
              <a:t>The set of integers (x,y) satisfying the above equations from (0,0) to (p-1,p-1) along with a point at infinity O, forms a set E</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(a, b). This set satisfies the properties of becoming a finite abelian group with addition operation defined on the elliptic curve points as:</a:t>
            </a:r>
          </a:p>
          <a:p>
            <a:pPr lvl="2" algn="just">
              <a:buNone/>
            </a:pPr>
            <a:endParaRPr lang="en-US" sz="1800" dirty="0" smtClean="0">
              <a:solidFill>
                <a:srgbClr val="FFFF00"/>
              </a:solidFill>
              <a:latin typeface="Times New Roman" pitchFamily="18" charset="0"/>
              <a:cs typeface="Times New Roman" pitchFamily="18" charset="0"/>
            </a:endParaRPr>
          </a:p>
          <a:p>
            <a:pPr lvl="2" algn="just">
              <a:buNone/>
            </a:pPr>
            <a:endParaRPr lang="en-US" sz="1800" dirty="0" smtClean="0">
              <a:solidFill>
                <a:srgbClr val="FFFF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4A809A3-0D43-400E-BD8F-26E9E9685FDF}"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Introduction</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lnSpc>
                <a:spcPct val="120000"/>
              </a:lnSpc>
            </a:pPr>
            <a:r>
              <a:rPr lang="en-US" sz="1800" dirty="0" smtClean="0">
                <a:solidFill>
                  <a:srgbClr val="FFFF00"/>
                </a:solidFill>
                <a:latin typeface="Times New Roman" pitchFamily="18" charset="0"/>
                <a:cs typeface="Times New Roman" pitchFamily="18" charset="0"/>
              </a:rPr>
              <a:t>Cryptography is the art and science of information hiding in which today’s network security depends.</a:t>
            </a:r>
          </a:p>
          <a:p>
            <a:pPr algn="just">
              <a:lnSpc>
                <a:spcPct val="120000"/>
              </a:lnSpc>
            </a:pPr>
            <a:endParaRPr lang="en-US" sz="1800" dirty="0" smtClean="0">
              <a:solidFill>
                <a:srgbClr val="FFFF00"/>
              </a:solidFill>
              <a:latin typeface="Times New Roman" pitchFamily="18" charset="0"/>
              <a:cs typeface="Times New Roman" pitchFamily="18" charset="0"/>
            </a:endParaRPr>
          </a:p>
          <a:p>
            <a:pPr algn="just">
              <a:lnSpc>
                <a:spcPct val="120000"/>
              </a:lnSpc>
            </a:pPr>
            <a:r>
              <a:rPr lang="en-US" sz="1800" dirty="0" smtClean="0">
                <a:solidFill>
                  <a:srgbClr val="FFFF00"/>
                </a:solidFill>
                <a:latin typeface="Times New Roman" pitchFamily="18" charset="0"/>
                <a:cs typeface="Times New Roman" pitchFamily="18" charset="0"/>
              </a:rPr>
              <a:t>Cryptography is divided into two main categories depending on whether to use same key for encryption/decryption called symmetric or private key cryptography, or to use two different keys for encryption/decryption called asymmetric or public key cryptography.</a:t>
            </a:r>
          </a:p>
          <a:p>
            <a:pPr algn="just">
              <a:lnSpc>
                <a:spcPct val="120000"/>
              </a:lnSpc>
            </a:pPr>
            <a:endParaRPr lang="en-US" sz="1800" dirty="0" smtClean="0">
              <a:solidFill>
                <a:srgbClr val="FFFF00"/>
              </a:solidFill>
              <a:latin typeface="Times New Roman" pitchFamily="18" charset="0"/>
              <a:cs typeface="Times New Roman" pitchFamily="18" charset="0"/>
            </a:endParaRPr>
          </a:p>
          <a:p>
            <a:pPr algn="just">
              <a:lnSpc>
                <a:spcPct val="120000"/>
              </a:lnSpc>
            </a:pPr>
            <a:r>
              <a:rPr lang="en-US" sz="1800" dirty="0" smtClean="0">
                <a:solidFill>
                  <a:srgbClr val="FFFF00"/>
                </a:solidFill>
                <a:latin typeface="Times New Roman" pitchFamily="18" charset="0"/>
                <a:cs typeface="Times New Roman" pitchFamily="18" charset="0"/>
              </a:rPr>
              <a:t>The problem of secure key management in private key cryptography led to the discovery of public key cryptographic techniques.</a:t>
            </a:r>
          </a:p>
          <a:p>
            <a:pPr algn="just">
              <a:lnSpc>
                <a:spcPct val="120000"/>
              </a:lnSpc>
            </a:pPr>
            <a:endParaRPr lang="en-US" sz="1800" dirty="0" smtClean="0">
              <a:solidFill>
                <a:srgbClr val="FFFF00"/>
              </a:solidFill>
              <a:latin typeface="Times New Roman" pitchFamily="18" charset="0"/>
              <a:cs typeface="Times New Roman" pitchFamily="18" charset="0"/>
            </a:endParaRPr>
          </a:p>
          <a:p>
            <a:pPr algn="just">
              <a:lnSpc>
                <a:spcPct val="120000"/>
              </a:lnSpc>
            </a:pPr>
            <a:r>
              <a:rPr lang="en-US" sz="1800" dirty="0" smtClean="0">
                <a:solidFill>
                  <a:srgbClr val="FFFF00"/>
                </a:solidFill>
                <a:latin typeface="Times New Roman" pitchFamily="18" charset="0"/>
                <a:cs typeface="Times New Roman" pitchFamily="18" charset="0"/>
              </a:rPr>
              <a:t>The most widely used public key cryptography scheme over the Internet is the RSA.</a:t>
            </a:r>
          </a:p>
          <a:p>
            <a:pPr algn="just">
              <a:lnSpc>
                <a:spcPct val="120000"/>
              </a:lnSpc>
            </a:pPr>
            <a:endParaRPr lang="en-US" sz="1800" dirty="0" smtClean="0">
              <a:solidFill>
                <a:srgbClr val="FFFF00"/>
              </a:solidFill>
              <a:latin typeface="Times New Roman" pitchFamily="18" charset="0"/>
              <a:cs typeface="Times New Roman" pitchFamily="18" charset="0"/>
            </a:endParaRPr>
          </a:p>
          <a:p>
            <a:pPr algn="just">
              <a:lnSpc>
                <a:spcPct val="120000"/>
              </a:lnSpc>
              <a:buNone/>
            </a:pPr>
            <a:endParaRPr lang="en-US" sz="1800" dirty="0" smtClean="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2</a:t>
            </a:fld>
            <a:endParaRPr lang="en-US" dirty="0"/>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5" name="Content Placeholder 4"/>
          <p:cNvSpPr>
            <a:spLocks noGrp="1"/>
          </p:cNvSpPr>
          <p:nvPr>
            <p:ph idx="1"/>
          </p:nvPr>
        </p:nvSpPr>
        <p:spPr>
          <a:xfrm>
            <a:off x="457200" y="1447800"/>
            <a:ext cx="8229600" cy="5181600"/>
          </a:xfrm>
        </p:spPr>
        <p:txBody>
          <a:bodyPr>
            <a:noAutofit/>
          </a:bodyPr>
          <a:lstStyle/>
          <a:p>
            <a:pPr lvl="1" algn="just">
              <a:buNone/>
            </a:pPr>
            <a:r>
              <a:rPr lang="en-US" sz="1800" dirty="0" smtClean="0">
                <a:solidFill>
                  <a:srgbClr val="FFFF00"/>
                </a:solidFill>
                <a:latin typeface="Times New Roman" pitchFamily="18" charset="0"/>
                <a:cs typeface="Times New Roman" pitchFamily="18" charset="0"/>
              </a:rPr>
              <a:t>For all points P, Q, R ε E</a:t>
            </a:r>
            <a:r>
              <a:rPr lang="en-US" sz="1800" baseline="-25000" dirty="0" smtClean="0">
                <a:solidFill>
                  <a:srgbClr val="FFFF00"/>
                </a:solidFill>
                <a:latin typeface="Times New Roman" pitchFamily="18" charset="0"/>
                <a:cs typeface="Times New Roman" pitchFamily="18" charset="0"/>
              </a:rPr>
              <a:t>p </a:t>
            </a:r>
            <a:r>
              <a:rPr lang="en-US" sz="1800" dirty="0" smtClean="0">
                <a:solidFill>
                  <a:srgbClr val="FFFF00"/>
                </a:solidFill>
                <a:latin typeface="Times New Roman" pitchFamily="18" charset="0"/>
                <a:cs typeface="Times New Roman" pitchFamily="18" charset="0"/>
              </a:rPr>
              <a:t>(a, b) with O serving as the identity element,</a:t>
            </a:r>
          </a:p>
          <a:p>
            <a:pPr lvl="2" algn="just"/>
            <a:r>
              <a:rPr lang="en-US" sz="1800" dirty="0" smtClean="0">
                <a:solidFill>
                  <a:srgbClr val="FFFF00"/>
                </a:solidFill>
                <a:latin typeface="Times New Roman" pitchFamily="18" charset="0"/>
                <a:cs typeface="Times New Roman" pitchFamily="18" charset="0"/>
              </a:rPr>
              <a:t>Identity: P + O = P.</a:t>
            </a:r>
          </a:p>
          <a:p>
            <a:pPr lvl="2" algn="just"/>
            <a:r>
              <a:rPr lang="en-US" sz="1800" dirty="0" smtClean="0">
                <a:solidFill>
                  <a:srgbClr val="FFFF00"/>
                </a:solidFill>
                <a:latin typeface="Times New Roman" pitchFamily="18" charset="0"/>
                <a:cs typeface="Times New Roman" pitchFamily="18" charset="0"/>
              </a:rPr>
              <a:t>Negative: If P = (x</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y</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then –P = (x</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-y</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and P + (-P) = O.</a:t>
            </a:r>
          </a:p>
          <a:p>
            <a:pPr lvl="2" algn="just"/>
            <a:r>
              <a:rPr lang="en-US" sz="1800" dirty="0" smtClean="0">
                <a:solidFill>
                  <a:srgbClr val="FFFF00"/>
                </a:solidFill>
                <a:latin typeface="Times New Roman" pitchFamily="18" charset="0"/>
                <a:cs typeface="Times New Roman" pitchFamily="18" charset="0"/>
              </a:rPr>
              <a:t>Point Addition: If P = (x</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y</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and Q = (x</a:t>
            </a:r>
            <a:r>
              <a:rPr lang="en-US" sz="1800" baseline="-25000" dirty="0" smtClean="0">
                <a:solidFill>
                  <a:srgbClr val="FFFF00"/>
                </a:solidFill>
                <a:latin typeface="Times New Roman" pitchFamily="18" charset="0"/>
                <a:cs typeface="Times New Roman" pitchFamily="18" charset="0"/>
              </a:rPr>
              <a:t>Q</a:t>
            </a:r>
            <a:r>
              <a:rPr lang="en-US" sz="1800" dirty="0" smtClean="0">
                <a:solidFill>
                  <a:srgbClr val="FFFF00"/>
                </a:solidFill>
                <a:latin typeface="Times New Roman" pitchFamily="18" charset="0"/>
                <a:cs typeface="Times New Roman" pitchFamily="18" charset="0"/>
              </a:rPr>
              <a:t>, y</a:t>
            </a:r>
            <a:r>
              <a:rPr lang="en-US" sz="1800" baseline="-25000" dirty="0" smtClean="0">
                <a:solidFill>
                  <a:srgbClr val="FFFF00"/>
                </a:solidFill>
                <a:latin typeface="Times New Roman" pitchFamily="18" charset="0"/>
                <a:cs typeface="Times New Roman" pitchFamily="18" charset="0"/>
              </a:rPr>
              <a:t>Q</a:t>
            </a:r>
            <a:r>
              <a:rPr lang="en-US" sz="1800" dirty="0" smtClean="0">
                <a:solidFill>
                  <a:srgbClr val="FFFF00"/>
                </a:solidFill>
                <a:latin typeface="Times New Roman" pitchFamily="18" charset="0"/>
                <a:cs typeface="Times New Roman" pitchFamily="18" charset="0"/>
              </a:rPr>
              <a:t>) with P ≠ -Q, then P + Q = R = (x</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y</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is the mirror image of the point of intersection of the chord through P and Q and the curve, and is determined by following rules:</a:t>
            </a:r>
          </a:p>
          <a:p>
            <a:pPr marL="1714500" lvl="4" algn="just">
              <a:lnSpc>
                <a:spcPct val="150000"/>
              </a:lnSpc>
              <a:spcBef>
                <a:spcPts val="0"/>
              </a:spcBef>
              <a:buNone/>
            </a:pPr>
            <a:r>
              <a:rPr lang="en-US" sz="1800" dirty="0" smtClean="0">
                <a:solidFill>
                  <a:srgbClr val="FFFF00"/>
                </a:solidFill>
                <a:latin typeface="Times New Roman" pitchFamily="18" charset="0"/>
                <a:ea typeface="Calibri"/>
                <a:cs typeface="Times New Roman" pitchFamily="18" charset="0"/>
              </a:rPr>
              <a:t>		x</a:t>
            </a:r>
            <a:r>
              <a:rPr lang="en-US" sz="1800" baseline="-25000" dirty="0" smtClean="0">
                <a:solidFill>
                  <a:srgbClr val="FFFF00"/>
                </a:solidFill>
                <a:latin typeface="Times New Roman" pitchFamily="18" charset="0"/>
                <a:ea typeface="Calibri"/>
                <a:cs typeface="Times New Roman" pitchFamily="18" charset="0"/>
              </a:rPr>
              <a:t>R</a:t>
            </a:r>
            <a:r>
              <a:rPr lang="en-US" sz="1800" dirty="0" smtClean="0">
                <a:solidFill>
                  <a:srgbClr val="FFFF00"/>
                </a:solidFill>
                <a:latin typeface="Times New Roman" pitchFamily="18" charset="0"/>
                <a:ea typeface="Calibri"/>
                <a:cs typeface="Times New Roman" pitchFamily="18" charset="0"/>
              </a:rPr>
              <a:t> = (λ</a:t>
            </a:r>
            <a:r>
              <a:rPr lang="en-US" sz="1800" baseline="30000" dirty="0" smtClean="0">
                <a:solidFill>
                  <a:srgbClr val="FFFF00"/>
                </a:solidFill>
                <a:latin typeface="Times New Roman" pitchFamily="18" charset="0"/>
                <a:ea typeface="Calibri"/>
                <a:cs typeface="Times New Roman" pitchFamily="18" charset="0"/>
              </a:rPr>
              <a:t>2</a:t>
            </a:r>
            <a:r>
              <a:rPr lang="en-US" sz="1800" dirty="0" smtClean="0">
                <a:solidFill>
                  <a:srgbClr val="FFFF00"/>
                </a:solidFill>
                <a:latin typeface="Times New Roman" pitchFamily="18" charset="0"/>
                <a:ea typeface="Calibri"/>
                <a:cs typeface="Times New Roman" pitchFamily="18" charset="0"/>
              </a:rPr>
              <a:t> – x</a:t>
            </a:r>
            <a:r>
              <a:rPr lang="en-US" sz="1800" baseline="-25000" dirty="0" smtClean="0">
                <a:solidFill>
                  <a:srgbClr val="FFFF00"/>
                </a:solidFill>
                <a:latin typeface="Times New Roman" pitchFamily="18" charset="0"/>
                <a:ea typeface="Calibri"/>
                <a:cs typeface="Times New Roman" pitchFamily="18" charset="0"/>
              </a:rPr>
              <a:t>P</a:t>
            </a:r>
            <a:r>
              <a:rPr lang="en-US" sz="1800" dirty="0" smtClean="0">
                <a:solidFill>
                  <a:srgbClr val="FFFF00"/>
                </a:solidFill>
                <a:latin typeface="Times New Roman" pitchFamily="18" charset="0"/>
                <a:ea typeface="Calibri"/>
                <a:cs typeface="Times New Roman" pitchFamily="18" charset="0"/>
              </a:rPr>
              <a:t> – x</a:t>
            </a:r>
            <a:r>
              <a:rPr lang="en-US" sz="1800" baseline="-25000" dirty="0" smtClean="0">
                <a:solidFill>
                  <a:srgbClr val="FFFF00"/>
                </a:solidFill>
                <a:latin typeface="Times New Roman" pitchFamily="18" charset="0"/>
                <a:ea typeface="Calibri"/>
                <a:cs typeface="Times New Roman" pitchFamily="18" charset="0"/>
              </a:rPr>
              <a:t>Q</a:t>
            </a:r>
            <a:r>
              <a:rPr lang="en-US" sz="1800" dirty="0" smtClean="0">
                <a:solidFill>
                  <a:srgbClr val="FFFF00"/>
                </a:solidFill>
                <a:latin typeface="Times New Roman" pitchFamily="18" charset="0"/>
                <a:ea typeface="Calibri"/>
                <a:cs typeface="Times New Roman" pitchFamily="18" charset="0"/>
              </a:rPr>
              <a:t>) mod p</a:t>
            </a:r>
          </a:p>
          <a:p>
            <a:pPr marL="0" marR="0" algn="just">
              <a:lnSpc>
                <a:spcPct val="150000"/>
              </a:lnSpc>
              <a:spcBef>
                <a:spcPts val="0"/>
              </a:spcBef>
              <a:spcAft>
                <a:spcPts val="0"/>
              </a:spcAft>
              <a:buNone/>
            </a:pPr>
            <a:r>
              <a:rPr lang="en-US" sz="1800" dirty="0" smtClean="0">
                <a:solidFill>
                  <a:srgbClr val="FFFF00"/>
                </a:solidFill>
                <a:latin typeface="Times New Roman" pitchFamily="18" charset="0"/>
                <a:ea typeface="Calibri"/>
                <a:cs typeface="Times New Roman" pitchFamily="18" charset="0"/>
              </a:rPr>
              <a:t>		y</a:t>
            </a:r>
            <a:r>
              <a:rPr lang="en-US" sz="1800" baseline="-25000" dirty="0" smtClean="0">
                <a:solidFill>
                  <a:srgbClr val="FFFF00"/>
                </a:solidFill>
                <a:latin typeface="Times New Roman" pitchFamily="18" charset="0"/>
                <a:ea typeface="Calibri"/>
                <a:cs typeface="Times New Roman" pitchFamily="18" charset="0"/>
              </a:rPr>
              <a:t>R</a:t>
            </a:r>
            <a:r>
              <a:rPr lang="en-US" sz="1800" dirty="0" smtClean="0">
                <a:solidFill>
                  <a:srgbClr val="FFFF00"/>
                </a:solidFill>
                <a:latin typeface="Times New Roman" pitchFamily="18" charset="0"/>
                <a:ea typeface="Calibri"/>
                <a:cs typeface="Times New Roman" pitchFamily="18" charset="0"/>
              </a:rPr>
              <a:t> = (λ(x</a:t>
            </a:r>
            <a:r>
              <a:rPr lang="en-US" sz="1800" baseline="-25000" dirty="0" smtClean="0">
                <a:solidFill>
                  <a:srgbClr val="FFFF00"/>
                </a:solidFill>
                <a:latin typeface="Times New Roman" pitchFamily="18" charset="0"/>
                <a:ea typeface="Calibri"/>
                <a:cs typeface="Times New Roman" pitchFamily="18" charset="0"/>
              </a:rPr>
              <a:t>P</a:t>
            </a:r>
            <a:r>
              <a:rPr lang="en-US" sz="1800" dirty="0" smtClean="0">
                <a:solidFill>
                  <a:srgbClr val="FFFF00"/>
                </a:solidFill>
                <a:latin typeface="Times New Roman" pitchFamily="18" charset="0"/>
                <a:ea typeface="Calibri"/>
                <a:cs typeface="Times New Roman" pitchFamily="18" charset="0"/>
              </a:rPr>
              <a:t> - x</a:t>
            </a:r>
            <a:r>
              <a:rPr lang="en-US" sz="1800" baseline="-25000" dirty="0" smtClean="0">
                <a:solidFill>
                  <a:srgbClr val="FFFF00"/>
                </a:solidFill>
                <a:latin typeface="Times New Roman" pitchFamily="18" charset="0"/>
                <a:ea typeface="Calibri"/>
                <a:cs typeface="Times New Roman" pitchFamily="18" charset="0"/>
              </a:rPr>
              <a:t>R</a:t>
            </a:r>
            <a:r>
              <a:rPr lang="en-US" sz="1800" dirty="0" smtClean="0">
                <a:solidFill>
                  <a:srgbClr val="FFFF00"/>
                </a:solidFill>
                <a:latin typeface="Times New Roman" pitchFamily="18" charset="0"/>
                <a:ea typeface="Calibri"/>
                <a:cs typeface="Times New Roman" pitchFamily="18" charset="0"/>
              </a:rPr>
              <a:t>) - y</a:t>
            </a:r>
            <a:r>
              <a:rPr lang="en-US" sz="1800" baseline="-25000" dirty="0" smtClean="0">
                <a:solidFill>
                  <a:srgbClr val="FFFF00"/>
                </a:solidFill>
                <a:latin typeface="Times New Roman" pitchFamily="18" charset="0"/>
                <a:ea typeface="Calibri"/>
                <a:cs typeface="Times New Roman" pitchFamily="18" charset="0"/>
              </a:rPr>
              <a:t>P</a:t>
            </a:r>
            <a:r>
              <a:rPr lang="en-US" sz="1800" dirty="0" smtClean="0">
                <a:solidFill>
                  <a:srgbClr val="FFFF00"/>
                </a:solidFill>
                <a:latin typeface="Times New Roman" pitchFamily="18" charset="0"/>
                <a:ea typeface="Calibri"/>
                <a:cs typeface="Times New Roman" pitchFamily="18" charset="0"/>
              </a:rPr>
              <a:t>) mod p</a:t>
            </a:r>
          </a:p>
          <a:p>
            <a:pPr marL="0" marR="0" algn="just">
              <a:lnSpc>
                <a:spcPct val="150000"/>
              </a:lnSpc>
              <a:spcBef>
                <a:spcPts val="0"/>
              </a:spcBef>
              <a:spcAft>
                <a:spcPts val="0"/>
              </a:spcAft>
              <a:buNone/>
            </a:pPr>
            <a:r>
              <a:rPr lang="en-US" sz="1800" dirty="0" smtClean="0">
                <a:solidFill>
                  <a:srgbClr val="FFFF00"/>
                </a:solidFill>
                <a:latin typeface="Times New Roman" pitchFamily="18" charset="0"/>
                <a:ea typeface="Calibri"/>
                <a:cs typeface="Times New Roman" pitchFamily="18" charset="0"/>
              </a:rPr>
              <a:t>		where λ = ( (y</a:t>
            </a:r>
            <a:r>
              <a:rPr lang="en-US" sz="1800" baseline="-25000" dirty="0" smtClean="0">
                <a:solidFill>
                  <a:srgbClr val="FFFF00"/>
                </a:solidFill>
                <a:latin typeface="Times New Roman" pitchFamily="18" charset="0"/>
                <a:ea typeface="Calibri"/>
                <a:cs typeface="Times New Roman" pitchFamily="18" charset="0"/>
              </a:rPr>
              <a:t>Q</a:t>
            </a:r>
            <a:r>
              <a:rPr lang="en-US" sz="1800" dirty="0" smtClean="0">
                <a:solidFill>
                  <a:srgbClr val="FFFF00"/>
                </a:solidFill>
                <a:latin typeface="Times New Roman" pitchFamily="18" charset="0"/>
                <a:ea typeface="Calibri"/>
                <a:cs typeface="Times New Roman" pitchFamily="18" charset="0"/>
              </a:rPr>
              <a:t> - y</a:t>
            </a:r>
            <a:r>
              <a:rPr lang="en-US" sz="1800" baseline="-25000" dirty="0" smtClean="0">
                <a:solidFill>
                  <a:srgbClr val="FFFF00"/>
                </a:solidFill>
                <a:latin typeface="Times New Roman" pitchFamily="18" charset="0"/>
                <a:ea typeface="Calibri"/>
                <a:cs typeface="Times New Roman" pitchFamily="18" charset="0"/>
              </a:rPr>
              <a:t>P</a:t>
            </a:r>
            <a:r>
              <a:rPr lang="en-US" sz="1800" dirty="0" smtClean="0">
                <a:solidFill>
                  <a:srgbClr val="FFFF00"/>
                </a:solidFill>
                <a:latin typeface="Times New Roman" pitchFamily="18" charset="0"/>
                <a:ea typeface="Calibri"/>
                <a:cs typeface="Times New Roman" pitchFamily="18" charset="0"/>
              </a:rPr>
              <a:t>) / (x</a:t>
            </a:r>
            <a:r>
              <a:rPr lang="en-US" sz="1800" baseline="-25000" dirty="0" smtClean="0">
                <a:solidFill>
                  <a:srgbClr val="FFFF00"/>
                </a:solidFill>
                <a:latin typeface="Times New Roman" pitchFamily="18" charset="0"/>
                <a:ea typeface="Calibri"/>
                <a:cs typeface="Times New Roman" pitchFamily="18" charset="0"/>
              </a:rPr>
              <a:t>Q</a:t>
            </a:r>
            <a:r>
              <a:rPr lang="en-US" sz="1800" dirty="0" smtClean="0">
                <a:solidFill>
                  <a:srgbClr val="FFFF00"/>
                </a:solidFill>
                <a:latin typeface="Times New Roman" pitchFamily="18" charset="0"/>
                <a:ea typeface="Calibri"/>
                <a:cs typeface="Times New Roman" pitchFamily="18" charset="0"/>
              </a:rPr>
              <a:t> - x</a:t>
            </a:r>
            <a:r>
              <a:rPr lang="en-US" sz="1800" baseline="-25000" dirty="0" smtClean="0">
                <a:solidFill>
                  <a:srgbClr val="FFFF00"/>
                </a:solidFill>
                <a:latin typeface="Times New Roman" pitchFamily="18" charset="0"/>
                <a:ea typeface="Calibri"/>
                <a:cs typeface="Times New Roman" pitchFamily="18" charset="0"/>
              </a:rPr>
              <a:t>P</a:t>
            </a:r>
            <a:r>
              <a:rPr lang="en-US" sz="1800" dirty="0" smtClean="0">
                <a:solidFill>
                  <a:srgbClr val="FFFF00"/>
                </a:solidFill>
                <a:latin typeface="Times New Roman" pitchFamily="18" charset="0"/>
                <a:ea typeface="Calibri"/>
                <a:cs typeface="Times New Roman" pitchFamily="18" charset="0"/>
              </a:rPr>
              <a:t>) ) mod p </a:t>
            </a:r>
          </a:p>
          <a:p>
            <a:pPr lvl="2" algn="just"/>
            <a:r>
              <a:rPr lang="en-US" sz="1800" dirty="0" smtClean="0">
                <a:solidFill>
                  <a:srgbClr val="FFFF00"/>
                </a:solidFill>
                <a:latin typeface="Times New Roman" pitchFamily="18" charset="0"/>
                <a:cs typeface="Times New Roman" pitchFamily="18" charset="0"/>
              </a:rPr>
              <a:t>Point Doubling: If P = (x</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y</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then 2P = R = (x</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y</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is the mirror image of the point of intersection of the tangent through P and the curve and is determined by following rules:</a:t>
            </a:r>
          </a:p>
          <a:p>
            <a:pPr algn="just">
              <a:buNone/>
            </a:pPr>
            <a:r>
              <a:rPr lang="en-US" sz="1800" dirty="0" smtClean="0">
                <a:solidFill>
                  <a:srgbClr val="FFFF00"/>
                </a:solidFill>
                <a:latin typeface="Times New Roman" pitchFamily="18" charset="0"/>
                <a:cs typeface="Times New Roman" pitchFamily="18" charset="0"/>
              </a:rPr>
              <a:t>				x</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 (λ</a:t>
            </a:r>
            <a:r>
              <a:rPr lang="en-US" sz="1800" baseline="30000" dirty="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 – x</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 x</a:t>
            </a:r>
            <a:r>
              <a:rPr lang="en-US" sz="1800" baseline="-25000" dirty="0" smtClean="0">
                <a:solidFill>
                  <a:srgbClr val="FFFF00"/>
                </a:solidFill>
                <a:latin typeface="Times New Roman" pitchFamily="18" charset="0"/>
                <a:cs typeface="Times New Roman" pitchFamily="18" charset="0"/>
              </a:rPr>
              <a:t>Q</a:t>
            </a:r>
            <a:r>
              <a:rPr lang="en-US" sz="1800" dirty="0" smtClean="0">
                <a:solidFill>
                  <a:srgbClr val="FFFF00"/>
                </a:solidFill>
                <a:latin typeface="Times New Roman" pitchFamily="18" charset="0"/>
                <a:cs typeface="Times New Roman" pitchFamily="18" charset="0"/>
              </a:rPr>
              <a:t>) mod p</a:t>
            </a:r>
          </a:p>
          <a:p>
            <a:pPr algn="just">
              <a:buNone/>
            </a:pPr>
            <a:r>
              <a:rPr lang="en-US" sz="1800" dirty="0" smtClean="0">
                <a:solidFill>
                  <a:srgbClr val="FFFF00"/>
                </a:solidFill>
                <a:latin typeface="Times New Roman" pitchFamily="18" charset="0"/>
                <a:cs typeface="Times New Roman" pitchFamily="18" charset="0"/>
              </a:rPr>
              <a:t>				y</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 (λ(x</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 x</a:t>
            </a:r>
            <a:r>
              <a:rPr lang="en-US" sz="1800" baseline="-25000" dirty="0" smtClean="0">
                <a:solidFill>
                  <a:srgbClr val="FFFF00"/>
                </a:solidFill>
                <a:latin typeface="Times New Roman" pitchFamily="18" charset="0"/>
                <a:cs typeface="Times New Roman" pitchFamily="18" charset="0"/>
              </a:rPr>
              <a:t>R</a:t>
            </a:r>
            <a:r>
              <a:rPr lang="en-US" sz="1800" dirty="0" smtClean="0">
                <a:solidFill>
                  <a:srgbClr val="FFFF00"/>
                </a:solidFill>
                <a:latin typeface="Times New Roman" pitchFamily="18" charset="0"/>
                <a:cs typeface="Times New Roman" pitchFamily="18" charset="0"/>
              </a:rPr>
              <a:t>) - y</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 mod p</a:t>
            </a:r>
          </a:p>
          <a:p>
            <a:pPr algn="just">
              <a:buNone/>
            </a:pPr>
            <a:r>
              <a:rPr lang="en-US" sz="1800" dirty="0" smtClean="0">
                <a:solidFill>
                  <a:srgbClr val="FFFF00"/>
                </a:solidFill>
                <a:latin typeface="Times New Roman" pitchFamily="18" charset="0"/>
                <a:cs typeface="Times New Roman" pitchFamily="18" charset="0"/>
              </a:rPr>
              <a:t>				where λ = ( (3x</a:t>
            </a:r>
            <a:r>
              <a:rPr lang="en-US" sz="1800" baseline="-25000" dirty="0" smtClean="0">
                <a:solidFill>
                  <a:srgbClr val="FFFF00"/>
                </a:solidFill>
                <a:latin typeface="Times New Roman" pitchFamily="18" charset="0"/>
                <a:cs typeface="Times New Roman" pitchFamily="18" charset="0"/>
              </a:rPr>
              <a:t>P</a:t>
            </a:r>
            <a:r>
              <a:rPr lang="en-US" sz="1800" baseline="30000" dirty="0" smtClean="0">
                <a:solidFill>
                  <a:srgbClr val="FFFF00"/>
                </a:solidFill>
                <a:latin typeface="Times New Roman" pitchFamily="18" charset="0"/>
                <a:cs typeface="Times New Roman" pitchFamily="18" charset="0"/>
              </a:rPr>
              <a:t>2</a:t>
            </a:r>
            <a:r>
              <a:rPr lang="en-US" sz="1800" dirty="0" smtClean="0">
                <a:solidFill>
                  <a:srgbClr val="FFFF00"/>
                </a:solidFill>
                <a:latin typeface="Times New Roman" pitchFamily="18" charset="0"/>
                <a:cs typeface="Times New Roman" pitchFamily="18" charset="0"/>
              </a:rPr>
              <a:t> + a) / 2y</a:t>
            </a:r>
            <a:r>
              <a:rPr lang="en-US" sz="1800" baseline="-25000" dirty="0" smtClean="0">
                <a:solidFill>
                  <a:srgbClr val="FFFF00"/>
                </a:solidFill>
                <a:latin typeface="Times New Roman" pitchFamily="18" charset="0"/>
                <a:cs typeface="Times New Roman" pitchFamily="18" charset="0"/>
              </a:rPr>
              <a:t>P </a:t>
            </a:r>
            <a:r>
              <a:rPr lang="en-US" sz="1800" dirty="0" smtClean="0">
                <a:solidFill>
                  <a:srgbClr val="FFFF00"/>
                </a:solidFill>
                <a:latin typeface="Times New Roman" pitchFamily="18" charset="0"/>
                <a:cs typeface="Times New Roman" pitchFamily="18" charset="0"/>
              </a:rPr>
              <a:t>) mod p.</a:t>
            </a:r>
            <a:endParaRPr lang="en-US" sz="1800"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6" name="Content Placeholder 5"/>
          <p:cNvSpPr>
            <a:spLocks noGrp="1"/>
          </p:cNvSpPr>
          <p:nvPr>
            <p:ph idx="1"/>
          </p:nvPr>
        </p:nvSpPr>
        <p:spPr/>
        <p:txBody>
          <a:bodyPr/>
          <a:lstStyle/>
          <a:p>
            <a:r>
              <a:rPr lang="en-US" sz="1800" b="1" u="sng" dirty="0" smtClean="0">
                <a:solidFill>
                  <a:srgbClr val="FFFF00"/>
                </a:solidFill>
                <a:latin typeface="Times New Roman" pitchFamily="18" charset="0"/>
                <a:cs typeface="Times New Roman" pitchFamily="18" charset="0"/>
              </a:rPr>
              <a:t>Multiplication over an EC group</a:t>
            </a:r>
          </a:p>
          <a:p>
            <a:pPr lvl="1" algn="just"/>
            <a:r>
              <a:rPr lang="en-US" sz="1800" dirty="0" smtClean="0">
                <a:solidFill>
                  <a:srgbClr val="FFFF00"/>
                </a:solidFill>
                <a:latin typeface="Times New Roman" pitchFamily="18" charset="0"/>
                <a:cs typeface="Times New Roman" pitchFamily="18" charset="0"/>
              </a:rPr>
              <a:t>The multiplication over an elliptic curve group E</a:t>
            </a:r>
            <a:r>
              <a:rPr lang="en-US" sz="1800" baseline="-25000" dirty="0" smtClean="0">
                <a:solidFill>
                  <a:srgbClr val="FFFF00"/>
                </a:solidFill>
                <a:latin typeface="Times New Roman" pitchFamily="18" charset="0"/>
                <a:cs typeface="Times New Roman" pitchFamily="18" charset="0"/>
              </a:rPr>
              <a:t>p</a:t>
            </a:r>
            <a:r>
              <a:rPr lang="en-US" sz="1800" dirty="0" smtClean="0">
                <a:solidFill>
                  <a:srgbClr val="FFFF00"/>
                </a:solidFill>
                <a:latin typeface="Times New Roman" pitchFamily="18" charset="0"/>
                <a:cs typeface="Times New Roman" pitchFamily="18" charset="0"/>
              </a:rPr>
              <a:t>(a, b) is the equivalent operation of the modular exponentiation in RSA. The multiplication of points by a scalar is a series of additions and doubling of points. The multiplication n*P is defined as repeated addition; e.g. n * P = P + P + …+ P (n times). This multiplication can be optimized by using double-and-add algorithm. The output of this multiplication is another point of the EC.</a:t>
            </a:r>
            <a:endParaRPr lang="en-US" sz="1800" u="sng"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6" name="Content Placeholder 5"/>
          <p:cNvSpPr>
            <a:spLocks noGrp="1"/>
          </p:cNvSpPr>
          <p:nvPr>
            <p:ph idx="1"/>
          </p:nvPr>
        </p:nvSpPr>
        <p:spPr/>
        <p:txBody>
          <a:bodyPr/>
          <a:lstStyle/>
          <a:p>
            <a:pPr algn="just"/>
            <a:r>
              <a:rPr lang="en-US" sz="1800" b="1" u="sng" dirty="0" smtClean="0">
                <a:solidFill>
                  <a:srgbClr val="FFFF00"/>
                </a:solidFill>
                <a:latin typeface="Times New Roman" pitchFamily="18" charset="0"/>
                <a:cs typeface="Times New Roman" pitchFamily="18" charset="0"/>
              </a:rPr>
              <a:t>ECC Key Generation</a:t>
            </a:r>
          </a:p>
          <a:p>
            <a:pPr lvl="1" algn="just">
              <a:buFont typeface="Wingdings" pitchFamily="2" charset="2"/>
              <a:buChar char="q"/>
            </a:pPr>
            <a:r>
              <a:rPr lang="en-US" sz="1800" dirty="0" smtClean="0">
                <a:solidFill>
                  <a:srgbClr val="FFFF00"/>
                </a:solidFill>
                <a:latin typeface="Times New Roman" pitchFamily="18" charset="0"/>
                <a:cs typeface="Times New Roman" pitchFamily="18" charset="0"/>
              </a:rPr>
              <a:t>Initially an elliptic curve with parameters a,b and p (where p is a prime and forms the Galois field for arithmetic calculations over modulo p for the variables and coefficients of the EC) are selected.</a:t>
            </a:r>
          </a:p>
          <a:p>
            <a:pPr lvl="1" algn="just">
              <a:buFont typeface="Wingdings" pitchFamily="2" charset="2"/>
              <a:buChar char="q"/>
            </a:pPr>
            <a:r>
              <a:rPr lang="en-US" sz="1800" dirty="0" smtClean="0">
                <a:solidFill>
                  <a:srgbClr val="FFFF00"/>
                </a:solidFill>
                <a:latin typeface="Times New Roman" pitchFamily="18" charset="0"/>
                <a:cs typeface="Times New Roman" pitchFamily="18" charset="0"/>
              </a:rPr>
              <a:t>A base point G on the elliptic curve whose order is a large value n is found out such that n*G = O. Base point implies it has the smallest x,y co-ordinates which satisfy the EC.</a:t>
            </a:r>
          </a:p>
          <a:p>
            <a:pPr lvl="1" algn="just">
              <a:buFont typeface="Wingdings" pitchFamily="2" charset="2"/>
              <a:buChar char="q"/>
            </a:pPr>
            <a:r>
              <a:rPr lang="en-US" sz="1800" dirty="0" smtClean="0">
                <a:solidFill>
                  <a:srgbClr val="FFFF00"/>
                </a:solidFill>
                <a:latin typeface="Times New Roman" pitchFamily="18" charset="0"/>
                <a:cs typeface="Times New Roman" pitchFamily="18" charset="0"/>
              </a:rPr>
              <a:t> A large random integer n</a:t>
            </a:r>
            <a:r>
              <a:rPr lang="en-US" sz="1800" baseline="-25000" dirty="0" smtClean="0">
                <a:solidFill>
                  <a:srgbClr val="FFFF00"/>
                </a:solidFill>
                <a:latin typeface="Times New Roman" pitchFamily="18" charset="0"/>
                <a:cs typeface="Times New Roman" pitchFamily="18" charset="0"/>
              </a:rPr>
              <a:t>A </a:t>
            </a:r>
            <a:r>
              <a:rPr lang="en-US" sz="1800" dirty="0" smtClean="0">
                <a:solidFill>
                  <a:srgbClr val="FFFF00"/>
                </a:solidFill>
                <a:latin typeface="Times New Roman" pitchFamily="18" charset="0"/>
                <a:cs typeface="Times New Roman" pitchFamily="18" charset="0"/>
              </a:rPr>
              <a:t>is chosen as a private key such that n</a:t>
            </a:r>
            <a:r>
              <a:rPr lang="en-US" sz="1800" baseline="-25000" dirty="0" smtClean="0">
                <a:solidFill>
                  <a:srgbClr val="FFFF00"/>
                </a:solidFill>
                <a:latin typeface="Times New Roman" pitchFamily="18" charset="0"/>
                <a:cs typeface="Times New Roman" pitchFamily="18" charset="0"/>
              </a:rPr>
              <a:t>A </a:t>
            </a:r>
            <a:r>
              <a:rPr lang="en-US" sz="1800" dirty="0" smtClean="0">
                <a:solidFill>
                  <a:srgbClr val="FFFF00"/>
                </a:solidFill>
                <a:latin typeface="Times New Roman" pitchFamily="18" charset="0"/>
                <a:cs typeface="Times New Roman" pitchFamily="18" charset="0"/>
              </a:rPr>
              <a:t>&lt; n.</a:t>
            </a:r>
          </a:p>
          <a:p>
            <a:pPr lvl="1" algn="just">
              <a:buFont typeface="Wingdings" pitchFamily="2" charset="2"/>
              <a:buChar char="q"/>
            </a:pPr>
            <a:r>
              <a:rPr lang="en-US" sz="1800" dirty="0" smtClean="0">
                <a:solidFill>
                  <a:srgbClr val="FFFF00"/>
                </a:solidFill>
                <a:latin typeface="Times New Roman" pitchFamily="18" charset="0"/>
                <a:cs typeface="Times New Roman" pitchFamily="18" charset="0"/>
              </a:rPr>
              <a:t>The public key is computed as P</a:t>
            </a:r>
            <a:r>
              <a:rPr lang="en-US" sz="1800" baseline="-25000" dirty="0" smtClean="0">
                <a:solidFill>
                  <a:srgbClr val="FFFF00"/>
                </a:solidFill>
                <a:latin typeface="Times New Roman" pitchFamily="18" charset="0"/>
                <a:cs typeface="Times New Roman" pitchFamily="18" charset="0"/>
              </a:rPr>
              <a:t>A</a:t>
            </a:r>
            <a:r>
              <a:rPr lang="en-US" sz="1800" dirty="0" smtClean="0">
                <a:solidFill>
                  <a:srgbClr val="FFFF00"/>
                </a:solidFill>
                <a:latin typeface="Times New Roman" pitchFamily="18" charset="0"/>
                <a:cs typeface="Times New Roman" pitchFamily="18" charset="0"/>
              </a:rPr>
              <a:t> = n</a:t>
            </a:r>
            <a:r>
              <a:rPr lang="en-US" sz="1800" baseline="-25000" dirty="0" smtClean="0">
                <a:solidFill>
                  <a:srgbClr val="FFFF00"/>
                </a:solidFill>
                <a:latin typeface="Times New Roman" pitchFamily="18" charset="0"/>
                <a:cs typeface="Times New Roman" pitchFamily="18" charset="0"/>
              </a:rPr>
              <a:t>A</a:t>
            </a:r>
            <a:r>
              <a:rPr lang="en-US" sz="1800" dirty="0" smtClean="0">
                <a:solidFill>
                  <a:srgbClr val="FFFF00"/>
                </a:solidFill>
                <a:latin typeface="Times New Roman" pitchFamily="18" charset="0"/>
                <a:cs typeface="Times New Roman" pitchFamily="18" charset="0"/>
              </a:rPr>
              <a:t>*G.</a:t>
            </a:r>
          </a:p>
        </p:txBody>
      </p:sp>
      <p:sp>
        <p:nvSpPr>
          <p:cNvPr id="4" name="Slide Number Placeholder 3"/>
          <p:cNvSpPr>
            <a:spLocks noGrp="1"/>
          </p:cNvSpPr>
          <p:nvPr>
            <p:ph type="sldNum" sz="quarter" idx="12"/>
          </p:nvPr>
        </p:nvSpPr>
        <p:spPr/>
        <p:txBody>
          <a:bodyPr/>
          <a:lstStyle/>
          <a:p>
            <a:fld id="{94A809A3-0D43-400E-BD8F-26E9E9685FDF}"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6" name="Content Placeholder 5"/>
          <p:cNvSpPr>
            <a:spLocks noGrp="1"/>
          </p:cNvSpPr>
          <p:nvPr>
            <p:ph idx="1"/>
          </p:nvPr>
        </p:nvSpPr>
        <p:spPr/>
        <p:txBody>
          <a:bodyPr/>
          <a:lstStyle/>
          <a:p>
            <a:pPr lvl="1" algn="just">
              <a:buFont typeface="Arial" pitchFamily="34" charset="0"/>
              <a:buChar char="•"/>
            </a:pPr>
            <a:r>
              <a:rPr lang="en-US" sz="1800" b="1" u="sng" dirty="0" smtClean="0">
                <a:solidFill>
                  <a:srgbClr val="FFFF00"/>
                </a:solidFill>
                <a:latin typeface="Times New Roman" pitchFamily="18" charset="0"/>
                <a:cs typeface="Times New Roman" pitchFamily="18" charset="0"/>
              </a:rPr>
              <a:t>ECC Encryption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 input message is encoded to an x-y point P</a:t>
            </a:r>
            <a:r>
              <a:rPr lang="en-US" sz="1800" baseline="-25000" dirty="0" smtClean="0">
                <a:solidFill>
                  <a:srgbClr val="FFFF00"/>
                </a:solidFill>
                <a:latin typeface="Times New Roman" pitchFamily="18" charset="0"/>
                <a:cs typeface="Times New Roman" pitchFamily="18" charset="0"/>
              </a:rPr>
              <a:t>m</a:t>
            </a:r>
            <a:r>
              <a:rPr lang="en-US" sz="1800" dirty="0" smtClean="0">
                <a:solidFill>
                  <a:srgbClr val="FFFF00"/>
                </a:solidFill>
                <a:latin typeface="Times New Roman" pitchFamily="18" charset="0"/>
                <a:cs typeface="Times New Roman" pitchFamily="18" charset="0"/>
              </a:rPr>
              <a:t> on the EC by procedure described in [20].</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A random positive integer k &lt; n is chosen and the ciphertext C</a:t>
            </a:r>
            <a:r>
              <a:rPr lang="en-US" sz="1800" baseline="-25000" dirty="0" smtClean="0">
                <a:solidFill>
                  <a:srgbClr val="FFFF00"/>
                </a:solidFill>
                <a:latin typeface="Times New Roman" pitchFamily="18" charset="0"/>
                <a:cs typeface="Times New Roman" pitchFamily="18" charset="0"/>
              </a:rPr>
              <a:t>m </a:t>
            </a:r>
            <a:r>
              <a:rPr lang="en-US" sz="1800" dirty="0" smtClean="0">
                <a:solidFill>
                  <a:srgbClr val="FFFF00"/>
                </a:solidFill>
                <a:latin typeface="Times New Roman" pitchFamily="18" charset="0"/>
                <a:cs typeface="Times New Roman" pitchFamily="18" charset="0"/>
              </a:rPr>
              <a:t>is computed as consisting of a pair of points:</a:t>
            </a:r>
          </a:p>
          <a:p>
            <a:pPr lvl="3" algn="just">
              <a:buNone/>
            </a:pPr>
            <a:r>
              <a:rPr lang="en-US" sz="1800" dirty="0" smtClean="0">
                <a:solidFill>
                  <a:srgbClr val="FFFF00"/>
                </a:solidFill>
                <a:latin typeface="Times New Roman" pitchFamily="18" charset="0"/>
                <a:cs typeface="Times New Roman" pitchFamily="18" charset="0"/>
              </a:rPr>
              <a:t>			</a:t>
            </a:r>
            <a:r>
              <a:rPr lang="en-US" sz="1800" dirty="0" smtClean="0"/>
              <a:t> </a:t>
            </a:r>
            <a:r>
              <a:rPr lang="en-US" sz="1800" dirty="0" smtClean="0">
                <a:solidFill>
                  <a:srgbClr val="FFFF00"/>
                </a:solidFill>
                <a:latin typeface="Times New Roman" pitchFamily="18" charset="0"/>
                <a:cs typeface="Times New Roman" pitchFamily="18" charset="0"/>
              </a:rPr>
              <a:t>C</a:t>
            </a:r>
            <a:r>
              <a:rPr lang="en-US" sz="1800" baseline="-25000" dirty="0" smtClean="0">
                <a:solidFill>
                  <a:srgbClr val="FFFF00"/>
                </a:solidFill>
                <a:latin typeface="Times New Roman" pitchFamily="18" charset="0"/>
                <a:cs typeface="Times New Roman" pitchFamily="18" charset="0"/>
              </a:rPr>
              <a:t>m </a:t>
            </a:r>
            <a:r>
              <a:rPr lang="en-US" sz="1800" dirty="0" smtClean="0">
                <a:solidFill>
                  <a:srgbClr val="FFFF00"/>
                </a:solidFill>
                <a:latin typeface="Times New Roman" pitchFamily="18" charset="0"/>
                <a:cs typeface="Times New Roman" pitchFamily="18" charset="0"/>
              </a:rPr>
              <a:t>= (k*G, P</a:t>
            </a:r>
            <a:r>
              <a:rPr lang="en-US" sz="1800" baseline="-25000" dirty="0" smtClean="0">
                <a:solidFill>
                  <a:srgbClr val="FFFF00"/>
                </a:solidFill>
                <a:latin typeface="Times New Roman" pitchFamily="18" charset="0"/>
                <a:cs typeface="Times New Roman" pitchFamily="18" charset="0"/>
              </a:rPr>
              <a:t>m </a:t>
            </a:r>
            <a:r>
              <a:rPr lang="en-US" sz="1800" dirty="0" smtClean="0">
                <a:solidFill>
                  <a:srgbClr val="FFFF00"/>
                </a:solidFill>
                <a:latin typeface="Times New Roman" pitchFamily="18" charset="0"/>
                <a:cs typeface="Times New Roman" pitchFamily="18" charset="0"/>
              </a:rPr>
              <a:t>+ k*P</a:t>
            </a:r>
            <a:r>
              <a:rPr lang="en-US" sz="1800" baseline="-25000" dirty="0" smtClean="0">
                <a:solidFill>
                  <a:srgbClr val="FFFF00"/>
                </a:solidFill>
                <a:latin typeface="Times New Roman" pitchFamily="18" charset="0"/>
                <a:cs typeface="Times New Roman" pitchFamily="18" charset="0"/>
              </a:rPr>
              <a:t>A</a:t>
            </a:r>
            <a:r>
              <a:rPr lang="en-US" sz="1800" dirty="0" smtClean="0">
                <a:solidFill>
                  <a:srgbClr val="FFFF00"/>
                </a:solidFill>
                <a:latin typeface="Times New Roman" pitchFamily="18" charset="0"/>
                <a:cs typeface="Times New Roman" pitchFamily="18" charset="0"/>
              </a:rPr>
              <a:t> ).</a:t>
            </a:r>
          </a:p>
          <a:p>
            <a:pPr lvl="1" algn="just">
              <a:buNone/>
            </a:pPr>
            <a:endParaRPr lang="en-US" sz="1800" dirty="0" smtClean="0">
              <a:solidFill>
                <a:srgbClr val="FFFF00"/>
              </a:solidFill>
              <a:latin typeface="Times New Roman" pitchFamily="18" charset="0"/>
              <a:cs typeface="Times New Roman" pitchFamily="18" charset="0"/>
            </a:endParaRPr>
          </a:p>
          <a:p>
            <a:pPr lvl="1" algn="just">
              <a:buFont typeface="Arial" pitchFamily="34" charset="0"/>
              <a:buChar char="•"/>
            </a:pPr>
            <a:r>
              <a:rPr lang="en-US" sz="1800" b="1" u="sng" dirty="0" smtClean="0">
                <a:solidFill>
                  <a:srgbClr val="FFFF00"/>
                </a:solidFill>
                <a:latin typeface="Times New Roman" pitchFamily="18" charset="0"/>
                <a:cs typeface="Times New Roman" pitchFamily="18" charset="0"/>
              </a:rPr>
              <a:t>ECC Decryption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To decrypt the ciphertext, the first point in the ciphertext pair is multiplied by the private key n</a:t>
            </a:r>
            <a:r>
              <a:rPr lang="en-US" sz="1800" baseline="-25000" dirty="0" smtClean="0">
                <a:solidFill>
                  <a:srgbClr val="FFFF00"/>
                </a:solidFill>
                <a:latin typeface="Times New Roman" pitchFamily="18" charset="0"/>
                <a:cs typeface="Times New Roman" pitchFamily="18" charset="0"/>
              </a:rPr>
              <a:t>A </a:t>
            </a:r>
            <a:r>
              <a:rPr lang="en-US" sz="1800" dirty="0" smtClean="0">
                <a:solidFill>
                  <a:srgbClr val="FFFF00"/>
                </a:solidFill>
                <a:latin typeface="Times New Roman" pitchFamily="18" charset="0"/>
                <a:cs typeface="Times New Roman" pitchFamily="18" charset="0"/>
              </a:rPr>
              <a:t>and then the result is subtracted from the second point:</a:t>
            </a:r>
          </a:p>
          <a:p>
            <a:pPr lvl="1" algn="just">
              <a:buNone/>
            </a:pPr>
            <a:r>
              <a:rPr lang="en-US" sz="1800" dirty="0" smtClean="0">
                <a:solidFill>
                  <a:srgbClr val="FFFF00"/>
                </a:solidFill>
                <a:latin typeface="Times New Roman" pitchFamily="18" charset="0"/>
                <a:cs typeface="Times New Roman" pitchFamily="18" charset="0"/>
              </a:rPr>
              <a:t>			P</a:t>
            </a:r>
            <a:r>
              <a:rPr lang="en-US" sz="1800" baseline="-25000" dirty="0" smtClean="0">
                <a:solidFill>
                  <a:srgbClr val="FFFF00"/>
                </a:solidFill>
                <a:latin typeface="Times New Roman" pitchFamily="18" charset="0"/>
                <a:cs typeface="Times New Roman" pitchFamily="18" charset="0"/>
              </a:rPr>
              <a:t>m</a:t>
            </a:r>
            <a:r>
              <a:rPr lang="en-US" sz="1800" dirty="0" smtClean="0">
                <a:solidFill>
                  <a:srgbClr val="FFFF00"/>
                </a:solidFill>
                <a:latin typeface="Times New Roman" pitchFamily="18" charset="0"/>
                <a:cs typeface="Times New Roman" pitchFamily="18" charset="0"/>
              </a:rPr>
              <a:t> + k*P</a:t>
            </a:r>
            <a:r>
              <a:rPr lang="en-US" sz="1800" baseline="-25000" dirty="0" smtClean="0">
                <a:solidFill>
                  <a:srgbClr val="FFFF00"/>
                </a:solidFill>
                <a:latin typeface="Times New Roman" pitchFamily="18" charset="0"/>
                <a:cs typeface="Times New Roman" pitchFamily="18" charset="0"/>
              </a:rPr>
              <a:t>A</a:t>
            </a:r>
            <a:r>
              <a:rPr lang="en-US" sz="1800" dirty="0" smtClean="0">
                <a:solidFill>
                  <a:srgbClr val="FFFF00"/>
                </a:solidFill>
                <a:latin typeface="Times New Roman" pitchFamily="18" charset="0"/>
                <a:cs typeface="Times New Roman" pitchFamily="18" charset="0"/>
              </a:rPr>
              <a:t> - n</a:t>
            </a:r>
            <a:r>
              <a:rPr lang="en-US" sz="1800" baseline="-25000" dirty="0" smtClean="0">
                <a:solidFill>
                  <a:srgbClr val="FFFF00"/>
                </a:solidFill>
                <a:latin typeface="Times New Roman" pitchFamily="18" charset="0"/>
                <a:cs typeface="Times New Roman" pitchFamily="18" charset="0"/>
              </a:rPr>
              <a:t>A</a:t>
            </a:r>
            <a:r>
              <a:rPr lang="en-US" sz="1800" dirty="0" smtClean="0">
                <a:solidFill>
                  <a:srgbClr val="FFFF00"/>
                </a:solidFill>
                <a:latin typeface="Times New Roman" pitchFamily="18" charset="0"/>
                <a:cs typeface="Times New Roman" pitchFamily="18" charset="0"/>
              </a:rPr>
              <a:t>*(k*G) = P</a:t>
            </a:r>
            <a:r>
              <a:rPr lang="en-US" sz="1800" baseline="-25000" dirty="0" smtClean="0">
                <a:solidFill>
                  <a:srgbClr val="FFFF00"/>
                </a:solidFill>
                <a:latin typeface="Times New Roman" pitchFamily="18" charset="0"/>
                <a:cs typeface="Times New Roman" pitchFamily="18" charset="0"/>
              </a:rPr>
              <a:t>m</a:t>
            </a:r>
            <a:r>
              <a:rPr lang="en-US" sz="1800" dirty="0" smtClean="0">
                <a:solidFill>
                  <a:srgbClr val="FFFF00"/>
                </a:solidFill>
                <a:latin typeface="Times New Roman" pitchFamily="18" charset="0"/>
                <a:cs typeface="Times New Roman" pitchFamily="18" charset="0"/>
              </a:rPr>
              <a:t> + k*(n</a:t>
            </a:r>
            <a:r>
              <a:rPr lang="en-US" sz="1800" baseline="-25000" dirty="0" smtClean="0">
                <a:solidFill>
                  <a:srgbClr val="FFFF00"/>
                </a:solidFill>
                <a:latin typeface="Times New Roman" pitchFamily="18" charset="0"/>
                <a:cs typeface="Times New Roman" pitchFamily="18" charset="0"/>
              </a:rPr>
              <a:t>A</a:t>
            </a:r>
            <a:r>
              <a:rPr lang="en-US" sz="1800" dirty="0" smtClean="0">
                <a:solidFill>
                  <a:srgbClr val="FFFF00"/>
                </a:solidFill>
                <a:latin typeface="Times New Roman" pitchFamily="18" charset="0"/>
                <a:cs typeface="Times New Roman" pitchFamily="18" charset="0"/>
              </a:rPr>
              <a:t>*G) - n</a:t>
            </a:r>
            <a:r>
              <a:rPr lang="en-US" sz="1800" baseline="-25000" dirty="0" smtClean="0">
                <a:solidFill>
                  <a:srgbClr val="FFFF00"/>
                </a:solidFill>
                <a:latin typeface="Times New Roman" pitchFamily="18" charset="0"/>
                <a:cs typeface="Times New Roman" pitchFamily="18" charset="0"/>
              </a:rPr>
              <a:t>A</a:t>
            </a:r>
            <a:r>
              <a:rPr lang="en-US" sz="1800" dirty="0" smtClean="0">
                <a:solidFill>
                  <a:srgbClr val="FFFF00"/>
                </a:solidFill>
                <a:latin typeface="Times New Roman" pitchFamily="18" charset="0"/>
                <a:cs typeface="Times New Roman" pitchFamily="18" charset="0"/>
              </a:rPr>
              <a:t>*(k*G) = P</a:t>
            </a:r>
            <a:r>
              <a:rPr lang="en-US" sz="1800" baseline="-25000" dirty="0" smtClean="0">
                <a:solidFill>
                  <a:srgbClr val="FFFF00"/>
                </a:solidFill>
                <a:latin typeface="Times New Roman" pitchFamily="18" charset="0"/>
                <a:cs typeface="Times New Roman" pitchFamily="18" charset="0"/>
              </a:rPr>
              <a:t>m</a:t>
            </a:r>
            <a:endParaRPr lang="en-US" sz="1800" dirty="0" smtClean="0">
              <a:solidFill>
                <a:srgbClr val="FFFF00"/>
              </a:solidFill>
              <a:latin typeface="Times New Roman" pitchFamily="18" charset="0"/>
              <a:cs typeface="Times New Roman" pitchFamily="18" charset="0"/>
            </a:endParaRP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 point P</a:t>
            </a:r>
            <a:r>
              <a:rPr lang="en-US" sz="1800" baseline="-25000" dirty="0" smtClean="0">
                <a:solidFill>
                  <a:srgbClr val="FFFF00"/>
                </a:solidFill>
                <a:latin typeface="Times New Roman" pitchFamily="18" charset="0"/>
                <a:cs typeface="Times New Roman" pitchFamily="18" charset="0"/>
              </a:rPr>
              <a:t>m </a:t>
            </a:r>
            <a:r>
              <a:rPr lang="en-US" sz="1800" dirty="0" smtClean="0">
                <a:solidFill>
                  <a:srgbClr val="FFFF00"/>
                </a:solidFill>
                <a:latin typeface="Times New Roman" pitchFamily="18" charset="0"/>
                <a:cs typeface="Times New Roman" pitchFamily="18" charset="0"/>
              </a:rPr>
              <a:t>is then decoded back to the original message.</a:t>
            </a:r>
          </a:p>
        </p:txBody>
      </p:sp>
      <p:sp>
        <p:nvSpPr>
          <p:cNvPr id="4" name="Slide Number Placeholder 3"/>
          <p:cNvSpPr>
            <a:spLocks noGrp="1"/>
          </p:cNvSpPr>
          <p:nvPr>
            <p:ph type="sldNum" sz="quarter" idx="12"/>
          </p:nvPr>
        </p:nvSpPr>
        <p:spPr/>
        <p:txBody>
          <a:bodyPr/>
          <a:lstStyle/>
          <a:p>
            <a:fld id="{94A809A3-0D43-400E-BD8F-26E9E9685FDF}"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Literature Review…</a:t>
            </a:r>
            <a:endParaRPr lang="en-US" dirty="0"/>
          </a:p>
        </p:txBody>
      </p:sp>
      <p:sp>
        <p:nvSpPr>
          <p:cNvPr id="4" name="Content Placeholder 3"/>
          <p:cNvSpPr>
            <a:spLocks noGrp="1"/>
          </p:cNvSpPr>
          <p:nvPr>
            <p:ph idx="1"/>
          </p:nvPr>
        </p:nvSpPr>
        <p:spPr>
          <a:xfrm>
            <a:off x="457200" y="1447800"/>
            <a:ext cx="8229600" cy="2819399"/>
          </a:xfrm>
        </p:spPr>
        <p:txBody>
          <a:bodyPr>
            <a:normAutofit/>
          </a:bodyPr>
          <a:lstStyle/>
          <a:p>
            <a:pPr algn="just"/>
            <a:r>
              <a:rPr lang="en-US" sz="1800" b="1" u="sng" dirty="0" smtClean="0">
                <a:solidFill>
                  <a:srgbClr val="FFFF00"/>
                </a:solidFill>
                <a:latin typeface="Times New Roman" pitchFamily="18" charset="0"/>
                <a:cs typeface="Times New Roman" pitchFamily="18" charset="0"/>
              </a:rPr>
              <a:t>Elliptic Curve Discrete Logarithm Problem vs. Integer Factorization Problem</a:t>
            </a:r>
          </a:p>
          <a:p>
            <a:pPr lvl="1" algn="just"/>
            <a:r>
              <a:rPr lang="en-US" sz="1800" dirty="0" smtClean="0">
                <a:solidFill>
                  <a:srgbClr val="FFFF00"/>
                </a:solidFill>
                <a:latin typeface="Times New Roman" pitchFamily="18" charset="0"/>
                <a:cs typeface="Times New Roman" pitchFamily="18" charset="0"/>
              </a:rPr>
              <a:t>RSA relies on the problem of factoring large integers. The problem states: find two distinct large primes p and q having product of multiplication N = p*q.</a:t>
            </a:r>
          </a:p>
          <a:p>
            <a:pPr lvl="1" algn="just"/>
            <a:r>
              <a:rPr lang="en-US" sz="1800" dirty="0" smtClean="0">
                <a:solidFill>
                  <a:srgbClr val="FFFF00"/>
                </a:solidFill>
                <a:latin typeface="Times New Roman" pitchFamily="18" charset="0"/>
                <a:cs typeface="Times New Roman" pitchFamily="18" charset="0"/>
              </a:rPr>
              <a:t>ECC relies on the elliptic curve discrete logarithm problem (ECDLP). The problem states: find a positive integer k, given Q = k*P where Q,P ε E</a:t>
            </a:r>
            <a:r>
              <a:rPr lang="en-US" sz="1800" baseline="-25000" dirty="0" smtClean="0">
                <a:solidFill>
                  <a:srgbClr val="FFFF00"/>
                </a:solidFill>
                <a:latin typeface="Times New Roman" pitchFamily="18" charset="0"/>
                <a:cs typeface="Times New Roman" pitchFamily="18" charset="0"/>
              </a:rPr>
              <a:t>p </a:t>
            </a:r>
            <a:r>
              <a:rPr lang="en-US" sz="1800" dirty="0" smtClean="0">
                <a:solidFill>
                  <a:srgbClr val="FFFF00"/>
                </a:solidFill>
                <a:latin typeface="Times New Roman" pitchFamily="18" charset="0"/>
                <a:cs typeface="Times New Roman" pitchFamily="18" charset="0"/>
              </a:rPr>
              <a:t>(a, b).</a:t>
            </a:r>
          </a:p>
          <a:p>
            <a:pPr lvl="1" algn="just"/>
            <a:r>
              <a:rPr lang="en-US" sz="1800" dirty="0" smtClean="0">
                <a:solidFill>
                  <a:srgbClr val="FFFF00"/>
                </a:solidFill>
                <a:latin typeface="Times New Roman" pitchFamily="18" charset="0"/>
                <a:cs typeface="Times New Roman" pitchFamily="18" charset="0"/>
              </a:rPr>
              <a:t>The fastest known algorithm till date, to solve the ECDLP have fully exponential time  in comparison to sub-exponential time algorithms known for integer factorization problem. That’s why smaller key sizes of ECC can provide equivalent security level to that of larger key sizes of RSA. </a:t>
            </a:r>
            <a:endParaRPr lang="en-US" sz="1800" dirty="0">
              <a:solidFill>
                <a:srgbClr val="FFFF00"/>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295400" y="4267200"/>
          <a:ext cx="7239000" cy="2068576"/>
        </p:xfrm>
        <a:graphic>
          <a:graphicData uri="http://schemas.openxmlformats.org/drawingml/2006/table">
            <a:tbl>
              <a:tblPr firstRow="1" bandRow="1">
                <a:tableStyleId>{5C22544A-7EE6-4342-B048-85BDC9FD1C3A}</a:tableStyleId>
              </a:tblPr>
              <a:tblGrid>
                <a:gridCol w="1809750"/>
                <a:gridCol w="1809750"/>
                <a:gridCol w="1809750"/>
                <a:gridCol w="1809750"/>
              </a:tblGrid>
              <a:tr h="370840">
                <a:tc>
                  <a:txBody>
                    <a:bodyPr/>
                    <a:lstStyle/>
                    <a:p>
                      <a:r>
                        <a:rPr lang="en-US" sz="1620" b="1" i="0" dirty="0" smtClean="0">
                          <a:latin typeface="Times New Roman" pitchFamily="18" charset="0"/>
                        </a:rPr>
                        <a:t>ECC</a:t>
                      </a:r>
                      <a:endParaRPr lang="en-US" sz="1620" b="1" i="0" dirty="0">
                        <a:latin typeface="Times New Roman" pitchFamily="18" charset="0"/>
                      </a:endParaRPr>
                    </a:p>
                  </a:txBody>
                  <a:tcPr/>
                </a:tc>
                <a:tc>
                  <a:txBody>
                    <a:bodyPr/>
                    <a:lstStyle/>
                    <a:p>
                      <a:r>
                        <a:rPr lang="en-US" sz="1620" b="1" i="0" dirty="0" smtClean="0">
                          <a:latin typeface="Times New Roman" pitchFamily="18" charset="0"/>
                        </a:rPr>
                        <a:t>RSA</a:t>
                      </a:r>
                      <a:endParaRPr lang="en-US" sz="1620" b="1" i="0" dirty="0">
                        <a:latin typeface="Times New Roman" pitchFamily="18" charset="0"/>
                      </a:endParaRPr>
                    </a:p>
                  </a:txBody>
                  <a:tcPr/>
                </a:tc>
                <a:tc>
                  <a:txBody>
                    <a:bodyPr/>
                    <a:lstStyle/>
                    <a:p>
                      <a:r>
                        <a:rPr lang="en-US" sz="1620" b="1" i="0" dirty="0" smtClean="0">
                          <a:latin typeface="Times New Roman" pitchFamily="18" charset="0"/>
                        </a:rPr>
                        <a:t>Key size ratio(RSA:ECC)</a:t>
                      </a:r>
                      <a:endParaRPr lang="en-US" sz="1620" b="1" i="0" dirty="0">
                        <a:latin typeface="Times New Roman" pitchFamily="18" charset="0"/>
                      </a:endParaRPr>
                    </a:p>
                  </a:txBody>
                  <a:tcPr/>
                </a:tc>
                <a:tc>
                  <a:txBody>
                    <a:bodyPr/>
                    <a:lstStyle/>
                    <a:p>
                      <a:r>
                        <a:rPr lang="en-US" sz="1620" b="1" i="0" dirty="0" smtClean="0">
                          <a:latin typeface="Times New Roman" pitchFamily="18" charset="0"/>
                        </a:rPr>
                        <a:t>MIPS years to attack</a:t>
                      </a:r>
                      <a:endParaRPr lang="en-US" sz="1620" b="1" i="0" dirty="0">
                        <a:latin typeface="Times New Roman" pitchFamily="18" charset="0"/>
                      </a:endParaRPr>
                    </a:p>
                  </a:txBody>
                  <a:tcPr/>
                </a:tc>
              </a:tr>
              <a:tr h="370840">
                <a:tc>
                  <a:txBody>
                    <a:bodyPr/>
                    <a:lstStyle/>
                    <a:p>
                      <a:pPr marL="0" marR="0" algn="just">
                        <a:lnSpc>
                          <a:spcPct val="150000"/>
                        </a:lnSpc>
                        <a:spcBef>
                          <a:spcPts val="0"/>
                        </a:spcBef>
                        <a:spcAft>
                          <a:spcPts val="0"/>
                        </a:spcAft>
                      </a:pPr>
                      <a:r>
                        <a:rPr lang="en-US" sz="1620" b="1" i="0" dirty="0">
                          <a:latin typeface="Times New Roman" pitchFamily="18" charset="0"/>
                          <a:ea typeface="Calibri"/>
                          <a:cs typeface="Times New Roman"/>
                        </a:rPr>
                        <a:t>160</a:t>
                      </a:r>
                    </a:p>
                  </a:txBody>
                  <a:tcPr marL="68580" marR="68580" marT="0" marB="0"/>
                </a:tc>
                <a:tc>
                  <a:txBody>
                    <a:bodyPr/>
                    <a:lstStyle/>
                    <a:p>
                      <a:pPr marL="0" marR="0" algn="just">
                        <a:lnSpc>
                          <a:spcPct val="150000"/>
                        </a:lnSpc>
                        <a:spcBef>
                          <a:spcPts val="0"/>
                        </a:spcBef>
                        <a:spcAft>
                          <a:spcPts val="0"/>
                        </a:spcAft>
                      </a:pPr>
                      <a:r>
                        <a:rPr lang="en-US" sz="1620" b="1" i="0">
                          <a:latin typeface="Times New Roman" pitchFamily="18" charset="0"/>
                          <a:ea typeface="Calibri"/>
                          <a:cs typeface="Times New Roman"/>
                        </a:rPr>
                        <a:t>1024</a:t>
                      </a:r>
                    </a:p>
                  </a:txBody>
                  <a:tcPr marL="68580" marR="68580" marT="0" marB="0"/>
                </a:tc>
                <a:tc>
                  <a:txBody>
                    <a:bodyPr/>
                    <a:lstStyle/>
                    <a:p>
                      <a:pPr marL="0" marR="0" algn="just">
                        <a:lnSpc>
                          <a:spcPct val="150000"/>
                        </a:lnSpc>
                        <a:spcBef>
                          <a:spcPts val="0"/>
                        </a:spcBef>
                        <a:spcAft>
                          <a:spcPts val="0"/>
                        </a:spcAft>
                      </a:pPr>
                      <a:r>
                        <a:rPr lang="en-US" sz="1620" b="1" i="0">
                          <a:latin typeface="Times New Roman" pitchFamily="18" charset="0"/>
                          <a:ea typeface="Calibri"/>
                          <a:cs typeface="Times New Roman"/>
                        </a:rPr>
                        <a:t>6:1</a:t>
                      </a:r>
                    </a:p>
                  </a:txBody>
                  <a:tcPr marL="68580" marR="68580" marT="0" marB="0"/>
                </a:tc>
                <a:tc>
                  <a:txBody>
                    <a:bodyPr/>
                    <a:lstStyle/>
                    <a:p>
                      <a:pPr marL="0" marR="0" algn="just">
                        <a:lnSpc>
                          <a:spcPct val="150000"/>
                        </a:lnSpc>
                        <a:spcBef>
                          <a:spcPts val="0"/>
                        </a:spcBef>
                        <a:spcAft>
                          <a:spcPts val="0"/>
                        </a:spcAft>
                      </a:pPr>
                      <a:r>
                        <a:rPr lang="en-US" sz="1620" b="1" i="0">
                          <a:latin typeface="Times New Roman" pitchFamily="18" charset="0"/>
                          <a:ea typeface="Calibri"/>
                          <a:cs typeface="Times New Roman"/>
                        </a:rPr>
                        <a:t>10</a:t>
                      </a:r>
                      <a:r>
                        <a:rPr lang="en-US" sz="1620" b="1" i="0" baseline="30000">
                          <a:latin typeface="Times New Roman" pitchFamily="18" charset="0"/>
                          <a:ea typeface="Calibri"/>
                          <a:cs typeface="Times New Roman"/>
                        </a:rPr>
                        <a:t>12</a:t>
                      </a:r>
                      <a:endParaRPr lang="en-US" sz="1620" b="1" i="0">
                        <a:latin typeface="Times New Roman" pitchFamily="18" charset="0"/>
                        <a:ea typeface="Calibri"/>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620" b="1" i="0" dirty="0">
                          <a:latin typeface="Times New Roman" pitchFamily="18" charset="0"/>
                          <a:ea typeface="Calibri"/>
                          <a:cs typeface="Times New Roman"/>
                        </a:rPr>
                        <a:t>224</a:t>
                      </a:r>
                    </a:p>
                  </a:txBody>
                  <a:tcPr marL="68580" marR="68580" marT="0" marB="0"/>
                </a:tc>
                <a:tc>
                  <a:txBody>
                    <a:bodyPr/>
                    <a:lstStyle/>
                    <a:p>
                      <a:pPr marL="0" marR="0" algn="just">
                        <a:lnSpc>
                          <a:spcPct val="150000"/>
                        </a:lnSpc>
                        <a:spcBef>
                          <a:spcPts val="0"/>
                        </a:spcBef>
                        <a:spcAft>
                          <a:spcPts val="0"/>
                        </a:spcAft>
                      </a:pPr>
                      <a:r>
                        <a:rPr lang="en-US" sz="1620" b="1" i="0">
                          <a:latin typeface="Times New Roman" pitchFamily="18" charset="0"/>
                          <a:ea typeface="Calibri"/>
                          <a:cs typeface="Times New Roman"/>
                        </a:rPr>
                        <a:t>2048</a:t>
                      </a:r>
                    </a:p>
                  </a:txBody>
                  <a:tcPr marL="68580" marR="68580" marT="0" marB="0"/>
                </a:tc>
                <a:tc>
                  <a:txBody>
                    <a:bodyPr/>
                    <a:lstStyle/>
                    <a:p>
                      <a:pPr marL="0" marR="0" algn="just">
                        <a:lnSpc>
                          <a:spcPct val="150000"/>
                        </a:lnSpc>
                        <a:spcBef>
                          <a:spcPts val="0"/>
                        </a:spcBef>
                        <a:spcAft>
                          <a:spcPts val="0"/>
                        </a:spcAft>
                      </a:pPr>
                      <a:r>
                        <a:rPr lang="en-US" sz="1620" b="1" i="0">
                          <a:latin typeface="Times New Roman" pitchFamily="18" charset="0"/>
                          <a:ea typeface="Calibri"/>
                          <a:cs typeface="Times New Roman"/>
                        </a:rPr>
                        <a:t>9:1</a:t>
                      </a:r>
                    </a:p>
                  </a:txBody>
                  <a:tcPr marL="68580" marR="68580" marT="0" marB="0"/>
                </a:tc>
                <a:tc>
                  <a:txBody>
                    <a:bodyPr/>
                    <a:lstStyle/>
                    <a:p>
                      <a:pPr marL="0" marR="0" algn="just">
                        <a:lnSpc>
                          <a:spcPct val="150000"/>
                        </a:lnSpc>
                        <a:spcBef>
                          <a:spcPts val="0"/>
                        </a:spcBef>
                        <a:spcAft>
                          <a:spcPts val="0"/>
                        </a:spcAft>
                      </a:pPr>
                      <a:r>
                        <a:rPr lang="en-US" sz="1620" b="1" i="0">
                          <a:latin typeface="Times New Roman" pitchFamily="18" charset="0"/>
                          <a:ea typeface="Calibri"/>
                          <a:cs typeface="Times New Roman"/>
                        </a:rPr>
                        <a:t>10</a:t>
                      </a:r>
                      <a:r>
                        <a:rPr lang="en-US" sz="1620" b="1" i="0" baseline="30000">
                          <a:latin typeface="Times New Roman" pitchFamily="18" charset="0"/>
                          <a:ea typeface="Calibri"/>
                          <a:cs typeface="Times New Roman"/>
                        </a:rPr>
                        <a:t>24</a:t>
                      </a:r>
                      <a:endParaRPr lang="en-US" sz="1620" b="1" i="0">
                        <a:latin typeface="Times New Roman" pitchFamily="18" charset="0"/>
                        <a:ea typeface="Calibri"/>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620" b="1" i="0" dirty="0">
                          <a:latin typeface="Times New Roman" pitchFamily="18" charset="0"/>
                          <a:ea typeface="Calibri"/>
                          <a:cs typeface="Times New Roman"/>
                        </a:rPr>
                        <a:t>256</a:t>
                      </a:r>
                    </a:p>
                  </a:txBody>
                  <a:tcPr marL="68580" marR="68580" marT="0" marB="0"/>
                </a:tc>
                <a:tc>
                  <a:txBody>
                    <a:bodyPr/>
                    <a:lstStyle/>
                    <a:p>
                      <a:pPr marL="0" marR="0" algn="just">
                        <a:lnSpc>
                          <a:spcPct val="150000"/>
                        </a:lnSpc>
                        <a:spcBef>
                          <a:spcPts val="0"/>
                        </a:spcBef>
                        <a:spcAft>
                          <a:spcPts val="0"/>
                        </a:spcAft>
                      </a:pPr>
                      <a:r>
                        <a:rPr lang="en-US" sz="1620" b="1" i="0">
                          <a:latin typeface="Times New Roman" pitchFamily="18" charset="0"/>
                          <a:ea typeface="Calibri"/>
                          <a:cs typeface="Times New Roman"/>
                        </a:rPr>
                        <a:t>3072</a:t>
                      </a:r>
                    </a:p>
                  </a:txBody>
                  <a:tcPr marL="68580" marR="68580" marT="0" marB="0"/>
                </a:tc>
                <a:tc>
                  <a:txBody>
                    <a:bodyPr/>
                    <a:lstStyle/>
                    <a:p>
                      <a:pPr marL="0" marR="0" algn="just">
                        <a:lnSpc>
                          <a:spcPct val="150000"/>
                        </a:lnSpc>
                        <a:spcBef>
                          <a:spcPts val="0"/>
                        </a:spcBef>
                        <a:spcAft>
                          <a:spcPts val="0"/>
                        </a:spcAft>
                      </a:pPr>
                      <a:r>
                        <a:rPr lang="en-US" sz="1620" b="1" i="0">
                          <a:latin typeface="Times New Roman" pitchFamily="18" charset="0"/>
                          <a:ea typeface="Calibri"/>
                          <a:cs typeface="Times New Roman"/>
                        </a:rPr>
                        <a:t>12:1</a:t>
                      </a:r>
                    </a:p>
                  </a:txBody>
                  <a:tcPr marL="68580" marR="68580" marT="0" marB="0"/>
                </a:tc>
                <a:tc>
                  <a:txBody>
                    <a:bodyPr/>
                    <a:lstStyle/>
                    <a:p>
                      <a:pPr marL="0" marR="0" algn="just">
                        <a:lnSpc>
                          <a:spcPct val="150000"/>
                        </a:lnSpc>
                        <a:spcBef>
                          <a:spcPts val="0"/>
                        </a:spcBef>
                        <a:spcAft>
                          <a:spcPts val="0"/>
                        </a:spcAft>
                      </a:pPr>
                      <a:r>
                        <a:rPr lang="en-US" sz="1620" b="1" i="0">
                          <a:latin typeface="Times New Roman" pitchFamily="18" charset="0"/>
                          <a:ea typeface="Calibri"/>
                          <a:cs typeface="Times New Roman"/>
                        </a:rPr>
                        <a:t>10</a:t>
                      </a:r>
                      <a:r>
                        <a:rPr lang="en-US" sz="1620" b="1" i="0" baseline="30000">
                          <a:latin typeface="Times New Roman" pitchFamily="18" charset="0"/>
                          <a:ea typeface="Calibri"/>
                          <a:cs typeface="Times New Roman"/>
                        </a:rPr>
                        <a:t>28</a:t>
                      </a:r>
                      <a:endParaRPr lang="en-US" sz="1620" b="1" i="0">
                        <a:latin typeface="Times New Roman" pitchFamily="18" charset="0"/>
                        <a:ea typeface="Calibri"/>
                        <a:cs typeface="Times New Roman"/>
                      </a:endParaRPr>
                    </a:p>
                  </a:txBody>
                  <a:tcPr marL="68580" marR="68580" marT="0" marB="0"/>
                </a:tc>
              </a:tr>
              <a:tr h="370840">
                <a:tc>
                  <a:txBody>
                    <a:bodyPr/>
                    <a:lstStyle/>
                    <a:p>
                      <a:pPr marL="0" marR="0" algn="just">
                        <a:lnSpc>
                          <a:spcPct val="150000"/>
                        </a:lnSpc>
                        <a:spcBef>
                          <a:spcPts val="0"/>
                        </a:spcBef>
                        <a:spcAft>
                          <a:spcPts val="0"/>
                        </a:spcAft>
                      </a:pPr>
                      <a:r>
                        <a:rPr lang="en-US" sz="1620" b="1" i="0" dirty="0" smtClean="0">
                          <a:latin typeface="Times New Roman" pitchFamily="18" charset="0"/>
                          <a:ea typeface="Calibri"/>
                          <a:cs typeface="Times New Roman"/>
                        </a:rPr>
                        <a:t>384</a:t>
                      </a:r>
                      <a:endParaRPr lang="en-US" sz="1620" b="1" i="0" dirty="0">
                        <a:latin typeface="Times New Roman" pitchFamily="18" charset="0"/>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620" b="1" i="0" dirty="0" smtClean="0">
                          <a:latin typeface="Times New Roman" pitchFamily="18" charset="0"/>
                          <a:ea typeface="Calibri"/>
                          <a:cs typeface="Times New Roman"/>
                        </a:rPr>
                        <a:t>7680</a:t>
                      </a:r>
                      <a:endParaRPr lang="en-US" sz="1620" b="1" i="0" dirty="0">
                        <a:latin typeface="Times New Roman" pitchFamily="18" charset="0"/>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620" b="1" i="0" dirty="0" smtClean="0">
                          <a:latin typeface="Times New Roman" pitchFamily="18" charset="0"/>
                          <a:ea typeface="Calibri"/>
                          <a:cs typeface="Times New Roman"/>
                        </a:rPr>
                        <a:t>20:1</a:t>
                      </a:r>
                      <a:endParaRPr lang="en-US" sz="1620" b="1" i="0" dirty="0">
                        <a:latin typeface="Times New Roman" pitchFamily="18" charset="0"/>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620" b="1" kern="1200" dirty="0" smtClean="0">
                          <a:solidFill>
                            <a:schemeClr val="dk1"/>
                          </a:solidFill>
                          <a:latin typeface="Times New Roman" pitchFamily="18" charset="0"/>
                          <a:ea typeface="+mn-ea"/>
                          <a:cs typeface="Times New Roman" pitchFamily="18" charset="0"/>
                        </a:rPr>
                        <a:t>10</a:t>
                      </a:r>
                      <a:r>
                        <a:rPr lang="en-US" sz="1620" b="1" kern="1200" baseline="30000" dirty="0" smtClean="0">
                          <a:solidFill>
                            <a:schemeClr val="dk1"/>
                          </a:solidFill>
                          <a:latin typeface="Times New Roman" pitchFamily="18" charset="0"/>
                          <a:ea typeface="+mn-ea"/>
                          <a:cs typeface="Times New Roman" pitchFamily="18" charset="0"/>
                        </a:rPr>
                        <a:t>47</a:t>
                      </a:r>
                      <a:endParaRPr lang="en-US" sz="1620" b="1" i="0" dirty="0">
                        <a:latin typeface="Times New Roman" pitchFamily="18" charset="0"/>
                        <a:ea typeface="Calibri"/>
                        <a:cs typeface="Times New Roman" pitchFamily="18" charset="0"/>
                      </a:endParaRPr>
                    </a:p>
                  </a:txBody>
                  <a:tcPr marL="68580" marR="68580" marT="0" marB="0"/>
                </a:tc>
              </a:tr>
            </a:tbl>
          </a:graphicData>
        </a:graphic>
      </p:graphicFrame>
      <p:sp>
        <p:nvSpPr>
          <p:cNvPr id="6" name="Slide Number Placeholder 5"/>
          <p:cNvSpPr>
            <a:spLocks noGrp="1"/>
          </p:cNvSpPr>
          <p:nvPr>
            <p:ph type="sldNum" sz="quarter" idx="12"/>
          </p:nvPr>
        </p:nvSpPr>
        <p:spPr/>
        <p:txBody>
          <a:bodyPr/>
          <a:lstStyle/>
          <a:p>
            <a:fld id="{94A809A3-0D43-400E-BD8F-26E9E9685FDF}"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Implementation</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solidFill>
                  <a:srgbClr val="FFFF00"/>
                </a:solidFill>
                <a:latin typeface="Times New Roman" pitchFamily="18" charset="0"/>
                <a:cs typeface="Times New Roman" pitchFamily="18" charset="0"/>
              </a:rPr>
              <a:t>As J2ME™ (Java™ 2 Micro Edition) is the de facto application platform used in handheld devices [2], so implementation is done on J2ME™.</a:t>
            </a:r>
          </a:p>
          <a:p>
            <a:endParaRPr lang="en-US" sz="1800" dirty="0" smtClean="0">
              <a:solidFill>
                <a:srgbClr val="FFFF00"/>
              </a:solidFill>
              <a:latin typeface="Times New Roman" pitchFamily="18" charset="0"/>
              <a:cs typeface="Times New Roman" pitchFamily="18" charset="0"/>
            </a:endParaRPr>
          </a:p>
          <a:p>
            <a:r>
              <a:rPr lang="en-US" sz="1800" dirty="0" smtClean="0">
                <a:solidFill>
                  <a:srgbClr val="FFFF00"/>
                </a:solidFill>
                <a:latin typeface="Times New Roman" pitchFamily="18" charset="0"/>
                <a:cs typeface="Times New Roman" pitchFamily="18" charset="0"/>
              </a:rPr>
              <a:t>The CLDC 1.1 (Connected Limited Device Configuration) and MIDP 2.1 (Mobile Information Device Profile) APIs were used.</a:t>
            </a:r>
          </a:p>
          <a:p>
            <a:endParaRPr lang="en-US" sz="1800" dirty="0" smtClean="0">
              <a:solidFill>
                <a:srgbClr val="FFFF00"/>
              </a:solidFill>
              <a:latin typeface="Times New Roman" pitchFamily="18" charset="0"/>
              <a:cs typeface="Times New Roman" pitchFamily="18" charset="0"/>
            </a:endParaRPr>
          </a:p>
          <a:p>
            <a:r>
              <a:rPr lang="en-US" sz="1800" dirty="0" smtClean="0">
                <a:solidFill>
                  <a:srgbClr val="FFFF00"/>
                </a:solidFill>
                <a:latin typeface="Times New Roman" pitchFamily="18" charset="0"/>
                <a:cs typeface="Times New Roman" pitchFamily="18" charset="0"/>
              </a:rPr>
              <a:t>The development environment was chosen to be NetBeans Integrated Development Environment 6.5 as it has friendly interface and supports the coding and testing on an in-built emulator platform.</a:t>
            </a:r>
          </a:p>
          <a:p>
            <a:endParaRPr lang="en-US" sz="1800" dirty="0" smtClean="0">
              <a:solidFill>
                <a:srgbClr val="FFFF00"/>
              </a:solidFill>
              <a:latin typeface="Times New Roman" pitchFamily="18" charset="0"/>
              <a:cs typeface="Times New Roman" pitchFamily="18" charset="0"/>
            </a:endParaRPr>
          </a:p>
          <a:p>
            <a:r>
              <a:rPr lang="en-US" sz="1800" dirty="0" smtClean="0">
                <a:solidFill>
                  <a:srgbClr val="FFFF00"/>
                </a:solidFill>
                <a:latin typeface="Times New Roman" pitchFamily="18" charset="0"/>
                <a:cs typeface="Times New Roman" pitchFamily="18" charset="0"/>
              </a:rPr>
              <a:t>J2ME™ has no built-in APIs for support of multiprecision computations like the BigInteger and SecureRandom classes. So Bouncy Castle cryptographic APIs for J2ME™ were used to make support for such computations from bouncycastle.org. </a:t>
            </a:r>
            <a:endParaRPr lang="en-US" sz="1800"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Implementation…</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solidFill>
                  <a:srgbClr val="FFFF00"/>
                </a:solidFill>
                <a:latin typeface="Times New Roman" pitchFamily="18" charset="0"/>
                <a:cs typeface="Times New Roman" pitchFamily="18" charset="0"/>
              </a:rPr>
              <a:t>RSA with key sizes of 1536, 2048, 3072 and 7680 bits are equivalent in security to the ECC key sizes of 192, 224, 256 and 384 bits [13, 20, 26]. So they are implemented with these key sizes and the timings of key generation, encryption and decryption are captured using the standard Java™ function System.currentTimeMillis() for all of them.</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In RSA, CRT RSA and Multi-Prime RSA, the public key is taken to be 65537.</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The number of individual primes to be generated in Multi-Prime RSA and R-Prime RSA is taken to be 3 for modulus sizes of 1536, 2048 and 3072 bits, and 4 for modulus size of 7680 bits as suggested by Hinek in [15].</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In Rebalanced RSA and R-Prime RSA the size of the individual small decryption exponents is taken to be 224 as they are recommended to be of ≥ 160 bits in [11]. </a:t>
            </a:r>
            <a:endParaRPr lang="en-US" sz="1800"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Implementation…</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1800" dirty="0" smtClean="0">
                <a:solidFill>
                  <a:srgbClr val="FFFF00"/>
                </a:solidFill>
                <a:latin typeface="Times New Roman" pitchFamily="18" charset="0"/>
                <a:cs typeface="Times New Roman" pitchFamily="18" charset="0"/>
              </a:rPr>
              <a:t>With ECC, NIST curve domain parameters in GF (p) for the curve y*y mod p = (x*x*x + a*x + b) mod p were taken for bit sizes of 192, 224, 256 and 384 from [13]. The size of the private key is taken to be equal to the finite field size and the scalar used in encryption is randomly generated to be of 160-bits.</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The point to be encrypted is taken as the base point of the finite field in ECC whereas with RSA and its variants a numeric message of 64-bits is randomly generated and then encrypted/decrypted.</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The BigInteger library functions like </a:t>
            </a:r>
            <a:r>
              <a:rPr lang="en-US" sz="1800" i="1" dirty="0" smtClean="0">
                <a:solidFill>
                  <a:srgbClr val="FFFF00"/>
                </a:solidFill>
                <a:latin typeface="Times New Roman" pitchFamily="18" charset="0"/>
                <a:cs typeface="Times New Roman" pitchFamily="18" charset="0"/>
              </a:rPr>
              <a:t>probablePrime()</a:t>
            </a:r>
            <a:r>
              <a:rPr lang="en-US" sz="1800" dirty="0" smtClean="0">
                <a:solidFill>
                  <a:srgbClr val="FFFF00"/>
                </a:solidFill>
                <a:latin typeface="Times New Roman" pitchFamily="18" charset="0"/>
                <a:cs typeface="Times New Roman" pitchFamily="18" charset="0"/>
              </a:rPr>
              <a:t>, </a:t>
            </a:r>
            <a:r>
              <a:rPr lang="en-US" sz="1800" i="1" dirty="0" smtClean="0">
                <a:solidFill>
                  <a:srgbClr val="FFFF00"/>
                </a:solidFill>
                <a:latin typeface="Times New Roman" pitchFamily="18" charset="0"/>
                <a:cs typeface="Times New Roman" pitchFamily="18" charset="0"/>
              </a:rPr>
              <a:t>multiply()</a:t>
            </a:r>
            <a:r>
              <a:rPr lang="en-US" sz="1800" dirty="0" smtClean="0">
                <a:solidFill>
                  <a:srgbClr val="FFFF00"/>
                </a:solidFill>
                <a:latin typeface="Times New Roman" pitchFamily="18" charset="0"/>
                <a:cs typeface="Times New Roman" pitchFamily="18" charset="0"/>
              </a:rPr>
              <a:t>, </a:t>
            </a:r>
            <a:r>
              <a:rPr lang="en-US" sz="1800" i="1" dirty="0" smtClean="0">
                <a:solidFill>
                  <a:srgbClr val="FFFF00"/>
                </a:solidFill>
                <a:latin typeface="Times New Roman" pitchFamily="18" charset="0"/>
                <a:cs typeface="Times New Roman" pitchFamily="18" charset="0"/>
              </a:rPr>
              <a:t>gcd()</a:t>
            </a:r>
            <a:r>
              <a:rPr lang="en-US" sz="1800" dirty="0" smtClean="0">
                <a:solidFill>
                  <a:srgbClr val="FFFF00"/>
                </a:solidFill>
                <a:latin typeface="Times New Roman" pitchFamily="18" charset="0"/>
                <a:cs typeface="Times New Roman" pitchFamily="18" charset="0"/>
              </a:rPr>
              <a:t>, </a:t>
            </a:r>
            <a:r>
              <a:rPr lang="en-US" sz="1800" i="1" dirty="0" smtClean="0">
                <a:solidFill>
                  <a:srgbClr val="FFFF00"/>
                </a:solidFill>
                <a:latin typeface="Times New Roman" pitchFamily="18" charset="0"/>
                <a:cs typeface="Times New Roman" pitchFamily="18" charset="0"/>
              </a:rPr>
              <a:t>modInverse()</a:t>
            </a:r>
            <a:r>
              <a:rPr lang="en-US" sz="1800" dirty="0" smtClean="0">
                <a:solidFill>
                  <a:srgbClr val="FFFF00"/>
                </a:solidFill>
                <a:latin typeface="Times New Roman" pitchFamily="18" charset="0"/>
                <a:cs typeface="Times New Roman" pitchFamily="18" charset="0"/>
              </a:rPr>
              <a:t>, </a:t>
            </a:r>
            <a:r>
              <a:rPr lang="en-US" sz="1800" i="1" dirty="0" smtClean="0">
                <a:solidFill>
                  <a:srgbClr val="FFFF00"/>
                </a:solidFill>
                <a:latin typeface="Times New Roman" pitchFamily="18" charset="0"/>
                <a:cs typeface="Times New Roman" pitchFamily="18" charset="0"/>
              </a:rPr>
              <a:t>modPow()</a:t>
            </a:r>
            <a:r>
              <a:rPr lang="en-US" sz="1800" dirty="0" smtClean="0">
                <a:solidFill>
                  <a:srgbClr val="FFFF00"/>
                </a:solidFill>
                <a:latin typeface="Times New Roman" pitchFamily="18" charset="0"/>
                <a:cs typeface="Times New Roman" pitchFamily="18" charset="0"/>
              </a:rPr>
              <a:t>, </a:t>
            </a:r>
            <a:r>
              <a:rPr lang="en-US" sz="1800" i="1" dirty="0" smtClean="0">
                <a:solidFill>
                  <a:srgbClr val="FFFF00"/>
                </a:solidFill>
                <a:latin typeface="Times New Roman" pitchFamily="18" charset="0"/>
                <a:cs typeface="Times New Roman" pitchFamily="18" charset="0"/>
              </a:rPr>
              <a:t>mod()</a:t>
            </a:r>
            <a:r>
              <a:rPr lang="en-US" sz="1800" dirty="0" smtClean="0">
                <a:solidFill>
                  <a:srgbClr val="FFFF00"/>
                </a:solidFill>
                <a:latin typeface="Times New Roman" pitchFamily="18" charset="0"/>
                <a:cs typeface="Times New Roman" pitchFamily="18" charset="0"/>
              </a:rPr>
              <a:t>, </a:t>
            </a:r>
            <a:r>
              <a:rPr lang="en-US" sz="1800" i="1" dirty="0" smtClean="0">
                <a:solidFill>
                  <a:srgbClr val="FFFF00"/>
                </a:solidFill>
                <a:latin typeface="Times New Roman" pitchFamily="18" charset="0"/>
                <a:cs typeface="Times New Roman" pitchFamily="18" charset="0"/>
              </a:rPr>
              <a:t>add()</a:t>
            </a:r>
            <a:r>
              <a:rPr lang="en-US" sz="1800" dirty="0" smtClean="0">
                <a:solidFill>
                  <a:srgbClr val="FFFF00"/>
                </a:solidFill>
                <a:latin typeface="Times New Roman" pitchFamily="18" charset="0"/>
                <a:cs typeface="Times New Roman" pitchFamily="18" charset="0"/>
              </a:rPr>
              <a:t>, </a:t>
            </a:r>
            <a:r>
              <a:rPr lang="en-US" sz="1800" i="1" dirty="0" smtClean="0">
                <a:solidFill>
                  <a:srgbClr val="FFFF00"/>
                </a:solidFill>
                <a:latin typeface="Times New Roman" pitchFamily="18" charset="0"/>
                <a:cs typeface="Times New Roman" pitchFamily="18" charset="0"/>
              </a:rPr>
              <a:t>subtract() </a:t>
            </a:r>
            <a:r>
              <a:rPr lang="en-US" sz="1800" dirty="0" smtClean="0">
                <a:solidFill>
                  <a:srgbClr val="FFFF00"/>
                </a:solidFill>
                <a:latin typeface="Times New Roman" pitchFamily="18" charset="0"/>
                <a:cs typeface="Times New Roman" pitchFamily="18" charset="0"/>
              </a:rPr>
              <a:t>and</a:t>
            </a:r>
            <a:r>
              <a:rPr lang="en-US" sz="1800" i="1" dirty="0" smtClean="0">
                <a:solidFill>
                  <a:srgbClr val="FFFF00"/>
                </a:solidFill>
                <a:latin typeface="Times New Roman" pitchFamily="18" charset="0"/>
                <a:cs typeface="Times New Roman" pitchFamily="18" charset="0"/>
              </a:rPr>
              <a:t> divide()</a:t>
            </a:r>
            <a:r>
              <a:rPr lang="en-US" sz="1800" dirty="0" smtClean="0">
                <a:solidFill>
                  <a:srgbClr val="FFFF00"/>
                </a:solidFill>
                <a:latin typeface="Times New Roman" pitchFamily="18" charset="0"/>
                <a:cs typeface="Times New Roman" pitchFamily="18" charset="0"/>
              </a:rPr>
              <a:t> were used for multiprecision computations.</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Separate modules were written for each of the three steps of all cryptosystems and time was captured between entering the module and exiting from the module.</a:t>
            </a:r>
          </a:p>
          <a:p>
            <a:pPr algn="just"/>
            <a:endParaRPr lang="en-US" sz="1800"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Analysis</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2133600"/>
          </a:xfrm>
        </p:spPr>
        <p:txBody>
          <a:bodyPr>
            <a:normAutofit/>
          </a:bodyPr>
          <a:lstStyle/>
          <a:p>
            <a:pPr algn="just"/>
            <a:r>
              <a:rPr lang="en-US" sz="1800" b="1" u="sng" dirty="0" smtClean="0">
                <a:solidFill>
                  <a:srgbClr val="FFFF00"/>
                </a:solidFill>
                <a:latin typeface="Times New Roman" pitchFamily="18" charset="0"/>
                <a:cs typeface="Times New Roman" pitchFamily="18" charset="0"/>
              </a:rPr>
              <a:t>Empirical Analysis</a:t>
            </a:r>
            <a:r>
              <a:rPr lang="en-US" sz="1800" dirty="0" smtClean="0">
                <a:solidFill>
                  <a:srgbClr val="FFFF00"/>
                </a:solidFill>
                <a:latin typeface="Times New Roman" pitchFamily="18" charset="0"/>
                <a:cs typeface="Times New Roman" pitchFamily="18" charset="0"/>
              </a:rPr>
              <a:t>: The following tables and graphs summarize the outcomes of the experiments carried out during this study. The averages of ten key generation, encryption and decryption times in milliseconds are listed that were taken for each cryptosystem with different key sizes. The corresponding graphs built from the table show the actual comparison of variation in time with increasing key sizes.</a:t>
            </a:r>
          </a:p>
          <a:p>
            <a:pPr algn="just"/>
            <a:endParaRPr lang="en-US" sz="1800" u="sng" dirty="0" smtClean="0">
              <a:solidFill>
                <a:srgbClr val="FFFF00"/>
              </a:solidFill>
              <a:latin typeface="Times New Roman" pitchFamily="18" charset="0"/>
              <a:cs typeface="Times New Roman" pitchFamily="18" charset="0"/>
            </a:endParaRPr>
          </a:p>
          <a:p>
            <a:pPr algn="just"/>
            <a:r>
              <a:rPr lang="en-US" sz="1800" b="1" u="sng" dirty="0" smtClean="0">
                <a:solidFill>
                  <a:srgbClr val="FFFF00"/>
                </a:solidFill>
                <a:latin typeface="Times New Roman" pitchFamily="18" charset="0"/>
                <a:cs typeface="Times New Roman" pitchFamily="18" charset="0"/>
              </a:rPr>
              <a:t>Key Generation Time Analysis</a:t>
            </a:r>
            <a:endParaRPr lang="en-US" sz="1800" u="sng" dirty="0">
              <a:solidFill>
                <a:srgbClr val="FFFF0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914400" y="3810000"/>
          <a:ext cx="7620002" cy="2433320"/>
        </p:xfrm>
        <a:graphic>
          <a:graphicData uri="http://schemas.openxmlformats.org/drawingml/2006/table">
            <a:tbl>
              <a:tblPr firstRow="1" bandRow="1">
                <a:tableStyleId>{5C22544A-7EE6-4342-B048-85BDC9FD1C3A}</a:tableStyleId>
              </a:tblPr>
              <a:tblGrid>
                <a:gridCol w="1333499"/>
                <a:gridCol w="1028701"/>
                <a:gridCol w="990600"/>
                <a:gridCol w="1219200"/>
                <a:gridCol w="1371600"/>
                <a:gridCol w="990600"/>
                <a:gridCol w="685802"/>
              </a:tblGrid>
              <a:tr h="370840">
                <a:tc>
                  <a:txBody>
                    <a:bodyPr/>
                    <a:lstStyle/>
                    <a:p>
                      <a:endParaRPr lang="en-US" sz="1600" dirty="0">
                        <a:latin typeface="Times New Roman" pitchFamily="18" charset="0"/>
                        <a:cs typeface="Times New Roman" pitchFamily="18" charset="0"/>
                      </a:endParaRPr>
                    </a:p>
                  </a:txBody>
                  <a:tcPr/>
                </a:tc>
                <a:tc gridSpan="6">
                  <a:txBody>
                    <a:bodyPr/>
                    <a:lstStyle/>
                    <a:p>
                      <a:r>
                        <a:rPr lang="en-US" sz="1600" dirty="0" smtClean="0">
                          <a:latin typeface="Times New Roman" pitchFamily="18" charset="0"/>
                          <a:cs typeface="Times New Roman" pitchFamily="18" charset="0"/>
                        </a:rPr>
                        <a:t>Key Generation Time in ms for various Key</a:t>
                      </a:r>
                      <a:r>
                        <a:rPr lang="en-US" sz="1600" baseline="0" dirty="0" smtClean="0">
                          <a:latin typeface="Times New Roman" pitchFamily="18" charset="0"/>
                          <a:cs typeface="Times New Roman" pitchFamily="18" charset="0"/>
                        </a:rPr>
                        <a:t> Sizes</a:t>
                      </a:r>
                      <a:endParaRPr lang="en-US" sz="1600" dirty="0">
                        <a:latin typeface="Times New Roman" pitchFamily="18" charset="0"/>
                        <a:cs typeface="Times New Roman"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600" dirty="0" smtClean="0">
                          <a:latin typeface="Times New Roman" pitchFamily="18" charset="0"/>
                          <a:cs typeface="Times New Roman" pitchFamily="18" charset="0"/>
                        </a:rPr>
                        <a:t>Key Size(bits) </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CRT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Multi-Prime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Rebalanced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R-Prime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ECC</a:t>
                      </a:r>
                      <a:endParaRPr lang="en-US" sz="1600" dirty="0">
                        <a:latin typeface="Times New Roman" pitchFamily="18" charset="0"/>
                        <a:cs typeface="Times New Roman" pitchFamily="18" charset="0"/>
                      </a:endParaRPr>
                    </a:p>
                  </a:txBody>
                  <a:tcPr/>
                </a:tc>
              </a:tr>
              <a:tr h="370840">
                <a:tc>
                  <a:txBody>
                    <a:bodyPr/>
                    <a:lstStyle/>
                    <a:p>
                      <a:pPr marL="0" marR="0" algn="ctr">
                        <a:lnSpc>
                          <a:spcPct val="150000"/>
                        </a:lnSpc>
                        <a:spcBef>
                          <a:spcPts val="0"/>
                        </a:spcBef>
                        <a:spcAft>
                          <a:spcPts val="1000"/>
                        </a:spcAft>
                      </a:pPr>
                      <a:r>
                        <a:rPr lang="en-US" sz="1600">
                          <a:latin typeface="Times New Roman"/>
                          <a:ea typeface="Calibri"/>
                          <a:cs typeface="Times New Roman"/>
                        </a:rPr>
                        <a:t>192 / 1536</a:t>
                      </a:r>
                      <a:endParaRPr lang="en-US" sz="1600">
                        <a:latin typeface="Calibri"/>
                        <a:ea typeface="Calibri"/>
                        <a:cs typeface="Times New Roman"/>
                      </a:endParaRP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137741</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155210</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79909</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169820</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135672</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16716</a:t>
                      </a:r>
                    </a:p>
                  </a:txBody>
                  <a:tcPr marL="68580" marR="68580" marT="0" marB="0"/>
                </a:tc>
              </a:tr>
              <a:tr h="370840">
                <a:tc>
                  <a:txBody>
                    <a:bodyPr/>
                    <a:lstStyle/>
                    <a:p>
                      <a:pPr marL="0" marR="0" algn="ctr">
                        <a:lnSpc>
                          <a:spcPct val="150000"/>
                        </a:lnSpc>
                        <a:spcBef>
                          <a:spcPts val="0"/>
                        </a:spcBef>
                        <a:spcAft>
                          <a:spcPts val="1000"/>
                        </a:spcAft>
                      </a:pPr>
                      <a:r>
                        <a:rPr lang="en-US" sz="1600">
                          <a:latin typeface="Times New Roman"/>
                          <a:ea typeface="Calibri"/>
                          <a:cs typeface="Times New Roman"/>
                        </a:rPr>
                        <a:t>224 / 2048</a:t>
                      </a:r>
                      <a:endParaRPr lang="en-US" sz="1600">
                        <a:latin typeface="Calibri"/>
                        <a:ea typeface="Calibri"/>
                        <a:cs typeface="Times New Roman"/>
                      </a:endParaRP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374561</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385460</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135535</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797141</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440741</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19442</a:t>
                      </a:r>
                    </a:p>
                  </a:txBody>
                  <a:tcPr marL="68580" marR="68580" marT="0" marB="0"/>
                </a:tc>
              </a:tr>
              <a:tr h="370840">
                <a:tc>
                  <a:txBody>
                    <a:bodyPr/>
                    <a:lstStyle/>
                    <a:p>
                      <a:pPr marL="0" marR="0" algn="ctr">
                        <a:lnSpc>
                          <a:spcPct val="150000"/>
                        </a:lnSpc>
                        <a:spcBef>
                          <a:spcPts val="0"/>
                        </a:spcBef>
                        <a:spcAft>
                          <a:spcPts val="1000"/>
                        </a:spcAft>
                      </a:pPr>
                      <a:r>
                        <a:rPr lang="en-US" sz="1600">
                          <a:latin typeface="Times New Roman"/>
                          <a:ea typeface="Calibri"/>
                          <a:cs typeface="Times New Roman"/>
                        </a:rPr>
                        <a:t>256 / 3072</a:t>
                      </a:r>
                      <a:endParaRPr lang="en-US" sz="1600">
                        <a:latin typeface="Calibri"/>
                        <a:ea typeface="Calibri"/>
                        <a:cs typeface="Times New Roman"/>
                      </a:endParaRP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783151</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793466</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398837</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2066640</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768863</a:t>
                      </a:r>
                    </a:p>
                  </a:txBody>
                  <a:tcPr marL="68580" marR="68580" marT="0" marB="0"/>
                </a:tc>
                <a:tc>
                  <a:txBody>
                    <a:bodyPr/>
                    <a:lstStyle/>
                    <a:p>
                      <a:pPr marL="0" marR="0" algn="ctr">
                        <a:lnSpc>
                          <a:spcPct val="150000"/>
                        </a:lnSpc>
                        <a:spcBef>
                          <a:spcPts val="0"/>
                        </a:spcBef>
                        <a:spcAft>
                          <a:spcPts val="1000"/>
                        </a:spcAft>
                      </a:pPr>
                      <a:r>
                        <a:rPr lang="en-US" sz="1600">
                          <a:latin typeface="Calibri"/>
                          <a:ea typeface="Times New Roman"/>
                          <a:cs typeface="Times New Roman"/>
                        </a:rPr>
                        <a:t>20578</a:t>
                      </a:r>
                    </a:p>
                  </a:txBody>
                  <a:tcPr marL="68580" marR="68580" marT="0" marB="0"/>
                </a:tc>
              </a:tr>
              <a:tr h="370840">
                <a:tc>
                  <a:txBody>
                    <a:bodyPr/>
                    <a:lstStyle/>
                    <a:p>
                      <a:pPr marL="0" marR="0" algn="ctr">
                        <a:lnSpc>
                          <a:spcPct val="150000"/>
                        </a:lnSpc>
                        <a:spcBef>
                          <a:spcPts val="0"/>
                        </a:spcBef>
                        <a:spcAft>
                          <a:spcPts val="1000"/>
                        </a:spcAft>
                      </a:pPr>
                      <a:r>
                        <a:rPr lang="en-US" sz="1600" dirty="0">
                          <a:latin typeface="Times New Roman"/>
                          <a:ea typeface="Calibri"/>
                          <a:cs typeface="Times New Roman"/>
                        </a:rPr>
                        <a:t>384 / 7680</a:t>
                      </a:r>
                      <a:endParaRPr lang="en-US" sz="1600" dirty="0">
                        <a:latin typeface="Calibri"/>
                        <a:ea typeface="Calibri"/>
                        <a:cs typeface="Times New Roman"/>
                      </a:endParaRPr>
                    </a:p>
                  </a:txBody>
                  <a:tcPr marL="68580" marR="68580" marT="0" marB="0"/>
                </a:tc>
                <a:tc>
                  <a:txBody>
                    <a:bodyPr/>
                    <a:lstStyle/>
                    <a:p>
                      <a:pPr marL="0" marR="0" algn="ctr">
                        <a:lnSpc>
                          <a:spcPct val="150000"/>
                        </a:lnSpc>
                        <a:spcBef>
                          <a:spcPts val="0"/>
                        </a:spcBef>
                        <a:spcAft>
                          <a:spcPts val="0"/>
                        </a:spcAft>
                      </a:pPr>
                      <a:r>
                        <a:rPr lang="en-US" sz="1600" dirty="0">
                          <a:latin typeface="Calibri"/>
                          <a:ea typeface="Times New Roman"/>
                          <a:cs typeface="Times New Roman"/>
                        </a:rPr>
                        <a:t>12578775</a:t>
                      </a:r>
                    </a:p>
                  </a:txBody>
                  <a:tcPr marL="68580" marR="68580" marT="0" marB="0"/>
                </a:tc>
                <a:tc>
                  <a:txBody>
                    <a:bodyPr/>
                    <a:lstStyle/>
                    <a:p>
                      <a:pPr marL="0" marR="0" algn="ctr">
                        <a:lnSpc>
                          <a:spcPct val="150000"/>
                        </a:lnSpc>
                        <a:spcBef>
                          <a:spcPts val="0"/>
                        </a:spcBef>
                        <a:spcAft>
                          <a:spcPts val="1000"/>
                        </a:spcAft>
                      </a:pPr>
                      <a:r>
                        <a:rPr lang="en-US" sz="1600" dirty="0">
                          <a:latin typeface="Calibri"/>
                          <a:ea typeface="Times New Roman"/>
                          <a:cs typeface="Times New Roman"/>
                        </a:rPr>
                        <a:t>18695145</a:t>
                      </a:r>
                    </a:p>
                  </a:txBody>
                  <a:tcPr marL="68580" marR="68580" marT="0" marB="0"/>
                </a:tc>
                <a:tc>
                  <a:txBody>
                    <a:bodyPr/>
                    <a:lstStyle/>
                    <a:p>
                      <a:pPr marL="0" marR="0" algn="ctr">
                        <a:lnSpc>
                          <a:spcPct val="150000"/>
                        </a:lnSpc>
                        <a:spcBef>
                          <a:spcPts val="0"/>
                        </a:spcBef>
                        <a:spcAft>
                          <a:spcPts val="1000"/>
                        </a:spcAft>
                      </a:pPr>
                      <a:r>
                        <a:rPr lang="en-US" sz="1600" dirty="0">
                          <a:latin typeface="Calibri"/>
                          <a:ea typeface="Times New Roman"/>
                          <a:cs typeface="Times New Roman"/>
                        </a:rPr>
                        <a:t>7577903</a:t>
                      </a:r>
                    </a:p>
                  </a:txBody>
                  <a:tcPr marL="68580" marR="68580" marT="0" marB="0"/>
                </a:tc>
                <a:tc>
                  <a:txBody>
                    <a:bodyPr/>
                    <a:lstStyle/>
                    <a:p>
                      <a:pPr marL="0" marR="0" algn="ctr">
                        <a:lnSpc>
                          <a:spcPct val="150000"/>
                        </a:lnSpc>
                        <a:spcBef>
                          <a:spcPts val="0"/>
                        </a:spcBef>
                        <a:spcAft>
                          <a:spcPts val="1000"/>
                        </a:spcAft>
                      </a:pPr>
                      <a:r>
                        <a:rPr lang="en-US" sz="1600" dirty="0">
                          <a:latin typeface="Calibri"/>
                          <a:ea typeface="Times New Roman"/>
                          <a:cs typeface="Times New Roman"/>
                        </a:rPr>
                        <a:t>13642614</a:t>
                      </a:r>
                    </a:p>
                  </a:txBody>
                  <a:tcPr marL="68580" marR="68580" marT="0" marB="0"/>
                </a:tc>
                <a:tc>
                  <a:txBody>
                    <a:bodyPr/>
                    <a:lstStyle/>
                    <a:p>
                      <a:pPr marL="0" marR="0" algn="ctr">
                        <a:lnSpc>
                          <a:spcPct val="150000"/>
                        </a:lnSpc>
                        <a:spcBef>
                          <a:spcPts val="0"/>
                        </a:spcBef>
                        <a:spcAft>
                          <a:spcPts val="1000"/>
                        </a:spcAft>
                      </a:pPr>
                      <a:r>
                        <a:rPr lang="en-US" sz="1600" dirty="0">
                          <a:latin typeface="Calibri"/>
                          <a:ea typeface="Times New Roman"/>
                          <a:cs typeface="Times New Roman"/>
                        </a:rPr>
                        <a:t>6921629</a:t>
                      </a:r>
                    </a:p>
                  </a:txBody>
                  <a:tcPr marL="68580" marR="68580" marT="0" marB="0"/>
                </a:tc>
                <a:tc>
                  <a:txBody>
                    <a:bodyPr/>
                    <a:lstStyle/>
                    <a:p>
                      <a:pPr marL="0" marR="0" algn="ctr">
                        <a:lnSpc>
                          <a:spcPct val="150000"/>
                        </a:lnSpc>
                        <a:spcBef>
                          <a:spcPts val="0"/>
                        </a:spcBef>
                        <a:spcAft>
                          <a:spcPts val="1000"/>
                        </a:spcAft>
                      </a:pPr>
                      <a:r>
                        <a:rPr lang="en-US" sz="1600" dirty="0">
                          <a:latin typeface="Calibri"/>
                          <a:ea typeface="Times New Roman"/>
                          <a:cs typeface="Times New Roman"/>
                        </a:rPr>
                        <a:t>21879</a:t>
                      </a:r>
                    </a:p>
                  </a:txBody>
                  <a:tcPr marL="68580" marR="68580" marT="0" marB="0"/>
                </a:tc>
              </a:tr>
            </a:tbl>
          </a:graphicData>
        </a:graphic>
      </p:graphicFrame>
      <p:sp>
        <p:nvSpPr>
          <p:cNvPr id="5" name="TextBox 4"/>
          <p:cNvSpPr txBox="1"/>
          <p:nvPr/>
        </p:nvSpPr>
        <p:spPr>
          <a:xfrm>
            <a:off x="1447800" y="6336268"/>
            <a:ext cx="7239000" cy="369332"/>
          </a:xfrm>
          <a:prstGeom prst="rect">
            <a:avLst/>
          </a:prstGeom>
          <a:noFill/>
        </p:spPr>
        <p:txBody>
          <a:bodyPr wrap="square" rtlCol="0">
            <a:spAutoFit/>
          </a:bodyPr>
          <a:lstStyle/>
          <a:p>
            <a:r>
              <a:rPr lang="en-US" dirty="0" smtClean="0">
                <a:solidFill>
                  <a:srgbClr val="FFFF00"/>
                </a:solidFill>
                <a:latin typeface="Times New Roman" pitchFamily="18" charset="0"/>
                <a:cs typeface="Times New Roman" pitchFamily="18" charset="0"/>
              </a:rPr>
              <a:t>Key generation times of RSA, its variants and ECC in milliseconds</a:t>
            </a:r>
            <a:endParaRPr lang="en-US" dirty="0">
              <a:solidFill>
                <a:srgbClr val="FFFF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94A809A3-0D43-400E-BD8F-26E9E9685FDF}"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Analysis…</a:t>
            </a:r>
            <a:endParaRPr lang="en-US" sz="4000" dirty="0">
              <a:solidFill>
                <a:srgbClr val="FFFF00"/>
              </a:solidFill>
              <a:latin typeface="Times New Roman" pitchFamily="18" charset="0"/>
              <a:cs typeface="Times New Roman" pitchFamily="18" charset="0"/>
            </a:endParaRPr>
          </a:p>
        </p:txBody>
      </p:sp>
      <p:sp>
        <p:nvSpPr>
          <p:cNvPr id="7" name="TextBox 6"/>
          <p:cNvSpPr txBox="1"/>
          <p:nvPr/>
        </p:nvSpPr>
        <p:spPr>
          <a:xfrm>
            <a:off x="990600" y="6211669"/>
            <a:ext cx="7315200" cy="646331"/>
          </a:xfrm>
          <a:prstGeom prst="rect">
            <a:avLst/>
          </a:prstGeom>
          <a:noFill/>
        </p:spPr>
        <p:txBody>
          <a:bodyPr wrap="square" rtlCol="0">
            <a:spAutoFit/>
          </a:bodyPr>
          <a:lstStyle/>
          <a:p>
            <a:r>
              <a:rPr lang="en-US" dirty="0" smtClean="0">
                <a:solidFill>
                  <a:srgbClr val="FFFF00"/>
                </a:solidFill>
                <a:latin typeface="Times New Roman" pitchFamily="18" charset="0"/>
                <a:cs typeface="Times New Roman" pitchFamily="18" charset="0"/>
              </a:rPr>
              <a:t>Graph showing the variation of key generation time with increasing key sizes</a:t>
            </a:r>
          </a:p>
          <a:p>
            <a:endParaRPr lang="en-US" dirty="0"/>
          </a:p>
        </p:txBody>
      </p:sp>
      <p:graphicFrame>
        <p:nvGraphicFramePr>
          <p:cNvPr id="6" name="Chart 5"/>
          <p:cNvGraphicFramePr>
            <a:graphicFrameLocks noGrp="1"/>
          </p:cNvGraphicFramePr>
          <p:nvPr/>
        </p:nvGraphicFramePr>
        <p:xfrm>
          <a:off x="838200" y="1295399"/>
          <a:ext cx="8024812" cy="494347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fld id="{94A809A3-0D43-400E-BD8F-26E9E9685FDF}"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Introduction…</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solidFill>
                  <a:srgbClr val="FFFF00"/>
                </a:solidFill>
                <a:latin typeface="Times New Roman" pitchFamily="18" charset="0"/>
                <a:cs typeface="Times New Roman" pitchFamily="18" charset="0"/>
              </a:rPr>
              <a:t> </a:t>
            </a:r>
            <a:r>
              <a:rPr lang="en-US" sz="1800" u="sng" dirty="0" smtClean="0">
                <a:solidFill>
                  <a:srgbClr val="FFFF00"/>
                </a:solidFill>
                <a:latin typeface="Times New Roman" pitchFamily="18" charset="0"/>
                <a:cs typeface="Times New Roman" pitchFamily="18" charset="0"/>
              </a:rPr>
              <a:t>Drawback:</a:t>
            </a:r>
            <a:r>
              <a:rPr lang="en-US" sz="1800" dirty="0" smtClean="0">
                <a:solidFill>
                  <a:srgbClr val="FFFF00"/>
                </a:solidFill>
                <a:latin typeface="Times New Roman" pitchFamily="18" charset="0"/>
                <a:cs typeface="Times New Roman" pitchFamily="18" charset="0"/>
              </a:rPr>
              <a:t> </a:t>
            </a:r>
            <a:r>
              <a:rPr lang="en-US" sz="1800" dirty="0" smtClean="0">
                <a:solidFill>
                  <a:srgbClr val="FFFF00"/>
                </a:solidFill>
                <a:latin typeface="Times New Roman" pitchFamily="18" charset="0"/>
                <a:cs typeface="Times New Roman" pitchFamily="18" charset="0"/>
              </a:rPr>
              <a:t>RSA is CPU and memory intensive due to its use of large key sizes.</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Handheld devices like mobile phones, PDAs have limited computing resources in terms of CPU power and memory and also battery life. </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A relatively new approach to public key cryptography called elliptic curve cryptography (ECC) uses comparatively far smaller public/private keys than RSA, at the same security level.</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=&gt;</a:t>
            </a:r>
            <a:r>
              <a:rPr lang="en-US" sz="1800" dirty="0" smtClean="0">
                <a:solidFill>
                  <a:srgbClr val="FFFF00"/>
                </a:solidFill>
                <a:latin typeface="Times New Roman" pitchFamily="18" charset="0"/>
                <a:cs typeface="Times New Roman" pitchFamily="18" charset="0"/>
              </a:rPr>
              <a:t> </a:t>
            </a:r>
            <a:r>
              <a:rPr lang="en-US" sz="1800" dirty="0" smtClean="0">
                <a:solidFill>
                  <a:srgbClr val="FFFF00"/>
                </a:solidFill>
                <a:latin typeface="Times New Roman" pitchFamily="18" charset="0"/>
                <a:cs typeface="Times New Roman" pitchFamily="18" charset="0"/>
              </a:rPr>
              <a:t>ECC may be a suitable candidate for security of handheld devices.</a:t>
            </a:r>
          </a:p>
        </p:txBody>
      </p:sp>
      <p:sp>
        <p:nvSpPr>
          <p:cNvPr id="4" name="Slide Number Placeholder 3"/>
          <p:cNvSpPr>
            <a:spLocks noGrp="1"/>
          </p:cNvSpPr>
          <p:nvPr>
            <p:ph type="sldNum" sz="quarter" idx="12"/>
          </p:nvPr>
        </p:nvSpPr>
        <p:spPr/>
        <p:txBody>
          <a:bodyPr/>
          <a:lstStyle/>
          <a:p>
            <a:fld id="{94A809A3-0D43-400E-BD8F-26E9E9685FDF}" type="slidenum">
              <a:rPr lang="en-US" smtClean="0"/>
              <a:pPr/>
              <a:t>3</a:t>
            </a:fld>
            <a:endParaRPr lang="en-US" dirty="0"/>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Analysis…</a:t>
            </a:r>
            <a:endParaRPr lang="en-US" sz="4000" dirty="0">
              <a:solidFill>
                <a:srgbClr val="FFFF00"/>
              </a:solidFill>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a:bodyPr>
          <a:lstStyle/>
          <a:p>
            <a:r>
              <a:rPr lang="en-US" sz="1800" b="1" u="sng" dirty="0" smtClean="0">
                <a:solidFill>
                  <a:srgbClr val="FFFF00"/>
                </a:solidFill>
                <a:latin typeface="Times New Roman" pitchFamily="18" charset="0"/>
                <a:cs typeface="Times New Roman" pitchFamily="18" charset="0"/>
              </a:rPr>
              <a:t>Encryption Time Analysis</a:t>
            </a:r>
            <a:endParaRPr lang="en-US" sz="1800" dirty="0">
              <a:solidFill>
                <a:srgbClr val="FFFF00"/>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914400" y="2362200"/>
          <a:ext cx="7620002" cy="2433320"/>
        </p:xfrm>
        <a:graphic>
          <a:graphicData uri="http://schemas.openxmlformats.org/drawingml/2006/table">
            <a:tbl>
              <a:tblPr firstRow="1" bandRow="1">
                <a:tableStyleId>{5C22544A-7EE6-4342-B048-85BDC9FD1C3A}</a:tableStyleId>
              </a:tblPr>
              <a:tblGrid>
                <a:gridCol w="1333499"/>
                <a:gridCol w="1028701"/>
                <a:gridCol w="990600"/>
                <a:gridCol w="1219200"/>
                <a:gridCol w="1371600"/>
                <a:gridCol w="990600"/>
                <a:gridCol w="685802"/>
              </a:tblGrid>
              <a:tr h="370840">
                <a:tc>
                  <a:txBody>
                    <a:bodyPr/>
                    <a:lstStyle/>
                    <a:p>
                      <a:endParaRPr lang="en-US" sz="1600" dirty="0">
                        <a:latin typeface="Times New Roman" pitchFamily="18" charset="0"/>
                        <a:cs typeface="Times New Roman" pitchFamily="18" charset="0"/>
                      </a:endParaRPr>
                    </a:p>
                  </a:txBody>
                  <a:tcPr/>
                </a:tc>
                <a:tc gridSpan="6">
                  <a:txBody>
                    <a:bodyPr/>
                    <a:lstStyle/>
                    <a:p>
                      <a:r>
                        <a:rPr lang="en-US" sz="1600" dirty="0" smtClean="0">
                          <a:latin typeface="Times New Roman" pitchFamily="18" charset="0"/>
                          <a:cs typeface="Times New Roman" pitchFamily="18" charset="0"/>
                        </a:rPr>
                        <a:t>Encryption Time in ms for various Key</a:t>
                      </a:r>
                      <a:r>
                        <a:rPr lang="en-US" sz="1600" baseline="0" dirty="0" smtClean="0">
                          <a:latin typeface="Times New Roman" pitchFamily="18" charset="0"/>
                          <a:cs typeface="Times New Roman" pitchFamily="18" charset="0"/>
                        </a:rPr>
                        <a:t> Sizes</a:t>
                      </a:r>
                      <a:endParaRPr lang="en-US" sz="1600" dirty="0">
                        <a:latin typeface="Times New Roman" pitchFamily="18" charset="0"/>
                        <a:cs typeface="Times New Roman"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600" dirty="0" smtClean="0">
                          <a:latin typeface="Times New Roman" pitchFamily="18" charset="0"/>
                          <a:cs typeface="Times New Roman" pitchFamily="18" charset="0"/>
                        </a:rPr>
                        <a:t>Key Size(bits) </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CRT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Multi-Prime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Rebalanced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R-Prime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ECC</a:t>
                      </a:r>
                      <a:endParaRPr lang="en-US" sz="1600" dirty="0">
                        <a:latin typeface="Times New Roman" pitchFamily="18" charset="0"/>
                        <a:cs typeface="Times New Roman" pitchFamily="18" charset="0"/>
                      </a:endParaRPr>
                    </a:p>
                  </a:txBody>
                  <a:tcPr/>
                </a:tc>
              </a:tr>
              <a:tr h="370840">
                <a:tc>
                  <a:txBody>
                    <a:bodyPr/>
                    <a:lstStyle/>
                    <a:p>
                      <a:pPr marL="0" marR="0" algn="ctr">
                        <a:lnSpc>
                          <a:spcPct val="150000"/>
                        </a:lnSpc>
                        <a:spcBef>
                          <a:spcPts val="0"/>
                        </a:spcBef>
                        <a:spcAft>
                          <a:spcPts val="1000"/>
                        </a:spcAft>
                      </a:pPr>
                      <a:r>
                        <a:rPr lang="en-US" sz="1600">
                          <a:latin typeface="Times New Roman" pitchFamily="18" charset="0"/>
                          <a:ea typeface="Calibri"/>
                          <a:cs typeface="Times New Roman" pitchFamily="18" charset="0"/>
                        </a:rPr>
                        <a:t>192 / 1536</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255</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245</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264</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8692</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8527</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18962</a:t>
                      </a:r>
                    </a:p>
                  </a:txBody>
                  <a:tcPr marL="68580" marR="68580" marT="0" marB="0"/>
                </a:tc>
              </a:tr>
              <a:tr h="370840">
                <a:tc>
                  <a:txBody>
                    <a:bodyPr/>
                    <a:lstStyle/>
                    <a:p>
                      <a:pPr marL="0" marR="0" algn="ctr">
                        <a:lnSpc>
                          <a:spcPct val="150000"/>
                        </a:lnSpc>
                        <a:spcBef>
                          <a:spcPts val="0"/>
                        </a:spcBef>
                        <a:spcAft>
                          <a:spcPts val="1000"/>
                        </a:spcAft>
                      </a:pPr>
                      <a:r>
                        <a:rPr lang="en-US" sz="1600">
                          <a:latin typeface="Times New Roman" pitchFamily="18" charset="0"/>
                          <a:ea typeface="Calibri"/>
                          <a:cs typeface="Times New Roman" pitchFamily="18" charset="0"/>
                        </a:rPr>
                        <a:t>224 / 2048</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313</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334</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325</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16209</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17103</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19103</a:t>
                      </a:r>
                    </a:p>
                  </a:txBody>
                  <a:tcPr marL="68580" marR="68580" marT="0" marB="0"/>
                </a:tc>
              </a:tr>
              <a:tr h="370840">
                <a:tc>
                  <a:txBody>
                    <a:bodyPr/>
                    <a:lstStyle/>
                    <a:p>
                      <a:pPr marL="0" marR="0" algn="ctr">
                        <a:lnSpc>
                          <a:spcPct val="150000"/>
                        </a:lnSpc>
                        <a:spcBef>
                          <a:spcPts val="0"/>
                        </a:spcBef>
                        <a:spcAft>
                          <a:spcPts val="1000"/>
                        </a:spcAft>
                      </a:pPr>
                      <a:r>
                        <a:rPr lang="en-US" sz="1600">
                          <a:latin typeface="Times New Roman" pitchFamily="18" charset="0"/>
                          <a:ea typeface="Calibri"/>
                          <a:cs typeface="Times New Roman" pitchFamily="18" charset="0"/>
                        </a:rPr>
                        <a:t>256 / 3072</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507</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540</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511</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42324</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43011</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20499</a:t>
                      </a:r>
                    </a:p>
                  </a:txBody>
                  <a:tcPr marL="68580" marR="68580" marT="0" marB="0"/>
                </a:tc>
              </a:tr>
              <a:tr h="370840">
                <a:tc>
                  <a:txBody>
                    <a:bodyPr/>
                    <a:lstStyle/>
                    <a:p>
                      <a:pPr marL="0" marR="0" algn="ctr">
                        <a:lnSpc>
                          <a:spcPct val="150000"/>
                        </a:lnSpc>
                        <a:spcBef>
                          <a:spcPts val="0"/>
                        </a:spcBef>
                        <a:spcAft>
                          <a:spcPts val="1000"/>
                        </a:spcAft>
                      </a:pPr>
                      <a:r>
                        <a:rPr lang="en-US" sz="1600" dirty="0">
                          <a:latin typeface="Times New Roman" pitchFamily="18" charset="0"/>
                          <a:ea typeface="Calibri"/>
                          <a:cs typeface="Times New Roman" pitchFamily="18" charset="0"/>
                        </a:rPr>
                        <a:t>384 / 7680</a:t>
                      </a:r>
                    </a:p>
                  </a:txBody>
                  <a:tcPr marL="68580" marR="68580" marT="0" marB="0"/>
                </a:tc>
                <a:tc>
                  <a:txBody>
                    <a:bodyPr/>
                    <a:lstStyle/>
                    <a:p>
                      <a:pPr marL="0" marR="0" algn="ctr">
                        <a:lnSpc>
                          <a:spcPct val="150000"/>
                        </a:lnSpc>
                        <a:spcBef>
                          <a:spcPts val="0"/>
                        </a:spcBef>
                        <a:spcAft>
                          <a:spcPts val="0"/>
                        </a:spcAft>
                      </a:pPr>
                      <a:r>
                        <a:rPr lang="en-US" sz="1600" dirty="0">
                          <a:latin typeface="Times New Roman" pitchFamily="18" charset="0"/>
                          <a:ea typeface="Times New Roman"/>
                          <a:cs typeface="Times New Roman" pitchFamily="18" charset="0"/>
                        </a:rPr>
                        <a:t>1921</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1937</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1942</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1202322</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1194962</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20743</a:t>
                      </a:r>
                    </a:p>
                  </a:txBody>
                  <a:tcPr marL="68580" marR="68580" marT="0" marB="0"/>
                </a:tc>
              </a:tr>
            </a:tbl>
          </a:graphicData>
        </a:graphic>
      </p:graphicFrame>
      <p:sp>
        <p:nvSpPr>
          <p:cNvPr id="6" name="Rectangle 5"/>
          <p:cNvSpPr/>
          <p:nvPr/>
        </p:nvSpPr>
        <p:spPr>
          <a:xfrm>
            <a:off x="1752600" y="4840069"/>
            <a:ext cx="6553200" cy="369332"/>
          </a:xfrm>
          <a:prstGeom prst="rect">
            <a:avLst/>
          </a:prstGeom>
        </p:spPr>
        <p:txBody>
          <a:bodyPr wrap="square">
            <a:spAutoFit/>
          </a:bodyPr>
          <a:lstStyle/>
          <a:p>
            <a:r>
              <a:rPr lang="en-US" dirty="0" smtClean="0">
                <a:solidFill>
                  <a:srgbClr val="FFFF00"/>
                </a:solidFill>
                <a:latin typeface="Times New Roman" pitchFamily="18" charset="0"/>
                <a:cs typeface="Times New Roman" pitchFamily="18" charset="0"/>
              </a:rPr>
              <a:t>Encryption times of RSA, its variants and ECC in milliseconds</a:t>
            </a:r>
            <a:endParaRPr lang="en-US" dirty="0">
              <a:solidFill>
                <a:srgbClr val="FFFF00"/>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94A809A3-0D43-400E-BD8F-26E9E9685FDF}"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Analysis…</a:t>
            </a:r>
            <a:endParaRPr lang="en-US" sz="4000" dirty="0">
              <a:solidFill>
                <a:srgbClr val="FFFF00"/>
              </a:solidFill>
              <a:latin typeface="Times New Roman" pitchFamily="18" charset="0"/>
              <a:cs typeface="Times New Roman" pitchFamily="18" charset="0"/>
            </a:endParaRPr>
          </a:p>
        </p:txBody>
      </p:sp>
      <p:sp>
        <p:nvSpPr>
          <p:cNvPr id="6" name="Rectangle 5"/>
          <p:cNvSpPr/>
          <p:nvPr/>
        </p:nvSpPr>
        <p:spPr>
          <a:xfrm>
            <a:off x="1219200" y="6107668"/>
            <a:ext cx="7010400" cy="369332"/>
          </a:xfrm>
          <a:prstGeom prst="rect">
            <a:avLst/>
          </a:prstGeom>
        </p:spPr>
        <p:txBody>
          <a:bodyPr wrap="square">
            <a:spAutoFit/>
          </a:bodyPr>
          <a:lstStyle/>
          <a:p>
            <a:r>
              <a:rPr lang="en-US" dirty="0" smtClean="0">
                <a:solidFill>
                  <a:srgbClr val="FFFF00"/>
                </a:solidFill>
                <a:latin typeface="Times New Roman" pitchFamily="18" charset="0"/>
                <a:cs typeface="Times New Roman" pitchFamily="18" charset="0"/>
              </a:rPr>
              <a:t>Graph showing the variation of encryption time with increasing key sizes</a:t>
            </a:r>
            <a:endParaRPr lang="en-US" dirty="0">
              <a:solidFill>
                <a:srgbClr val="FFFF00"/>
              </a:solidFill>
              <a:latin typeface="Times New Roman" pitchFamily="18" charset="0"/>
              <a:cs typeface="Times New Roman" pitchFamily="18" charset="0"/>
            </a:endParaRPr>
          </a:p>
        </p:txBody>
      </p:sp>
      <p:graphicFrame>
        <p:nvGraphicFramePr>
          <p:cNvPr id="8" name="Chart 7"/>
          <p:cNvGraphicFramePr>
            <a:graphicFrameLocks noGrp="1"/>
          </p:cNvGraphicFramePr>
          <p:nvPr/>
        </p:nvGraphicFramePr>
        <p:xfrm>
          <a:off x="990600" y="1219200"/>
          <a:ext cx="72390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fld id="{94A809A3-0D43-400E-BD8F-26E9E9685FDF}"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Analysis…</a:t>
            </a:r>
            <a:endParaRPr lang="en-US" sz="4000" dirty="0">
              <a:solidFill>
                <a:srgbClr val="FFFF00"/>
              </a:solidFill>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US" sz="1800" b="1" u="sng" dirty="0" smtClean="0">
                <a:solidFill>
                  <a:srgbClr val="FFFF00"/>
                </a:solidFill>
                <a:latin typeface="Times New Roman" pitchFamily="18" charset="0"/>
                <a:cs typeface="Times New Roman" pitchFamily="18" charset="0"/>
              </a:rPr>
              <a:t>Decryption Time Analysis</a:t>
            </a:r>
          </a:p>
          <a:p>
            <a:endParaRPr lang="en-US" sz="1800" dirty="0">
              <a:solidFill>
                <a:srgbClr val="FFFF0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914400" y="2209800"/>
          <a:ext cx="7620002" cy="2433320"/>
        </p:xfrm>
        <a:graphic>
          <a:graphicData uri="http://schemas.openxmlformats.org/drawingml/2006/table">
            <a:tbl>
              <a:tblPr firstRow="1" bandRow="1">
                <a:tableStyleId>{5C22544A-7EE6-4342-B048-85BDC9FD1C3A}</a:tableStyleId>
              </a:tblPr>
              <a:tblGrid>
                <a:gridCol w="1333499"/>
                <a:gridCol w="1028701"/>
                <a:gridCol w="990600"/>
                <a:gridCol w="1219200"/>
                <a:gridCol w="1371600"/>
                <a:gridCol w="990600"/>
                <a:gridCol w="685802"/>
              </a:tblGrid>
              <a:tr h="370840">
                <a:tc>
                  <a:txBody>
                    <a:bodyPr/>
                    <a:lstStyle/>
                    <a:p>
                      <a:endParaRPr lang="en-US" sz="1600" dirty="0">
                        <a:latin typeface="Times New Roman" pitchFamily="18" charset="0"/>
                        <a:cs typeface="Times New Roman" pitchFamily="18" charset="0"/>
                      </a:endParaRPr>
                    </a:p>
                  </a:txBody>
                  <a:tcPr/>
                </a:tc>
                <a:tc gridSpan="6">
                  <a:txBody>
                    <a:bodyPr/>
                    <a:lstStyle/>
                    <a:p>
                      <a:r>
                        <a:rPr lang="en-US" sz="1600" dirty="0" smtClean="0">
                          <a:latin typeface="Times New Roman" pitchFamily="18" charset="0"/>
                          <a:cs typeface="Times New Roman" pitchFamily="18" charset="0"/>
                        </a:rPr>
                        <a:t>Decryption Time in ms for various Key</a:t>
                      </a:r>
                      <a:r>
                        <a:rPr lang="en-US" sz="1600" baseline="0" dirty="0" smtClean="0">
                          <a:latin typeface="Times New Roman" pitchFamily="18" charset="0"/>
                          <a:cs typeface="Times New Roman" pitchFamily="18" charset="0"/>
                        </a:rPr>
                        <a:t> Sizes</a:t>
                      </a:r>
                      <a:endParaRPr lang="en-US" sz="1600" dirty="0">
                        <a:latin typeface="Times New Roman" pitchFamily="18" charset="0"/>
                        <a:cs typeface="Times New Roman"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en-US" sz="1600" dirty="0" smtClean="0">
                          <a:latin typeface="Times New Roman" pitchFamily="18" charset="0"/>
                          <a:cs typeface="Times New Roman" pitchFamily="18" charset="0"/>
                        </a:rPr>
                        <a:t>Key Size(bits) </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CRT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Multi-Prime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Rebalanced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R-Prime RSA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ECC</a:t>
                      </a:r>
                      <a:endParaRPr lang="en-US" sz="1600" dirty="0">
                        <a:latin typeface="Times New Roman" pitchFamily="18" charset="0"/>
                        <a:cs typeface="Times New Roman" pitchFamily="18" charset="0"/>
                      </a:endParaRPr>
                    </a:p>
                  </a:txBody>
                  <a:tcPr/>
                </a:tc>
              </a:tr>
              <a:tr h="370840">
                <a:tc>
                  <a:txBody>
                    <a:bodyPr/>
                    <a:lstStyle/>
                    <a:p>
                      <a:pPr marL="0" marR="0" algn="ctr">
                        <a:lnSpc>
                          <a:spcPct val="150000"/>
                        </a:lnSpc>
                        <a:spcBef>
                          <a:spcPts val="0"/>
                        </a:spcBef>
                        <a:spcAft>
                          <a:spcPts val="1000"/>
                        </a:spcAft>
                      </a:pPr>
                      <a:r>
                        <a:rPr lang="en-US" sz="1600">
                          <a:latin typeface="Times New Roman" pitchFamily="18" charset="0"/>
                          <a:ea typeface="Calibri"/>
                          <a:cs typeface="Times New Roman" pitchFamily="18" charset="0"/>
                        </a:rPr>
                        <a:t>192 / 1536</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8013</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3124</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1234</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911</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503</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9227</a:t>
                      </a:r>
                    </a:p>
                  </a:txBody>
                  <a:tcPr marL="68580" marR="68580" marT="0" marB="0"/>
                </a:tc>
              </a:tr>
              <a:tr h="370840">
                <a:tc>
                  <a:txBody>
                    <a:bodyPr/>
                    <a:lstStyle/>
                    <a:p>
                      <a:pPr marL="0" marR="0" algn="ctr">
                        <a:lnSpc>
                          <a:spcPct val="150000"/>
                        </a:lnSpc>
                        <a:spcBef>
                          <a:spcPts val="0"/>
                        </a:spcBef>
                        <a:spcAft>
                          <a:spcPts val="1000"/>
                        </a:spcAft>
                      </a:pPr>
                      <a:r>
                        <a:rPr lang="en-US" sz="1600">
                          <a:latin typeface="Times New Roman" pitchFamily="18" charset="0"/>
                          <a:ea typeface="Calibri"/>
                          <a:cs typeface="Times New Roman" pitchFamily="18" charset="0"/>
                        </a:rPr>
                        <a:t>224 / 2048</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15577</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6013</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2306</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1112</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748</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10061</a:t>
                      </a:r>
                    </a:p>
                  </a:txBody>
                  <a:tcPr marL="68580" marR="68580" marT="0" marB="0"/>
                </a:tc>
              </a:tr>
              <a:tr h="370840">
                <a:tc>
                  <a:txBody>
                    <a:bodyPr/>
                    <a:lstStyle/>
                    <a:p>
                      <a:pPr marL="0" marR="0" algn="ctr">
                        <a:lnSpc>
                          <a:spcPct val="150000"/>
                        </a:lnSpc>
                        <a:spcBef>
                          <a:spcPts val="0"/>
                        </a:spcBef>
                        <a:spcAft>
                          <a:spcPts val="1000"/>
                        </a:spcAft>
                      </a:pPr>
                      <a:r>
                        <a:rPr lang="en-US" sz="1600">
                          <a:latin typeface="Times New Roman" pitchFamily="18" charset="0"/>
                          <a:ea typeface="Calibri"/>
                          <a:cs typeface="Times New Roman" pitchFamily="18" charset="0"/>
                        </a:rPr>
                        <a:t>256 / 3072</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43576</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15565</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6234</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2186</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1577</a:t>
                      </a:r>
                    </a:p>
                  </a:txBody>
                  <a:tcPr marL="68580" marR="68580" marT="0" marB="0"/>
                </a:tc>
                <a:tc>
                  <a:txBody>
                    <a:bodyPr/>
                    <a:lstStyle/>
                    <a:p>
                      <a:pPr marL="0" marR="0" algn="ctr">
                        <a:lnSpc>
                          <a:spcPct val="150000"/>
                        </a:lnSpc>
                        <a:spcBef>
                          <a:spcPts val="0"/>
                        </a:spcBef>
                        <a:spcAft>
                          <a:spcPts val="1000"/>
                        </a:spcAft>
                      </a:pPr>
                      <a:r>
                        <a:rPr lang="en-US" sz="1600">
                          <a:latin typeface="Times New Roman" pitchFamily="18" charset="0"/>
                          <a:ea typeface="Times New Roman"/>
                          <a:cs typeface="Times New Roman" pitchFamily="18" charset="0"/>
                        </a:rPr>
                        <a:t>10403</a:t>
                      </a:r>
                    </a:p>
                  </a:txBody>
                  <a:tcPr marL="68580" marR="68580" marT="0" marB="0"/>
                </a:tc>
              </a:tr>
              <a:tr h="370840">
                <a:tc>
                  <a:txBody>
                    <a:bodyPr/>
                    <a:lstStyle/>
                    <a:p>
                      <a:pPr marL="0" marR="0" algn="ctr">
                        <a:lnSpc>
                          <a:spcPct val="150000"/>
                        </a:lnSpc>
                        <a:spcBef>
                          <a:spcPts val="0"/>
                        </a:spcBef>
                        <a:spcAft>
                          <a:spcPts val="1000"/>
                        </a:spcAft>
                      </a:pPr>
                      <a:r>
                        <a:rPr lang="en-US" sz="1600" dirty="0">
                          <a:latin typeface="Times New Roman" pitchFamily="18" charset="0"/>
                          <a:ea typeface="Calibri"/>
                          <a:cs typeface="Times New Roman" pitchFamily="18" charset="0"/>
                        </a:rPr>
                        <a:t>384 / 7680</a:t>
                      </a:r>
                    </a:p>
                  </a:txBody>
                  <a:tcPr marL="68580" marR="68580" marT="0" marB="0"/>
                </a:tc>
                <a:tc>
                  <a:txBody>
                    <a:bodyPr/>
                    <a:lstStyle/>
                    <a:p>
                      <a:pPr marL="0" marR="0" algn="ctr">
                        <a:lnSpc>
                          <a:spcPct val="150000"/>
                        </a:lnSpc>
                        <a:spcBef>
                          <a:spcPts val="0"/>
                        </a:spcBef>
                        <a:spcAft>
                          <a:spcPts val="0"/>
                        </a:spcAft>
                      </a:pPr>
                      <a:r>
                        <a:rPr lang="en-US" sz="1600" dirty="0">
                          <a:latin typeface="Times New Roman" pitchFamily="18" charset="0"/>
                          <a:ea typeface="Times New Roman"/>
                          <a:cs typeface="Times New Roman" pitchFamily="18" charset="0"/>
                        </a:rPr>
                        <a:t>1266121</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395662</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105237</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25322</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13174</a:t>
                      </a:r>
                    </a:p>
                  </a:txBody>
                  <a:tcPr marL="68580" marR="68580" marT="0" marB="0"/>
                </a:tc>
                <a:tc>
                  <a:txBody>
                    <a:bodyPr/>
                    <a:lstStyle/>
                    <a:p>
                      <a:pPr marL="0" marR="0" algn="ctr">
                        <a:lnSpc>
                          <a:spcPct val="150000"/>
                        </a:lnSpc>
                        <a:spcBef>
                          <a:spcPts val="0"/>
                        </a:spcBef>
                        <a:spcAft>
                          <a:spcPts val="1000"/>
                        </a:spcAft>
                      </a:pPr>
                      <a:r>
                        <a:rPr lang="en-US" sz="1600" dirty="0">
                          <a:latin typeface="Times New Roman" pitchFamily="18" charset="0"/>
                          <a:ea typeface="Times New Roman"/>
                          <a:cs typeface="Times New Roman" pitchFamily="18" charset="0"/>
                        </a:rPr>
                        <a:t>11172</a:t>
                      </a:r>
                    </a:p>
                  </a:txBody>
                  <a:tcPr marL="68580" marR="68580" marT="0" marB="0"/>
                </a:tc>
              </a:tr>
            </a:tbl>
          </a:graphicData>
        </a:graphic>
      </p:graphicFrame>
      <p:sp>
        <p:nvSpPr>
          <p:cNvPr id="6" name="Rectangle 5"/>
          <p:cNvSpPr/>
          <p:nvPr/>
        </p:nvSpPr>
        <p:spPr>
          <a:xfrm>
            <a:off x="1828800" y="4800600"/>
            <a:ext cx="6019800" cy="369332"/>
          </a:xfrm>
          <a:prstGeom prst="rect">
            <a:avLst/>
          </a:prstGeom>
        </p:spPr>
        <p:txBody>
          <a:bodyPr wrap="square">
            <a:spAutoFit/>
          </a:bodyPr>
          <a:lstStyle/>
          <a:p>
            <a:r>
              <a:rPr lang="en-US" dirty="0" smtClean="0">
                <a:solidFill>
                  <a:srgbClr val="FFFF00"/>
                </a:solidFill>
                <a:latin typeface="Times New Roman" pitchFamily="18" charset="0"/>
                <a:cs typeface="Times New Roman" pitchFamily="18" charset="0"/>
              </a:rPr>
              <a:t>Decryption times of RSA, its variants and ECC in milliseconds</a:t>
            </a:r>
            <a:endParaRPr lang="en-US" dirty="0">
              <a:solidFill>
                <a:srgbClr val="FFFF00"/>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94A809A3-0D43-400E-BD8F-26E9E9685FDF}"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Analysis…</a:t>
            </a:r>
            <a:endParaRPr lang="en-US" sz="4000" dirty="0">
              <a:solidFill>
                <a:srgbClr val="FFFF00"/>
              </a:solidFill>
              <a:latin typeface="Times New Roman" pitchFamily="18" charset="0"/>
              <a:cs typeface="Times New Roman" pitchFamily="18" charset="0"/>
            </a:endParaRPr>
          </a:p>
        </p:txBody>
      </p:sp>
      <p:sp>
        <p:nvSpPr>
          <p:cNvPr id="6" name="Rectangle 5"/>
          <p:cNvSpPr/>
          <p:nvPr/>
        </p:nvSpPr>
        <p:spPr>
          <a:xfrm>
            <a:off x="1447800" y="6172200"/>
            <a:ext cx="7086600" cy="369332"/>
          </a:xfrm>
          <a:prstGeom prst="rect">
            <a:avLst/>
          </a:prstGeom>
        </p:spPr>
        <p:txBody>
          <a:bodyPr wrap="square">
            <a:spAutoFit/>
          </a:bodyPr>
          <a:lstStyle/>
          <a:p>
            <a:r>
              <a:rPr lang="en-US" dirty="0" smtClean="0">
                <a:solidFill>
                  <a:srgbClr val="FFFF00"/>
                </a:solidFill>
                <a:latin typeface="Times New Roman" pitchFamily="18" charset="0"/>
                <a:cs typeface="Times New Roman" pitchFamily="18" charset="0"/>
              </a:rPr>
              <a:t>Graph showing the variation of decryption time with increasing key sizes</a:t>
            </a:r>
            <a:endParaRPr lang="en-US" dirty="0">
              <a:solidFill>
                <a:srgbClr val="FFFF00"/>
              </a:solidFill>
              <a:latin typeface="Times New Roman" pitchFamily="18" charset="0"/>
              <a:cs typeface="Times New Roman" pitchFamily="18" charset="0"/>
            </a:endParaRPr>
          </a:p>
        </p:txBody>
      </p:sp>
      <p:graphicFrame>
        <p:nvGraphicFramePr>
          <p:cNvPr id="8" name="Chart 7"/>
          <p:cNvGraphicFramePr>
            <a:graphicFrameLocks noGrp="1"/>
          </p:cNvGraphicFramePr>
          <p:nvPr/>
        </p:nvGraphicFramePr>
        <p:xfrm>
          <a:off x="1219200" y="1371600"/>
          <a:ext cx="7339012" cy="471487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fld id="{94A809A3-0D43-400E-BD8F-26E9E9685FDF}"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Conclusion</a:t>
            </a:r>
            <a:endParaRPr lang="en-US" sz="4000" dirty="0">
              <a:solidFill>
                <a:srgbClr val="FFFF00"/>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 y="1447800"/>
            <a:ext cx="8229600" cy="5029200"/>
          </a:xfrm>
        </p:spPr>
        <p:txBody>
          <a:bodyPr>
            <a:normAutofit lnSpcReduction="10000"/>
          </a:bodyPr>
          <a:lstStyle/>
          <a:p>
            <a:pPr algn="just"/>
            <a:r>
              <a:rPr lang="en-US" sz="1800" dirty="0" smtClean="0">
                <a:solidFill>
                  <a:srgbClr val="FFFF00"/>
                </a:solidFill>
                <a:latin typeface="Times New Roman" pitchFamily="18" charset="0"/>
                <a:cs typeface="Times New Roman" pitchFamily="18" charset="0"/>
              </a:rPr>
              <a:t>The central part of RSA cryptosystem and its variants: CRT RSA, Multi-Prime RSA, Rebalanced RSA, R-Prime RSA; and ECC were implemented on J2ME™ platform.</a:t>
            </a:r>
          </a:p>
          <a:p>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The tests showed that ECC outperformed RSA and each of its variants with a factor when equivalent key sizes were taken of 384/7680 bits large in all three steps: key generation, encryption and decryption. Consequently, it can be asserted that when higher security level is required, ECC will be the suitable choice for handheld devices in future.</a:t>
            </a:r>
          </a:p>
          <a:p>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Doubling an RSA key size is significantly less secure and more resource-consuming than doubling an ECC key size. It points to the fact that ECC is also a better solution if scalability is important.</a:t>
            </a:r>
          </a:p>
          <a:p>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As computing </a:t>
            </a:r>
            <a:r>
              <a:rPr lang="en-US" sz="1800" smtClean="0">
                <a:solidFill>
                  <a:srgbClr val="FFFF00"/>
                </a:solidFill>
                <a:latin typeface="Times New Roman" pitchFamily="18" charset="0"/>
                <a:cs typeface="Times New Roman" pitchFamily="18" charset="0"/>
              </a:rPr>
              <a:t>power grows slowly </a:t>
            </a:r>
            <a:r>
              <a:rPr lang="en-US" sz="1800" dirty="0" smtClean="0">
                <a:solidFill>
                  <a:srgbClr val="FFFF00"/>
                </a:solidFill>
                <a:latin typeface="Times New Roman" pitchFamily="18" charset="0"/>
                <a:cs typeface="Times New Roman" pitchFamily="18" charset="0"/>
              </a:rPr>
              <a:t>on handhelds (not following Moore’s law), it is likely that the primary choice of public key cryptosystem on handhelds is going to be ECC.</a:t>
            </a:r>
          </a:p>
        </p:txBody>
      </p:sp>
      <p:sp>
        <p:nvSpPr>
          <p:cNvPr id="4" name="Slide Number Placeholder 3"/>
          <p:cNvSpPr>
            <a:spLocks noGrp="1"/>
          </p:cNvSpPr>
          <p:nvPr>
            <p:ph type="sldNum" sz="quarter" idx="12"/>
          </p:nvPr>
        </p:nvSpPr>
        <p:spPr/>
        <p:txBody>
          <a:bodyPr/>
          <a:lstStyle/>
          <a:p>
            <a:fld id="{94A809A3-0D43-400E-BD8F-26E9E9685FDF}"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Further Recommendations</a:t>
            </a:r>
            <a:endParaRPr lang="en-US" sz="4000" dirty="0">
              <a:solidFill>
                <a:srgbClr val="FFFF00"/>
              </a:solidFill>
              <a:latin typeface="Times New Roman" pitchFamily="18" charset="0"/>
              <a:cs typeface="Times New Roman" pitchFamily="18" charset="0"/>
            </a:endParaRPr>
          </a:p>
        </p:txBody>
      </p:sp>
      <p:sp>
        <p:nvSpPr>
          <p:cNvPr id="5" name="Content Placeholder 4"/>
          <p:cNvSpPr>
            <a:spLocks noGrp="1"/>
          </p:cNvSpPr>
          <p:nvPr>
            <p:ph idx="1"/>
          </p:nvPr>
        </p:nvSpPr>
        <p:spPr>
          <a:xfrm>
            <a:off x="457200" y="1447800"/>
            <a:ext cx="8229600" cy="5029200"/>
          </a:xfrm>
        </p:spPr>
        <p:txBody>
          <a:bodyPr>
            <a:normAutofit lnSpcReduction="10000"/>
          </a:bodyPr>
          <a:lstStyle/>
          <a:p>
            <a:pPr algn="just"/>
            <a:r>
              <a:rPr lang="en-US" sz="1800" dirty="0" smtClean="0">
                <a:solidFill>
                  <a:srgbClr val="FFFF00"/>
                </a:solidFill>
                <a:latin typeface="Times New Roman" pitchFamily="18" charset="0"/>
                <a:cs typeface="Times New Roman" pitchFamily="18" charset="0"/>
              </a:rPr>
              <a:t>With this study ECC is discovered as an effective working cryptographic model for handheld devices when the required security level is high. The recommendations after this study are:</a:t>
            </a:r>
          </a:p>
          <a:p>
            <a:pPr lvl="1" algn="just"/>
            <a:endParaRPr lang="en-US" sz="1800" dirty="0" smtClean="0">
              <a:solidFill>
                <a:srgbClr val="FFFF00"/>
              </a:solidFill>
              <a:latin typeface="Times New Roman" pitchFamily="18" charset="0"/>
              <a:cs typeface="Times New Roman" pitchFamily="18" charset="0"/>
            </a:endParaRPr>
          </a:p>
          <a:p>
            <a:pPr lvl="1" algn="just"/>
            <a:r>
              <a:rPr lang="en-US" sz="1800" dirty="0" smtClean="0">
                <a:solidFill>
                  <a:srgbClr val="FFFF00"/>
                </a:solidFill>
                <a:latin typeface="Times New Roman" pitchFamily="18" charset="0"/>
                <a:cs typeface="Times New Roman" pitchFamily="18" charset="0"/>
              </a:rPr>
              <a:t>The implementation done on J2ME™ used a third-party API provided by Bouncy-Castle which may have contributed to the fluctuated outcome of data for analysis. The free of cost Bouncy-Castle cryptography library may be changed with other paid libraries for a better performance analysis. </a:t>
            </a:r>
          </a:p>
          <a:p>
            <a:pPr lvl="1" algn="just"/>
            <a:endParaRPr lang="en-US" sz="1800" dirty="0" smtClean="0">
              <a:solidFill>
                <a:srgbClr val="FFFF00"/>
              </a:solidFill>
              <a:latin typeface="Times New Roman" pitchFamily="18" charset="0"/>
              <a:cs typeface="Times New Roman" pitchFamily="18" charset="0"/>
            </a:endParaRPr>
          </a:p>
          <a:p>
            <a:pPr lvl="1" algn="just"/>
            <a:r>
              <a:rPr lang="en-US" sz="1800" dirty="0" smtClean="0">
                <a:solidFill>
                  <a:srgbClr val="FFFF00"/>
                </a:solidFill>
                <a:latin typeface="Times New Roman" pitchFamily="18" charset="0"/>
                <a:cs typeface="Times New Roman" pitchFamily="18" charset="0"/>
              </a:rPr>
              <a:t>Optimization algorithms exist for ECC that may be used to further reduce the key generation, encryption and decryption times of ECC that are left in this study. </a:t>
            </a:r>
          </a:p>
          <a:p>
            <a:pPr lvl="1" algn="just"/>
            <a:endParaRPr lang="en-US" sz="1800" dirty="0" smtClean="0">
              <a:solidFill>
                <a:srgbClr val="FFFF00"/>
              </a:solidFill>
              <a:latin typeface="Times New Roman" pitchFamily="18" charset="0"/>
              <a:cs typeface="Times New Roman" pitchFamily="18" charset="0"/>
            </a:endParaRPr>
          </a:p>
          <a:p>
            <a:pPr lvl="1" algn="just"/>
            <a:r>
              <a:rPr lang="en-US" sz="1800" dirty="0" smtClean="0">
                <a:solidFill>
                  <a:srgbClr val="FFFF00"/>
                </a:solidFill>
                <a:latin typeface="Times New Roman" pitchFamily="18" charset="0"/>
                <a:cs typeface="Times New Roman" pitchFamily="18" charset="0"/>
              </a:rPr>
              <a:t>Other standard elliptic curves like NIST recommended curves over GF(2</a:t>
            </a:r>
            <a:r>
              <a:rPr lang="en-US" sz="1800" baseline="30000" dirty="0" smtClean="0">
                <a:solidFill>
                  <a:srgbClr val="FFFF00"/>
                </a:solidFill>
                <a:latin typeface="Times New Roman" pitchFamily="18" charset="0"/>
                <a:cs typeface="Times New Roman" pitchFamily="18" charset="0"/>
              </a:rPr>
              <a:t>m</a:t>
            </a:r>
            <a:r>
              <a:rPr lang="en-US" sz="1800" dirty="0" smtClean="0">
                <a:solidFill>
                  <a:srgbClr val="FFFF00"/>
                </a:solidFill>
                <a:latin typeface="Times New Roman" pitchFamily="18" charset="0"/>
                <a:cs typeface="Times New Roman" pitchFamily="18" charset="0"/>
              </a:rPr>
              <a:t>) and SECG curves over GF(p) and GF(2</a:t>
            </a:r>
            <a:r>
              <a:rPr lang="en-US" sz="1800" baseline="30000" dirty="0" smtClean="0">
                <a:solidFill>
                  <a:srgbClr val="FFFF00"/>
                </a:solidFill>
                <a:latin typeface="Times New Roman" pitchFamily="18" charset="0"/>
                <a:cs typeface="Times New Roman" pitchFamily="18" charset="0"/>
              </a:rPr>
              <a:t>m</a:t>
            </a:r>
            <a:r>
              <a:rPr lang="en-US" sz="1800" dirty="0" smtClean="0">
                <a:solidFill>
                  <a:srgbClr val="FFFF00"/>
                </a:solidFill>
                <a:latin typeface="Times New Roman" pitchFamily="18" charset="0"/>
                <a:cs typeface="Times New Roman" pitchFamily="18" charset="0"/>
              </a:rPr>
              <a:t>) may be tested. </a:t>
            </a:r>
          </a:p>
          <a:p>
            <a:pPr lvl="1" algn="just"/>
            <a:endParaRPr lang="en-US" sz="1800" dirty="0" smtClean="0">
              <a:solidFill>
                <a:srgbClr val="FFFF00"/>
              </a:solidFill>
              <a:latin typeface="Times New Roman" pitchFamily="18" charset="0"/>
              <a:cs typeface="Times New Roman" pitchFamily="18" charset="0"/>
            </a:endParaRPr>
          </a:p>
          <a:p>
            <a:pPr lvl="1" algn="just"/>
            <a:r>
              <a:rPr lang="en-US" sz="1800" dirty="0" smtClean="0">
                <a:solidFill>
                  <a:srgbClr val="FFFF00"/>
                </a:solidFill>
                <a:latin typeface="Times New Roman" pitchFamily="18" charset="0"/>
                <a:cs typeface="Times New Roman" pitchFamily="18" charset="0"/>
              </a:rPr>
              <a:t>This study can be used for further study of hyperelliptic curves and cryptanalysis of elliptic curves.</a:t>
            </a:r>
          </a:p>
        </p:txBody>
      </p:sp>
      <p:sp>
        <p:nvSpPr>
          <p:cNvPr id="4" name="Slide Number Placeholder 3"/>
          <p:cNvSpPr>
            <a:spLocks noGrp="1"/>
          </p:cNvSpPr>
          <p:nvPr>
            <p:ph type="sldNum" sz="quarter" idx="12"/>
          </p:nvPr>
        </p:nvSpPr>
        <p:spPr/>
        <p:txBody>
          <a:bodyPr/>
          <a:lstStyle/>
          <a:p>
            <a:fld id="{94A809A3-0D43-400E-BD8F-26E9E9685FDF}"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References</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Autofit/>
          </a:bodyPr>
          <a:lstStyle/>
          <a:p>
            <a:pPr lvl="0">
              <a:buFont typeface="+mj-lt"/>
              <a:buAutoNum type="arabicPeriod"/>
            </a:pPr>
            <a:r>
              <a:rPr lang="en-US" sz="1400" dirty="0" smtClean="0">
                <a:solidFill>
                  <a:srgbClr val="FFFF00"/>
                </a:solidFill>
                <a:latin typeface="Times New Roman" pitchFamily="18" charset="0"/>
                <a:cs typeface="Times New Roman" pitchFamily="18" charset="0"/>
              </a:rPr>
              <a:t>A. Menezes, P. van Oorschot and S. Vanstone, “Handbook of Applied Cryptography”, 1st Edition, CRC Press, 1997.</a:t>
            </a:r>
          </a:p>
          <a:p>
            <a:pPr>
              <a:buFont typeface="+mj-lt"/>
              <a:buAutoNum type="arabicPeriod"/>
            </a:pPr>
            <a:endParaRPr lang="en-US" sz="1400" dirty="0" smtClean="0">
              <a:solidFill>
                <a:srgbClr val="FFFF00"/>
              </a:solidFill>
              <a:latin typeface="Times New Roman" pitchFamily="18" charset="0"/>
              <a:cs typeface="Times New Roman" pitchFamily="18" charset="0"/>
            </a:endParaRPr>
          </a:p>
          <a:p>
            <a:pPr>
              <a:buFont typeface="+mj-lt"/>
              <a:buAutoNum type="arabicPeriod"/>
            </a:pPr>
            <a:r>
              <a:rPr lang="en-US" sz="1400" dirty="0" smtClean="0">
                <a:solidFill>
                  <a:srgbClr val="FFFF00"/>
                </a:solidFill>
                <a:latin typeface="Times New Roman" pitchFamily="18" charset="0"/>
                <a:cs typeface="Times New Roman" pitchFamily="18" charset="0"/>
              </a:rPr>
              <a:t>B. Kayayurt, “End-to-End Security for Mobile Devices”, Department of Computer Engineering, Izmir Institute of Technology, Izmir, Turkey, July 2004.</a:t>
            </a:r>
          </a:p>
          <a:p>
            <a:pPr>
              <a:buFont typeface="+mj-lt"/>
              <a:buAutoNum type="arabicPeriod"/>
            </a:pPr>
            <a:endParaRPr lang="en-US" sz="1400" dirty="0" smtClean="0">
              <a:solidFill>
                <a:srgbClr val="FFFF00"/>
              </a:solidFill>
              <a:latin typeface="Times New Roman" pitchFamily="18" charset="0"/>
              <a:cs typeface="Times New Roman" pitchFamily="18" charset="0"/>
            </a:endParaRPr>
          </a:p>
          <a:p>
            <a:pPr>
              <a:buFont typeface="+mj-lt"/>
              <a:buAutoNum type="arabicPeriod"/>
            </a:pPr>
            <a:r>
              <a:rPr lang="en-US" sz="1400" dirty="0" smtClean="0">
                <a:solidFill>
                  <a:srgbClr val="FFFF00"/>
                </a:solidFill>
                <a:latin typeface="Times New Roman" pitchFamily="18" charset="0"/>
                <a:cs typeface="Times New Roman" pitchFamily="18" charset="0"/>
              </a:rPr>
              <a:t>C. A. M. Paixao, “An Efficient Variant of the RSA Cryptosystem”, Institute of Mathematics and Statistics, University of Sao Paulo, Brasil.</a:t>
            </a:r>
          </a:p>
          <a:p>
            <a:pPr>
              <a:buFont typeface="+mj-lt"/>
              <a:buAutoNum type="arabicPeriod"/>
            </a:pPr>
            <a:endParaRPr lang="en-US" sz="1400" dirty="0" smtClean="0">
              <a:solidFill>
                <a:srgbClr val="FFFF00"/>
              </a:solidFill>
              <a:latin typeface="Times New Roman" pitchFamily="18" charset="0"/>
              <a:cs typeface="Times New Roman" pitchFamily="18" charset="0"/>
            </a:endParaRPr>
          </a:p>
          <a:p>
            <a:pPr>
              <a:buFont typeface="+mj-lt"/>
              <a:buAutoNum type="arabicPeriod"/>
            </a:pPr>
            <a:r>
              <a:rPr lang="en-US" sz="1400" dirty="0" smtClean="0">
                <a:solidFill>
                  <a:srgbClr val="FFFF00"/>
                </a:solidFill>
                <a:latin typeface="Times New Roman" pitchFamily="18" charset="0"/>
                <a:cs typeface="Times New Roman" pitchFamily="18" charset="0"/>
              </a:rPr>
              <a:t>Certicom Research, “Standards for Efficient Cryptography SEC1: Elliptic Curve Cryptography”, Version 1.0, September 20, 2000.</a:t>
            </a:r>
          </a:p>
          <a:p>
            <a:pPr>
              <a:buFont typeface="+mj-lt"/>
              <a:buAutoNum type="arabicPeriod"/>
            </a:pPr>
            <a:endParaRPr lang="en-US" sz="1400" dirty="0" smtClean="0">
              <a:solidFill>
                <a:srgbClr val="FFFF00"/>
              </a:solidFill>
              <a:latin typeface="Times New Roman" pitchFamily="18" charset="0"/>
              <a:cs typeface="Times New Roman" pitchFamily="18" charset="0"/>
            </a:endParaRPr>
          </a:p>
          <a:p>
            <a:pPr>
              <a:buFont typeface="+mj-lt"/>
              <a:buAutoNum type="arabicPeriod"/>
            </a:pPr>
            <a:r>
              <a:rPr lang="en-US" sz="1400" dirty="0" smtClean="0">
                <a:solidFill>
                  <a:srgbClr val="FFFF00"/>
                </a:solidFill>
                <a:latin typeface="Times New Roman" pitchFamily="18" charset="0"/>
                <a:cs typeface="Times New Roman" pitchFamily="18" charset="0"/>
              </a:rPr>
              <a:t>Certicom Research, “Standards for Efficient Cryptography SEC2: Recommended Elliptic Curve Domain Parameters”, Version 1.0, September 20, 2000.</a:t>
            </a:r>
          </a:p>
          <a:p>
            <a:pPr>
              <a:buFont typeface="+mj-lt"/>
              <a:buAutoNum type="arabicPeriod"/>
            </a:pPr>
            <a:endParaRPr lang="en-US" sz="1400" dirty="0" smtClean="0">
              <a:solidFill>
                <a:srgbClr val="FFFF00"/>
              </a:solidFill>
              <a:latin typeface="Times New Roman" pitchFamily="18" charset="0"/>
              <a:cs typeface="Times New Roman" pitchFamily="18" charset="0"/>
            </a:endParaRPr>
          </a:p>
          <a:p>
            <a:pPr>
              <a:buFont typeface="+mj-lt"/>
              <a:buAutoNum type="arabicPeriod"/>
            </a:pPr>
            <a:r>
              <a:rPr lang="en-US" sz="1400" dirty="0" smtClean="0">
                <a:solidFill>
                  <a:srgbClr val="FFFF00"/>
                </a:solidFill>
                <a:latin typeface="Times New Roman" pitchFamily="18" charset="0"/>
                <a:cs typeface="Times New Roman" pitchFamily="18" charset="0"/>
              </a:rPr>
              <a:t>D. Boneh, “Review of Standards for Efficient Cryptography SEC1: Elliptic Curve Cryptography”.</a:t>
            </a:r>
          </a:p>
          <a:p>
            <a:pPr>
              <a:buFont typeface="+mj-lt"/>
              <a:buAutoNum type="arabicPeriod"/>
            </a:pPr>
            <a:endParaRPr lang="en-US" sz="1400" dirty="0" smtClean="0">
              <a:solidFill>
                <a:srgbClr val="FFFF00"/>
              </a:solidFill>
              <a:latin typeface="Times New Roman" pitchFamily="18" charset="0"/>
              <a:cs typeface="Times New Roman" pitchFamily="18" charset="0"/>
            </a:endParaRPr>
          </a:p>
          <a:p>
            <a:pPr lvl="0">
              <a:buFont typeface="+mj-lt"/>
              <a:buAutoNum type="arabicPeriod"/>
            </a:pPr>
            <a:r>
              <a:rPr lang="en-US" sz="1400" dirty="0" smtClean="0">
                <a:solidFill>
                  <a:srgbClr val="FFFF00"/>
                </a:solidFill>
                <a:latin typeface="Times New Roman" pitchFamily="18" charset="0"/>
                <a:cs typeface="Times New Roman" pitchFamily="18" charset="0"/>
              </a:rPr>
              <a:t>D. Boneh and H. Shacham, “Fast Variants of RSA”, RSA Laboratories, CryptoBytes, Volume 5, No. 1, Winter/Spring 2002.</a:t>
            </a:r>
          </a:p>
          <a:p>
            <a:pPr>
              <a:buFont typeface="+mj-lt"/>
              <a:buAutoNum type="arabicPeriod"/>
            </a:pPr>
            <a:endParaRPr lang="en-US" sz="1400" dirty="0" smtClean="0">
              <a:solidFill>
                <a:srgbClr val="FFFF00"/>
              </a:solidFill>
            </a:endParaRPr>
          </a:p>
          <a:p>
            <a:pPr>
              <a:buNone/>
            </a:pPr>
            <a:r>
              <a:rPr lang="en-US" sz="1400" dirty="0" smtClean="0">
                <a:solidFill>
                  <a:srgbClr val="FFFF00"/>
                </a:solidFill>
                <a:latin typeface="Times New Roman" pitchFamily="18" charset="0"/>
                <a:cs typeface="Times New Roman" pitchFamily="18" charset="0"/>
              </a:rPr>
              <a:t>	</a:t>
            </a:r>
          </a:p>
          <a:p>
            <a:pPr>
              <a:buFont typeface="+mj-lt"/>
              <a:buAutoNum type="arabicPeriod"/>
            </a:pPr>
            <a:endParaRPr lang="en-US" sz="1400" dirty="0" smtClean="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36</a:t>
            </a:fld>
            <a:endParaRPr lang="en-US" dirty="0"/>
          </a:p>
        </p:txBody>
      </p:sp>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References…</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41437"/>
            <a:ext cx="8229600" cy="5135563"/>
          </a:xfrm>
        </p:spPr>
        <p:txBody>
          <a:bodyPr>
            <a:noAutofit/>
          </a:bodyPr>
          <a:lstStyle/>
          <a:p>
            <a:pPr>
              <a:buFont typeface="+mj-lt"/>
              <a:buAutoNum type="arabicPeriod" startAt="8"/>
            </a:pPr>
            <a:r>
              <a:rPr lang="en-US" sz="1400" dirty="0" smtClean="0">
                <a:solidFill>
                  <a:srgbClr val="FFFF00"/>
                </a:solidFill>
                <a:latin typeface="Times New Roman" pitchFamily="18" charset="0"/>
                <a:cs typeface="Times New Roman" pitchFamily="18" charset="0"/>
              </a:rPr>
              <a:t>E. Jochemsz, “Cryptanalysis of RSA Variants Using Small Roots of Polynomials”, Eindhoven Technical University, October 4, 2007.</a:t>
            </a:r>
          </a:p>
          <a:p>
            <a:pPr>
              <a:buFont typeface="+mj-lt"/>
              <a:buAutoNum type="arabicPeriod" startAt="8"/>
            </a:pPr>
            <a:endParaRPr lang="en-US" sz="1400" dirty="0" smtClean="0">
              <a:solidFill>
                <a:srgbClr val="FFFF00"/>
              </a:solidFill>
              <a:latin typeface="Times New Roman" pitchFamily="18" charset="0"/>
              <a:cs typeface="Times New Roman" pitchFamily="18" charset="0"/>
            </a:endParaRPr>
          </a:p>
          <a:p>
            <a:pPr>
              <a:buFont typeface="+mj-lt"/>
              <a:buAutoNum type="arabicPeriod" startAt="8"/>
            </a:pPr>
            <a:r>
              <a:rPr lang="en-US" sz="1400" dirty="0" smtClean="0">
                <a:solidFill>
                  <a:srgbClr val="FFFF00"/>
                </a:solidFill>
                <a:latin typeface="Times New Roman" pitchFamily="18" charset="0"/>
                <a:cs typeface="Times New Roman" pitchFamily="18" charset="0"/>
              </a:rPr>
              <a:t>H.C.A.V.  Tilborg, “Fundamentals of Cryptology”.</a:t>
            </a:r>
          </a:p>
          <a:p>
            <a:pPr>
              <a:buFont typeface="+mj-lt"/>
              <a:buAutoNum type="arabicPeriod" startAt="8"/>
            </a:pPr>
            <a:endParaRPr lang="en-US" sz="1400" dirty="0" smtClean="0">
              <a:solidFill>
                <a:srgbClr val="FFFF00"/>
              </a:solidFill>
              <a:latin typeface="Times New Roman" pitchFamily="18" charset="0"/>
              <a:cs typeface="Times New Roman" pitchFamily="18" charset="0"/>
            </a:endParaRPr>
          </a:p>
          <a:p>
            <a:pPr>
              <a:buFont typeface="+mj-lt"/>
              <a:buAutoNum type="arabicPeriod" startAt="8"/>
            </a:pPr>
            <a:r>
              <a:rPr lang="en-US" sz="1400" dirty="0" smtClean="0">
                <a:solidFill>
                  <a:srgbClr val="FFFF00"/>
                </a:solidFill>
                <a:latin typeface="Times New Roman" pitchFamily="18" charset="0"/>
                <a:cs typeface="Times New Roman" pitchFamily="18" charset="0"/>
              </a:rPr>
              <a:t>H. Pietilainen, “Elliptic Curve Cryptography on Smart Cards”, Helsinki University of Technology, Faculty of Information Technology, Department of Computer Science, October 30, 2000.</a:t>
            </a:r>
          </a:p>
          <a:p>
            <a:pPr>
              <a:buFont typeface="+mj-lt"/>
              <a:buAutoNum type="arabicPeriod" startAt="8"/>
            </a:pPr>
            <a:endParaRPr lang="en-US" sz="1400" dirty="0" smtClean="0">
              <a:solidFill>
                <a:srgbClr val="FFFF00"/>
              </a:solidFill>
              <a:latin typeface="Times New Roman" pitchFamily="18" charset="0"/>
              <a:cs typeface="Times New Roman" pitchFamily="18" charset="0"/>
            </a:endParaRPr>
          </a:p>
          <a:p>
            <a:pPr>
              <a:buFont typeface="+mj-lt"/>
              <a:buAutoNum type="arabicPeriod" startAt="8"/>
            </a:pPr>
            <a:r>
              <a:rPr lang="en-US" sz="1400" dirty="0" smtClean="0">
                <a:solidFill>
                  <a:srgbClr val="FFFF00"/>
                </a:solidFill>
                <a:latin typeface="Times New Roman" pitchFamily="18" charset="0"/>
                <a:cs typeface="Times New Roman" pitchFamily="18" charset="0"/>
              </a:rPr>
              <a:t>K. Hansen, T. Larsen and K. Olsen, “On the Efficiency of Fast RSA Variants in Modern Mobile Phones”, International Journal of Computer Science and Information Security, Vol. 6, No. 3, 2009.</a:t>
            </a:r>
          </a:p>
          <a:p>
            <a:pPr>
              <a:buFont typeface="+mj-lt"/>
              <a:buAutoNum type="arabicPeriod" startAt="8"/>
            </a:pPr>
            <a:endParaRPr lang="en-US" sz="1400" dirty="0" smtClean="0">
              <a:solidFill>
                <a:srgbClr val="FFFF00"/>
              </a:solidFill>
              <a:latin typeface="Times New Roman" pitchFamily="18" charset="0"/>
              <a:cs typeface="Times New Roman" pitchFamily="18" charset="0"/>
            </a:endParaRPr>
          </a:p>
          <a:p>
            <a:pPr>
              <a:buFont typeface="+mj-lt"/>
              <a:buAutoNum type="arabicPeriod" startAt="8"/>
            </a:pPr>
            <a:r>
              <a:rPr lang="en-US" sz="1400" dirty="0" smtClean="0">
                <a:solidFill>
                  <a:srgbClr val="FFFF00"/>
                </a:solidFill>
                <a:latin typeface="Times New Roman" pitchFamily="18" charset="0"/>
                <a:cs typeface="Times New Roman" pitchFamily="18" charset="0"/>
              </a:rPr>
              <a:t>Legion of the Bouncy Castle, “The Bouncy Castle Crypto APIs for Java”, www.bouncycastle.org, 2011.</a:t>
            </a:r>
          </a:p>
          <a:p>
            <a:pPr>
              <a:buFont typeface="+mj-lt"/>
              <a:buAutoNum type="arabicPeriod" startAt="8"/>
            </a:pPr>
            <a:endParaRPr lang="en-US" sz="1400" dirty="0" smtClean="0">
              <a:solidFill>
                <a:srgbClr val="FFFF00"/>
              </a:solidFill>
              <a:latin typeface="Times New Roman" pitchFamily="18" charset="0"/>
              <a:cs typeface="Times New Roman" pitchFamily="18" charset="0"/>
            </a:endParaRPr>
          </a:p>
          <a:p>
            <a:pPr>
              <a:buFont typeface="+mj-lt"/>
              <a:buAutoNum type="arabicPeriod" startAt="8"/>
            </a:pPr>
            <a:r>
              <a:rPr lang="en-US" sz="1400" dirty="0" smtClean="0">
                <a:solidFill>
                  <a:srgbClr val="FFFF00"/>
                </a:solidFill>
                <a:latin typeface="Times New Roman" pitchFamily="18" charset="0"/>
                <a:cs typeface="Times New Roman" pitchFamily="18" charset="0"/>
              </a:rPr>
              <a:t>M. Brown, Dept. of C&amp;O, University of Waterloo, Canada, D. Hankerson, Dept. of Discrete and Statistical Sciences, Auburn University, USA, J. Lopez, Dept. of Computer Science, University of Valle, Colombia, and A. Menezes, Certicom Research, Canada, “Software Implementation of the NIST Elliptic Curves Over Prime Fields”.</a:t>
            </a:r>
          </a:p>
          <a:p>
            <a:pPr>
              <a:buFont typeface="+mj-lt"/>
              <a:buAutoNum type="arabicPeriod" startAt="8"/>
            </a:pPr>
            <a:endParaRPr lang="en-US" sz="1400" dirty="0" smtClean="0">
              <a:solidFill>
                <a:srgbClr val="FFFF00"/>
              </a:solidFill>
              <a:latin typeface="Times New Roman" pitchFamily="18" charset="0"/>
              <a:cs typeface="Times New Roman" pitchFamily="18" charset="0"/>
            </a:endParaRPr>
          </a:p>
          <a:p>
            <a:pPr>
              <a:buFont typeface="+mj-lt"/>
              <a:buAutoNum type="arabicPeriod" startAt="8"/>
            </a:pPr>
            <a:r>
              <a:rPr lang="en-US" sz="1400" dirty="0" smtClean="0">
                <a:solidFill>
                  <a:srgbClr val="FFFF00"/>
                </a:solidFill>
                <a:latin typeface="Times New Roman" pitchFamily="18" charset="0"/>
                <a:cs typeface="Times New Roman" pitchFamily="18" charset="0"/>
              </a:rPr>
              <a:t>Md. Ali-Al-Mamun, Md. M. Islam, S.M.M. Romman and A.H.S.U. Ahmad, “Performance Evaluation of Several Efficient RSA Variants.” International Journal of Computer Science and Network Security, Vol. 8, No. 7, July 2008.</a:t>
            </a:r>
            <a:endParaRPr lang="en-US" sz="1400"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37</a:t>
            </a:fld>
            <a:endParaRPr lang="en-US" dirty="0"/>
          </a:p>
        </p:txBody>
      </p:sp>
    </p:spTree>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References…</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41437"/>
            <a:ext cx="8229600" cy="5135563"/>
          </a:xfrm>
        </p:spPr>
        <p:txBody>
          <a:bodyPr>
            <a:noAutofit/>
          </a:bodyPr>
          <a:lstStyle/>
          <a:p>
            <a:pPr>
              <a:buFont typeface="+mj-lt"/>
              <a:buAutoNum type="arabicPeriod" startAt="15"/>
            </a:pPr>
            <a:r>
              <a:rPr lang="en-US" sz="1400" dirty="0" smtClean="0">
                <a:solidFill>
                  <a:srgbClr val="FFFF00"/>
                </a:solidFill>
                <a:latin typeface="Times New Roman" pitchFamily="18" charset="0"/>
                <a:cs typeface="Times New Roman" pitchFamily="18" charset="0"/>
              </a:rPr>
              <a:t>M. J. Hinek, “On the Security of Multi-Prime RSA”, David R. Cheriton School of Computer Science, University of Waterloo, Waterloo, Ontario, N2L 3G1, Canada, June 13, 2006.</a:t>
            </a:r>
          </a:p>
          <a:p>
            <a:pPr>
              <a:buFont typeface="+mj-lt"/>
              <a:buAutoNum type="arabicPeriod" startAt="15"/>
            </a:pPr>
            <a:endParaRPr lang="en-US" sz="1400" dirty="0" smtClean="0">
              <a:solidFill>
                <a:srgbClr val="FFFF00"/>
              </a:solidFill>
              <a:latin typeface="Times New Roman" pitchFamily="18" charset="0"/>
              <a:cs typeface="Times New Roman" pitchFamily="18" charset="0"/>
            </a:endParaRPr>
          </a:p>
          <a:p>
            <a:pPr>
              <a:buFont typeface="+mj-lt"/>
              <a:buAutoNum type="arabicPeriod" startAt="15"/>
            </a:pPr>
            <a:r>
              <a:rPr lang="en-US" sz="1400" dirty="0" smtClean="0">
                <a:solidFill>
                  <a:srgbClr val="FFFF00"/>
                </a:solidFill>
                <a:latin typeface="Times New Roman" pitchFamily="18" charset="0"/>
                <a:cs typeface="Times New Roman" pitchFamily="18" charset="0"/>
              </a:rPr>
              <a:t>M. J. Wiener, “Cryptanalysis of Short RSA Secret Exponents”, BNR, P.O. Box 3511 Station C, Ottawa, Ontario, Canada, K1Y 4H7, August 3, 1989.</a:t>
            </a:r>
          </a:p>
          <a:p>
            <a:pPr>
              <a:buFont typeface="+mj-lt"/>
              <a:buAutoNum type="arabicPeriod" startAt="15"/>
            </a:pPr>
            <a:endParaRPr lang="en-US" sz="1400" dirty="0" smtClean="0">
              <a:solidFill>
                <a:srgbClr val="FFFF00"/>
              </a:solidFill>
              <a:latin typeface="Times New Roman" pitchFamily="18" charset="0"/>
              <a:cs typeface="Times New Roman" pitchFamily="18" charset="0"/>
            </a:endParaRPr>
          </a:p>
          <a:p>
            <a:pPr>
              <a:buFont typeface="+mj-lt"/>
              <a:buAutoNum type="arabicPeriod" startAt="15"/>
            </a:pPr>
            <a:r>
              <a:rPr lang="en-US" sz="1400" dirty="0" smtClean="0">
                <a:solidFill>
                  <a:srgbClr val="FFFF00"/>
                </a:solidFill>
                <a:latin typeface="Times New Roman" pitchFamily="18" charset="0"/>
                <a:cs typeface="Times New Roman" pitchFamily="18" charset="0"/>
              </a:rPr>
              <a:t>M. Saeki, “Elliptic Curve Cryptosystems”, School of Computer Science, McGill University, Montreal, February 1997.</a:t>
            </a:r>
          </a:p>
          <a:p>
            <a:pPr>
              <a:buFont typeface="+mj-lt"/>
              <a:buAutoNum type="arabicPeriod" startAt="15"/>
            </a:pPr>
            <a:endParaRPr lang="en-US" sz="1400" dirty="0" smtClean="0">
              <a:solidFill>
                <a:srgbClr val="FFFF00"/>
              </a:solidFill>
              <a:latin typeface="Times New Roman" pitchFamily="18" charset="0"/>
              <a:cs typeface="Times New Roman" pitchFamily="18" charset="0"/>
            </a:endParaRPr>
          </a:p>
          <a:p>
            <a:pPr>
              <a:buFont typeface="+mj-lt"/>
              <a:buAutoNum type="arabicPeriod" startAt="15"/>
            </a:pPr>
            <a:r>
              <a:rPr lang="en-US" sz="1400" dirty="0" smtClean="0">
                <a:solidFill>
                  <a:srgbClr val="FFFF00"/>
                </a:solidFill>
                <a:latin typeface="Times New Roman" pitchFamily="18" charset="0"/>
                <a:cs typeface="Times New Roman" pitchFamily="18" charset="0"/>
              </a:rPr>
              <a:t>R.A. Mollin, “An Introduction to Cryptography”, Second Edition, Chapman &amp; Hall/CRC, Taylor &amp; Francis Group, 2007.</a:t>
            </a:r>
          </a:p>
          <a:p>
            <a:pPr>
              <a:buFont typeface="+mj-lt"/>
              <a:buAutoNum type="arabicPeriod" startAt="15"/>
            </a:pPr>
            <a:endParaRPr lang="en-US" sz="1400" dirty="0" smtClean="0">
              <a:solidFill>
                <a:srgbClr val="FFFF00"/>
              </a:solidFill>
              <a:latin typeface="Times New Roman" pitchFamily="18" charset="0"/>
              <a:cs typeface="Times New Roman" pitchFamily="18" charset="0"/>
            </a:endParaRPr>
          </a:p>
          <a:p>
            <a:pPr>
              <a:buFont typeface="+mj-lt"/>
              <a:buAutoNum type="arabicPeriod" startAt="15"/>
            </a:pPr>
            <a:r>
              <a:rPr lang="en-US" sz="1400" dirty="0" smtClean="0">
                <a:solidFill>
                  <a:srgbClr val="FFFF00"/>
                </a:solidFill>
                <a:latin typeface="Times New Roman" pitchFamily="18" charset="0"/>
                <a:cs typeface="Times New Roman" pitchFamily="18" charset="0"/>
              </a:rPr>
              <a:t>RSA Laboratories, “PKCS #1 v2.1: RSA Cryptography Standard”, RSA laboratories, June 14, 2002.</a:t>
            </a:r>
          </a:p>
          <a:p>
            <a:pPr>
              <a:buFont typeface="+mj-lt"/>
              <a:buAutoNum type="arabicPeriod" startAt="15"/>
            </a:pPr>
            <a:endParaRPr lang="en-US" sz="1400" dirty="0" smtClean="0">
              <a:solidFill>
                <a:srgbClr val="FFFF00"/>
              </a:solidFill>
              <a:latin typeface="Times New Roman" pitchFamily="18" charset="0"/>
              <a:cs typeface="Times New Roman" pitchFamily="18" charset="0"/>
            </a:endParaRPr>
          </a:p>
          <a:p>
            <a:pPr>
              <a:buFont typeface="+mj-lt"/>
              <a:buAutoNum type="arabicPeriod" startAt="15"/>
            </a:pPr>
            <a:r>
              <a:rPr lang="en-US" sz="1400" dirty="0" smtClean="0">
                <a:solidFill>
                  <a:srgbClr val="FFFF00"/>
                </a:solidFill>
                <a:latin typeface="Times New Roman" pitchFamily="18" charset="0"/>
                <a:cs typeface="Times New Roman" pitchFamily="18" charset="0"/>
              </a:rPr>
              <a:t>R. Soram and M. Khomdram, “Juxtaposition of RSA and Elliptic Curve Cryptosystem”,      International Journal of Computer Science and Network Security, Vol. 9 No.9, September 2009.</a:t>
            </a:r>
          </a:p>
          <a:p>
            <a:pPr>
              <a:buFont typeface="+mj-lt"/>
              <a:buAutoNum type="arabicPeriod" startAt="15"/>
            </a:pPr>
            <a:endParaRPr lang="en-US" sz="1400" dirty="0" smtClean="0">
              <a:solidFill>
                <a:srgbClr val="FFFF00"/>
              </a:solidFill>
              <a:latin typeface="Times New Roman" pitchFamily="18" charset="0"/>
              <a:cs typeface="Times New Roman" pitchFamily="18" charset="0"/>
            </a:endParaRPr>
          </a:p>
          <a:p>
            <a:pPr>
              <a:buFont typeface="+mj-lt"/>
              <a:buAutoNum type="arabicPeriod" startAt="15"/>
            </a:pPr>
            <a:r>
              <a:rPr lang="en-US" sz="1400" dirty="0" smtClean="0">
                <a:solidFill>
                  <a:srgbClr val="FFFF00"/>
                </a:solidFill>
                <a:latin typeface="Times New Roman" pitchFamily="18" charset="0"/>
                <a:cs typeface="Times New Roman" pitchFamily="18" charset="0"/>
              </a:rPr>
              <a:t>Sun Microsystems Inc., http://java.sun.com/javame.</a:t>
            </a:r>
          </a:p>
          <a:p>
            <a:pPr>
              <a:buFont typeface="+mj-lt"/>
              <a:buAutoNum type="arabicPeriod" startAt="15"/>
            </a:pPr>
            <a:endParaRPr lang="en-US" sz="1400" dirty="0" smtClean="0">
              <a:solidFill>
                <a:srgbClr val="FFFF00"/>
              </a:solidFill>
              <a:latin typeface="Times New Roman" pitchFamily="18" charset="0"/>
              <a:cs typeface="Times New Roman" pitchFamily="18" charset="0"/>
            </a:endParaRPr>
          </a:p>
          <a:p>
            <a:pPr lvl="0">
              <a:buFont typeface="+mj-lt"/>
              <a:buAutoNum type="arabicPeriod" startAt="15"/>
            </a:pPr>
            <a:r>
              <a:rPr lang="en-US" sz="1400" dirty="0" smtClean="0">
                <a:solidFill>
                  <a:srgbClr val="FFFF00"/>
                </a:solidFill>
                <a:latin typeface="Times New Roman" pitchFamily="18" charset="0"/>
                <a:cs typeface="Times New Roman" pitchFamily="18" charset="0"/>
              </a:rPr>
              <a:t>T.H. Cormen, C.E. Leiserson, R.L. Rivest, C. Stein, “Introduction to Algorithms”, Second Edition, Prentice-Hall India, 2007.</a:t>
            </a:r>
          </a:p>
        </p:txBody>
      </p:sp>
      <p:sp>
        <p:nvSpPr>
          <p:cNvPr id="4" name="Slide Number Placeholder 3"/>
          <p:cNvSpPr>
            <a:spLocks noGrp="1"/>
          </p:cNvSpPr>
          <p:nvPr>
            <p:ph type="sldNum" sz="quarter" idx="12"/>
          </p:nvPr>
        </p:nvSpPr>
        <p:spPr/>
        <p:txBody>
          <a:bodyPr/>
          <a:lstStyle/>
          <a:p>
            <a:fld id="{94A809A3-0D43-400E-BD8F-26E9E9685FDF}" type="slidenum">
              <a:rPr lang="en-US" smtClean="0"/>
              <a:pPr/>
              <a:t>38</a:t>
            </a:fld>
            <a:endParaRPr lang="en-US" dirty="0"/>
          </a:p>
        </p:txBody>
      </p:sp>
    </p:spTree>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FF00"/>
                </a:solidFill>
                <a:latin typeface="Times New Roman" pitchFamily="18" charset="0"/>
                <a:cs typeface="Times New Roman" pitchFamily="18" charset="0"/>
              </a:rPr>
              <a:t>References…</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41437"/>
            <a:ext cx="8229600" cy="5135563"/>
          </a:xfrm>
        </p:spPr>
        <p:txBody>
          <a:bodyPr>
            <a:noAutofit/>
          </a:bodyPr>
          <a:lstStyle/>
          <a:p>
            <a:pPr>
              <a:buFont typeface="+mj-lt"/>
              <a:buAutoNum type="arabicPeriod" startAt="23"/>
            </a:pPr>
            <a:r>
              <a:rPr lang="en-US" sz="1400" dirty="0" smtClean="0">
                <a:solidFill>
                  <a:srgbClr val="FFFF00"/>
                </a:solidFill>
                <a:latin typeface="Times New Roman" pitchFamily="18" charset="0"/>
                <a:cs typeface="Times New Roman" pitchFamily="18" charset="0"/>
              </a:rPr>
              <a:t>T. Struk, “Elliptic Curve Cryptography as Suitable Solution for Mobile Devices”, National University of Ireland, Galway, August 28, 2009.</a:t>
            </a:r>
          </a:p>
          <a:p>
            <a:pPr>
              <a:buFont typeface="+mj-lt"/>
              <a:buAutoNum type="arabicPeriod" startAt="23"/>
            </a:pPr>
            <a:endParaRPr lang="en-US" sz="1400" dirty="0" smtClean="0">
              <a:solidFill>
                <a:srgbClr val="FFFF00"/>
              </a:solidFill>
              <a:latin typeface="Times New Roman" pitchFamily="18" charset="0"/>
              <a:cs typeface="Times New Roman" pitchFamily="18" charset="0"/>
            </a:endParaRPr>
          </a:p>
          <a:p>
            <a:pPr>
              <a:buFont typeface="+mj-lt"/>
              <a:buAutoNum type="arabicPeriod" startAt="23"/>
            </a:pPr>
            <a:r>
              <a:rPr lang="en-US" sz="1400" dirty="0" smtClean="0">
                <a:solidFill>
                  <a:srgbClr val="FFFF00"/>
                </a:solidFill>
                <a:latin typeface="Times New Roman" pitchFamily="18" charset="0"/>
                <a:cs typeface="Times New Roman" pitchFamily="18" charset="0"/>
              </a:rPr>
              <a:t>T. Takagi, “Fast RSA-type Cryptosystem Modulo p</a:t>
            </a:r>
            <a:r>
              <a:rPr lang="en-US" sz="1400" baseline="30000" dirty="0" smtClean="0">
                <a:solidFill>
                  <a:srgbClr val="FFFF00"/>
                </a:solidFill>
                <a:latin typeface="Times New Roman" pitchFamily="18" charset="0"/>
                <a:cs typeface="Times New Roman" pitchFamily="18" charset="0"/>
              </a:rPr>
              <a:t>k</a:t>
            </a:r>
            <a:r>
              <a:rPr lang="en-US" sz="1400" dirty="0" smtClean="0">
                <a:solidFill>
                  <a:srgbClr val="FFFF00"/>
                </a:solidFill>
                <a:latin typeface="Times New Roman" pitchFamily="18" charset="0"/>
                <a:cs typeface="Times New Roman" pitchFamily="18" charset="0"/>
              </a:rPr>
              <a:t>q”, NTT Software Laboratories, 3-9-11, Midoro-cho Musashino-shi, Tokyo 180-0012, Japan. </a:t>
            </a:r>
          </a:p>
          <a:p>
            <a:pPr>
              <a:buFont typeface="+mj-lt"/>
              <a:buAutoNum type="arabicPeriod" startAt="23"/>
            </a:pPr>
            <a:endParaRPr lang="en-US" sz="1400" dirty="0" smtClean="0">
              <a:solidFill>
                <a:srgbClr val="FFFF00"/>
              </a:solidFill>
              <a:latin typeface="Times New Roman" pitchFamily="18" charset="0"/>
              <a:cs typeface="Times New Roman" pitchFamily="18" charset="0"/>
            </a:endParaRPr>
          </a:p>
          <a:p>
            <a:pPr>
              <a:buFont typeface="+mj-lt"/>
              <a:buAutoNum type="arabicPeriod" startAt="23"/>
            </a:pPr>
            <a:r>
              <a:rPr lang="en-US" sz="1400" dirty="0" smtClean="0">
                <a:solidFill>
                  <a:srgbClr val="FFFF00"/>
                </a:solidFill>
                <a:latin typeface="Times New Roman" pitchFamily="18" charset="0"/>
                <a:cs typeface="Times New Roman" pitchFamily="18" charset="0"/>
              </a:rPr>
              <a:t>W. Chou, “Elliptic Curve Cryptography and Its Applications to Mobile Devices”, University of Maryland, Department of Mathematics, College Park.</a:t>
            </a:r>
          </a:p>
          <a:p>
            <a:pPr>
              <a:buFont typeface="+mj-lt"/>
              <a:buAutoNum type="arabicPeriod" startAt="23"/>
            </a:pPr>
            <a:endParaRPr lang="en-US" sz="1400" dirty="0" smtClean="0">
              <a:solidFill>
                <a:srgbClr val="FFFF00"/>
              </a:solidFill>
              <a:latin typeface="Times New Roman" pitchFamily="18" charset="0"/>
              <a:cs typeface="Times New Roman" pitchFamily="18" charset="0"/>
            </a:endParaRPr>
          </a:p>
          <a:p>
            <a:pPr>
              <a:buFont typeface="+mj-lt"/>
              <a:buAutoNum type="arabicPeriod" startAt="23"/>
            </a:pPr>
            <a:r>
              <a:rPr lang="en-US" sz="1400" dirty="0" smtClean="0">
                <a:solidFill>
                  <a:srgbClr val="FFFF00"/>
                </a:solidFill>
                <a:latin typeface="Times New Roman" pitchFamily="18" charset="0"/>
                <a:cs typeface="Times New Roman" pitchFamily="18" charset="0"/>
              </a:rPr>
              <a:t>W. Stallings, “Cryptography and Network Security”, Fourth Edition, 2009.</a:t>
            </a:r>
          </a:p>
          <a:p>
            <a:pPr>
              <a:buFont typeface="+mj-lt"/>
              <a:buAutoNum type="arabicPeriod" startAt="23"/>
            </a:pPr>
            <a:endParaRPr lang="en-US" sz="1400" dirty="0" smtClean="0">
              <a:solidFill>
                <a:srgbClr val="FFFF00"/>
              </a:solidFill>
              <a:latin typeface="Times New Roman" pitchFamily="18" charset="0"/>
              <a:cs typeface="Times New Roman" pitchFamily="18" charset="0"/>
            </a:endParaRPr>
          </a:p>
          <a:p>
            <a:pPr>
              <a:buFont typeface="+mj-lt"/>
              <a:buAutoNum type="arabicPeriod" startAt="23"/>
            </a:pPr>
            <a:r>
              <a:rPr lang="en-US" sz="1400" dirty="0" smtClean="0">
                <a:solidFill>
                  <a:srgbClr val="FFFF00"/>
                </a:solidFill>
                <a:latin typeface="Times New Roman" pitchFamily="18" charset="0"/>
                <a:cs typeface="Times New Roman" pitchFamily="18" charset="0"/>
              </a:rPr>
              <a:t>Z. Zhong and Z. Xia, “On the Variants and Speed Methods of RSA”, Department of Computer Science, School of Computer, Wuhan University, Wuhan, Hubei 430072 P.R. China.</a:t>
            </a:r>
          </a:p>
        </p:txBody>
      </p:sp>
      <p:sp>
        <p:nvSpPr>
          <p:cNvPr id="4" name="Slide Number Placeholder 3"/>
          <p:cNvSpPr>
            <a:spLocks noGrp="1"/>
          </p:cNvSpPr>
          <p:nvPr>
            <p:ph type="sldNum" sz="quarter" idx="12"/>
          </p:nvPr>
        </p:nvSpPr>
        <p:spPr/>
        <p:txBody>
          <a:bodyPr/>
          <a:lstStyle/>
          <a:p>
            <a:fld id="{94A809A3-0D43-400E-BD8F-26E9E9685FDF}" type="slidenum">
              <a:rPr lang="en-US" smtClean="0"/>
              <a:pPr/>
              <a:t>39</a:t>
            </a:fld>
            <a:endParaRPr lang="en-US"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Problem Definition</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dirty="0" smtClean="0">
                <a:solidFill>
                  <a:srgbClr val="FFFF00"/>
                </a:solidFill>
                <a:latin typeface="Times New Roman" pitchFamily="18" charset="0"/>
                <a:cs typeface="Times New Roman" pitchFamily="18" charset="0"/>
              </a:rPr>
              <a:t>	</a:t>
            </a:r>
            <a:endParaRPr lang="en-US" sz="2000" dirty="0">
              <a:solidFill>
                <a:srgbClr val="FFFF00"/>
              </a:solidFill>
              <a:latin typeface="Times New Roman" pitchFamily="18" charset="0"/>
              <a:cs typeface="Times New Roman" pitchFamily="18" charset="0"/>
            </a:endParaRPr>
          </a:p>
        </p:txBody>
      </p:sp>
      <p:sp>
        <p:nvSpPr>
          <p:cNvPr id="4" name="Content Placeholder 2"/>
          <p:cNvSpPr txBox="1">
            <a:spLocks/>
          </p:cNvSpPr>
          <p:nvPr/>
        </p:nvSpPr>
        <p:spPr>
          <a:xfrm>
            <a:off x="609600" y="1600200"/>
            <a:ext cx="8229600" cy="48006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rPr>
              <a:t>1024-bit  RSA decryption on a small handheld device such as the PalmPilot III can take as long as 30 seconds----------------D. Boneh &amp; H. Shacham [7].</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b="0"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endParaRPr>
          </a:p>
          <a:p>
            <a:pPr marL="342900" lvl="0" indent="-342900" algn="just">
              <a:spcBef>
                <a:spcPct val="20000"/>
              </a:spcBef>
              <a:buFont typeface="Arial" pitchFamily="34" charset="0"/>
              <a:buChar char="•"/>
              <a:defRPr/>
            </a:pPr>
            <a:r>
              <a:rPr kumimoji="0" lang="en-US" b="0"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rPr>
              <a:t>The major computational problem with RSA is the</a:t>
            </a:r>
            <a:r>
              <a:rPr kumimoji="0" lang="en-US" b="0" i="0" u="none" strike="noStrike" kern="1200" cap="none" spc="0" normalizeH="0" noProof="0" dirty="0" smtClean="0">
                <a:ln>
                  <a:noFill/>
                </a:ln>
                <a:solidFill>
                  <a:srgbClr val="FFFF00"/>
                </a:solidFill>
                <a:effectLst/>
                <a:uLnTx/>
                <a:uFillTx/>
                <a:latin typeface="Times New Roman" pitchFamily="18" charset="0"/>
                <a:ea typeface="+mn-ea"/>
                <a:cs typeface="Times New Roman" pitchFamily="18" charset="0"/>
              </a:rPr>
              <a:t> calculation of modular exponentiations that must be performed in its encryption/decryption with its public / private key pairs respectively. In case of encryption M</a:t>
            </a:r>
            <a:r>
              <a:rPr kumimoji="0" lang="en-US" b="0" i="0" u="none" strike="noStrike" kern="1200" cap="none" spc="0" normalizeH="0" baseline="30000" noProof="0" dirty="0" smtClean="0">
                <a:ln>
                  <a:noFill/>
                </a:ln>
                <a:solidFill>
                  <a:srgbClr val="FFFF00"/>
                </a:solidFill>
                <a:effectLst/>
                <a:uLnTx/>
                <a:uFillTx/>
                <a:latin typeface="Times New Roman" pitchFamily="18" charset="0"/>
                <a:ea typeface="+mn-ea"/>
                <a:cs typeface="Times New Roman" pitchFamily="18" charset="0"/>
              </a:rPr>
              <a:t>e</a:t>
            </a:r>
            <a:r>
              <a:rPr kumimoji="0" lang="en-US" b="0" i="0" u="none" strike="noStrike" kern="1200" cap="none" spc="0" normalizeH="0" noProof="0" dirty="0" smtClean="0">
                <a:ln>
                  <a:noFill/>
                </a:ln>
                <a:solidFill>
                  <a:srgbClr val="FFFF00"/>
                </a:solidFill>
                <a:effectLst/>
                <a:uLnTx/>
                <a:uFillTx/>
                <a:latin typeface="Times New Roman" pitchFamily="18" charset="0"/>
                <a:ea typeface="+mn-ea"/>
                <a:cs typeface="Times New Roman" pitchFamily="18" charset="0"/>
              </a:rPr>
              <a:t> mod N and in case </a:t>
            </a:r>
            <a:r>
              <a:rPr lang="en-US" dirty="0" smtClean="0">
                <a:solidFill>
                  <a:srgbClr val="FFFF00"/>
                </a:solidFill>
                <a:latin typeface="Times New Roman" pitchFamily="18" charset="0"/>
                <a:cs typeface="Times New Roman" pitchFamily="18" charset="0"/>
              </a:rPr>
              <a:t>of decryption C</a:t>
            </a:r>
            <a:r>
              <a:rPr lang="en-US" baseline="30000" dirty="0" smtClean="0">
                <a:solidFill>
                  <a:srgbClr val="FFFF00"/>
                </a:solidFill>
                <a:latin typeface="Times New Roman" pitchFamily="18" charset="0"/>
                <a:cs typeface="Times New Roman" pitchFamily="18" charset="0"/>
              </a:rPr>
              <a:t>d</a:t>
            </a:r>
            <a:r>
              <a:rPr lang="en-US" dirty="0" smtClean="0">
                <a:solidFill>
                  <a:srgbClr val="FFFF00"/>
                </a:solidFill>
                <a:latin typeface="Times New Roman" pitchFamily="18" charset="0"/>
                <a:cs typeface="Times New Roman" pitchFamily="18" charset="0"/>
              </a:rPr>
              <a:t> mod N is to be computed where M is the message, &lt;N, e&gt; is the public key, C is the ciphertext and &lt;N, d&gt; is the private key with N being the RSA modulus.</a:t>
            </a:r>
            <a:endParaRPr kumimoji="0" lang="en-US" b="0" i="0" u="none" strike="noStrike" kern="1200" cap="none" spc="0" normalizeH="0" noProof="0" dirty="0" smtClean="0">
              <a:ln>
                <a:noFill/>
              </a:ln>
              <a:solidFill>
                <a:srgbClr val="FFFF00"/>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baseline="0" dirty="0" smtClean="0">
              <a:solidFill>
                <a:srgbClr val="FFFF00"/>
              </a:solidFill>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rPr>
              <a:t>The practical approach to perform modular exponentiations is the repeated square-and-multiply algorithm. The time complexity of this algorithm is given by O(tv</a:t>
            </a:r>
            <a:r>
              <a:rPr kumimoji="0" lang="en-US" b="0" i="0" u="none" strike="noStrike" kern="1200" cap="none" spc="0" normalizeH="0" baseline="30000" noProof="0" dirty="0" smtClean="0">
                <a:ln>
                  <a:noFill/>
                </a:ln>
                <a:solidFill>
                  <a:srgbClr val="FFFF00"/>
                </a:solidFill>
                <a:effectLst/>
                <a:uLnTx/>
                <a:uFillTx/>
                <a:latin typeface="Times New Roman" pitchFamily="18" charset="0"/>
                <a:ea typeface="+mn-ea"/>
                <a:cs typeface="Times New Roman" pitchFamily="18" charset="0"/>
              </a:rPr>
              <a:t>2</a:t>
            </a:r>
            <a:r>
              <a:rPr kumimoji="0" lang="en-US" b="0"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rPr>
              <a:t>) , where t is the bitlength of the exponent and v is the bitlength of the modulus.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solidFill>
                <a:srgbClr val="FFFF00"/>
              </a:solidFill>
              <a:latin typeface="Times New Roman" pitchFamily="18" charset="0"/>
              <a:cs typeface="Times New Roman" pitchFamily="18" charset="0"/>
            </a:endParaRPr>
          </a:p>
          <a:p>
            <a:pPr marL="342900" indent="-342900" algn="just">
              <a:spcBef>
                <a:spcPct val="20000"/>
              </a:spcBef>
              <a:buFont typeface="Arial" pitchFamily="34" charset="0"/>
              <a:buChar char="•"/>
              <a:defRPr/>
            </a:pPr>
            <a:r>
              <a:rPr lang="en-US" dirty="0" smtClean="0">
                <a:solidFill>
                  <a:srgbClr val="FFFF00"/>
                </a:solidFill>
                <a:latin typeface="Times New Roman" pitchFamily="18" charset="0"/>
                <a:cs typeface="Times New Roman" pitchFamily="18" charset="0"/>
              </a:rPr>
              <a:t>The RSA modulus N is taken large, generally 1024-bits, to secure it from cryptanalysis. So that its size cannot be reduced.</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US" b="0"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b="0" i="0"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endParaRPr>
          </a:p>
        </p:txBody>
      </p:sp>
      <p:sp>
        <p:nvSpPr>
          <p:cNvPr id="5" name="Slide Number Placeholder 4"/>
          <p:cNvSpPr>
            <a:spLocks noGrp="1"/>
          </p:cNvSpPr>
          <p:nvPr>
            <p:ph type="sldNum" sz="quarter" idx="12"/>
          </p:nvPr>
        </p:nvSpPr>
        <p:spPr/>
        <p:txBody>
          <a:bodyPr/>
          <a:lstStyle/>
          <a:p>
            <a:fld id="{94A809A3-0D43-400E-BD8F-26E9E9685FDF}" type="slidenum">
              <a:rPr lang="en-US" smtClean="0"/>
              <a:pPr/>
              <a:t>4</a:t>
            </a:fld>
            <a:endParaRPr lang="en-US" dirty="0"/>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solidFill>
                  <a:srgbClr val="FFFF00"/>
                </a:solidFill>
                <a:latin typeface="Times New Roman" pitchFamily="18" charset="0"/>
                <a:cs typeface="Times New Roman" pitchFamily="18" charset="0"/>
              </a:rPr>
              <a:t>Thank You</a:t>
            </a:r>
            <a:endParaRPr lang="en-US" dirty="0">
              <a:solidFill>
                <a:srgbClr val="FFFF00"/>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94A809A3-0D43-400E-BD8F-26E9E9685FDF}" type="slidenum">
              <a:rPr lang="en-US" smtClean="0"/>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solidFill>
                  <a:srgbClr val="FFFF00"/>
                </a:solidFill>
                <a:latin typeface="Times New Roman" pitchFamily="18" charset="0"/>
                <a:cs typeface="Times New Roman" pitchFamily="18" charset="0"/>
              </a:rPr>
              <a:t>Have a good day!</a:t>
            </a:r>
            <a:endParaRPr lang="en-US" dirty="0">
              <a:solidFill>
                <a:srgbClr val="FFFF00"/>
              </a:solidFill>
              <a:latin typeface="Times New Roman" pitchFamily="18" charset="0"/>
              <a:cs typeface="Times New Roman" pitchFamily="18" charset="0"/>
            </a:endParaRPr>
          </a:p>
        </p:txBody>
      </p:sp>
      <p:pic>
        <p:nvPicPr>
          <p:cNvPr id="25603" name="Picture 3" descr="C:\Program Files\Microsoft Office\MEDIA\OFFICE12\Bullets\BD21294_.gif"/>
          <p:cNvPicPr>
            <a:picLocks noChangeAspect="1" noChangeArrowheads="1"/>
          </p:cNvPicPr>
          <p:nvPr/>
        </p:nvPicPr>
        <p:blipFill>
          <a:blip r:embed="rId2" cstate="print"/>
          <a:srcRect/>
          <a:stretch>
            <a:fillRect/>
          </a:stretch>
        </p:blipFill>
        <p:spPr bwMode="auto">
          <a:xfrm>
            <a:off x="2133600" y="3124200"/>
            <a:ext cx="381000" cy="381000"/>
          </a:xfrm>
          <a:prstGeom prst="rect">
            <a:avLst/>
          </a:prstGeom>
          <a:noFill/>
        </p:spPr>
      </p:pic>
      <p:sp>
        <p:nvSpPr>
          <p:cNvPr id="4" name="Slide Number Placeholder 3"/>
          <p:cNvSpPr>
            <a:spLocks noGrp="1"/>
          </p:cNvSpPr>
          <p:nvPr>
            <p:ph type="sldNum" sz="quarter" idx="12"/>
          </p:nvPr>
        </p:nvSpPr>
        <p:spPr/>
        <p:txBody>
          <a:bodyPr/>
          <a:lstStyle/>
          <a:p>
            <a:fld id="{94A809A3-0D43-400E-BD8F-26E9E9685FDF}" type="slidenum">
              <a:rPr lang="en-US" smtClean="0"/>
              <a:pPr/>
              <a:t>41</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Problem Definition…</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1800" dirty="0" smtClean="0">
                <a:solidFill>
                  <a:srgbClr val="FFFF00"/>
                </a:solidFill>
                <a:latin typeface="Times New Roman" pitchFamily="18" charset="0"/>
                <a:cs typeface="Times New Roman" pitchFamily="18" charset="0"/>
              </a:rPr>
              <a:t>The public key e is generally chosen to be small like e = 2</a:t>
            </a:r>
            <a:r>
              <a:rPr lang="en-US" sz="1800" baseline="30000" dirty="0" smtClean="0">
                <a:solidFill>
                  <a:srgbClr val="FFFF00"/>
                </a:solidFill>
                <a:latin typeface="Times New Roman" pitchFamily="18" charset="0"/>
                <a:cs typeface="Times New Roman" pitchFamily="18" charset="0"/>
              </a:rPr>
              <a:t>16</a:t>
            </a:r>
            <a:r>
              <a:rPr lang="en-US" sz="1800" dirty="0" smtClean="0">
                <a:solidFill>
                  <a:srgbClr val="FFFF00"/>
                </a:solidFill>
                <a:latin typeface="Times New Roman" pitchFamily="18" charset="0"/>
                <a:cs typeface="Times New Roman" pitchFamily="18" charset="0"/>
              </a:rPr>
              <a:t> + 1, so that encryption is made efficient using repeated square-and-multiply algorithm.</a:t>
            </a:r>
          </a:p>
          <a:p>
            <a:pPr algn="just">
              <a:buNone/>
            </a:pPr>
            <a:r>
              <a:rPr lang="en-US" sz="1800" dirty="0" smtClean="0">
                <a:solidFill>
                  <a:srgbClr val="FFFF00"/>
                </a:solidFill>
                <a:latin typeface="Times New Roman" pitchFamily="18" charset="0"/>
                <a:cs typeface="Times New Roman" pitchFamily="18" charset="0"/>
              </a:rPr>
              <a:t>  </a:t>
            </a:r>
          </a:p>
          <a:p>
            <a:pPr algn="just"/>
            <a:r>
              <a:rPr lang="en-US" sz="1800" dirty="0" smtClean="0">
                <a:solidFill>
                  <a:srgbClr val="FFFF00"/>
                </a:solidFill>
                <a:latin typeface="Times New Roman" pitchFamily="18" charset="0"/>
                <a:cs typeface="Times New Roman" pitchFamily="18" charset="0"/>
              </a:rPr>
              <a:t>However, the private key d cannot be chosen that way and in the worst case |d| has nearly the same magnitude as |N| yielding a runtime complexity of O(n</a:t>
            </a:r>
            <a:r>
              <a:rPr lang="en-US" sz="1800" baseline="30000" dirty="0" smtClean="0">
                <a:solidFill>
                  <a:srgbClr val="FFFF00"/>
                </a:solidFill>
                <a:latin typeface="Times New Roman" pitchFamily="18" charset="0"/>
                <a:cs typeface="Times New Roman" pitchFamily="18" charset="0"/>
              </a:rPr>
              <a:t>3</a:t>
            </a:r>
            <a:r>
              <a:rPr lang="en-US" sz="1800" dirty="0" smtClean="0">
                <a:solidFill>
                  <a:srgbClr val="FFFF00"/>
                </a:solidFill>
                <a:latin typeface="Times New Roman" pitchFamily="18" charset="0"/>
                <a:cs typeface="Times New Roman" pitchFamily="18" charset="0"/>
              </a:rPr>
              <a:t>) in case of decryption.</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Thus for a successful practical implementation of RSA, decryption time optimization  is the main focus in case of handheld devices having limited computing resources.</a:t>
            </a:r>
          </a:p>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The trend in cryptography every year has been to increase key sizes in order to maintain appropriate security level. But as key sizes increase the demand for computing power grows every year. Handheld devices cannot offer such demand in high scale.</a:t>
            </a:r>
            <a:endParaRPr lang="en-US" sz="1800"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5</a:t>
            </a:fld>
            <a:endParaRPr lang="en-US"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Problem Definition…</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1800" dirty="0" smtClean="0">
              <a:solidFill>
                <a:srgbClr val="FFFF00"/>
              </a:solidFill>
              <a:latin typeface="Times New Roman" pitchFamily="18" charset="0"/>
              <a:cs typeface="Times New Roman" pitchFamily="18" charset="0"/>
            </a:endParaRPr>
          </a:p>
          <a:p>
            <a:pPr algn="just"/>
            <a:r>
              <a:rPr lang="en-US" sz="1800" dirty="0" smtClean="0">
                <a:solidFill>
                  <a:srgbClr val="FFFF00"/>
                </a:solidFill>
                <a:latin typeface="Times New Roman" pitchFamily="18" charset="0"/>
                <a:cs typeface="Times New Roman" pitchFamily="18" charset="0"/>
              </a:rPr>
              <a:t>Thus several RSA variants and  elliptic curve cryptography is chosen for this research so as to suggest the best cryptographic model for successfully implementing a public key cryptosystem on handheld devices.</a:t>
            </a:r>
            <a:endParaRPr lang="en-US" sz="1800" dirty="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6</a:t>
            </a:fld>
            <a:endParaRPr lang="en-US"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Objective</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normAutofit/>
          </a:bodyPr>
          <a:lstStyle/>
          <a:p>
            <a:pPr algn="just"/>
            <a:r>
              <a:rPr lang="en-US" sz="2000" dirty="0" smtClean="0">
                <a:solidFill>
                  <a:srgbClr val="FFFF00"/>
                </a:solidFill>
                <a:latin typeface="Times New Roman" pitchFamily="18" charset="0"/>
                <a:cs typeface="Times New Roman" pitchFamily="18" charset="0"/>
              </a:rPr>
              <a:t>To perform comparative analysis of RSA variants and ECC on the basis of  key generation, encryption and decryption time speedups gained so as to suggest the best public key cryptographic model for handheld devices.</a:t>
            </a:r>
          </a:p>
          <a:p>
            <a:pPr>
              <a:buFont typeface="Wingdings" pitchFamily="2" charset="2"/>
              <a:buChar char="Ø"/>
            </a:pPr>
            <a:endParaRPr lang="en-US" sz="2000" dirty="0" smtClean="0">
              <a:solidFill>
                <a:srgbClr val="FFFF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4A809A3-0D43-400E-BD8F-26E9E9685FDF}" type="slidenum">
              <a:rPr lang="en-US" smtClean="0"/>
              <a:pPr/>
              <a:t>7</a:t>
            </a:fld>
            <a:endParaRPr lang="en-US"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Literature Review</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74837"/>
            <a:ext cx="8229600" cy="4525963"/>
          </a:xfrm>
        </p:spPr>
        <p:txBody>
          <a:bodyPr>
            <a:normAutofit/>
          </a:bodyPr>
          <a:lstStyle/>
          <a:p>
            <a:pPr algn="just"/>
            <a:r>
              <a:rPr lang="en-US" sz="1800" dirty="0" smtClean="0">
                <a:solidFill>
                  <a:srgbClr val="FFFF00"/>
                </a:solidFill>
                <a:latin typeface="Times New Roman" pitchFamily="18" charset="0"/>
                <a:cs typeface="Times New Roman" pitchFamily="18" charset="0"/>
              </a:rPr>
              <a:t>The public key cryptographic schemes  rely on some difficult mathematical problem called a trapdoor one-way function for its security. Public key cryptographic systems are classified into three classes of number theoretical hard mathematical problems with suitable trapdoor functions. These are:</a:t>
            </a:r>
          </a:p>
          <a:p>
            <a:pPr lvl="1" algn="just"/>
            <a:r>
              <a:rPr lang="en-US" sz="1800" dirty="0" smtClean="0">
                <a:solidFill>
                  <a:srgbClr val="FFFF00"/>
                </a:solidFill>
                <a:latin typeface="Times New Roman" pitchFamily="18" charset="0"/>
                <a:cs typeface="Times New Roman" pitchFamily="18" charset="0"/>
              </a:rPr>
              <a:t>Integer factorization systems, such as the RSA, 	</a:t>
            </a:r>
          </a:p>
          <a:p>
            <a:pPr lvl="1" algn="just"/>
            <a:r>
              <a:rPr lang="en-US" sz="1800" dirty="0" smtClean="0">
                <a:solidFill>
                  <a:srgbClr val="FFFF00"/>
                </a:solidFill>
                <a:latin typeface="Times New Roman" pitchFamily="18" charset="0"/>
                <a:cs typeface="Times New Roman" pitchFamily="18" charset="0"/>
              </a:rPr>
              <a:t>Discrete logarithm systems, such as the USA's DSA, or Digital Signature Algorithm, and</a:t>
            </a:r>
          </a:p>
          <a:p>
            <a:pPr lvl="1" algn="just"/>
            <a:r>
              <a:rPr lang="en-US" sz="1800" dirty="0" smtClean="0">
                <a:solidFill>
                  <a:srgbClr val="FFFF00"/>
                </a:solidFill>
                <a:latin typeface="Times New Roman" pitchFamily="18" charset="0"/>
                <a:cs typeface="Times New Roman" pitchFamily="18" charset="0"/>
              </a:rPr>
              <a:t>Elliptic curve discrete logarithm systems, or more accurately the elliptic curve cryptosystems.</a:t>
            </a:r>
            <a:endParaRPr lang="en-US" sz="1800" dirty="0" smtClean="0"/>
          </a:p>
          <a:p>
            <a:pPr lvl="0" algn="just">
              <a:buNone/>
            </a:pPr>
            <a:endParaRPr lang="en-US" sz="1800" dirty="0" smtClean="0">
              <a:latin typeface="Times New Roman" pitchFamily="18" charset="0"/>
              <a:cs typeface="Times New Roman" pitchFamily="18" charset="0"/>
            </a:endParaRPr>
          </a:p>
          <a:p>
            <a:pPr lvl="0" algn="just"/>
            <a:r>
              <a:rPr lang="en-US" sz="1800" dirty="0" smtClean="0">
                <a:solidFill>
                  <a:srgbClr val="FFFF00"/>
                </a:solidFill>
                <a:latin typeface="Times New Roman" pitchFamily="18" charset="0"/>
                <a:cs typeface="Times New Roman" pitchFamily="18" charset="0"/>
              </a:rPr>
              <a:t>Many research works have been done in the past for optimizing RSA encryption/decryption times and are named RSA variants. Research works have also been done on elliptic curve cryptography regarding it as an alternative to RSA public key cryptography. However no basic research results has yet been published regarding performance comparison of RSA variants and ECC.</a:t>
            </a:r>
          </a:p>
        </p:txBody>
      </p:sp>
      <p:sp>
        <p:nvSpPr>
          <p:cNvPr id="4" name="Slide Number Placeholder 3"/>
          <p:cNvSpPr>
            <a:spLocks noGrp="1"/>
          </p:cNvSpPr>
          <p:nvPr>
            <p:ph type="sldNum" sz="quarter" idx="12"/>
          </p:nvPr>
        </p:nvSpPr>
        <p:spPr/>
        <p:txBody>
          <a:bodyPr/>
          <a:lstStyle/>
          <a:p>
            <a:fld id="{94A809A3-0D43-400E-BD8F-26E9E9685FDF}" type="slidenum">
              <a:rPr lang="en-US" smtClean="0"/>
              <a:pPr/>
              <a:t>8</a:t>
            </a:fld>
            <a:endParaRPr lang="en-US"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FF00"/>
                </a:solidFill>
                <a:latin typeface="Times New Roman" pitchFamily="18" charset="0"/>
                <a:cs typeface="Times New Roman" pitchFamily="18" charset="0"/>
              </a:rPr>
              <a:t>Literature Review…</a:t>
            </a:r>
            <a:endParaRPr lang="en-US" sz="40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Autofit/>
          </a:bodyPr>
          <a:lstStyle/>
          <a:p>
            <a:pPr algn="just"/>
            <a:r>
              <a:rPr lang="en-US" sz="1800" b="1" u="sng" dirty="0" smtClean="0">
                <a:solidFill>
                  <a:srgbClr val="FFFF00"/>
                </a:solidFill>
                <a:latin typeface="Times New Roman" pitchFamily="18" charset="0"/>
                <a:cs typeface="Times New Roman" pitchFamily="18" charset="0"/>
              </a:rPr>
              <a:t>The original RSA Algorithm: The Three Steps</a:t>
            </a:r>
          </a:p>
          <a:p>
            <a:pPr lvl="1" algn="just"/>
            <a:r>
              <a:rPr lang="en-US" sz="1800" b="1" u="sng" dirty="0" smtClean="0">
                <a:solidFill>
                  <a:srgbClr val="FFFF00"/>
                </a:solidFill>
                <a:latin typeface="Times New Roman" pitchFamily="18" charset="0"/>
                <a:cs typeface="Times New Roman" pitchFamily="18" charset="0"/>
              </a:rPr>
              <a:t>Key Generation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Given integer n, two different primes p and q of n/2 bits each are generated.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N = p*q and </a:t>
            </a:r>
            <a:r>
              <a:rPr lang="el-GR" sz="1800" dirty="0" smtClean="0">
                <a:solidFill>
                  <a:srgbClr val="FFFF00"/>
                </a:solidFill>
                <a:latin typeface="Times New Roman" pitchFamily="18" charset="0"/>
                <a:cs typeface="Times New Roman" pitchFamily="18" charset="0"/>
              </a:rPr>
              <a:t>Φ</a:t>
            </a:r>
            <a:r>
              <a:rPr lang="en-US" sz="1800" dirty="0" smtClean="0">
                <a:solidFill>
                  <a:srgbClr val="FFFF00"/>
                </a:solidFill>
                <a:latin typeface="Times New Roman" pitchFamily="18" charset="0"/>
                <a:cs typeface="Times New Roman" pitchFamily="18" charset="0"/>
              </a:rPr>
              <a:t>(N) = (p-1)*(q-1) is computed.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A random integer e such that 1 &lt; e &lt; </a:t>
            </a:r>
            <a:r>
              <a:rPr lang="el-GR" sz="1800" dirty="0" smtClean="0">
                <a:solidFill>
                  <a:srgbClr val="FFFF00"/>
                </a:solidFill>
                <a:latin typeface="Times New Roman" pitchFamily="18" charset="0"/>
                <a:cs typeface="Times New Roman" pitchFamily="18" charset="0"/>
              </a:rPr>
              <a:t>Φ</a:t>
            </a:r>
            <a:r>
              <a:rPr lang="en-US" sz="1800" dirty="0" smtClean="0">
                <a:solidFill>
                  <a:srgbClr val="FFFF00"/>
                </a:solidFill>
                <a:latin typeface="Times New Roman" pitchFamily="18" charset="0"/>
                <a:cs typeface="Times New Roman" pitchFamily="18" charset="0"/>
              </a:rPr>
              <a:t>(N) and gcd(e,</a:t>
            </a:r>
            <a:r>
              <a:rPr lang="el-GR" sz="1800" dirty="0" smtClean="0">
                <a:solidFill>
                  <a:srgbClr val="FFFF00"/>
                </a:solidFill>
                <a:latin typeface="Times New Roman" pitchFamily="18" charset="0"/>
                <a:cs typeface="Times New Roman" pitchFamily="18" charset="0"/>
              </a:rPr>
              <a:t> Φ</a:t>
            </a:r>
            <a:r>
              <a:rPr lang="en-US" sz="1800" dirty="0" smtClean="0">
                <a:solidFill>
                  <a:srgbClr val="FFFF00"/>
                </a:solidFill>
                <a:latin typeface="Times New Roman" pitchFamily="18" charset="0"/>
                <a:cs typeface="Times New Roman" pitchFamily="18" charset="0"/>
              </a:rPr>
              <a:t>(N)) = 1 is selected.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A unique integer d such that 1 &lt; d &lt; </a:t>
            </a:r>
            <a:r>
              <a:rPr lang="el-GR" sz="1800" dirty="0" smtClean="0">
                <a:solidFill>
                  <a:srgbClr val="FFFF00"/>
                </a:solidFill>
                <a:latin typeface="Times New Roman" pitchFamily="18" charset="0"/>
                <a:cs typeface="Times New Roman" pitchFamily="18" charset="0"/>
              </a:rPr>
              <a:t>Φ</a:t>
            </a:r>
            <a:r>
              <a:rPr lang="en-US" sz="1800" dirty="0" smtClean="0">
                <a:solidFill>
                  <a:srgbClr val="FFFF00"/>
                </a:solidFill>
                <a:latin typeface="Times New Roman" pitchFamily="18" charset="0"/>
                <a:cs typeface="Times New Roman" pitchFamily="18" charset="0"/>
              </a:rPr>
              <a:t>(N) satisfying e*d ≡ 1 mod </a:t>
            </a:r>
            <a:r>
              <a:rPr lang="el-GR" sz="1800" dirty="0" smtClean="0">
                <a:solidFill>
                  <a:srgbClr val="FFFF00"/>
                </a:solidFill>
                <a:latin typeface="Times New Roman" pitchFamily="18" charset="0"/>
                <a:cs typeface="Times New Roman" pitchFamily="18" charset="0"/>
              </a:rPr>
              <a:t>Φ</a:t>
            </a:r>
            <a:r>
              <a:rPr lang="en-US" sz="1800" dirty="0" smtClean="0">
                <a:solidFill>
                  <a:srgbClr val="FFFF00"/>
                </a:solidFill>
                <a:latin typeface="Times New Roman" pitchFamily="18" charset="0"/>
                <a:cs typeface="Times New Roman" pitchFamily="18" charset="0"/>
              </a:rPr>
              <a:t>(N) is computed.</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 public key is &lt;N, e&gt; and the private key is &lt;N, d&gt;.</a:t>
            </a:r>
          </a:p>
          <a:p>
            <a:pPr lvl="1" algn="just"/>
            <a:r>
              <a:rPr lang="en-US" sz="1800" b="1" u="sng" dirty="0" smtClean="0">
                <a:solidFill>
                  <a:srgbClr val="FFFF00"/>
                </a:solidFill>
                <a:latin typeface="Times New Roman" pitchFamily="18" charset="0"/>
                <a:cs typeface="Times New Roman" pitchFamily="18" charset="0"/>
              </a:rPr>
              <a:t>Encryption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 message is transformed to an integer in {0,1,…,N-1} and the ciphertext is computed as C = M</a:t>
            </a:r>
            <a:r>
              <a:rPr lang="en-US" sz="1800" baseline="30000" dirty="0" smtClean="0">
                <a:solidFill>
                  <a:srgbClr val="FFFF00"/>
                </a:solidFill>
                <a:latin typeface="Times New Roman" pitchFamily="18" charset="0"/>
                <a:cs typeface="Times New Roman" pitchFamily="18" charset="0"/>
              </a:rPr>
              <a:t>e</a:t>
            </a:r>
            <a:r>
              <a:rPr lang="en-US" sz="1800" dirty="0" smtClean="0">
                <a:solidFill>
                  <a:srgbClr val="FFFF00"/>
                </a:solidFill>
                <a:latin typeface="Times New Roman" pitchFamily="18" charset="0"/>
                <a:cs typeface="Times New Roman" pitchFamily="18" charset="0"/>
              </a:rPr>
              <a:t> mod N.</a:t>
            </a:r>
          </a:p>
          <a:p>
            <a:pPr lvl="1" algn="just"/>
            <a:r>
              <a:rPr lang="en-US" sz="1800" b="1" u="sng" dirty="0" smtClean="0">
                <a:solidFill>
                  <a:srgbClr val="FFFF00"/>
                </a:solidFill>
                <a:latin typeface="Times New Roman" pitchFamily="18" charset="0"/>
                <a:cs typeface="Times New Roman" pitchFamily="18" charset="0"/>
              </a:rPr>
              <a:t>Decryption</a:t>
            </a:r>
          </a:p>
          <a:p>
            <a:pPr lvl="2" algn="just">
              <a:buFont typeface="Wingdings" pitchFamily="2" charset="2"/>
              <a:buChar char="q"/>
            </a:pPr>
            <a:r>
              <a:rPr lang="en-US" sz="1800" dirty="0" smtClean="0">
                <a:solidFill>
                  <a:srgbClr val="FFFF00"/>
                </a:solidFill>
                <a:latin typeface="Times New Roman" pitchFamily="18" charset="0"/>
                <a:cs typeface="Times New Roman" pitchFamily="18" charset="0"/>
              </a:rPr>
              <a:t>The ciphertext is decrypted as M = C</a:t>
            </a:r>
            <a:r>
              <a:rPr lang="en-US" sz="1800" baseline="30000" dirty="0" smtClean="0">
                <a:solidFill>
                  <a:srgbClr val="FFFF00"/>
                </a:solidFill>
                <a:latin typeface="Times New Roman" pitchFamily="18" charset="0"/>
                <a:cs typeface="Times New Roman" pitchFamily="18" charset="0"/>
              </a:rPr>
              <a:t>d</a:t>
            </a:r>
            <a:r>
              <a:rPr lang="en-US" sz="1800" dirty="0" smtClean="0">
                <a:solidFill>
                  <a:srgbClr val="FFFF00"/>
                </a:solidFill>
                <a:latin typeface="Times New Roman" pitchFamily="18" charset="0"/>
                <a:cs typeface="Times New Roman" pitchFamily="18" charset="0"/>
              </a:rPr>
              <a:t> mod N and then the reverse transformation is applied to obtain the message.</a:t>
            </a:r>
          </a:p>
        </p:txBody>
      </p:sp>
      <p:sp>
        <p:nvSpPr>
          <p:cNvPr id="4" name="Slide Number Placeholder 3"/>
          <p:cNvSpPr>
            <a:spLocks noGrp="1"/>
          </p:cNvSpPr>
          <p:nvPr>
            <p:ph type="sldNum" sz="quarter" idx="12"/>
          </p:nvPr>
        </p:nvSpPr>
        <p:spPr/>
        <p:txBody>
          <a:bodyPr/>
          <a:lstStyle/>
          <a:p>
            <a:fld id="{94A809A3-0D43-400E-BD8F-26E9E9685FDF}" type="slidenum">
              <a:rPr lang="en-US" smtClean="0"/>
              <a:pPr/>
              <a:t>9</a:t>
            </a:fld>
            <a:endParaRPr lang="en-US" dirty="0"/>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1722</TotalTime>
  <Words>4279</Words>
  <Application>Microsoft Office PowerPoint</Application>
  <PresentationFormat>On-screen Show (4:3)</PresentationFormat>
  <Paragraphs>507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Performance Evaluation of RSA Variants and Elliptic Curve Cryptography on Handheld Devices      A Dissertation Presentation</vt:lpstr>
      <vt:lpstr>Introduction</vt:lpstr>
      <vt:lpstr>Introduction…</vt:lpstr>
      <vt:lpstr>Problem Definition</vt:lpstr>
      <vt:lpstr>Problem Definition…</vt:lpstr>
      <vt:lpstr>Problem Definition…</vt:lpstr>
      <vt:lpstr>Objective</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Implementation</vt:lpstr>
      <vt:lpstr>Implementation…</vt:lpstr>
      <vt:lpstr>Implementation…</vt:lpstr>
      <vt:lpstr>Analysis</vt:lpstr>
      <vt:lpstr>Analysis…</vt:lpstr>
      <vt:lpstr>Analysis…</vt:lpstr>
      <vt:lpstr>Analysis…</vt:lpstr>
      <vt:lpstr>Analysis…</vt:lpstr>
      <vt:lpstr>Analysis…</vt:lpstr>
      <vt:lpstr>Conclusion</vt:lpstr>
      <vt:lpstr>Further Recommendations</vt:lpstr>
      <vt:lpstr>References</vt:lpstr>
      <vt:lpstr>References…</vt:lpstr>
      <vt:lpstr>References…</vt:lpstr>
      <vt:lpstr>References…</vt:lpstr>
      <vt:lpstr>Thank You</vt:lpstr>
      <vt:lpstr>Have a good day!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Lok Prakash Pandey</cp:lastModifiedBy>
  <cp:revision>356</cp:revision>
  <dcterms:created xsi:type="dcterms:W3CDTF">2011-03-27T14:11:13Z</dcterms:created>
  <dcterms:modified xsi:type="dcterms:W3CDTF">2015-07-15T03:14:04Z</dcterms:modified>
</cp:coreProperties>
</file>