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4" r:id="rId2"/>
    <p:sldId id="266" r:id="rId3"/>
    <p:sldId id="268" r:id="rId4"/>
    <p:sldId id="269" r:id="rId5"/>
    <p:sldId id="262" r:id="rId6"/>
    <p:sldId id="276" r:id="rId7"/>
    <p:sldId id="263" r:id="rId8"/>
    <p:sldId id="331" r:id="rId9"/>
    <p:sldId id="336" r:id="rId10"/>
    <p:sldId id="337" r:id="rId11"/>
    <p:sldId id="338" r:id="rId12"/>
    <p:sldId id="339" r:id="rId13"/>
    <p:sldId id="340" r:id="rId14"/>
    <p:sldId id="341" r:id="rId15"/>
    <p:sldId id="342" r:id="rId16"/>
    <p:sldId id="343" r:id="rId17"/>
    <p:sldId id="344" r:id="rId18"/>
    <p:sldId id="345" r:id="rId19"/>
    <p:sldId id="300" r:id="rId20"/>
    <p:sldId id="301" r:id="rId21"/>
    <p:sldId id="312" r:id="rId22"/>
    <p:sldId id="275" r:id="rId23"/>
    <p:sldId id="302" r:id="rId24"/>
    <p:sldId id="303" r:id="rId25"/>
    <p:sldId id="305" r:id="rId26"/>
    <p:sldId id="326" r:id="rId27"/>
    <p:sldId id="327" r:id="rId28"/>
    <p:sldId id="328" r:id="rId29"/>
    <p:sldId id="329" r:id="rId30"/>
    <p:sldId id="330" r:id="rId31"/>
    <p:sldId id="304" r:id="rId32"/>
    <p:sldId id="325" r:id="rId33"/>
    <p:sldId id="332" r:id="rId34"/>
    <p:sldId id="333" r:id="rId35"/>
    <p:sldId id="334" r:id="rId36"/>
    <p:sldId id="33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956" y="-48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9C2B3-9B7B-46DA-B887-D27D3830E2C8}" type="datetimeFigureOut">
              <a:rPr lang="en-US" smtClean="0"/>
              <a:pPr/>
              <a:t>4/12/2018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C9E7A4-AB4F-4143-9AD7-007C9B331869}" type="slidenum">
              <a:rPr lang="en-US" smtClean="0"/>
              <a:pPr/>
              <a:t>‹#›</a:t>
            </a:fld>
            <a:endParaRPr lang="en-US" dirty="0"/>
          </a:p>
        </p:txBody>
      </p:sp>
    </p:spTree>
    <p:extLst>
      <p:ext uri="{BB962C8B-B14F-4D97-AF65-F5344CB8AC3E}">
        <p14:creationId xmlns="" xmlns:p14="http://schemas.microsoft.com/office/powerpoint/2010/main" val="69158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92471B9-5FC6-4BC6-8E59-60E5AA1B4677}" type="slidenum">
              <a:rPr lang="en-IN" smtClean="0"/>
              <a:pPr/>
              <a:t>5</a:t>
            </a:fld>
            <a:endParaRPr lang="en-IN"/>
          </a:p>
        </p:txBody>
      </p:sp>
    </p:spTree>
    <p:extLst>
      <p:ext uri="{BB962C8B-B14F-4D97-AF65-F5344CB8AC3E}">
        <p14:creationId xmlns="" xmlns:p14="http://schemas.microsoft.com/office/powerpoint/2010/main" val="495066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95124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88542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2534008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130268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3781651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219216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359525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347664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414831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386332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948C9E-D713-40A2-B5EA-A7103050ADD8}" type="datetimeFigureOut">
              <a:rPr lang="en-US" smtClean="0"/>
              <a:pPr/>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23739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48C9E-D713-40A2-B5EA-A7103050ADD8}" type="datetimeFigureOut">
              <a:rPr lang="en-US" smtClean="0"/>
              <a:pPr/>
              <a:t>4/12/2018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B0668-C8C1-4002-BB90-8FA5685234FA}" type="slidenum">
              <a:rPr lang="en-US" smtClean="0"/>
              <a:pPr/>
              <a:t>‹#›</a:t>
            </a:fld>
            <a:endParaRPr lang="en-US" dirty="0"/>
          </a:p>
        </p:txBody>
      </p:sp>
    </p:spTree>
    <p:extLst>
      <p:ext uri="{BB962C8B-B14F-4D97-AF65-F5344CB8AC3E}">
        <p14:creationId xmlns="" xmlns:p14="http://schemas.microsoft.com/office/powerpoint/2010/main" val="107460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a:picLocks noChangeAspect="1" noChangeArrowheads="1"/>
          </p:cNvPicPr>
          <p:nvPr/>
        </p:nvPicPr>
        <p:blipFill>
          <a:blip r:embed="rId2" cstate="print"/>
          <a:srcRect/>
          <a:stretch>
            <a:fillRect/>
          </a:stretch>
        </p:blipFill>
        <p:spPr bwMode="auto">
          <a:xfrm>
            <a:off x="2397125" y="1828800"/>
            <a:ext cx="4114800" cy="3832225"/>
          </a:xfrm>
          <a:prstGeom prst="rect">
            <a:avLst/>
          </a:prstGeom>
          <a:noFill/>
          <a:ln w="9525">
            <a:noFill/>
            <a:miter lim="800000"/>
            <a:headEnd/>
            <a:tailEnd/>
          </a:ln>
        </p:spPr>
      </p:pic>
      <p:sp>
        <p:nvSpPr>
          <p:cNvPr id="8196" name="Rectangle 110"/>
          <p:cNvSpPr txBox="1">
            <a:spLocks noChangeArrowheads="1"/>
          </p:cNvSpPr>
          <p:nvPr/>
        </p:nvSpPr>
        <p:spPr bwMode="auto">
          <a:xfrm>
            <a:off x="112713" y="1293813"/>
            <a:ext cx="9031287" cy="495300"/>
          </a:xfrm>
          <a:prstGeom prst="rect">
            <a:avLst/>
          </a:prstGeom>
          <a:noFill/>
          <a:ln w="9525">
            <a:noFill/>
            <a:miter lim="800000"/>
            <a:headEnd/>
            <a:tailEnd/>
          </a:ln>
        </p:spPr>
        <p:txBody>
          <a:bodyPr anchor="b"/>
          <a:lstStyle/>
          <a:p>
            <a:pPr algn="ctr"/>
            <a:r>
              <a:rPr lang="es-ES" altLang="en-US" sz="2200" b="1" dirty="0">
                <a:latin typeface="Times New Roman" pitchFamily="18" charset="0"/>
                <a:cs typeface="Times New Roman" pitchFamily="18" charset="0"/>
              </a:rPr>
              <a:t>DEPARTMENT   OF  MECHANICAL  ENGINEERING</a:t>
            </a:r>
          </a:p>
        </p:txBody>
      </p:sp>
      <p:sp>
        <p:nvSpPr>
          <p:cNvPr id="8197" name="Rectangle 110"/>
          <p:cNvSpPr txBox="1">
            <a:spLocks noChangeArrowheads="1"/>
          </p:cNvSpPr>
          <p:nvPr/>
        </p:nvSpPr>
        <p:spPr bwMode="auto">
          <a:xfrm>
            <a:off x="290513" y="561975"/>
            <a:ext cx="8675687" cy="531813"/>
          </a:xfrm>
          <a:prstGeom prst="rect">
            <a:avLst/>
          </a:prstGeom>
          <a:noFill/>
          <a:ln w="9525">
            <a:noFill/>
            <a:miter lim="800000"/>
            <a:headEnd/>
            <a:tailEnd/>
          </a:ln>
        </p:spPr>
        <p:txBody>
          <a:bodyPr anchor="b"/>
          <a:lstStyle/>
          <a:p>
            <a:pPr algn="ctr"/>
            <a:r>
              <a:rPr lang="es-ES" altLang="en-US" sz="2800" b="1" dirty="0">
                <a:solidFill>
                  <a:srgbClr val="002060"/>
                </a:solidFill>
                <a:latin typeface="Times New Roman" pitchFamily="18" charset="0"/>
                <a:cs typeface="Times New Roman" pitchFamily="18" charset="0"/>
              </a:rPr>
              <a:t>RAJALAKSHMI   ENGINEERING  COLLEGE</a:t>
            </a:r>
          </a:p>
        </p:txBody>
      </p:sp>
      <p:sp>
        <p:nvSpPr>
          <p:cNvPr id="8198" name="TextBox 8"/>
          <p:cNvSpPr txBox="1">
            <a:spLocks noChangeArrowheads="1"/>
          </p:cNvSpPr>
          <p:nvPr/>
        </p:nvSpPr>
        <p:spPr bwMode="auto">
          <a:xfrm>
            <a:off x="1257300" y="5662613"/>
            <a:ext cx="6629400" cy="1076325"/>
          </a:xfrm>
          <a:prstGeom prst="rect">
            <a:avLst/>
          </a:prstGeom>
          <a:noFill/>
          <a:ln w="9525">
            <a:noFill/>
            <a:miter lim="800000"/>
            <a:headEnd/>
            <a:tailEnd/>
          </a:ln>
        </p:spPr>
        <p:txBody>
          <a:bodyPr>
            <a:spAutoFit/>
          </a:bodyPr>
          <a:lstStyle/>
          <a:p>
            <a:pPr algn="ctr"/>
            <a:r>
              <a:rPr lang="en-US" altLang="en-US" sz="3200" b="1" dirty="0">
                <a:solidFill>
                  <a:srgbClr val="FF0000"/>
                </a:solidFill>
                <a:latin typeface="Times New Roman" pitchFamily="18" charset="0"/>
                <a:cs typeface="Times New Roman" pitchFamily="18" charset="0"/>
              </a:rPr>
              <a:t>ME6811 – PROJECT WORK</a:t>
            </a:r>
          </a:p>
          <a:p>
            <a:pPr algn="ctr"/>
            <a:r>
              <a:rPr lang="en-US" altLang="en-US" sz="3200" b="1" dirty="0" smtClean="0">
                <a:latin typeface="Times New Roman" pitchFamily="18" charset="0"/>
                <a:cs typeface="Times New Roman" pitchFamily="18" charset="0"/>
              </a:rPr>
              <a:t>Final Review </a:t>
            </a:r>
            <a:endParaRPr lang="en-US" alt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898" y="0"/>
          <a:ext cx="9067102" cy="6696744"/>
        </p:xfrm>
        <a:graphic>
          <a:graphicData uri="http://schemas.openxmlformats.org/drawingml/2006/table">
            <a:tbl>
              <a:tblPr firstRow="1" bandRow="1">
                <a:tableStyleId>{5C22544A-7EE6-4342-B048-85BDC9FD1C3A}</a:tableStyleId>
              </a:tblPr>
              <a:tblGrid>
                <a:gridCol w="811738"/>
                <a:gridCol w="1846518"/>
                <a:gridCol w="2122714"/>
                <a:gridCol w="2041071"/>
                <a:gridCol w="2245061"/>
              </a:tblGrid>
              <a:tr h="864096">
                <a:tc>
                  <a:txBody>
                    <a:bodyPr/>
                    <a:lstStyle/>
                    <a:p>
                      <a:pPr marL="0" algn="l" defTabSz="914400" rtl="0" eaLnBrk="1" latinLnBrk="0" hangingPunct="1"/>
                      <a:r>
                        <a:rPr lang="en-US" sz="1600" b="1" kern="1200" dirty="0" err="1" smtClean="0">
                          <a:solidFill>
                            <a:schemeClr val="lt1"/>
                          </a:solidFill>
                          <a:latin typeface="Times New Roman" panose="02020603050405020304" pitchFamily="18" charset="0"/>
                          <a:ea typeface="+mn-ea"/>
                          <a:cs typeface="Times New Roman" panose="02020603050405020304" pitchFamily="18" charset="0"/>
                        </a:rPr>
                        <a:t>S.No</a:t>
                      </a:r>
                      <a:endParaRPr 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Author’s</a:t>
                      </a:r>
                      <a:r>
                        <a:rPr lang="en-US" sz="1600" baseline="0" dirty="0" smtClean="0">
                          <a:latin typeface="Times New Roman" panose="02020603050405020304" pitchFamily="18" charset="0"/>
                          <a:cs typeface="Times New Roman" panose="02020603050405020304" pitchFamily="18" charset="0"/>
                        </a:rPr>
                        <a:t> name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      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  </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Journal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Inference</a:t>
                      </a:r>
                      <a:endParaRPr lang="en-US" sz="1600" dirty="0">
                        <a:latin typeface="Times New Roman" panose="02020603050405020304" pitchFamily="18" charset="0"/>
                        <a:cs typeface="Times New Roman" panose="02020603050405020304" pitchFamily="18" charset="0"/>
                      </a:endParaRPr>
                    </a:p>
                  </a:txBody>
                  <a:tcPr/>
                </a:tc>
              </a:tr>
              <a:tr h="2376264">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r>
                        <a:rPr lang="it-IT" sz="1600" kern="1200" baseline="0" dirty="0" smtClean="0">
                          <a:solidFill>
                            <a:schemeClr val="dk1"/>
                          </a:solidFill>
                          <a:latin typeface="Times New Roman" panose="02020603050405020304" pitchFamily="18" charset="0"/>
                          <a:ea typeface="+mn-ea"/>
                          <a:cs typeface="Times New Roman" panose="02020603050405020304" pitchFamily="18" charset="0"/>
                        </a:rPr>
                        <a:t>Di cui ,</a:t>
                      </a:r>
                    </a:p>
                    <a:p>
                      <a:r>
                        <a:rPr lang="it-IT" sz="1600" kern="1200" baseline="0" dirty="0" smtClean="0">
                          <a:solidFill>
                            <a:schemeClr val="dk1"/>
                          </a:solidFill>
                          <a:latin typeface="Times New Roman" panose="02020603050405020304" pitchFamily="18" charset="0"/>
                          <a:ea typeface="+mn-ea"/>
                          <a:cs typeface="Times New Roman" panose="02020603050405020304" pitchFamily="18" charset="0"/>
                        </a:rPr>
                        <a:t>Dinghua zhang,</a:t>
                      </a:r>
                    </a:p>
                    <a:p>
                      <a:r>
                        <a:rPr lang="it-IT" sz="1600" kern="1200" baseline="0" dirty="0" smtClean="0">
                          <a:solidFill>
                            <a:schemeClr val="dk1"/>
                          </a:solidFill>
                          <a:latin typeface="Times New Roman" panose="02020603050405020304" pitchFamily="18" charset="0"/>
                          <a:ea typeface="+mn-ea"/>
                          <a:cs typeface="Times New Roman" panose="02020603050405020304" pitchFamily="18" charset="0"/>
                        </a:rPr>
                        <a:t>Baohai wu ,</a:t>
                      </a:r>
                    </a:p>
                    <a:p>
                      <a:r>
                        <a:rPr lang="it-IT" sz="1600" kern="1200" baseline="0" dirty="0" smtClean="0">
                          <a:solidFill>
                            <a:schemeClr val="dk1"/>
                          </a:solidFill>
                          <a:latin typeface="Times New Roman" panose="02020603050405020304" pitchFamily="18" charset="0"/>
                          <a:ea typeface="+mn-ea"/>
                          <a:cs typeface="Times New Roman" panose="02020603050405020304" pitchFamily="18" charset="0"/>
                        </a:rPr>
                        <a:t>Ming luo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An investigation of tool temperature in end milling considering the</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Flank wear effect</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(2017)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Mechanical sciences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Experimental and theoretical investigation of tool temperature</a:t>
                      </a:r>
                      <a:r>
                        <a:rPr lang="en-US" sz="1600" baseline="0" dirty="0" smtClean="0">
                          <a:latin typeface="Times New Roman" panose="02020603050405020304" pitchFamily="18" charset="0"/>
                          <a:cs typeface="Times New Roman" panose="02020603050405020304" pitchFamily="18" charset="0"/>
                        </a:rPr>
                        <a:t> in end milling. It predicts the sharp and worn tool temperature accurately of flank wear using temperature model</a:t>
                      </a:r>
                      <a:endParaRPr lang="en-US" sz="1600" dirty="0">
                        <a:latin typeface="Times New Roman" panose="02020603050405020304" pitchFamily="18" charset="0"/>
                        <a:cs typeface="Times New Roman" panose="02020603050405020304" pitchFamily="18" charset="0"/>
                      </a:endParaRPr>
                    </a:p>
                  </a:txBody>
                  <a:tcPr/>
                </a:tc>
              </a:tr>
              <a:tr h="3456384">
                <a:tc>
                  <a:txBody>
                    <a:bodyPr/>
                    <a:lstStyle/>
                    <a:p>
                      <a:r>
                        <a:rPr lang="en-US" sz="1600" dirty="0" smtClean="0">
                          <a:latin typeface="Times New Roman" panose="02020603050405020304" pitchFamily="18" charset="0"/>
                          <a:cs typeface="Times New Roman" panose="02020603050405020304" pitchFamily="18" charset="0"/>
                        </a:rPr>
                        <a:t> 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P.M.Gopal</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p>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K.Soorya</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Prakash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Minimization of cutting force, temperature and surface roughness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through GRA,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topsis</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and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taguchi</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techniques in end milling of mg hybrid mmc (2017)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Measurement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Effects of machining parameters on temperature by</a:t>
                      </a:r>
                      <a:r>
                        <a:rPr lang="en-US" sz="1600" baseline="0" dirty="0" smtClean="0">
                          <a:latin typeface="Times New Roman" panose="02020603050405020304" pitchFamily="18" charset="0"/>
                          <a:cs typeface="Times New Roman" panose="02020603050405020304" pitchFamily="18" charset="0"/>
                        </a:rPr>
                        <a:t> conducting milling experiments and thereby optimizing the multi model using grey relational analysis </a:t>
                      </a:r>
                      <a:r>
                        <a:rPr lang="en-US" sz="1600" baseline="0" dirty="0" smtClean="0">
                          <a:latin typeface="Times New Roman" panose="02020603050405020304" pitchFamily="18" charset="0"/>
                          <a:cs typeface="Times New Roman" panose="02020603050405020304" pitchFamily="18" charset="0"/>
                        </a:rPr>
                        <a:t>(GRA)&amp;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techniques for order preferences by similarity to ideal solution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topsis</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0"/>
          <a:ext cx="9143999" cy="6777692"/>
        </p:xfrm>
        <a:graphic>
          <a:graphicData uri="http://schemas.openxmlformats.org/drawingml/2006/table">
            <a:tbl>
              <a:tblPr firstRow="1" bandRow="1">
                <a:tableStyleId>{5C22544A-7EE6-4342-B048-85BDC9FD1C3A}</a:tableStyleId>
              </a:tblPr>
              <a:tblGrid>
                <a:gridCol w="929339"/>
                <a:gridCol w="1846518"/>
                <a:gridCol w="2122714"/>
                <a:gridCol w="2041071"/>
                <a:gridCol w="2204357"/>
              </a:tblGrid>
              <a:tr h="1029014">
                <a:tc>
                  <a:txBody>
                    <a:bodyPr/>
                    <a:lstStyle/>
                    <a:p>
                      <a:pPr marL="0" algn="l" defTabSz="914400" rtl="0" eaLnBrk="1" latinLnBrk="0" hangingPunct="1"/>
                      <a:r>
                        <a:rPr lang="en-US" sz="1600" b="1" kern="1200" dirty="0" err="1" smtClean="0">
                          <a:solidFill>
                            <a:schemeClr val="lt1"/>
                          </a:solidFill>
                          <a:latin typeface="Times New Roman" pitchFamily="18" charset="0"/>
                          <a:ea typeface="+mn-ea"/>
                          <a:cs typeface="Times New Roman" pitchFamily="18" charset="0"/>
                        </a:rPr>
                        <a:t>S.No</a:t>
                      </a:r>
                      <a:endParaRPr lang="en-US" sz="1600" b="1" kern="1200" dirty="0">
                        <a:solidFill>
                          <a:schemeClr val="lt1"/>
                        </a:solidFill>
                        <a:latin typeface="Times New Roman" pitchFamily="18" charset="0"/>
                        <a:ea typeface="+mn-ea"/>
                        <a:cs typeface="Times New Roman" pitchFamily="18" charset="0"/>
                      </a:endParaRPr>
                    </a:p>
                  </a:txBody>
                  <a:tcPr/>
                </a:tc>
                <a:tc>
                  <a:txBody>
                    <a:bodyPr/>
                    <a:lstStyle/>
                    <a:p>
                      <a:r>
                        <a:rPr lang="en-US" sz="1600" dirty="0" smtClean="0">
                          <a:latin typeface="Times New Roman" pitchFamily="18" charset="0"/>
                          <a:cs typeface="Times New Roman" pitchFamily="18" charset="0"/>
                        </a:rPr>
                        <a:t>Author’s</a:t>
                      </a:r>
                      <a:r>
                        <a:rPr lang="en-US" sz="1600" baseline="0" dirty="0" smtClean="0">
                          <a:latin typeface="Times New Roman" pitchFamily="18" charset="0"/>
                          <a:cs typeface="Times New Roman" pitchFamily="18" charset="0"/>
                        </a:rPr>
                        <a:t> name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Journal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Inference</a:t>
                      </a:r>
                      <a:endParaRPr lang="en-US" sz="1600" dirty="0">
                        <a:latin typeface="Times New Roman" pitchFamily="18" charset="0"/>
                        <a:cs typeface="Times New Roman" pitchFamily="18" charset="0"/>
                      </a:endParaRPr>
                    </a:p>
                  </a:txBody>
                  <a:tcPr/>
                </a:tc>
              </a:tr>
              <a:tr h="2933386">
                <a:tc>
                  <a:txBody>
                    <a:bodyPr/>
                    <a:lstStyle/>
                    <a:p>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B.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Rajeswari</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p>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K.S.Amirthagadeswaran</a:t>
                      </a:r>
                      <a:endParaRPr lang="en-US" sz="1600" baseline="0" dirty="0">
                        <a:latin typeface="Times New Roman" pitchFamily="18" charset="0"/>
                        <a:cs typeface="Times New Roman"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Experimental investigation of machinability characteristics and multi-response</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Optimization of end milling in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aluminium</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composites using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RSM based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grey</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Relational analysis  (2017)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Measurement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Investigation of machinability</a:t>
                      </a:r>
                      <a:r>
                        <a:rPr lang="en-US" sz="1600" baseline="0" dirty="0" smtClean="0">
                          <a:latin typeface="Times New Roman" panose="02020603050405020304" pitchFamily="18" charset="0"/>
                          <a:cs typeface="Times New Roman" panose="02020603050405020304" pitchFamily="18" charset="0"/>
                        </a:rPr>
                        <a:t> characteristics  for better machining using response surface </a:t>
                      </a:r>
                      <a:r>
                        <a:rPr lang="en-US" sz="1600" baseline="0" dirty="0" smtClean="0">
                          <a:latin typeface="Times New Roman" panose="02020603050405020304" pitchFamily="18" charset="0"/>
                          <a:cs typeface="Times New Roman" panose="02020603050405020304" pitchFamily="18" charset="0"/>
                        </a:rPr>
                        <a:t>methodology (RSM) </a:t>
                      </a:r>
                      <a:r>
                        <a:rPr lang="en-US" sz="1600" baseline="0" dirty="0" smtClean="0">
                          <a:latin typeface="Times New Roman" panose="02020603050405020304" pitchFamily="18" charset="0"/>
                          <a:cs typeface="Times New Roman" panose="02020603050405020304" pitchFamily="18" charset="0"/>
                        </a:rPr>
                        <a:t>based grey relational analysis to solve multi response optimization problem</a:t>
                      </a:r>
                      <a:endParaRPr lang="en-US" sz="1600" dirty="0">
                        <a:latin typeface="Times New Roman" panose="02020603050405020304" pitchFamily="18" charset="0"/>
                        <a:cs typeface="Times New Roman" panose="02020603050405020304" pitchFamily="18" charset="0"/>
                      </a:endParaRPr>
                    </a:p>
                  </a:txBody>
                  <a:tcPr/>
                </a:tc>
              </a:tr>
              <a:tr h="2815292">
                <a:tc>
                  <a:txBody>
                    <a:bodyPr/>
                    <a:lstStyle/>
                    <a:p>
                      <a:r>
                        <a:rPr lang="en-US" sz="1600" dirty="0" smtClean="0">
                          <a:latin typeface="Times New Roman" panose="02020603050405020304" pitchFamily="18" charset="0"/>
                          <a:cs typeface="Times New Roman" panose="02020603050405020304" pitchFamily="18" charset="0"/>
                        </a:rPr>
                        <a:t> 6.</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Xing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zhang</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Jun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zhang</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p>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Xiaowei</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zheng</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Bo pang,</a:t>
                      </a:r>
                    </a:p>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Wanhua</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zhao</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Tool orientation optimization of 5-axis ball-end milling based on an accurate cutter/</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workpiece</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engagement model (2017)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Manufacturing science and technology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Optimizing tool orientation to realize a high efficiency and accuracy machining with high order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Taylor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formula using improved analytical method</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0"/>
          <a:ext cx="9143999" cy="7010400"/>
        </p:xfrm>
        <a:graphic>
          <a:graphicData uri="http://schemas.openxmlformats.org/drawingml/2006/table">
            <a:tbl>
              <a:tblPr firstRow="1" bandRow="1">
                <a:tableStyleId>{5C22544A-7EE6-4342-B048-85BDC9FD1C3A}</a:tableStyleId>
              </a:tblPr>
              <a:tblGrid>
                <a:gridCol w="929339"/>
                <a:gridCol w="1846518"/>
                <a:gridCol w="2122714"/>
                <a:gridCol w="2041071"/>
                <a:gridCol w="2204357"/>
              </a:tblGrid>
              <a:tr h="1038603">
                <a:tc>
                  <a:txBody>
                    <a:bodyPr/>
                    <a:lstStyle/>
                    <a:p>
                      <a:pPr marL="0" algn="l" defTabSz="914400" rtl="0" eaLnBrk="1" latinLnBrk="0" hangingPunct="1"/>
                      <a:r>
                        <a:rPr lang="en-US" sz="1600" b="1" kern="1200" dirty="0" err="1" smtClean="0">
                          <a:solidFill>
                            <a:schemeClr val="lt1"/>
                          </a:solidFill>
                          <a:latin typeface="Times New Roman" pitchFamily="18" charset="0"/>
                          <a:ea typeface="+mn-ea"/>
                          <a:cs typeface="Times New Roman" pitchFamily="18" charset="0"/>
                        </a:rPr>
                        <a:t>S.No</a:t>
                      </a:r>
                      <a:endParaRPr lang="en-US" sz="1600" b="1" kern="1200" dirty="0">
                        <a:solidFill>
                          <a:schemeClr val="lt1"/>
                        </a:solidFill>
                        <a:latin typeface="Times New Roman" pitchFamily="18" charset="0"/>
                        <a:ea typeface="+mn-ea"/>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Author’s</a:t>
                      </a:r>
                      <a:r>
                        <a:rPr lang="en-US" sz="1600" baseline="0" dirty="0" smtClean="0">
                          <a:latin typeface="Times New Roman" pitchFamily="18" charset="0"/>
                          <a:cs typeface="Times New Roman" pitchFamily="18" charset="0"/>
                        </a:rPr>
                        <a:t> name</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      Title</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  </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Journal</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Inference</a:t>
                      </a:r>
                      <a:endParaRPr lang="en-US" sz="1600" dirty="0">
                        <a:latin typeface="Times New Roman" pitchFamily="18" charset="0"/>
                        <a:cs typeface="Times New Roman" pitchFamily="18" charset="0"/>
                      </a:endParaRPr>
                    </a:p>
                  </a:txBody>
                  <a:tcPr/>
                </a:tc>
              </a:tr>
              <a:tr h="3419159">
                <a:tc>
                  <a:txBody>
                    <a:bodyPr/>
                    <a:lstStyle/>
                    <a:p>
                      <a:pPr algn="l"/>
                      <a:r>
                        <a:rPr lang="en-US" sz="1600" dirty="0" smtClean="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pl-PL" sz="1600" kern="1200" baseline="0" dirty="0" smtClean="0">
                          <a:solidFill>
                            <a:schemeClr val="dk1"/>
                          </a:solidFill>
                          <a:latin typeface="Times New Roman" panose="02020603050405020304" pitchFamily="18" charset="0"/>
                          <a:ea typeface="+mn-ea"/>
                          <a:cs typeface="Times New Roman" panose="02020603050405020304" pitchFamily="18" charset="0"/>
                        </a:rPr>
                        <a:t>S.Wojciechowski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a:t>
                      </a:r>
                    </a:p>
                    <a:p>
                      <a:pPr algn="l"/>
                      <a:r>
                        <a:rPr lang="pl-PL" sz="1600" kern="1200" baseline="0" dirty="0" smtClean="0">
                          <a:solidFill>
                            <a:schemeClr val="dk1"/>
                          </a:solidFill>
                          <a:latin typeface="Times New Roman" panose="02020603050405020304" pitchFamily="18" charset="0"/>
                          <a:ea typeface="+mn-ea"/>
                          <a:cs typeface="Times New Roman" panose="02020603050405020304" pitchFamily="18" charset="0"/>
                        </a:rPr>
                        <a:t>R.W. Maruda,</a:t>
                      </a:r>
                      <a:endParaRPr lang="en-US" sz="1600" kern="1200" baseline="0" dirty="0" smtClean="0">
                        <a:solidFill>
                          <a:schemeClr val="dk1"/>
                        </a:solidFill>
                        <a:latin typeface="Times New Roman" panose="02020603050405020304" pitchFamily="18" charset="0"/>
                        <a:ea typeface="+mn-ea"/>
                        <a:cs typeface="Times New Roman" panose="02020603050405020304" pitchFamily="18" charset="0"/>
                      </a:endParaRPr>
                    </a:p>
                    <a:p>
                      <a:pPr algn="l"/>
                      <a:r>
                        <a:rPr lang="pl-PL" sz="1600" kern="1200" baseline="0" dirty="0" smtClean="0">
                          <a:solidFill>
                            <a:schemeClr val="dk1"/>
                          </a:solidFill>
                          <a:latin typeface="Times New Roman" panose="02020603050405020304" pitchFamily="18" charset="0"/>
                          <a:ea typeface="+mn-ea"/>
                          <a:cs typeface="Times New Roman" panose="02020603050405020304" pitchFamily="18" charset="0"/>
                        </a:rPr>
                        <a:t>S. Barrans, </a:t>
                      </a:r>
                      <a:endParaRPr lang="en-US" sz="1600" kern="1200" baseline="0" dirty="0" smtClean="0">
                        <a:solidFill>
                          <a:schemeClr val="dk1"/>
                        </a:solidFill>
                        <a:latin typeface="Times New Roman" panose="02020603050405020304" pitchFamily="18" charset="0"/>
                        <a:ea typeface="+mn-ea"/>
                        <a:cs typeface="Times New Roman" panose="02020603050405020304" pitchFamily="18" charset="0"/>
                      </a:endParaRPr>
                    </a:p>
                    <a:p>
                      <a:pPr algn="l"/>
                      <a:r>
                        <a:rPr lang="pl-PL" sz="1600" kern="1200" baseline="0" dirty="0" smtClean="0">
                          <a:solidFill>
                            <a:schemeClr val="dk1"/>
                          </a:solidFill>
                          <a:latin typeface="Times New Roman" panose="02020603050405020304" pitchFamily="18" charset="0"/>
                          <a:ea typeface="+mn-ea"/>
                          <a:cs typeface="Times New Roman" panose="02020603050405020304" pitchFamily="18" charset="0"/>
                        </a:rPr>
                        <a:t>P. Nieslony, </a:t>
                      </a:r>
                      <a:endParaRPr lang="en-US" sz="1600" kern="1200" baseline="0" dirty="0" smtClean="0">
                        <a:solidFill>
                          <a:schemeClr val="dk1"/>
                        </a:solidFill>
                        <a:latin typeface="Times New Roman" panose="02020603050405020304" pitchFamily="18" charset="0"/>
                        <a:ea typeface="+mn-ea"/>
                        <a:cs typeface="Times New Roman" panose="02020603050405020304" pitchFamily="18" charset="0"/>
                      </a:endParaRPr>
                    </a:p>
                    <a:p>
                      <a:pPr algn="l"/>
                      <a:r>
                        <a:rPr lang="pl-PL" sz="1600" kern="1200" baseline="0" dirty="0" smtClean="0">
                          <a:solidFill>
                            <a:schemeClr val="dk1"/>
                          </a:solidFill>
                          <a:latin typeface="Times New Roman" panose="02020603050405020304" pitchFamily="18" charset="0"/>
                          <a:ea typeface="+mn-ea"/>
                          <a:cs typeface="Times New Roman" panose="02020603050405020304" pitchFamily="18" charset="0"/>
                        </a:rPr>
                        <a:t>G.M. Krolczyk</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Optimization of machining parameters during ball end milling of hardened steel</a:t>
                      </a:r>
                    </a:p>
                    <a:p>
                      <a:pPr algn="l"/>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With various surface inclinations (2017)</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latin typeface="Times New Roman" panose="02020603050405020304" pitchFamily="18" charset="0"/>
                          <a:cs typeface="Times New Roman" panose="02020603050405020304" pitchFamily="18" charset="0"/>
                        </a:rPr>
                        <a:t> Measurement</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latin typeface="Times New Roman" panose="02020603050405020304" pitchFamily="18" charset="0"/>
                          <a:cs typeface="Times New Roman" panose="02020603050405020304" pitchFamily="18" charset="0"/>
                        </a:rPr>
                        <a:t>Optimal selection of end</a:t>
                      </a:r>
                      <a:r>
                        <a:rPr lang="en-US" sz="1600" baseline="0" dirty="0" smtClean="0">
                          <a:latin typeface="Times New Roman" panose="02020603050405020304" pitchFamily="18" charset="0"/>
                          <a:cs typeface="Times New Roman" panose="02020603050405020304" pitchFamily="18" charset="0"/>
                        </a:rPr>
                        <a:t> milling parameters in terms of cutting forces and efficiency by giving various input parameters and optimizing the cutting forces by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response surface method, based on the minimization of a total utility function</a:t>
                      </a:r>
                      <a:endParaRPr lang="en-US" sz="1600" dirty="0">
                        <a:latin typeface="Times New Roman" panose="02020603050405020304" pitchFamily="18" charset="0"/>
                        <a:cs typeface="Times New Roman" panose="02020603050405020304" pitchFamily="18" charset="0"/>
                      </a:endParaRPr>
                    </a:p>
                  </a:txBody>
                  <a:tcPr/>
                </a:tc>
              </a:tr>
              <a:tr h="2552638">
                <a:tc>
                  <a:txBody>
                    <a:bodyPr/>
                    <a:lstStyle/>
                    <a:p>
                      <a:pPr algn="l"/>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W.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Baohai</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p>
                    <a:p>
                      <a:pPr algn="l"/>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Cui  di,               </a:t>
                      </a:r>
                    </a:p>
                    <a:p>
                      <a:pPr algn="l"/>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H.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Xiaodong</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p>
                    <a:p>
                      <a:pPr algn="l"/>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Z.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Dinghua</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T. Kai,</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Cutting tool temperature prediction method using analytical model for end milling</a:t>
                      </a:r>
                    </a:p>
                    <a:p>
                      <a:pPr algn="l"/>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(2016)</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latin typeface="Times New Roman" panose="02020603050405020304" pitchFamily="18" charset="0"/>
                          <a:cs typeface="Times New Roman" panose="02020603050405020304" pitchFamily="18" charset="0"/>
                        </a:rPr>
                        <a:t>Aeronautics</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latin typeface="Times New Roman" panose="02020603050405020304" pitchFamily="18" charset="0"/>
                          <a:cs typeface="Times New Roman" panose="02020603050405020304" pitchFamily="18" charset="0"/>
                        </a:rPr>
                        <a:t>Prediction of cutting tool temperature. In this for</a:t>
                      </a:r>
                      <a:r>
                        <a:rPr lang="en-US" sz="1600" baseline="0" dirty="0" smtClean="0">
                          <a:latin typeface="Times New Roman" panose="02020603050405020304" pitchFamily="18" charset="0"/>
                          <a:cs typeface="Times New Roman" panose="02020603050405020304" pitchFamily="18" charset="0"/>
                        </a:rPr>
                        <a:t> increase temperature a prediction model considering real friction state and for decrease in temperature 1d plate heat convection is used.</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0"/>
          <a:ext cx="9143999" cy="6813376"/>
        </p:xfrm>
        <a:graphic>
          <a:graphicData uri="http://schemas.openxmlformats.org/drawingml/2006/table">
            <a:tbl>
              <a:tblPr firstRow="1" bandRow="1">
                <a:tableStyleId>{5C22544A-7EE6-4342-B048-85BDC9FD1C3A}</a:tableStyleId>
              </a:tblPr>
              <a:tblGrid>
                <a:gridCol w="929339"/>
                <a:gridCol w="1846518"/>
                <a:gridCol w="2122714"/>
                <a:gridCol w="2041071"/>
                <a:gridCol w="2204357"/>
              </a:tblGrid>
              <a:tr h="1038603">
                <a:tc>
                  <a:txBody>
                    <a:bodyPr/>
                    <a:lstStyle/>
                    <a:p>
                      <a:pPr marL="0" algn="l" defTabSz="914400" rtl="0" eaLnBrk="1" latinLnBrk="0" hangingPunct="1"/>
                      <a:r>
                        <a:rPr lang="en-US" sz="1600" b="1" kern="1200" dirty="0" err="1" smtClean="0">
                          <a:solidFill>
                            <a:schemeClr val="lt1"/>
                          </a:solidFill>
                          <a:latin typeface="Times New Roman" pitchFamily="18" charset="0"/>
                          <a:ea typeface="+mn-ea"/>
                          <a:cs typeface="Times New Roman" pitchFamily="18" charset="0"/>
                        </a:rPr>
                        <a:t>S.No</a:t>
                      </a:r>
                      <a:endParaRPr lang="en-US" sz="1600" b="1" kern="1200" dirty="0">
                        <a:solidFill>
                          <a:schemeClr val="lt1"/>
                        </a:solidFill>
                        <a:latin typeface="Times New Roman" pitchFamily="18" charset="0"/>
                        <a:ea typeface="+mn-ea"/>
                        <a:cs typeface="Times New Roman" pitchFamily="18" charset="0"/>
                      </a:endParaRPr>
                    </a:p>
                  </a:txBody>
                  <a:tcPr/>
                </a:tc>
                <a:tc>
                  <a:txBody>
                    <a:bodyPr/>
                    <a:lstStyle/>
                    <a:p>
                      <a:r>
                        <a:rPr lang="en-US" sz="1600" dirty="0" smtClean="0">
                          <a:latin typeface="Times New Roman" pitchFamily="18" charset="0"/>
                          <a:cs typeface="Times New Roman" pitchFamily="18" charset="0"/>
                        </a:rPr>
                        <a:t>Author’s</a:t>
                      </a:r>
                      <a:r>
                        <a:rPr lang="en-US" sz="1600" baseline="0" dirty="0" smtClean="0">
                          <a:latin typeface="Times New Roman" pitchFamily="18" charset="0"/>
                          <a:cs typeface="Times New Roman" pitchFamily="18" charset="0"/>
                        </a:rPr>
                        <a:t> name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Journal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Inference</a:t>
                      </a:r>
                      <a:endParaRPr lang="en-US" sz="1600" dirty="0">
                        <a:latin typeface="Times New Roman" pitchFamily="18" charset="0"/>
                        <a:cs typeface="Times New Roman" pitchFamily="18" charset="0"/>
                      </a:endParaRPr>
                    </a:p>
                  </a:txBody>
                  <a:tcPr/>
                </a:tc>
              </a:tr>
              <a:tr h="2999997">
                <a:tc>
                  <a:txBody>
                    <a:bodyPr/>
                    <a:lstStyle/>
                    <a:p>
                      <a:r>
                        <a:rPr lang="en-US" sz="1600" dirty="0" smtClean="0">
                          <a:latin typeface="Times New Roman" panose="02020603050405020304" pitchFamily="18" charset="0"/>
                          <a:cs typeface="Times New Roman" panose="02020603050405020304" pitchFamily="18" charset="0"/>
                        </a:rPr>
                        <a:t>9.</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Umut</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karaguzela</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Mustafa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Bakkala</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Ehan</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Budakb</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Modeling and measurement of cutting temperatures in milling (2016)</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High performance cutting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 technique is proposed</a:t>
                      </a:r>
                      <a:r>
                        <a:rPr lang="en-US" sz="1600" baseline="0" dirty="0" smtClean="0">
                          <a:latin typeface="Times New Roman" panose="02020603050405020304" pitchFamily="18" charset="0"/>
                          <a:cs typeface="Times New Roman" panose="02020603050405020304" pitchFamily="18" charset="0"/>
                        </a:rPr>
                        <a:t> to measure the milling temperatures which is key factor in process optimization by developing analytical model using miniature data acquisition system (das)</a:t>
                      </a:r>
                      <a:endParaRPr lang="en-US" sz="1600" dirty="0">
                        <a:latin typeface="Times New Roman" panose="02020603050405020304" pitchFamily="18" charset="0"/>
                        <a:cs typeface="Times New Roman" panose="02020603050405020304" pitchFamily="18" charset="0"/>
                      </a:endParaRPr>
                    </a:p>
                  </a:txBody>
                  <a:tcPr/>
                </a:tc>
              </a:tr>
              <a:tr h="2774776">
                <a:tc>
                  <a:txBody>
                    <a:bodyPr/>
                    <a:lstStyle/>
                    <a:p>
                      <a:r>
                        <a:rPr lang="en-US" sz="1600" dirty="0" smtClean="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pl-PL" sz="1600" kern="1200" baseline="0" dirty="0" smtClean="0">
                          <a:solidFill>
                            <a:schemeClr val="dk1"/>
                          </a:solidFill>
                          <a:latin typeface="Times New Roman" panose="02020603050405020304" pitchFamily="18" charset="0"/>
                          <a:ea typeface="+mn-ea"/>
                          <a:cs typeface="Times New Roman" panose="02020603050405020304" pitchFamily="18" charset="0"/>
                        </a:rPr>
                        <a:t>Andrzej</a:t>
                      </a:r>
                      <a:r>
                        <a:rPr lang="en-IN"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pl-PL" sz="1600" kern="1200" baseline="0" dirty="0" smtClean="0">
                          <a:solidFill>
                            <a:schemeClr val="dk1"/>
                          </a:solidFill>
                          <a:latin typeface="Times New Roman" panose="02020603050405020304" pitchFamily="18" charset="0"/>
                          <a:ea typeface="+mn-ea"/>
                          <a:cs typeface="Times New Roman" panose="02020603050405020304" pitchFamily="18" charset="0"/>
                        </a:rPr>
                        <a:t>weremczuka, </a:t>
                      </a:r>
                      <a:endParaRPr lang="en-IN" sz="1600" kern="1200" baseline="0" dirty="0" smtClean="0">
                        <a:solidFill>
                          <a:schemeClr val="dk1"/>
                        </a:solidFill>
                        <a:latin typeface="Times New Roman" panose="02020603050405020304" pitchFamily="18" charset="0"/>
                        <a:ea typeface="+mn-ea"/>
                        <a:cs typeface="Times New Roman" panose="02020603050405020304" pitchFamily="18" charset="0"/>
                      </a:endParaRPr>
                    </a:p>
                    <a:p>
                      <a:r>
                        <a:rPr lang="en-IN" sz="1600" kern="1200" baseline="0" dirty="0" smtClean="0">
                          <a:solidFill>
                            <a:schemeClr val="dk1"/>
                          </a:solidFill>
                          <a:latin typeface="Times New Roman" panose="02020603050405020304" pitchFamily="18" charset="0"/>
                          <a:ea typeface="+mn-ea"/>
                          <a:cs typeface="Times New Roman" panose="02020603050405020304" pitchFamily="18" charset="0"/>
                        </a:rPr>
                        <a:t>R</a:t>
                      </a:r>
                      <a:r>
                        <a:rPr lang="pl-PL" sz="1600" kern="1200" baseline="0" dirty="0" smtClean="0">
                          <a:solidFill>
                            <a:schemeClr val="dk1"/>
                          </a:solidFill>
                          <a:latin typeface="Times New Roman" panose="02020603050405020304" pitchFamily="18" charset="0"/>
                          <a:ea typeface="+mn-ea"/>
                          <a:cs typeface="Times New Roman" panose="02020603050405020304" pitchFamily="18" charset="0"/>
                        </a:rPr>
                        <a:t>afal rusineka, </a:t>
                      </a:r>
                      <a:r>
                        <a:rPr lang="en-IN" sz="1600" kern="1200" baseline="0" dirty="0" smtClean="0">
                          <a:solidFill>
                            <a:schemeClr val="dk1"/>
                          </a:solidFill>
                          <a:latin typeface="Times New Roman" panose="02020603050405020304" pitchFamily="18" charset="0"/>
                          <a:ea typeface="+mn-ea"/>
                          <a:cs typeface="Times New Roman" panose="02020603050405020304" pitchFamily="18" charset="0"/>
                        </a:rPr>
                        <a:t>J</a:t>
                      </a:r>
                      <a:r>
                        <a:rPr lang="pl-PL" sz="1600" kern="1200" baseline="0" dirty="0" smtClean="0">
                          <a:solidFill>
                            <a:schemeClr val="dk1"/>
                          </a:solidFill>
                          <a:latin typeface="Times New Roman" panose="02020603050405020304" pitchFamily="18" charset="0"/>
                          <a:ea typeface="+mn-ea"/>
                          <a:cs typeface="Times New Roman" panose="02020603050405020304" pitchFamily="18" charset="0"/>
                        </a:rPr>
                        <a:t>erzy warminski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The concept of active elimination of vibrations in milling process (2015)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Modeling of machining operations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Numerical studies of non linear</a:t>
                      </a:r>
                      <a:r>
                        <a:rPr lang="en-US" sz="1600" baseline="0" dirty="0" smtClean="0">
                          <a:latin typeface="Times New Roman" panose="02020603050405020304" pitchFamily="18" charset="0"/>
                          <a:cs typeface="Times New Roman" panose="02020603050405020304" pitchFamily="18" charset="0"/>
                        </a:rPr>
                        <a:t> model of milling to reduce the vibration level by active </a:t>
                      </a:r>
                      <a:r>
                        <a:rPr lang="en-US" sz="1600" baseline="0" dirty="0" err="1" smtClean="0">
                          <a:latin typeface="Times New Roman" panose="02020603050405020304" pitchFamily="18" charset="0"/>
                          <a:cs typeface="Times New Roman" panose="02020603050405020304" pitchFamily="18" charset="0"/>
                        </a:rPr>
                        <a:t>piezo</a:t>
                      </a:r>
                      <a:r>
                        <a:rPr lang="en-US" sz="1600" baseline="0" dirty="0" smtClean="0">
                          <a:latin typeface="Times New Roman" panose="02020603050405020304" pitchFamily="18" charset="0"/>
                          <a:cs typeface="Times New Roman" panose="02020603050405020304" pitchFamily="18" charset="0"/>
                        </a:rPr>
                        <a:t> elements with help of stability lobes diagram</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7060" y="0"/>
          <a:ext cx="9066940" cy="6768752"/>
        </p:xfrm>
        <a:graphic>
          <a:graphicData uri="http://schemas.openxmlformats.org/drawingml/2006/table">
            <a:tbl>
              <a:tblPr firstRow="1" bandRow="1">
                <a:tableStyleId>{5C22544A-7EE6-4342-B048-85BDC9FD1C3A}</a:tableStyleId>
              </a:tblPr>
              <a:tblGrid>
                <a:gridCol w="852280"/>
                <a:gridCol w="1846518"/>
                <a:gridCol w="2122714"/>
                <a:gridCol w="2041071"/>
                <a:gridCol w="2204357"/>
              </a:tblGrid>
              <a:tr h="864096">
                <a:tc>
                  <a:txBody>
                    <a:bodyPr/>
                    <a:lstStyle/>
                    <a:p>
                      <a:pPr marL="0" algn="l" defTabSz="914400" rtl="0" eaLnBrk="1" latinLnBrk="0" hangingPunct="1"/>
                      <a:r>
                        <a:rPr lang="en-US" sz="1600" b="1" kern="1200" dirty="0" err="1" smtClean="0">
                          <a:solidFill>
                            <a:schemeClr val="lt1"/>
                          </a:solidFill>
                          <a:latin typeface="Times New Roman" pitchFamily="18" charset="0"/>
                          <a:ea typeface="+mn-ea"/>
                          <a:cs typeface="Times New Roman" pitchFamily="18" charset="0"/>
                        </a:rPr>
                        <a:t>S.No</a:t>
                      </a:r>
                      <a:endParaRPr lang="en-US" sz="1600" b="1" kern="1200" dirty="0">
                        <a:solidFill>
                          <a:schemeClr val="lt1"/>
                        </a:solidFill>
                        <a:latin typeface="Times New Roman" pitchFamily="18" charset="0"/>
                        <a:ea typeface="+mn-ea"/>
                        <a:cs typeface="Times New Roman" pitchFamily="18" charset="0"/>
                      </a:endParaRPr>
                    </a:p>
                  </a:txBody>
                  <a:tcPr/>
                </a:tc>
                <a:tc>
                  <a:txBody>
                    <a:bodyPr/>
                    <a:lstStyle/>
                    <a:p>
                      <a:r>
                        <a:rPr lang="en-US" sz="1600" dirty="0" smtClean="0">
                          <a:latin typeface="Times New Roman" pitchFamily="18" charset="0"/>
                          <a:cs typeface="Times New Roman" pitchFamily="18" charset="0"/>
                        </a:rPr>
                        <a:t>Author’s</a:t>
                      </a:r>
                      <a:r>
                        <a:rPr lang="en-US" sz="1600" baseline="0" dirty="0" smtClean="0">
                          <a:latin typeface="Times New Roman" pitchFamily="18" charset="0"/>
                          <a:cs typeface="Times New Roman" pitchFamily="18" charset="0"/>
                        </a:rPr>
                        <a:t> name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Journal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Inference</a:t>
                      </a:r>
                      <a:endParaRPr lang="en-US" sz="1600" dirty="0">
                        <a:latin typeface="Times New Roman" pitchFamily="18" charset="0"/>
                        <a:cs typeface="Times New Roman" pitchFamily="18" charset="0"/>
                      </a:endParaRPr>
                    </a:p>
                  </a:txBody>
                  <a:tcPr/>
                </a:tc>
              </a:tr>
              <a:tr h="2592288">
                <a:tc>
                  <a:txBody>
                    <a:bodyPr/>
                    <a:lstStyle/>
                    <a:p>
                      <a:r>
                        <a:rPr lang="en-US" sz="1600" dirty="0" smtClean="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A.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Maurotto</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C.T.Wickramarachchi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Experimental investigations on effects of frequency</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In ultrasonically-assisted end-milling of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Alsi</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316l  (2015)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Ultrasonic</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Effects of frequency in ultrasonic vibration assisted milling</a:t>
                      </a:r>
                      <a:r>
                        <a:rPr lang="en-US" sz="1600" baseline="0" dirty="0" smtClean="0">
                          <a:latin typeface="Times New Roman" panose="02020603050405020304" pitchFamily="18" charset="0"/>
                          <a:cs typeface="Times New Roman" panose="02020603050405020304" pitchFamily="18" charset="0"/>
                        </a:rPr>
                        <a:t> machine and it is compared with the conventional process and identified that it improves the surface roughness in within narrow range.</a:t>
                      </a:r>
                      <a:endParaRPr lang="en-US" sz="1600" dirty="0">
                        <a:latin typeface="Times New Roman" panose="02020603050405020304" pitchFamily="18" charset="0"/>
                        <a:cs typeface="Times New Roman" panose="02020603050405020304" pitchFamily="18" charset="0"/>
                      </a:endParaRPr>
                    </a:p>
                  </a:txBody>
                  <a:tcPr/>
                </a:tc>
              </a:tr>
              <a:tr h="3312368">
                <a:tc>
                  <a:txBody>
                    <a:bodyPr/>
                    <a:lstStyle/>
                    <a:p>
                      <a:r>
                        <a:rPr lang="en-US" sz="1600" dirty="0" smtClean="0">
                          <a:latin typeface="Times New Roman" panose="02020603050405020304" pitchFamily="18" charset="0"/>
                          <a:cs typeface="Times New Roman" panose="02020603050405020304" pitchFamily="18" charset="0"/>
                        </a:rPr>
                        <a:t>12.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Sen</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lin</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Fangyupeng</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Jiewen</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  </a:t>
                      </a:r>
                    </a:p>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Yizhiliu</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 </a:t>
                      </a:r>
                    </a:p>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Rongyan</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An investigation of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work piece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temperature variation in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end milling </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considering flank rubbing effect (2013)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Machine tools and manufacture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Theoretical</a:t>
                      </a:r>
                      <a:r>
                        <a:rPr lang="en-US" sz="1600" baseline="0" dirty="0" smtClean="0">
                          <a:latin typeface="Times New Roman" panose="02020603050405020304" pitchFamily="18" charset="0"/>
                          <a:cs typeface="Times New Roman" panose="02020603050405020304" pitchFamily="18" charset="0"/>
                        </a:rPr>
                        <a:t> and experimental prediction  about the magnitude and distribution of temperature for improving performance of metal cutting process by using the thermal model to describe the cyclic variation of temperature</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0"/>
          <a:ext cx="9143999" cy="6696744"/>
        </p:xfrm>
        <a:graphic>
          <a:graphicData uri="http://schemas.openxmlformats.org/drawingml/2006/table">
            <a:tbl>
              <a:tblPr firstRow="1" bandRow="1">
                <a:tableStyleId>{5C22544A-7EE6-4342-B048-85BDC9FD1C3A}</a:tableStyleId>
              </a:tblPr>
              <a:tblGrid>
                <a:gridCol w="929339"/>
                <a:gridCol w="1846518"/>
                <a:gridCol w="2122714"/>
                <a:gridCol w="2041071"/>
                <a:gridCol w="2204357"/>
              </a:tblGrid>
              <a:tr h="1182619">
                <a:tc>
                  <a:txBody>
                    <a:bodyPr/>
                    <a:lstStyle/>
                    <a:p>
                      <a:pPr marL="0" algn="l" defTabSz="914400" rtl="0" eaLnBrk="1" latinLnBrk="0" hangingPunct="1"/>
                      <a:r>
                        <a:rPr lang="en-US" sz="1600" b="1" kern="1200" dirty="0" err="1" smtClean="0">
                          <a:solidFill>
                            <a:schemeClr val="lt1"/>
                          </a:solidFill>
                          <a:latin typeface="Times New Roman" pitchFamily="18" charset="0"/>
                          <a:ea typeface="+mn-ea"/>
                          <a:cs typeface="Times New Roman" pitchFamily="18" charset="0"/>
                        </a:rPr>
                        <a:t>S.No</a:t>
                      </a:r>
                      <a:endParaRPr lang="en-US" sz="1600" b="1" kern="1200" dirty="0">
                        <a:solidFill>
                          <a:schemeClr val="lt1"/>
                        </a:solidFill>
                        <a:latin typeface="Times New Roman" pitchFamily="18" charset="0"/>
                        <a:ea typeface="+mn-ea"/>
                        <a:cs typeface="Times New Roman" pitchFamily="18" charset="0"/>
                      </a:endParaRPr>
                    </a:p>
                  </a:txBody>
                  <a:tcPr/>
                </a:tc>
                <a:tc>
                  <a:txBody>
                    <a:bodyPr/>
                    <a:lstStyle/>
                    <a:p>
                      <a:r>
                        <a:rPr lang="en-US" sz="1600" dirty="0" smtClean="0">
                          <a:latin typeface="Times New Roman" pitchFamily="18" charset="0"/>
                          <a:cs typeface="Times New Roman" pitchFamily="18" charset="0"/>
                        </a:rPr>
                        <a:t>Author’s</a:t>
                      </a:r>
                      <a:r>
                        <a:rPr lang="en-US" sz="1600" baseline="0" dirty="0" smtClean="0">
                          <a:latin typeface="Times New Roman" pitchFamily="18" charset="0"/>
                          <a:cs typeface="Times New Roman" pitchFamily="18" charset="0"/>
                        </a:rPr>
                        <a:t> name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Journal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Inference</a:t>
                      </a:r>
                      <a:endParaRPr lang="en-US" sz="1600" dirty="0">
                        <a:latin typeface="Times New Roman" pitchFamily="18" charset="0"/>
                        <a:cs typeface="Times New Roman" pitchFamily="18" charset="0"/>
                      </a:endParaRPr>
                    </a:p>
                  </a:txBody>
                  <a:tcPr/>
                </a:tc>
              </a:tr>
              <a:tr h="2489789">
                <a:tc>
                  <a:txBody>
                    <a:bodyPr/>
                    <a:lstStyle/>
                    <a:p>
                      <a:r>
                        <a:rPr lang="en-US" sz="1600" dirty="0" smtClean="0">
                          <a:latin typeface="Times New Roman" panose="02020603050405020304" pitchFamily="18" charset="0"/>
                          <a:cs typeface="Times New Roman" panose="02020603050405020304" pitchFamily="18" charset="0"/>
                        </a:rPr>
                        <a:t>13.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Emel</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kuram</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babur</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ozcelik</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Multi-objective optimization using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taguchi</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based grey relational analysis for micro-milling of al 7075 material with ball nose end mill (2013)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Measurement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Study to understand</a:t>
                      </a:r>
                      <a:r>
                        <a:rPr lang="en-US" sz="1600" baseline="0" dirty="0" smtClean="0">
                          <a:latin typeface="Times New Roman" panose="02020603050405020304" pitchFamily="18" charset="0"/>
                          <a:cs typeface="Times New Roman" panose="02020603050405020304" pitchFamily="18" charset="0"/>
                        </a:rPr>
                        <a:t> the milling of </a:t>
                      </a:r>
                      <a:r>
                        <a:rPr lang="en-US" sz="1600" baseline="0" dirty="0" err="1" smtClean="0">
                          <a:latin typeface="Times New Roman" panose="02020603050405020304" pitchFamily="18" charset="0"/>
                          <a:cs typeface="Times New Roman" panose="02020603050405020304" pitchFamily="18" charset="0"/>
                        </a:rPr>
                        <a:t>Aluminium</a:t>
                      </a:r>
                      <a:r>
                        <a:rPr lang="en-US" sz="1600" baseline="0" dirty="0" smtClean="0">
                          <a:latin typeface="Times New Roman" panose="02020603050405020304" pitchFamily="18" charset="0"/>
                          <a:cs typeface="Times New Roman" panose="02020603050405020304" pitchFamily="18" charset="0"/>
                        </a:rPr>
                        <a:t> </a:t>
                      </a:r>
                      <a:r>
                        <a:rPr lang="en-US" sz="1600" baseline="0" dirty="0" smtClean="0">
                          <a:latin typeface="Times New Roman" panose="02020603050405020304" pitchFamily="18" charset="0"/>
                          <a:cs typeface="Times New Roman" panose="02020603050405020304" pitchFamily="18" charset="0"/>
                        </a:rPr>
                        <a:t>material by minimizing the factors using </a:t>
                      </a:r>
                      <a:r>
                        <a:rPr lang="en-US" sz="1600" baseline="0" dirty="0" err="1" smtClean="0">
                          <a:latin typeface="Times New Roman" panose="02020603050405020304" pitchFamily="18" charset="0"/>
                          <a:cs typeface="Times New Roman" panose="02020603050405020304" pitchFamily="18" charset="0"/>
                        </a:rPr>
                        <a:t>taguchi’s</a:t>
                      </a:r>
                      <a:r>
                        <a:rPr lang="en-US" sz="1600" baseline="0" dirty="0" smtClean="0">
                          <a:latin typeface="Times New Roman" panose="02020603050405020304" pitchFamily="18" charset="0"/>
                          <a:cs typeface="Times New Roman" panose="02020603050405020304" pitchFamily="18" charset="0"/>
                        </a:rPr>
                        <a:t> method and grey relation analysis</a:t>
                      </a:r>
                      <a:endParaRPr lang="en-US" sz="1600" dirty="0">
                        <a:latin typeface="Times New Roman" panose="02020603050405020304" pitchFamily="18" charset="0"/>
                        <a:cs typeface="Times New Roman" panose="02020603050405020304" pitchFamily="18" charset="0"/>
                      </a:endParaRPr>
                    </a:p>
                  </a:txBody>
                  <a:tcPr/>
                </a:tc>
              </a:tr>
              <a:tr h="3024336">
                <a:tc>
                  <a:txBody>
                    <a:bodyPr/>
                    <a:lstStyle/>
                    <a:p>
                      <a:r>
                        <a:rPr lang="en-US" sz="1600" dirty="0" smtClean="0">
                          <a:latin typeface="Times New Roman" panose="02020603050405020304" pitchFamily="18" charset="0"/>
                          <a:cs typeface="Times New Roman" panose="02020603050405020304" pitchFamily="18" charset="0"/>
                        </a:rPr>
                        <a:t>14.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Lohithaksha</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m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maiyara</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Dr.R.Ramanujam</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K.Venkatesanc</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Dr.J.Jeraldd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Optimization of machining parameters for end milling of Inconel 718</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Super alloy using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taguchi</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based grey relational analysis</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(2013)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Procedia</a:t>
                      </a:r>
                      <a:r>
                        <a:rPr lang="en-US" sz="1600" dirty="0" smtClean="0">
                          <a:latin typeface="Times New Roman" panose="02020603050405020304" pitchFamily="18" charset="0"/>
                          <a:cs typeface="Times New Roman" panose="02020603050405020304" pitchFamily="18" charset="0"/>
                        </a:rPr>
                        <a:t> engineering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Investigation study of optimization</a:t>
                      </a:r>
                      <a:r>
                        <a:rPr lang="en-US" sz="1600" baseline="0" dirty="0" smtClean="0">
                          <a:latin typeface="Times New Roman" panose="02020603050405020304" pitchFamily="18" charset="0"/>
                          <a:cs typeface="Times New Roman" panose="02020603050405020304" pitchFamily="18" charset="0"/>
                        </a:rPr>
                        <a:t> of end milling operation using grey relational analysis with multi performance characteristics. </a:t>
                      </a:r>
                      <a:r>
                        <a:rPr lang="en-US" sz="1600" baseline="0" dirty="0" err="1" smtClean="0">
                          <a:latin typeface="Times New Roman" panose="02020603050405020304" pitchFamily="18" charset="0"/>
                          <a:cs typeface="Times New Roman" panose="02020603050405020304" pitchFamily="18" charset="0"/>
                        </a:rPr>
                        <a:t>Anova</a:t>
                      </a:r>
                      <a:r>
                        <a:rPr lang="en-US" sz="1600" baseline="0" dirty="0" smtClean="0">
                          <a:latin typeface="Times New Roman" panose="02020603050405020304" pitchFamily="18" charset="0"/>
                          <a:cs typeface="Times New Roman" panose="02020603050405020304" pitchFamily="18" charset="0"/>
                        </a:rPr>
                        <a:t> model is also applied to select most significant factor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0"/>
          <a:ext cx="9143999" cy="6768752"/>
        </p:xfrm>
        <a:graphic>
          <a:graphicData uri="http://schemas.openxmlformats.org/drawingml/2006/table">
            <a:tbl>
              <a:tblPr firstRow="1" bandRow="1">
                <a:tableStyleId>{5C22544A-7EE6-4342-B048-85BDC9FD1C3A}</a:tableStyleId>
              </a:tblPr>
              <a:tblGrid>
                <a:gridCol w="929339"/>
                <a:gridCol w="1846518"/>
                <a:gridCol w="2122714"/>
                <a:gridCol w="2041071"/>
                <a:gridCol w="2204357"/>
              </a:tblGrid>
              <a:tr h="1038603">
                <a:tc>
                  <a:txBody>
                    <a:bodyPr/>
                    <a:lstStyle/>
                    <a:p>
                      <a:pPr marL="0" algn="l" defTabSz="914400" rtl="0" eaLnBrk="1" latinLnBrk="0" hangingPunct="1"/>
                      <a:r>
                        <a:rPr lang="en-US" sz="1600" b="1" kern="1200" dirty="0" err="1" smtClean="0">
                          <a:solidFill>
                            <a:schemeClr val="lt1"/>
                          </a:solidFill>
                          <a:latin typeface="Times New Roman" pitchFamily="18" charset="0"/>
                          <a:ea typeface="+mn-ea"/>
                          <a:cs typeface="Times New Roman" pitchFamily="18" charset="0"/>
                        </a:rPr>
                        <a:t>S.No</a:t>
                      </a:r>
                      <a:endParaRPr lang="en-US" sz="1600" b="1" kern="1200" dirty="0">
                        <a:solidFill>
                          <a:schemeClr val="lt1"/>
                        </a:solidFill>
                        <a:latin typeface="Times New Roman" pitchFamily="18" charset="0"/>
                        <a:ea typeface="+mn-ea"/>
                        <a:cs typeface="Times New Roman" pitchFamily="18" charset="0"/>
                      </a:endParaRPr>
                    </a:p>
                  </a:txBody>
                  <a:tcPr/>
                </a:tc>
                <a:tc>
                  <a:txBody>
                    <a:bodyPr/>
                    <a:lstStyle/>
                    <a:p>
                      <a:r>
                        <a:rPr lang="en-US" sz="1600" dirty="0" smtClean="0">
                          <a:latin typeface="Times New Roman" pitchFamily="18" charset="0"/>
                          <a:cs typeface="Times New Roman" pitchFamily="18" charset="0"/>
                        </a:rPr>
                        <a:t>Author’s</a:t>
                      </a:r>
                      <a:r>
                        <a:rPr lang="en-US" sz="1600" baseline="0" dirty="0" smtClean="0">
                          <a:latin typeface="Times New Roman" pitchFamily="18" charset="0"/>
                          <a:cs typeface="Times New Roman" pitchFamily="18" charset="0"/>
                        </a:rPr>
                        <a:t> name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Journal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Inference</a:t>
                      </a:r>
                      <a:endParaRPr lang="en-US" sz="1600" dirty="0">
                        <a:latin typeface="Times New Roman" pitchFamily="18" charset="0"/>
                        <a:cs typeface="Times New Roman" pitchFamily="18" charset="0"/>
                      </a:endParaRPr>
                    </a:p>
                  </a:txBody>
                  <a:tcPr/>
                </a:tc>
              </a:tr>
              <a:tr h="2777821">
                <a:tc>
                  <a:txBody>
                    <a:bodyPr/>
                    <a:lstStyle/>
                    <a:p>
                      <a:r>
                        <a:rPr lang="en-US" sz="1600" dirty="0" smtClean="0">
                          <a:latin typeface="Times New Roman" panose="02020603050405020304" pitchFamily="18" charset="0"/>
                          <a:cs typeface="Times New Roman" panose="02020603050405020304" pitchFamily="18" charset="0"/>
                        </a:rPr>
                        <a:t>1</a:t>
                      </a:r>
                      <a:r>
                        <a:rPr lang="en-GB"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K.B. Mustapha ,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Z.W.Zhong</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A hybrid analytical model for the transverse vibration response of a micro-end mill (2013)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Mechanical systems and signal processing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Hybrid</a:t>
                      </a:r>
                      <a:r>
                        <a:rPr lang="en-US" sz="1600" baseline="0" dirty="0" smtClean="0">
                          <a:latin typeface="Times New Roman" panose="02020603050405020304" pitchFamily="18" charset="0"/>
                          <a:cs typeface="Times New Roman" panose="02020603050405020304" pitchFamily="18" charset="0"/>
                        </a:rPr>
                        <a:t> analytical model which is the combination</a:t>
                      </a:r>
                    </a:p>
                    <a:p>
                      <a:r>
                        <a:rPr lang="en-US" sz="1600" baseline="0" dirty="0" smtClean="0">
                          <a:latin typeface="Times New Roman" panose="02020603050405020304" pitchFamily="18" charset="0"/>
                          <a:cs typeface="Times New Roman" panose="02020603050405020304" pitchFamily="18" charset="0"/>
                        </a:rPr>
                        <a:t>Of discrete and distributed elements for the frequency responses by making the use of root mean square </a:t>
                      </a:r>
                      <a:r>
                        <a:rPr lang="en-US" sz="1600" baseline="0" dirty="0" smtClean="0">
                          <a:latin typeface="Times New Roman" panose="02020603050405020304" pitchFamily="18" charset="0"/>
                          <a:cs typeface="Times New Roman" panose="02020603050405020304" pitchFamily="18" charset="0"/>
                        </a:rPr>
                        <a:t>value(RMS) </a:t>
                      </a:r>
                      <a:r>
                        <a:rPr lang="en-US" sz="1600" baseline="0" dirty="0" smtClean="0">
                          <a:latin typeface="Times New Roman" panose="02020603050405020304" pitchFamily="18" charset="0"/>
                          <a:cs typeface="Times New Roman" panose="02020603050405020304" pitchFamily="18" charset="0"/>
                        </a:rPr>
                        <a:t>for response</a:t>
                      </a:r>
                      <a:endParaRPr lang="en-US" sz="1600" dirty="0">
                        <a:latin typeface="Times New Roman" panose="02020603050405020304" pitchFamily="18" charset="0"/>
                        <a:cs typeface="Times New Roman" panose="02020603050405020304" pitchFamily="18" charset="0"/>
                      </a:endParaRPr>
                    </a:p>
                  </a:txBody>
                  <a:tcPr/>
                </a:tc>
              </a:tr>
              <a:tr h="2952328">
                <a:tc>
                  <a:txBody>
                    <a:bodyPr/>
                    <a:lstStyle/>
                    <a:p>
                      <a:r>
                        <a:rPr lang="en-US" sz="1600" dirty="0" smtClean="0">
                          <a:latin typeface="Times New Roman" panose="02020603050405020304" pitchFamily="18" charset="0"/>
                          <a:cs typeface="Times New Roman" panose="02020603050405020304" pitchFamily="18" charset="0"/>
                        </a:rPr>
                        <a:t>1</a:t>
                      </a:r>
                      <a:r>
                        <a:rPr lang="en-GB" sz="1600" dirty="0" smtClean="0">
                          <a:latin typeface="Times New Roman" panose="02020603050405020304" pitchFamily="18" charset="0"/>
                          <a:cs typeface="Times New Roman" panose="02020603050405020304" pitchFamily="18" charset="0"/>
                        </a:rPr>
                        <a:t>6.</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R.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Arokiadass</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K.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Palaniradja</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N.Alagumoorthi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Prediction and optimization of end milling process parameters of</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Cast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aluminium</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based mmc  (2012)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Transaction of non ferrous metals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Investigation</a:t>
                      </a:r>
                      <a:r>
                        <a:rPr lang="en-US" sz="1600" baseline="0" dirty="0" smtClean="0">
                          <a:latin typeface="Times New Roman" panose="02020603050405020304" pitchFamily="18" charset="0"/>
                          <a:cs typeface="Times New Roman" panose="02020603050405020304" pitchFamily="18" charset="0"/>
                        </a:rPr>
                        <a:t> of end milling machining characteristics by experimental plan by standard response surface methodology design and obtaining the results </a:t>
                      </a:r>
                      <a:r>
                        <a:rPr lang="en-US" sz="1600" baseline="0" dirty="0" smtClean="0">
                          <a:latin typeface="Times New Roman" panose="02020603050405020304" pitchFamily="18" charset="0"/>
                          <a:cs typeface="Times New Roman" panose="02020603050405020304" pitchFamily="18" charset="0"/>
                        </a:rPr>
                        <a:t>variance </a:t>
                      </a:r>
                      <a:r>
                        <a:rPr lang="en-US" sz="1600" baseline="0" dirty="0" smtClean="0">
                          <a:latin typeface="Times New Roman" panose="02020603050405020304" pitchFamily="18" charset="0"/>
                          <a:cs typeface="Times New Roman" panose="02020603050405020304" pitchFamily="18" charset="0"/>
                        </a:rPr>
                        <a:t>by </a:t>
                      </a:r>
                      <a:r>
                        <a:rPr lang="en-US" sz="1600" baseline="0" dirty="0" smtClean="0">
                          <a:latin typeface="Times New Roman" panose="02020603050405020304" pitchFamily="18" charset="0"/>
                          <a:cs typeface="Times New Roman" panose="02020603050405020304" pitchFamily="18" charset="0"/>
                        </a:rPr>
                        <a:t>ANOVA model</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54930"/>
          <a:ext cx="9143999" cy="6803070"/>
        </p:xfrm>
        <a:graphic>
          <a:graphicData uri="http://schemas.openxmlformats.org/drawingml/2006/table">
            <a:tbl>
              <a:tblPr firstRow="1" bandRow="1">
                <a:tableStyleId>{5C22544A-7EE6-4342-B048-85BDC9FD1C3A}</a:tableStyleId>
              </a:tblPr>
              <a:tblGrid>
                <a:gridCol w="929339"/>
                <a:gridCol w="1846518"/>
                <a:gridCol w="2122714"/>
                <a:gridCol w="2041071"/>
                <a:gridCol w="2204357"/>
              </a:tblGrid>
              <a:tr h="1038603">
                <a:tc>
                  <a:txBody>
                    <a:bodyPr/>
                    <a:lstStyle/>
                    <a:p>
                      <a:pPr marL="0" algn="l" defTabSz="914400" rtl="0" eaLnBrk="1" latinLnBrk="0" hangingPunct="1"/>
                      <a:r>
                        <a:rPr lang="en-US" sz="1600" b="1" kern="1200" dirty="0" err="1" smtClean="0">
                          <a:solidFill>
                            <a:schemeClr val="lt1"/>
                          </a:solidFill>
                          <a:latin typeface="Times New Roman" pitchFamily="18" charset="0"/>
                          <a:ea typeface="+mn-ea"/>
                          <a:cs typeface="Times New Roman" pitchFamily="18" charset="0"/>
                        </a:rPr>
                        <a:t>S.No</a:t>
                      </a:r>
                      <a:endParaRPr lang="en-US" sz="1600" b="1" kern="1200" dirty="0">
                        <a:solidFill>
                          <a:schemeClr val="lt1"/>
                        </a:solidFill>
                        <a:latin typeface="Times New Roman" pitchFamily="18" charset="0"/>
                        <a:ea typeface="+mn-ea"/>
                        <a:cs typeface="Times New Roman" pitchFamily="18" charset="0"/>
                      </a:endParaRPr>
                    </a:p>
                  </a:txBody>
                  <a:tcPr/>
                </a:tc>
                <a:tc>
                  <a:txBody>
                    <a:bodyPr/>
                    <a:lstStyle/>
                    <a:p>
                      <a:r>
                        <a:rPr lang="en-US" sz="1600" dirty="0" smtClean="0">
                          <a:latin typeface="Times New Roman" pitchFamily="18" charset="0"/>
                          <a:cs typeface="Times New Roman" pitchFamily="18" charset="0"/>
                        </a:rPr>
                        <a:t>Author’s</a:t>
                      </a:r>
                      <a:r>
                        <a:rPr lang="en-US" sz="1600" baseline="0" dirty="0" smtClean="0">
                          <a:latin typeface="Times New Roman" pitchFamily="18" charset="0"/>
                          <a:cs typeface="Times New Roman" pitchFamily="18" charset="0"/>
                        </a:rPr>
                        <a:t> name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Journal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Inference</a:t>
                      </a:r>
                      <a:endParaRPr lang="en-US" sz="1600" dirty="0">
                        <a:latin typeface="Times New Roman" pitchFamily="18" charset="0"/>
                        <a:cs typeface="Times New Roman" pitchFamily="18" charset="0"/>
                      </a:endParaRPr>
                    </a:p>
                  </a:txBody>
                  <a:tcPr/>
                </a:tc>
              </a:tr>
              <a:tr h="2923797">
                <a:tc>
                  <a:txBody>
                    <a:bodyPr/>
                    <a:lstStyle/>
                    <a:p>
                      <a:r>
                        <a:rPr lang="en-US" sz="1600" dirty="0" smtClean="0">
                          <a:latin typeface="Times New Roman" panose="02020603050405020304" pitchFamily="18" charset="0"/>
                          <a:cs typeface="Times New Roman" panose="02020603050405020304" pitchFamily="18" charset="0"/>
                        </a:rPr>
                        <a:t>17.</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Hui</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ding ,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Rasid</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Iibrahim</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Kaicheng</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Shi-</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jinchen</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Experimental study on machinability improvement of hardened tool steel using two dimensional vibration-assisted micro-end-milling (2010)</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Machine tools and manufacture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Experimental</a:t>
                      </a:r>
                      <a:r>
                        <a:rPr lang="en-US" sz="1600" baseline="0" dirty="0" smtClean="0">
                          <a:latin typeface="Times New Roman" panose="02020603050405020304" pitchFamily="18" charset="0"/>
                          <a:cs typeface="Times New Roman" panose="02020603050405020304" pitchFamily="18" charset="0"/>
                        </a:rPr>
                        <a:t> study of effects of  vibration parameters to improve surface roughness and also to reduce tool wear using 2d vibration assisted micro end milling</a:t>
                      </a:r>
                      <a:endParaRPr lang="en-US" sz="1600" dirty="0">
                        <a:latin typeface="Times New Roman" panose="02020603050405020304" pitchFamily="18" charset="0"/>
                        <a:cs typeface="Times New Roman" panose="02020603050405020304" pitchFamily="18" charset="0"/>
                      </a:endParaRPr>
                    </a:p>
                  </a:txBody>
                  <a:tcPr/>
                </a:tc>
              </a:tr>
              <a:tr h="2840670">
                <a:tc>
                  <a:txBody>
                    <a:bodyPr/>
                    <a:lstStyle/>
                    <a:p>
                      <a:r>
                        <a:rPr lang="en-US" sz="1600" dirty="0" smtClean="0">
                          <a:latin typeface="Times New Roman" panose="02020603050405020304" pitchFamily="18" charset="0"/>
                          <a:cs typeface="Times New Roman" panose="02020603050405020304" pitchFamily="18" charset="0"/>
                        </a:rPr>
                        <a:t>18.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aseline="0" dirty="0" err="1" smtClean="0">
                          <a:latin typeface="Times New Roman" panose="02020603050405020304" pitchFamily="18" charset="0"/>
                          <a:cs typeface="Times New Roman" panose="02020603050405020304" pitchFamily="18" charset="0"/>
                        </a:rPr>
                        <a:t>T.Surmann</a:t>
                      </a:r>
                      <a:r>
                        <a:rPr lang="en-US" sz="1600" baseline="0" dirty="0" smtClean="0">
                          <a:latin typeface="Times New Roman" panose="02020603050405020304" pitchFamily="18" charset="0"/>
                          <a:cs typeface="Times New Roman" panose="02020603050405020304" pitchFamily="18" charset="0"/>
                        </a:rPr>
                        <a:t>,</a:t>
                      </a:r>
                    </a:p>
                    <a:p>
                      <a:r>
                        <a:rPr lang="en-US" sz="1600" baseline="0" dirty="0" err="1" smtClean="0">
                          <a:latin typeface="Times New Roman" panose="02020603050405020304" pitchFamily="18" charset="0"/>
                          <a:cs typeface="Times New Roman" panose="02020603050405020304" pitchFamily="18" charset="0"/>
                        </a:rPr>
                        <a:t>D.Biermann</a:t>
                      </a:r>
                      <a:endParaRPr lang="en-US" sz="1600" baseline="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 effect of tool vibration on the flank</a:t>
                      </a:r>
                      <a:r>
                        <a:rPr lang="en-US" sz="1600" baseline="0" dirty="0" smtClean="0">
                          <a:latin typeface="Times New Roman" panose="02020603050405020304" pitchFamily="18" charset="0"/>
                          <a:cs typeface="Times New Roman" panose="02020603050405020304" pitchFamily="18" charset="0"/>
                        </a:rPr>
                        <a:t> surface created by peripheral milling  (2008)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Cirp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annal</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Manufacturing technology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To predict and minimize</a:t>
                      </a:r>
                      <a:r>
                        <a:rPr lang="en-US" sz="1600" baseline="0" dirty="0" smtClean="0">
                          <a:latin typeface="Times New Roman" panose="02020603050405020304" pitchFamily="18" charset="0"/>
                          <a:cs typeface="Times New Roman" panose="02020603050405020304" pitchFamily="18" charset="0"/>
                        </a:rPr>
                        <a:t> the roughness and error on flank surface by optimizing the rotation speed and thereby reducing the vibration using stability charts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0"/>
          <a:ext cx="9143999" cy="6768752"/>
        </p:xfrm>
        <a:graphic>
          <a:graphicData uri="http://schemas.openxmlformats.org/drawingml/2006/table">
            <a:tbl>
              <a:tblPr firstRow="1" bandRow="1">
                <a:tableStyleId>{5C22544A-7EE6-4342-B048-85BDC9FD1C3A}</a:tableStyleId>
              </a:tblPr>
              <a:tblGrid>
                <a:gridCol w="929339"/>
                <a:gridCol w="1846518"/>
                <a:gridCol w="2122714"/>
                <a:gridCol w="2041071"/>
                <a:gridCol w="2204357"/>
              </a:tblGrid>
              <a:tr h="1038603">
                <a:tc>
                  <a:txBody>
                    <a:bodyPr/>
                    <a:lstStyle/>
                    <a:p>
                      <a:pPr marL="0" algn="l" defTabSz="914400" rtl="0" eaLnBrk="1" latinLnBrk="0" hangingPunct="1"/>
                      <a:r>
                        <a:rPr lang="en-US" sz="1600" b="1" kern="1200" dirty="0" err="1" smtClean="0">
                          <a:solidFill>
                            <a:schemeClr val="lt1"/>
                          </a:solidFill>
                          <a:latin typeface="Times New Roman" pitchFamily="18" charset="0"/>
                          <a:ea typeface="+mn-ea"/>
                          <a:cs typeface="Times New Roman" pitchFamily="18" charset="0"/>
                        </a:rPr>
                        <a:t>S.No</a:t>
                      </a:r>
                      <a:endParaRPr lang="en-US" sz="1600" b="1" kern="1200" dirty="0">
                        <a:solidFill>
                          <a:schemeClr val="lt1"/>
                        </a:solidFill>
                        <a:latin typeface="Times New Roman" pitchFamily="18" charset="0"/>
                        <a:ea typeface="+mn-ea"/>
                        <a:cs typeface="Times New Roman" pitchFamily="18" charset="0"/>
                      </a:endParaRPr>
                    </a:p>
                  </a:txBody>
                  <a:tcPr/>
                </a:tc>
                <a:tc>
                  <a:txBody>
                    <a:bodyPr/>
                    <a:lstStyle/>
                    <a:p>
                      <a:r>
                        <a:rPr lang="en-US" sz="1600" dirty="0" smtClean="0">
                          <a:latin typeface="Times New Roman" pitchFamily="18" charset="0"/>
                          <a:cs typeface="Times New Roman" pitchFamily="18" charset="0"/>
                        </a:rPr>
                        <a:t>Author’s</a:t>
                      </a:r>
                      <a:r>
                        <a:rPr lang="en-US" sz="1600" baseline="0" dirty="0" smtClean="0">
                          <a:latin typeface="Times New Roman" pitchFamily="18" charset="0"/>
                          <a:cs typeface="Times New Roman" pitchFamily="18" charset="0"/>
                        </a:rPr>
                        <a:t> name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Journal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Inference</a:t>
                      </a:r>
                      <a:endParaRPr lang="en-US" sz="1600" dirty="0">
                        <a:latin typeface="Times New Roman" pitchFamily="18" charset="0"/>
                        <a:cs typeface="Times New Roman" pitchFamily="18" charset="0"/>
                      </a:endParaRPr>
                    </a:p>
                  </a:txBody>
                  <a:tcPr/>
                </a:tc>
              </a:tr>
              <a:tr h="2923797">
                <a:tc>
                  <a:txBody>
                    <a:bodyPr/>
                    <a:lstStyle/>
                    <a:p>
                      <a:r>
                        <a:rPr lang="en-US" sz="1600" dirty="0" smtClean="0">
                          <a:latin typeface="Times New Roman" panose="02020603050405020304" pitchFamily="18" charset="0"/>
                          <a:cs typeface="Times New Roman" panose="02020603050405020304" pitchFamily="18" charset="0"/>
                        </a:rPr>
                        <a:t>19.</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kern="1200" baseline="0" dirty="0" smtClean="0">
                          <a:solidFill>
                            <a:schemeClr val="dk1"/>
                          </a:solidFill>
                          <a:latin typeface="Times New Roman" panose="02020603050405020304" pitchFamily="18" charset="0"/>
                          <a:ea typeface="+mn-ea"/>
                          <a:cs typeface="Times New Roman" panose="02020603050405020304" pitchFamily="18" charset="0"/>
                        </a:rPr>
                        <a:t>V. </a:t>
                      </a:r>
                      <a:r>
                        <a:rPr lang="es-ES" sz="1600" kern="1200" baseline="0" dirty="0" err="1" smtClean="0">
                          <a:solidFill>
                            <a:schemeClr val="dk1"/>
                          </a:solidFill>
                          <a:latin typeface="Times New Roman" panose="02020603050405020304" pitchFamily="18" charset="0"/>
                          <a:ea typeface="+mn-ea"/>
                          <a:cs typeface="Times New Roman" panose="02020603050405020304" pitchFamily="18" charset="0"/>
                        </a:rPr>
                        <a:t>Tandon</a:t>
                      </a:r>
                      <a:r>
                        <a:rPr lang="es-ES" sz="1600" kern="1200" baseline="0" dirty="0" smtClean="0">
                          <a:solidFill>
                            <a:schemeClr val="dk1"/>
                          </a:solidFill>
                          <a:latin typeface="Times New Roman" panose="02020603050405020304" pitchFamily="18" charset="0"/>
                          <a:ea typeface="+mn-ea"/>
                          <a:cs typeface="Times New Roman" panose="02020603050405020304" pitchFamily="18"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kern="1200" baseline="0" dirty="0" smtClean="0">
                          <a:solidFill>
                            <a:schemeClr val="dk1"/>
                          </a:solidFill>
                          <a:latin typeface="Times New Roman" panose="02020603050405020304" pitchFamily="18" charset="0"/>
                          <a:ea typeface="+mn-ea"/>
                          <a:cs typeface="Times New Roman" panose="02020603050405020304" pitchFamily="18" charset="0"/>
                        </a:rPr>
                        <a:t>El-</a:t>
                      </a:r>
                      <a:r>
                        <a:rPr lang="es-ES" sz="1600" kern="1200" baseline="0" dirty="0" err="1" smtClean="0">
                          <a:solidFill>
                            <a:schemeClr val="dk1"/>
                          </a:solidFill>
                          <a:latin typeface="Times New Roman" panose="02020603050405020304" pitchFamily="18" charset="0"/>
                          <a:ea typeface="+mn-ea"/>
                          <a:cs typeface="Times New Roman" panose="02020603050405020304" pitchFamily="18" charset="0"/>
                        </a:rPr>
                        <a:t>mounayri</a:t>
                      </a:r>
                      <a:r>
                        <a:rPr lang="es-ES" sz="1600" kern="1200" baseline="0" dirty="0" smtClean="0">
                          <a:solidFill>
                            <a:schemeClr val="dk1"/>
                          </a:solidFill>
                          <a:latin typeface="Times New Roman" panose="02020603050405020304" pitchFamily="18" charset="0"/>
                          <a:ea typeface="+mn-ea"/>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kern="1200" baseline="0" dirty="0" err="1" smtClean="0">
                          <a:solidFill>
                            <a:schemeClr val="dk1"/>
                          </a:solidFill>
                          <a:latin typeface="Times New Roman" panose="02020603050405020304" pitchFamily="18" charset="0"/>
                          <a:ea typeface="+mn-ea"/>
                          <a:cs typeface="Times New Roman" panose="02020603050405020304" pitchFamily="18" charset="0"/>
                        </a:rPr>
                        <a:t>H.Kishawy</a:t>
                      </a:r>
                      <a:endParaRPr lang="en-US" sz="1600" baseline="0" dirty="0">
                        <a:latin typeface="Times New Roman" pitchFamily="18" charset="0"/>
                        <a:cs typeface="Times New Roman" pitchFamily="18" charset="0"/>
                      </a:endParaRPr>
                    </a:p>
                  </a:txBody>
                  <a:tcPr/>
                </a:tc>
                <a:tc>
                  <a:txBody>
                    <a:bodyPr/>
                    <a:lstStyle/>
                    <a:p>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Nc</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end milling optimization          using evolutionary computation (2002)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Machine tools and manufacture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aseline="0" dirty="0" smtClean="0">
                          <a:latin typeface="Times New Roman" panose="02020603050405020304" pitchFamily="18" charset="0"/>
                          <a:cs typeface="Times New Roman" panose="02020603050405020304" pitchFamily="18" charset="0"/>
                        </a:rPr>
                        <a:t>Particle swam optimization developed  algorithm to optimize machining parameters  using artificial neural network </a:t>
                      </a:r>
                      <a:r>
                        <a:rPr lang="en-US" sz="1600" baseline="0" dirty="0" smtClean="0">
                          <a:latin typeface="Times New Roman" panose="02020603050405020304" pitchFamily="18" charset="0"/>
                          <a:cs typeface="Times New Roman" panose="02020603050405020304" pitchFamily="18" charset="0"/>
                        </a:rPr>
                        <a:t>(ANN) </a:t>
                      </a:r>
                      <a:r>
                        <a:rPr lang="en-US" sz="1600" baseline="0" dirty="0" smtClean="0">
                          <a:latin typeface="Times New Roman" panose="02020603050405020304" pitchFamily="18" charset="0"/>
                          <a:cs typeface="Times New Roman" panose="02020603050405020304" pitchFamily="18" charset="0"/>
                        </a:rPr>
                        <a:t>predictive model</a:t>
                      </a:r>
                      <a:endParaRPr lang="en-US" sz="1600" dirty="0">
                        <a:latin typeface="Times New Roman" panose="02020603050405020304" pitchFamily="18" charset="0"/>
                        <a:cs typeface="Times New Roman" panose="02020603050405020304" pitchFamily="18" charset="0"/>
                      </a:endParaRPr>
                    </a:p>
                  </a:txBody>
                  <a:tcPr/>
                </a:tc>
              </a:tr>
              <a:tr h="2806352">
                <a:tc>
                  <a:txBody>
                    <a:bodyPr/>
                    <a:lstStyle/>
                    <a:p>
                      <a:r>
                        <a:rPr lang="en-US" sz="1600" dirty="0" smtClean="0">
                          <a:latin typeface="Times New Roman" panose="02020603050405020304" pitchFamily="18" charset="0"/>
                          <a:cs typeface="Times New Roman" panose="02020603050405020304" pitchFamily="18" charset="0"/>
                        </a:rPr>
                        <a:t>20.</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smtClean="0">
                          <a:solidFill>
                            <a:schemeClr val="dk1"/>
                          </a:solidFill>
                          <a:latin typeface="Times New Roman" panose="02020603050405020304" pitchFamily="18" charset="0"/>
                          <a:ea typeface="+mn-ea"/>
                          <a:cs typeface="Times New Roman" panose="02020603050405020304" pitchFamily="18" charset="0"/>
                        </a:rPr>
                        <a:t>Y .</a:t>
                      </a:r>
                      <a:r>
                        <a:rPr lang="en-US" sz="1600" b="0" i="0" kern="1200" baseline="0" dirty="0" err="1" smtClean="0">
                          <a:solidFill>
                            <a:schemeClr val="dk1"/>
                          </a:solidFill>
                          <a:latin typeface="Times New Roman" panose="02020603050405020304" pitchFamily="18" charset="0"/>
                          <a:ea typeface="+mn-ea"/>
                          <a:cs typeface="Times New Roman" panose="02020603050405020304" pitchFamily="18" charset="0"/>
                        </a:rPr>
                        <a:t>Aitintas</a:t>
                      </a:r>
                      <a:r>
                        <a:rPr lang="en-US" sz="1600" b="0" i="0" kern="1200" baseline="0" dirty="0" smtClean="0">
                          <a:solidFill>
                            <a:schemeClr val="dk1"/>
                          </a:solidFill>
                          <a:latin typeface="Times New Roman" panose="02020603050405020304" pitchFamily="18" charset="0"/>
                          <a:ea typeface="+mn-ea"/>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smtClean="0">
                          <a:solidFill>
                            <a:schemeClr val="dk1"/>
                          </a:solidFill>
                          <a:latin typeface="Times New Roman" panose="02020603050405020304" pitchFamily="18" charset="0"/>
                          <a:ea typeface="+mn-ea"/>
                          <a:cs typeface="Times New Roman" panose="02020603050405020304" pitchFamily="18" charset="0"/>
                        </a:rPr>
                        <a:t>A. Spence,</a:t>
                      </a:r>
                      <a:endParaRPr lang="en-US" sz="1600" b="0" i="0" dirty="0">
                        <a:latin typeface="Times New Roman" panose="02020603050405020304" pitchFamily="18" charset="0"/>
                        <a:cs typeface="Times New Roman" panose="02020603050405020304" pitchFamily="18" charset="0"/>
                      </a:endParaRPr>
                    </a:p>
                  </a:txBody>
                  <a:tcPr/>
                </a:tc>
                <a:tc>
                  <a:txBody>
                    <a:bodyPr/>
                    <a:lstStyle/>
                    <a:p>
                      <a:r>
                        <a:rPr lang="en-US" sz="1600" b="0" kern="1200" baseline="0" dirty="0" smtClean="0">
                          <a:solidFill>
                            <a:schemeClr val="dk1"/>
                          </a:solidFill>
                          <a:latin typeface="Times New Roman" panose="02020603050405020304" pitchFamily="18" charset="0"/>
                          <a:ea typeface="+mn-ea"/>
                          <a:cs typeface="Times New Roman" panose="02020603050405020304" pitchFamily="18" charset="0"/>
                        </a:rPr>
                        <a:t>End milling force algorithms for cad systems</a:t>
                      </a:r>
                    </a:p>
                    <a:p>
                      <a:r>
                        <a:rPr lang="en-US" sz="1600" b="0" kern="1200" baseline="0" dirty="0" smtClean="0">
                          <a:solidFill>
                            <a:schemeClr val="dk1"/>
                          </a:solidFill>
                          <a:latin typeface="Times New Roman" panose="02020603050405020304" pitchFamily="18" charset="0"/>
                          <a:ea typeface="+mn-ea"/>
                          <a:cs typeface="Times New Roman" panose="02020603050405020304" pitchFamily="18" charset="0"/>
                        </a:rPr>
                        <a:t> (1991)</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Machine tools and manufacture</a:t>
                      </a:r>
                    </a:p>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kern="1200" baseline="0" dirty="0" smtClean="0">
                          <a:solidFill>
                            <a:schemeClr val="dk1"/>
                          </a:solidFill>
                          <a:latin typeface="Times New Roman" panose="02020603050405020304" pitchFamily="18" charset="0"/>
                          <a:ea typeface="+mn-ea"/>
                          <a:cs typeface="Times New Roman" panose="02020603050405020304" pitchFamily="18" charset="0"/>
                        </a:rPr>
                        <a:t> It provide an efficient milling mechanics simulation system for use with the solid model based tool path generation</a:t>
                      </a:r>
                    </a:p>
                    <a:p>
                      <a:r>
                        <a:rPr lang="en-US" sz="1600" b="0" kern="1200" baseline="0" dirty="0" smtClean="0">
                          <a:solidFill>
                            <a:schemeClr val="dk1"/>
                          </a:solidFill>
                          <a:latin typeface="Times New Roman" panose="02020603050405020304" pitchFamily="18" charset="0"/>
                          <a:ea typeface="+mn-ea"/>
                          <a:cs typeface="Times New Roman" panose="02020603050405020304" pitchFamily="18" charset="0"/>
                        </a:rPr>
                        <a:t>Algorithms ,using the constructive solid </a:t>
                      </a:r>
                      <a:r>
                        <a:rPr lang="en-US" sz="1600" b="0" i="0" kern="1200" baseline="0" dirty="0" smtClean="0">
                          <a:solidFill>
                            <a:schemeClr val="dk1"/>
                          </a:solidFill>
                          <a:latin typeface="Times New Roman" panose="02020603050405020304" pitchFamily="18" charset="0"/>
                          <a:ea typeface="+mn-ea"/>
                          <a:cs typeface="Times New Roman" panose="02020603050405020304" pitchFamily="18" charset="0"/>
                        </a:rPr>
                        <a:t>scheme. </a:t>
                      </a:r>
                      <a:endParaRPr lang="en-US" sz="1600" b="0" i="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C49E4F-E828-544C-B0E6-8F7031CDA3FC}"/>
              </a:ext>
            </a:extLst>
          </p:cNvPr>
          <p:cNvSpPr>
            <a:spLocks noGrp="1"/>
          </p:cNvSpPr>
          <p:nvPr>
            <p:ph type="ctrTitle"/>
          </p:nvPr>
        </p:nvSpPr>
        <p:spPr>
          <a:xfrm>
            <a:off x="1143000" y="400327"/>
            <a:ext cx="6858000" cy="732173"/>
          </a:xfrm>
        </p:spPr>
        <p:txBody>
          <a:bodyPr>
            <a:normAutofit/>
          </a:bodyPr>
          <a:lstStyle/>
          <a:p>
            <a:r>
              <a:rPr lang="en-GB" sz="3200" b="1">
                <a:latin typeface="Times New Roman" panose="02020603050405020304" pitchFamily="18" charset="0"/>
                <a:cs typeface="Times New Roman" panose="02020603050405020304" pitchFamily="18" charset="0"/>
              </a:rPr>
              <a:t>SELECTION OF MATERIAL</a:t>
            </a:r>
            <a:endParaRPr lang="en-US" sz="32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DA9D110E-1030-6E43-AA07-D1CB65E6AD63}"/>
              </a:ext>
            </a:extLst>
          </p:cNvPr>
          <p:cNvSpPr>
            <a:spLocks noGrp="1"/>
          </p:cNvSpPr>
          <p:nvPr>
            <p:ph type="subTitle" idx="1"/>
          </p:nvPr>
        </p:nvSpPr>
        <p:spPr>
          <a:xfrm>
            <a:off x="468808" y="1401536"/>
            <a:ext cx="8157271" cy="4358111"/>
          </a:xfrm>
        </p:spPr>
        <p:txBody>
          <a:bodyPr>
            <a:normAutofit/>
          </a:bodyPr>
          <a:lstStyle/>
          <a:p>
            <a:pPr algn="l"/>
            <a:r>
              <a:rPr lang="en-GB" sz="1600" dirty="0" smtClean="0">
                <a:solidFill>
                  <a:schemeClr val="tx1"/>
                </a:solidFill>
                <a:latin typeface="Times New Roman" panose="02020603050405020304" pitchFamily="18" charset="0"/>
                <a:cs typeface="Times New Roman" panose="02020603050405020304" pitchFamily="18" charset="0"/>
              </a:rPr>
              <a:t>  </a:t>
            </a:r>
            <a:r>
              <a:rPr lang="en-GB" sz="1800" dirty="0" smtClean="0">
                <a:solidFill>
                  <a:schemeClr val="tx1"/>
                </a:solidFill>
                <a:latin typeface="Times New Roman" panose="02020603050405020304" pitchFamily="18" charset="0"/>
                <a:cs typeface="Times New Roman" panose="02020603050405020304" pitchFamily="18" charset="0"/>
              </a:rPr>
              <a:t>The </a:t>
            </a:r>
            <a:r>
              <a:rPr lang="en-GB" sz="1800" dirty="0">
                <a:solidFill>
                  <a:schemeClr val="tx1"/>
                </a:solidFill>
                <a:latin typeface="Times New Roman" panose="02020603050405020304" pitchFamily="18" charset="0"/>
                <a:cs typeface="Times New Roman" panose="02020603050405020304" pitchFamily="18" charset="0"/>
              </a:rPr>
              <a:t>material </a:t>
            </a:r>
            <a:r>
              <a:rPr lang="en-GB" sz="1800" dirty="0" smtClean="0">
                <a:solidFill>
                  <a:schemeClr val="tx1"/>
                </a:solidFill>
                <a:latin typeface="Times New Roman" panose="02020603050405020304" pitchFamily="18" charset="0"/>
                <a:cs typeface="Times New Roman" panose="02020603050405020304" pitchFamily="18" charset="0"/>
              </a:rPr>
              <a:t>chosen </a:t>
            </a:r>
            <a:r>
              <a:rPr lang="en-GB" sz="1800" dirty="0">
                <a:solidFill>
                  <a:schemeClr val="tx1"/>
                </a:solidFill>
                <a:latin typeface="Times New Roman" panose="02020603050405020304" pitchFamily="18" charset="0"/>
                <a:cs typeface="Times New Roman" panose="02020603050405020304" pitchFamily="18" charset="0"/>
              </a:rPr>
              <a:t>for our project is </a:t>
            </a:r>
            <a:r>
              <a:rPr lang="en-GB" sz="1800" b="1" dirty="0">
                <a:solidFill>
                  <a:schemeClr val="tx1"/>
                </a:solidFill>
                <a:latin typeface="Times New Roman" panose="02020603050405020304" pitchFamily="18" charset="0"/>
                <a:cs typeface="Times New Roman" panose="02020603050405020304" pitchFamily="18" charset="0"/>
              </a:rPr>
              <a:t>ALUMINIUM </a:t>
            </a:r>
            <a:r>
              <a:rPr lang="en-GB" sz="1800" b="1" dirty="0" smtClean="0">
                <a:solidFill>
                  <a:schemeClr val="tx1"/>
                </a:solidFill>
                <a:latin typeface="Times New Roman" panose="02020603050405020304" pitchFamily="18" charset="0"/>
                <a:cs typeface="Times New Roman" panose="02020603050405020304" pitchFamily="18" charset="0"/>
              </a:rPr>
              <a:t>6082 T6</a:t>
            </a:r>
            <a:endParaRPr lang="en-GB" sz="1800" b="1" dirty="0" smtClean="0"/>
          </a:p>
          <a:p>
            <a:pPr algn="just"/>
            <a:r>
              <a:rPr lang="en-US" sz="1800" dirty="0" smtClean="0">
                <a:solidFill>
                  <a:schemeClr val="tx1"/>
                </a:solidFill>
                <a:latin typeface="Times New Roman" panose="02020603050405020304" pitchFamily="18" charset="0"/>
                <a:cs typeface="Times New Roman" panose="02020603050405020304" pitchFamily="18" charset="0"/>
              </a:rPr>
              <a:t>Aluminium alloy 6082 is a medium strength alloy with excellent corrosion resistance. It has the highest strength of the 6000 series alloys. Alloy 6082 is known as a structural alloy. In plate form, Aluminium alloy 6082 is the alloy most commonly used for machining. As a relatively new alloy, the higher strength of Aluminium alloy 6082 has seen it replace 6061 in many applications. The addition of a large amount of manganese controls the grain structure which in turn results in a stronger alloy. The tighter chemical band ensures more consistent anodising between batches. T6 Solution heat treated and artificially aged.</a:t>
            </a:r>
          </a:p>
          <a:p>
            <a:pPr algn="l"/>
            <a:endParaRPr lang="en-GB" sz="1800" b="1" dirty="0" smtClean="0">
              <a:solidFill>
                <a:schemeClr val="tx1"/>
              </a:solidFill>
              <a:latin typeface="Times New Roman" pitchFamily="18" charset="0"/>
              <a:cs typeface="Times New Roman" pitchFamily="18" charset="0"/>
            </a:endParaRPr>
          </a:p>
          <a:p>
            <a:pPr algn="l"/>
            <a:r>
              <a:rPr lang="en-GB" sz="1800" b="1" dirty="0" smtClean="0">
                <a:solidFill>
                  <a:schemeClr val="tx1"/>
                </a:solidFill>
                <a:latin typeface="Times New Roman" pitchFamily="18" charset="0"/>
                <a:cs typeface="Times New Roman" pitchFamily="18" charset="0"/>
              </a:rPr>
              <a:t>Applications</a:t>
            </a:r>
            <a:endParaRPr lang="en-US" sz="1800" dirty="0" smtClean="0">
              <a:solidFill>
                <a:schemeClr val="tx1"/>
              </a:solidFill>
              <a:latin typeface="Times New Roman" pitchFamily="18" charset="0"/>
              <a:cs typeface="Times New Roman" pitchFamily="18" charset="0"/>
            </a:endParaRPr>
          </a:p>
          <a:p>
            <a:pPr lvl="0" algn="l"/>
            <a:r>
              <a:rPr lang="en-GB" sz="1800" dirty="0" smtClean="0">
                <a:solidFill>
                  <a:schemeClr val="tx1"/>
                </a:solidFill>
                <a:latin typeface="Times New Roman" pitchFamily="18" charset="0"/>
                <a:cs typeface="Times New Roman" pitchFamily="18" charset="0"/>
              </a:rPr>
              <a:t>         Bridges ,Trusses,</a:t>
            </a:r>
            <a:r>
              <a:rPr lang="en-US" sz="1800" dirty="0" smtClean="0">
                <a:solidFill>
                  <a:schemeClr val="tx1"/>
                </a:solidFill>
                <a:latin typeface="Times New Roman" pitchFamily="18" charset="0"/>
                <a:cs typeface="Times New Roman" pitchFamily="18" charset="0"/>
              </a:rPr>
              <a:t> </a:t>
            </a:r>
            <a:r>
              <a:rPr lang="en-GB" sz="1800" dirty="0" smtClean="0">
                <a:solidFill>
                  <a:schemeClr val="tx1"/>
                </a:solidFill>
                <a:latin typeface="Times New Roman" pitchFamily="18" charset="0"/>
                <a:cs typeface="Times New Roman" pitchFamily="18" charset="0"/>
              </a:rPr>
              <a:t>High stress applications,</a:t>
            </a:r>
            <a:r>
              <a:rPr lang="en-US" sz="1800" dirty="0" smtClean="0">
                <a:solidFill>
                  <a:schemeClr val="tx1"/>
                </a:solidFill>
                <a:latin typeface="Times New Roman" pitchFamily="18" charset="0"/>
                <a:cs typeface="Times New Roman" pitchFamily="18" charset="0"/>
              </a:rPr>
              <a:t> </a:t>
            </a:r>
            <a:r>
              <a:rPr lang="en-GB" sz="1800" dirty="0" smtClean="0">
                <a:solidFill>
                  <a:schemeClr val="tx1"/>
                </a:solidFill>
                <a:latin typeface="Times New Roman" pitchFamily="18" charset="0"/>
                <a:cs typeface="Times New Roman" pitchFamily="18" charset="0"/>
              </a:rPr>
              <a:t>Cranes,</a:t>
            </a:r>
            <a:r>
              <a:rPr lang="en-US" sz="1800" dirty="0" smtClean="0">
                <a:solidFill>
                  <a:schemeClr val="tx1"/>
                </a:solidFill>
                <a:latin typeface="Times New Roman" pitchFamily="18" charset="0"/>
                <a:cs typeface="Times New Roman" pitchFamily="18" charset="0"/>
              </a:rPr>
              <a:t> </a:t>
            </a:r>
            <a:r>
              <a:rPr lang="en-GB" sz="1800" dirty="0" smtClean="0">
                <a:solidFill>
                  <a:schemeClr val="tx1"/>
                </a:solidFill>
                <a:latin typeface="Times New Roman" pitchFamily="18" charset="0"/>
                <a:cs typeface="Times New Roman" pitchFamily="18" charset="0"/>
              </a:rPr>
              <a:t>Beer barrels,</a:t>
            </a:r>
            <a:r>
              <a:rPr lang="en-US" sz="1800" dirty="0" smtClean="0">
                <a:solidFill>
                  <a:schemeClr val="tx1"/>
                </a:solidFill>
                <a:latin typeface="Times New Roman" pitchFamily="18" charset="0"/>
                <a:cs typeface="Times New Roman" pitchFamily="18" charset="0"/>
              </a:rPr>
              <a:t> </a:t>
            </a:r>
            <a:r>
              <a:rPr lang="en-GB" sz="1800" dirty="0" smtClean="0">
                <a:solidFill>
                  <a:schemeClr val="tx1"/>
                </a:solidFill>
                <a:latin typeface="Times New Roman" pitchFamily="18" charset="0"/>
                <a:cs typeface="Times New Roman" pitchFamily="18" charset="0"/>
              </a:rPr>
              <a:t>Milk churns and </a:t>
            </a:r>
            <a:r>
              <a:rPr lang="en-US" sz="1800" dirty="0" smtClean="0">
                <a:solidFill>
                  <a:schemeClr val="tx1"/>
                </a:solidFill>
                <a:latin typeface="Times New Roman" pitchFamily="18" charset="0"/>
                <a:cs typeface="Times New Roman" pitchFamily="18" charset="0"/>
              </a:rPr>
              <a:t> </a:t>
            </a:r>
          </a:p>
          <a:p>
            <a:pPr lvl="0" algn="l"/>
            <a:r>
              <a:rPr lang="en-GB" sz="1800" dirty="0" smtClean="0">
                <a:solidFill>
                  <a:schemeClr val="tx1"/>
                </a:solidFill>
                <a:latin typeface="Times New Roman" pitchFamily="18" charset="0"/>
                <a:cs typeface="Times New Roman" pitchFamily="18" charset="0"/>
              </a:rPr>
              <a:t>          Transport applications.</a:t>
            </a:r>
            <a:endParaRPr lang="en-US" sz="1800" dirty="0" smtClean="0">
              <a:solidFill>
                <a:schemeClr val="tx1"/>
              </a:solidFill>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algn="l"/>
            <a:endParaRPr lang="en-US" dirty="0"/>
          </a:p>
        </p:txBody>
      </p:sp>
    </p:spTree>
    <p:extLst>
      <p:ext uri="{BB962C8B-B14F-4D97-AF65-F5344CB8AC3E}">
        <p14:creationId xmlns="" xmlns:p14="http://schemas.microsoft.com/office/powerpoint/2010/main" val="2080722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228600" y="1600200"/>
            <a:ext cx="8686800" cy="4525963"/>
          </a:xfrm>
        </p:spPr>
        <p:txBody>
          <a:bodyPr>
            <a:normAutofit/>
          </a:bodyPr>
          <a:lstStyle/>
          <a:p>
            <a:pPr algn="ctr">
              <a:buNone/>
            </a:pPr>
            <a:r>
              <a:rPr lang="en-US" altLang="en-US" sz="3000" b="1" dirty="0">
                <a:latin typeface="Times New Roman" panose="02020603050405020304" pitchFamily="18" charset="0"/>
                <a:cs typeface="Times New Roman" panose="02020603050405020304" pitchFamily="18" charset="0"/>
              </a:rPr>
              <a:t>Optimization of the process parameters in </a:t>
            </a:r>
            <a:r>
              <a:rPr lang="en-US" altLang="en-US" sz="3000" b="1" dirty="0" smtClean="0">
                <a:latin typeface="Times New Roman" panose="02020603050405020304" pitchFamily="18" charset="0"/>
                <a:cs typeface="Times New Roman" panose="02020603050405020304" pitchFamily="18" charset="0"/>
              </a:rPr>
              <a:t>End Milling </a:t>
            </a:r>
            <a:r>
              <a:rPr lang="en-US" altLang="en-US" sz="3000" b="1" dirty="0">
                <a:latin typeface="Times New Roman" panose="02020603050405020304" pitchFamily="18" charset="0"/>
                <a:cs typeface="Times New Roman" panose="02020603050405020304" pitchFamily="18" charset="0"/>
              </a:rPr>
              <a:t>of Al </a:t>
            </a:r>
            <a:r>
              <a:rPr lang="en-US" altLang="en-US" sz="3000" b="1" dirty="0" smtClean="0">
                <a:latin typeface="Times New Roman" panose="02020603050405020304" pitchFamily="18" charset="0"/>
                <a:cs typeface="Times New Roman" panose="02020603050405020304" pitchFamily="18" charset="0"/>
              </a:rPr>
              <a:t>6082 T6 using Taguchi methodology</a:t>
            </a:r>
            <a:endParaRPr lang="en-US" altLang="en-US" sz="3000" dirty="0">
              <a:latin typeface="Times New Roman" panose="02020603050405020304" pitchFamily="18" charset="0"/>
              <a:cs typeface="Times New Roman" panose="02020603050405020304" pitchFamily="18" charset="0"/>
            </a:endParaRPr>
          </a:p>
        </p:txBody>
      </p:sp>
      <p:sp>
        <p:nvSpPr>
          <p:cNvPr id="9221" name="TextBox 4"/>
          <p:cNvSpPr txBox="1">
            <a:spLocks noChangeArrowheads="1"/>
          </p:cNvSpPr>
          <p:nvPr/>
        </p:nvSpPr>
        <p:spPr bwMode="auto">
          <a:xfrm>
            <a:off x="1295400" y="685800"/>
            <a:ext cx="6248400" cy="585788"/>
          </a:xfrm>
          <a:prstGeom prst="rect">
            <a:avLst/>
          </a:prstGeom>
          <a:noFill/>
          <a:ln w="9525">
            <a:noFill/>
            <a:miter lim="800000"/>
            <a:headEnd/>
            <a:tailEnd/>
          </a:ln>
        </p:spPr>
        <p:txBody>
          <a:bodyPr>
            <a:spAutoFit/>
          </a:bodyPr>
          <a:lstStyle/>
          <a:p>
            <a:pPr algn="ctr"/>
            <a:r>
              <a:rPr lang="en-US" altLang="en-US" sz="3200" b="1" dirty="0">
                <a:solidFill>
                  <a:srgbClr val="C00000"/>
                </a:solidFill>
                <a:latin typeface="Times New Roman" panose="02020603050405020304" pitchFamily="18" charset="0"/>
                <a:cs typeface="Times New Roman" panose="02020603050405020304" pitchFamily="18" charset="0"/>
              </a:rPr>
              <a:t>PROJECT   TITLE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6324600"/>
          </a:xfrm>
        </p:spPr>
        <p:txBody>
          <a:bodyPr>
            <a:normAutofit/>
          </a:bodyPr>
          <a:lstStyle/>
          <a:p>
            <a:pPr>
              <a:buNone/>
            </a:pPr>
            <a:r>
              <a:rPr lang="en-US" sz="2400" dirty="0" smtClean="0"/>
              <a:t> </a:t>
            </a:r>
            <a:r>
              <a:rPr lang="en-US" sz="2400" b="1" dirty="0" smtClean="0"/>
              <a:t>TYPICAL CHEMICAL COMPOSITION</a:t>
            </a:r>
            <a:r>
              <a:rPr lang="en-US" sz="2400" b="1" u="sng" dirty="0" smtClean="0"/>
              <a:t> </a:t>
            </a:r>
          </a:p>
          <a:p>
            <a:pPr>
              <a:buNone/>
            </a:pPr>
            <a:r>
              <a:rPr lang="en-US" sz="2400" b="1" dirty="0" smtClean="0"/>
              <a:t>	              </a:t>
            </a:r>
          </a:p>
          <a:p>
            <a:pPr>
              <a:buNone/>
            </a:pPr>
            <a:r>
              <a:rPr lang="fr-FR" sz="2400" b="1" dirty="0" smtClean="0"/>
              <a:t>     </a:t>
            </a:r>
            <a:r>
              <a:rPr lang="fr-FR" sz="2400" b="1" dirty="0" err="1" smtClean="0"/>
              <a:t>Element</a:t>
            </a:r>
            <a:r>
              <a:rPr lang="fr-FR" sz="2400" b="1" dirty="0" smtClean="0"/>
              <a:t>    % </a:t>
            </a:r>
            <a:r>
              <a:rPr lang="fr-FR" sz="2400" b="1" dirty="0" err="1" smtClean="0"/>
              <a:t>Present</a:t>
            </a:r>
            <a:r>
              <a:rPr lang="fr-FR" sz="2400" b="1" dirty="0" smtClean="0"/>
              <a:t>  	                      </a:t>
            </a:r>
          </a:p>
          <a:p>
            <a:r>
              <a:rPr lang="it-IT" sz="2400" dirty="0" smtClean="0"/>
              <a:t>Si 	             0.7 – 1.3 	 	</a:t>
            </a:r>
          </a:p>
          <a:p>
            <a:r>
              <a:rPr lang="en-US" sz="2400" dirty="0" smtClean="0"/>
              <a:t>Fe 	             0.0 – 0.5 	 	</a:t>
            </a:r>
          </a:p>
          <a:p>
            <a:r>
              <a:rPr lang="en-US" sz="2400" dirty="0" smtClean="0"/>
              <a:t>Cu 	             0.0 – 0.1 		</a:t>
            </a:r>
          </a:p>
          <a:p>
            <a:r>
              <a:rPr lang="en-US" sz="2400" dirty="0" err="1" smtClean="0"/>
              <a:t>Mn</a:t>
            </a:r>
            <a:r>
              <a:rPr lang="en-US" sz="2400" dirty="0" smtClean="0"/>
              <a:t>               0.4 – 1.0 		</a:t>
            </a:r>
          </a:p>
          <a:p>
            <a:r>
              <a:rPr lang="en-US" sz="2400" dirty="0" smtClean="0"/>
              <a:t>Mg                0.6 – 1.2  	</a:t>
            </a:r>
          </a:p>
          <a:p>
            <a:r>
              <a:rPr lang="en-US" sz="2400" dirty="0" smtClean="0"/>
              <a:t>Zn                 0.0 – 0.2 	</a:t>
            </a:r>
          </a:p>
          <a:p>
            <a:r>
              <a:rPr lang="en-US" sz="2400" dirty="0" smtClean="0"/>
              <a:t>Ti 	             0.0 – 0.1 	</a:t>
            </a:r>
          </a:p>
          <a:p>
            <a:r>
              <a:rPr lang="en-US" sz="2400" dirty="0" smtClean="0"/>
              <a:t>Cr 	             0.0 – 0.25 	</a:t>
            </a:r>
          </a:p>
          <a:p>
            <a:r>
              <a:rPr lang="en-US" sz="2400" dirty="0" smtClean="0"/>
              <a:t>Al 	              Balance 	</a:t>
            </a:r>
          </a:p>
          <a:p>
            <a:pPr>
              <a:buNone/>
            </a:pPr>
            <a:endParaRPr lang="en-US" sz="2400" dirty="0">
              <a:latin typeface="Times New Roman" pitchFamily="18" charset="0"/>
              <a:cs typeface="Times New Roman" pitchFamily="18" charset="0"/>
            </a:endParaRPr>
          </a:p>
        </p:txBody>
      </p:sp>
      <p:pic>
        <p:nvPicPr>
          <p:cNvPr id="6" name="Picture 5" descr="2018-02-06 19.52.03.png"/>
          <p:cNvPicPr>
            <a:picLocks noChangeAspect="1"/>
          </p:cNvPicPr>
          <p:nvPr/>
        </p:nvPicPr>
        <p:blipFill>
          <a:blip r:embed="rId2"/>
          <a:stretch>
            <a:fillRect/>
          </a:stretch>
        </p:blipFill>
        <p:spPr>
          <a:xfrm>
            <a:off x="4876800" y="381000"/>
            <a:ext cx="3962399" cy="3276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SELECTION OF END MILL CUTTER</a:t>
            </a:r>
            <a:endParaRPr lang="en-US" sz="3200" b="1" dirty="0">
              <a:latin typeface="Times New Roman" pitchFamily="18" charset="0"/>
              <a:cs typeface="Times New Roman" pitchFamily="18" charset="0"/>
            </a:endParaRPr>
          </a:p>
        </p:txBody>
      </p:sp>
      <p:sp>
        <p:nvSpPr>
          <p:cNvPr id="4" name="Content Placeholder 2"/>
          <p:cNvSpPr>
            <a:spLocks noGrp="1"/>
          </p:cNvSpPr>
          <p:nvPr>
            <p:ph idx="1"/>
          </p:nvPr>
        </p:nvSpPr>
        <p:spPr/>
        <p:txBody>
          <a:bodyPr>
            <a:normAutofit/>
          </a:bodyPr>
          <a:lstStyle/>
          <a:p>
            <a:pPr algn="just">
              <a:buSzPct val="100000"/>
            </a:pPr>
            <a:r>
              <a:rPr lang="en-US" sz="2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We have chosen 2 flutes and 4 flutes HSS end mill cutter of 12 mm diameter and we are modifying the rake angle of  tool in order to measure the responses at various levels of factors</a:t>
            </a:r>
          </a:p>
          <a:p>
            <a:pPr>
              <a:buSzPct val="134000"/>
            </a:pPr>
            <a:r>
              <a:rPr lang="en-US" sz="1800" dirty="0" smtClean="0">
                <a:latin typeface="Times New Roman" pitchFamily="18" charset="0"/>
                <a:cs typeface="Times New Roman" pitchFamily="18" charset="0"/>
              </a:rPr>
              <a:t> In order to machine the work piece at various parameters we need 8 HSS tools with various rake angle and flutes.</a:t>
            </a:r>
          </a:p>
          <a:p>
            <a:pPr>
              <a:buSzPct val="134000"/>
            </a:pPr>
            <a:endParaRPr lang="en-US" sz="1800" dirty="0" smtClean="0">
              <a:latin typeface="Times New Roman" pitchFamily="18" charset="0"/>
              <a:cs typeface="Times New Roman" pitchFamily="18" charset="0"/>
            </a:endParaRPr>
          </a:p>
          <a:p>
            <a:pPr>
              <a:buSzPct val="134000"/>
              <a:buNone/>
            </a:pPr>
            <a:endParaRPr lang="en-US" sz="1800" dirty="0">
              <a:latin typeface="Times New Roman" pitchFamily="18" charset="0"/>
              <a:cs typeface="Times New Roman" pitchFamily="18" charset="0"/>
            </a:endParaRPr>
          </a:p>
        </p:txBody>
      </p:sp>
      <p:pic>
        <p:nvPicPr>
          <p:cNvPr id="8" name="Picture 3" descr="D:\project\picture\IMG_1644.JPG"/>
          <p:cNvPicPr>
            <a:picLocks noChangeAspect="1" noChangeArrowheads="1"/>
          </p:cNvPicPr>
          <p:nvPr/>
        </p:nvPicPr>
        <p:blipFill>
          <a:blip r:embed="rId2" cstate="print"/>
          <a:srcRect/>
          <a:stretch>
            <a:fillRect/>
          </a:stretch>
        </p:blipFill>
        <p:spPr bwMode="auto">
          <a:xfrm>
            <a:off x="2667000" y="3581400"/>
            <a:ext cx="3657600" cy="2743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anose="02020603050405020304" pitchFamily="18" charset="0"/>
                <a:cs typeface="Times New Roman" panose="02020603050405020304" pitchFamily="18" charset="0"/>
              </a:rPr>
              <a:t>Process </a:t>
            </a:r>
            <a:r>
              <a:rPr lang="en-IN" sz="4000" b="1" dirty="0">
                <a:latin typeface="Times New Roman" panose="02020603050405020304" pitchFamily="18" charset="0"/>
                <a:cs typeface="Times New Roman" panose="02020603050405020304" pitchFamily="18" charset="0"/>
              </a:rPr>
              <a:t>Parameters </a:t>
            </a:r>
            <a:r>
              <a:rPr lang="en-IN" sz="4000" b="1" dirty="0" smtClean="0">
                <a:latin typeface="Times New Roman" panose="02020603050405020304" pitchFamily="18" charset="0"/>
                <a:cs typeface="Times New Roman" panose="02020603050405020304" pitchFamily="18" charset="0"/>
              </a:rPr>
              <a:t>considered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A</a:t>
            </a:r>
            <a:r>
              <a:rPr lang="en-IN" dirty="0" smtClean="0">
                <a:latin typeface="Times New Roman" panose="02020603050405020304" pitchFamily="18" charset="0"/>
                <a:cs typeface="Times New Roman" panose="02020603050405020304" pitchFamily="18" charset="0"/>
              </a:rPr>
              <a:t>. Rake angle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B</a:t>
            </a:r>
            <a:r>
              <a:rPr lang="en-IN" dirty="0" smtClean="0">
                <a:latin typeface="Times New Roman" panose="02020603050405020304" pitchFamily="18" charset="0"/>
                <a:cs typeface="Times New Roman" panose="02020603050405020304" pitchFamily="18" charset="0"/>
              </a:rPr>
              <a:t>. Feed </a:t>
            </a:r>
            <a:r>
              <a:rPr lang="en-IN" dirty="0">
                <a:latin typeface="Times New Roman" panose="02020603050405020304" pitchFamily="18" charset="0"/>
                <a:cs typeface="Times New Roman" panose="02020603050405020304" pitchFamily="18" charset="0"/>
              </a:rPr>
              <a:t>rate</a:t>
            </a:r>
          </a:p>
          <a:p>
            <a:pPr marL="0" indent="0">
              <a:buNone/>
            </a:pPr>
            <a:r>
              <a:rPr lang="en-IN" dirty="0">
                <a:latin typeface="Times New Roman" panose="02020603050405020304" pitchFamily="18" charset="0"/>
                <a:cs typeface="Times New Roman" panose="02020603050405020304" pitchFamily="18" charset="0"/>
              </a:rPr>
              <a:t>C</a:t>
            </a:r>
            <a:r>
              <a:rPr lang="en-IN" dirty="0" smtClean="0">
                <a:latin typeface="Times New Roman" panose="02020603050405020304" pitchFamily="18" charset="0"/>
                <a:cs typeface="Times New Roman" panose="02020603050405020304" pitchFamily="18" charset="0"/>
              </a:rPr>
              <a:t>. Spindle </a:t>
            </a:r>
            <a:r>
              <a:rPr lang="en-IN" dirty="0">
                <a:latin typeface="Times New Roman" panose="02020603050405020304" pitchFamily="18" charset="0"/>
                <a:cs typeface="Times New Roman" panose="02020603050405020304" pitchFamily="18" charset="0"/>
              </a:rPr>
              <a:t>speed</a:t>
            </a:r>
          </a:p>
          <a:p>
            <a:pPr marL="0" indent="0">
              <a:buNone/>
            </a:pPr>
            <a:r>
              <a:rPr lang="en-IN" dirty="0" smtClean="0">
                <a:latin typeface="Times New Roman" panose="02020603050405020304" pitchFamily="18" charset="0"/>
                <a:cs typeface="Times New Roman" panose="02020603050405020304" pitchFamily="18" charset="0"/>
              </a:rPr>
              <a:t>D. Axial </a:t>
            </a:r>
            <a:r>
              <a:rPr lang="en-IN" dirty="0">
                <a:latin typeface="Times New Roman" panose="02020603050405020304" pitchFamily="18" charset="0"/>
                <a:cs typeface="Times New Roman" panose="02020603050405020304" pitchFamily="18" charset="0"/>
              </a:rPr>
              <a:t>and </a:t>
            </a:r>
            <a:r>
              <a:rPr lang="en-IN" dirty="0" smtClean="0">
                <a:latin typeface="Times New Roman" panose="02020603050405020304" pitchFamily="18" charset="0"/>
                <a:cs typeface="Times New Roman" panose="02020603050405020304" pitchFamily="18" charset="0"/>
              </a:rPr>
              <a:t>Radial </a:t>
            </a:r>
            <a:r>
              <a:rPr lang="en-IN" dirty="0">
                <a:latin typeface="Times New Roman" panose="02020603050405020304" pitchFamily="18" charset="0"/>
                <a:cs typeface="Times New Roman" panose="02020603050405020304" pitchFamily="18" charset="0"/>
              </a:rPr>
              <a:t>depth of cut</a:t>
            </a:r>
          </a:p>
        </p:txBody>
      </p:sp>
    </p:spTree>
    <p:extLst>
      <p:ext uri="{BB962C8B-B14F-4D97-AF65-F5344CB8AC3E}">
        <p14:creationId xmlns="" xmlns:p14="http://schemas.microsoft.com/office/powerpoint/2010/main" val="3081833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a:bodyPr>
          <a:lstStyle/>
          <a:p>
            <a:pPr algn="ctr">
              <a:buNone/>
            </a:pPr>
            <a:r>
              <a:rPr lang="en-US"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OBJECTIVE OF TAGUCHI METHOD</a:t>
            </a:r>
          </a:p>
          <a:p>
            <a:endParaRPr lang="en-US" sz="2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To determine the optimum combination of factors that yield a desired response and describes the response near the optimum </a:t>
            </a:r>
          </a:p>
          <a:p>
            <a:r>
              <a:rPr lang="en-US" sz="1800" dirty="0" smtClean="0">
                <a:latin typeface="Times New Roman" pitchFamily="18" charset="0"/>
                <a:cs typeface="Times New Roman" pitchFamily="18" charset="0"/>
              </a:rPr>
              <a:t>To determine how a specific response is affected by changes in the level of the factors over the specified levels of interest </a:t>
            </a:r>
          </a:p>
          <a:p>
            <a:r>
              <a:rPr lang="en-US" sz="1800" dirty="0" smtClean="0">
                <a:latin typeface="Times New Roman" pitchFamily="18" charset="0"/>
                <a:cs typeface="Times New Roman" pitchFamily="18" charset="0"/>
              </a:rPr>
              <a:t>To find the interaction effect of variables on the response.</a:t>
            </a:r>
          </a:p>
          <a:p>
            <a:pPr lvl="0"/>
            <a:r>
              <a:rPr lang="en-US" sz="1800" dirty="0" smtClean="0">
                <a:latin typeface="Times New Roman" pitchFamily="18" charset="0"/>
                <a:cs typeface="Times New Roman" pitchFamily="18" charset="0"/>
              </a:rPr>
              <a:t>Optimize product and process designs, study the effects of multiple factors (i.e.- variables, parameters, ingredients, etc.) on the performance, and solve production problems by objectively laying out the investigative experiments. (Overall application goals)</a:t>
            </a:r>
          </a:p>
          <a:p>
            <a:r>
              <a:rPr lang="en-US" sz="1800" dirty="0" smtClean="0">
                <a:solidFill>
                  <a:srgbClr val="000000"/>
                </a:solidFill>
                <a:latin typeface="Times New Roman"/>
                <a:ea typeface="Times New Roman"/>
              </a:rPr>
              <a:t>The prime motivation behind the Taguchi experiment design technique is to achieve reduced variation (also known as ROBUST DESIGN).</a:t>
            </a: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smtClean="0">
                <a:latin typeface="Times New Roman" pitchFamily="18" charset="0"/>
                <a:cs typeface="Times New Roman" pitchFamily="18" charset="0"/>
              </a:rPr>
              <a:t>STEPS FOR TAGUCHI DOE</a:t>
            </a:r>
            <a:endParaRPr lang="en-US" sz="3200"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1600200" y="914400"/>
            <a:ext cx="5867400" cy="5714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74638"/>
            <a:ext cx="9144000" cy="1143000"/>
          </a:xfrm>
        </p:spPr>
        <p:txBody>
          <a:bodyPr>
            <a:normAutofit/>
          </a:bodyPr>
          <a:lstStyle/>
          <a:p>
            <a:r>
              <a:rPr lang="en-US" sz="3200" b="1" dirty="0">
                <a:latin typeface="Times New Roman" pitchFamily="18" charset="0"/>
                <a:cs typeface="Times New Roman" pitchFamily="18" charset="0"/>
              </a:rPr>
              <a:t>SELECTION OF PROCESS PARAMETERS</a:t>
            </a:r>
          </a:p>
        </p:txBody>
      </p:sp>
      <p:sp>
        <p:nvSpPr>
          <p:cNvPr id="5" name="Content Placeholder 2"/>
          <p:cNvSpPr>
            <a:spLocks noGrp="1"/>
          </p:cNvSpPr>
          <p:nvPr>
            <p:ph idx="1"/>
          </p:nvPr>
        </p:nvSpPr>
        <p:spPr>
          <a:xfrm>
            <a:off x="457200" y="1219200"/>
            <a:ext cx="8229600" cy="4906963"/>
          </a:xfrm>
        </p:spPr>
        <p:txBody>
          <a:bodyPr/>
          <a:lstStyle/>
          <a:p>
            <a:pPr>
              <a:buNone/>
            </a:pP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Machining Parameters and its Levels</a:t>
            </a:r>
            <a:endParaRPr lang="en-US" dirty="0">
              <a:latin typeface="Times New Roman" pitchFamily="18" charset="0"/>
              <a:cs typeface="Times New Roman" pitchFamily="18" charset="0"/>
            </a:endParaRPr>
          </a:p>
          <a:p>
            <a:pPr>
              <a:buNone/>
            </a:pPr>
            <a:endParaRPr lang="en-IN" dirty="0"/>
          </a:p>
        </p:txBody>
      </p:sp>
      <p:graphicFrame>
        <p:nvGraphicFramePr>
          <p:cNvPr id="6" name="Content Placeholder 3"/>
          <p:cNvGraphicFramePr>
            <a:graphicFrameLocks/>
          </p:cNvGraphicFramePr>
          <p:nvPr/>
        </p:nvGraphicFramePr>
        <p:xfrm>
          <a:off x="357158" y="2438398"/>
          <a:ext cx="7872442" cy="3429000"/>
        </p:xfrm>
        <a:graphic>
          <a:graphicData uri="http://schemas.openxmlformats.org/drawingml/2006/table">
            <a:tbl>
              <a:tblPr firstRow="1" bandRow="1">
                <a:tableStyleId>{5C22544A-7EE6-4342-B048-85BDC9FD1C3A}</a:tableStyleId>
              </a:tblPr>
              <a:tblGrid>
                <a:gridCol w="1712367">
                  <a:extLst>
                    <a:ext uri="{9D8B030D-6E8A-4147-A177-3AD203B41FA5}">
                      <a16:colId xmlns="" xmlns:a16="http://schemas.microsoft.com/office/drawing/2014/main" val="20000"/>
                    </a:ext>
                  </a:extLst>
                </a:gridCol>
                <a:gridCol w="1089688">
                  <a:extLst>
                    <a:ext uri="{9D8B030D-6E8A-4147-A177-3AD203B41FA5}">
                      <a16:colId xmlns="" xmlns:a16="http://schemas.microsoft.com/office/drawing/2014/main" val="20001"/>
                    </a:ext>
                  </a:extLst>
                </a:gridCol>
                <a:gridCol w="1134165">
                  <a:extLst>
                    <a:ext uri="{9D8B030D-6E8A-4147-A177-3AD203B41FA5}">
                      <a16:colId xmlns="" xmlns:a16="http://schemas.microsoft.com/office/drawing/2014/main" val="20002"/>
                    </a:ext>
                  </a:extLst>
                </a:gridCol>
                <a:gridCol w="1312074">
                  <a:extLst>
                    <a:ext uri="{9D8B030D-6E8A-4147-A177-3AD203B41FA5}">
                      <a16:colId xmlns="" xmlns:a16="http://schemas.microsoft.com/office/drawing/2014/main" val="20003"/>
                    </a:ext>
                  </a:extLst>
                </a:gridCol>
                <a:gridCol w="1312074">
                  <a:extLst>
                    <a:ext uri="{9D8B030D-6E8A-4147-A177-3AD203B41FA5}">
                      <a16:colId xmlns="" xmlns:a16="http://schemas.microsoft.com/office/drawing/2014/main" val="20004"/>
                    </a:ext>
                  </a:extLst>
                </a:gridCol>
                <a:gridCol w="1312074">
                  <a:extLst>
                    <a:ext uri="{9D8B030D-6E8A-4147-A177-3AD203B41FA5}">
                      <a16:colId xmlns="" xmlns:a16="http://schemas.microsoft.com/office/drawing/2014/main" val="20005"/>
                    </a:ext>
                  </a:extLst>
                </a:gridCol>
              </a:tblGrid>
              <a:tr h="614602">
                <a:tc>
                  <a:txBody>
                    <a:bodyPr/>
                    <a:lstStyle/>
                    <a:p>
                      <a:pPr algn="ctr">
                        <a:lnSpc>
                          <a:spcPct val="115000"/>
                        </a:lnSpc>
                        <a:spcAft>
                          <a:spcPts val="0"/>
                        </a:spcAft>
                      </a:pPr>
                      <a:r>
                        <a:rPr lang="en-IN" sz="1800" b="1" dirty="0">
                          <a:latin typeface="Times New Roman"/>
                          <a:ea typeface="Calibri"/>
                          <a:cs typeface="Times New Roman"/>
                        </a:rPr>
                        <a:t>Parameter</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b="1" dirty="0">
                          <a:latin typeface="Times New Roman"/>
                          <a:ea typeface="Calibri"/>
                          <a:cs typeface="Times New Roman"/>
                        </a:rPr>
                        <a:t>Units</a:t>
                      </a:r>
                      <a:endParaRPr lang="en-IN" sz="1800" dirty="0">
                        <a:latin typeface="Calibri"/>
                        <a:ea typeface="Calibri"/>
                        <a:cs typeface="Times New Roman"/>
                      </a:endParaRPr>
                    </a:p>
                  </a:txBody>
                  <a:tcPr marL="68580" marR="68580" marT="0" marB="0" anchor="ctr"/>
                </a:tc>
                <a:tc gridSpan="4">
                  <a:txBody>
                    <a:bodyPr/>
                    <a:lstStyle/>
                    <a:p>
                      <a:pPr algn="ctr">
                        <a:lnSpc>
                          <a:spcPct val="115000"/>
                        </a:lnSpc>
                        <a:spcAft>
                          <a:spcPts val="0"/>
                        </a:spcAft>
                      </a:pPr>
                      <a:r>
                        <a:rPr lang="en-IN" sz="1800" b="1" dirty="0">
                          <a:latin typeface="Times New Roman"/>
                          <a:ea typeface="Calibri"/>
                          <a:cs typeface="Times New Roman"/>
                        </a:rPr>
                        <a:t>Factor Levels</a:t>
                      </a:r>
                      <a:endParaRPr lang="en-IN" sz="1800" dirty="0">
                        <a:latin typeface="Calibri"/>
                        <a:ea typeface="Calibri"/>
                        <a:cs typeface="Times New Roman"/>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614602">
                <a:tc>
                  <a:txBody>
                    <a:bodyPr/>
                    <a:lstStyle/>
                    <a:p>
                      <a:pPr algn="ctr">
                        <a:lnSpc>
                          <a:spcPct val="115000"/>
                        </a:lnSpc>
                        <a:spcAft>
                          <a:spcPts val="0"/>
                        </a:spcAft>
                      </a:pPr>
                      <a:r>
                        <a:rPr lang="en-IN" sz="1800" dirty="0">
                          <a:latin typeface="Times New Roman"/>
                          <a:ea typeface="Calibri"/>
                          <a:cs typeface="Times New Roman"/>
                        </a:rPr>
                        <a:t>Rake angle(α)</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Degree(°)</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4</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8</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12</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16</a:t>
                      </a:r>
                      <a:endParaRPr lang="en-IN" sz="1800" dirty="0">
                        <a:latin typeface="Calibri"/>
                        <a:ea typeface="Calibri"/>
                        <a:cs typeface="Times New Roman"/>
                      </a:endParaRPr>
                    </a:p>
                  </a:txBody>
                  <a:tcPr marL="68580" marR="68580" marT="0" marB="0" anchor="ctr"/>
                </a:tc>
                <a:extLst>
                  <a:ext uri="{0D108BD9-81ED-4DB2-BD59-A6C34878D82A}">
                    <a16:rowId xmlns="" xmlns:a16="http://schemas.microsoft.com/office/drawing/2014/main" val="10002"/>
                  </a:ext>
                </a:extLst>
              </a:tr>
              <a:tr h="787512">
                <a:tc>
                  <a:txBody>
                    <a:bodyPr/>
                    <a:lstStyle/>
                    <a:p>
                      <a:pPr algn="ctr">
                        <a:lnSpc>
                          <a:spcPct val="115000"/>
                        </a:lnSpc>
                        <a:spcAft>
                          <a:spcPts val="0"/>
                        </a:spcAft>
                      </a:pPr>
                      <a:r>
                        <a:rPr lang="en-IN" sz="1800" dirty="0">
                          <a:latin typeface="Times New Roman"/>
                          <a:ea typeface="Calibri"/>
                          <a:cs typeface="Times New Roman"/>
                        </a:rPr>
                        <a:t>Spindle Speed (N)</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rpm</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2000</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2500</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3000</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3500</a:t>
                      </a:r>
                      <a:endParaRPr lang="en-IN" sz="1800" dirty="0">
                        <a:latin typeface="Calibri"/>
                        <a:ea typeface="Calibri"/>
                        <a:cs typeface="Times New Roman"/>
                      </a:endParaRPr>
                    </a:p>
                  </a:txBody>
                  <a:tcPr marL="68580" marR="68580" marT="0" marB="0" anchor="ctr"/>
                </a:tc>
                <a:extLst>
                  <a:ext uri="{0D108BD9-81ED-4DB2-BD59-A6C34878D82A}">
                    <a16:rowId xmlns="" xmlns:a16="http://schemas.microsoft.com/office/drawing/2014/main" val="10004"/>
                  </a:ext>
                </a:extLst>
              </a:tr>
              <a:tr h="614602">
                <a:tc>
                  <a:txBody>
                    <a:bodyPr/>
                    <a:lstStyle/>
                    <a:p>
                      <a:pPr algn="ctr">
                        <a:lnSpc>
                          <a:spcPct val="115000"/>
                        </a:lnSpc>
                        <a:spcAft>
                          <a:spcPts val="0"/>
                        </a:spcAft>
                      </a:pPr>
                      <a:r>
                        <a:rPr lang="en-IN" sz="1800" dirty="0">
                          <a:latin typeface="Times New Roman"/>
                          <a:ea typeface="Calibri"/>
                          <a:cs typeface="Times New Roman"/>
                        </a:rPr>
                        <a:t>Feed Rate (Z)</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mm/rev</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0.02</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0.03</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0.04</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0.05</a:t>
                      </a:r>
                      <a:endParaRPr lang="en-IN" sz="1800" dirty="0">
                        <a:latin typeface="Calibri"/>
                        <a:ea typeface="Calibri"/>
                        <a:cs typeface="Times New Roman"/>
                      </a:endParaRPr>
                    </a:p>
                  </a:txBody>
                  <a:tcPr marL="68580" marR="68580" marT="0" marB="0" anchor="ctr"/>
                </a:tc>
                <a:extLst>
                  <a:ext uri="{0D108BD9-81ED-4DB2-BD59-A6C34878D82A}">
                    <a16:rowId xmlns="" xmlns:a16="http://schemas.microsoft.com/office/drawing/2014/main" val="10005"/>
                  </a:ext>
                </a:extLst>
              </a:tr>
              <a:tr h="797682">
                <a:tc>
                  <a:txBody>
                    <a:bodyPr/>
                    <a:lstStyle/>
                    <a:p>
                      <a:pPr algn="ctr">
                        <a:lnSpc>
                          <a:spcPct val="115000"/>
                        </a:lnSpc>
                        <a:spcAft>
                          <a:spcPts val="0"/>
                        </a:spcAft>
                      </a:pPr>
                      <a:r>
                        <a:rPr lang="en-IN" sz="1800" dirty="0">
                          <a:latin typeface="Times New Roman"/>
                          <a:ea typeface="Calibri"/>
                          <a:cs typeface="Times New Roman"/>
                        </a:rPr>
                        <a:t>Axial Depth of Cut (X)</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mm</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1.5</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2</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2.5</a:t>
                      </a:r>
                      <a:endParaRPr lang="en-IN"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latin typeface="Times New Roman"/>
                          <a:ea typeface="Calibri"/>
                          <a:cs typeface="Times New Roman"/>
                        </a:rPr>
                        <a:t>3</a:t>
                      </a:r>
                      <a:endParaRPr lang="en-IN" sz="1800" dirty="0">
                        <a:latin typeface="Calibri"/>
                        <a:ea typeface="Calibri"/>
                        <a:cs typeface="Times New Roman"/>
                      </a:endParaRPr>
                    </a:p>
                  </a:txBody>
                  <a:tcPr marL="68580" marR="68580" marT="0" marB="0" anchor="ct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smtClean="0">
                <a:latin typeface="Times New Roman" pitchFamily="18" charset="0"/>
                <a:cs typeface="Times New Roman" pitchFamily="18" charset="0"/>
              </a:rPr>
              <a:t>EXPERIMENTAL SETUP</a:t>
            </a:r>
            <a:endParaRPr lang="en-US" sz="3200" b="1" dirty="0">
              <a:latin typeface="Times New Roman" pitchFamily="18" charset="0"/>
              <a:cs typeface="Times New Roman" pitchFamily="18" charset="0"/>
            </a:endParaRPr>
          </a:p>
        </p:txBody>
      </p:sp>
      <p:sp>
        <p:nvSpPr>
          <p:cNvPr id="7" name="Subtitle 2"/>
          <p:cNvSpPr>
            <a:spLocks noGrp="1"/>
          </p:cNvSpPr>
          <p:nvPr>
            <p:ph idx="1"/>
          </p:nvPr>
        </p:nvSpPr>
        <p:spPr>
          <a:xfrm>
            <a:off x="381000" y="1066800"/>
            <a:ext cx="8305800" cy="5059363"/>
          </a:xfrm>
        </p:spPr>
        <p:txBody>
          <a:bodyPr>
            <a:normAutofit/>
          </a:bodyPr>
          <a:lstStyle/>
          <a:p>
            <a:pPr algn="l">
              <a:buNone/>
            </a:pPr>
            <a:r>
              <a:rPr lang="en-IN" sz="2000" b="1" dirty="0" smtClean="0">
                <a:solidFill>
                  <a:schemeClr val="tx1"/>
                </a:solidFill>
                <a:latin typeface="Times New Roman" pitchFamily="18" charset="0"/>
                <a:cs typeface="Times New Roman" pitchFamily="18" charset="0"/>
              </a:rPr>
              <a:t>Cutting </a:t>
            </a:r>
            <a:r>
              <a:rPr lang="en-IN" sz="2000" b="1" dirty="0" smtClean="0">
                <a:latin typeface="Times New Roman" pitchFamily="18" charset="0"/>
                <a:cs typeface="Times New Roman" pitchFamily="18" charset="0"/>
              </a:rPr>
              <a:t>o</a:t>
            </a:r>
            <a:r>
              <a:rPr lang="en-IN" sz="2000" b="1" dirty="0" smtClean="0">
                <a:solidFill>
                  <a:schemeClr val="tx1"/>
                </a:solidFill>
                <a:latin typeface="Times New Roman" pitchFamily="18" charset="0"/>
                <a:cs typeface="Times New Roman" pitchFamily="18" charset="0"/>
              </a:rPr>
              <a:t>f  Al 6082 square rod </a:t>
            </a:r>
            <a:endParaRPr lang="en-IN" sz="2000" b="1" dirty="0" smtClean="0">
              <a:solidFill>
                <a:schemeClr val="tx1"/>
              </a:solidFill>
              <a:latin typeface="Times New Roman" pitchFamily="18" charset="0"/>
              <a:cs typeface="Times New Roman" pitchFamily="18" charset="0"/>
            </a:endParaRPr>
          </a:p>
          <a:p>
            <a:pPr algn="l">
              <a:buNone/>
            </a:pPr>
            <a:endParaRPr lang="en-IN" sz="2600" b="1" dirty="0">
              <a:solidFill>
                <a:schemeClr val="tx1"/>
              </a:solidFill>
              <a:latin typeface="Times New Roman" pitchFamily="18" charset="0"/>
              <a:cs typeface="Times New Roman" pitchFamily="18" charset="0"/>
            </a:endParaRPr>
          </a:p>
          <a:p>
            <a:pPr algn="l"/>
            <a:endParaRPr lang="en-IN" sz="2600" b="1" dirty="0" smtClean="0">
              <a:solidFill>
                <a:schemeClr val="tx1"/>
              </a:solidFill>
              <a:latin typeface="Times New Roman" pitchFamily="18" charset="0"/>
              <a:cs typeface="Times New Roman" pitchFamily="18" charset="0"/>
            </a:endParaRPr>
          </a:p>
          <a:p>
            <a:pPr algn="l"/>
            <a:endParaRPr lang="en-IN" sz="2600" b="1" dirty="0">
              <a:solidFill>
                <a:schemeClr val="tx1"/>
              </a:solidFill>
              <a:latin typeface="Times New Roman" pitchFamily="18" charset="0"/>
              <a:cs typeface="Times New Roman" pitchFamily="18" charset="0"/>
            </a:endParaRPr>
          </a:p>
          <a:p>
            <a:pPr algn="l">
              <a:buNone/>
            </a:pPr>
            <a:endParaRPr lang="en-IN" sz="2600" b="1" dirty="0" smtClean="0">
              <a:solidFill>
                <a:schemeClr val="tx1"/>
              </a:solidFill>
              <a:latin typeface="Times New Roman" pitchFamily="18" charset="0"/>
              <a:cs typeface="Times New Roman" pitchFamily="18" charset="0"/>
            </a:endParaRPr>
          </a:p>
          <a:p>
            <a:pPr algn="l"/>
            <a:endParaRPr lang="en-IN" sz="2600" b="1" dirty="0">
              <a:solidFill>
                <a:schemeClr val="tx1"/>
              </a:solidFill>
              <a:latin typeface="Times New Roman" pitchFamily="18" charset="0"/>
              <a:cs typeface="Times New Roman" pitchFamily="18" charset="0"/>
            </a:endParaRPr>
          </a:p>
          <a:p>
            <a:pPr algn="l"/>
            <a:endParaRPr lang="en-IN" sz="2600" b="1" dirty="0" smtClean="0">
              <a:solidFill>
                <a:schemeClr val="tx1"/>
              </a:solidFill>
              <a:latin typeface="Times New Roman" pitchFamily="18" charset="0"/>
              <a:cs typeface="Times New Roman" pitchFamily="18" charset="0"/>
            </a:endParaRPr>
          </a:p>
          <a:p>
            <a:pPr algn="l"/>
            <a:endParaRPr lang="en-IN" sz="2600" b="1" dirty="0">
              <a:solidFill>
                <a:schemeClr val="tx1"/>
              </a:solidFill>
              <a:latin typeface="Times New Roman" pitchFamily="18" charset="0"/>
              <a:cs typeface="Times New Roman" pitchFamily="18" charset="0"/>
            </a:endParaRPr>
          </a:p>
          <a:p>
            <a:pPr algn="just">
              <a:buNone/>
            </a:pPr>
            <a:r>
              <a:rPr lang="en-IN" sz="2600" dirty="0" smtClean="0">
                <a:solidFill>
                  <a:schemeClr val="tx1"/>
                </a:solidFill>
                <a:latin typeface="Times New Roman" pitchFamily="18" charset="0"/>
                <a:cs typeface="Times New Roman" pitchFamily="18" charset="0"/>
              </a:rPr>
              <a:t>The Aluminium rod is cut into small workpieces of size</a:t>
            </a:r>
          </a:p>
          <a:p>
            <a:pPr algn="just">
              <a:buNone/>
            </a:pPr>
            <a:r>
              <a:rPr lang="en-IN" sz="2600" dirty="0" smtClean="0">
                <a:solidFill>
                  <a:schemeClr val="tx1"/>
                </a:solidFill>
                <a:latin typeface="Times New Roman" pitchFamily="18" charset="0"/>
                <a:cs typeface="Times New Roman" pitchFamily="18" charset="0"/>
              </a:rPr>
              <a:t>(32*32*40)mm</a:t>
            </a:r>
            <a:endParaRPr lang="en-IN" sz="2600" dirty="0">
              <a:solidFill>
                <a:schemeClr val="tx1"/>
              </a:solidFill>
              <a:latin typeface="Times New Roman" pitchFamily="18" charset="0"/>
              <a:cs typeface="Times New Roman" pitchFamily="18" charset="0"/>
            </a:endParaRPr>
          </a:p>
        </p:txBody>
      </p:sp>
      <p:pic>
        <p:nvPicPr>
          <p:cNvPr id="8" name="Picture 7" descr="IMG_1372.JPG"/>
          <p:cNvPicPr/>
          <p:nvPr/>
        </p:nvPicPr>
        <p:blipFill>
          <a:blip r:embed="rId2" cstate="print"/>
          <a:stretch>
            <a:fillRect/>
          </a:stretch>
        </p:blipFill>
        <p:spPr>
          <a:xfrm>
            <a:off x="457200" y="1524000"/>
            <a:ext cx="3528392" cy="3168352"/>
          </a:xfrm>
          <a:prstGeom prst="rect">
            <a:avLst/>
          </a:prstGeom>
        </p:spPr>
      </p:pic>
      <p:pic>
        <p:nvPicPr>
          <p:cNvPr id="2050" name="Picture 2" descr="D:\project\picture\IMG_1656.JPG"/>
          <p:cNvPicPr>
            <a:picLocks noChangeAspect="1" noChangeArrowheads="1"/>
          </p:cNvPicPr>
          <p:nvPr/>
        </p:nvPicPr>
        <p:blipFill>
          <a:blip r:embed="rId3" cstate="print"/>
          <a:srcRect/>
          <a:stretch>
            <a:fillRect/>
          </a:stretch>
        </p:blipFill>
        <p:spPr bwMode="auto">
          <a:xfrm>
            <a:off x="4419600" y="1524000"/>
            <a:ext cx="3581400" cy="3124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IN" sz="2600" b="1" dirty="0">
                <a:latin typeface="Times New Roman" pitchFamily="18" charset="0"/>
                <a:cs typeface="Times New Roman" pitchFamily="18" charset="0"/>
              </a:rPr>
              <a:t>DRILLING OPERATION</a:t>
            </a:r>
            <a:endParaRPr lang="en-IN" sz="2600" dirty="0">
              <a:latin typeface="Times New Roman" pitchFamily="18" charset="0"/>
              <a:cs typeface="Times New Roman" pitchFamily="18" charset="0"/>
            </a:endParaRPr>
          </a:p>
        </p:txBody>
      </p:sp>
      <p:sp>
        <p:nvSpPr>
          <p:cNvPr id="5" name="Content Placeholder 2"/>
          <p:cNvSpPr>
            <a:spLocks noGrp="1"/>
          </p:cNvSpPr>
          <p:nvPr>
            <p:ph idx="1"/>
          </p:nvPr>
        </p:nvSpPr>
        <p:spPr>
          <a:xfrm>
            <a:off x="457200" y="1143000"/>
            <a:ext cx="8229600" cy="4525963"/>
          </a:xfrm>
        </p:spPr>
        <p:txBody>
          <a:bodyPr/>
          <a:lstStyle/>
          <a:p>
            <a:pPr marL="0" indent="0" algn="just">
              <a:buNone/>
            </a:pPr>
            <a:r>
              <a:rPr lang="en-IN" sz="2600" dirty="0">
                <a:latin typeface="Times New Roman" pitchFamily="18" charset="0"/>
                <a:cs typeface="Times New Roman" pitchFamily="18" charset="0"/>
              </a:rPr>
              <a:t>In order to measure the temperature during end milling we have the drilled the workpiece with a 3.5mm drill bit with various height from the top surface to measure the temperature occurrence in various depth of cut. To predict the interior temperature during machining, we used a thermocouple of 3mm probe</a:t>
            </a:r>
            <a:r>
              <a:rPr lang="en-IN" sz="2600" dirty="0" smtClean="0">
                <a:latin typeface="Times New Roman" pitchFamily="18" charset="0"/>
                <a:cs typeface="Times New Roman" pitchFamily="18" charset="0"/>
              </a:rPr>
              <a:t>.</a:t>
            </a:r>
          </a:p>
          <a:p>
            <a:pPr marL="0" indent="0" algn="just">
              <a:buNone/>
            </a:pPr>
            <a:endParaRPr lang="en-IN" sz="2600" dirty="0">
              <a:latin typeface="Times New Roman" pitchFamily="18" charset="0"/>
              <a:cs typeface="Times New Roman" pitchFamily="18" charset="0"/>
            </a:endParaRPr>
          </a:p>
          <a:p>
            <a:pPr marL="0" indent="0">
              <a:buNone/>
            </a:pPr>
            <a:endParaRPr lang="en-IN" dirty="0"/>
          </a:p>
        </p:txBody>
      </p:sp>
      <p:pic>
        <p:nvPicPr>
          <p:cNvPr id="6" name="Picture 5" descr="drill.jpg"/>
          <p:cNvPicPr/>
          <p:nvPr/>
        </p:nvPicPr>
        <p:blipFill>
          <a:blip r:embed="rId2" cstate="print"/>
          <a:stretch>
            <a:fillRect/>
          </a:stretch>
        </p:blipFill>
        <p:spPr>
          <a:xfrm>
            <a:off x="1981200" y="3886200"/>
            <a:ext cx="2664296" cy="2520280"/>
          </a:xfrm>
          <a:prstGeom prst="rect">
            <a:avLst/>
          </a:prstGeom>
        </p:spPr>
      </p:pic>
      <p:pic>
        <p:nvPicPr>
          <p:cNvPr id="7" name="Picture 6" descr="HIURI.png"/>
          <p:cNvPicPr/>
          <p:nvPr/>
        </p:nvPicPr>
        <p:blipFill>
          <a:blip r:embed="rId3" cstate="print"/>
          <a:stretch>
            <a:fillRect/>
          </a:stretch>
        </p:blipFill>
        <p:spPr>
          <a:xfrm>
            <a:off x="4789512" y="3886200"/>
            <a:ext cx="2520280" cy="252028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VERTICAL MACHINING CENTER</a:t>
            </a:r>
            <a:endParaRPr lang="en-IN" sz="3200" dirty="0">
              <a:latin typeface="Times New Roman" pitchFamily="18" charset="0"/>
              <a:cs typeface="Times New Roman" pitchFamily="18" charset="0"/>
            </a:endParaRPr>
          </a:p>
        </p:txBody>
      </p:sp>
      <p:sp>
        <p:nvSpPr>
          <p:cNvPr id="5" name="Content Placeholder 2"/>
          <p:cNvSpPr>
            <a:spLocks noGrp="1"/>
          </p:cNvSpPr>
          <p:nvPr>
            <p:ph idx="1"/>
          </p:nvPr>
        </p:nvSpPr>
        <p:spPr>
          <a:xfrm>
            <a:off x="457200" y="1295400"/>
            <a:ext cx="8229600" cy="4525963"/>
          </a:xfrm>
        </p:spPr>
        <p:txBody>
          <a:bodyPr/>
          <a:lstStyle/>
          <a:p>
            <a:pPr marL="0" indent="0" algn="just">
              <a:buNone/>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work pieces </a:t>
            </a:r>
            <a:r>
              <a:rPr lang="en-US" sz="2600" dirty="0" smtClean="0">
                <a:latin typeface="Times New Roman" pitchFamily="18" charset="0"/>
                <a:cs typeface="Times New Roman" pitchFamily="18" charset="0"/>
              </a:rPr>
              <a:t>have been machined with varying </a:t>
            </a:r>
            <a:r>
              <a:rPr lang="en-US" sz="2600" dirty="0">
                <a:latin typeface="Times New Roman" pitchFamily="18" charset="0"/>
                <a:cs typeface="Times New Roman" pitchFamily="18" charset="0"/>
              </a:rPr>
              <a:t>process </a:t>
            </a:r>
            <a:r>
              <a:rPr lang="en-US" sz="2600" dirty="0" smtClean="0">
                <a:latin typeface="Times New Roman" pitchFamily="18" charset="0"/>
                <a:cs typeface="Times New Roman" pitchFamily="18" charset="0"/>
              </a:rPr>
              <a:t>parameters </a:t>
            </a:r>
            <a:r>
              <a:rPr lang="en-US" sz="2600" dirty="0">
                <a:latin typeface="Times New Roman" pitchFamily="18" charset="0"/>
                <a:cs typeface="Times New Roman" pitchFamily="18" charset="0"/>
              </a:rPr>
              <a:t>in various levels </a:t>
            </a:r>
            <a:r>
              <a:rPr lang="en-US" sz="2600" dirty="0" smtClean="0">
                <a:latin typeface="Times New Roman" pitchFamily="18" charset="0"/>
                <a:cs typeface="Times New Roman" pitchFamily="18" charset="0"/>
              </a:rPr>
              <a:t>and </a:t>
            </a:r>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responses have been measured </a:t>
            </a:r>
            <a:r>
              <a:rPr lang="en-US" sz="2600" dirty="0">
                <a:latin typeface="Times New Roman" pitchFamily="18" charset="0"/>
                <a:cs typeface="Times New Roman" pitchFamily="18" charset="0"/>
              </a:rPr>
              <a:t>in form of </a:t>
            </a:r>
            <a:r>
              <a:rPr lang="en-US" sz="2600" dirty="0" smtClean="0">
                <a:latin typeface="Times New Roman" pitchFamily="18" charset="0"/>
                <a:cs typeface="Times New Roman" pitchFamily="18" charset="0"/>
              </a:rPr>
              <a:t>Temperature </a:t>
            </a:r>
            <a:r>
              <a:rPr lang="en-US" sz="2600" dirty="0">
                <a:latin typeface="Times New Roman" pitchFamily="18" charset="0"/>
                <a:cs typeface="Times New Roman" pitchFamily="18" charset="0"/>
              </a:rPr>
              <a:t>in °c and </a:t>
            </a:r>
            <a:r>
              <a:rPr lang="en-US" sz="2600" dirty="0" smtClean="0">
                <a:latin typeface="Times New Roman" pitchFamily="18" charset="0"/>
                <a:cs typeface="Times New Roman" pitchFamily="18" charset="0"/>
              </a:rPr>
              <a:t>Vibration </a:t>
            </a:r>
            <a:r>
              <a:rPr lang="en-US" sz="2600" dirty="0">
                <a:latin typeface="Times New Roman" pitchFamily="18" charset="0"/>
                <a:cs typeface="Times New Roman" pitchFamily="18" charset="0"/>
              </a:rPr>
              <a:t>in the form of acceleration (m/s²</a:t>
            </a:r>
            <a:r>
              <a:rPr lang="en-US" sz="2600" dirty="0" smtClean="0">
                <a:latin typeface="Times New Roman" pitchFamily="18" charset="0"/>
                <a:cs typeface="Times New Roman" pitchFamily="18" charset="0"/>
              </a:rPr>
              <a:t>).</a:t>
            </a:r>
          </a:p>
          <a:p>
            <a:pPr marL="0" indent="0" algn="just">
              <a:buNone/>
            </a:pPr>
            <a:endParaRPr lang="en-IN" sz="2600" dirty="0">
              <a:latin typeface="Times New Roman" pitchFamily="18" charset="0"/>
              <a:cs typeface="Times New Roman" pitchFamily="18" charset="0"/>
            </a:endParaRPr>
          </a:p>
          <a:p>
            <a:pPr marL="0" indent="0">
              <a:buNone/>
            </a:pPr>
            <a:endParaRPr lang="en-IN" dirty="0"/>
          </a:p>
        </p:txBody>
      </p:sp>
      <p:pic>
        <p:nvPicPr>
          <p:cNvPr id="6" name="Picture 5" descr="mac.png"/>
          <p:cNvPicPr/>
          <p:nvPr/>
        </p:nvPicPr>
        <p:blipFill>
          <a:blip r:embed="rId2" cstate="print">
            <a:extLst>
              <a:ext uri="{28A0092B-C50C-407E-A947-70E740481C1C}">
                <a14:useLocalDpi xmlns:a14="http://schemas.microsoft.com/office/drawing/2010/main" xmlns="" val="0"/>
              </a:ext>
            </a:extLst>
          </a:blip>
          <a:stretch>
            <a:fillRect/>
          </a:stretch>
        </p:blipFill>
        <p:spPr>
          <a:xfrm>
            <a:off x="2339752" y="3200400"/>
            <a:ext cx="4752528" cy="332494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TEMPERATURE RESPONSE</a:t>
            </a:r>
            <a:endParaRPr lang="en-IN" sz="3200" b="1" dirty="0">
              <a:latin typeface="Times New Roman" pitchFamily="18" charset="0"/>
              <a:cs typeface="Times New Roman" pitchFamily="18" charset="0"/>
            </a:endParaRPr>
          </a:p>
        </p:txBody>
      </p:sp>
      <p:sp>
        <p:nvSpPr>
          <p:cNvPr id="6" name="Content Placeholder 2"/>
          <p:cNvSpPr>
            <a:spLocks noGrp="1"/>
          </p:cNvSpPr>
          <p:nvPr>
            <p:ph idx="1"/>
          </p:nvPr>
        </p:nvSpPr>
        <p:spPr>
          <a:xfrm>
            <a:off x="457200" y="1219200"/>
            <a:ext cx="8229600" cy="4525963"/>
          </a:xfrm>
        </p:spPr>
        <p:txBody>
          <a:bodyPr/>
          <a:lstStyle/>
          <a:p>
            <a:pPr marL="0" indent="0" algn="just">
              <a:buNone/>
            </a:pPr>
            <a:r>
              <a:rPr lang="en-IN" sz="2600" dirty="0" smtClean="0">
                <a:latin typeface="Times New Roman" pitchFamily="18" charset="0"/>
                <a:cs typeface="Times New Roman" pitchFamily="18" charset="0"/>
              </a:rPr>
              <a:t>The temperature rise in the aluminium workpiece is measured used k-type thermocouple and the temperature is indicated using temperature indicator.</a:t>
            </a:r>
          </a:p>
          <a:p>
            <a:pPr marL="0" indent="0" algn="ctr">
              <a:buNone/>
            </a:pPr>
            <a:endParaRPr lang="en-IN" sz="2600" dirty="0">
              <a:latin typeface="Times New Roman" pitchFamily="18" charset="0"/>
              <a:cs typeface="Times New Roman" pitchFamily="18" charset="0"/>
            </a:endParaRPr>
          </a:p>
        </p:txBody>
      </p:sp>
      <p:pic>
        <p:nvPicPr>
          <p:cNvPr id="7" name="Picture 6" descr="IMG_1813.JPG"/>
          <p:cNvPicPr/>
          <p:nvPr/>
        </p:nvPicPr>
        <p:blipFill>
          <a:blip r:embed="rId2" cstate="print"/>
          <a:stretch>
            <a:fillRect/>
          </a:stretch>
        </p:blipFill>
        <p:spPr>
          <a:xfrm>
            <a:off x="2819400" y="2667000"/>
            <a:ext cx="3888432" cy="3600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Box 4"/>
          <p:cNvSpPr txBox="1">
            <a:spLocks noChangeArrowheads="1"/>
          </p:cNvSpPr>
          <p:nvPr/>
        </p:nvSpPr>
        <p:spPr bwMode="auto">
          <a:xfrm>
            <a:off x="1447800" y="228600"/>
            <a:ext cx="6248400" cy="461665"/>
          </a:xfrm>
          <a:prstGeom prst="rect">
            <a:avLst/>
          </a:prstGeom>
          <a:noFill/>
          <a:ln w="9525">
            <a:noFill/>
            <a:miter lim="800000"/>
            <a:headEnd/>
            <a:tailEnd/>
          </a:ln>
        </p:spPr>
        <p:txBody>
          <a:bodyPr>
            <a:spAutoFit/>
          </a:bodyPr>
          <a:lstStyle/>
          <a:p>
            <a:pPr algn="ctr"/>
            <a:r>
              <a:rPr lang="en-US" altLang="en-US" sz="2400" b="1" dirty="0">
                <a:solidFill>
                  <a:srgbClr val="C00000"/>
                </a:solidFill>
                <a:latin typeface="Times New Roman" pitchFamily="18" charset="0"/>
                <a:cs typeface="Times New Roman" pitchFamily="18" charset="0"/>
              </a:rPr>
              <a:t>PROJECT   MEMBERS </a:t>
            </a:r>
            <a:r>
              <a:rPr lang="en-US" altLang="en-US" sz="2400" b="1" dirty="0" smtClean="0">
                <a:solidFill>
                  <a:srgbClr val="C00000"/>
                </a:solidFill>
                <a:latin typeface="Times New Roman" pitchFamily="18" charset="0"/>
                <a:cs typeface="Times New Roman" pitchFamily="18" charset="0"/>
              </a:rPr>
              <a:t>   </a:t>
            </a:r>
            <a:endParaRPr lang="en-US" altLang="en-US" sz="2400" b="1" dirty="0">
              <a:solidFill>
                <a:srgbClr val="C00000"/>
              </a:solidFill>
              <a:latin typeface="Times New Roman" pitchFamily="18" charset="0"/>
              <a:cs typeface="Times New Roman" pitchFamily="18" charset="0"/>
            </a:endParaRPr>
          </a:p>
        </p:txBody>
      </p:sp>
      <p:sp>
        <p:nvSpPr>
          <p:cNvPr id="10246" name="TextBox 5"/>
          <p:cNvSpPr txBox="1">
            <a:spLocks noChangeArrowheads="1"/>
          </p:cNvSpPr>
          <p:nvPr/>
        </p:nvSpPr>
        <p:spPr bwMode="auto">
          <a:xfrm>
            <a:off x="1481138" y="2590801"/>
            <a:ext cx="6248400" cy="461665"/>
          </a:xfrm>
          <a:prstGeom prst="rect">
            <a:avLst/>
          </a:prstGeom>
          <a:noFill/>
          <a:ln w="9525">
            <a:noFill/>
            <a:miter lim="800000"/>
            <a:headEnd/>
            <a:tailEnd/>
          </a:ln>
        </p:spPr>
        <p:txBody>
          <a:bodyPr wrap="square">
            <a:spAutoFit/>
          </a:bodyPr>
          <a:lstStyle/>
          <a:p>
            <a:pPr algn="ctr"/>
            <a:r>
              <a:rPr lang="en-US" altLang="en-US" sz="2400" b="1" dirty="0">
                <a:solidFill>
                  <a:srgbClr val="C00000"/>
                </a:solidFill>
                <a:latin typeface="Times New Roman" pitchFamily="18" charset="0"/>
                <a:cs typeface="Times New Roman" pitchFamily="18" charset="0"/>
              </a:rPr>
              <a:t>PROJECT   SUPERVISOR   </a:t>
            </a:r>
            <a:endParaRPr lang="en-US" altLang="en-US" sz="3200" b="1" dirty="0">
              <a:solidFill>
                <a:srgbClr val="C00000"/>
              </a:solidFill>
              <a:latin typeface="Times New Roman" pitchFamily="18" charset="0"/>
              <a:cs typeface="Times New Roman" pitchFamily="18" charset="0"/>
            </a:endParaRPr>
          </a:p>
        </p:txBody>
      </p:sp>
      <p:sp>
        <p:nvSpPr>
          <p:cNvPr id="10247" name="TextBox 6"/>
          <p:cNvSpPr txBox="1">
            <a:spLocks noChangeArrowheads="1"/>
          </p:cNvSpPr>
          <p:nvPr/>
        </p:nvSpPr>
        <p:spPr bwMode="auto">
          <a:xfrm>
            <a:off x="533400" y="3505200"/>
            <a:ext cx="8229600" cy="584775"/>
          </a:xfrm>
          <a:prstGeom prst="rect">
            <a:avLst/>
          </a:prstGeom>
          <a:noFill/>
          <a:ln w="9525">
            <a:noFill/>
            <a:miter lim="800000"/>
            <a:headEnd/>
            <a:tailEnd/>
          </a:ln>
        </p:spPr>
        <p:txBody>
          <a:bodyPr wrap="square">
            <a:spAutoFit/>
          </a:bodyPr>
          <a:lstStyle/>
          <a:p>
            <a:r>
              <a:rPr lang="en-US" altLang="en-US" sz="1600" b="1" dirty="0">
                <a:latin typeface="Times New Roman" pitchFamily="18" charset="0"/>
                <a:cs typeface="Times New Roman" pitchFamily="18" charset="0"/>
              </a:rPr>
              <a:t>     Name 			         Designation 	                          Department</a:t>
            </a:r>
          </a:p>
          <a:p>
            <a:r>
              <a:rPr lang="en-US" altLang="en-US" sz="1600" dirty="0">
                <a:latin typeface="Times New Roman" pitchFamily="18" charset="0"/>
                <a:cs typeface="Times New Roman" pitchFamily="18" charset="0"/>
              </a:rPr>
              <a:t>1. </a:t>
            </a:r>
            <a:r>
              <a:rPr lang="en-US" altLang="en-US" sz="1600" dirty="0" err="1">
                <a:latin typeface="Times New Roman" pitchFamily="18" charset="0"/>
                <a:cs typeface="Times New Roman" pitchFamily="18" charset="0"/>
              </a:rPr>
              <a:t>Mr.M.Santhanakrishnan</a:t>
            </a:r>
            <a:r>
              <a:rPr lang="en-US" altLang="en-US" sz="1600" dirty="0">
                <a:latin typeface="Times New Roman" pitchFamily="18" charset="0"/>
                <a:cs typeface="Times New Roman" pitchFamily="18" charset="0"/>
              </a:rPr>
              <a:t>                  Assistant Professor                   Mechanical Department</a:t>
            </a:r>
          </a:p>
        </p:txBody>
      </p:sp>
      <p:sp>
        <p:nvSpPr>
          <p:cNvPr id="10248" name="TextBox 7"/>
          <p:cNvSpPr txBox="1">
            <a:spLocks noChangeArrowheads="1"/>
          </p:cNvSpPr>
          <p:nvPr/>
        </p:nvSpPr>
        <p:spPr bwMode="auto">
          <a:xfrm>
            <a:off x="457200" y="1219200"/>
            <a:ext cx="8229600" cy="861774"/>
          </a:xfrm>
          <a:prstGeom prst="rect">
            <a:avLst/>
          </a:prstGeom>
          <a:noFill/>
          <a:ln w="9525">
            <a:noFill/>
            <a:miter lim="800000"/>
            <a:headEnd/>
            <a:tailEnd/>
          </a:ln>
        </p:spPr>
        <p:txBody>
          <a:bodyPr wrap="square">
            <a:spAutoFit/>
          </a:bodyPr>
          <a:lstStyle/>
          <a:p>
            <a:r>
              <a:rPr lang="en-US" altLang="en-US" b="1" dirty="0">
                <a:latin typeface="Times New Roman" pitchFamily="18" charset="0"/>
                <a:cs typeface="Times New Roman" pitchFamily="18" charset="0"/>
              </a:rPr>
              <a:t>      </a:t>
            </a:r>
            <a:r>
              <a:rPr lang="en-US" altLang="en-US" sz="1600" b="1" dirty="0">
                <a:latin typeface="Times New Roman" pitchFamily="18" charset="0"/>
                <a:cs typeface="Times New Roman" pitchFamily="18" charset="0"/>
              </a:rPr>
              <a:t>Name                                   Class  	            Roll No                      Register No                                     </a:t>
            </a:r>
            <a:r>
              <a:rPr lang="en-US" altLang="en-US" sz="1600" dirty="0">
                <a:latin typeface="Times New Roman" pitchFamily="18" charset="0"/>
                <a:cs typeface="Times New Roman" pitchFamily="18" charset="0"/>
              </a:rPr>
              <a:t>1.Loksagar R S                          </a:t>
            </a:r>
            <a:r>
              <a:rPr lang="en-US" altLang="en-US" sz="1600" dirty="0" err="1">
                <a:latin typeface="Times New Roman" pitchFamily="18" charset="0"/>
                <a:cs typeface="Times New Roman" pitchFamily="18" charset="0"/>
              </a:rPr>
              <a:t>Mech</a:t>
            </a:r>
            <a:r>
              <a:rPr lang="en-US" altLang="en-US" sz="1600" dirty="0">
                <a:latin typeface="Times New Roman" pitchFamily="18" charset="0"/>
                <a:cs typeface="Times New Roman" pitchFamily="18" charset="0"/>
              </a:rPr>
              <a:t> B                 201404097                   211614114099        2.Sapthagirishsrinivas C            </a:t>
            </a:r>
            <a:r>
              <a:rPr lang="en-US" altLang="en-US" sz="1600" dirty="0" err="1">
                <a:latin typeface="Times New Roman" pitchFamily="18" charset="0"/>
                <a:cs typeface="Times New Roman" pitchFamily="18" charset="0"/>
              </a:rPr>
              <a:t>Mech</a:t>
            </a:r>
            <a:r>
              <a:rPr lang="en-US" altLang="en-US" sz="1600" dirty="0">
                <a:latin typeface="Times New Roman" pitchFamily="18" charset="0"/>
                <a:cs typeface="Times New Roman" pitchFamily="18" charset="0"/>
              </a:rPr>
              <a:t> B                 </a:t>
            </a:r>
            <a:r>
              <a:rPr lang="en-US" altLang="en-US" sz="1600" dirty="0" smtClean="0">
                <a:latin typeface="Times New Roman" pitchFamily="18" charset="0"/>
                <a:cs typeface="Times New Roman" pitchFamily="18" charset="0"/>
              </a:rPr>
              <a:t>201404236                   </a:t>
            </a:r>
            <a:r>
              <a:rPr lang="en-US" altLang="en-US" sz="1600" dirty="0">
                <a:latin typeface="Times New Roman" pitchFamily="18" charset="0"/>
                <a:cs typeface="Times New Roman" pitchFamily="18" charset="0"/>
              </a:rPr>
              <a:t>211614114701</a:t>
            </a:r>
          </a:p>
        </p:txBody>
      </p:sp>
      <p:sp>
        <p:nvSpPr>
          <p:cNvPr id="10249" name="TextBox 8"/>
          <p:cNvSpPr txBox="1">
            <a:spLocks noChangeArrowheads="1"/>
          </p:cNvSpPr>
          <p:nvPr/>
        </p:nvSpPr>
        <p:spPr bwMode="auto">
          <a:xfrm>
            <a:off x="1490663" y="4648200"/>
            <a:ext cx="6510337" cy="461665"/>
          </a:xfrm>
          <a:prstGeom prst="rect">
            <a:avLst/>
          </a:prstGeom>
          <a:noFill/>
          <a:ln w="9525">
            <a:noFill/>
            <a:miter lim="800000"/>
            <a:headEnd/>
            <a:tailEnd/>
          </a:ln>
        </p:spPr>
        <p:txBody>
          <a:bodyPr wrap="square">
            <a:spAutoFit/>
          </a:bodyPr>
          <a:lstStyle/>
          <a:p>
            <a:pPr algn="ctr"/>
            <a:r>
              <a:rPr lang="en-US" altLang="en-US" sz="2400" b="1" dirty="0">
                <a:solidFill>
                  <a:srgbClr val="C00000"/>
                </a:solidFill>
                <a:latin typeface="Times New Roman" pitchFamily="18" charset="0"/>
                <a:cs typeface="Times New Roman" pitchFamily="18" charset="0"/>
              </a:rPr>
              <a:t>PROJECT   COORDINATORS   </a:t>
            </a:r>
            <a:endParaRPr lang="en-US" altLang="en-US" sz="3200" b="1" dirty="0">
              <a:solidFill>
                <a:srgbClr val="C00000"/>
              </a:solidFill>
              <a:latin typeface="Times New Roman" pitchFamily="18" charset="0"/>
              <a:cs typeface="Times New Roman" pitchFamily="18" charset="0"/>
            </a:endParaRPr>
          </a:p>
        </p:txBody>
      </p:sp>
      <p:sp>
        <p:nvSpPr>
          <p:cNvPr id="10250" name="TextBox 9"/>
          <p:cNvSpPr txBox="1">
            <a:spLocks noChangeArrowheads="1"/>
          </p:cNvSpPr>
          <p:nvPr/>
        </p:nvSpPr>
        <p:spPr bwMode="auto">
          <a:xfrm>
            <a:off x="533400" y="5410200"/>
            <a:ext cx="8305800" cy="830997"/>
          </a:xfrm>
          <a:prstGeom prst="rect">
            <a:avLst/>
          </a:prstGeom>
          <a:noFill/>
          <a:ln w="9525">
            <a:noFill/>
            <a:miter lim="800000"/>
            <a:headEnd/>
            <a:tailEnd/>
          </a:ln>
        </p:spPr>
        <p:txBody>
          <a:bodyPr wrap="square">
            <a:spAutoFit/>
          </a:bodyPr>
          <a:lstStyle/>
          <a:p>
            <a:r>
              <a:rPr lang="en-US" altLang="en-US" sz="1600" dirty="0">
                <a:latin typeface="Times New Roman" pitchFamily="18" charset="0"/>
                <a:cs typeface="Times New Roman" pitchFamily="18" charset="0"/>
              </a:rPr>
              <a:t>     </a:t>
            </a:r>
            <a:r>
              <a:rPr lang="en-US" altLang="en-US" sz="1600" b="1" dirty="0">
                <a:latin typeface="Times New Roman" pitchFamily="18" charset="0"/>
                <a:cs typeface="Times New Roman" pitchFamily="18" charset="0"/>
              </a:rPr>
              <a:t>Name 		  	    Designation 	                           Department</a:t>
            </a:r>
          </a:p>
          <a:p>
            <a:r>
              <a:rPr lang="en-US" altLang="en-US" sz="1600" dirty="0">
                <a:latin typeface="Times New Roman" pitchFamily="18" charset="0"/>
                <a:cs typeface="Times New Roman" pitchFamily="18" charset="0"/>
              </a:rPr>
              <a:t>1.Dr.P.Chithambara Nathan           Associate Professor                    Mechanical Department</a:t>
            </a:r>
          </a:p>
          <a:p>
            <a:r>
              <a:rPr lang="en-US" altLang="en-US" sz="1600" dirty="0">
                <a:latin typeface="Times New Roman" pitchFamily="18" charset="0"/>
                <a:cs typeface="Times New Roman" pitchFamily="18" charset="0"/>
              </a:rPr>
              <a:t>2.Mr.K.Loganathan                       Assistant Professor (SS)             Mechanical Department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VIBRATION RESPONSE</a:t>
            </a:r>
            <a:endParaRPr lang="en-IN" sz="3200" b="1" dirty="0">
              <a:latin typeface="Times New Roman" pitchFamily="18" charset="0"/>
              <a:cs typeface="Times New Roman" pitchFamily="18" charset="0"/>
            </a:endParaRPr>
          </a:p>
        </p:txBody>
      </p:sp>
      <p:sp>
        <p:nvSpPr>
          <p:cNvPr id="5" name="Content Placeholder 2"/>
          <p:cNvSpPr>
            <a:spLocks noGrp="1"/>
          </p:cNvSpPr>
          <p:nvPr>
            <p:ph idx="1"/>
          </p:nvPr>
        </p:nvSpPr>
        <p:spPr>
          <a:xfrm>
            <a:off x="533400" y="1371600"/>
            <a:ext cx="8229600" cy="4525963"/>
          </a:xfrm>
        </p:spPr>
        <p:txBody>
          <a:bodyPr>
            <a:normAutofit/>
          </a:bodyPr>
          <a:lstStyle/>
          <a:p>
            <a:pPr marL="0" indent="0" algn="just">
              <a:buNone/>
            </a:pPr>
            <a:r>
              <a:rPr lang="en-IN" sz="2600" dirty="0" smtClean="0">
                <a:latin typeface="Times New Roman" pitchFamily="18" charset="0"/>
                <a:cs typeface="Times New Roman" pitchFamily="18" charset="0"/>
              </a:rPr>
              <a:t>The vibration occuring during machining is measured using</a:t>
            </a:r>
          </a:p>
          <a:p>
            <a:pPr marL="0" indent="0" algn="just">
              <a:buNone/>
            </a:pPr>
            <a:r>
              <a:rPr lang="en-IN" sz="2600" dirty="0" smtClean="0">
                <a:latin typeface="Times New Roman" pitchFamily="18" charset="0"/>
                <a:cs typeface="Times New Roman" pitchFamily="18" charset="0"/>
              </a:rPr>
              <a:t>accelerometer and the response is given in terms of </a:t>
            </a:r>
            <a:r>
              <a:rPr lang="en-IN" sz="2600" dirty="0" smtClean="0">
                <a:latin typeface="Times New Roman" pitchFamily="18" charset="0"/>
                <a:cs typeface="Times New Roman" pitchFamily="18" charset="0"/>
              </a:rPr>
              <a:t>acceleration.        </a:t>
            </a:r>
            <a:endParaRPr lang="en-IN" sz="2600"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410669" y="2859752"/>
            <a:ext cx="8291265" cy="301752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1"/>
            <a:ext cx="77724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latin typeface="Times New Roman" pitchFamily="18" charset="0"/>
                <a:ea typeface="+mj-ea"/>
                <a:cs typeface="Times New Roman" pitchFamily="18" charset="0"/>
              </a:rPr>
              <a:t>TAGUCHI OPTIMIZATION</a:t>
            </a:r>
            <a:r>
              <a:rPr kumimoji="0" lang="en-US" sz="28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FOR 4 FLUTE</a:t>
            </a:r>
            <a:endParaRPr kumimoji="0" lang="en-US"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7" name="Table 6"/>
          <p:cNvGraphicFramePr>
            <a:graphicFrameLocks noGrp="1"/>
          </p:cNvGraphicFramePr>
          <p:nvPr/>
        </p:nvGraphicFramePr>
        <p:xfrm>
          <a:off x="838200" y="685800"/>
          <a:ext cx="7391401" cy="5715007"/>
        </p:xfrm>
        <a:graphic>
          <a:graphicData uri="http://schemas.openxmlformats.org/drawingml/2006/table">
            <a:tbl>
              <a:tblPr/>
              <a:tblGrid>
                <a:gridCol w="652182"/>
                <a:gridCol w="362324"/>
                <a:gridCol w="362324"/>
                <a:gridCol w="362324"/>
                <a:gridCol w="362324"/>
                <a:gridCol w="652182"/>
                <a:gridCol w="797112"/>
                <a:gridCol w="942041"/>
                <a:gridCol w="1014506"/>
                <a:gridCol w="942041"/>
                <a:gridCol w="942041"/>
              </a:tblGrid>
              <a:tr h="902367">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EXP</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A</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B</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C</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D</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T °C</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V m/s²</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LOSS FN   T°C</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LOSS FN       A m/s²</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smtClean="0">
                          <a:latin typeface="Times New Roman"/>
                          <a:ea typeface="Times New Roman"/>
                          <a:cs typeface="Times New Roman"/>
                        </a:rPr>
                        <a:t>NORM LOSS </a:t>
                      </a:r>
                      <a:r>
                        <a:rPr lang="en-US" sz="1400" dirty="0">
                          <a:latin typeface="Times New Roman"/>
                          <a:ea typeface="Times New Roman"/>
                          <a:cs typeface="Times New Roman"/>
                        </a:rPr>
                        <a:t>T°C</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NORM LOSS   </a:t>
                      </a:r>
                      <a:r>
                        <a:rPr lang="en-US" sz="1400" dirty="0" smtClean="0">
                          <a:latin typeface="Times New Roman"/>
                          <a:ea typeface="Times New Roman"/>
                          <a:cs typeface="Times New Roman"/>
                        </a:rPr>
                        <a:t>     A  </a:t>
                      </a:r>
                      <a:r>
                        <a:rPr lang="en-US" sz="1400" dirty="0">
                          <a:latin typeface="Times New Roman"/>
                          <a:ea typeface="Times New Roman"/>
                          <a:cs typeface="Times New Roman"/>
                        </a:rPr>
                        <a:t>m/s²</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75.1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4.41</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5640.01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19.4481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1.05286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11.8225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84.8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6.076</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7191.04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36.9177</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1.34053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22.4556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87.2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2.058</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7603.84</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4.23564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1.41993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2.69467</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98.2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3.724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9643.24</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13.8818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1.79703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8.54379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73.2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4.998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5358.24</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24.98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15.3953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77.5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5.39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6006.25</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29.0521</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1.12097</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17.8941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7</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74.5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2.646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5550.25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7.00116</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1.03535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4.13609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76.2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4.41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5806.44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19.4481</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1.08647</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1.19825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84.3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3.626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7106.49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13.1488</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1.36273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8.10592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10</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74.7</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2.646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5580.09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7.00116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1.41404</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4.31609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11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72.3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2.058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5975.29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4.23564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1.15159</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2.60967</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12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77.5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1.274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6006.25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1.62376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1.10937</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13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78.8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1.568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6209.44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2.45624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1.18858</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1.54793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14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76.9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1.372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5913.61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1.82384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1.13648</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1.15763</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15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95.3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3.43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9082.09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11.7649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1.69976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7.24521</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0790">
                <a:tc>
                  <a:txBody>
                    <a:bodyPr/>
                    <a:lstStyle/>
                    <a:p>
                      <a:pPr marL="0" marR="0" algn="ctr">
                        <a:lnSpc>
                          <a:spcPts val="1950"/>
                        </a:lnSpc>
                        <a:spcBef>
                          <a:spcPts val="0"/>
                        </a:spcBef>
                        <a:spcAft>
                          <a:spcPts val="1000"/>
                        </a:spcAft>
                      </a:pPr>
                      <a:r>
                        <a:rPr lang="en-US" sz="1400">
                          <a:latin typeface="Times New Roman"/>
                          <a:ea typeface="Times New Roman"/>
                          <a:cs typeface="Times New Roman"/>
                        </a:rPr>
                        <a:t>16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93.4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2.352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8723.56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5.53194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1.68064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3.40284</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US" sz="2800" b="1" dirty="0" smtClean="0">
                <a:solidFill>
                  <a:prstClr val="black"/>
                </a:solidFill>
                <a:latin typeface="Times New Roman" pitchFamily="18" charset="0"/>
                <a:ea typeface="+mn-ea"/>
                <a:cs typeface="Times New Roman" pitchFamily="18" charset="0"/>
              </a:rPr>
              <a:t>TAGUCHI OPTIMIZATION FOR 2 FLUTE</a:t>
            </a:r>
            <a:endParaRPr lang="en-US" dirty="0"/>
          </a:p>
        </p:txBody>
      </p:sp>
      <p:graphicFrame>
        <p:nvGraphicFramePr>
          <p:cNvPr id="4" name="Table 3"/>
          <p:cNvGraphicFramePr>
            <a:graphicFrameLocks noGrp="1"/>
          </p:cNvGraphicFramePr>
          <p:nvPr/>
        </p:nvGraphicFramePr>
        <p:xfrm>
          <a:off x="914397" y="762002"/>
          <a:ext cx="7162805" cy="5791197"/>
        </p:xfrm>
        <a:graphic>
          <a:graphicData uri="http://schemas.openxmlformats.org/drawingml/2006/table">
            <a:tbl>
              <a:tblPr/>
              <a:tblGrid>
                <a:gridCol w="632011"/>
                <a:gridCol w="351119"/>
                <a:gridCol w="351119"/>
                <a:gridCol w="351119"/>
                <a:gridCol w="351119"/>
                <a:gridCol w="632011"/>
                <a:gridCol w="772459"/>
                <a:gridCol w="912906"/>
                <a:gridCol w="983130"/>
                <a:gridCol w="912906"/>
                <a:gridCol w="912906"/>
              </a:tblGrid>
              <a:tr h="914397">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EXP</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A</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B</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C</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D</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T °C</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V m/s²</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LOSS FN   T°C</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LOSS FN       A m/s²</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smtClean="0">
                          <a:latin typeface="Times New Roman"/>
                          <a:ea typeface="Times New Roman"/>
                          <a:cs typeface="Times New Roman"/>
                        </a:rPr>
                        <a:t>NORM LOSS   T°C</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NORM LOSS  </a:t>
                      </a:r>
                      <a:r>
                        <a:rPr lang="en-US" sz="1400" dirty="0" smtClean="0">
                          <a:latin typeface="Times New Roman"/>
                          <a:ea typeface="Times New Roman"/>
                          <a:cs typeface="Times New Roman"/>
                        </a:rPr>
                        <a:t>    A  </a:t>
                      </a:r>
                      <a:r>
                        <a:rPr lang="en-US" sz="1400" dirty="0">
                          <a:latin typeface="Times New Roman"/>
                          <a:ea typeface="Times New Roman"/>
                          <a:cs typeface="Times New Roman"/>
                        </a:rPr>
                        <a:t>m/s²</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1</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1</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79.8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3.332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6368.04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11.10222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1.025542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4.516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2</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3.213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6561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10.32337</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1.056617</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4.199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81.8</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3.234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6691.24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10.45876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1.077592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4.254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83.6</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3.43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6988.96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11.7649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1.125538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4.785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80.8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2.646</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6528.64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7.001316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1.051406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2.848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81.6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3.234</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6658.56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10.45876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1.072329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4.254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7</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78.8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1.568</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6209.44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2.458624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80.4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1.96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6464.16</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3.8416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1.041021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1.563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89.2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6.076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7956.64</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36.91778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1.281378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15.02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10</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87.6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4.018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7673.76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16.14432</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1.235822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6.566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11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3.92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7396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15.3664</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1.19109</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6.25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12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84.4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3.332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7123.36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11.10222</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1.147182</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4.516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13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85.2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3.038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7259.04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9.229444</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1.169033</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3.754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14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86.4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3.142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7464.96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9.872164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1.202195</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4.015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a:latin typeface="Times New Roman"/>
                          <a:ea typeface="Times New Roman"/>
                          <a:cs typeface="Times New Roman"/>
                        </a:rPr>
                        <a:t>15</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85.6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4.214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7327.36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17.7578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1.180036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7.223</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04800">
                <a:tc>
                  <a:txBody>
                    <a:bodyPr/>
                    <a:lstStyle/>
                    <a:p>
                      <a:pPr marL="0" marR="0" algn="ctr">
                        <a:lnSpc>
                          <a:spcPts val="1950"/>
                        </a:lnSpc>
                        <a:spcBef>
                          <a:spcPts val="0"/>
                        </a:spcBef>
                        <a:spcAft>
                          <a:spcPts val="1000"/>
                        </a:spcAft>
                      </a:pPr>
                      <a:r>
                        <a:rPr lang="en-US" sz="1400" dirty="0">
                          <a:latin typeface="Times New Roman"/>
                          <a:ea typeface="Times New Roman"/>
                          <a:cs typeface="Times New Roman"/>
                        </a:rPr>
                        <a:t>16</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1</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50"/>
                        </a:lnSpc>
                        <a:spcBef>
                          <a:spcPts val="0"/>
                        </a:spcBef>
                        <a:spcAft>
                          <a:spcPts val="1000"/>
                        </a:spcAft>
                      </a:pPr>
                      <a:r>
                        <a:rPr lang="en-US" sz="1400">
                          <a:latin typeface="Times New Roman"/>
                          <a:ea typeface="Times New Roman"/>
                          <a:cs typeface="Times New Roman"/>
                        </a:rPr>
                        <a:t>3</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84.4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4.324</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Times New Roman"/>
                        </a:rPr>
                        <a:t>7123.36</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18.69698</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a:latin typeface="Times New Roman"/>
                          <a:ea typeface="Calibri"/>
                          <a:cs typeface="Times New Roman"/>
                        </a:rPr>
                        <a:t>1.147182</a:t>
                      </a:r>
                      <a:endParaRPr lang="en-US" sz="140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400" dirty="0">
                          <a:latin typeface="Times New Roman"/>
                          <a:ea typeface="Calibri"/>
                          <a:cs typeface="Times New Roman"/>
                        </a:rPr>
                        <a:t>7.605</a:t>
                      </a:r>
                      <a:endParaRPr lang="en-US" sz="1400" dirty="0">
                        <a:latin typeface="Calibri"/>
                        <a:ea typeface="Calibri"/>
                        <a:cs typeface="Times New Roman"/>
                      </a:endParaRPr>
                    </a:p>
                  </a:txBody>
                  <a:tcPr marL="51667" marR="516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itchFamily="18" charset="0"/>
                <a:cs typeface="Times New Roman" pitchFamily="18" charset="0"/>
              </a:rPr>
              <a:t>ANOVA FOR TEMPERATURE</a:t>
            </a:r>
            <a:endParaRPr lang="en-US" sz="28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algn="ctr">
              <a:buNone/>
            </a:pPr>
            <a:endParaRPr lang="en-US" sz="2000" dirty="0" smtClean="0">
              <a:latin typeface="Times New Roman" pitchFamily="18" charset="0"/>
              <a:cs typeface="Times New Roman" pitchFamily="18" charset="0"/>
            </a:endParaRPr>
          </a:p>
        </p:txBody>
      </p:sp>
      <p:pic>
        <p:nvPicPr>
          <p:cNvPr id="9" name="Picture 8" descr="1.png"/>
          <p:cNvPicPr>
            <a:picLocks noChangeAspect="1"/>
          </p:cNvPicPr>
          <p:nvPr/>
        </p:nvPicPr>
        <p:blipFill>
          <a:blip r:embed="rId2"/>
          <a:stretch>
            <a:fillRect/>
          </a:stretch>
        </p:blipFill>
        <p:spPr>
          <a:xfrm>
            <a:off x="685800" y="2057400"/>
            <a:ext cx="8077200" cy="3810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sz="2800" b="1" dirty="0" smtClean="0">
                <a:latin typeface="Times New Roman" pitchFamily="18" charset="0"/>
                <a:cs typeface="Times New Roman" pitchFamily="18" charset="0"/>
              </a:rPr>
              <a:t>ANOVA FOR VIBRATION</a:t>
            </a:r>
            <a:endParaRPr lang="en-US" sz="2800" b="1" dirty="0">
              <a:latin typeface="Times New Roman" pitchFamily="18" charset="0"/>
              <a:cs typeface="Times New Roman" pitchFamily="18" charset="0"/>
            </a:endParaRPr>
          </a:p>
        </p:txBody>
      </p:sp>
      <p:pic>
        <p:nvPicPr>
          <p:cNvPr id="6" name="Picture 5" descr="Untitled.png"/>
          <p:cNvPicPr>
            <a:picLocks noChangeAspect="1"/>
          </p:cNvPicPr>
          <p:nvPr/>
        </p:nvPicPr>
        <p:blipFill>
          <a:blip r:embed="rId2"/>
          <a:stretch>
            <a:fillRect/>
          </a:stretch>
        </p:blipFill>
        <p:spPr>
          <a:xfrm>
            <a:off x="770994" y="1580892"/>
            <a:ext cx="7992006" cy="436270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lgn="just"/>
            <a:r>
              <a:rPr lang="en-GB" sz="1800" dirty="0" smtClean="0">
                <a:latin typeface="Times New Roman" pitchFamily="18" charset="0"/>
                <a:cs typeface="Times New Roman" pitchFamily="18" charset="0"/>
              </a:rPr>
              <a:t>All the four process parameters have an effect in determining the temperature rise and also in acceleration amplitude.</a:t>
            </a:r>
            <a:endParaRPr lang="en-US" sz="1800" dirty="0" smtClean="0">
              <a:latin typeface="Times New Roman" pitchFamily="18" charset="0"/>
              <a:cs typeface="Times New Roman" pitchFamily="18" charset="0"/>
            </a:endParaRPr>
          </a:p>
          <a:p>
            <a:pPr lvl="0" algn="just"/>
            <a:r>
              <a:rPr lang="en-GB" sz="1800" dirty="0" smtClean="0">
                <a:latin typeface="Times New Roman" pitchFamily="18" charset="0"/>
                <a:cs typeface="Times New Roman" pitchFamily="18" charset="0"/>
              </a:rPr>
              <a:t>Effects of process parameters such as cutting speed, depth of cut, spindle speed exhibits positive value to the temperature rise and increase in frequency of vibration.</a:t>
            </a:r>
            <a:endParaRPr lang="en-US" sz="1800" dirty="0" smtClean="0">
              <a:latin typeface="Times New Roman" pitchFamily="18" charset="0"/>
              <a:cs typeface="Times New Roman" pitchFamily="18" charset="0"/>
            </a:endParaRPr>
          </a:p>
          <a:p>
            <a:pPr lvl="0" algn="just"/>
            <a:r>
              <a:rPr lang="en-GB" sz="1800" dirty="0" smtClean="0">
                <a:latin typeface="Times New Roman" pitchFamily="18" charset="0"/>
                <a:cs typeface="Times New Roman" pitchFamily="18" charset="0"/>
              </a:rPr>
              <a:t>The effect of rake angle place a major role in machining as the increase in rake angle results in high temperature and in normal frequency of vibration.</a:t>
            </a:r>
            <a:endParaRPr lang="en-US" sz="1800" dirty="0" smtClean="0">
              <a:latin typeface="Times New Roman" pitchFamily="18" charset="0"/>
              <a:cs typeface="Times New Roman" pitchFamily="18" charset="0"/>
            </a:endParaRPr>
          </a:p>
          <a:p>
            <a:pPr lvl="0" algn="just"/>
            <a:r>
              <a:rPr lang="en-GB" sz="1800" dirty="0" smtClean="0">
                <a:latin typeface="Times New Roman" pitchFamily="18" charset="0"/>
                <a:cs typeface="Times New Roman" pitchFamily="18" charset="0"/>
              </a:rPr>
              <a:t>While machining with 4 flute HSS tool the optimal parameter for end milling is spindle speed 2000 rpm, feed rate 0.03 mm/rev, depth of cut     2 mm, and rake angle  4 degree for minimal temperature and for minimal vibration the spindle speed is 3500 rpm, feed rate 0.03 mm, depth of cut 0.25 mm and rake angle 12 degree.</a:t>
            </a:r>
            <a:endParaRPr lang="en-US" sz="1800" dirty="0" smtClean="0">
              <a:latin typeface="Times New Roman" pitchFamily="18" charset="0"/>
              <a:cs typeface="Times New Roman" pitchFamily="18" charset="0"/>
            </a:endParaRPr>
          </a:p>
          <a:p>
            <a:pPr lvl="0" algn="just"/>
            <a:r>
              <a:rPr lang="en-GB" sz="1800" dirty="0" smtClean="0">
                <a:latin typeface="Times New Roman" pitchFamily="18" charset="0"/>
                <a:cs typeface="Times New Roman" pitchFamily="18" charset="0"/>
              </a:rPr>
              <a:t>While machining with 2 flute HSS toll the optimal parameter for milling with minimal temperature and with low frequency of vibration is spindle speed 3000 rpm, feed rate 0.05 mm/rev, depth of cut 1mm and rake angle 8 degree.</a:t>
            </a:r>
            <a:endParaRPr lang="en-US" sz="1800" dirty="0" smtClean="0">
              <a:latin typeface="Times New Roman" pitchFamily="18" charset="0"/>
              <a:cs typeface="Times New Roman" pitchFamily="18" charset="0"/>
            </a:endParaRPr>
          </a:p>
          <a:p>
            <a:pPr lvl="0" algn="just"/>
            <a:r>
              <a:rPr lang="en-GB" sz="1800" dirty="0" smtClean="0">
                <a:latin typeface="Times New Roman" pitchFamily="18" charset="0"/>
                <a:cs typeface="Times New Roman" pitchFamily="18" charset="0"/>
              </a:rPr>
              <a:t>Among the 2 flutes and 4 flutes HSS tool the 2 flute tool has minimal temperature rise and low frequency of vibration.</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752600"/>
            <a:ext cx="6629400" cy="3230563"/>
          </a:xfrm>
        </p:spPr>
        <p:txBody>
          <a:bodyPr>
            <a:normAutofit/>
          </a:bodyPr>
          <a:lstStyle/>
          <a:p>
            <a:pPr algn="ctr">
              <a:buNone/>
            </a:pPr>
            <a:r>
              <a:rPr lang="en-US" sz="5400" b="1" dirty="0" smtClean="0">
                <a:latin typeface="Times New Roman" pitchFamily="18" charset="0"/>
                <a:cs typeface="Times New Roman" pitchFamily="18" charset="0"/>
              </a:rPr>
              <a:t>THANK YOU</a:t>
            </a:r>
            <a:endParaRPr lang="en-US" sz="5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2036618" y="328482"/>
            <a:ext cx="5295900" cy="584775"/>
          </a:xfrm>
          <a:prstGeom prst="rect">
            <a:avLst/>
          </a:prstGeom>
          <a:noFill/>
          <a:ln w="9525">
            <a:noFill/>
            <a:miter lim="800000"/>
            <a:headEnd/>
            <a:tailEnd/>
          </a:ln>
        </p:spPr>
        <p:txBody>
          <a:bodyPr wrap="square">
            <a:spAutoFit/>
          </a:bodyPr>
          <a:lstStyle/>
          <a:p>
            <a:pPr algn="ctr"/>
            <a:r>
              <a:rPr lang="en-US" altLang="en-US" sz="3200" b="1" dirty="0">
                <a:latin typeface="Times New Roman" pitchFamily="18" charset="0"/>
                <a:ea typeface="+mj-ea"/>
                <a:cs typeface="Times New Roman" pitchFamily="18" charset="0"/>
              </a:rPr>
              <a:t>ABSTRACT</a:t>
            </a:r>
            <a:endParaRPr lang="en-US" altLang="en-US" sz="3200" b="1" u="sng" dirty="0">
              <a:solidFill>
                <a:srgbClr val="C00000"/>
              </a:solidFill>
            </a:endParaRPr>
          </a:p>
        </p:txBody>
      </p:sp>
      <p:sp>
        <p:nvSpPr>
          <p:cNvPr id="4" name="Content Placeholder 3"/>
          <p:cNvSpPr>
            <a:spLocks noGrp="1"/>
          </p:cNvSpPr>
          <p:nvPr>
            <p:ph idx="1"/>
          </p:nvPr>
        </p:nvSpPr>
        <p:spPr>
          <a:xfrm>
            <a:off x="228600" y="1219200"/>
            <a:ext cx="8458200" cy="4906963"/>
          </a:xfrm>
        </p:spPr>
        <p:txBody>
          <a:bodyPr>
            <a:normAutofit/>
          </a:bodyPr>
          <a:lstStyle/>
          <a:p>
            <a:pPr algn="just">
              <a:buNone/>
            </a:pPr>
            <a:endParaRPr lang="en-US" sz="2600" dirty="0">
              <a:latin typeface="Times New Roman" pitchFamily="18" charset="0"/>
              <a:cs typeface="Times New Roman" pitchFamily="18" charset="0"/>
            </a:endParaRPr>
          </a:p>
          <a:p>
            <a:pPr algn="just">
              <a:buNone/>
            </a:pPr>
            <a:r>
              <a:rPr lang="en-US" sz="26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    </a:t>
            </a:r>
          </a:p>
        </p:txBody>
      </p:sp>
      <p:sp>
        <p:nvSpPr>
          <p:cNvPr id="5" name="Content Placeholder 3"/>
          <p:cNvSpPr txBox="1">
            <a:spLocks/>
          </p:cNvSpPr>
          <p:nvPr/>
        </p:nvSpPr>
        <p:spPr>
          <a:xfrm>
            <a:off x="304800" y="1219200"/>
            <a:ext cx="8382000" cy="4906963"/>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600" b="0" i="0" u="none" strike="noStrike" kern="1200" cap="none" spc="0" normalizeH="0" baseline="0" noProof="0" dirty="0" smtClean="0">
                <a:ln>
                  <a:noFill/>
                </a:ln>
                <a:solidFill>
                  <a:schemeClr val="tx1"/>
                </a:solidFill>
                <a:effectLst/>
                <a:uLnTx/>
                <a:uFillTx/>
                <a:latin typeface="Times New Roman"/>
                <a:ea typeface="+mn-ea"/>
                <a:cs typeface="+mn-cs"/>
              </a:rPr>
              <a:t> Optimization of tool geometry and process parameters in end milling operation, the experiments were conducted on Aluminium Al 6082 to reduce the temperature rise and vibration occurring during machining process and optimizing the parameters by using Taguchi’s design of experiments and adequacy model was checked by analysis of variance (ANOVA). The temperature was measured by K type thermocouple and the vibration was measured by </a:t>
            </a:r>
            <a:r>
              <a:rPr kumimoji="0" lang="en-IN" sz="2600" b="0" i="0" u="none" strike="noStrike" kern="1200" cap="none" spc="0" normalizeH="0" baseline="0" noProof="0" dirty="0" err="1" smtClean="0">
                <a:ln>
                  <a:noFill/>
                </a:ln>
                <a:solidFill>
                  <a:schemeClr val="tx1"/>
                </a:solidFill>
                <a:effectLst/>
                <a:uLnTx/>
                <a:uFillTx/>
                <a:latin typeface="Times New Roman"/>
                <a:ea typeface="+mn-ea"/>
                <a:cs typeface="+mn-cs"/>
              </a:rPr>
              <a:t>Kistler</a:t>
            </a:r>
            <a:r>
              <a:rPr kumimoji="0" lang="en-IN" sz="2600" b="0" i="0" u="none" strike="noStrike" kern="1200" cap="none" spc="0" normalizeH="0" baseline="0" noProof="0" dirty="0" smtClean="0">
                <a:ln>
                  <a:noFill/>
                </a:ln>
                <a:solidFill>
                  <a:schemeClr val="tx1"/>
                </a:solidFill>
                <a:effectLst/>
                <a:uLnTx/>
                <a:uFillTx/>
                <a:latin typeface="Times New Roman"/>
                <a:ea typeface="+mn-ea"/>
                <a:cs typeface="+mn-cs"/>
              </a:rPr>
              <a:t> 8776  A50 accelerometer.</a:t>
            </a:r>
            <a:r>
              <a:rPr kumimoji="0" lang="en-US"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IN" sz="2000" dirty="0">
                <a:latin typeface="Times New Roman" pitchFamily="18" charset="0"/>
                <a:cs typeface="Times New Roman" pitchFamily="18" charset="0"/>
              </a:rPr>
              <a:t>End milling is the most frequent operation encountered, which was employed for making profiles, slots, engraves, contours and pockets in various components.</a:t>
            </a:r>
          </a:p>
          <a:p>
            <a:pPr algn="just"/>
            <a:r>
              <a:rPr lang="en-IN" sz="2000" dirty="0">
                <a:latin typeface="Times New Roman" pitchFamily="18" charset="0"/>
                <a:cs typeface="Times New Roman" pitchFamily="18" charset="0"/>
              </a:rPr>
              <a:t>During the process, the heat generation occurs as a result of plastic deformation and friction along the </a:t>
            </a:r>
            <a:r>
              <a:rPr lang="en-IN" sz="2000" dirty="0" smtClean="0">
                <a:latin typeface="Times New Roman" pitchFamily="18" charset="0"/>
                <a:cs typeface="Times New Roman" pitchFamily="18" charset="0"/>
              </a:rPr>
              <a:t>tool chip </a:t>
            </a:r>
            <a:r>
              <a:rPr lang="en-IN" sz="2000" dirty="0">
                <a:latin typeface="Times New Roman" pitchFamily="18" charset="0"/>
                <a:cs typeface="Times New Roman" pitchFamily="18" charset="0"/>
              </a:rPr>
              <a:t>and </a:t>
            </a:r>
            <a:r>
              <a:rPr lang="en-IN" sz="2000" dirty="0" smtClean="0">
                <a:latin typeface="Times New Roman" pitchFamily="18" charset="0"/>
                <a:cs typeface="Times New Roman" pitchFamily="18" charset="0"/>
              </a:rPr>
              <a:t>tool work </a:t>
            </a:r>
            <a:r>
              <a:rPr lang="en-IN" sz="2000" dirty="0">
                <a:latin typeface="Times New Roman" pitchFamily="18" charset="0"/>
                <a:cs typeface="Times New Roman" pitchFamily="18" charset="0"/>
              </a:rPr>
              <a:t>piece interface.</a:t>
            </a:r>
          </a:p>
          <a:p>
            <a:pPr algn="just"/>
            <a:r>
              <a:rPr lang="en-IN" sz="2000" dirty="0">
                <a:latin typeface="Times New Roman" pitchFamily="18" charset="0"/>
                <a:cs typeface="Times New Roman" pitchFamily="18" charset="0"/>
              </a:rPr>
              <a:t>Thermocouples is the </a:t>
            </a:r>
            <a:r>
              <a:rPr lang="en-IN" sz="2000" dirty="0" smtClean="0">
                <a:latin typeface="Times New Roman" pitchFamily="18" charset="0"/>
                <a:cs typeface="Times New Roman" pitchFamily="18" charset="0"/>
              </a:rPr>
              <a:t>most </a:t>
            </a:r>
            <a:r>
              <a:rPr lang="en-IN" sz="2000" dirty="0">
                <a:latin typeface="Times New Roman" pitchFamily="18" charset="0"/>
                <a:cs typeface="Times New Roman" pitchFamily="18" charset="0"/>
              </a:rPr>
              <a:t>popular tools to be used in temperature measurements </a:t>
            </a:r>
            <a:r>
              <a:rPr lang="en-IN" sz="2000" dirty="0" smtClean="0">
                <a:latin typeface="Times New Roman" pitchFamily="18" charset="0"/>
                <a:cs typeface="Times New Roman" pitchFamily="18" charset="0"/>
              </a:rPr>
              <a:t>during machining </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Accelerometers which provide the frequency of the vibration occurred during the </a:t>
            </a:r>
            <a:r>
              <a:rPr lang="en-IN" sz="2000" dirty="0" smtClean="0">
                <a:latin typeface="Times New Roman" pitchFamily="18" charset="0"/>
                <a:cs typeface="Times New Roman" pitchFamily="18" charset="0"/>
              </a:rPr>
              <a:t>machining.</a:t>
            </a:r>
          </a:p>
          <a:p>
            <a:pPr algn="just"/>
            <a:r>
              <a:rPr lang="en-IN" sz="2000" dirty="0" smtClean="0">
                <a:latin typeface="Times New Roman"/>
                <a:ea typeface="Calibri"/>
              </a:rPr>
              <a:t>To obtain better quality in machining, selection of optimum parameters becomes important</a:t>
            </a:r>
            <a:r>
              <a:rPr lang="en-IN" sz="1600" dirty="0" smtClean="0">
                <a:latin typeface="Times New Roman"/>
                <a:ea typeface="Calibri"/>
              </a:rPr>
              <a:t>. </a:t>
            </a:r>
            <a:endParaRPr lang="en-IN" sz="1600" dirty="0">
              <a:latin typeface="Times New Roman" pitchFamily="18" charset="0"/>
              <a:cs typeface="Times New Roman" pitchFamily="18" charset="0"/>
            </a:endParaRPr>
          </a:p>
          <a:p>
            <a:pPr>
              <a:buNone/>
            </a:pPr>
            <a:endParaRPr lang="en-IN" sz="1400" dirty="0"/>
          </a:p>
        </p:txBody>
      </p:sp>
    </p:spTree>
    <p:extLst>
      <p:ext uri="{BB962C8B-B14F-4D97-AF65-F5344CB8AC3E}">
        <p14:creationId xmlns="" xmlns:p14="http://schemas.microsoft.com/office/powerpoint/2010/main" val="4293816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41071E-DD86-4CCB-871A-CB6D5DE9BE55}"/>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END MILLING</a:t>
            </a:r>
          </a:p>
        </p:txBody>
      </p:sp>
      <p:sp>
        <p:nvSpPr>
          <p:cNvPr id="3" name="Content Placeholder 2">
            <a:extLst>
              <a:ext uri="{FF2B5EF4-FFF2-40B4-BE49-F238E27FC236}">
                <a16:creationId xmlns="" xmlns:a16="http://schemas.microsoft.com/office/drawing/2014/main" id="{FAB82959-55EF-4D9E-9496-71E90ABFAE57}"/>
              </a:ext>
            </a:extLst>
          </p:cNvPr>
          <p:cNvSpPr>
            <a:spLocks noGrp="1"/>
          </p:cNvSpPr>
          <p:nvPr>
            <p:ph idx="1"/>
          </p:nvPr>
        </p:nvSpPr>
        <p:spPr>
          <a:xfrm>
            <a:off x="533400" y="1295400"/>
            <a:ext cx="8229600" cy="4525963"/>
          </a:xfrm>
        </p:spPr>
        <p:txBody>
          <a:bodyPr>
            <a:normAutofit/>
          </a:bodyPr>
          <a:lstStyle/>
          <a:p>
            <a:pPr algn="just">
              <a:buNone/>
            </a:pPr>
            <a:r>
              <a:rPr lang="en-US" sz="1800" dirty="0" smtClean="0">
                <a:latin typeface="Times New Roman" pitchFamily="18" charset="0"/>
                <a:cs typeface="Times New Roman" pitchFamily="18" charset="0"/>
              </a:rPr>
              <a:t>       An </a:t>
            </a:r>
            <a:r>
              <a:rPr lang="en-US" sz="1800" dirty="0">
                <a:latin typeface="Times New Roman" pitchFamily="18" charset="0"/>
                <a:cs typeface="Times New Roman" pitchFamily="18" charset="0"/>
              </a:rPr>
              <a:t>end mill is a type of milling cutter, a cutting tool used in industrial milling applications. It is distinguished from the drill bit in its application, geometry, and manufacture. While a drill bit can only cut in the axial direction, a milling bit can generally cut in all directions, though some cannot cut axially</a:t>
            </a:r>
            <a:r>
              <a:rPr lang="en-US" sz="1800" dirty="0" smtClean="0">
                <a:latin typeface="Times New Roman" pitchFamily="18" charset="0"/>
                <a:cs typeface="Times New Roman" pitchFamily="18" charset="0"/>
              </a:rPr>
              <a:t>. The high impact loads at entry as well as fluctuating cutting force makes the milling process subject to vibration and chatter. This aspect has great influence on the design of milling cutters. End milling is extensively employed in molds, dies, automotive, aerospace industries. In particular, this process is widely used in the aerospace industry due to the accuracy and complexity involved in the finished dimensions. </a:t>
            </a:r>
          </a:p>
          <a:p>
            <a:pPr algn="just">
              <a:buNone/>
            </a:pPr>
            <a:endParaRPr lang="en-US" sz="1600" dirty="0" smtClean="0">
              <a:latin typeface="Times New Roman" pitchFamily="18" charset="0"/>
              <a:cs typeface="Times New Roman"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D299C106-3C7D-4D40-8FD0-4124707A263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17770" y="4191000"/>
            <a:ext cx="3430630" cy="2286000"/>
          </a:xfrm>
          <a:prstGeom prst="rect">
            <a:avLst/>
          </a:prstGeom>
        </p:spPr>
      </p:pic>
    </p:spTree>
    <p:extLst>
      <p:ext uri="{BB962C8B-B14F-4D97-AF65-F5344CB8AC3E}">
        <p14:creationId xmlns="" xmlns:p14="http://schemas.microsoft.com/office/powerpoint/2010/main" val="1488982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OBJECTIVES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447800"/>
            <a:ext cx="8229600" cy="4525963"/>
          </a:xfrm>
        </p:spPr>
        <p:txBody>
          <a:bodyPr>
            <a:normAutofit/>
          </a:bodyPr>
          <a:lstStyle/>
          <a:p>
            <a:pPr algn="just"/>
            <a:r>
              <a:rPr lang="en-US" sz="2000" dirty="0">
                <a:latin typeface="Times New Roman" pitchFamily="18" charset="0"/>
                <a:cs typeface="Times New Roman" pitchFamily="18" charset="0"/>
              </a:rPr>
              <a:t>To predict temperature </a:t>
            </a:r>
            <a:r>
              <a:rPr lang="en-US" sz="2000" dirty="0" smtClean="0">
                <a:latin typeface="Times New Roman" pitchFamily="18" charset="0"/>
                <a:cs typeface="Times New Roman" pitchFamily="18" charset="0"/>
              </a:rPr>
              <a:t>rise and occurrence of vibration </a:t>
            </a:r>
            <a:r>
              <a:rPr lang="en-US" sz="2000" dirty="0">
                <a:latin typeface="Times New Roman" pitchFamily="18" charset="0"/>
                <a:cs typeface="Times New Roman" pitchFamily="18" charset="0"/>
              </a:rPr>
              <a:t>during milling in terms of process parameters such as rake </a:t>
            </a:r>
            <a:r>
              <a:rPr lang="en-US" sz="2000" dirty="0" smtClean="0">
                <a:latin typeface="Times New Roman" pitchFamily="18" charset="0"/>
                <a:cs typeface="Times New Roman" pitchFamily="18" charset="0"/>
              </a:rPr>
              <a:t>angle, spindle </a:t>
            </a:r>
            <a:r>
              <a:rPr lang="en-US" sz="2000" dirty="0">
                <a:latin typeface="Times New Roman" pitchFamily="18" charset="0"/>
                <a:cs typeface="Times New Roman" pitchFamily="18" charset="0"/>
              </a:rPr>
              <a:t>speed, feed rate and axial depth of cut using </a:t>
            </a:r>
            <a:r>
              <a:rPr lang="en-US" sz="2000" dirty="0" smtClean="0">
                <a:latin typeface="Times New Roman" pitchFamily="18" charset="0"/>
                <a:cs typeface="Times New Roman" pitchFamily="18" charset="0"/>
              </a:rPr>
              <a:t>Taguchi Methodology</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To study the Direct and interaction effect of these parameters with rise in Cutting </a:t>
            </a:r>
            <a:r>
              <a:rPr lang="en-US" sz="2000" dirty="0" smtClean="0">
                <a:latin typeface="Times New Roman" pitchFamily="18" charset="0"/>
                <a:cs typeface="Times New Roman" pitchFamily="18" charset="0"/>
              </a:rPr>
              <a:t>Temperature and vibration during milling.</a:t>
            </a:r>
          </a:p>
          <a:p>
            <a:pPr algn="just"/>
            <a:r>
              <a:rPr lang="en-US" sz="2000" dirty="0" smtClean="0">
                <a:latin typeface="Times New Roman" pitchFamily="18" charset="0"/>
                <a:cs typeface="Times New Roman" pitchFamily="18" charset="0"/>
              </a:rPr>
              <a:t>To study the influence of individual factors on the performance and determine which factor has more influence, which ones have less.</a:t>
            </a:r>
          </a:p>
          <a:p>
            <a:pPr algn="just"/>
            <a:r>
              <a:rPr lang="en-US" sz="2000" dirty="0" smtClean="0">
                <a:latin typeface="Times New Roman" pitchFamily="18" charset="0"/>
                <a:cs typeface="Times New Roman" pitchFamily="18" charset="0"/>
              </a:rPr>
              <a:t>To optimize the process parameters levels and also identifying the major parameter influencing better quality.</a:t>
            </a:r>
          </a:p>
          <a:p>
            <a:pPr algn="just"/>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792096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219200" y="914400"/>
            <a:ext cx="7620000" cy="5638800"/>
          </a:xfrm>
          <a:prstGeom prst="rect">
            <a:avLst/>
          </a:prstGeom>
          <a:noFill/>
        </p:spPr>
      </p:pic>
      <p:sp>
        <p:nvSpPr>
          <p:cNvPr id="5" name="Title 28"/>
          <p:cNvSpPr>
            <a:spLocks noGrp="1"/>
          </p:cNvSpPr>
          <p:nvPr>
            <p:ph type="title"/>
          </p:nvPr>
        </p:nvSpPr>
        <p:spPr>
          <a:xfrm>
            <a:off x="457200" y="228600"/>
            <a:ext cx="8229600" cy="563562"/>
          </a:xfrm>
        </p:spPr>
        <p:txBody>
          <a:bodyPr>
            <a:noAutofit/>
          </a:bodyPr>
          <a:lstStyle/>
          <a:p>
            <a:r>
              <a:rPr lang="en-US" sz="2400" b="1" dirty="0" smtClean="0">
                <a:latin typeface="Times New Roman" pitchFamily="18" charset="0"/>
                <a:cs typeface="Times New Roman" pitchFamily="18" charset="0"/>
              </a:rPr>
              <a:t>PROJECT METHODOLOGY</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959942934"/>
              </p:ext>
            </p:extLst>
          </p:nvPr>
        </p:nvGraphicFramePr>
        <p:xfrm>
          <a:off x="35497" y="762000"/>
          <a:ext cx="9073007" cy="6051376"/>
        </p:xfrm>
        <a:graphic>
          <a:graphicData uri="http://schemas.openxmlformats.org/drawingml/2006/table">
            <a:tbl>
              <a:tblPr firstRow="1" bandRow="1">
                <a:tableStyleId>{5C22544A-7EE6-4342-B048-85BDC9FD1C3A}</a:tableStyleId>
              </a:tblPr>
              <a:tblGrid>
                <a:gridCol w="1018818">
                  <a:extLst>
                    <a:ext uri="{9D8B030D-6E8A-4147-A177-3AD203B41FA5}">
                      <a16:colId xmlns="" xmlns:a16="http://schemas.microsoft.com/office/drawing/2014/main" val="20000"/>
                    </a:ext>
                  </a:extLst>
                </a:gridCol>
                <a:gridCol w="1800355">
                  <a:extLst>
                    <a:ext uri="{9D8B030D-6E8A-4147-A177-3AD203B41FA5}">
                      <a16:colId xmlns="" xmlns:a16="http://schemas.microsoft.com/office/drawing/2014/main" val="20001"/>
                    </a:ext>
                  </a:extLst>
                </a:gridCol>
                <a:gridCol w="2069646">
                  <a:extLst>
                    <a:ext uri="{9D8B030D-6E8A-4147-A177-3AD203B41FA5}">
                      <a16:colId xmlns="" xmlns:a16="http://schemas.microsoft.com/office/drawing/2014/main" val="20002"/>
                    </a:ext>
                  </a:extLst>
                </a:gridCol>
                <a:gridCol w="2023948">
                  <a:extLst>
                    <a:ext uri="{9D8B030D-6E8A-4147-A177-3AD203B41FA5}">
                      <a16:colId xmlns="" xmlns:a16="http://schemas.microsoft.com/office/drawing/2014/main" val="20003"/>
                    </a:ext>
                  </a:extLst>
                </a:gridCol>
                <a:gridCol w="2160240">
                  <a:extLst>
                    <a:ext uri="{9D8B030D-6E8A-4147-A177-3AD203B41FA5}">
                      <a16:colId xmlns="" xmlns:a16="http://schemas.microsoft.com/office/drawing/2014/main" val="20004"/>
                    </a:ext>
                  </a:extLst>
                </a:gridCol>
              </a:tblGrid>
              <a:tr h="965078">
                <a:tc>
                  <a:txBody>
                    <a:bodyPr/>
                    <a:lstStyle/>
                    <a:p>
                      <a:pPr marL="0" algn="l" defTabSz="914400" rtl="0" eaLnBrk="1" latinLnBrk="0" hangingPunct="1"/>
                      <a:r>
                        <a:rPr lang="en-US" sz="1600" b="1" kern="1200" dirty="0" err="1" smtClean="0">
                          <a:solidFill>
                            <a:schemeClr val="lt1"/>
                          </a:solidFill>
                          <a:latin typeface="Times New Roman" pitchFamily="18" charset="0"/>
                          <a:ea typeface="+mn-ea"/>
                          <a:cs typeface="Times New Roman" pitchFamily="18" charset="0"/>
                        </a:rPr>
                        <a:t>S.No</a:t>
                      </a:r>
                      <a:endParaRPr lang="en-US" sz="1600" b="1" kern="1200" dirty="0">
                        <a:solidFill>
                          <a:schemeClr val="lt1"/>
                        </a:solidFill>
                        <a:latin typeface="Times New Roman" pitchFamily="18" charset="0"/>
                        <a:ea typeface="+mn-ea"/>
                        <a:cs typeface="Times New Roman" pitchFamily="18" charset="0"/>
                      </a:endParaRPr>
                    </a:p>
                  </a:txBody>
                  <a:tcPr/>
                </a:tc>
                <a:tc>
                  <a:txBody>
                    <a:bodyPr/>
                    <a:lstStyle/>
                    <a:p>
                      <a:r>
                        <a:rPr lang="en-US" sz="1600" dirty="0" smtClean="0">
                          <a:latin typeface="Times New Roman" pitchFamily="18" charset="0"/>
                          <a:cs typeface="Times New Roman" pitchFamily="18" charset="0"/>
                        </a:rPr>
                        <a:t>Author’s</a:t>
                      </a:r>
                      <a:r>
                        <a:rPr lang="en-US" sz="1600" baseline="0" dirty="0" smtClean="0">
                          <a:latin typeface="Times New Roman" pitchFamily="18" charset="0"/>
                          <a:cs typeface="Times New Roman" pitchFamily="18" charset="0"/>
                        </a:rPr>
                        <a:t> name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Journal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Inference</a:t>
                      </a:r>
                      <a:endParaRPr lang="en-US" sz="16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2436738">
                <a:tc>
                  <a:txBody>
                    <a:bodyPr/>
                    <a:lstStyle/>
                    <a:p>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T</a:t>
                      </a:r>
                      <a:r>
                        <a:rPr lang="en-GB" sz="160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ao</a:t>
                      </a:r>
                      <a:r>
                        <a:rPr lang="en-GB" sz="160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sz="160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huang</a:t>
                      </a:r>
                      <a:r>
                        <a:rPr lang="en-US" sz="160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p>
                    <a:p>
                      <a:r>
                        <a:rPr lang="en-US" sz="160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Xiao-</a:t>
                      </a:r>
                      <a:r>
                        <a:rPr lang="en-US" sz="160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ming</a:t>
                      </a:r>
                      <a:r>
                        <a:rPr lang="en-US" sz="160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sz="160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zhang</a:t>
                      </a:r>
                      <a:r>
                        <a:rPr lang="en-US" sz="160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Han ding</a:t>
                      </a:r>
                      <a:endParaRPr lang="en-US" sz="1600" u="none" strike="noStrik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Tool orientation optimization for reduction of vibration and deformation in</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Ball-end milling of thin-walled impeller blades (2017)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Modeling of machining </a:t>
                      </a:r>
                      <a:r>
                        <a:rPr lang="en-US" sz="1600" i="0" dirty="0" smtClean="0">
                          <a:latin typeface="Times New Roman" panose="02020603050405020304" pitchFamily="18" charset="0"/>
                          <a:cs typeface="Times New Roman" panose="02020603050405020304" pitchFamily="18" charset="0"/>
                        </a:rPr>
                        <a:t>operations</a:t>
                      </a:r>
                      <a:endParaRPr lang="en-US" sz="1600" i="1"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A method of tool</a:t>
                      </a:r>
                    </a:p>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Orientation determination for vibration and deformation reduction during ball-end milling was developed by  sequential linear programming</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2649560">
                <a:tc>
                  <a:txBody>
                    <a:bodyPr/>
                    <a:lstStyle/>
                    <a:p>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Chengzhe</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jin</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 Chang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guo</a:t>
                      </a: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Yun </a:t>
                      </a:r>
                      <a:r>
                        <a:rPr lang="en-US" sz="1600" kern="1200" baseline="0" dirty="0" err="1" smtClean="0">
                          <a:solidFill>
                            <a:schemeClr val="dk1"/>
                          </a:solidFill>
                          <a:latin typeface="Times New Roman" panose="02020603050405020304" pitchFamily="18" charset="0"/>
                          <a:ea typeface="+mn-ea"/>
                          <a:cs typeface="Times New Roman" panose="02020603050405020304" pitchFamily="18" charset="0"/>
                        </a:rPr>
                        <a:t>gao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baseline="0" dirty="0" smtClean="0">
                          <a:solidFill>
                            <a:schemeClr val="dk1"/>
                          </a:solidFill>
                          <a:latin typeface="Times New Roman" panose="02020603050405020304" pitchFamily="18" charset="0"/>
                          <a:ea typeface="+mn-ea"/>
                          <a:cs typeface="Times New Roman" panose="02020603050405020304" pitchFamily="18" charset="0"/>
                        </a:rPr>
                        <a:t>Research on cutting vibration characteristics of face-milling involute gear (2017)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Defense technology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Cutting</a:t>
                      </a:r>
                      <a:r>
                        <a:rPr lang="en-US" sz="1600" baseline="0" dirty="0" smtClean="0">
                          <a:latin typeface="Times New Roman" panose="02020603050405020304" pitchFamily="18" charset="0"/>
                          <a:cs typeface="Times New Roman" panose="02020603050405020304" pitchFamily="18" charset="0"/>
                        </a:rPr>
                        <a:t> vibration analysis was performed by quick sine frequency sweep method using Adams software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
        <p:nvSpPr>
          <p:cNvPr id="5" name="TextBox 4"/>
          <p:cNvSpPr txBox="1"/>
          <p:nvPr/>
        </p:nvSpPr>
        <p:spPr>
          <a:xfrm>
            <a:off x="1905000" y="86380"/>
            <a:ext cx="57912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   LITERATURE REVIEW</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TotalTime>
  <Words>2848</Words>
  <Application>Microsoft Office PowerPoint</Application>
  <PresentationFormat>On-screen Show (4:3)</PresentationFormat>
  <Paragraphs>704</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Slide 3</vt:lpstr>
      <vt:lpstr>Slide 4</vt:lpstr>
      <vt:lpstr>INTRODUCTION</vt:lpstr>
      <vt:lpstr>END MILLING</vt:lpstr>
      <vt:lpstr>OBJECTIVES</vt:lpstr>
      <vt:lpstr>PROJECT METHODOLOGY</vt:lpstr>
      <vt:lpstr>Slide 9</vt:lpstr>
      <vt:lpstr>Slide 10</vt:lpstr>
      <vt:lpstr>Slide 11</vt:lpstr>
      <vt:lpstr>Slide 12</vt:lpstr>
      <vt:lpstr>Slide 13</vt:lpstr>
      <vt:lpstr>Slide 14</vt:lpstr>
      <vt:lpstr>Slide 15</vt:lpstr>
      <vt:lpstr>Slide 16</vt:lpstr>
      <vt:lpstr>Slide 17</vt:lpstr>
      <vt:lpstr>Slide 18</vt:lpstr>
      <vt:lpstr>SELECTION OF MATERIAL</vt:lpstr>
      <vt:lpstr>Slide 20</vt:lpstr>
      <vt:lpstr>SELECTION OF END MILL CUTTER</vt:lpstr>
      <vt:lpstr>Process Parameters considered</vt:lpstr>
      <vt:lpstr>Slide 23</vt:lpstr>
      <vt:lpstr>STEPS FOR TAGUCHI DOE</vt:lpstr>
      <vt:lpstr>SELECTION OF PROCESS PARAMETERS</vt:lpstr>
      <vt:lpstr>EXPERIMENTAL SETUP</vt:lpstr>
      <vt:lpstr>DRILLING OPERATION</vt:lpstr>
      <vt:lpstr>VERTICAL MACHINING CENTER</vt:lpstr>
      <vt:lpstr>TEMPERATURE RESPONSE</vt:lpstr>
      <vt:lpstr>VIBRATION RESPONSE</vt:lpstr>
      <vt:lpstr>Slide 31</vt:lpstr>
      <vt:lpstr>TAGUCHI OPTIMIZATION FOR 2 FLUTE</vt:lpstr>
      <vt:lpstr>ANOVA FOR TEMPERATURE</vt:lpstr>
      <vt:lpstr>ANOVA FOR VIBRATION</vt:lpstr>
      <vt:lpstr>CONCLUSION</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Indhu</dc:creator>
  <cp:lastModifiedBy>Giri</cp:lastModifiedBy>
  <cp:revision>181</cp:revision>
  <dcterms:created xsi:type="dcterms:W3CDTF">2018-01-09T12:51:13Z</dcterms:created>
  <dcterms:modified xsi:type="dcterms:W3CDTF">2018-04-12T16:41:20Z</dcterms:modified>
</cp:coreProperties>
</file>