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02" r:id="rId7"/>
    <p:sldId id="305" r:id="rId8"/>
    <p:sldId id="331" r:id="rId9"/>
    <p:sldId id="337" r:id="rId10"/>
    <p:sldId id="332" r:id="rId11"/>
    <p:sldId id="309" r:id="rId12"/>
    <p:sldId id="306" r:id="rId13"/>
    <p:sldId id="325" r:id="rId14"/>
    <p:sldId id="326" r:id="rId15"/>
    <p:sldId id="327" r:id="rId16"/>
    <p:sldId id="328" r:id="rId17"/>
    <p:sldId id="329" r:id="rId18"/>
    <p:sldId id="330" r:id="rId19"/>
    <p:sldId id="278" r:id="rId20"/>
    <p:sldId id="280" r:id="rId21"/>
    <p:sldId id="279" r:id="rId22"/>
    <p:sldId id="311" r:id="rId23"/>
    <p:sldId id="281" r:id="rId24"/>
    <p:sldId id="312" r:id="rId25"/>
    <p:sldId id="313" r:id="rId26"/>
    <p:sldId id="320" r:id="rId27"/>
    <p:sldId id="319" r:id="rId28"/>
    <p:sldId id="335" r:id="rId29"/>
    <p:sldId id="336" r:id="rId30"/>
    <p:sldId id="333" r:id="rId31"/>
    <p:sldId id="33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55/2019/414070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1953763"/>
          </a:xfrm>
        </p:spPr>
        <p:txBody>
          <a:bodyPr anchor="b">
            <a:normAutofit/>
          </a:bodyPr>
          <a:lstStyle/>
          <a:p>
            <a:r>
              <a:rPr lang="en-US" sz="4400" dirty="0">
                <a:solidFill>
                  <a:schemeClr val="tx1"/>
                </a:solidFill>
              </a:rPr>
              <a:t>Employee Attrition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Autofit/>
          </a:bodyPr>
          <a:lstStyle/>
          <a:p>
            <a:pPr>
              <a:lnSpc>
                <a:spcPct val="100000"/>
              </a:lnSpc>
            </a:pPr>
            <a:endParaRPr lang="en-US" sz="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a:xfrm>
            <a:off x="1097280" y="2108201"/>
            <a:ext cx="6635086" cy="3760891"/>
          </a:xfrm>
        </p:spPr>
        <p:txBody>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Decision trees are useful when data possess nonlinear patterns present in them. It is represented as a flow chart in which internal nodes represent the test on a particular feature and the branches represent the output of the test and the child node represents the class in which the input/item is classified.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We consider Entropy as the splitting constraint. The decision tree which we get for the employee attrition prediction is shown in Fig. 6.  The formula for the Entropy is given by the following equation.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IN" sz="1800" dirty="0">
                <a:effectLst/>
                <a:latin typeface="Times New Roman" panose="02020603050405020304" pitchFamily="18" charset="0"/>
                <a:ea typeface="Calibri" panose="020F0502020204030204" pitchFamily="34" charset="0"/>
              </a:rPr>
              <a:t>                                           Entropy(S) = ∑-p</a:t>
            </a:r>
            <a:r>
              <a:rPr lang="en-IN" sz="1800" baseline="-25000" dirty="0">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*log</a:t>
            </a:r>
            <a:r>
              <a:rPr lang="en-IN" sz="1800" baseline="-25000" dirty="0">
                <a:effectLst/>
                <a:latin typeface="Times New Roman" panose="02020603050405020304" pitchFamily="18" charset="0"/>
                <a:ea typeface="Calibri" panose="020F0502020204030204" pitchFamily="34" charset="0"/>
              </a:rPr>
              <a:t>2</a:t>
            </a:r>
            <a:r>
              <a:rPr lang="en-IN" sz="1800" dirty="0">
                <a:effectLst/>
                <a:latin typeface="Times New Roman" panose="02020603050405020304" pitchFamily="18" charset="0"/>
                <a:ea typeface="Calibri" panose="020F0502020204030204" pitchFamily="34" charset="0"/>
              </a:rPr>
              <a:t>(p</a:t>
            </a:r>
            <a:r>
              <a:rPr lang="en-IN" sz="1800" baseline="-25000" dirty="0">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a:t>
            </a:r>
            <a:endParaRPr lang="en-IN" dirty="0"/>
          </a:p>
        </p:txBody>
      </p:sp>
      <p:pic>
        <p:nvPicPr>
          <p:cNvPr id="4" name="Picture 3">
            <a:extLst>
              <a:ext uri="{FF2B5EF4-FFF2-40B4-BE49-F238E27FC236}">
                <a16:creationId xmlns:a16="http://schemas.microsoft.com/office/drawing/2014/main" id="{99745339-C995-4955-AF3A-08C6A33C7A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32366" y="2034194"/>
            <a:ext cx="4304463" cy="3834898"/>
          </a:xfrm>
          <a:prstGeom prst="rect">
            <a:avLst/>
          </a:prstGeom>
          <a:noFill/>
          <a:ln>
            <a:noFill/>
          </a:ln>
        </p:spPr>
      </p:pic>
    </p:spTree>
    <p:extLst>
      <p:ext uri="{BB962C8B-B14F-4D97-AF65-F5344CB8AC3E}">
        <p14:creationId xmlns:p14="http://schemas.microsoft.com/office/powerpoint/2010/main" val="36950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a:t>Random Forest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a:xfrm>
                <a:off x="1097279" y="2108201"/>
                <a:ext cx="7099069" cy="3760891"/>
              </a:xfrm>
            </p:spPr>
            <p:txBody>
              <a:bodyPr>
                <a:normAutofit/>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The working principle of the random forest method is given in Fig. 7. It constructs several decision trees using the CART procedure and the output will be either mean or mode of all trees present in a random forest. This helps the algorithm to avoid overfitting.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In a random forest, we use Mean Squared Error(MSE) to identify how our data branches from each node. </a:t>
                </a:r>
                <a:r>
                  <a:rPr lang="en-IN" sz="1800" dirty="0">
                    <a:effectLst/>
                    <a:latin typeface="Times New Roman" panose="02020603050405020304" pitchFamily="18" charset="0"/>
                    <a:ea typeface="Calibri" panose="020F0502020204030204" pitchFamily="34" charset="0"/>
                  </a:rPr>
                  <a:t> MSE = </a:t>
                </a:r>
                <a14:m>
                  <m:oMath xmlns:m="http://schemas.openxmlformats.org/officeDocument/2006/math">
                    <m:f>
                      <m:fPr>
                        <m:ctrlPr>
                          <a:rPr lang="en-IN" sz="18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den>
                    </m:f>
                  </m:oMath>
                </a14:m>
                <a:r>
                  <a:rPr lang="en-IN" sz="1800" dirty="0">
                    <a:effectLst/>
                    <a:latin typeface="Times New Roman" panose="02020603050405020304" pitchFamily="18" charset="0"/>
                    <a:ea typeface="Times New Roman" panose="02020603050405020304" pitchFamily="18" charset="0"/>
                  </a:rPr>
                  <a:t> ∑</a:t>
                </a:r>
                <a:r>
                  <a:rPr lang="en-IN" sz="1800" baseline="-250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(f</a:t>
                </a:r>
                <a:r>
                  <a:rPr lang="en-IN" sz="1800" baseline="-25000" dirty="0">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rPr>
                  <a:t>y</a:t>
                </a:r>
                <a:r>
                  <a:rPr lang="en-IN" sz="1800" baseline="-250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a:t>
                </a:r>
                <a:r>
                  <a:rPr lang="en-IN" sz="1800" baseline="30000" dirty="0">
                    <a:effectLst/>
                    <a:latin typeface="Times New Roman" panose="02020603050405020304" pitchFamily="18" charset="0"/>
                    <a:ea typeface="Times New Roman" panose="02020603050405020304" pitchFamily="18" charset="0"/>
                  </a:rPr>
                  <a:t>2 .</a:t>
                </a:r>
              </a:p>
              <a:p>
                <a:pPr algn="just">
                  <a:lnSpc>
                    <a:spcPct val="107000"/>
                  </a:lnSpc>
                  <a:spcAft>
                    <a:spcPts val="800"/>
                  </a:spcAft>
                </a:pPr>
                <a:endParaRPr lang="en-IN" dirty="0"/>
              </a:p>
            </p:txBody>
          </p:sp>
        </mc:Choice>
        <mc:Fallback xmlns="">
          <p:sp>
            <p:nvSpPr>
              <p:cNvPr id="3" name="Content Placeholder 2">
                <a:extLst>
                  <a:ext uri="{FF2B5EF4-FFF2-40B4-BE49-F238E27FC236}">
                    <a16:creationId xmlns:a16="http://schemas.microsoft.com/office/drawing/2014/main" id="{B6E7567F-8BC1-4743-ACA1-8E3F2877629D}"/>
                  </a:ext>
                </a:extLst>
              </p:cNvPr>
              <p:cNvSpPr>
                <a:spLocks noGrp="1" noRot="1" noChangeAspect="1" noMove="1" noResize="1" noEditPoints="1" noAdjustHandles="1" noChangeArrowheads="1" noChangeShapeType="1" noTextEdit="1"/>
              </p:cNvSpPr>
              <p:nvPr>
                <p:ph idx="1"/>
              </p:nvPr>
            </p:nvSpPr>
            <p:spPr>
              <a:xfrm>
                <a:off x="1097279" y="2108201"/>
                <a:ext cx="7099069" cy="3760891"/>
              </a:xfrm>
              <a:blipFill>
                <a:blip r:embed="rId2"/>
                <a:stretch>
                  <a:fillRect l="-687" t="-810" r="-188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E71B75B-F4CB-4FC0-9FC4-4123A8E01F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62356" y="1968239"/>
            <a:ext cx="3729644" cy="3900853"/>
          </a:xfrm>
          <a:prstGeom prst="rect">
            <a:avLst/>
          </a:prstGeom>
          <a:noFill/>
          <a:ln>
            <a:noFill/>
          </a:ln>
        </p:spPr>
      </p:pic>
    </p:spTree>
    <p:extLst>
      <p:ext uri="{BB962C8B-B14F-4D97-AF65-F5344CB8AC3E}">
        <p14:creationId xmlns:p14="http://schemas.microsoft.com/office/powerpoint/2010/main" val="261138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a:t>Neural Networks</a:t>
            </a:r>
            <a:endParaRPr lang="en-IN" dirty="0"/>
          </a:p>
        </p:txBody>
      </p:sp>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Neural networks are mostly used for image classifications and computer vision to learn patterns on the unstructured data. As we know that neural networks work best for unstructured data, it is capable of taking out difficult patterns from data. Since our data is biased, we selected neural networks to find how best this works for our problem.</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IN" sz="1800" dirty="0">
                <a:effectLst/>
                <a:latin typeface="Times New Roman" panose="02020603050405020304" pitchFamily="18" charset="0"/>
                <a:ea typeface="Calibri" panose="020F0502020204030204" pitchFamily="34" charset="0"/>
              </a:rPr>
              <a:t>The input for each neuron can be given by z=</a:t>
            </a:r>
            <a:r>
              <a:rPr lang="en-IN" sz="1800" dirty="0" err="1">
                <a:effectLst/>
                <a:latin typeface="Times New Roman" panose="02020603050405020304" pitchFamily="18" charset="0"/>
                <a:ea typeface="Calibri" panose="020F0502020204030204" pitchFamily="34" charset="0"/>
              </a:rPr>
              <a:t>w</a:t>
            </a:r>
            <a:r>
              <a:rPr lang="en-IN" sz="1800" baseline="30000" dirty="0" err="1">
                <a:effectLst/>
                <a:latin typeface="Times New Roman" panose="02020603050405020304" pitchFamily="18" charset="0"/>
                <a:ea typeface="Calibri" panose="020F0502020204030204" pitchFamily="34" charset="0"/>
              </a:rPr>
              <a:t>T</a:t>
            </a:r>
            <a:r>
              <a:rPr lang="en-IN" sz="1800" dirty="0" err="1">
                <a:effectLst/>
                <a:latin typeface="Times New Roman" panose="02020603050405020304" pitchFamily="18" charset="0"/>
                <a:ea typeface="Calibri" panose="020F0502020204030204" pitchFamily="34" charset="0"/>
              </a:rPr>
              <a:t>x+b</a:t>
            </a:r>
            <a:r>
              <a:rPr lang="en-IN" sz="1800" dirty="0">
                <a:effectLst/>
                <a:latin typeface="Times New Roman" panose="02020603050405020304" pitchFamily="18" charset="0"/>
                <a:ea typeface="Calibri" panose="020F0502020204030204" pitchFamily="34" charset="0"/>
              </a:rPr>
              <a:t> where W</a:t>
            </a:r>
            <a:r>
              <a:rPr lang="en-IN" sz="1800" baseline="30000" dirty="0">
                <a:effectLst/>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 is a weight vector and b is the bias. The output of the neuron is y = g(z) in which the function g is called a sigmoid function</a:t>
            </a:r>
            <a:r>
              <a:rPr lang="en-US" sz="1800" dirty="0">
                <a:effectLst/>
                <a:latin typeface="Times New Roman" panose="02020603050405020304" pitchFamily="18" charset="0"/>
                <a:ea typeface="Calibri" panose="020F0502020204030204" pitchFamily="34" charset="0"/>
              </a:rPr>
              <a:t>. The loss function can be given by </a:t>
            </a:r>
            <a:endParaRPr lang="en-IN" dirty="0"/>
          </a:p>
        </p:txBody>
      </p:sp>
      <p:pic>
        <p:nvPicPr>
          <p:cNvPr id="4" name="Picture 3" descr="Image for post">
            <a:extLst>
              <a:ext uri="{FF2B5EF4-FFF2-40B4-BE49-F238E27FC236}">
                <a16:creationId xmlns:a16="http://schemas.microsoft.com/office/drawing/2014/main" id="{7D53B41A-AB1D-47B5-9C7E-B2BD3E1A66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6330" y="4323252"/>
            <a:ext cx="2761183" cy="772449"/>
          </a:xfrm>
          <a:prstGeom prst="rect">
            <a:avLst/>
          </a:prstGeom>
          <a:noFill/>
          <a:ln>
            <a:noFill/>
          </a:ln>
        </p:spPr>
      </p:pic>
    </p:spTree>
    <p:extLst>
      <p:ext uri="{BB962C8B-B14F-4D97-AF65-F5344CB8AC3E}">
        <p14:creationId xmlns:p14="http://schemas.microsoft.com/office/powerpoint/2010/main" val="27379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a:t>K Nearest Neighborhood</a:t>
            </a:r>
            <a:endParaRPr lang="en-IN" dirty="0"/>
          </a:p>
        </p:txBody>
      </p:sp>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a:xfrm>
            <a:off x="1230283" y="1940649"/>
            <a:ext cx="6949440" cy="2371555"/>
          </a:xfrm>
        </p:spPr>
        <p:txBody>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KNN algorithm works based on geometrical principles. This algorithm plots all the points in the multi-dimensional plain and then indexes them according to their class. When a new point enters, it gets plotted on plain and then takes the mode of the k nearest points as the class of it. It works best for classification models when there exists a geometrical relationship present among the features of the data.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pic>
        <p:nvPicPr>
          <p:cNvPr id="1026" name="Picture 2" descr="Most Popular Distance Metrics Used in KNN and When to Use Them - KDnuggets">
            <a:extLst>
              <a:ext uri="{FF2B5EF4-FFF2-40B4-BE49-F238E27FC236}">
                <a16:creationId xmlns:a16="http://schemas.microsoft.com/office/drawing/2014/main" id="{38E77A20-B1BF-4D85-81DF-BF6BAD6ED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75" y="1985995"/>
            <a:ext cx="3881587" cy="302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1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err="1"/>
              <a:t>eXtreme</a:t>
            </a:r>
            <a:r>
              <a:rPr lang="en-US" dirty="0"/>
              <a:t> Gradient Boosting</a:t>
            </a:r>
            <a:endParaRPr lang="en-IN" dirty="0"/>
          </a:p>
        </p:txBody>
      </p:sp>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a:xfrm>
            <a:off x="1097280" y="2108201"/>
            <a:ext cx="6043353" cy="3760891"/>
          </a:xfrm>
        </p:spPr>
        <p:txBody>
          <a:bodyPr>
            <a:normAutofit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XGB algorithm is an advanced version of Random forest. In the random forest, each subtree is independent but in the XGB model the trees are interlinked and error in the current tree is adjusted through constructing consecutive trees by reducing errors. Every tree has some weight in the final prediction of the model according to its error rate.</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The main formulae’s  we use in the XGB is  similarity score = ƩƟ / (ȅ +λ )   </a:t>
            </a:r>
            <a:endParaRPr lang="en-IN" sz="1800" dirty="0">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where λ is used for regularization which varies between 0-1 and Ɵ = error residual= difference between the predicted and expected values</a:t>
            </a:r>
            <a:r>
              <a:rPr lang="en-IN" sz="1800" dirty="0">
                <a:latin typeface="Calibri" panose="020F0502020204030204" pitchFamily="34" charset="0"/>
                <a:ea typeface="Calibri" panose="020F0502020204030204" pitchFamily="34" charset="0"/>
                <a:cs typeface="Latha" panose="020B0604020202020204" pitchFamily="34" charset="0"/>
              </a:rPr>
              <a:t> </a:t>
            </a:r>
            <a:r>
              <a:rPr lang="en-IN" sz="1800" dirty="0">
                <a:effectLst/>
                <a:latin typeface="Times New Roman" panose="02020603050405020304" pitchFamily="18" charset="0"/>
                <a:ea typeface="Calibri" panose="020F0502020204030204" pitchFamily="34" charset="0"/>
                <a:cs typeface="Latha" panose="020B0604020202020204" pitchFamily="34" charset="0"/>
              </a:rPr>
              <a:t>ȅ = error samples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pic>
        <p:nvPicPr>
          <p:cNvPr id="2050" name="Picture 2" descr="ML | XGBoost (eXtreme Gradient Boosting) - GeeksforGeeks">
            <a:extLst>
              <a:ext uri="{FF2B5EF4-FFF2-40B4-BE49-F238E27FC236}">
                <a16:creationId xmlns:a16="http://schemas.microsoft.com/office/drawing/2014/main" id="{57600BB0-EDD7-4301-AC54-38E22053F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541" y="1921971"/>
            <a:ext cx="4857460" cy="357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70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72A9-E894-4A3D-82CB-0BACE57872A6}"/>
              </a:ext>
            </a:extLst>
          </p:cNvPr>
          <p:cNvSpPr>
            <a:spLocks noGrp="1"/>
          </p:cNvSpPr>
          <p:nvPr>
            <p:ph type="title"/>
          </p:nvPr>
        </p:nvSpPr>
        <p:spPr/>
        <p:txBody>
          <a:bodyPr/>
          <a:lstStyle/>
          <a:p>
            <a:r>
              <a:rPr lang="en-US" dirty="0"/>
              <a:t>Ada Boosting</a:t>
            </a:r>
            <a:endParaRPr lang="en-IN" dirty="0"/>
          </a:p>
        </p:txBody>
      </p:sp>
      <p:sp>
        <p:nvSpPr>
          <p:cNvPr id="3" name="Content Placeholder 2">
            <a:extLst>
              <a:ext uri="{FF2B5EF4-FFF2-40B4-BE49-F238E27FC236}">
                <a16:creationId xmlns:a16="http://schemas.microsoft.com/office/drawing/2014/main" id="{B6E7567F-8BC1-4743-ACA1-8E3F2877629D}"/>
              </a:ext>
            </a:extLst>
          </p:cNvPr>
          <p:cNvSpPr>
            <a:spLocks noGrp="1"/>
          </p:cNvSpPr>
          <p:nvPr>
            <p:ph idx="1"/>
          </p:nvPr>
        </p:nvSpPr>
        <p:spPr>
          <a:xfrm>
            <a:off x="1097280" y="2108201"/>
            <a:ext cx="5868785" cy="3760891"/>
          </a:xfrm>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This model is constructed by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ensembling</a:t>
            </a:r>
            <a:r>
              <a:rPr lang="en-IN" sz="1800" dirty="0">
                <a:effectLst/>
                <a:latin typeface="Times New Roman" panose="02020603050405020304" pitchFamily="18" charset="0"/>
                <a:ea typeface="Calibri" panose="020F0502020204030204" pitchFamily="34" charset="0"/>
                <a:cs typeface="Latha" panose="020B0604020202020204" pitchFamily="34" charset="0"/>
              </a:rPr>
              <a:t> weak learners. Here linear regression is used as the weak learner for regression models, stumps as the classification models. Stump is a tree with one parent node and two leaf nodes and works similar to the trees in XGB. Each consecutive stump is created to overcome the errors of previously constructed stumps. Adaptive Boosting algorithm performs better on unbalanced data.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pic>
        <p:nvPicPr>
          <p:cNvPr id="3074" name="Picture 2" descr="Extending Machine Learning Algorithms – AdaBoost Classifier | packtpub.com  - YouTube">
            <a:extLst>
              <a:ext uri="{FF2B5EF4-FFF2-40B4-BE49-F238E27FC236}">
                <a16:creationId xmlns:a16="http://schemas.microsoft.com/office/drawing/2014/main" id="{E8CF4CF7-8218-471B-99DB-552C40DF4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047" y="1953492"/>
            <a:ext cx="4921134" cy="276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6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BC35-F5D6-454D-AF99-1EE67713A064}"/>
              </a:ext>
            </a:extLst>
          </p:cNvPr>
          <p:cNvSpPr>
            <a:spLocks noGrp="1"/>
          </p:cNvSpPr>
          <p:nvPr>
            <p:ph type="title"/>
          </p:nvPr>
        </p:nvSpPr>
        <p:spPr>
          <a:xfrm>
            <a:off x="1451579" y="547067"/>
            <a:ext cx="9603275" cy="1263978"/>
          </a:xfrm>
        </p:spPr>
        <p:txBody>
          <a:bodyPr>
            <a:normAutofit/>
          </a:bodyPr>
          <a:lstStyle/>
          <a:p>
            <a:r>
              <a:rPr lang="en-IN" dirty="0"/>
              <a:t>Implementation:(Regularization)</a:t>
            </a:r>
          </a:p>
        </p:txBody>
      </p:sp>
      <p:sp>
        <p:nvSpPr>
          <p:cNvPr id="3" name="Content Placeholder 2">
            <a:extLst>
              <a:ext uri="{FF2B5EF4-FFF2-40B4-BE49-F238E27FC236}">
                <a16:creationId xmlns:a16="http://schemas.microsoft.com/office/drawing/2014/main" id="{C7D1B860-A102-46AE-B54D-3EA1F8052F31}"/>
              </a:ext>
            </a:extLst>
          </p:cNvPr>
          <p:cNvSpPr>
            <a:spLocks noGrp="1"/>
          </p:cNvSpPr>
          <p:nvPr>
            <p:ph idx="1"/>
          </p:nvPr>
        </p:nvSpPr>
        <p:spPr/>
        <p:txBody>
          <a:bodyPr/>
          <a:lstStyle/>
          <a:p>
            <a:r>
              <a:rPr lang="en-IN" dirty="0"/>
              <a:t>In this experiment we find the best parameters using grid search for each classifier, so we also need to find the parameters which should be balanced means should not overfit for data.</a:t>
            </a:r>
          </a:p>
          <a:p>
            <a:r>
              <a:rPr lang="en-IN" dirty="0"/>
              <a:t>The parameters are to be in such a way that the should avoid overfitting and underfitting.</a:t>
            </a:r>
          </a:p>
          <a:p>
            <a:r>
              <a:rPr lang="en-IN" dirty="0"/>
              <a:t>It is possible by doing the operations of this model to this Dataset separately and finding the optimum parameters. After ward we will combine all parameters into a final ensemble model.</a:t>
            </a:r>
          </a:p>
          <a:p>
            <a:r>
              <a:rPr lang="en-IN" dirty="0"/>
              <a:t> Since the main aim of any application is to reduce the Time complexity and Space complexity we go through regularization.</a:t>
            </a:r>
          </a:p>
          <a:p>
            <a:endParaRPr lang="en-IN" dirty="0"/>
          </a:p>
        </p:txBody>
      </p:sp>
    </p:spTree>
    <p:extLst>
      <p:ext uri="{BB962C8B-B14F-4D97-AF65-F5344CB8AC3E}">
        <p14:creationId xmlns:p14="http://schemas.microsoft.com/office/powerpoint/2010/main" val="253995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6A9-CBE3-4D4D-997C-3A07282FD03E}"/>
              </a:ext>
            </a:extLst>
          </p:cNvPr>
          <p:cNvSpPr>
            <a:spLocks noGrp="1"/>
          </p:cNvSpPr>
          <p:nvPr>
            <p:ph type="title"/>
          </p:nvPr>
        </p:nvSpPr>
        <p:spPr/>
        <p:txBody>
          <a:bodyPr/>
          <a:lstStyle/>
          <a:p>
            <a:r>
              <a:rPr lang="en-IN" dirty="0"/>
              <a:t>Decision Tree</a:t>
            </a:r>
            <a:br>
              <a:rPr lang="en-IN" dirty="0"/>
            </a:br>
            <a:r>
              <a:rPr lang="en-IN" dirty="0"/>
              <a:t>Regularization</a:t>
            </a:r>
          </a:p>
        </p:txBody>
      </p:sp>
      <p:sp>
        <p:nvSpPr>
          <p:cNvPr id="8" name="TextBox 7">
            <a:extLst>
              <a:ext uri="{FF2B5EF4-FFF2-40B4-BE49-F238E27FC236}">
                <a16:creationId xmlns:a16="http://schemas.microsoft.com/office/drawing/2014/main" id="{5E1D860A-6B77-4978-86B2-EFF0091AF77B}"/>
              </a:ext>
            </a:extLst>
          </p:cNvPr>
          <p:cNvSpPr txBox="1"/>
          <p:nvPr/>
        </p:nvSpPr>
        <p:spPr>
          <a:xfrm>
            <a:off x="1465893" y="1853754"/>
            <a:ext cx="5525111" cy="1323439"/>
          </a:xfrm>
          <a:prstGeom prst="rect">
            <a:avLst/>
          </a:prstGeom>
          <a:noFill/>
        </p:spPr>
        <p:txBody>
          <a:bodyPr wrap="square" rtlCol="0">
            <a:spAutoFit/>
          </a:bodyPr>
          <a:lstStyle/>
          <a:p>
            <a:pPr algn="just"/>
            <a:r>
              <a:rPr lang="en-IN" sz="2000" dirty="0"/>
              <a:t>From the graph we observe that the model is Regularized at Nodes = 5 with 86% accuracy. Here nodes means the maximum number of child leaf nodes in each branch at terminating end. </a:t>
            </a:r>
          </a:p>
        </p:txBody>
      </p:sp>
      <p:pic>
        <p:nvPicPr>
          <p:cNvPr id="1028" name="Picture 4">
            <a:extLst>
              <a:ext uri="{FF2B5EF4-FFF2-40B4-BE49-F238E27FC236}">
                <a16:creationId xmlns:a16="http://schemas.microsoft.com/office/drawing/2014/main" id="{300821D1-53FD-4D3F-86B9-38F5FAD88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1004" y="1941944"/>
            <a:ext cx="4414057" cy="439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43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EF8D-6ABB-4208-BC4C-B909AE9D033A}"/>
              </a:ext>
            </a:extLst>
          </p:cNvPr>
          <p:cNvSpPr>
            <a:spLocks noGrp="1"/>
          </p:cNvSpPr>
          <p:nvPr>
            <p:ph type="title"/>
          </p:nvPr>
        </p:nvSpPr>
        <p:spPr/>
        <p:txBody>
          <a:bodyPr/>
          <a:lstStyle/>
          <a:p>
            <a:r>
              <a:rPr lang="en-IN" dirty="0"/>
              <a:t>Random forest</a:t>
            </a:r>
            <a:br>
              <a:rPr lang="en-IN" dirty="0"/>
            </a:br>
            <a:r>
              <a:rPr lang="en-IN" dirty="0"/>
              <a:t>Regularization</a:t>
            </a:r>
          </a:p>
        </p:txBody>
      </p:sp>
      <p:sp>
        <p:nvSpPr>
          <p:cNvPr id="8" name="TextBox 7">
            <a:extLst>
              <a:ext uri="{FF2B5EF4-FFF2-40B4-BE49-F238E27FC236}">
                <a16:creationId xmlns:a16="http://schemas.microsoft.com/office/drawing/2014/main" id="{15EA1335-F84F-4E2B-870E-543C1B4B84BC}"/>
              </a:ext>
            </a:extLst>
          </p:cNvPr>
          <p:cNvSpPr txBox="1"/>
          <p:nvPr/>
        </p:nvSpPr>
        <p:spPr>
          <a:xfrm>
            <a:off x="1451579" y="2025102"/>
            <a:ext cx="9898602" cy="923330"/>
          </a:xfrm>
          <a:prstGeom prst="rect">
            <a:avLst/>
          </a:prstGeom>
          <a:noFill/>
        </p:spPr>
        <p:txBody>
          <a:bodyPr wrap="square" rtlCol="0">
            <a:spAutoFit/>
          </a:bodyPr>
          <a:lstStyle/>
          <a:p>
            <a:r>
              <a:rPr lang="en-IN" dirty="0"/>
              <a:t>From the both graphs we observe that the model will be Regularized at </a:t>
            </a:r>
          </a:p>
          <a:p>
            <a:r>
              <a:rPr lang="en-IN" dirty="0" err="1"/>
              <a:t>Tree_Depth</a:t>
            </a:r>
            <a:r>
              <a:rPr lang="en-IN" dirty="0"/>
              <a:t> =  5  with 86% accuracy and </a:t>
            </a:r>
            <a:r>
              <a:rPr lang="en-IN" dirty="0" err="1"/>
              <a:t>No.of</a:t>
            </a:r>
            <a:r>
              <a:rPr lang="en-IN" dirty="0"/>
              <a:t> Estimators = 10 with 87% accuracy.</a:t>
            </a:r>
          </a:p>
          <a:p>
            <a:r>
              <a:rPr lang="en-IN" dirty="0"/>
              <a:t>So we use this values in final model.</a:t>
            </a:r>
          </a:p>
        </p:txBody>
      </p:sp>
      <p:pic>
        <p:nvPicPr>
          <p:cNvPr id="2052" name="Picture 4">
            <a:extLst>
              <a:ext uri="{FF2B5EF4-FFF2-40B4-BE49-F238E27FC236}">
                <a16:creationId xmlns:a16="http://schemas.microsoft.com/office/drawing/2014/main" id="{693A44B4-0C41-4BD8-9C81-163DEC8E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530" y="2948431"/>
            <a:ext cx="4933950" cy="3435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51FC592-20A3-4C51-AFC5-5F65B0135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1" y="2948431"/>
            <a:ext cx="5104014" cy="345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1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6A9-CBE3-4D4D-997C-3A07282FD03E}"/>
              </a:ext>
            </a:extLst>
          </p:cNvPr>
          <p:cNvSpPr>
            <a:spLocks noGrp="1"/>
          </p:cNvSpPr>
          <p:nvPr>
            <p:ph type="title"/>
          </p:nvPr>
        </p:nvSpPr>
        <p:spPr/>
        <p:txBody>
          <a:bodyPr/>
          <a:lstStyle/>
          <a:p>
            <a:r>
              <a:rPr lang="en-IN" dirty="0"/>
              <a:t>KNN</a:t>
            </a:r>
          </a:p>
        </p:txBody>
      </p:sp>
      <p:sp>
        <p:nvSpPr>
          <p:cNvPr id="8" name="TextBox 7">
            <a:extLst>
              <a:ext uri="{FF2B5EF4-FFF2-40B4-BE49-F238E27FC236}">
                <a16:creationId xmlns:a16="http://schemas.microsoft.com/office/drawing/2014/main" id="{5E1D860A-6B77-4978-86B2-EFF0091AF77B}"/>
              </a:ext>
            </a:extLst>
          </p:cNvPr>
          <p:cNvSpPr txBox="1"/>
          <p:nvPr/>
        </p:nvSpPr>
        <p:spPr>
          <a:xfrm>
            <a:off x="1465893" y="1853754"/>
            <a:ext cx="5525111" cy="1015663"/>
          </a:xfrm>
          <a:prstGeom prst="rect">
            <a:avLst/>
          </a:prstGeom>
          <a:noFill/>
        </p:spPr>
        <p:txBody>
          <a:bodyPr wrap="square" rtlCol="0">
            <a:spAutoFit/>
          </a:bodyPr>
          <a:lstStyle/>
          <a:p>
            <a:pPr algn="just"/>
            <a:r>
              <a:rPr lang="en-IN" sz="2000" dirty="0"/>
              <a:t>From the graph we observe that the model is Regularized at Neighbours = 15 with 86% accuracy. </a:t>
            </a:r>
          </a:p>
        </p:txBody>
      </p:sp>
      <p:pic>
        <p:nvPicPr>
          <p:cNvPr id="4098" name="Picture 2">
            <a:extLst>
              <a:ext uri="{FF2B5EF4-FFF2-40B4-BE49-F238E27FC236}">
                <a16:creationId xmlns:a16="http://schemas.microsoft.com/office/drawing/2014/main" id="{451D98F8-A17D-4C04-ABD1-6711C5F5B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004" y="1914348"/>
            <a:ext cx="4164676" cy="414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8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9C03-FBE5-440E-9A78-8763F643153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80DAA93-D79B-4858-ADC4-AD0084018E11}"/>
              </a:ext>
            </a:extLst>
          </p:cNvPr>
          <p:cNvSpPr>
            <a:spLocks noGrp="1"/>
          </p:cNvSpPr>
          <p:nvPr>
            <p:ph idx="1"/>
          </p:nvPr>
        </p:nvSpPr>
        <p:spPr/>
        <p:txBody>
          <a:bodyPr/>
          <a:lstStyle/>
          <a:p>
            <a:r>
              <a:rPr lang="en-IN" sz="2000" dirty="0">
                <a:effectLst/>
                <a:latin typeface="Times New Roman" panose="02020603050405020304" pitchFamily="18" charset="0"/>
                <a:ea typeface="Calibri" panose="020F0502020204030204" pitchFamily="34" charset="0"/>
              </a:rPr>
              <a:t>In any corporation, if a significant number of employees leave their job with a short notice period, it may lead to a reduction in overall throughput which in turn will certainly have an impact on the turnover. Companies need to spend additional efforts in terms of time and cost to fill up the vacant position without any substantial loss to the ongoing business.</a:t>
            </a:r>
            <a:endParaRPr lang="en-US" sz="24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main objective of this project is to find the Employees who are going to quit the Company in advance and Reasons for Quitting the Job using machine learning algorithms.</a:t>
            </a:r>
            <a:endParaRPr lang="en-IN" dirty="0"/>
          </a:p>
        </p:txBody>
      </p:sp>
    </p:spTree>
    <p:extLst>
      <p:ext uri="{BB962C8B-B14F-4D97-AF65-F5344CB8AC3E}">
        <p14:creationId xmlns:p14="http://schemas.microsoft.com/office/powerpoint/2010/main" val="537698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3729-D6E1-4865-A202-0B35F3BA11C0}"/>
              </a:ext>
            </a:extLst>
          </p:cNvPr>
          <p:cNvSpPr>
            <a:spLocks noGrp="1"/>
          </p:cNvSpPr>
          <p:nvPr>
            <p:ph type="title"/>
          </p:nvPr>
        </p:nvSpPr>
        <p:spPr/>
        <p:txBody>
          <a:bodyPr/>
          <a:lstStyle/>
          <a:p>
            <a:r>
              <a:rPr lang="en-IN" dirty="0"/>
              <a:t>XG Boosting</a:t>
            </a:r>
            <a:br>
              <a:rPr lang="en-IN" dirty="0"/>
            </a:br>
            <a:r>
              <a:rPr lang="en-IN" dirty="0"/>
              <a:t>Regularization</a:t>
            </a:r>
          </a:p>
        </p:txBody>
      </p:sp>
      <p:sp>
        <p:nvSpPr>
          <p:cNvPr id="7" name="TextBox 6">
            <a:extLst>
              <a:ext uri="{FF2B5EF4-FFF2-40B4-BE49-F238E27FC236}">
                <a16:creationId xmlns:a16="http://schemas.microsoft.com/office/drawing/2014/main" id="{71FE5027-95B4-41E4-9DCD-03882E85DDD0}"/>
              </a:ext>
            </a:extLst>
          </p:cNvPr>
          <p:cNvSpPr txBox="1"/>
          <p:nvPr/>
        </p:nvSpPr>
        <p:spPr>
          <a:xfrm>
            <a:off x="1340528" y="2166151"/>
            <a:ext cx="9603275" cy="646331"/>
          </a:xfrm>
          <a:prstGeom prst="rect">
            <a:avLst/>
          </a:prstGeom>
          <a:noFill/>
        </p:spPr>
        <p:txBody>
          <a:bodyPr wrap="square" rtlCol="0">
            <a:spAutoFit/>
          </a:bodyPr>
          <a:lstStyle/>
          <a:p>
            <a:r>
              <a:rPr lang="en-IN" dirty="0"/>
              <a:t>From the graphs we observed that the graph with depth = 15 is regularised very well .</a:t>
            </a:r>
          </a:p>
          <a:p>
            <a:r>
              <a:rPr lang="en-IN" dirty="0"/>
              <a:t>So we can take the 40 estimators with ~ 87% accuracy as the regularized value .</a:t>
            </a:r>
          </a:p>
        </p:txBody>
      </p:sp>
      <p:pic>
        <p:nvPicPr>
          <p:cNvPr id="6146" name="Picture 2">
            <a:extLst>
              <a:ext uri="{FF2B5EF4-FFF2-40B4-BE49-F238E27FC236}">
                <a16:creationId xmlns:a16="http://schemas.microsoft.com/office/drawing/2014/main" id="{93D15F3D-37B0-464D-A408-150DEA42E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50" y="2812483"/>
            <a:ext cx="5561214" cy="4045518"/>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679E95ED-7F14-4B84-B13D-7BDAD11A9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64" y="2812482"/>
            <a:ext cx="5395531" cy="404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25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3729-D6E1-4865-A202-0B35F3BA11C0}"/>
              </a:ext>
            </a:extLst>
          </p:cNvPr>
          <p:cNvSpPr>
            <a:spLocks noGrp="1"/>
          </p:cNvSpPr>
          <p:nvPr>
            <p:ph type="title"/>
          </p:nvPr>
        </p:nvSpPr>
        <p:spPr/>
        <p:txBody>
          <a:bodyPr/>
          <a:lstStyle/>
          <a:p>
            <a:r>
              <a:rPr lang="en-IN" dirty="0"/>
              <a:t>Ada Boosting</a:t>
            </a:r>
            <a:br>
              <a:rPr lang="en-IN" dirty="0"/>
            </a:br>
            <a:r>
              <a:rPr lang="en-IN" dirty="0"/>
              <a:t>Regularization</a:t>
            </a:r>
          </a:p>
        </p:txBody>
      </p:sp>
      <p:sp>
        <p:nvSpPr>
          <p:cNvPr id="7" name="TextBox 6">
            <a:extLst>
              <a:ext uri="{FF2B5EF4-FFF2-40B4-BE49-F238E27FC236}">
                <a16:creationId xmlns:a16="http://schemas.microsoft.com/office/drawing/2014/main" id="{71FE5027-95B4-41E4-9DCD-03882E85DDD0}"/>
              </a:ext>
            </a:extLst>
          </p:cNvPr>
          <p:cNvSpPr txBox="1"/>
          <p:nvPr/>
        </p:nvSpPr>
        <p:spPr>
          <a:xfrm>
            <a:off x="1340529" y="2166151"/>
            <a:ext cx="5700352" cy="923330"/>
          </a:xfrm>
          <a:prstGeom prst="rect">
            <a:avLst/>
          </a:prstGeom>
          <a:noFill/>
        </p:spPr>
        <p:txBody>
          <a:bodyPr wrap="square" rtlCol="0">
            <a:spAutoFit/>
          </a:bodyPr>
          <a:lstStyle/>
          <a:p>
            <a:pPr algn="just"/>
            <a:r>
              <a:rPr lang="en-IN" sz="1800" dirty="0"/>
              <a:t>From the graph we observe that the model is Regularized at Estimator = 30 with 87% accuracy. Here Estimators means the maximum number of child Trees Ensembled.</a:t>
            </a:r>
          </a:p>
        </p:txBody>
      </p:sp>
      <p:pic>
        <p:nvPicPr>
          <p:cNvPr id="7170" name="Picture 2">
            <a:extLst>
              <a:ext uri="{FF2B5EF4-FFF2-40B4-BE49-F238E27FC236}">
                <a16:creationId xmlns:a16="http://schemas.microsoft.com/office/drawing/2014/main" id="{C2B18E63-8E7E-4255-8B01-FDDEB5092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1561841"/>
            <a:ext cx="49149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5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90-76A3-4A49-86A2-92856AEFD2B0}"/>
              </a:ext>
            </a:extLst>
          </p:cNvPr>
          <p:cNvSpPr>
            <a:spLocks noGrp="1"/>
          </p:cNvSpPr>
          <p:nvPr>
            <p:ph type="title"/>
          </p:nvPr>
        </p:nvSpPr>
        <p:spPr/>
        <p:txBody>
          <a:bodyPr/>
          <a:lstStyle/>
          <a:p>
            <a:r>
              <a:rPr lang="en-IN" dirty="0"/>
              <a:t>AUCROC Curves for all models.</a:t>
            </a:r>
          </a:p>
        </p:txBody>
      </p:sp>
      <p:pic>
        <p:nvPicPr>
          <p:cNvPr id="3" name="Picture 2">
            <a:extLst>
              <a:ext uri="{FF2B5EF4-FFF2-40B4-BE49-F238E27FC236}">
                <a16:creationId xmlns:a16="http://schemas.microsoft.com/office/drawing/2014/main" id="{CCD7A22C-C22B-4CFB-8CE8-CCFF7CEA8729}"/>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217699" y="2108200"/>
            <a:ext cx="2009140" cy="1320800"/>
          </a:xfrm>
          <a:prstGeom prst="rect">
            <a:avLst/>
          </a:prstGeom>
          <a:noFill/>
          <a:ln>
            <a:solidFill>
              <a:schemeClr val="tx1"/>
            </a:solidFill>
          </a:ln>
        </p:spPr>
      </p:pic>
      <p:pic>
        <p:nvPicPr>
          <p:cNvPr id="4" name="Picture 3">
            <a:extLst>
              <a:ext uri="{FF2B5EF4-FFF2-40B4-BE49-F238E27FC236}">
                <a16:creationId xmlns:a16="http://schemas.microsoft.com/office/drawing/2014/main" id="{C8A7EC38-3020-4EAC-989E-7B0D442A844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036060" y="2108200"/>
            <a:ext cx="2065020" cy="1357630"/>
          </a:xfrm>
          <a:prstGeom prst="rect">
            <a:avLst/>
          </a:prstGeom>
          <a:noFill/>
          <a:ln>
            <a:solidFill>
              <a:schemeClr val="tx1"/>
            </a:solidFill>
          </a:ln>
        </p:spPr>
      </p:pic>
      <p:pic>
        <p:nvPicPr>
          <p:cNvPr id="5" name="Picture 4">
            <a:extLst>
              <a:ext uri="{FF2B5EF4-FFF2-40B4-BE49-F238E27FC236}">
                <a16:creationId xmlns:a16="http://schemas.microsoft.com/office/drawing/2014/main" id="{E1802F07-C5E8-483A-98EA-00A92B027E99}"/>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7237123" y="2107565"/>
            <a:ext cx="2009775" cy="1321435"/>
          </a:xfrm>
          <a:prstGeom prst="rect">
            <a:avLst/>
          </a:prstGeom>
          <a:noFill/>
          <a:ln>
            <a:solidFill>
              <a:schemeClr val="tx1"/>
            </a:solidFill>
          </a:ln>
        </p:spPr>
      </p:pic>
      <p:pic>
        <p:nvPicPr>
          <p:cNvPr id="6" name="Picture 5">
            <a:extLst>
              <a:ext uri="{FF2B5EF4-FFF2-40B4-BE49-F238E27FC236}">
                <a16:creationId xmlns:a16="http://schemas.microsoft.com/office/drawing/2014/main" id="{DD768354-600B-4162-BC6D-E4ABCD07E867}"/>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217699" y="4330266"/>
            <a:ext cx="2087880" cy="1372235"/>
          </a:xfrm>
          <a:prstGeom prst="rect">
            <a:avLst/>
          </a:prstGeom>
          <a:noFill/>
          <a:ln>
            <a:solidFill>
              <a:schemeClr val="tx1"/>
            </a:solidFill>
          </a:ln>
        </p:spPr>
      </p:pic>
      <p:pic>
        <p:nvPicPr>
          <p:cNvPr id="7" name="Picture 6">
            <a:extLst>
              <a:ext uri="{FF2B5EF4-FFF2-40B4-BE49-F238E27FC236}">
                <a16:creationId xmlns:a16="http://schemas.microsoft.com/office/drawing/2014/main" id="{C3A28D8D-23BD-45F2-B105-ED4721B725B5}"/>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4041140" y="4372176"/>
            <a:ext cx="2054860" cy="1350645"/>
          </a:xfrm>
          <a:prstGeom prst="rect">
            <a:avLst/>
          </a:prstGeom>
          <a:noFill/>
          <a:ln>
            <a:solidFill>
              <a:schemeClr val="tx1"/>
            </a:solidFill>
          </a:ln>
        </p:spPr>
      </p:pic>
      <p:pic>
        <p:nvPicPr>
          <p:cNvPr id="8" name="Picture 7">
            <a:extLst>
              <a:ext uri="{FF2B5EF4-FFF2-40B4-BE49-F238E27FC236}">
                <a16:creationId xmlns:a16="http://schemas.microsoft.com/office/drawing/2014/main" id="{FC59AFAC-4F55-4221-B002-4336628279C5}"/>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7237123" y="4372176"/>
            <a:ext cx="2023745" cy="1330325"/>
          </a:xfrm>
          <a:prstGeom prst="rect">
            <a:avLst/>
          </a:prstGeom>
          <a:noFill/>
          <a:ln>
            <a:solidFill>
              <a:schemeClr val="tx1"/>
            </a:solidFill>
          </a:ln>
        </p:spPr>
      </p:pic>
      <p:sp>
        <p:nvSpPr>
          <p:cNvPr id="9" name="TextBox 8">
            <a:extLst>
              <a:ext uri="{FF2B5EF4-FFF2-40B4-BE49-F238E27FC236}">
                <a16:creationId xmlns:a16="http://schemas.microsoft.com/office/drawing/2014/main" id="{1CC3C301-89A1-4CFF-9642-B504938BA4F7}"/>
              </a:ext>
            </a:extLst>
          </p:cNvPr>
          <p:cNvSpPr txBox="1"/>
          <p:nvPr/>
        </p:nvSpPr>
        <p:spPr>
          <a:xfrm>
            <a:off x="1217699" y="3467338"/>
            <a:ext cx="8043169" cy="369332"/>
          </a:xfrm>
          <a:prstGeom prst="rect">
            <a:avLst/>
          </a:prstGeom>
          <a:noFill/>
        </p:spPr>
        <p:txBody>
          <a:bodyPr wrap="square" rtlCol="0">
            <a:spAutoFit/>
          </a:bodyPr>
          <a:lstStyle/>
          <a:p>
            <a:r>
              <a:rPr lang="en-IN" dirty="0"/>
              <a:t>Decision Tree		Random Forest 		        KNN</a:t>
            </a:r>
          </a:p>
        </p:txBody>
      </p:sp>
      <p:sp>
        <p:nvSpPr>
          <p:cNvPr id="10" name="TextBox 9">
            <a:extLst>
              <a:ext uri="{FF2B5EF4-FFF2-40B4-BE49-F238E27FC236}">
                <a16:creationId xmlns:a16="http://schemas.microsoft.com/office/drawing/2014/main" id="{680E0023-EE2F-42F2-BB81-E8A4B9AFAA78}"/>
              </a:ext>
            </a:extLst>
          </p:cNvPr>
          <p:cNvSpPr txBox="1"/>
          <p:nvPr/>
        </p:nvSpPr>
        <p:spPr>
          <a:xfrm>
            <a:off x="1217699" y="5818909"/>
            <a:ext cx="8043169" cy="369332"/>
          </a:xfrm>
          <a:prstGeom prst="rect">
            <a:avLst/>
          </a:prstGeom>
          <a:noFill/>
        </p:spPr>
        <p:txBody>
          <a:bodyPr wrap="square" rtlCol="0">
            <a:spAutoFit/>
          </a:bodyPr>
          <a:lstStyle/>
          <a:p>
            <a:r>
              <a:rPr lang="en-IN" dirty="0"/>
              <a:t>Neural Networks		XG Boosting 		        Ada Boosting</a:t>
            </a:r>
          </a:p>
        </p:txBody>
      </p:sp>
    </p:spTree>
    <p:extLst>
      <p:ext uri="{BB962C8B-B14F-4D97-AF65-F5344CB8AC3E}">
        <p14:creationId xmlns:p14="http://schemas.microsoft.com/office/powerpoint/2010/main" val="1881965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F856-19CD-4943-A18B-B7D48C095668}"/>
              </a:ext>
            </a:extLst>
          </p:cNvPr>
          <p:cNvSpPr>
            <a:spLocks noGrp="1"/>
          </p:cNvSpPr>
          <p:nvPr>
            <p:ph type="title"/>
          </p:nvPr>
        </p:nvSpPr>
        <p:spPr/>
        <p:txBody>
          <a:bodyPr/>
          <a:lstStyle/>
          <a:p>
            <a:r>
              <a:rPr lang="en-IN" dirty="0"/>
              <a:t>AUCROC Comparison</a:t>
            </a:r>
          </a:p>
        </p:txBody>
      </p:sp>
      <p:pic>
        <p:nvPicPr>
          <p:cNvPr id="4" name="Content Placeholder 3">
            <a:extLst>
              <a:ext uri="{FF2B5EF4-FFF2-40B4-BE49-F238E27FC236}">
                <a16:creationId xmlns:a16="http://schemas.microsoft.com/office/drawing/2014/main" id="{E9389B7E-2DC0-4D49-8BC0-70D4C21C2DF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955850" y="2033385"/>
            <a:ext cx="6236150" cy="4375727"/>
          </a:xfrm>
          <a:prstGeom prst="rect">
            <a:avLst/>
          </a:prstGeom>
          <a:noFill/>
          <a:ln>
            <a:noFill/>
          </a:ln>
        </p:spPr>
      </p:pic>
      <p:sp>
        <p:nvSpPr>
          <p:cNvPr id="5" name="TextBox 4">
            <a:extLst>
              <a:ext uri="{FF2B5EF4-FFF2-40B4-BE49-F238E27FC236}">
                <a16:creationId xmlns:a16="http://schemas.microsoft.com/office/drawing/2014/main" id="{C50148A1-898A-434A-A0A7-82AC2DCB4EA9}"/>
              </a:ext>
            </a:extLst>
          </p:cNvPr>
          <p:cNvSpPr txBox="1"/>
          <p:nvPr/>
        </p:nvSpPr>
        <p:spPr>
          <a:xfrm>
            <a:off x="1122218" y="2144684"/>
            <a:ext cx="4746567" cy="1477328"/>
          </a:xfrm>
          <a:prstGeom prst="rect">
            <a:avLst/>
          </a:prstGeom>
          <a:noFill/>
        </p:spPr>
        <p:txBody>
          <a:bodyPr wrap="square" rtlCol="0">
            <a:spAutoFit/>
          </a:bodyPr>
          <a:lstStyle/>
          <a:p>
            <a:r>
              <a:rPr lang="en-IN" dirty="0"/>
              <a:t>From the following comparison graph we also observed that the XGB model which is yellow colour is top on three metrics among all models . Here also XGB Outperformed all the other models.</a:t>
            </a:r>
          </a:p>
        </p:txBody>
      </p:sp>
    </p:spTree>
    <p:extLst>
      <p:ext uri="{BB962C8B-B14F-4D97-AF65-F5344CB8AC3E}">
        <p14:creationId xmlns:p14="http://schemas.microsoft.com/office/powerpoint/2010/main" val="324695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F856-19CD-4943-A18B-B7D48C095668}"/>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4A82B015-7668-4B3E-9F0A-2CB1960DF583}"/>
              </a:ext>
            </a:extLst>
          </p:cNvPr>
          <p:cNvSpPr>
            <a:spLocks noGrp="1"/>
          </p:cNvSpPr>
          <p:nvPr>
            <p:ph idx="1"/>
          </p:nvPr>
        </p:nvSpPr>
        <p:spPr>
          <a:xfrm>
            <a:off x="1097280" y="2108201"/>
            <a:ext cx="10050087" cy="3760891"/>
          </a:xfrm>
        </p:spPr>
        <p:txBody>
          <a:bodyPr/>
          <a:lstStyle/>
          <a:p>
            <a:r>
              <a:rPr lang="en-IN" dirty="0"/>
              <a:t>The Results of all Models are drawn in  heatmap which is as follows.</a:t>
            </a:r>
          </a:p>
          <a:p>
            <a:r>
              <a:rPr lang="en-IN" dirty="0"/>
              <a:t>From graph we can observe that XGB outperformed all</a:t>
            </a:r>
          </a:p>
          <a:p>
            <a:r>
              <a:rPr lang="en-IN" dirty="0"/>
              <a:t>the other models in all metrics.</a:t>
            </a:r>
          </a:p>
        </p:txBody>
      </p:sp>
      <p:pic>
        <p:nvPicPr>
          <p:cNvPr id="4" name="Picture 3">
            <a:extLst>
              <a:ext uri="{FF2B5EF4-FFF2-40B4-BE49-F238E27FC236}">
                <a16:creationId xmlns:a16="http://schemas.microsoft.com/office/drawing/2014/main" id="{6B72ADA4-26C5-40F6-BF2E-1CBE6D7410C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39354" y="2517313"/>
            <a:ext cx="4316326" cy="3501102"/>
          </a:xfrm>
          <a:prstGeom prst="rect">
            <a:avLst/>
          </a:prstGeom>
          <a:noFill/>
          <a:ln>
            <a:noFill/>
          </a:ln>
        </p:spPr>
      </p:pic>
    </p:spTree>
    <p:extLst>
      <p:ext uri="{BB962C8B-B14F-4D97-AF65-F5344CB8AC3E}">
        <p14:creationId xmlns:p14="http://schemas.microsoft.com/office/powerpoint/2010/main" val="402457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B6-6654-4EF1-9702-C3ECC775D847}"/>
              </a:ext>
            </a:extLst>
          </p:cNvPr>
          <p:cNvSpPr>
            <a:spLocks noGrp="1"/>
          </p:cNvSpPr>
          <p:nvPr>
            <p:ph type="title"/>
          </p:nvPr>
        </p:nvSpPr>
        <p:spPr/>
        <p:txBody>
          <a:bodyPr/>
          <a:lstStyle/>
          <a:p>
            <a:r>
              <a:rPr lang="en-US" dirty="0"/>
              <a:t>Feature Importance </a:t>
            </a:r>
            <a:endParaRPr lang="en-IN" dirty="0"/>
          </a:p>
        </p:txBody>
      </p:sp>
      <p:pic>
        <p:nvPicPr>
          <p:cNvPr id="1026" name="Picture 2">
            <a:extLst>
              <a:ext uri="{FF2B5EF4-FFF2-40B4-BE49-F238E27FC236}">
                <a16:creationId xmlns:a16="http://schemas.microsoft.com/office/drawing/2014/main" id="{88742429-19B8-4460-AD16-C758A6779A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4970" y="2010545"/>
            <a:ext cx="6878976" cy="3760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F3C474-D3D2-48A6-89F8-D2F1A440402E}"/>
              </a:ext>
            </a:extLst>
          </p:cNvPr>
          <p:cNvSpPr txBox="1"/>
          <p:nvPr/>
        </p:nvSpPr>
        <p:spPr>
          <a:xfrm>
            <a:off x="1198485" y="2219417"/>
            <a:ext cx="3716485" cy="1200329"/>
          </a:xfrm>
          <a:prstGeom prst="rect">
            <a:avLst/>
          </a:prstGeom>
          <a:noFill/>
        </p:spPr>
        <p:txBody>
          <a:bodyPr wrap="square" rtlCol="0">
            <a:spAutoFit/>
          </a:bodyPr>
          <a:lstStyle/>
          <a:p>
            <a:r>
              <a:rPr lang="en-US" dirty="0"/>
              <a:t>From XGB it figured out that  the unwanted features which turned into PCA are giving more information about Attrition.</a:t>
            </a:r>
            <a:endParaRPr lang="en-IN" dirty="0"/>
          </a:p>
        </p:txBody>
      </p:sp>
    </p:spTree>
    <p:extLst>
      <p:ext uri="{BB962C8B-B14F-4D97-AF65-F5344CB8AC3E}">
        <p14:creationId xmlns:p14="http://schemas.microsoft.com/office/powerpoint/2010/main" val="112917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A524-7939-48F2-943C-23F7DE1380A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B7E3A50-5621-4971-9AD9-64DC16797290}"/>
              </a:ext>
            </a:extLst>
          </p:cNvPr>
          <p:cNvSpPr>
            <a:spLocks noGrp="1"/>
          </p:cNvSpPr>
          <p:nvPr>
            <p:ph idx="1"/>
          </p:nvPr>
        </p:nvSpPr>
        <p:spPr/>
        <p:txBody>
          <a:bodyPr/>
          <a:lstStyle/>
          <a:p>
            <a:pPr marL="342900" lvl="0" indent="-342900" algn="just">
              <a:lnSpc>
                <a:spcPct val="92000"/>
              </a:lnSpc>
              <a:spcAft>
                <a:spcPts val="200"/>
              </a:spcAft>
              <a:buFont typeface="+mj-lt"/>
              <a:buAutoNum type="arabicPeriod"/>
            </a:pPr>
            <a:r>
              <a:rPr lang="en-IN" sz="1800" dirty="0">
                <a:effectLst/>
                <a:latin typeface="Times New Roman" panose="02020603050405020304" pitchFamily="18" charset="0"/>
                <a:ea typeface="Calibri" panose="020F0502020204030204" pitchFamily="34" charset="0"/>
                <a:cs typeface="Latha" panose="020B0604020202020204" pitchFamily="34" charset="0"/>
              </a:rPr>
              <a:t>David J. Storey,” Understanding the Small Business Sector: Reflections and Confessions”.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92000"/>
              </a:lnSpc>
              <a:spcAft>
                <a:spcPts val="200"/>
              </a:spcAft>
              <a:buFont typeface="+mj-lt"/>
              <a:buAutoNum type="arabicPeriod"/>
            </a:pP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Jantan</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spc="5"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Hamidah</a:t>
            </a:r>
            <a:r>
              <a:rPr lang="en-IN" sz="1800" spc="5"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IN" sz="1800" spc="5"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Jantan</a:t>
            </a:r>
            <a:r>
              <a:rPr lang="en-IN" sz="1800" spc="5"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et al. “</a:t>
            </a:r>
            <a:r>
              <a:rPr lang="en-IN" sz="18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Human Talent Prediction in HRM using C4.5 Classification Algorithm </a:t>
            </a:r>
            <a:r>
              <a:rPr lang="en-IN" sz="1800" spc="5"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(IJCSE) International Journal on Computer Science and Engineering Vol. 02, No. 08, 2010, 2526-2534.</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92000"/>
              </a:lnSpc>
              <a:spcAft>
                <a:spcPts val="200"/>
              </a:spcAft>
              <a:buFont typeface="+mj-lt"/>
              <a:buAutoNum type="arabicPeriod"/>
            </a:pP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Nagadevara</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V., Srinivasan, V. &amp; </a:t>
            </a:r>
            <a:r>
              <a:rPr lang="en-IN" sz="18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Valk</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R. (2008). Establishing a Link Between Employee Turnover and Withdrawal Behaviours: Application of Data Mining Techniques, Research and Practice in Human Resource Management, 16(2), 81-99.</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92000"/>
              </a:lnSpc>
              <a:spcAft>
                <a:spcPts val="200"/>
              </a:spcAft>
              <a:buFont typeface="+mj-lt"/>
              <a:buAutoNum type="arabicPeriod"/>
            </a:pPr>
            <a:r>
              <a:rPr lang="en-IN" sz="1800" dirty="0">
                <a:effectLst/>
                <a:latin typeface="Times New Roman" panose="02020603050405020304" pitchFamily="18" charset="0"/>
                <a:ea typeface="Calibri" panose="020F0502020204030204" pitchFamily="34" charset="0"/>
                <a:cs typeface="Latha" panose="020B0604020202020204" pitchFamily="34" charset="0"/>
              </a:rPr>
              <a:t>Pankaj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Ajit</a:t>
            </a:r>
            <a:r>
              <a:rPr lang="en-IN" sz="1800" dirty="0">
                <a:effectLst/>
                <a:latin typeface="Times New Roman" panose="02020603050405020304" pitchFamily="18" charset="0"/>
                <a:ea typeface="Calibri" panose="020F0502020204030204" pitchFamily="34" charset="0"/>
                <a:cs typeface="Latha" panose="020B0604020202020204" pitchFamily="34" charset="0"/>
              </a:rPr>
              <a:t>, “Prediction of Employee Turnover in Organizations using Machine Learning Algorithms A case for Extreme Gradient Boosting” International Journal of Advanced Research in Artificial Intelligence, Vol. 5, No. 9, 2016.</a:t>
            </a:r>
          </a:p>
          <a:p>
            <a:pPr marL="342900" indent="-342900" algn="just">
              <a:lnSpc>
                <a:spcPct val="92000"/>
              </a:lnSpc>
              <a:buFont typeface="+mj-lt"/>
              <a:buAutoNum type="arabicPeriod"/>
            </a:pPr>
            <a:r>
              <a:rPr lang="en-IN" sz="1800" dirty="0">
                <a:effectLst/>
                <a:latin typeface="Times New Roman" panose="02020603050405020304" pitchFamily="18" charset="0"/>
                <a:ea typeface="Calibri" panose="020F0502020204030204" pitchFamily="34" charset="0"/>
                <a:cs typeface="Latha" panose="020B0604020202020204" pitchFamily="34" charset="0"/>
              </a:rPr>
              <a:t>Xiang Gao, </a:t>
            </a:r>
            <a:r>
              <a:rPr lang="en-IN" sz="1800" dirty="0" err="1">
                <a:effectLst/>
                <a:latin typeface="Times New Roman" panose="02020603050405020304" pitchFamily="18" charset="0"/>
                <a:ea typeface="Calibri" panose="020F0502020204030204" pitchFamily="34" charset="0"/>
                <a:cs typeface="Latha" panose="020B0604020202020204" pitchFamily="34" charset="0"/>
              </a:rPr>
              <a:t>Junhao</a:t>
            </a:r>
            <a:r>
              <a:rPr lang="en-IN" sz="1800" dirty="0">
                <a:effectLst/>
                <a:latin typeface="Times New Roman" panose="02020603050405020304" pitchFamily="18" charset="0"/>
                <a:ea typeface="Calibri" panose="020F0502020204030204" pitchFamily="34" charset="0"/>
                <a:cs typeface="Latha" panose="020B0604020202020204" pitchFamily="34" charset="0"/>
              </a:rPr>
              <a:t> Wen, and Cheng Zhang:” An Improved Random Forest Algorithm for Predicting Employee Turnover” Volume 2019, Article ID 4140707, </a:t>
            </a:r>
            <a:r>
              <a:rPr lang="en-IN" sz="1800" u="sng" dirty="0">
                <a:solidFill>
                  <a:srgbClr val="0563C1"/>
                </a:solidFill>
                <a:effectLst/>
                <a:latin typeface="Times New Roman" panose="02020603050405020304" pitchFamily="18" charset="0"/>
                <a:ea typeface="Calibri" panose="020F0502020204030204" pitchFamily="34" charset="0"/>
                <a:cs typeface="Latha" panose="020B0604020202020204" pitchFamily="34" charset="0"/>
                <a:hlinkClick r:id="rId2"/>
              </a:rPr>
              <a:t>https://doi.org/10.1155/2019/4140707</a:t>
            </a:r>
            <a:r>
              <a:rPr lang="en-IN" sz="1800" u="sng" dirty="0">
                <a:solidFill>
                  <a:srgbClr val="0563C1"/>
                </a:solidFill>
                <a:effectLst/>
                <a:latin typeface="Times New Roman" panose="02020603050405020304" pitchFamily="18" charset="0"/>
                <a:ea typeface="Calibri" panose="020F0502020204030204" pitchFamily="34"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92000"/>
              </a:lnSpc>
              <a:spcAft>
                <a:spcPts val="200"/>
              </a:spcAft>
              <a:buFont typeface="+mj-lt"/>
              <a:buAutoNum type="arabicPeriod"/>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511669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F20A29-2CCF-441D-8A9E-ED84B80F6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288" y="197998"/>
            <a:ext cx="8202967" cy="61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390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slide PowerPoint template with amazing background">
            <a:extLst>
              <a:ext uri="{FF2B5EF4-FFF2-40B4-BE49-F238E27FC236}">
                <a16:creationId xmlns:a16="http://schemas.microsoft.com/office/drawing/2014/main" id="{1F39C0B1-4B09-4FC7-9253-30B712B6D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16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DB9C-562C-46E2-9474-50BE973A4D21}"/>
              </a:ext>
            </a:extLst>
          </p:cNvPr>
          <p:cNvSpPr>
            <a:spLocks noGrp="1"/>
          </p:cNvSpPr>
          <p:nvPr>
            <p:ph type="title"/>
          </p:nvPr>
        </p:nvSpPr>
        <p:spPr/>
        <p:txBody>
          <a:bodyPr/>
          <a:lstStyle/>
          <a:p>
            <a:r>
              <a:rPr lang="en-IN" dirty="0"/>
              <a:t>Methodology</a:t>
            </a:r>
          </a:p>
        </p:txBody>
      </p:sp>
      <p:pic>
        <p:nvPicPr>
          <p:cNvPr id="4" name="Content Placeholder 3">
            <a:extLst>
              <a:ext uri="{FF2B5EF4-FFF2-40B4-BE49-F238E27FC236}">
                <a16:creationId xmlns:a16="http://schemas.microsoft.com/office/drawing/2014/main" id="{0926D398-C2B8-49EC-BB2E-A6B18A0A8AF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879571" y="0"/>
            <a:ext cx="7312429" cy="6403518"/>
          </a:xfrm>
          <a:prstGeom prst="rect">
            <a:avLst/>
          </a:prstGeom>
          <a:noFill/>
          <a:ln>
            <a:noFill/>
          </a:ln>
        </p:spPr>
      </p:pic>
    </p:spTree>
    <p:extLst>
      <p:ext uri="{BB962C8B-B14F-4D97-AF65-F5344CB8AC3E}">
        <p14:creationId xmlns:p14="http://schemas.microsoft.com/office/powerpoint/2010/main" val="408301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A16E-FBF1-4E7D-99ED-426281FF3FF7}"/>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305B931B-F2E0-4F72-82D3-35E2A9CFA8C8}"/>
              </a:ext>
            </a:extLst>
          </p:cNvPr>
          <p:cNvSpPr>
            <a:spLocks noGrp="1"/>
          </p:cNvSpPr>
          <p:nvPr>
            <p:ph idx="1"/>
          </p:nvPr>
        </p:nvSpPr>
        <p:spPr/>
        <p:txBody>
          <a:bodyPr/>
          <a:lstStyle/>
          <a:p>
            <a:r>
              <a:rPr lang="en-IN" dirty="0">
                <a:latin typeface="Calibri" panose="020F0502020204030204" pitchFamily="34" charset="0"/>
                <a:cs typeface="Calibri" panose="020F0502020204030204" pitchFamily="34" charset="0"/>
              </a:rPr>
              <a:t>Dataset is an Employee data set which we obtained from the Kaggle website.</a:t>
            </a:r>
          </a:p>
          <a:p>
            <a:r>
              <a:rPr lang="en-IN" dirty="0">
                <a:latin typeface="Calibri" panose="020F0502020204030204" pitchFamily="34" charset="0"/>
                <a:cs typeface="Calibri" panose="020F0502020204030204" pitchFamily="34" charset="0"/>
              </a:rPr>
              <a:t>Data Pre-processing :- Here we convert the categorical and ordinal data to numerical Data.</a:t>
            </a:r>
          </a:p>
          <a:p>
            <a:r>
              <a:rPr lang="en-IN" dirty="0">
                <a:latin typeface="Calibri" panose="020F0502020204030204" pitchFamily="34" charset="0"/>
                <a:cs typeface="Calibri" panose="020F0502020204030204" pitchFamily="34" charset="0"/>
              </a:rPr>
              <a:t>Feature Selection:- By using Multilinear model we remove some of the collinearity features(Similar or derived) from the data set. We also used PCA to make all important variables to form into 3 variables.</a:t>
            </a:r>
          </a:p>
          <a:p>
            <a:r>
              <a:rPr lang="en-IN" dirty="0">
                <a:latin typeface="Calibri" panose="020F0502020204030204" pitchFamily="34" charset="0"/>
                <a:cs typeface="Calibri" panose="020F0502020204030204" pitchFamily="34" charset="0"/>
              </a:rPr>
              <a:t>Decision Tree, Random forest, Neural Networks , XGB(Xtreme Gradient Boosting), KNN, Ada Boosting :- these are machine learning models. </a:t>
            </a:r>
          </a:p>
          <a:p>
            <a:r>
              <a:rPr lang="en-IN" dirty="0">
                <a:latin typeface="Calibri" panose="020F0502020204030204" pitchFamily="34" charset="0"/>
                <a:cs typeface="Calibri" panose="020F0502020204030204" pitchFamily="34" charset="0"/>
              </a:rPr>
              <a:t>Grid Search : We use Grid search to find the best parameters for each model.</a:t>
            </a:r>
          </a:p>
          <a:p>
            <a:r>
              <a:rPr lang="en-IN" dirty="0"/>
              <a:t>Compare :  Here we will compare all the AUCROC Curves and pick the best model.</a:t>
            </a:r>
          </a:p>
        </p:txBody>
      </p:sp>
    </p:spTree>
    <p:extLst>
      <p:ext uri="{BB962C8B-B14F-4D97-AF65-F5344CB8AC3E}">
        <p14:creationId xmlns:p14="http://schemas.microsoft.com/office/powerpoint/2010/main" val="31280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CD1C-53A8-4F15-B882-275599BBE7FB}"/>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D9841A66-57D3-4095-B26F-A91EBCDFCBF8}"/>
              </a:ext>
            </a:extLst>
          </p:cNvPr>
          <p:cNvSpPr>
            <a:spLocks noGrp="1"/>
          </p:cNvSpPr>
          <p:nvPr>
            <p:ph idx="1"/>
          </p:nvPr>
        </p:nvSpPr>
        <p:spPr>
          <a:xfrm>
            <a:off x="1097280" y="2108201"/>
            <a:ext cx="5552902" cy="3760891"/>
          </a:xfrm>
        </p:spPr>
        <p:txBody>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The HR-data set from Kaggle contains 35 features in which 34 are independent features and the remaining one is a dependent feature which is our output. Figure lists all the features of the data set along with the possible values each feature can take, its data type and also an indication if there are any null values in the data The features are almost self-explanatory from their names themselves.</a:t>
            </a:r>
          </a:p>
          <a:p>
            <a:endParaRPr lang="en-IN" dirty="0"/>
          </a:p>
        </p:txBody>
      </p:sp>
      <p:pic>
        <p:nvPicPr>
          <p:cNvPr id="4" name="Picture 3">
            <a:extLst>
              <a:ext uri="{FF2B5EF4-FFF2-40B4-BE49-F238E27FC236}">
                <a16:creationId xmlns:a16="http://schemas.microsoft.com/office/drawing/2014/main" id="{8F0BC8D7-E29E-4637-BA7B-4AB9BA892E04}"/>
              </a:ext>
            </a:extLst>
          </p:cNvPr>
          <p:cNvPicPr/>
          <p:nvPr/>
        </p:nvPicPr>
        <p:blipFill>
          <a:blip r:embed="rId2">
            <a:extLst>
              <a:ext uri="{28A0092B-C50C-407E-A947-70E740481C1C}">
                <a14:useLocalDpi xmlns:a14="http://schemas.microsoft.com/office/drawing/2010/main" val="0"/>
              </a:ext>
            </a:extLst>
          </a:blip>
          <a:stretch>
            <a:fillRect/>
          </a:stretch>
        </p:blipFill>
        <p:spPr>
          <a:xfrm>
            <a:off x="7284085" y="1260389"/>
            <a:ext cx="4907915" cy="5132098"/>
          </a:xfrm>
          <a:prstGeom prst="rect">
            <a:avLst/>
          </a:prstGeom>
        </p:spPr>
      </p:pic>
    </p:spTree>
    <p:extLst>
      <p:ext uri="{BB962C8B-B14F-4D97-AF65-F5344CB8AC3E}">
        <p14:creationId xmlns:p14="http://schemas.microsoft.com/office/powerpoint/2010/main" val="254699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138E-CA79-4CE2-8B45-EE4D9FE658FB}"/>
              </a:ext>
            </a:extLst>
          </p:cNvPr>
          <p:cNvSpPr>
            <a:spLocks noGrp="1"/>
          </p:cNvSpPr>
          <p:nvPr>
            <p:ph type="title"/>
          </p:nvPr>
        </p:nvSpPr>
        <p:spPr/>
        <p:txBody>
          <a:bodyPr/>
          <a:lstStyle/>
          <a:p>
            <a:r>
              <a:rPr lang="en-US" dirty="0"/>
              <a:t>Correlation Graph</a:t>
            </a:r>
            <a:endParaRPr lang="en-IN" dirty="0"/>
          </a:p>
        </p:txBody>
      </p:sp>
      <p:sp>
        <p:nvSpPr>
          <p:cNvPr id="4" name="Rectangle 1">
            <a:extLst>
              <a:ext uri="{FF2B5EF4-FFF2-40B4-BE49-F238E27FC236}">
                <a16:creationId xmlns:a16="http://schemas.microsoft.com/office/drawing/2014/main" id="{98F309A5-38F1-4576-A794-61F1B33CA2C7}"/>
              </a:ext>
            </a:extLst>
          </p:cNvPr>
          <p:cNvSpPr>
            <a:spLocks noGrp="1" noChangeArrowheads="1"/>
          </p:cNvSpPr>
          <p:nvPr>
            <p:ph idx="1"/>
          </p:nvPr>
        </p:nvSpPr>
        <p:spPr bwMode="auto">
          <a:xfrm>
            <a:off x="144971" y="1981320"/>
            <a:ext cx="533903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Employee count and Standard Hours are perfect positive correlative so we can remove 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monthly income is </a:t>
            </a:r>
            <a:r>
              <a:rPr kumimoji="0" lang="en-US" altLang="en-US" sz="1800" b="0" i="0" u="none" strike="noStrike" cap="none" normalizeH="0" baseline="0" dirty="0" err="1">
                <a:ln>
                  <a:noFill/>
                </a:ln>
                <a:solidFill>
                  <a:schemeClr val="tx1"/>
                </a:solidFill>
                <a:effectLst/>
                <a:latin typeface="Arial" panose="020B0604020202020204" pitchFamily="34" charset="0"/>
              </a:rPr>
              <a:t>higly</a:t>
            </a:r>
            <a:r>
              <a:rPr kumimoji="0" lang="en-US" altLang="en-US" sz="1800" b="0" i="0" u="none" strike="noStrike" cap="none" normalizeH="0" baseline="0" dirty="0">
                <a:ln>
                  <a:noFill/>
                </a:ln>
                <a:solidFill>
                  <a:schemeClr val="tx1"/>
                </a:solidFill>
                <a:effectLst/>
                <a:latin typeface="Arial" panose="020B0604020202020204" pitchFamily="34" charset="0"/>
              </a:rPr>
              <a:t> correlated with job level and total working years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total working years with 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Department with job role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Years at company, Years in current role, Years since last promotion, Years with current manager are mostly similar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marital status is </a:t>
            </a:r>
            <a:r>
              <a:rPr kumimoji="0" lang="en-US" altLang="en-US" sz="1800" b="0" i="0" u="none" strike="noStrike" cap="none" normalizeH="0" baseline="0" dirty="0" err="1">
                <a:ln>
                  <a:noFill/>
                </a:ln>
                <a:solidFill>
                  <a:schemeClr val="tx1"/>
                </a:solidFill>
                <a:effectLst/>
                <a:latin typeface="Arial" panose="020B0604020202020204" pitchFamily="34" charset="0"/>
              </a:rPr>
              <a:t>inversly</a:t>
            </a:r>
            <a:r>
              <a:rPr kumimoji="0" lang="en-US" altLang="en-US" sz="1800" b="0" i="0" u="none" strike="noStrike" cap="none" normalizeH="0" baseline="0" dirty="0">
                <a:ln>
                  <a:noFill/>
                </a:ln>
                <a:solidFill>
                  <a:schemeClr val="tx1"/>
                </a:solidFill>
                <a:effectLst/>
                <a:latin typeface="Arial" panose="020B0604020202020204" pitchFamily="34" charset="0"/>
              </a:rPr>
              <a:t> correlated to stock option level </a:t>
            </a:r>
          </a:p>
        </p:txBody>
      </p:sp>
      <p:pic>
        <p:nvPicPr>
          <p:cNvPr id="2051" name="Picture 3">
            <a:extLst>
              <a:ext uri="{FF2B5EF4-FFF2-40B4-BE49-F238E27FC236}">
                <a16:creationId xmlns:a16="http://schemas.microsoft.com/office/drawing/2014/main" id="{52DC6722-BB77-478D-B31E-BB6EFE424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183" y="1737360"/>
            <a:ext cx="6036846" cy="466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92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0C0B-D311-4F16-8C9C-CA7B86D971EC}"/>
              </a:ext>
            </a:extLst>
          </p:cNvPr>
          <p:cNvSpPr>
            <a:spLocks noGrp="1"/>
          </p:cNvSpPr>
          <p:nvPr>
            <p:ph type="title"/>
          </p:nvPr>
        </p:nvSpPr>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1A2971D4-5FEA-476A-9226-080F9B0FC9D3}"/>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cs typeface="Latha" panose="020B0604020202020204" pitchFamily="34" charset="0"/>
              </a:rPr>
              <a:t>After applying the Mutual Information method, Recursive Method, Tree selector method and Chi-square method to all features concerning attrition, we consider only the top 15 features from each method and we will join them into a set. As a result, we will get 23 features listed as follows. Along with these 23 features, we add our  8 PCA features and hence totally we will get 31 features.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0170">
              <a:lnSpc>
                <a:spcPct val="107000"/>
              </a:lnSpc>
              <a:spcAft>
                <a:spcPts val="800"/>
              </a:spcAft>
            </a:pPr>
            <a:r>
              <a:rPr lang="en-IN" sz="1800" i="1" dirty="0">
                <a:effectLst/>
                <a:latin typeface="Times New Roman" panose="02020603050405020304" pitchFamily="18" charset="0"/>
                <a:ea typeface="Calibri" panose="020F0502020204030204" pitchFamily="34" charset="0"/>
                <a:cs typeface="Latha" panose="020B0604020202020204" pitchFamily="34" charset="0"/>
              </a:rPr>
              <a:t>'</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BusinessTravel_Non</a:t>
            </a:r>
            <a:r>
              <a:rPr lang="en-IN" sz="1800" i="1" dirty="0">
                <a:effectLst/>
                <a:latin typeface="Times New Roman" panose="02020603050405020304" pitchFamily="18" charset="0"/>
                <a:ea typeface="Calibri" panose="020F0502020204030204" pitchFamily="34" charset="0"/>
                <a:cs typeface="Latha" panose="020B0604020202020204" pitchFamily="34" charset="0"/>
              </a:rPr>
              <a:t>-Travel, 'BusinessTravel_Travel_Frequently’,‘Department_Sales</a:t>
            </a:r>
            <a:r>
              <a:rPr lang="en-IN" sz="1800" i="1" dirty="0">
                <a:latin typeface="Times New Roman" panose="02020603050405020304" pitchFamily="18" charset="0"/>
                <a:ea typeface="Calibri" panose="020F0502020204030204" pitchFamily="34" charset="0"/>
                <a:cs typeface="Latha" panose="020B0604020202020204" pitchFamily="34" charset="0"/>
              </a:rPr>
              <a:t>’ </a:t>
            </a:r>
            <a:r>
              <a:rPr lang="en-IN" sz="1800" i="1" dirty="0">
                <a:effectLst/>
                <a:latin typeface="Times New Roman" panose="02020603050405020304" pitchFamily="18" charset="0"/>
                <a:ea typeface="Calibri" panose="020F0502020204030204" pitchFamily="34" charset="0"/>
                <a:cs typeface="Latha" panose="020B0604020202020204" pitchFamily="34" charset="0"/>
              </a:rPr>
              <a:t>'</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EducationField_Human</a:t>
            </a:r>
            <a:r>
              <a:rPr lang="en-IN" sz="1800" i="1" dirty="0">
                <a:effectLst/>
                <a:latin typeface="Times New Roman" panose="02020603050405020304" pitchFamily="18" charset="0"/>
                <a:ea typeface="Calibri" panose="020F0502020204030204" pitchFamily="34" charset="0"/>
                <a:cs typeface="Latha" panose="020B0604020202020204" pitchFamily="34" charset="0"/>
              </a:rPr>
              <a:t> Resources'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EducationField_Life</a:t>
            </a:r>
            <a:r>
              <a:rPr lang="en-IN" sz="1800" i="1" dirty="0">
                <a:effectLst/>
                <a:latin typeface="Times New Roman" panose="02020603050405020304" pitchFamily="18" charset="0"/>
                <a:ea typeface="Calibri" panose="020F0502020204030204" pitchFamily="34" charset="0"/>
                <a:cs typeface="Latha" panose="020B0604020202020204" pitchFamily="34" charset="0"/>
              </a:rPr>
              <a:t> Sciences'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EducationField_Technical</a:t>
            </a:r>
            <a:r>
              <a:rPr lang="en-IN" sz="1800" i="1" dirty="0">
                <a:effectLst/>
                <a:latin typeface="Times New Roman" panose="02020603050405020304" pitchFamily="18" charset="0"/>
                <a:ea typeface="Calibri" panose="020F0502020204030204" pitchFamily="34" charset="0"/>
                <a:cs typeface="Latha" panose="020B0604020202020204" pitchFamily="34" charset="0"/>
              </a:rPr>
              <a:t> Degree',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EnvironmentSatisfaction</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JobInvolvement</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JobRole_Healthcare</a:t>
            </a:r>
            <a:r>
              <a:rPr lang="en-IN" sz="1800" i="1" dirty="0">
                <a:effectLst/>
                <a:latin typeface="Times New Roman" panose="02020603050405020304" pitchFamily="18" charset="0"/>
                <a:ea typeface="Calibri" panose="020F0502020204030204" pitchFamily="34" charset="0"/>
                <a:cs typeface="Latha" panose="020B0604020202020204" pitchFamily="34" charset="0"/>
              </a:rPr>
              <a:t> Representative','</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JobRole_Human</a:t>
            </a:r>
            <a:r>
              <a:rPr lang="en-IN" sz="1800" i="1" dirty="0">
                <a:effectLst/>
                <a:latin typeface="Times New Roman" panose="02020603050405020304" pitchFamily="18" charset="0"/>
                <a:ea typeface="Calibri" panose="020F0502020204030204" pitchFamily="34" charset="0"/>
                <a:cs typeface="Latha" panose="020B0604020202020204" pitchFamily="34" charset="0"/>
              </a:rPr>
              <a:t> Resources',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JobRole_Laboratory</a:t>
            </a:r>
            <a:r>
              <a:rPr lang="en-IN" sz="1800" i="1" dirty="0">
                <a:effectLst/>
                <a:latin typeface="Times New Roman" panose="02020603050405020304" pitchFamily="18" charset="0"/>
                <a:ea typeface="Calibri" panose="020F0502020204030204" pitchFamily="34" charset="0"/>
                <a:cs typeface="Latha" panose="020B0604020202020204" pitchFamily="34" charset="0"/>
              </a:rPr>
              <a:t> Technician',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JobRole_Manager</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JobRole_Manufacturing</a:t>
            </a:r>
            <a:r>
              <a:rPr lang="en-IN" sz="1800" i="1" dirty="0">
                <a:effectLst/>
                <a:latin typeface="Times New Roman" panose="02020603050405020304" pitchFamily="18" charset="0"/>
                <a:ea typeface="Calibri" panose="020F0502020204030204" pitchFamily="34" charset="0"/>
                <a:cs typeface="Latha" panose="020B0604020202020204" pitchFamily="34" charset="0"/>
              </a:rPr>
              <a:t> Director',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JobRole_Research</a:t>
            </a:r>
            <a:r>
              <a:rPr lang="en-IN" sz="1800" i="1" dirty="0">
                <a:effectLst/>
                <a:latin typeface="Times New Roman" panose="02020603050405020304" pitchFamily="18" charset="0"/>
                <a:ea typeface="Calibri" panose="020F0502020204030204" pitchFamily="34" charset="0"/>
                <a:cs typeface="Latha" panose="020B0604020202020204" pitchFamily="34" charset="0"/>
              </a:rPr>
              <a:t> Director’,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JobRole_Sales</a:t>
            </a:r>
            <a:r>
              <a:rPr lang="en-IN" sz="1800" i="1" dirty="0">
                <a:effectLst/>
                <a:latin typeface="Times New Roman" panose="02020603050405020304" pitchFamily="18" charset="0"/>
                <a:ea typeface="Calibri" panose="020F0502020204030204" pitchFamily="34" charset="0"/>
                <a:cs typeface="Latha" panose="020B0604020202020204" pitchFamily="34" charset="0"/>
              </a:rPr>
              <a:t> Representative','</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JobSatisfaction</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MaritalStatus_Divorced</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MaritalStatus_Single</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OverTime_No</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OverTime_Yes</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RelationshipSatisfaction</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err="1">
                <a:effectLst/>
                <a:latin typeface="Times New Roman" panose="02020603050405020304" pitchFamily="18" charset="0"/>
                <a:ea typeface="Calibri" panose="020F0502020204030204" pitchFamily="34" charset="0"/>
                <a:cs typeface="Latha" panose="020B0604020202020204" pitchFamily="34" charset="0"/>
              </a:rPr>
              <a:t>StockOptionLevel</a:t>
            </a:r>
            <a:r>
              <a:rPr lang="en-IN" sz="1800" i="1" dirty="0">
                <a:effectLst/>
                <a:latin typeface="Times New Roman" panose="02020603050405020304" pitchFamily="18" charset="0"/>
                <a:ea typeface="Calibri" panose="020F0502020204030204" pitchFamily="34" charset="0"/>
                <a:cs typeface="Latha" panose="020B0604020202020204" pitchFamily="34" charset="0"/>
              </a:rPr>
              <a:t>’ </a:t>
            </a:r>
            <a:r>
              <a:rPr lang="en-IN" sz="1800" i="1" dirty="0">
                <a:effectLst/>
                <a:latin typeface="Times New Roman" panose="02020603050405020304" pitchFamily="18" charset="0"/>
                <a:ea typeface="Calibri" panose="020F0502020204030204" pitchFamily="34" charset="0"/>
              </a:rPr>
              <a:t>'</a:t>
            </a:r>
            <a:r>
              <a:rPr lang="en-IN" sz="1800" i="1" dirty="0" err="1">
                <a:effectLst/>
                <a:latin typeface="Times New Roman" panose="02020603050405020304" pitchFamily="18" charset="0"/>
                <a:ea typeface="Calibri" panose="020F0502020204030204" pitchFamily="34" charset="0"/>
              </a:rPr>
              <a:t>WorkLifeBalance</a:t>
            </a:r>
            <a:r>
              <a:rPr lang="en-IN" sz="1800" i="1" dirty="0">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111568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E527-7157-4769-BBB8-0B2DC1AD6835}"/>
              </a:ext>
            </a:extLst>
          </p:cNvPr>
          <p:cNvSpPr>
            <a:spLocks noGrp="1"/>
          </p:cNvSpPr>
          <p:nvPr>
            <p:ph type="title"/>
          </p:nvPr>
        </p:nvSpPr>
        <p:spPr/>
        <p:txBody>
          <a:bodyPr/>
          <a:lstStyle/>
          <a:p>
            <a:r>
              <a:rPr lang="en-IN" dirty="0"/>
              <a:t>PCA </a:t>
            </a:r>
          </a:p>
        </p:txBody>
      </p:sp>
      <p:sp>
        <p:nvSpPr>
          <p:cNvPr id="3" name="Content Placeholder 2">
            <a:extLst>
              <a:ext uri="{FF2B5EF4-FFF2-40B4-BE49-F238E27FC236}">
                <a16:creationId xmlns:a16="http://schemas.microsoft.com/office/drawing/2014/main" id="{7D5C21AD-63C7-450A-A6D4-D6A767C319EA}"/>
              </a:ext>
            </a:extLst>
          </p:cNvPr>
          <p:cNvSpPr>
            <a:spLocks noGrp="1"/>
          </p:cNvSpPr>
          <p:nvPr>
            <p:ph idx="1"/>
          </p:nvPr>
        </p:nvSpPr>
        <p:spPr>
          <a:xfrm>
            <a:off x="1097280" y="2108201"/>
            <a:ext cx="4779818" cy="3760891"/>
          </a:xfrm>
        </p:spPr>
        <p:txBody>
          <a:bodyPr>
            <a:normAutofit/>
          </a:bodyPr>
          <a:lstStyle/>
          <a:p>
            <a:pPr algn="just"/>
            <a:r>
              <a:rPr lang="en-IN" dirty="0"/>
              <a:t>From using Chi Square , Recursive Selector  and Tree Selector we took top 27 features which are common among these three . Now remaining 27 features are present now we will convert these 27 features into 8 Features by using Elbow curve and then we will add these 8 features to 23 features and we will remove these 27 features from data.</a:t>
            </a:r>
          </a:p>
        </p:txBody>
      </p:sp>
      <p:pic>
        <p:nvPicPr>
          <p:cNvPr id="8194" name="Picture 2">
            <a:extLst>
              <a:ext uri="{FF2B5EF4-FFF2-40B4-BE49-F238E27FC236}">
                <a16:creationId xmlns:a16="http://schemas.microsoft.com/office/drawing/2014/main" id="{4C9C5B0A-76D7-449C-B252-3FAA20002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6866"/>
            <a:ext cx="5314950" cy="444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7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670D-7549-476F-9E02-F4F8339910E5}"/>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0DBE7429-EF29-44C3-95AE-0C43E4B7F342}"/>
              </a:ext>
            </a:extLst>
          </p:cNvPr>
          <p:cNvSpPr>
            <a:spLocks noGrp="1"/>
          </p:cNvSpPr>
          <p:nvPr>
            <p:ph idx="1"/>
          </p:nvPr>
        </p:nvSpPr>
        <p:spPr/>
        <p:txBody>
          <a:bodyPr/>
          <a:lstStyle/>
          <a:p>
            <a:r>
              <a:rPr lang="en-IN" dirty="0">
                <a:latin typeface="Calibri" panose="020F0502020204030204" pitchFamily="34" charset="0"/>
                <a:cs typeface="Calibri" panose="020F0502020204030204" pitchFamily="34" charset="0"/>
              </a:rPr>
              <a:t>Decision Tree</a:t>
            </a:r>
          </a:p>
          <a:p>
            <a:r>
              <a:rPr lang="en-IN" dirty="0">
                <a:latin typeface="Calibri" panose="020F0502020204030204" pitchFamily="34" charset="0"/>
                <a:cs typeface="Calibri" panose="020F0502020204030204" pitchFamily="34" charset="0"/>
              </a:rPr>
              <a:t>Random forest</a:t>
            </a:r>
          </a:p>
          <a:p>
            <a:r>
              <a:rPr lang="en-IN" dirty="0">
                <a:latin typeface="Calibri" panose="020F0502020204030204" pitchFamily="34" charset="0"/>
                <a:cs typeface="Calibri" panose="020F0502020204030204" pitchFamily="34" charset="0"/>
              </a:rPr>
              <a:t>Neural Networks </a:t>
            </a:r>
          </a:p>
          <a:p>
            <a:r>
              <a:rPr lang="en-IN" dirty="0">
                <a:latin typeface="Calibri" panose="020F0502020204030204" pitchFamily="34" charset="0"/>
                <a:cs typeface="Calibri" panose="020F0502020204030204" pitchFamily="34" charset="0"/>
              </a:rPr>
              <a:t>XGB(Xtreme Gradient Boosting)</a:t>
            </a:r>
          </a:p>
          <a:p>
            <a:r>
              <a:rPr lang="en-IN" dirty="0">
                <a:latin typeface="Calibri" panose="020F0502020204030204" pitchFamily="34" charset="0"/>
                <a:cs typeface="Calibri" panose="020F0502020204030204" pitchFamily="34" charset="0"/>
              </a:rPr>
              <a:t>KNN( K- Nearest Neighbourhood)</a:t>
            </a:r>
          </a:p>
          <a:p>
            <a:r>
              <a:rPr lang="en-IN" dirty="0">
                <a:latin typeface="Calibri" panose="020F0502020204030204" pitchFamily="34" charset="0"/>
                <a:cs typeface="Calibri" panose="020F0502020204030204" pitchFamily="34" charset="0"/>
              </a:rPr>
              <a:t>Ada Boosting</a:t>
            </a:r>
            <a:endParaRPr lang="en-IN" dirty="0"/>
          </a:p>
        </p:txBody>
      </p:sp>
    </p:spTree>
    <p:extLst>
      <p:ext uri="{BB962C8B-B14F-4D97-AF65-F5344CB8AC3E}">
        <p14:creationId xmlns:p14="http://schemas.microsoft.com/office/powerpoint/2010/main" val="35033857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{619F1D80-9287-493A-A7F9-CAC3F280D0D3}tf22712842_win32</Template>
  <TotalTime>669</TotalTime>
  <Words>1786</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Bookman Old Style</vt:lpstr>
      <vt:lpstr>Calibri</vt:lpstr>
      <vt:lpstr>Cambria Math</vt:lpstr>
      <vt:lpstr>Franklin Gothic Book</vt:lpstr>
      <vt:lpstr>Times New Roman</vt:lpstr>
      <vt:lpstr>1_RetrospectVTI</vt:lpstr>
      <vt:lpstr>Employee Attrition</vt:lpstr>
      <vt:lpstr>Objective</vt:lpstr>
      <vt:lpstr>Methodology</vt:lpstr>
      <vt:lpstr>Module Description</vt:lpstr>
      <vt:lpstr>Data set</vt:lpstr>
      <vt:lpstr>Correlation Graph</vt:lpstr>
      <vt:lpstr>Feature Selection</vt:lpstr>
      <vt:lpstr>PCA </vt:lpstr>
      <vt:lpstr>Algorithms Used</vt:lpstr>
      <vt:lpstr>Decision Tree</vt:lpstr>
      <vt:lpstr>Random Forest</vt:lpstr>
      <vt:lpstr>Neural Networks</vt:lpstr>
      <vt:lpstr>K Nearest Neighborhood</vt:lpstr>
      <vt:lpstr>eXtreme Gradient Boosting</vt:lpstr>
      <vt:lpstr>Ada Boosting</vt:lpstr>
      <vt:lpstr>Implementation:(Regularization)</vt:lpstr>
      <vt:lpstr>Decision Tree Regularization</vt:lpstr>
      <vt:lpstr>Random forest Regularization</vt:lpstr>
      <vt:lpstr>KNN</vt:lpstr>
      <vt:lpstr>XG Boosting Regularization</vt:lpstr>
      <vt:lpstr>Ada Boosting Regularization</vt:lpstr>
      <vt:lpstr>AUCROC Curves for all models.</vt:lpstr>
      <vt:lpstr>AUCROC Comparison</vt:lpstr>
      <vt:lpstr>Results</vt:lpstr>
      <vt:lpstr>Feature Importance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LOKSUNDAR G</dc:creator>
  <cp:lastModifiedBy>LOKSUNDAR G</cp:lastModifiedBy>
  <cp:revision>20</cp:revision>
  <dcterms:created xsi:type="dcterms:W3CDTF">2021-04-06T09:39:59Z</dcterms:created>
  <dcterms:modified xsi:type="dcterms:W3CDTF">2021-04-10T11:30:01Z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