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71" r:id="rId2"/>
    <p:sldId id="270" r:id="rId3"/>
    <p:sldId id="257" r:id="rId4"/>
    <p:sldId id="264" r:id="rId5"/>
    <p:sldId id="272" r:id="rId6"/>
    <p:sldId id="266" r:id="rId7"/>
    <p:sldId id="287" r:id="rId8"/>
    <p:sldId id="267" r:id="rId9"/>
    <p:sldId id="278" r:id="rId10"/>
    <p:sldId id="279" r:id="rId11"/>
    <p:sldId id="280" r:id="rId12"/>
    <p:sldId id="281" r:id="rId13"/>
    <p:sldId id="283" r:id="rId14"/>
    <p:sldId id="274" r:id="rId15"/>
    <p:sldId id="277" r:id="rId16"/>
    <p:sldId id="275" r:id="rId17"/>
    <p:sldId id="276" r:id="rId18"/>
    <p:sldId id="284" r:id="rId19"/>
    <p:sldId id="285" r:id="rId20"/>
    <p:sldId id="286" r:id="rId21"/>
    <p:sldId id="268" r:id="rId22"/>
    <p:sldId id="269" r:id="rId23"/>
    <p:sldId id="261" r:id="rId24"/>
    <p:sldId id="262" r:id="rId25"/>
    <p:sldId id="26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614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39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62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441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52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056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259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555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966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261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4/21/2020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324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4/21/2020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96545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udemy.com/user/frank-kane-2/" TargetMode="External"/><Relationship Id="rId2" Type="http://schemas.openxmlformats.org/officeDocument/2006/relationships/hyperlink" Target="https://www.kaggle.com/sanjeet41/autoencoders-to-detect-anomalies-in-dropout/data" TargetMode="External"/><Relationship Id="rId1" Type="http://schemas.openxmlformats.org/officeDocument/2006/relationships/slideLayout" Target="../slideLayouts/slideLayout2.xml"/><Relationship Id="rId5" Type="http://schemas.openxmlformats.org/officeDocument/2006/relationships/hyperlink" Target="https://towardsdatascience.com/data-science-simplified-part-5-multivariateregression-models-7684b0489015" TargetMode="External"/><Relationship Id="rId4" Type="http://schemas.openxmlformats.org/officeDocument/2006/relationships/hyperlink" Target="https://blog.statsbot.co/ensemble-learning-d1dcd548e936"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250C-D811-4049-BE38-B434DC1DCB15}"/>
              </a:ext>
            </a:extLst>
          </p:cNvPr>
          <p:cNvSpPr>
            <a:spLocks noGrp="1"/>
          </p:cNvSpPr>
          <p:nvPr>
            <p:ph type="ctrTitle"/>
          </p:nvPr>
        </p:nvSpPr>
        <p:spPr>
          <a:xfrm>
            <a:off x="813384" y="613688"/>
            <a:ext cx="8782561" cy="1158474"/>
          </a:xfrm>
        </p:spPr>
        <p:txBody>
          <a:bodyPr>
            <a:normAutofit fontScale="90000"/>
          </a:bodyPr>
          <a:lstStyle/>
          <a:p>
            <a:r>
              <a:rPr lang="en-US" dirty="0"/>
              <a:t>SCHOOL DROPOUT ANALYSIS</a:t>
            </a:r>
            <a:endParaRPr lang="en-IN" dirty="0"/>
          </a:p>
        </p:txBody>
      </p:sp>
      <p:sp>
        <p:nvSpPr>
          <p:cNvPr id="3" name="Subtitle 2">
            <a:extLst>
              <a:ext uri="{FF2B5EF4-FFF2-40B4-BE49-F238E27FC236}">
                <a16:creationId xmlns:a16="http://schemas.microsoft.com/office/drawing/2014/main" id="{321D4089-AE38-419E-BB5C-36FBF7122793}"/>
              </a:ext>
            </a:extLst>
          </p:cNvPr>
          <p:cNvSpPr>
            <a:spLocks noGrp="1"/>
          </p:cNvSpPr>
          <p:nvPr>
            <p:ph type="subTitle" idx="1"/>
          </p:nvPr>
        </p:nvSpPr>
        <p:spPr>
          <a:xfrm>
            <a:off x="714703" y="3609398"/>
            <a:ext cx="4046483" cy="2055677"/>
          </a:xfrm>
        </p:spPr>
        <p:txBody>
          <a:bodyPr>
            <a:normAutofit fontScale="85000" lnSpcReduction="20000"/>
          </a:bodyPr>
          <a:lstStyle/>
          <a:p>
            <a:r>
              <a:rPr lang="en-US" sz="2800" dirty="0">
                <a:latin typeface="Calibri" panose="020F0502020204030204" pitchFamily="34" charset="0"/>
                <a:cs typeface="Calibri" panose="020F0502020204030204" pitchFamily="34" charset="0"/>
              </a:rPr>
              <a:t>G.LOK SUNDAR (9917004144)</a:t>
            </a:r>
          </a:p>
          <a:p>
            <a:r>
              <a:rPr lang="en-US" sz="2800" dirty="0">
                <a:latin typeface="Calibri" panose="020F0502020204030204" pitchFamily="34" charset="0"/>
                <a:cs typeface="Calibri" panose="020F0502020204030204" pitchFamily="34" charset="0"/>
              </a:rPr>
              <a:t>N.YASWANTHI   (9917004085)</a:t>
            </a:r>
          </a:p>
          <a:p>
            <a:r>
              <a:rPr lang="en-US" sz="2800" dirty="0">
                <a:latin typeface="Calibri" panose="020F0502020204030204" pitchFamily="34" charset="0"/>
                <a:cs typeface="Calibri" panose="020F0502020204030204" pitchFamily="34" charset="0"/>
              </a:rPr>
              <a:t>M.NIKITHA (9917004072)</a:t>
            </a:r>
          </a:p>
          <a:p>
            <a:r>
              <a:rPr lang="en-US" sz="2800" dirty="0">
                <a:latin typeface="Calibri" panose="020F0502020204030204" pitchFamily="34" charset="0"/>
                <a:cs typeface="Calibri" panose="020F0502020204030204" pitchFamily="34" charset="0"/>
              </a:rPr>
              <a:t>A.CHANDANA (9917004187)</a:t>
            </a:r>
          </a:p>
          <a:p>
            <a:endParaRPr lang="en-IN" dirty="0"/>
          </a:p>
        </p:txBody>
      </p:sp>
      <p:sp>
        <p:nvSpPr>
          <p:cNvPr id="4" name="TextBox 3">
            <a:extLst>
              <a:ext uri="{FF2B5EF4-FFF2-40B4-BE49-F238E27FC236}">
                <a16:creationId xmlns:a16="http://schemas.microsoft.com/office/drawing/2014/main" id="{C3C65527-291C-4F22-901B-FB52BC197F01}"/>
              </a:ext>
            </a:extLst>
          </p:cNvPr>
          <p:cNvSpPr txBox="1"/>
          <p:nvPr/>
        </p:nvSpPr>
        <p:spPr>
          <a:xfrm>
            <a:off x="5759669" y="3867807"/>
            <a:ext cx="4183117" cy="954107"/>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INTERNAL GUIDE:</a:t>
            </a:r>
          </a:p>
          <a:p>
            <a:r>
              <a:rPr lang="en-US" sz="2800" dirty="0">
                <a:latin typeface="Calibri" panose="020F0502020204030204" pitchFamily="34" charset="0"/>
                <a:cs typeface="Calibri" panose="020F0502020204030204" pitchFamily="34" charset="0"/>
              </a:rPr>
              <a:t>		DR.P.DEEPA LAKSHMI</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347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EF8D-6ABB-4208-BC4C-B909AE9D033A}"/>
              </a:ext>
            </a:extLst>
          </p:cNvPr>
          <p:cNvSpPr>
            <a:spLocks noGrp="1"/>
          </p:cNvSpPr>
          <p:nvPr>
            <p:ph type="title"/>
          </p:nvPr>
        </p:nvSpPr>
        <p:spPr/>
        <p:txBody>
          <a:bodyPr/>
          <a:lstStyle/>
          <a:p>
            <a:r>
              <a:rPr lang="en-IN" dirty="0"/>
              <a:t>Random forest</a:t>
            </a:r>
            <a:br>
              <a:rPr lang="en-IN" dirty="0"/>
            </a:br>
            <a:r>
              <a:rPr lang="en-IN" dirty="0"/>
              <a:t>Regularization</a:t>
            </a:r>
          </a:p>
        </p:txBody>
      </p:sp>
      <p:pic>
        <p:nvPicPr>
          <p:cNvPr id="5" name="Content Placeholder 4">
            <a:extLst>
              <a:ext uri="{FF2B5EF4-FFF2-40B4-BE49-F238E27FC236}">
                <a16:creationId xmlns:a16="http://schemas.microsoft.com/office/drawing/2014/main" id="{F8C9AF0D-FAEE-47A3-8867-1330D04E3B30}"/>
              </a:ext>
            </a:extLst>
          </p:cNvPr>
          <p:cNvPicPr>
            <a:picLocks noGrp="1" noChangeAspect="1"/>
          </p:cNvPicPr>
          <p:nvPr>
            <p:ph idx="1"/>
          </p:nvPr>
        </p:nvPicPr>
        <p:blipFill>
          <a:blip r:embed="rId2"/>
          <a:stretch>
            <a:fillRect/>
          </a:stretch>
        </p:blipFill>
        <p:spPr>
          <a:xfrm>
            <a:off x="662872" y="3304446"/>
            <a:ext cx="4848902" cy="3305636"/>
          </a:xfrm>
        </p:spPr>
      </p:pic>
      <p:pic>
        <p:nvPicPr>
          <p:cNvPr id="7" name="Picture 6">
            <a:extLst>
              <a:ext uri="{FF2B5EF4-FFF2-40B4-BE49-F238E27FC236}">
                <a16:creationId xmlns:a16="http://schemas.microsoft.com/office/drawing/2014/main" id="{5AA851D6-7712-49F4-B692-2FD38D614BA2}"/>
              </a:ext>
            </a:extLst>
          </p:cNvPr>
          <p:cNvPicPr>
            <a:picLocks noChangeAspect="1"/>
          </p:cNvPicPr>
          <p:nvPr/>
        </p:nvPicPr>
        <p:blipFill>
          <a:blip r:embed="rId3"/>
          <a:stretch>
            <a:fillRect/>
          </a:stretch>
        </p:blipFill>
        <p:spPr>
          <a:xfrm>
            <a:off x="6680228" y="3275867"/>
            <a:ext cx="5134692" cy="3334215"/>
          </a:xfrm>
          <a:prstGeom prst="rect">
            <a:avLst/>
          </a:prstGeom>
        </p:spPr>
      </p:pic>
      <p:sp>
        <p:nvSpPr>
          <p:cNvPr id="8" name="TextBox 7">
            <a:extLst>
              <a:ext uri="{FF2B5EF4-FFF2-40B4-BE49-F238E27FC236}">
                <a16:creationId xmlns:a16="http://schemas.microsoft.com/office/drawing/2014/main" id="{15EA1335-F84F-4E2B-870E-543C1B4B84BC}"/>
              </a:ext>
            </a:extLst>
          </p:cNvPr>
          <p:cNvSpPr txBox="1"/>
          <p:nvPr/>
        </p:nvSpPr>
        <p:spPr>
          <a:xfrm>
            <a:off x="1451579" y="2025102"/>
            <a:ext cx="9898602" cy="923330"/>
          </a:xfrm>
          <a:prstGeom prst="rect">
            <a:avLst/>
          </a:prstGeom>
          <a:noFill/>
        </p:spPr>
        <p:txBody>
          <a:bodyPr wrap="square" rtlCol="0">
            <a:spAutoFit/>
          </a:bodyPr>
          <a:lstStyle/>
          <a:p>
            <a:r>
              <a:rPr lang="en-IN" dirty="0"/>
              <a:t>From the both graphs we observe that the model will be Regularized at </a:t>
            </a:r>
          </a:p>
          <a:p>
            <a:r>
              <a:rPr lang="en-IN" dirty="0" err="1"/>
              <a:t>Tree_Depth</a:t>
            </a:r>
            <a:r>
              <a:rPr lang="en-IN" dirty="0"/>
              <a:t> =  4  with 95.5% accuracy and </a:t>
            </a:r>
            <a:r>
              <a:rPr lang="en-IN" dirty="0" err="1"/>
              <a:t>No.of</a:t>
            </a:r>
            <a:r>
              <a:rPr lang="en-IN" dirty="0"/>
              <a:t> Estimators = 20 with 95.5% accuracy.</a:t>
            </a:r>
          </a:p>
          <a:p>
            <a:r>
              <a:rPr lang="en-IN" dirty="0"/>
              <a:t>So we use this values in final model.</a:t>
            </a:r>
          </a:p>
        </p:txBody>
      </p:sp>
    </p:spTree>
    <p:extLst>
      <p:ext uri="{BB962C8B-B14F-4D97-AF65-F5344CB8AC3E}">
        <p14:creationId xmlns:p14="http://schemas.microsoft.com/office/powerpoint/2010/main" val="237391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E6A9-CBE3-4D4D-997C-3A07282FD03E}"/>
              </a:ext>
            </a:extLst>
          </p:cNvPr>
          <p:cNvSpPr>
            <a:spLocks noGrp="1"/>
          </p:cNvSpPr>
          <p:nvPr>
            <p:ph type="title"/>
          </p:nvPr>
        </p:nvSpPr>
        <p:spPr/>
        <p:txBody>
          <a:bodyPr/>
          <a:lstStyle/>
          <a:p>
            <a:r>
              <a:rPr lang="en-IN" dirty="0"/>
              <a:t>Decision Tree</a:t>
            </a:r>
            <a:br>
              <a:rPr lang="en-IN" dirty="0"/>
            </a:br>
            <a:r>
              <a:rPr lang="en-IN" dirty="0"/>
              <a:t>Regularization</a:t>
            </a:r>
          </a:p>
        </p:txBody>
      </p:sp>
      <p:pic>
        <p:nvPicPr>
          <p:cNvPr id="5" name="Content Placeholder 4">
            <a:extLst>
              <a:ext uri="{FF2B5EF4-FFF2-40B4-BE49-F238E27FC236}">
                <a16:creationId xmlns:a16="http://schemas.microsoft.com/office/drawing/2014/main" id="{CDE0FB4B-F395-479B-811F-B2462E36891B}"/>
              </a:ext>
            </a:extLst>
          </p:cNvPr>
          <p:cNvPicPr>
            <a:picLocks noGrp="1" noChangeAspect="1"/>
          </p:cNvPicPr>
          <p:nvPr>
            <p:ph idx="1"/>
          </p:nvPr>
        </p:nvPicPr>
        <p:blipFill>
          <a:blip r:embed="rId2"/>
          <a:stretch>
            <a:fillRect/>
          </a:stretch>
        </p:blipFill>
        <p:spPr>
          <a:xfrm>
            <a:off x="642722" y="3120103"/>
            <a:ext cx="5077534" cy="3372321"/>
          </a:xfrm>
        </p:spPr>
      </p:pic>
      <p:pic>
        <p:nvPicPr>
          <p:cNvPr id="7" name="Picture 6">
            <a:extLst>
              <a:ext uri="{FF2B5EF4-FFF2-40B4-BE49-F238E27FC236}">
                <a16:creationId xmlns:a16="http://schemas.microsoft.com/office/drawing/2014/main" id="{8377DCA0-4E04-4E6C-BB3F-2E274EE1C77B}"/>
              </a:ext>
            </a:extLst>
          </p:cNvPr>
          <p:cNvPicPr>
            <a:picLocks noChangeAspect="1"/>
          </p:cNvPicPr>
          <p:nvPr/>
        </p:nvPicPr>
        <p:blipFill>
          <a:blip r:embed="rId3"/>
          <a:stretch>
            <a:fillRect/>
          </a:stretch>
        </p:blipFill>
        <p:spPr>
          <a:xfrm>
            <a:off x="6471746" y="3053419"/>
            <a:ext cx="5220429" cy="3439005"/>
          </a:xfrm>
          <a:prstGeom prst="rect">
            <a:avLst/>
          </a:prstGeom>
        </p:spPr>
      </p:pic>
      <p:sp>
        <p:nvSpPr>
          <p:cNvPr id="8" name="TextBox 7">
            <a:extLst>
              <a:ext uri="{FF2B5EF4-FFF2-40B4-BE49-F238E27FC236}">
                <a16:creationId xmlns:a16="http://schemas.microsoft.com/office/drawing/2014/main" id="{5E1D860A-6B77-4978-86B2-EFF0091AF77B}"/>
              </a:ext>
            </a:extLst>
          </p:cNvPr>
          <p:cNvSpPr txBox="1"/>
          <p:nvPr/>
        </p:nvSpPr>
        <p:spPr>
          <a:xfrm>
            <a:off x="1465893" y="1853754"/>
            <a:ext cx="9588961" cy="1015663"/>
          </a:xfrm>
          <a:prstGeom prst="rect">
            <a:avLst/>
          </a:prstGeom>
          <a:noFill/>
        </p:spPr>
        <p:txBody>
          <a:bodyPr wrap="square" rtlCol="0">
            <a:spAutoFit/>
          </a:bodyPr>
          <a:lstStyle/>
          <a:p>
            <a:r>
              <a:rPr lang="en-IN" sz="2000" dirty="0"/>
              <a:t>From the graphs we observe that the model is Regularized at Nodes = 6 with 96% accuracy. Here nodes means the maximum number of child leaf nodes in each branch at terminating end. </a:t>
            </a:r>
          </a:p>
        </p:txBody>
      </p:sp>
    </p:spTree>
    <p:extLst>
      <p:ext uri="{BB962C8B-B14F-4D97-AF65-F5344CB8AC3E}">
        <p14:creationId xmlns:p14="http://schemas.microsoft.com/office/powerpoint/2010/main" val="250912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3729-D6E1-4865-A202-0B35F3BA11C0}"/>
              </a:ext>
            </a:extLst>
          </p:cNvPr>
          <p:cNvSpPr>
            <a:spLocks noGrp="1"/>
          </p:cNvSpPr>
          <p:nvPr>
            <p:ph type="title"/>
          </p:nvPr>
        </p:nvSpPr>
        <p:spPr/>
        <p:txBody>
          <a:bodyPr/>
          <a:lstStyle/>
          <a:p>
            <a:r>
              <a:rPr lang="en-IN" dirty="0"/>
              <a:t>XG Boosting</a:t>
            </a:r>
            <a:br>
              <a:rPr lang="en-IN" dirty="0"/>
            </a:br>
            <a:r>
              <a:rPr lang="en-IN" dirty="0"/>
              <a:t>Regularization</a:t>
            </a:r>
          </a:p>
        </p:txBody>
      </p:sp>
      <p:pic>
        <p:nvPicPr>
          <p:cNvPr id="4" name="Picture 3">
            <a:extLst>
              <a:ext uri="{FF2B5EF4-FFF2-40B4-BE49-F238E27FC236}">
                <a16:creationId xmlns:a16="http://schemas.microsoft.com/office/drawing/2014/main" id="{48E0AE61-4D60-4033-A0B6-8DF2606CEE8F}"/>
              </a:ext>
            </a:extLst>
          </p:cNvPr>
          <p:cNvPicPr>
            <a:picLocks noChangeAspect="1"/>
          </p:cNvPicPr>
          <p:nvPr/>
        </p:nvPicPr>
        <p:blipFill>
          <a:blip r:embed="rId2"/>
          <a:stretch>
            <a:fillRect/>
          </a:stretch>
        </p:blipFill>
        <p:spPr>
          <a:xfrm>
            <a:off x="940772" y="3277156"/>
            <a:ext cx="4839375" cy="3334215"/>
          </a:xfrm>
          <a:prstGeom prst="rect">
            <a:avLst/>
          </a:prstGeom>
        </p:spPr>
      </p:pic>
      <p:pic>
        <p:nvPicPr>
          <p:cNvPr id="6" name="Picture 5">
            <a:extLst>
              <a:ext uri="{FF2B5EF4-FFF2-40B4-BE49-F238E27FC236}">
                <a16:creationId xmlns:a16="http://schemas.microsoft.com/office/drawing/2014/main" id="{639C3565-60CB-4B68-9A6F-6A1FA89BD84A}"/>
              </a:ext>
            </a:extLst>
          </p:cNvPr>
          <p:cNvPicPr>
            <a:picLocks noChangeAspect="1"/>
          </p:cNvPicPr>
          <p:nvPr/>
        </p:nvPicPr>
        <p:blipFill>
          <a:blip r:embed="rId3"/>
          <a:stretch>
            <a:fillRect/>
          </a:stretch>
        </p:blipFill>
        <p:spPr>
          <a:xfrm>
            <a:off x="6411854" y="3229524"/>
            <a:ext cx="5029902" cy="3381847"/>
          </a:xfrm>
          <a:prstGeom prst="rect">
            <a:avLst/>
          </a:prstGeom>
        </p:spPr>
      </p:pic>
      <p:sp>
        <p:nvSpPr>
          <p:cNvPr id="7" name="TextBox 6">
            <a:extLst>
              <a:ext uri="{FF2B5EF4-FFF2-40B4-BE49-F238E27FC236}">
                <a16:creationId xmlns:a16="http://schemas.microsoft.com/office/drawing/2014/main" id="{71FE5027-95B4-41E4-9DCD-03882E85DDD0}"/>
              </a:ext>
            </a:extLst>
          </p:cNvPr>
          <p:cNvSpPr txBox="1"/>
          <p:nvPr/>
        </p:nvSpPr>
        <p:spPr>
          <a:xfrm>
            <a:off x="1340528" y="2166151"/>
            <a:ext cx="9603275" cy="923330"/>
          </a:xfrm>
          <a:prstGeom prst="rect">
            <a:avLst/>
          </a:prstGeom>
          <a:noFill/>
        </p:spPr>
        <p:txBody>
          <a:bodyPr wrap="square" rtlCol="0">
            <a:spAutoFit/>
          </a:bodyPr>
          <a:lstStyle/>
          <a:p>
            <a:r>
              <a:rPr lang="en-IN" dirty="0"/>
              <a:t>By observing the below graph the Accuracy is optimised at the red circle in the</a:t>
            </a:r>
          </a:p>
          <a:p>
            <a:r>
              <a:rPr lang="en-IN" dirty="0"/>
              <a:t> ‘DEPTH vs ACCURACY’ graph.</a:t>
            </a:r>
          </a:p>
          <a:p>
            <a:r>
              <a:rPr lang="en-IN" dirty="0"/>
              <a:t>So we draw graphs with depths = 3,4,5 by changing the estimators.</a:t>
            </a:r>
          </a:p>
        </p:txBody>
      </p:sp>
    </p:spTree>
    <p:extLst>
      <p:ext uri="{BB962C8B-B14F-4D97-AF65-F5344CB8AC3E}">
        <p14:creationId xmlns:p14="http://schemas.microsoft.com/office/powerpoint/2010/main" val="863252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90116-4745-4EF3-B99A-522D9C872BA1}"/>
              </a:ext>
            </a:extLst>
          </p:cNvPr>
          <p:cNvPicPr>
            <a:picLocks noChangeAspect="1"/>
          </p:cNvPicPr>
          <p:nvPr/>
        </p:nvPicPr>
        <p:blipFill>
          <a:blip r:embed="rId2"/>
          <a:stretch>
            <a:fillRect/>
          </a:stretch>
        </p:blipFill>
        <p:spPr>
          <a:xfrm>
            <a:off x="736728" y="2773946"/>
            <a:ext cx="5001323" cy="3334215"/>
          </a:xfrm>
          <a:prstGeom prst="rect">
            <a:avLst/>
          </a:prstGeom>
        </p:spPr>
      </p:pic>
      <p:pic>
        <p:nvPicPr>
          <p:cNvPr id="5" name="Picture 4">
            <a:extLst>
              <a:ext uri="{FF2B5EF4-FFF2-40B4-BE49-F238E27FC236}">
                <a16:creationId xmlns:a16="http://schemas.microsoft.com/office/drawing/2014/main" id="{64F9562C-94A7-4EBF-BF07-A53ED27EBF6E}"/>
              </a:ext>
            </a:extLst>
          </p:cNvPr>
          <p:cNvPicPr>
            <a:picLocks noChangeAspect="1"/>
          </p:cNvPicPr>
          <p:nvPr/>
        </p:nvPicPr>
        <p:blipFill>
          <a:blip r:embed="rId3"/>
          <a:stretch>
            <a:fillRect/>
          </a:stretch>
        </p:blipFill>
        <p:spPr>
          <a:xfrm>
            <a:off x="6453951" y="2802525"/>
            <a:ext cx="5020376" cy="3305636"/>
          </a:xfrm>
          <a:prstGeom prst="rect">
            <a:avLst/>
          </a:prstGeom>
        </p:spPr>
      </p:pic>
      <p:sp>
        <p:nvSpPr>
          <p:cNvPr id="7" name="TextBox 6">
            <a:extLst>
              <a:ext uri="{FF2B5EF4-FFF2-40B4-BE49-F238E27FC236}">
                <a16:creationId xmlns:a16="http://schemas.microsoft.com/office/drawing/2014/main" id="{A87E34B0-F307-4275-AA5D-3CD384917612}"/>
              </a:ext>
            </a:extLst>
          </p:cNvPr>
          <p:cNvSpPr txBox="1"/>
          <p:nvPr/>
        </p:nvSpPr>
        <p:spPr>
          <a:xfrm>
            <a:off x="825623" y="727969"/>
            <a:ext cx="10147177" cy="646331"/>
          </a:xfrm>
          <a:prstGeom prst="rect">
            <a:avLst/>
          </a:prstGeom>
          <a:noFill/>
        </p:spPr>
        <p:txBody>
          <a:bodyPr wrap="square" rtlCol="0">
            <a:spAutoFit/>
          </a:bodyPr>
          <a:lstStyle/>
          <a:p>
            <a:r>
              <a:rPr lang="en-IN" dirty="0"/>
              <a:t>From the three graphs we observed that the graph with depth = 4 is regularised very well .</a:t>
            </a:r>
          </a:p>
          <a:p>
            <a:r>
              <a:rPr lang="en-IN" dirty="0"/>
              <a:t>So we can take the 30 estimators with ~ 97% accuracy as the regularized value .</a:t>
            </a:r>
          </a:p>
        </p:txBody>
      </p:sp>
    </p:spTree>
    <p:extLst>
      <p:ext uri="{BB962C8B-B14F-4D97-AF65-F5344CB8AC3E}">
        <p14:creationId xmlns:p14="http://schemas.microsoft.com/office/powerpoint/2010/main" val="3908538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B9E28-F5ED-407A-B423-F78157E37E37}"/>
              </a:ext>
            </a:extLst>
          </p:cNvPr>
          <p:cNvSpPr>
            <a:spLocks noGrp="1"/>
          </p:cNvSpPr>
          <p:nvPr>
            <p:ph type="title"/>
          </p:nvPr>
        </p:nvSpPr>
        <p:spPr/>
        <p:txBody>
          <a:bodyPr/>
          <a:lstStyle/>
          <a:p>
            <a:r>
              <a:rPr lang="en-IN" dirty="0"/>
              <a:t>STACKING</a:t>
            </a:r>
          </a:p>
        </p:txBody>
      </p:sp>
      <p:sp>
        <p:nvSpPr>
          <p:cNvPr id="3" name="Content Placeholder 2">
            <a:extLst>
              <a:ext uri="{FF2B5EF4-FFF2-40B4-BE49-F238E27FC236}">
                <a16:creationId xmlns:a16="http://schemas.microsoft.com/office/drawing/2014/main" id="{24CC072D-6536-4584-A8BE-B43AD2FD2B10}"/>
              </a:ext>
            </a:extLst>
          </p:cNvPr>
          <p:cNvSpPr>
            <a:spLocks noGrp="1"/>
          </p:cNvSpPr>
          <p:nvPr>
            <p:ph idx="1"/>
          </p:nvPr>
        </p:nvSpPr>
        <p:spPr/>
        <p:txBody>
          <a:bodyPr/>
          <a:lstStyle/>
          <a:p>
            <a:r>
              <a:rPr lang="en-IN" dirty="0"/>
              <a:t>Stacking is technique which is used to prevent the over fitting of model .</a:t>
            </a:r>
          </a:p>
          <a:p>
            <a:r>
              <a:rPr lang="en-IN" dirty="0"/>
              <a:t>IN this method we are dividing the data sets into N parts and N-1 parts are used for fitting the model in sequential shuffling model .</a:t>
            </a:r>
          </a:p>
          <a:p>
            <a:r>
              <a:rPr lang="en-IN" dirty="0"/>
              <a:t>Remaining 1 part is used for testing the model .</a:t>
            </a:r>
          </a:p>
          <a:p>
            <a:r>
              <a:rPr lang="en-IN" dirty="0"/>
              <a:t>We should consider that the remaining one part of data set is not at all seen by the model in the past so it is completely new to the model.</a:t>
            </a:r>
          </a:p>
          <a:p>
            <a:r>
              <a:rPr lang="en-IN" dirty="0"/>
              <a:t>By this method we can regularize our model so effectively.</a:t>
            </a:r>
          </a:p>
        </p:txBody>
      </p:sp>
    </p:spTree>
    <p:extLst>
      <p:ext uri="{BB962C8B-B14F-4D97-AF65-F5344CB8AC3E}">
        <p14:creationId xmlns:p14="http://schemas.microsoft.com/office/powerpoint/2010/main" val="2749562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D631FA-CD8E-42E1-9287-8C0ADBE1E18C}"/>
              </a:ext>
            </a:extLst>
          </p:cNvPr>
          <p:cNvPicPr>
            <a:picLocks noChangeAspect="1"/>
          </p:cNvPicPr>
          <p:nvPr/>
        </p:nvPicPr>
        <p:blipFill>
          <a:blip r:embed="rId2"/>
          <a:stretch>
            <a:fillRect/>
          </a:stretch>
        </p:blipFill>
        <p:spPr>
          <a:xfrm>
            <a:off x="985235" y="0"/>
            <a:ext cx="10221530" cy="6862439"/>
          </a:xfrm>
          <a:prstGeom prst="rect">
            <a:avLst/>
          </a:prstGeom>
        </p:spPr>
      </p:pic>
    </p:spTree>
    <p:extLst>
      <p:ext uri="{BB962C8B-B14F-4D97-AF65-F5344CB8AC3E}">
        <p14:creationId xmlns:p14="http://schemas.microsoft.com/office/powerpoint/2010/main" val="427442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55534C-48B6-45CB-A2BA-962AA62E329D}"/>
              </a:ext>
            </a:extLst>
          </p:cNvPr>
          <p:cNvPicPr>
            <a:picLocks noChangeAspect="1"/>
          </p:cNvPicPr>
          <p:nvPr/>
        </p:nvPicPr>
        <p:blipFill>
          <a:blip r:embed="rId2"/>
          <a:stretch>
            <a:fillRect/>
          </a:stretch>
        </p:blipFill>
        <p:spPr>
          <a:xfrm>
            <a:off x="1681419" y="0"/>
            <a:ext cx="8829162" cy="6858000"/>
          </a:xfrm>
          <a:prstGeom prst="rect">
            <a:avLst/>
          </a:prstGeom>
        </p:spPr>
      </p:pic>
    </p:spTree>
    <p:extLst>
      <p:ext uri="{BB962C8B-B14F-4D97-AF65-F5344CB8AC3E}">
        <p14:creationId xmlns:p14="http://schemas.microsoft.com/office/powerpoint/2010/main" val="153988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392968-F6F5-4EE1-9636-7E60619AC095}"/>
              </a:ext>
            </a:extLst>
          </p:cNvPr>
          <p:cNvPicPr>
            <a:picLocks noChangeAspect="1"/>
          </p:cNvPicPr>
          <p:nvPr/>
        </p:nvPicPr>
        <p:blipFill>
          <a:blip r:embed="rId2"/>
          <a:stretch>
            <a:fillRect/>
          </a:stretch>
        </p:blipFill>
        <p:spPr>
          <a:xfrm>
            <a:off x="812947" y="0"/>
            <a:ext cx="10566105" cy="6858000"/>
          </a:xfrm>
          <a:prstGeom prst="rect">
            <a:avLst/>
          </a:prstGeom>
        </p:spPr>
      </p:pic>
    </p:spTree>
    <p:extLst>
      <p:ext uri="{BB962C8B-B14F-4D97-AF65-F5344CB8AC3E}">
        <p14:creationId xmlns:p14="http://schemas.microsoft.com/office/powerpoint/2010/main" val="1175967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1B96-21B5-43E0-926B-22C2095DC84D}"/>
              </a:ext>
            </a:extLst>
          </p:cNvPr>
          <p:cNvSpPr>
            <a:spLocks noGrp="1"/>
          </p:cNvSpPr>
          <p:nvPr>
            <p:ph type="title"/>
          </p:nvPr>
        </p:nvSpPr>
        <p:spPr/>
        <p:txBody>
          <a:bodyPr/>
          <a:lstStyle/>
          <a:p>
            <a:r>
              <a:rPr lang="en-IN" dirty="0"/>
              <a:t>Simulation Results</a:t>
            </a:r>
          </a:p>
        </p:txBody>
      </p:sp>
      <p:sp>
        <p:nvSpPr>
          <p:cNvPr id="3" name="Content Placeholder 2">
            <a:extLst>
              <a:ext uri="{FF2B5EF4-FFF2-40B4-BE49-F238E27FC236}">
                <a16:creationId xmlns:a16="http://schemas.microsoft.com/office/drawing/2014/main" id="{4AF64D05-59FF-484A-B977-681D84D0C63F}"/>
              </a:ext>
            </a:extLst>
          </p:cNvPr>
          <p:cNvSpPr>
            <a:spLocks noGrp="1"/>
          </p:cNvSpPr>
          <p:nvPr>
            <p:ph idx="1"/>
          </p:nvPr>
        </p:nvSpPr>
        <p:spPr/>
        <p:txBody>
          <a:bodyPr/>
          <a:lstStyle/>
          <a:p>
            <a:r>
              <a:rPr lang="en-IN" dirty="0"/>
              <a:t>The multiple regression results are </a:t>
            </a:r>
          </a:p>
        </p:txBody>
      </p:sp>
      <p:pic>
        <p:nvPicPr>
          <p:cNvPr id="5" name="Picture 4">
            <a:extLst>
              <a:ext uri="{FF2B5EF4-FFF2-40B4-BE49-F238E27FC236}">
                <a16:creationId xmlns:a16="http://schemas.microsoft.com/office/drawing/2014/main" id="{40C5F546-EB36-436C-8862-21CA286A8224}"/>
              </a:ext>
            </a:extLst>
          </p:cNvPr>
          <p:cNvPicPr>
            <a:picLocks noChangeAspect="1"/>
          </p:cNvPicPr>
          <p:nvPr/>
        </p:nvPicPr>
        <p:blipFill>
          <a:blip r:embed="rId2"/>
          <a:stretch>
            <a:fillRect/>
          </a:stretch>
        </p:blipFill>
        <p:spPr>
          <a:xfrm>
            <a:off x="5265918" y="2381198"/>
            <a:ext cx="6258798" cy="4048690"/>
          </a:xfrm>
          <a:prstGeom prst="rect">
            <a:avLst/>
          </a:prstGeom>
        </p:spPr>
      </p:pic>
      <p:sp>
        <p:nvSpPr>
          <p:cNvPr id="6" name="TextBox 5">
            <a:extLst>
              <a:ext uri="{FF2B5EF4-FFF2-40B4-BE49-F238E27FC236}">
                <a16:creationId xmlns:a16="http://schemas.microsoft.com/office/drawing/2014/main" id="{12794341-583B-4E84-8E0C-3BA822D1DA84}"/>
              </a:ext>
            </a:extLst>
          </p:cNvPr>
          <p:cNvSpPr txBox="1"/>
          <p:nvPr/>
        </p:nvSpPr>
        <p:spPr>
          <a:xfrm>
            <a:off x="1451579" y="2787588"/>
            <a:ext cx="3608693" cy="2031325"/>
          </a:xfrm>
          <a:prstGeom prst="rect">
            <a:avLst/>
          </a:prstGeom>
          <a:noFill/>
        </p:spPr>
        <p:txBody>
          <a:bodyPr wrap="square" rtlCol="0">
            <a:spAutoFit/>
          </a:bodyPr>
          <a:lstStyle/>
          <a:p>
            <a:r>
              <a:rPr lang="en-IN" dirty="0"/>
              <a:t>From the figure we observe that the last three features are having negligible weights that is ~0. which tells that these features are collinear features .they may cause overfitting of the model so we will remove these three features.</a:t>
            </a:r>
          </a:p>
        </p:txBody>
      </p:sp>
    </p:spTree>
    <p:extLst>
      <p:ext uri="{BB962C8B-B14F-4D97-AF65-F5344CB8AC3E}">
        <p14:creationId xmlns:p14="http://schemas.microsoft.com/office/powerpoint/2010/main" val="360156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0B9504-BDC2-400D-8CAF-45DC4DD9E121}"/>
              </a:ext>
            </a:extLst>
          </p:cNvPr>
          <p:cNvPicPr>
            <a:picLocks noChangeAspect="1"/>
          </p:cNvPicPr>
          <p:nvPr/>
        </p:nvPicPr>
        <p:blipFill>
          <a:blip r:embed="rId2"/>
          <a:stretch>
            <a:fillRect/>
          </a:stretch>
        </p:blipFill>
        <p:spPr>
          <a:xfrm>
            <a:off x="1022968" y="1420479"/>
            <a:ext cx="9240540" cy="828791"/>
          </a:xfrm>
          <a:prstGeom prst="rect">
            <a:avLst/>
          </a:prstGeom>
        </p:spPr>
      </p:pic>
      <p:sp>
        <p:nvSpPr>
          <p:cNvPr id="4" name="TextBox 3">
            <a:extLst>
              <a:ext uri="{FF2B5EF4-FFF2-40B4-BE49-F238E27FC236}">
                <a16:creationId xmlns:a16="http://schemas.microsoft.com/office/drawing/2014/main" id="{500EED09-B716-4081-AD84-16A3151BF6AE}"/>
              </a:ext>
            </a:extLst>
          </p:cNvPr>
          <p:cNvSpPr txBox="1"/>
          <p:nvPr/>
        </p:nvSpPr>
        <p:spPr>
          <a:xfrm>
            <a:off x="1022968" y="372861"/>
            <a:ext cx="8202967" cy="923330"/>
          </a:xfrm>
          <a:prstGeom prst="rect">
            <a:avLst/>
          </a:prstGeom>
          <a:noFill/>
        </p:spPr>
        <p:txBody>
          <a:bodyPr wrap="square" rtlCol="0">
            <a:spAutoFit/>
          </a:bodyPr>
          <a:lstStyle/>
          <a:p>
            <a:r>
              <a:rPr lang="en-IN" dirty="0"/>
              <a:t>After wards we will build the stack model and fits the all four models into ensemble learning model. Then we will test the all models and we will take mode of the four models as the output. The accuracy is as follows</a:t>
            </a:r>
          </a:p>
        </p:txBody>
      </p:sp>
      <p:sp>
        <p:nvSpPr>
          <p:cNvPr id="7" name="TextBox 6">
            <a:extLst>
              <a:ext uri="{FF2B5EF4-FFF2-40B4-BE49-F238E27FC236}">
                <a16:creationId xmlns:a16="http://schemas.microsoft.com/office/drawing/2014/main" id="{5CC487AF-1E81-49D7-BF13-2F506D0BBAA7}"/>
              </a:ext>
            </a:extLst>
          </p:cNvPr>
          <p:cNvSpPr txBox="1"/>
          <p:nvPr/>
        </p:nvSpPr>
        <p:spPr>
          <a:xfrm>
            <a:off x="1022968" y="2782669"/>
            <a:ext cx="8342974" cy="646331"/>
          </a:xfrm>
          <a:prstGeom prst="rect">
            <a:avLst/>
          </a:prstGeom>
          <a:noFill/>
        </p:spPr>
        <p:txBody>
          <a:bodyPr wrap="square" rtlCol="0">
            <a:spAutoFit/>
          </a:bodyPr>
          <a:lstStyle/>
          <a:p>
            <a:r>
              <a:rPr lang="en-IN" dirty="0"/>
              <a:t>After these we will get the important features which are more involving in the student dropout and save them in the excel sheet .The features are as follows</a:t>
            </a:r>
          </a:p>
        </p:txBody>
      </p:sp>
      <p:pic>
        <p:nvPicPr>
          <p:cNvPr id="8" name="Picture 7">
            <a:extLst>
              <a:ext uri="{FF2B5EF4-FFF2-40B4-BE49-F238E27FC236}">
                <a16:creationId xmlns:a16="http://schemas.microsoft.com/office/drawing/2014/main" id="{9A280673-86DA-4318-BC77-CBD05AE95889}"/>
              </a:ext>
            </a:extLst>
          </p:cNvPr>
          <p:cNvPicPr>
            <a:picLocks noChangeAspect="1"/>
          </p:cNvPicPr>
          <p:nvPr/>
        </p:nvPicPr>
        <p:blipFill>
          <a:blip r:embed="rId3"/>
          <a:stretch>
            <a:fillRect/>
          </a:stretch>
        </p:blipFill>
        <p:spPr>
          <a:xfrm>
            <a:off x="1028885" y="3560834"/>
            <a:ext cx="10183611" cy="2514471"/>
          </a:xfrm>
          <a:prstGeom prst="rect">
            <a:avLst/>
          </a:prstGeom>
        </p:spPr>
      </p:pic>
    </p:spTree>
    <p:extLst>
      <p:ext uri="{BB962C8B-B14F-4D97-AF65-F5344CB8AC3E}">
        <p14:creationId xmlns:p14="http://schemas.microsoft.com/office/powerpoint/2010/main" val="387673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104A-84A5-4601-9AF5-FCFB8679739B}"/>
              </a:ext>
            </a:extLst>
          </p:cNvPr>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LITERATURE REVIEW</a:t>
            </a:r>
            <a:endParaRPr lang="en-IN"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3BA126E-9E93-44B7-B8F8-E99C786766CE}"/>
              </a:ext>
            </a:extLst>
          </p:cNvPr>
          <p:cNvSpPr>
            <a:spLocks noGrp="1"/>
          </p:cNvSpPr>
          <p:nvPr>
            <p:ph idx="1"/>
          </p:nvPr>
        </p:nvSpPr>
        <p:spPr/>
        <p:txBody>
          <a:bodyPr>
            <a:normAutofit fontScale="92500" lnSpcReduction="10000"/>
          </a:bodyPr>
          <a:lstStyle/>
          <a:p>
            <a:r>
              <a:rPr lang="en-IN" sz="2000" dirty="0">
                <a:latin typeface="Calibri" panose="020F0502020204030204" pitchFamily="34" charset="0"/>
                <a:cs typeface="Calibri" panose="020F0502020204030204" pitchFamily="34" charset="0"/>
              </a:rPr>
              <a:t>Kristof De Witteᵼ , Sofie </a:t>
            </a:r>
            <a:r>
              <a:rPr lang="en-IN" sz="2000" dirty="0" err="1">
                <a:latin typeface="Calibri" panose="020F0502020204030204" pitchFamily="34" charset="0"/>
                <a:cs typeface="Calibri" panose="020F0502020204030204" pitchFamily="34" charset="0"/>
              </a:rPr>
              <a:t>Cabus</a:t>
            </a:r>
            <a:r>
              <a:rPr lang="en-IN" sz="2000" dirty="0">
                <a:latin typeface="Calibri" panose="020F0502020204030204" pitchFamily="34" charset="0"/>
                <a:cs typeface="Calibri" panose="020F0502020204030204" pitchFamily="34" charset="0"/>
              </a:rPr>
              <a:t> ᵼ, Geert Thyssenᵼ Ŧ, Wim Grootᵼ Ɣ, </a:t>
            </a:r>
            <a:r>
              <a:rPr lang="en-IN" sz="2000" dirty="0" err="1">
                <a:latin typeface="Calibri" panose="020F0502020204030204" pitchFamily="34" charset="0"/>
                <a:cs typeface="Calibri" panose="020F0502020204030204" pitchFamily="34" charset="0"/>
              </a:rPr>
              <a:t>Henriëtte</a:t>
            </a:r>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Maassen</a:t>
            </a:r>
            <a:r>
              <a:rPr lang="en-IN" sz="2000" dirty="0">
                <a:latin typeface="Calibri" panose="020F0502020204030204" pitchFamily="34" charset="0"/>
                <a:cs typeface="Calibri" panose="020F0502020204030204" pitchFamily="34" charset="0"/>
              </a:rPr>
              <a:t> van den </a:t>
            </a:r>
            <a:r>
              <a:rPr lang="en-IN" sz="2000" dirty="0" err="1">
                <a:latin typeface="Calibri" panose="020F0502020204030204" pitchFamily="34" charset="0"/>
                <a:cs typeface="Calibri" panose="020F0502020204030204" pitchFamily="34" charset="0"/>
              </a:rPr>
              <a:t>BrinkᵼƔ</a:t>
            </a:r>
            <a:r>
              <a:rPr lang="en-IN" sz="2000" dirty="0">
                <a:latin typeface="Calibri" panose="020F0502020204030204" pitchFamily="34" charset="0"/>
                <a:cs typeface="Calibri" panose="020F0502020204030204" pitchFamily="34" charset="0"/>
              </a:rPr>
              <a:t> .</a:t>
            </a:r>
          </a:p>
          <a:p>
            <a:r>
              <a:rPr lang="en-IN" sz="2000" dirty="0">
                <a:latin typeface="Calibri" panose="020F0502020204030204" pitchFamily="34" charset="0"/>
                <a:cs typeface="Calibri" panose="020F0502020204030204" pitchFamily="34" charset="0"/>
              </a:rPr>
              <a:t>Top Institute for Evidence Based Education Research, Maastricht University, </a:t>
            </a:r>
            <a:r>
              <a:rPr lang="en-IN" sz="2000" dirty="0" err="1">
                <a:latin typeface="Calibri" panose="020F0502020204030204" pitchFamily="34" charset="0"/>
                <a:cs typeface="Calibri" panose="020F0502020204030204" pitchFamily="34" charset="0"/>
              </a:rPr>
              <a:t>Kapoenstraat</a:t>
            </a:r>
            <a:r>
              <a:rPr lang="en-IN" sz="2000" dirty="0">
                <a:latin typeface="Calibri" panose="020F0502020204030204" pitchFamily="34" charset="0"/>
                <a:cs typeface="Calibri" panose="020F0502020204030204" pitchFamily="34" charset="0"/>
              </a:rPr>
              <a:t> 2, 6200 ML Maastricht </a:t>
            </a:r>
          </a:p>
          <a:p>
            <a:r>
              <a:rPr lang="en-IN" sz="2000" dirty="0">
                <a:latin typeface="Calibri" panose="020F0502020204030204" pitchFamily="34" charset="0"/>
                <a:cs typeface="Calibri" panose="020F0502020204030204" pitchFamily="34" charset="0"/>
              </a:rPr>
              <a:t> Faculty of Language and Literature, Humanities, Arts and Education, </a:t>
            </a:r>
            <a:r>
              <a:rPr lang="en-IN" sz="2000" dirty="0" err="1">
                <a:latin typeface="Calibri" panose="020F0502020204030204" pitchFamily="34" charset="0"/>
                <a:cs typeface="Calibri" panose="020F0502020204030204" pitchFamily="34" charset="0"/>
              </a:rPr>
              <a:t>Université</a:t>
            </a:r>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deLuxembourg</a:t>
            </a:r>
            <a:r>
              <a:rPr lang="en-IN" sz="2000" dirty="0">
                <a:latin typeface="Calibri" panose="020F0502020204030204" pitchFamily="34" charset="0"/>
                <a:cs typeface="Calibri" panose="020F0502020204030204" pitchFamily="34" charset="0"/>
              </a:rPr>
              <a:t>, Route de </a:t>
            </a:r>
            <a:r>
              <a:rPr lang="en-IN" sz="2000" dirty="0" err="1">
                <a:latin typeface="Calibri" panose="020F0502020204030204" pitchFamily="34" charset="0"/>
                <a:cs typeface="Calibri" panose="020F0502020204030204" pitchFamily="34" charset="0"/>
              </a:rPr>
              <a:t>Diekirch</a:t>
            </a:r>
            <a:r>
              <a:rPr lang="en-IN" sz="2000" dirty="0">
                <a:latin typeface="Calibri" panose="020F0502020204030204" pitchFamily="34" charset="0"/>
                <a:cs typeface="Calibri" panose="020F0502020204030204" pitchFamily="34" charset="0"/>
              </a:rPr>
              <a:t> B.P. 2, 7220 </a:t>
            </a:r>
            <a:r>
              <a:rPr lang="en-IN" sz="2000" dirty="0" err="1">
                <a:latin typeface="Calibri" panose="020F0502020204030204" pitchFamily="34" charset="0"/>
                <a:cs typeface="Calibri" panose="020F0502020204030204" pitchFamily="34" charset="0"/>
              </a:rPr>
              <a:t>Walferdange</a:t>
            </a:r>
            <a:r>
              <a:rPr lang="en-IN" sz="2000" dirty="0">
                <a:latin typeface="Calibri" panose="020F0502020204030204" pitchFamily="34" charset="0"/>
                <a:cs typeface="Calibri" panose="020F0502020204030204" pitchFamily="34" charset="0"/>
              </a:rPr>
              <a:t>, Luxembourg</a:t>
            </a:r>
          </a:p>
          <a:p>
            <a:r>
              <a:rPr lang="en-IN" sz="2000" dirty="0">
                <a:latin typeface="Calibri" panose="020F0502020204030204" pitchFamily="34" charset="0"/>
                <a:cs typeface="Calibri" panose="020F0502020204030204" pitchFamily="34" charset="0"/>
              </a:rPr>
              <a:t> Faculty of Economics and Business, KU Leuven, </a:t>
            </a:r>
            <a:r>
              <a:rPr lang="en-IN" sz="2000" dirty="0" err="1">
                <a:latin typeface="Calibri" panose="020F0502020204030204" pitchFamily="34" charset="0"/>
                <a:cs typeface="Calibri" panose="020F0502020204030204" pitchFamily="34" charset="0"/>
              </a:rPr>
              <a:t>Naamsestraat</a:t>
            </a:r>
            <a:r>
              <a:rPr lang="en-IN" sz="2000" dirty="0">
                <a:latin typeface="Calibri" panose="020F0502020204030204" pitchFamily="34" charset="0"/>
                <a:cs typeface="Calibri" panose="020F0502020204030204" pitchFamily="34" charset="0"/>
              </a:rPr>
              <a:t> 69, 3000 Leuven, Belgium Ɣ Amsterdam School of Economics, University of Amsterdam, </a:t>
            </a:r>
            <a:r>
              <a:rPr lang="en-IN" sz="2000" dirty="0" err="1">
                <a:latin typeface="Calibri" panose="020F0502020204030204" pitchFamily="34" charset="0"/>
                <a:cs typeface="Calibri" panose="020F0502020204030204" pitchFamily="34" charset="0"/>
              </a:rPr>
              <a:t>Roeterstraat</a:t>
            </a:r>
            <a:r>
              <a:rPr lang="en-IN" sz="2000" dirty="0">
                <a:latin typeface="Calibri" panose="020F0502020204030204" pitchFamily="34" charset="0"/>
                <a:cs typeface="Calibri" panose="020F0502020204030204" pitchFamily="34" charset="0"/>
              </a:rPr>
              <a:t> 11 , 1017 LW Amsterdam </a:t>
            </a:r>
          </a:p>
          <a:p>
            <a:endParaRPr lang="en-IN" dirty="0"/>
          </a:p>
        </p:txBody>
      </p:sp>
    </p:spTree>
    <p:extLst>
      <p:ext uri="{BB962C8B-B14F-4D97-AF65-F5344CB8AC3E}">
        <p14:creationId xmlns:p14="http://schemas.microsoft.com/office/powerpoint/2010/main" val="1123225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D939-2D89-44A9-9045-7E1A41CA06DA}"/>
              </a:ext>
            </a:extLst>
          </p:cNvPr>
          <p:cNvSpPr>
            <a:spLocks noGrp="1"/>
          </p:cNvSpPr>
          <p:nvPr>
            <p:ph type="title"/>
          </p:nvPr>
        </p:nvSpPr>
        <p:spPr/>
        <p:txBody>
          <a:bodyPr/>
          <a:lstStyle/>
          <a:p>
            <a:r>
              <a:rPr lang="en-IN" dirty="0"/>
              <a:t>Excel sheet</a:t>
            </a:r>
          </a:p>
        </p:txBody>
      </p:sp>
      <p:pic>
        <p:nvPicPr>
          <p:cNvPr id="4" name="Picture 3">
            <a:extLst>
              <a:ext uri="{FF2B5EF4-FFF2-40B4-BE49-F238E27FC236}">
                <a16:creationId xmlns:a16="http://schemas.microsoft.com/office/drawing/2014/main" id="{CA7463FA-B403-4485-BB0F-6C80089E40CE}"/>
              </a:ext>
            </a:extLst>
          </p:cNvPr>
          <p:cNvPicPr>
            <a:picLocks noChangeAspect="1"/>
          </p:cNvPicPr>
          <p:nvPr/>
        </p:nvPicPr>
        <p:blipFill>
          <a:blip r:embed="rId2"/>
          <a:stretch>
            <a:fillRect/>
          </a:stretch>
        </p:blipFill>
        <p:spPr>
          <a:xfrm>
            <a:off x="0" y="1853754"/>
            <a:ext cx="12203337" cy="5004246"/>
          </a:xfrm>
          <a:prstGeom prst="rect">
            <a:avLst/>
          </a:prstGeom>
        </p:spPr>
      </p:pic>
    </p:spTree>
    <p:extLst>
      <p:ext uri="{BB962C8B-B14F-4D97-AF65-F5344CB8AC3E}">
        <p14:creationId xmlns:p14="http://schemas.microsoft.com/office/powerpoint/2010/main" val="1253314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AF51-79C9-4F8A-835C-7F2A25E3B118}"/>
              </a:ext>
            </a:extLst>
          </p:cNvPr>
          <p:cNvSpPr>
            <a:spLocks noGrp="1"/>
          </p:cNvSpPr>
          <p:nvPr>
            <p:ph type="title"/>
          </p:nvPr>
        </p:nvSpPr>
        <p:spPr>
          <a:xfrm>
            <a:off x="677334" y="588579"/>
            <a:ext cx="8596668" cy="1320800"/>
          </a:xfrm>
        </p:spPr>
        <p:txBody>
          <a:bodyPr>
            <a:normAutofit/>
          </a:bodyPr>
          <a:lstStyle/>
          <a:p>
            <a:r>
              <a:rPr lang="en-IN" sz="4000" dirty="0">
                <a:latin typeface="Calibri" panose="020F0502020204030204" pitchFamily="34" charset="0"/>
                <a:cs typeface="Calibri" panose="020F0502020204030204" pitchFamily="34" charset="0"/>
              </a:rPr>
              <a:t>SYSTEM REQUIREMENTS</a:t>
            </a:r>
          </a:p>
        </p:txBody>
      </p:sp>
      <p:sp>
        <p:nvSpPr>
          <p:cNvPr id="3" name="Content Placeholder 2">
            <a:extLst>
              <a:ext uri="{FF2B5EF4-FFF2-40B4-BE49-F238E27FC236}">
                <a16:creationId xmlns:a16="http://schemas.microsoft.com/office/drawing/2014/main" id="{FF785A7E-D262-444E-AC91-74484E02812F}"/>
              </a:ext>
            </a:extLst>
          </p:cNvPr>
          <p:cNvSpPr>
            <a:spLocks noGrp="1"/>
          </p:cNvSpPr>
          <p:nvPr>
            <p:ph idx="1"/>
          </p:nvPr>
        </p:nvSpPr>
        <p:spPr/>
        <p:txBody>
          <a:bodyPr/>
          <a:lstStyle/>
          <a:p>
            <a:r>
              <a:rPr lang="en-IN" sz="2000" dirty="0">
                <a:latin typeface="Calibri" panose="020F0502020204030204" pitchFamily="34" charset="0"/>
                <a:cs typeface="Calibri" panose="020F0502020204030204" pitchFamily="34" charset="0"/>
              </a:rPr>
              <a:t>Any OS which Supports python.</a:t>
            </a:r>
          </a:p>
          <a:p>
            <a:r>
              <a:rPr lang="en-IN" sz="2000" dirty="0">
                <a:latin typeface="Calibri" panose="020F0502020204030204" pitchFamily="34" charset="0"/>
                <a:cs typeface="Calibri" panose="020F0502020204030204" pitchFamily="34" charset="0"/>
              </a:rPr>
              <a:t>Anaconda software</a:t>
            </a:r>
          </a:p>
          <a:p>
            <a:r>
              <a:rPr lang="en-IN" sz="2000" dirty="0" err="1">
                <a:latin typeface="Calibri" panose="020F0502020204030204" pitchFamily="34" charset="0"/>
                <a:cs typeface="Calibri" panose="020F0502020204030204" pitchFamily="34" charset="0"/>
              </a:rPr>
              <a:t>Jupyter</a:t>
            </a:r>
            <a:r>
              <a:rPr lang="en-IN" sz="2000" dirty="0">
                <a:latin typeface="Calibri" panose="020F0502020204030204" pitchFamily="34" charset="0"/>
                <a:cs typeface="Calibri" panose="020F0502020204030204" pitchFamily="34" charset="0"/>
              </a:rPr>
              <a:t> notebook API</a:t>
            </a:r>
          </a:p>
          <a:p>
            <a:r>
              <a:rPr lang="en-IN" sz="2000" dirty="0">
                <a:latin typeface="Calibri" panose="020F0502020204030204" pitchFamily="34" charset="0"/>
                <a:cs typeface="Calibri" panose="020F0502020204030204" pitchFamily="34" charset="0"/>
              </a:rPr>
              <a:t>2 GB RAM</a:t>
            </a:r>
          </a:p>
          <a:p>
            <a:r>
              <a:rPr lang="en-IN" sz="2000" dirty="0">
                <a:latin typeface="Calibri" panose="020F0502020204030204" pitchFamily="34" charset="0"/>
                <a:cs typeface="Calibri" panose="020F0502020204030204" pitchFamily="34" charset="0"/>
              </a:rPr>
              <a:t>Pentium</a:t>
            </a:r>
          </a:p>
          <a:p>
            <a:r>
              <a:rPr lang="en-IN" dirty="0">
                <a:latin typeface="Calibri" panose="020F0502020204030204" pitchFamily="34" charset="0"/>
                <a:cs typeface="Calibri" panose="020F0502020204030204" pitchFamily="34" charset="0"/>
              </a:rPr>
              <a:t>Tensor-flow </a:t>
            </a:r>
            <a:r>
              <a:rPr lang="en-IN" dirty="0" err="1">
                <a:latin typeface="Calibri" panose="020F0502020204030204" pitchFamily="34" charset="0"/>
                <a:cs typeface="Calibri" panose="020F0502020204030204" pitchFamily="34" charset="0"/>
              </a:rPr>
              <a:t>Gpu</a:t>
            </a:r>
            <a:r>
              <a:rPr lang="en-IN" dirty="0">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647106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A015-0FC7-4F1B-8790-43A40FFFC73B}"/>
              </a:ext>
            </a:extLst>
          </p:cNvPr>
          <p:cNvSpPr>
            <a:spLocks noGrp="1"/>
          </p:cNvSpPr>
          <p:nvPr>
            <p:ph type="title"/>
          </p:nvPr>
        </p:nvSpPr>
        <p:spPr/>
        <p:txBody>
          <a:bodyPr>
            <a:normAutofit/>
          </a:bodyPr>
          <a:lstStyle/>
          <a:p>
            <a:r>
              <a:rPr lang="en-IN" sz="4000"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3B047351-1211-4C08-99DA-FA2680DC0B84}"/>
              </a:ext>
            </a:extLst>
          </p:cNvPr>
          <p:cNvSpPr>
            <a:spLocks noGrp="1"/>
          </p:cNvSpPr>
          <p:nvPr>
            <p:ph idx="1"/>
          </p:nvPr>
        </p:nvSpPr>
        <p:spPr/>
        <p:txBody>
          <a:bodyPr/>
          <a:lstStyle/>
          <a:p>
            <a:pPr marL="0" indent="0">
              <a:buNone/>
            </a:pPr>
            <a:r>
              <a:rPr lang="en-IN" dirty="0"/>
              <a:t>From the experiment we created a model with high accuracy of 96% and with zero overfitting. The main aim of our project is to find the reasons for drop out and finding which people are leaving in the future. From the experiment we get roll no of the students predictions of students going out of the campus and features affecting for drop out are saved in a file .</a:t>
            </a:r>
          </a:p>
          <a:p>
            <a:pPr marL="0" indent="0">
              <a:buNone/>
            </a:pPr>
            <a:endParaRPr lang="en-IN" dirty="0"/>
          </a:p>
        </p:txBody>
      </p:sp>
    </p:spTree>
    <p:extLst>
      <p:ext uri="{BB962C8B-B14F-4D97-AF65-F5344CB8AC3E}">
        <p14:creationId xmlns:p14="http://schemas.microsoft.com/office/powerpoint/2010/main" val="2465501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154B-C337-4FDF-9061-E41EDC6FB027}"/>
              </a:ext>
            </a:extLst>
          </p:cNvPr>
          <p:cNvSpPr>
            <a:spLocks noGrp="1"/>
          </p:cNvSpPr>
          <p:nvPr>
            <p:ph type="title"/>
          </p:nvPr>
        </p:nvSpPr>
        <p:spPr/>
        <p:txBody>
          <a:bodyPr>
            <a:normAutofit/>
          </a:bodyPr>
          <a:lstStyle/>
          <a:p>
            <a:r>
              <a:rPr lang="en-US" sz="4400" dirty="0">
                <a:latin typeface="Calibri" panose="020F0502020204030204" pitchFamily="34" charset="0"/>
                <a:cs typeface="Calibri" panose="020F0502020204030204" pitchFamily="34" charset="0"/>
              </a:rPr>
              <a:t>                     REFERENCES</a:t>
            </a:r>
            <a:endParaRPr lang="en-IN"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09E3216-893E-4A26-91EC-A76D82AF463C}"/>
              </a:ext>
            </a:extLst>
          </p:cNvPr>
          <p:cNvSpPr>
            <a:spLocks noGrp="1"/>
          </p:cNvSpPr>
          <p:nvPr>
            <p:ph idx="1"/>
          </p:nvPr>
        </p:nvSpPr>
        <p:spPr/>
        <p:txBody>
          <a:bodyPr/>
          <a:lstStyle/>
          <a:p>
            <a:r>
              <a:rPr lang="en-IN" dirty="0"/>
              <a:t>Data set is taken from IBM:-  </a:t>
            </a:r>
            <a:r>
              <a:rPr lang="en-IN" dirty="0">
                <a:hlinkClick r:id="rId2"/>
              </a:rPr>
              <a:t>https://www.kaggle.com/sanjeet41/autoencoders-to-detect-anomalies-in-dropout/data</a:t>
            </a:r>
            <a:endParaRPr lang="en-IN" dirty="0"/>
          </a:p>
          <a:p>
            <a:r>
              <a:rPr lang="en-IN" dirty="0"/>
              <a:t>Algorithm is Learnt from Udemy - </a:t>
            </a:r>
            <a:r>
              <a:rPr lang="en-US" b="1" dirty="0">
                <a:hlinkClick r:id="rId3"/>
              </a:rPr>
              <a:t>Frank Kane</a:t>
            </a:r>
            <a:r>
              <a:rPr lang="en-US" b="1" dirty="0"/>
              <a:t> :- </a:t>
            </a:r>
            <a:r>
              <a:rPr lang="en-US" dirty="0"/>
              <a:t>Founder, Sundog Education.</a:t>
            </a:r>
          </a:p>
          <a:p>
            <a:r>
              <a:rPr lang="en-US" dirty="0"/>
              <a:t>Ensemble Learning to Improve Machine Learning Results , Stats and Bots Available at:      </a:t>
            </a:r>
            <a:r>
              <a:rPr lang="en-US" dirty="0">
                <a:hlinkClick r:id="rId4"/>
              </a:rPr>
              <a:t>https://blog.statsbot.co/ensemble-learning-d1dcd548e936</a:t>
            </a:r>
            <a:endParaRPr lang="en-US" dirty="0"/>
          </a:p>
          <a:p>
            <a:r>
              <a:rPr lang="en-IN" dirty="0"/>
              <a:t>Towards Data science Multivariate regression models : </a:t>
            </a:r>
            <a:r>
              <a:rPr lang="en-IN" dirty="0">
                <a:hlinkClick r:id="rId5"/>
              </a:rPr>
              <a:t>https://towardsdatascience.com/data-science-simplified-part-5-multivariateregression-models-7684b0489015</a:t>
            </a:r>
            <a:endParaRPr lang="en-IN" dirty="0"/>
          </a:p>
          <a:p>
            <a:endParaRPr lang="en-IN" dirty="0"/>
          </a:p>
        </p:txBody>
      </p:sp>
    </p:spTree>
    <p:extLst>
      <p:ext uri="{BB962C8B-B14F-4D97-AF65-F5344CB8AC3E}">
        <p14:creationId xmlns:p14="http://schemas.microsoft.com/office/powerpoint/2010/main" val="2111800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5F8F-4F24-4320-8782-2C38FD604C3A}"/>
              </a:ext>
            </a:extLst>
          </p:cNvPr>
          <p:cNvSpPr>
            <a:spLocks noGrp="1"/>
          </p:cNvSpPr>
          <p:nvPr>
            <p:ph type="title"/>
          </p:nvPr>
        </p:nvSpPr>
        <p:spPr/>
        <p:txBody>
          <a:bodyPr/>
          <a:lstStyle/>
          <a:p>
            <a:r>
              <a:rPr lang="en-US" dirty="0"/>
              <a:t>                 </a:t>
            </a:r>
            <a:r>
              <a:rPr lang="en-US" sz="4400" dirty="0">
                <a:latin typeface="Calibri" panose="020F0502020204030204" pitchFamily="34" charset="0"/>
                <a:cs typeface="Calibri" panose="020F0502020204030204" pitchFamily="34" charset="0"/>
              </a:rPr>
              <a:t>TEAM MEMBERS</a:t>
            </a:r>
            <a:endParaRPr lang="en-IN"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47321A1-ABC1-4F8B-8074-88FC4B9E5937}"/>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 1. N.YASWANTHI (9917004085)</a:t>
            </a:r>
          </a:p>
          <a:p>
            <a:r>
              <a:rPr lang="en-US" sz="2800" dirty="0">
                <a:latin typeface="Calibri" panose="020F0502020204030204" pitchFamily="34" charset="0"/>
                <a:cs typeface="Calibri" panose="020F0502020204030204" pitchFamily="34" charset="0"/>
              </a:rPr>
              <a:t>  2. G.LOK SUNDAR (9917004144)</a:t>
            </a:r>
          </a:p>
          <a:p>
            <a:r>
              <a:rPr lang="en-US" sz="2800" dirty="0">
                <a:latin typeface="Calibri" panose="020F0502020204030204" pitchFamily="34" charset="0"/>
                <a:cs typeface="Calibri" panose="020F0502020204030204" pitchFamily="34" charset="0"/>
              </a:rPr>
              <a:t>  3. M.NIKITHA (9917004072)</a:t>
            </a:r>
          </a:p>
          <a:p>
            <a:r>
              <a:rPr lang="en-US" sz="2800" dirty="0">
                <a:latin typeface="Calibri" panose="020F0502020204030204" pitchFamily="34" charset="0"/>
                <a:cs typeface="Calibri" panose="020F0502020204030204" pitchFamily="34" charset="0"/>
              </a:rPr>
              <a:t>  4. A.CHANDANA (9917004187)</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413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C77D-00EA-4A07-BB39-F896FC9473C1}"/>
              </a:ext>
            </a:extLst>
          </p:cNvPr>
          <p:cNvSpPr>
            <a:spLocks noGrp="1"/>
          </p:cNvSpPr>
          <p:nvPr>
            <p:ph type="title"/>
          </p:nvPr>
        </p:nvSpPr>
        <p:spPr>
          <a:xfrm>
            <a:off x="2352583" y="3045780"/>
            <a:ext cx="7244178" cy="1632752"/>
          </a:xfrm>
        </p:spPr>
        <p:txBody>
          <a:bodyPr>
            <a:noAutofit/>
          </a:bodyPr>
          <a:lstStyle/>
          <a:p>
            <a:r>
              <a:rPr lang="en-IN" sz="9600" dirty="0">
                <a:solidFill>
                  <a:srgbClr val="FF0000"/>
                </a:solidFill>
                <a:latin typeface="Algerian" panose="04020705040A02060702" pitchFamily="82" charset="0"/>
              </a:rPr>
              <a:t>THANK YOU</a:t>
            </a:r>
          </a:p>
        </p:txBody>
      </p:sp>
    </p:spTree>
    <p:extLst>
      <p:ext uri="{BB962C8B-B14F-4D97-AF65-F5344CB8AC3E}">
        <p14:creationId xmlns:p14="http://schemas.microsoft.com/office/powerpoint/2010/main" val="85044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B907-EC6C-4513-9909-830A75537A9C}"/>
              </a:ext>
            </a:extLst>
          </p:cNvPr>
          <p:cNvSpPr>
            <a:spLocks noGrp="1"/>
          </p:cNvSpPr>
          <p:nvPr>
            <p:ph type="title"/>
          </p:nvPr>
        </p:nvSpPr>
        <p:spPr/>
        <p:txBody>
          <a:bodyPr>
            <a:normAutofit/>
          </a:bodyPr>
          <a:lstStyle/>
          <a:p>
            <a:r>
              <a:rPr lang="en-US" sz="4400" dirty="0">
                <a:latin typeface="Calibri" panose="020F0502020204030204" pitchFamily="34" charset="0"/>
                <a:cs typeface="Calibri" panose="020F0502020204030204" pitchFamily="34" charset="0"/>
              </a:rPr>
              <a:t>                          OBJECTIVE</a:t>
            </a:r>
            <a:endParaRPr lang="en-IN" sz="4400" dirty="0"/>
          </a:p>
        </p:txBody>
      </p:sp>
      <p:sp>
        <p:nvSpPr>
          <p:cNvPr id="3" name="Content Placeholder 2">
            <a:extLst>
              <a:ext uri="{FF2B5EF4-FFF2-40B4-BE49-F238E27FC236}">
                <a16:creationId xmlns:a16="http://schemas.microsoft.com/office/drawing/2014/main" id="{D9299FE0-2793-47DE-BA72-8927026B2C9C}"/>
              </a:ext>
            </a:extLst>
          </p:cNvPr>
          <p:cNvSpPr>
            <a:spLocks noGrp="1"/>
          </p:cNvSpPr>
          <p:nvPr>
            <p:ph idx="1"/>
          </p:nvPr>
        </p:nvSpPr>
        <p:spPr/>
        <p:txBody>
          <a:bodyPr/>
          <a:lstStyle/>
          <a:p>
            <a:r>
              <a:rPr lang="en-US" sz="2800" dirty="0">
                <a:latin typeface="Calibri" panose="020F0502020204030204" pitchFamily="34" charset="0"/>
                <a:cs typeface="Calibri" panose="020F0502020204030204" pitchFamily="34" charset="0"/>
              </a:rPr>
              <a:t>The main objective of this project is to find the school dropout Students in advance and Reasons for Dropping the school  using machine learning algorithms.</a:t>
            </a:r>
            <a:endParaRPr lang="en-IN" sz="2800"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668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BF56-473A-4627-A793-0E3C4E3D618D}"/>
              </a:ext>
            </a:extLst>
          </p:cNvPr>
          <p:cNvSpPr>
            <a:spLocks noGrp="1"/>
          </p:cNvSpPr>
          <p:nvPr>
            <p:ph type="title"/>
          </p:nvPr>
        </p:nvSpPr>
        <p:spPr>
          <a:xfrm>
            <a:off x="1451579" y="832541"/>
            <a:ext cx="9603275" cy="1049235"/>
          </a:xfrm>
        </p:spPr>
        <p:txBody>
          <a:bodyPr/>
          <a:lstStyle/>
          <a:p>
            <a:r>
              <a:rPr lang="en-IN" dirty="0"/>
              <a:t>BLOCK DIAGRAM:-</a:t>
            </a:r>
          </a:p>
        </p:txBody>
      </p:sp>
      <p:pic>
        <p:nvPicPr>
          <p:cNvPr id="5" name="Content Placeholder 4">
            <a:extLst>
              <a:ext uri="{FF2B5EF4-FFF2-40B4-BE49-F238E27FC236}">
                <a16:creationId xmlns:a16="http://schemas.microsoft.com/office/drawing/2014/main" id="{044967F0-7D2E-4C24-ACBD-D41B523265B9}"/>
              </a:ext>
            </a:extLst>
          </p:cNvPr>
          <p:cNvPicPr>
            <a:picLocks noGrp="1" noChangeAspect="1"/>
          </p:cNvPicPr>
          <p:nvPr>
            <p:ph idx="1"/>
          </p:nvPr>
        </p:nvPicPr>
        <p:blipFill>
          <a:blip r:embed="rId2"/>
          <a:stretch>
            <a:fillRect/>
          </a:stretch>
        </p:blipFill>
        <p:spPr>
          <a:xfrm>
            <a:off x="6096000" y="735722"/>
            <a:ext cx="2920753" cy="5219721"/>
          </a:xfrm>
        </p:spPr>
      </p:pic>
      <p:sp>
        <p:nvSpPr>
          <p:cNvPr id="3" name="TextBox 2">
            <a:extLst>
              <a:ext uri="{FF2B5EF4-FFF2-40B4-BE49-F238E27FC236}">
                <a16:creationId xmlns:a16="http://schemas.microsoft.com/office/drawing/2014/main" id="{1963FD91-240C-447E-B49D-9D61DA7D70C9}"/>
              </a:ext>
            </a:extLst>
          </p:cNvPr>
          <p:cNvSpPr txBox="1"/>
          <p:nvPr/>
        </p:nvSpPr>
        <p:spPr>
          <a:xfrm>
            <a:off x="1233996" y="2796466"/>
            <a:ext cx="4767309" cy="769441"/>
          </a:xfrm>
          <a:prstGeom prst="rect">
            <a:avLst/>
          </a:prstGeom>
          <a:noFill/>
        </p:spPr>
        <p:txBody>
          <a:bodyPr wrap="square" rtlCol="0">
            <a:spAutoFit/>
          </a:bodyPr>
          <a:lstStyle/>
          <a:p>
            <a:r>
              <a:rPr lang="en-IN" sz="4400" dirty="0">
                <a:solidFill>
                  <a:srgbClr val="FF0000"/>
                </a:solidFill>
              </a:rPr>
              <a:t>INITIAL MODEL </a:t>
            </a:r>
            <a:r>
              <a:rPr lang="en-IN" sz="4400" dirty="0">
                <a:solidFill>
                  <a:srgbClr val="FF0000"/>
                </a:solidFill>
                <a:sym typeface="Wingdings" panose="05000000000000000000" pitchFamily="2" charset="2"/>
              </a:rPr>
              <a:t></a:t>
            </a:r>
            <a:endParaRPr lang="en-IN" sz="4400" dirty="0">
              <a:solidFill>
                <a:srgbClr val="FF0000"/>
              </a:solidFill>
            </a:endParaRPr>
          </a:p>
        </p:txBody>
      </p:sp>
    </p:spTree>
    <p:extLst>
      <p:ext uri="{BB962C8B-B14F-4D97-AF65-F5344CB8AC3E}">
        <p14:creationId xmlns:p14="http://schemas.microsoft.com/office/powerpoint/2010/main" val="5303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889225-497C-44A2-8860-45412670E8F7}"/>
              </a:ext>
            </a:extLst>
          </p:cNvPr>
          <p:cNvSpPr txBox="1"/>
          <p:nvPr/>
        </p:nvSpPr>
        <p:spPr>
          <a:xfrm>
            <a:off x="92053" y="365724"/>
            <a:ext cx="3657600" cy="646331"/>
          </a:xfrm>
          <a:prstGeom prst="rect">
            <a:avLst/>
          </a:prstGeom>
          <a:noFill/>
        </p:spPr>
        <p:txBody>
          <a:bodyPr wrap="square" rtlCol="0">
            <a:spAutoFit/>
          </a:bodyPr>
          <a:lstStyle/>
          <a:p>
            <a:r>
              <a:rPr lang="en-IN" sz="3600" dirty="0">
                <a:solidFill>
                  <a:srgbClr val="FF0000"/>
                </a:solidFill>
              </a:rPr>
              <a:t>FINAL MODEL </a:t>
            </a:r>
            <a:r>
              <a:rPr lang="en-IN" sz="3600" dirty="0">
                <a:solidFill>
                  <a:srgbClr val="FF0000"/>
                </a:solidFill>
                <a:sym typeface="Wingdings" panose="05000000000000000000" pitchFamily="2" charset="2"/>
              </a:rPr>
              <a:t></a:t>
            </a:r>
            <a:endParaRPr lang="en-IN" sz="3600" dirty="0">
              <a:solidFill>
                <a:srgbClr val="FF0000"/>
              </a:solidFill>
            </a:endParaRPr>
          </a:p>
        </p:txBody>
      </p:sp>
      <p:pic>
        <p:nvPicPr>
          <p:cNvPr id="6" name="Picture 5">
            <a:extLst>
              <a:ext uri="{FF2B5EF4-FFF2-40B4-BE49-F238E27FC236}">
                <a16:creationId xmlns:a16="http://schemas.microsoft.com/office/drawing/2014/main" id="{DF584598-3A8E-4B60-9C0F-BCF8BE5A1C17}"/>
              </a:ext>
            </a:extLst>
          </p:cNvPr>
          <p:cNvPicPr>
            <a:picLocks noChangeAspect="1"/>
          </p:cNvPicPr>
          <p:nvPr/>
        </p:nvPicPr>
        <p:blipFill>
          <a:blip r:embed="rId2"/>
          <a:stretch>
            <a:fillRect/>
          </a:stretch>
        </p:blipFill>
        <p:spPr>
          <a:xfrm>
            <a:off x="4180590" y="0"/>
            <a:ext cx="7919357" cy="6858000"/>
          </a:xfrm>
          <a:prstGeom prst="rect">
            <a:avLst/>
          </a:prstGeom>
        </p:spPr>
      </p:pic>
    </p:spTree>
    <p:extLst>
      <p:ext uri="{BB962C8B-B14F-4D97-AF65-F5344CB8AC3E}">
        <p14:creationId xmlns:p14="http://schemas.microsoft.com/office/powerpoint/2010/main" val="256892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5419-C0EC-4331-84D8-C52B1FA1EC5C}"/>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MODULES DESCRIPTION</a:t>
            </a:r>
            <a:r>
              <a:rPr lang="en-IN" dirty="0"/>
              <a:t>:</a:t>
            </a:r>
          </a:p>
        </p:txBody>
      </p:sp>
      <p:sp>
        <p:nvSpPr>
          <p:cNvPr id="3" name="Content Placeholder 2">
            <a:extLst>
              <a:ext uri="{FF2B5EF4-FFF2-40B4-BE49-F238E27FC236}">
                <a16:creationId xmlns:a16="http://schemas.microsoft.com/office/drawing/2014/main" id="{BCDC0EB3-7733-4065-8B86-F6712281BE8A}"/>
              </a:ext>
            </a:extLst>
          </p:cNvPr>
          <p:cNvSpPr>
            <a:spLocks noGrp="1"/>
          </p:cNvSpPr>
          <p:nvPr>
            <p:ph idx="1"/>
          </p:nvPr>
        </p:nvSpPr>
        <p:spPr>
          <a:xfrm>
            <a:off x="1384915" y="1853754"/>
            <a:ext cx="10182689" cy="4199727"/>
          </a:xfrm>
        </p:spPr>
        <p:txBody>
          <a:bodyPr>
            <a:noAutofit/>
          </a:bodyPr>
          <a:lstStyle/>
          <a:p>
            <a:r>
              <a:rPr lang="en-IN" dirty="0">
                <a:latin typeface="Calibri" panose="020F0502020204030204" pitchFamily="34" charset="0"/>
                <a:cs typeface="Calibri" panose="020F0502020204030204" pitchFamily="34" charset="0"/>
              </a:rPr>
              <a:t>Dataset is an School data set which we obtained from the Kaggle website.</a:t>
            </a:r>
          </a:p>
          <a:p>
            <a:r>
              <a:rPr lang="en-IN" dirty="0">
                <a:latin typeface="Calibri" panose="020F0502020204030204" pitchFamily="34" charset="0"/>
                <a:cs typeface="Calibri" panose="020F0502020204030204" pitchFamily="34" charset="0"/>
              </a:rPr>
              <a:t>Features are the properties or columns of the student.</a:t>
            </a:r>
          </a:p>
          <a:p>
            <a:r>
              <a:rPr lang="en-IN" dirty="0">
                <a:latin typeface="Calibri" panose="020F0502020204030204" pitchFamily="34" charset="0"/>
                <a:cs typeface="Calibri" panose="020F0502020204030204" pitchFamily="34" charset="0"/>
              </a:rPr>
              <a:t>Data Manipulation :- Here we convert the categorical and ordinal data to numerical Data.</a:t>
            </a:r>
          </a:p>
          <a:p>
            <a:r>
              <a:rPr lang="en-IN" dirty="0">
                <a:latin typeface="Calibri" panose="020F0502020204030204" pitchFamily="34" charset="0"/>
                <a:cs typeface="Calibri" panose="020F0502020204030204" pitchFamily="34" charset="0"/>
              </a:rPr>
              <a:t>Feature engineering:- By using Multilinear model we remove some of the collinearity features(Similar or derived) from the data set.</a:t>
            </a:r>
          </a:p>
          <a:p>
            <a:r>
              <a:rPr lang="en-IN" dirty="0">
                <a:latin typeface="Calibri" panose="020F0502020204030204" pitchFamily="34" charset="0"/>
                <a:cs typeface="Calibri" panose="020F0502020204030204" pitchFamily="34" charset="0"/>
              </a:rPr>
              <a:t>Multilinear regression: we are going to apply multilinear regression to dataset.</a:t>
            </a:r>
          </a:p>
          <a:p>
            <a:r>
              <a:rPr lang="en-IN" dirty="0">
                <a:latin typeface="Calibri" panose="020F0502020204030204" pitchFamily="34" charset="0"/>
                <a:cs typeface="Calibri" panose="020F0502020204030204" pitchFamily="34" charset="0"/>
              </a:rPr>
              <a:t>Decision Tree, Random forest, Neural Networks , XGB(Xtreme Gradient Boosting):- these are machine learning models. </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625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088D7-92B0-4C49-B2ED-6D574D11BBDC}"/>
              </a:ext>
            </a:extLst>
          </p:cNvPr>
          <p:cNvSpPr>
            <a:spLocks noGrp="1"/>
          </p:cNvSpPr>
          <p:nvPr>
            <p:ph idx="1"/>
          </p:nvPr>
        </p:nvSpPr>
        <p:spPr/>
        <p:txBody>
          <a:bodyPr>
            <a:normAutofit lnSpcReduction="10000"/>
          </a:bodyPr>
          <a:lstStyle/>
          <a:p>
            <a:r>
              <a:rPr lang="en-IN" dirty="0">
                <a:latin typeface="Calibri" panose="020F0502020204030204" pitchFamily="34" charset="0"/>
                <a:cs typeface="Calibri" panose="020F0502020204030204" pitchFamily="34" charset="0"/>
              </a:rPr>
              <a:t>Stacking:- It is an Regularization technique .</a:t>
            </a:r>
          </a:p>
          <a:p>
            <a:r>
              <a:rPr lang="en-IN" dirty="0"/>
              <a:t>Individual Regularization :- In this step we are regularizing each model individually and apply them in Final model.</a:t>
            </a:r>
          </a:p>
          <a:p>
            <a:r>
              <a:rPr lang="en-IN" dirty="0"/>
              <a:t>Ensemble :- It is a method in which we are going combine all models and make it as one model.</a:t>
            </a:r>
          </a:p>
          <a:p>
            <a:r>
              <a:rPr lang="en-IN" dirty="0"/>
              <a:t>Mode : The Final prediction is based on the mode of the 4 individual prediction.</a:t>
            </a:r>
          </a:p>
          <a:p>
            <a:r>
              <a:rPr lang="en-IN" dirty="0"/>
              <a:t>Feature importance :- In this we are taking out the important features which are responsible for the children dropout.</a:t>
            </a:r>
          </a:p>
          <a:p>
            <a:endParaRPr lang="en-IN" dirty="0"/>
          </a:p>
        </p:txBody>
      </p:sp>
    </p:spTree>
    <p:extLst>
      <p:ext uri="{BB962C8B-B14F-4D97-AF65-F5344CB8AC3E}">
        <p14:creationId xmlns:p14="http://schemas.microsoft.com/office/powerpoint/2010/main" val="389451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BC84-8883-485E-95C6-8F6E1FB74078}"/>
              </a:ext>
            </a:extLst>
          </p:cNvPr>
          <p:cNvSpPr>
            <a:spLocks noGrp="1"/>
          </p:cNvSpPr>
          <p:nvPr>
            <p:ph type="title"/>
          </p:nvPr>
        </p:nvSpPr>
        <p:spPr/>
        <p:txBody>
          <a:bodyPr>
            <a:normAutofit/>
          </a:bodyPr>
          <a:lstStyle/>
          <a:p>
            <a:r>
              <a:rPr lang="en-IN" sz="4000" dirty="0">
                <a:latin typeface="Calibri" panose="020F0502020204030204" pitchFamily="34" charset="0"/>
                <a:cs typeface="Calibri" panose="020F0502020204030204" pitchFamily="34" charset="0"/>
              </a:rPr>
              <a:t>ALGORITHMS USED :-</a:t>
            </a:r>
          </a:p>
        </p:txBody>
      </p:sp>
      <p:sp>
        <p:nvSpPr>
          <p:cNvPr id="3" name="Content Placeholder 2">
            <a:extLst>
              <a:ext uri="{FF2B5EF4-FFF2-40B4-BE49-F238E27FC236}">
                <a16:creationId xmlns:a16="http://schemas.microsoft.com/office/drawing/2014/main" id="{F35500E7-4676-46E0-BEFC-50BFEC2A5F17}"/>
              </a:ext>
            </a:extLst>
          </p:cNvPr>
          <p:cNvSpPr>
            <a:spLocks noGrp="1"/>
          </p:cNvSpPr>
          <p:nvPr>
            <p:ph idx="1"/>
          </p:nvPr>
        </p:nvSpPr>
        <p:spPr/>
        <p:txBody>
          <a:bodyPr/>
          <a:lstStyle/>
          <a:p>
            <a:r>
              <a:rPr lang="en-IN" dirty="0"/>
              <a:t>Multilinear Regression</a:t>
            </a:r>
          </a:p>
          <a:p>
            <a:r>
              <a:rPr lang="en-IN" dirty="0"/>
              <a:t>Random Forest</a:t>
            </a:r>
          </a:p>
          <a:p>
            <a:r>
              <a:rPr lang="en-IN" dirty="0"/>
              <a:t>XG Boosting Algorithm</a:t>
            </a:r>
          </a:p>
          <a:p>
            <a:r>
              <a:rPr lang="en-IN" dirty="0"/>
              <a:t>Multi Layer Neural Networks</a:t>
            </a:r>
          </a:p>
          <a:p>
            <a:r>
              <a:rPr lang="en-IN" dirty="0"/>
              <a:t>Decision Tree</a:t>
            </a:r>
          </a:p>
          <a:p>
            <a:r>
              <a:rPr lang="en-IN" dirty="0"/>
              <a:t>Principal Component Analysis(PCA).</a:t>
            </a:r>
          </a:p>
          <a:p>
            <a:endParaRPr lang="en-IN" dirty="0"/>
          </a:p>
          <a:p>
            <a:endParaRPr lang="en-IN" dirty="0"/>
          </a:p>
        </p:txBody>
      </p:sp>
    </p:spTree>
    <p:extLst>
      <p:ext uri="{BB962C8B-B14F-4D97-AF65-F5344CB8AC3E}">
        <p14:creationId xmlns:p14="http://schemas.microsoft.com/office/powerpoint/2010/main" val="351674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BC35-F5D6-454D-AF99-1EE67713A064}"/>
              </a:ext>
            </a:extLst>
          </p:cNvPr>
          <p:cNvSpPr>
            <a:spLocks noGrp="1"/>
          </p:cNvSpPr>
          <p:nvPr>
            <p:ph type="title"/>
          </p:nvPr>
        </p:nvSpPr>
        <p:spPr>
          <a:xfrm>
            <a:off x="1451579" y="547067"/>
            <a:ext cx="9603275" cy="1263978"/>
          </a:xfrm>
        </p:spPr>
        <p:txBody>
          <a:bodyPr>
            <a:normAutofit fontScale="90000"/>
          </a:bodyPr>
          <a:lstStyle/>
          <a:p>
            <a:r>
              <a:rPr lang="en-IN"/>
              <a:t>Implementation:</a:t>
            </a:r>
            <a:br>
              <a:rPr lang="en-IN"/>
            </a:br>
            <a:r>
              <a:rPr lang="en-IN"/>
              <a:t>	Prevention </a:t>
            </a:r>
            <a:r>
              <a:rPr lang="en-IN" dirty="0"/>
              <a:t>of overfitting</a:t>
            </a:r>
            <a:br>
              <a:rPr lang="en-IN"/>
            </a:br>
            <a:r>
              <a:rPr lang="en-IN"/>
              <a:t>	(</a:t>
            </a:r>
            <a:r>
              <a:rPr lang="en-IN" dirty="0"/>
              <a:t>Regularization)</a:t>
            </a:r>
          </a:p>
        </p:txBody>
      </p:sp>
      <p:sp>
        <p:nvSpPr>
          <p:cNvPr id="3" name="Content Placeholder 2">
            <a:extLst>
              <a:ext uri="{FF2B5EF4-FFF2-40B4-BE49-F238E27FC236}">
                <a16:creationId xmlns:a16="http://schemas.microsoft.com/office/drawing/2014/main" id="{C7D1B860-A102-46AE-B54D-3EA1F8052F31}"/>
              </a:ext>
            </a:extLst>
          </p:cNvPr>
          <p:cNvSpPr>
            <a:spLocks noGrp="1"/>
          </p:cNvSpPr>
          <p:nvPr>
            <p:ph idx="1"/>
          </p:nvPr>
        </p:nvSpPr>
        <p:spPr/>
        <p:txBody>
          <a:bodyPr/>
          <a:lstStyle/>
          <a:p>
            <a:r>
              <a:rPr lang="en-IN" dirty="0"/>
              <a:t>In this experiment we are using 4 separate classifiers to combine them we need to find the parameters which should be balanced.</a:t>
            </a:r>
          </a:p>
          <a:p>
            <a:r>
              <a:rPr lang="en-IN" dirty="0"/>
              <a:t>The parameters are to be in such a way that the should avoid overfitting and underfitting.</a:t>
            </a:r>
          </a:p>
          <a:p>
            <a:r>
              <a:rPr lang="en-IN" dirty="0"/>
              <a:t>It is possible by doing the operations of this model to this Dataset separately and finding the optimum parameters. After ward we will combine all parameters into a final ensemble model.</a:t>
            </a:r>
          </a:p>
          <a:p>
            <a:r>
              <a:rPr lang="en-IN" dirty="0"/>
              <a:t> Since the main aim of any application is to reduce the Time complexity and Space complexity we go through regularization.</a:t>
            </a:r>
          </a:p>
          <a:p>
            <a:endParaRPr lang="en-IN" dirty="0"/>
          </a:p>
        </p:txBody>
      </p:sp>
    </p:spTree>
    <p:extLst>
      <p:ext uri="{BB962C8B-B14F-4D97-AF65-F5344CB8AC3E}">
        <p14:creationId xmlns:p14="http://schemas.microsoft.com/office/powerpoint/2010/main" val="25399545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568</TotalTime>
  <Words>1080</Words>
  <Application>Microsoft Office PowerPoint</Application>
  <PresentationFormat>Widescreen</PresentationFormat>
  <Paragraphs>85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Algerian</vt:lpstr>
      <vt:lpstr>Arial</vt:lpstr>
      <vt:lpstr>Calibri</vt:lpstr>
      <vt:lpstr>Gill Sans MT</vt:lpstr>
      <vt:lpstr>Gallery</vt:lpstr>
      <vt:lpstr>SCHOOL DROPOUT ANALYSIS</vt:lpstr>
      <vt:lpstr>LITERATURE REVIEW</vt:lpstr>
      <vt:lpstr>                          OBJECTIVE</vt:lpstr>
      <vt:lpstr>BLOCK DIAGRAM:-</vt:lpstr>
      <vt:lpstr>PowerPoint Presentation</vt:lpstr>
      <vt:lpstr>MODULES DESCRIPTION:</vt:lpstr>
      <vt:lpstr>PowerPoint Presentation</vt:lpstr>
      <vt:lpstr>ALGORITHMS USED :-</vt:lpstr>
      <vt:lpstr>Implementation:  Prevention of overfitting  (Regularization)</vt:lpstr>
      <vt:lpstr>Random forest Regularization</vt:lpstr>
      <vt:lpstr>Decision Tree Regularization</vt:lpstr>
      <vt:lpstr>XG Boosting Regularization</vt:lpstr>
      <vt:lpstr>PowerPoint Presentation</vt:lpstr>
      <vt:lpstr>STACKING</vt:lpstr>
      <vt:lpstr>PowerPoint Presentation</vt:lpstr>
      <vt:lpstr>PowerPoint Presentation</vt:lpstr>
      <vt:lpstr>PowerPoint Presentation</vt:lpstr>
      <vt:lpstr>Simulation Results</vt:lpstr>
      <vt:lpstr>PowerPoint Presentation</vt:lpstr>
      <vt:lpstr>Excel sheet</vt:lpstr>
      <vt:lpstr>SYSTEM REQUIREMENTS</vt:lpstr>
      <vt:lpstr>CONCLUSION</vt:lpstr>
      <vt:lpstr>                     REFERENCES</vt:lpstr>
      <vt:lpstr>                 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DROPOUT</dc:title>
  <dc:creator>ganthi loksundar</dc:creator>
  <cp:lastModifiedBy>LOKSUNDAR G</cp:lastModifiedBy>
  <cp:revision>34</cp:revision>
  <dcterms:created xsi:type="dcterms:W3CDTF">2020-02-18T04:19:04Z</dcterms:created>
  <dcterms:modified xsi:type="dcterms:W3CDTF">2020-04-21T18:15:44Z</dcterms:modified>
</cp:coreProperties>
</file>