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53"/>
  </p:notesMasterIdLst>
  <p:sldIdLst>
    <p:sldId id="256" r:id="rId2"/>
    <p:sldId id="307" r:id="rId3"/>
    <p:sldId id="389" r:id="rId4"/>
    <p:sldId id="257" r:id="rId5"/>
    <p:sldId id="341" r:id="rId6"/>
    <p:sldId id="322" r:id="rId7"/>
    <p:sldId id="345" r:id="rId8"/>
    <p:sldId id="384" r:id="rId9"/>
    <p:sldId id="385" r:id="rId10"/>
    <p:sldId id="386" r:id="rId11"/>
    <p:sldId id="265" r:id="rId12"/>
    <p:sldId id="343" r:id="rId13"/>
    <p:sldId id="344" r:id="rId14"/>
    <p:sldId id="346" r:id="rId15"/>
    <p:sldId id="347" r:id="rId16"/>
    <p:sldId id="348" r:id="rId17"/>
    <p:sldId id="349" r:id="rId18"/>
    <p:sldId id="350" r:id="rId19"/>
    <p:sldId id="351" r:id="rId20"/>
    <p:sldId id="352" r:id="rId21"/>
    <p:sldId id="325" r:id="rId22"/>
    <p:sldId id="353" r:id="rId23"/>
    <p:sldId id="356" r:id="rId24"/>
    <p:sldId id="357" r:id="rId25"/>
    <p:sldId id="358" r:id="rId26"/>
    <p:sldId id="359" r:id="rId27"/>
    <p:sldId id="360" r:id="rId28"/>
    <p:sldId id="361" r:id="rId29"/>
    <p:sldId id="362" r:id="rId30"/>
    <p:sldId id="363" r:id="rId31"/>
    <p:sldId id="364" r:id="rId32"/>
    <p:sldId id="387" r:id="rId33"/>
    <p:sldId id="388" r:id="rId34"/>
    <p:sldId id="328" r:id="rId35"/>
    <p:sldId id="367" r:id="rId36"/>
    <p:sldId id="368" r:id="rId37"/>
    <p:sldId id="369" r:id="rId38"/>
    <p:sldId id="370" r:id="rId39"/>
    <p:sldId id="371" r:id="rId40"/>
    <p:sldId id="372" r:id="rId41"/>
    <p:sldId id="373" r:id="rId42"/>
    <p:sldId id="374" r:id="rId43"/>
    <p:sldId id="338" r:id="rId44"/>
    <p:sldId id="375" r:id="rId45"/>
    <p:sldId id="377" r:id="rId46"/>
    <p:sldId id="378" r:id="rId47"/>
    <p:sldId id="339" r:id="rId48"/>
    <p:sldId id="282" r:id="rId49"/>
    <p:sldId id="379" r:id="rId50"/>
    <p:sldId id="335" r:id="rId51"/>
    <p:sldId id="336" r:id="rId5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Default Section" id="{570699D9-51F0-AA46-9166-9AFE830224D0}">
          <p14:sldIdLst>
            <p14:sldId id="256"/>
            <p14:sldId id="307"/>
            <p14:sldId id="389"/>
            <p14:sldId id="257"/>
          </p14:sldIdLst>
        </p14:section>
        <p14:section name="Class Review" id="{47E1883B-4706-1943-A6F9-752A99155AFF}">
          <p14:sldIdLst>
            <p14:sldId id="341"/>
            <p14:sldId id="322"/>
            <p14:sldId id="345"/>
            <p14:sldId id="384"/>
            <p14:sldId id="385"/>
            <p14:sldId id="386"/>
            <p14:sldId id="265"/>
          </p14:sldIdLst>
        </p14:section>
        <p14:section name="Bootstrapping" id="{7B82145C-25E0-E547-B001-6D1E51B4908F}">
          <p14:sldIdLst>
            <p14:sldId id="343"/>
            <p14:sldId id="344"/>
            <p14:sldId id="346"/>
            <p14:sldId id="347"/>
            <p14:sldId id="348"/>
            <p14:sldId id="349"/>
            <p14:sldId id="350"/>
            <p14:sldId id="351"/>
            <p14:sldId id="352"/>
            <p14:sldId id="325"/>
          </p14:sldIdLst>
        </p14:section>
        <p14:section name="Bagging" id="{7995983C-45BE-D74D-A8DC-13E1E8BDA8FD}">
          <p14:sldIdLst>
            <p14:sldId id="353"/>
            <p14:sldId id="356"/>
            <p14:sldId id="357"/>
            <p14:sldId id="358"/>
            <p14:sldId id="359"/>
            <p14:sldId id="360"/>
            <p14:sldId id="361"/>
            <p14:sldId id="362"/>
            <p14:sldId id="363"/>
            <p14:sldId id="364"/>
            <p14:sldId id="387"/>
            <p14:sldId id="388"/>
            <p14:sldId id="328"/>
          </p14:sldIdLst>
        </p14:section>
        <p14:section name="Random Forests" id="{B35A95A4-DF04-474C-8D1F-BC47C766170D}">
          <p14:sldIdLst>
            <p14:sldId id="367"/>
            <p14:sldId id="368"/>
            <p14:sldId id="369"/>
            <p14:sldId id="370"/>
            <p14:sldId id="371"/>
            <p14:sldId id="372"/>
            <p14:sldId id="373"/>
            <p14:sldId id="374"/>
            <p14:sldId id="338"/>
          </p14:sldIdLst>
        </p14:section>
        <p14:section name="General Ensembling" id="{E06E2151-5BF5-D745-BE0A-9D01268B8F6C}">
          <p14:sldIdLst>
            <p14:sldId id="375"/>
            <p14:sldId id="377"/>
            <p14:sldId id="378"/>
            <p14:sldId id="339"/>
            <p14:sldId id="282"/>
            <p14:sldId id="379"/>
          </p14:sldIdLst>
        </p14:section>
        <p14:section name="Final Project" id="{7EC47CDE-FC17-6C44-A4F7-27938E244228}">
          <p14:sldIdLst>
            <p14:sldId id="335"/>
          </p14:sldIdLst>
        </p14:section>
        <p14:section name="Libraries-tools" id="{C01DBA8E-F5CF-824D-8545-7C0BE6474BD6}">
          <p14:sldIdLst>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2"/>
    <p:restoredTop sz="94992"/>
  </p:normalViewPr>
  <p:slideViewPr>
    <p:cSldViewPr snapToGrid="0" snapToObjects="1">
      <p:cViewPr varScale="1">
        <p:scale>
          <a:sx n="54" d="100"/>
          <a:sy n="54" d="100"/>
        </p:scale>
        <p:origin x="94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5105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2336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891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6271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946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8462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9791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3165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1131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9191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637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7287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5878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2448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64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2229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0498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6200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4617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08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8902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174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9864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9885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493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00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6541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0305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1153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6748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9842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268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73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017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612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7866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55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408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tif"/></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irs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0926782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Header, Subheader Bullets &amp; L-Image">
    <p:bg>
      <p:bgPr>
        <a:solidFill>
          <a:srgbClr val="FFFFFF"/>
        </a:solidFill>
        <a:effectLst/>
      </p:bgPr>
    </p:bg>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1159933" y="355600"/>
            <a:ext cx="22669037"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111" name="Body Level One…"/>
          <p:cNvSpPr txBox="1">
            <a:spLocks noGrp="1"/>
          </p:cNvSpPr>
          <p:nvPr>
            <p:ph type="body" sz="half" idx="1"/>
          </p:nvPr>
        </p:nvSpPr>
        <p:spPr>
          <a:xfrm>
            <a:off x="12750800" y="2756958"/>
            <a:ext cx="10283098" cy="7369176"/>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1270000" indent="-635000">
              <a:spcBef>
                <a:spcPts val="1000"/>
              </a:spcBef>
              <a:defRPr sz="34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2"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3"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14"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15"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8670149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Header, Subheader, Text &amp; R-Image">
    <p:bg>
      <p:bgPr>
        <a:solidFill>
          <a:srgbClr val="FFFFFF"/>
        </a:solidFill>
        <a:effectLst/>
      </p:bgPr>
    </p:bg>
    <p:spTree>
      <p:nvGrpSpPr>
        <p:cNvPr id="1" name=""/>
        <p:cNvGrpSpPr/>
        <p:nvPr/>
      </p:nvGrpSpPr>
      <p:grpSpPr>
        <a:xfrm>
          <a:off x="0" y="0"/>
          <a:ext cx="0" cy="0"/>
          <a:chOff x="0" y="0"/>
          <a:chExt cx="0" cy="0"/>
        </a:xfrm>
      </p:grpSpPr>
      <p:sp>
        <p:nvSpPr>
          <p:cNvPr id="122" name="Title Text"/>
          <p:cNvSpPr txBox="1">
            <a:spLocks noGrp="1"/>
          </p:cNvSpPr>
          <p:nvPr>
            <p:ph type="title"/>
          </p:nvPr>
        </p:nvSpPr>
        <p:spPr>
          <a:xfrm>
            <a:off x="1159933" y="355600"/>
            <a:ext cx="22671088"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123" name="Body Level One…"/>
          <p:cNvSpPr txBox="1">
            <a:spLocks noGrp="1"/>
          </p:cNvSpPr>
          <p:nvPr>
            <p:ph type="body" sz="half" idx="1"/>
          </p:nvPr>
        </p:nvSpPr>
        <p:spPr>
          <a:xfrm>
            <a:off x="1689100" y="2756958"/>
            <a:ext cx="10263585" cy="7369176"/>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0" indent="0">
              <a:spcBef>
                <a:spcPts val="1000"/>
              </a:spcBef>
              <a:buSzTx/>
              <a:buNone/>
              <a:defRPr sz="3400">
                <a:solidFill>
                  <a:srgbClr val="373737"/>
                </a:solidFill>
                <a:latin typeface="Amazon Ember"/>
                <a:ea typeface="Amazon Ember"/>
                <a:cs typeface="Amazon Ember"/>
                <a:sym typeface="Amazon Ember"/>
              </a:defRPr>
            </a:lvl2pPr>
            <a:lvl3pPr marL="0" indent="0">
              <a:spcBef>
                <a:spcPts val="1000"/>
              </a:spcBef>
              <a:buSzTx/>
              <a:buNone/>
              <a:defRPr sz="2800">
                <a:solidFill>
                  <a:srgbClr val="373737"/>
                </a:solidFill>
                <a:latin typeface="Amazon Ember"/>
                <a:ea typeface="Amazon Ember"/>
                <a:cs typeface="Amazon Ember"/>
                <a:sym typeface="Amazon Ember"/>
              </a:defRPr>
            </a:lvl3pPr>
            <a:lvl4pPr marL="0" indent="0">
              <a:spcBef>
                <a:spcPts val="1000"/>
              </a:spcBef>
              <a:buSzTx/>
              <a:buNone/>
              <a:defRPr sz="2800">
                <a:solidFill>
                  <a:srgbClr val="373737"/>
                </a:solidFill>
                <a:latin typeface="Amazon Ember"/>
                <a:ea typeface="Amazon Ember"/>
                <a:cs typeface="Amazon Ember"/>
                <a:sym typeface="Amazon Ember"/>
              </a:defRPr>
            </a:lvl4pPr>
            <a:lvl5pPr marL="0" indent="0">
              <a:spcBef>
                <a:spcPts val="1000"/>
              </a:spcBef>
              <a:buSzTx/>
              <a:buNone/>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4"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26"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27"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05949075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Header, Bullets &amp; R-Image">
    <p:bg>
      <p:bgPr>
        <a:solidFill>
          <a:srgbClr val="FFFFFF"/>
        </a:solidFill>
        <a:effectLst/>
      </p:bgPr>
    </p:bg>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159933" y="355600"/>
            <a:ext cx="22670295"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135" name="Body Level One…"/>
          <p:cNvSpPr txBox="1">
            <a:spLocks noGrp="1"/>
          </p:cNvSpPr>
          <p:nvPr>
            <p:ph type="body" sz="half" idx="1"/>
          </p:nvPr>
        </p:nvSpPr>
        <p:spPr>
          <a:xfrm>
            <a:off x="1689100" y="2756958"/>
            <a:ext cx="10284818" cy="7369176"/>
          </a:xfrm>
          <a:prstGeom prst="rect">
            <a:avLst/>
          </a:prstGeom>
        </p:spPr>
        <p:txBody>
          <a:bodyPr anchor="t">
            <a:noAutofit/>
          </a:bodyPr>
          <a:lstStyle>
            <a:lvl1pPr>
              <a:spcBef>
                <a:spcPts val="3000"/>
              </a:spcBef>
              <a:defRPr>
                <a:solidFill>
                  <a:srgbClr val="373737"/>
                </a:solidFill>
                <a:latin typeface="Amazon Ember"/>
                <a:ea typeface="Amazon Ember"/>
                <a:cs typeface="Amazon Ember"/>
                <a:sym typeface="Amazon Ember"/>
              </a:defRPr>
            </a:lvl1pPr>
            <a:lvl2pPr marL="1270000" indent="-635000">
              <a:spcBef>
                <a:spcPts val="1000"/>
              </a:spcBef>
              <a:defRPr sz="30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6"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38"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39"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39276941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eader, Text &amp; R-Image">
    <p:bg>
      <p:bgPr>
        <a:solidFill>
          <a:srgbClr val="FFFFFF"/>
        </a:solidFill>
        <a:effectLst/>
      </p:bgPr>
    </p:bg>
    <p:spTree>
      <p:nvGrpSpPr>
        <p:cNvPr id="1" name=""/>
        <p:cNvGrpSpPr/>
        <p:nvPr/>
      </p:nvGrpSpPr>
      <p:grpSpPr>
        <a:xfrm>
          <a:off x="0" y="0"/>
          <a:ext cx="0" cy="0"/>
          <a:chOff x="0" y="0"/>
          <a:chExt cx="0" cy="0"/>
        </a:xfrm>
      </p:grpSpPr>
      <p:sp>
        <p:nvSpPr>
          <p:cNvPr id="146" name="Title Text"/>
          <p:cNvSpPr txBox="1">
            <a:spLocks noGrp="1"/>
          </p:cNvSpPr>
          <p:nvPr>
            <p:ph type="title"/>
          </p:nvPr>
        </p:nvSpPr>
        <p:spPr>
          <a:xfrm>
            <a:off x="1159933" y="355600"/>
            <a:ext cx="22671750"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147" name="Body Level One…"/>
          <p:cNvSpPr txBox="1">
            <a:spLocks noGrp="1"/>
          </p:cNvSpPr>
          <p:nvPr>
            <p:ph type="body" sz="half" idx="1"/>
          </p:nvPr>
        </p:nvSpPr>
        <p:spPr>
          <a:xfrm>
            <a:off x="1689100" y="2756958"/>
            <a:ext cx="10288786" cy="9181185"/>
          </a:xfrm>
          <a:prstGeom prst="rect">
            <a:avLst/>
          </a:prstGeom>
        </p:spPr>
        <p:txBody>
          <a:bodyPr anchor="t">
            <a:noAutofit/>
          </a:bodyPr>
          <a:lstStyle>
            <a:lvl1pPr marL="0" indent="0">
              <a:spcBef>
                <a:spcPts val="3000"/>
              </a:spcBef>
              <a:buSzTx/>
              <a:buNone/>
              <a:defRPr>
                <a:solidFill>
                  <a:srgbClr val="373737"/>
                </a:solidFill>
                <a:latin typeface="Amazon Ember"/>
                <a:ea typeface="Amazon Ember"/>
                <a:cs typeface="Amazon Ember"/>
                <a:sym typeface="Amazon Ember"/>
              </a:defRPr>
            </a:lvl1pPr>
            <a:lvl2pPr marL="0" indent="0">
              <a:spcBef>
                <a:spcPts val="1000"/>
              </a:spcBef>
              <a:buSzTx/>
              <a:buNone/>
              <a:defRPr sz="3000">
                <a:solidFill>
                  <a:srgbClr val="373737"/>
                </a:solidFill>
                <a:latin typeface="Amazon Ember"/>
                <a:ea typeface="Amazon Ember"/>
                <a:cs typeface="Amazon Ember"/>
                <a:sym typeface="Amazon Ember"/>
              </a:defRPr>
            </a:lvl2pPr>
            <a:lvl3pPr marL="0" indent="0">
              <a:spcBef>
                <a:spcPts val="1000"/>
              </a:spcBef>
              <a:buSzTx/>
              <a:buNone/>
              <a:defRPr sz="2800">
                <a:solidFill>
                  <a:srgbClr val="373737"/>
                </a:solidFill>
                <a:latin typeface="Amazon Ember"/>
                <a:ea typeface="Amazon Ember"/>
                <a:cs typeface="Amazon Ember"/>
                <a:sym typeface="Amazon Ember"/>
              </a:defRPr>
            </a:lvl3pPr>
            <a:lvl4pPr marL="0" indent="0">
              <a:spcBef>
                <a:spcPts val="1000"/>
              </a:spcBef>
              <a:buSzTx/>
              <a:buNone/>
              <a:defRPr sz="2800">
                <a:solidFill>
                  <a:srgbClr val="373737"/>
                </a:solidFill>
                <a:latin typeface="Amazon Ember"/>
                <a:ea typeface="Amazon Ember"/>
                <a:cs typeface="Amazon Ember"/>
                <a:sym typeface="Amazon Ember"/>
              </a:defRPr>
            </a:lvl4pPr>
            <a:lvl5pPr marL="0" indent="0">
              <a:spcBef>
                <a:spcPts val="1000"/>
              </a:spcBef>
              <a:buSzTx/>
              <a:buNone/>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8"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9"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50"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51"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87954462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ransition">
    <p:bg>
      <p:bgPr>
        <a:solidFill>
          <a:srgbClr val="FFFFFF"/>
        </a:solidFill>
        <a:effectLst/>
      </p:bgPr>
    </p:bg>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159933" y="355600"/>
            <a:ext cx="22672941"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159"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0"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61"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62"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
        <p:nvSpPr>
          <p:cNvPr id="163" name="Arrow"/>
          <p:cNvSpPr/>
          <p:nvPr/>
        </p:nvSpPr>
        <p:spPr>
          <a:xfrm>
            <a:off x="10530879" y="3879982"/>
            <a:ext cx="3322242" cy="5123128"/>
          </a:xfrm>
          <a:prstGeom prst="rightArrow">
            <a:avLst>
              <a:gd name="adj1" fmla="val 32000"/>
              <a:gd name="adj2" fmla="val 80122"/>
            </a:avLst>
          </a:prstGeom>
          <a:solidFill>
            <a:srgbClr val="EBEBEB"/>
          </a:solidFill>
          <a:ln w="12700">
            <a:miter lim="400000"/>
          </a:ln>
        </p:spPr>
        <p:txBody>
          <a:bodyPr lIns="0" tIns="0" rIns="0" bIns="0" anchor="ctr"/>
          <a:lstStyle/>
          <a:p>
            <a:pPr>
              <a:defRPr sz="3200" b="0">
                <a:solidFill>
                  <a:srgbClr val="EBEBEB"/>
                </a:solidFill>
                <a:latin typeface="+mn-lt"/>
                <a:ea typeface="+mn-ea"/>
                <a:cs typeface="+mn-cs"/>
                <a:sym typeface="Helvetica Neue Medium"/>
              </a:defRPr>
            </a:pPr>
            <a:endParaRPr/>
          </a:p>
        </p:txBody>
      </p:sp>
      <p:sp>
        <p:nvSpPr>
          <p:cNvPr id="164" name="Body Level One…"/>
          <p:cNvSpPr txBox="1"/>
          <p:nvPr/>
        </p:nvSpPr>
        <p:spPr>
          <a:xfrm>
            <a:off x="1689100" y="2756958"/>
            <a:ext cx="8624557" cy="73691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algn="l">
              <a:spcBef>
                <a:spcPts val="3000"/>
              </a:spcBef>
              <a:defRPr sz="3600">
                <a:solidFill>
                  <a:srgbClr val="008DC4"/>
                </a:solidFill>
                <a:latin typeface="Amazon Ember"/>
                <a:ea typeface="Amazon Ember"/>
                <a:cs typeface="Amazon Ember"/>
                <a:sym typeface="Amazon Ember"/>
              </a:defRPr>
            </a:lvl1pPr>
            <a:lvl2pPr indent="0" algn="l">
              <a:spcBef>
                <a:spcPts val="1000"/>
              </a:spcBef>
              <a:defRPr sz="3400" b="0">
                <a:solidFill>
                  <a:srgbClr val="373737"/>
                </a:solidFill>
                <a:latin typeface="Amazon Ember"/>
                <a:ea typeface="Amazon Ember"/>
                <a:cs typeface="Amazon Ember"/>
                <a:sym typeface="Amazon Ember"/>
              </a:defRPr>
            </a:lvl2pPr>
            <a:lvl3pPr indent="0" algn="l">
              <a:spcBef>
                <a:spcPts val="1000"/>
              </a:spcBef>
              <a:defRPr sz="2800" b="0">
                <a:solidFill>
                  <a:srgbClr val="373737"/>
                </a:solidFill>
                <a:latin typeface="Amazon Ember"/>
                <a:ea typeface="Amazon Ember"/>
                <a:cs typeface="Amazon Ember"/>
                <a:sym typeface="Amazon Ember"/>
              </a:defRPr>
            </a:lvl3pPr>
            <a:lvl4pPr indent="0" algn="l">
              <a:spcBef>
                <a:spcPts val="1000"/>
              </a:spcBef>
              <a:defRPr sz="2800" b="0">
                <a:solidFill>
                  <a:srgbClr val="373737"/>
                </a:solidFill>
                <a:latin typeface="Amazon Ember"/>
                <a:ea typeface="Amazon Ember"/>
                <a:cs typeface="Amazon Ember"/>
                <a:sym typeface="Amazon Ember"/>
              </a:defRPr>
            </a:lvl4pPr>
            <a:lvl5pPr indent="0" algn="l">
              <a:spcBef>
                <a:spcPts val="1000"/>
              </a:spcBef>
              <a:defRPr sz="2800" b="0">
                <a:solidFill>
                  <a:srgbClr val="373737"/>
                </a:solidFill>
                <a:latin typeface="Amazon Ember"/>
                <a:ea typeface="Amazon Ember"/>
                <a:cs typeface="Amazon Ember"/>
                <a:sym typeface="Amazon Ember"/>
              </a:defRPr>
            </a:lvl5p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6770203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lor Styleguide">
    <p:bg>
      <p:bgPr>
        <a:solidFill>
          <a:srgbClr val="FFFFFF"/>
        </a:solidFill>
        <a:effectLst/>
      </p:bgPr>
    </p:bg>
    <p:spTree>
      <p:nvGrpSpPr>
        <p:cNvPr id="1" name=""/>
        <p:cNvGrpSpPr/>
        <p:nvPr/>
      </p:nvGrpSpPr>
      <p:grpSpPr>
        <a:xfrm>
          <a:off x="0" y="0"/>
          <a:ext cx="0" cy="0"/>
          <a:chOff x="0" y="0"/>
          <a:chExt cx="0" cy="0"/>
        </a:xfrm>
      </p:grpSpPr>
      <p:sp>
        <p:nvSpPr>
          <p:cNvPr id="184"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5"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86"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87"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
        <p:nvSpPr>
          <p:cNvPr id="188" name="Color Styleguide"/>
          <p:cNvSpPr txBox="1"/>
          <p:nvPr/>
        </p:nvSpPr>
        <p:spPr>
          <a:xfrm>
            <a:off x="1014531" y="448096"/>
            <a:ext cx="5523205" cy="932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400"/>
            </a:lvl1pPr>
          </a:lstStyle>
          <a:p>
            <a:r>
              <a:t>Color Styleguide</a:t>
            </a:r>
          </a:p>
        </p:txBody>
      </p:sp>
      <p:sp>
        <p:nvSpPr>
          <p:cNvPr id="189" name="Blue: 0, 141, 196 (use for subheaders)"/>
          <p:cNvSpPr txBox="1"/>
          <p:nvPr/>
        </p:nvSpPr>
        <p:spPr>
          <a:xfrm>
            <a:off x="1722860" y="2666175"/>
            <a:ext cx="6875146" cy="5604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008DC4"/>
                </a:solidFill>
              </a:defRPr>
            </a:lvl1pPr>
          </a:lstStyle>
          <a:p>
            <a:r>
              <a:t>Blue: 0, 141, 196 (use for subheaders)</a:t>
            </a:r>
          </a:p>
        </p:txBody>
      </p:sp>
      <p:sp>
        <p:nvSpPr>
          <p:cNvPr id="190" name="Purple: 161, 102, 255 (use for Sagemaker Hyperlinks)"/>
          <p:cNvSpPr txBox="1"/>
          <p:nvPr/>
        </p:nvSpPr>
        <p:spPr>
          <a:xfrm>
            <a:off x="1749805" y="3665242"/>
            <a:ext cx="9633205" cy="560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A166FF"/>
                </a:solidFill>
              </a:defRPr>
            </a:lvl1pPr>
          </a:lstStyle>
          <a:p>
            <a:r>
              <a:t>Purple: 161, 102, 255 (use for Sagemaker Hyperlinks)</a:t>
            </a:r>
          </a:p>
        </p:txBody>
      </p:sp>
      <p:sp>
        <p:nvSpPr>
          <p:cNvPr id="191" name="Orange: 255, 153, 0 (use for a definiendum callout)"/>
          <p:cNvSpPr txBox="1"/>
          <p:nvPr/>
        </p:nvSpPr>
        <p:spPr>
          <a:xfrm>
            <a:off x="1739688" y="4664309"/>
            <a:ext cx="9188197" cy="560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FF9900"/>
                </a:solidFill>
              </a:defRPr>
            </a:lvl1pPr>
          </a:lstStyle>
          <a:p>
            <a:r>
              <a:t>Orange: 255, 153, 0 (use for a definiendum callout)</a:t>
            </a:r>
          </a:p>
        </p:txBody>
      </p:sp>
      <p:sp>
        <p:nvSpPr>
          <p:cNvPr id="192" name="Charcoal: 55, 55, 55 (use for general text)"/>
          <p:cNvSpPr txBox="1"/>
          <p:nvPr/>
        </p:nvSpPr>
        <p:spPr>
          <a:xfrm>
            <a:off x="1764178" y="6280161"/>
            <a:ext cx="7128892" cy="548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b="0">
                <a:solidFill>
                  <a:srgbClr val="373737"/>
                </a:solidFill>
              </a:defRPr>
            </a:lvl1pPr>
          </a:lstStyle>
          <a:p>
            <a:r>
              <a:t>Charcoal: 55, 55, 55 (use for general text)</a:t>
            </a:r>
          </a:p>
        </p:txBody>
      </p:sp>
      <p:sp>
        <p:nvSpPr>
          <p:cNvPr id="193" name="Black: 0, 0, 0 (use for equations and formulas, along with the grey background box: 245, 245, 245) and make sure to adjust “Text Inset” under Text-&gt;Layout"/>
          <p:cNvSpPr txBox="1"/>
          <p:nvPr/>
        </p:nvSpPr>
        <p:spPr>
          <a:xfrm>
            <a:off x="1781111" y="7025547"/>
            <a:ext cx="17606923" cy="10053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b="0"/>
            </a:lvl1pPr>
          </a:lstStyle>
          <a:p>
            <a:r>
              <a:t>Black: 0, 0, 0 (use for equations and formulas, along with the grey background box: 245, 245, 245) and make sure to adjust “Text Inset” under Text-&gt;Layout</a:t>
            </a:r>
          </a:p>
        </p:txBody>
      </p:sp>
      <mc:AlternateContent xmlns:mc="http://schemas.openxmlformats.org/markup-compatibility/2006" xmlns:a14="http://schemas.microsoft.com/office/drawing/2010/main">
        <mc:Choice Requires="a14">
          <p:sp>
            <p:nvSpPr>
              <p:cNvPr id="194" name="Rectangle"/>
              <p:cNvSpPr/>
              <p:nvPr/>
            </p:nvSpPr>
            <p:spPr>
              <a:xfrm>
                <a:off x="7771024" y="8303824"/>
                <a:ext cx="6382492" cy="1166765"/>
              </a:xfrm>
              <a:prstGeom prst="rect">
                <a:avLst/>
              </a:prstGeom>
              <a:solidFill>
                <a:srgbClr val="F5F5F5"/>
              </a:solidFill>
              <a:ln w="12700">
                <a:miter lim="400000"/>
              </a:ln>
              <a:extLst>
                <a:ext uri="{C572A759-6A51-4108-AA02-DFA0A04FC94B}">
                  <ma14:wrappingTextBoxFlag xmlns="" xmlns:m="http://schemas.openxmlformats.org/officeDocument/2006/math" xmlns:ma14="http://schemas.microsoft.com/office/mac/drawingml/2011/main" val="1"/>
                </a:ext>
              </a:extLst>
            </p:spPr>
            <p:txBody>
              <a:bodyPr lIns="101600" tIns="101600" rIns="101600" bIns="101600" anchor="ctr"/>
              <a:lstStyle>
                <a:lvl1pPr>
                  <a:defRPr sz="3200" b="0">
                    <a:latin typeface="+mn-lt"/>
                    <a:ea typeface="+mn-ea"/>
                    <a:cs typeface="+mn-cs"/>
                    <a:sym typeface="Helvetica Neue Medium"/>
                  </a:defRPr>
                </a:lvl1pPr>
              </a:lstStyle>
              <a:p>
                <a:pPr/>
                <a14:m>
                  <m:oMathPara xmlns:m="http://schemas.openxmlformats.org/officeDocument/2006/math">
                    <m:oMathParaPr>
                      <m:jc m:val="center"/>
                    </m:oMathParaPr>
                    <m:oMath xmlns:m="http://schemas.openxmlformats.org/officeDocument/2006/math">
                      <m:r>
                        <a:rPr sz="2800" i="1">
                          <a:solidFill>
                            <a:srgbClr val="000000"/>
                          </a:solidFill>
                          <a:latin typeface="Cambria Math" panose="02040503050406030204" pitchFamily="18" charset="0"/>
                        </a:rPr>
                        <m:t>𝐺</m:t>
                      </m:r>
                      <m:r>
                        <a:rPr sz="2800" i="1">
                          <a:solidFill>
                            <a:srgbClr val="000000"/>
                          </a:solidFill>
                          <a:latin typeface="Cambria Math" panose="02040503050406030204" pitchFamily="18" charset="0"/>
                        </a:rPr>
                        <m:t>(</m:t>
                      </m:r>
                      <m:r>
                        <a:rPr sz="2800" i="1">
                          <a:solidFill>
                            <a:srgbClr val="000000"/>
                          </a:solidFill>
                          <a:latin typeface="Cambria Math" panose="02040503050406030204" pitchFamily="18" charset="0"/>
                        </a:rPr>
                        <m:t>𝑡</m:t>
                      </m:r>
                      <m:r>
                        <a:rPr sz="2800" i="1">
                          <a:solidFill>
                            <a:srgbClr val="000000"/>
                          </a:solidFill>
                          <a:latin typeface="Cambria Math" panose="02040503050406030204" pitchFamily="18" charset="0"/>
                        </a:rPr>
                        <m:t>)=</m:t>
                      </m:r>
                      <m:sSub>
                        <m:sSubPr>
                          <m:ctrlPr>
                            <a:rPr sz="2800" i="1">
                              <a:solidFill>
                                <a:srgbClr val="000000"/>
                              </a:solidFill>
                              <a:latin typeface="Cambria Math" panose="02040503050406030204" pitchFamily="18" charset="0"/>
                            </a:rPr>
                          </m:ctrlPr>
                        </m:sSubPr>
                        <m:e>
                          <m:r>
                            <a:rPr sz="2800" i="1">
                              <a:solidFill>
                                <a:srgbClr val="000000"/>
                              </a:solidFill>
                              <a:latin typeface="Cambria Math" panose="02040503050406030204" pitchFamily="18" charset="0"/>
                            </a:rPr>
                            <m:t>𝑅</m:t>
                          </m:r>
                        </m:e>
                        <m:sub>
                          <m:r>
                            <a:rPr sz="2800" i="1">
                              <a:solidFill>
                                <a:srgbClr val="000000"/>
                              </a:solidFill>
                              <a:latin typeface="Cambria Math" panose="02040503050406030204" pitchFamily="18" charset="0"/>
                            </a:rPr>
                            <m:t>𝑡</m:t>
                          </m:r>
                          <m:r>
                            <a:rPr sz="2800" i="1">
                              <a:solidFill>
                                <a:srgbClr val="000000"/>
                              </a:solidFill>
                              <a:latin typeface="Cambria Math" panose="02040503050406030204" pitchFamily="18" charset="0"/>
                            </a:rPr>
                            <m:t>+1</m:t>
                          </m:r>
                        </m:sub>
                      </m:sSub>
                      <m:r>
                        <a:rPr sz="2800" i="1">
                          <a:solidFill>
                            <a:srgbClr val="000000"/>
                          </a:solidFill>
                          <a:latin typeface="Cambria Math" panose="02040503050406030204" pitchFamily="18" charset="0"/>
                        </a:rPr>
                        <m:t>+</m:t>
                      </m:r>
                      <m:r>
                        <a:rPr sz="2800" i="1">
                          <a:solidFill>
                            <a:srgbClr val="000000"/>
                          </a:solidFill>
                          <a:latin typeface="Cambria Math" panose="02040503050406030204" pitchFamily="18" charset="0"/>
                        </a:rPr>
                        <m:t>𝛾</m:t>
                      </m:r>
                      <m:sSub>
                        <m:sSubPr>
                          <m:ctrlPr>
                            <a:rPr sz="2800" i="1">
                              <a:solidFill>
                                <a:srgbClr val="000000"/>
                              </a:solidFill>
                              <a:latin typeface="Cambria Math" panose="02040503050406030204" pitchFamily="18" charset="0"/>
                            </a:rPr>
                          </m:ctrlPr>
                        </m:sSubPr>
                        <m:e>
                          <m:r>
                            <a:rPr sz="2800" i="1">
                              <a:solidFill>
                                <a:srgbClr val="000000"/>
                              </a:solidFill>
                              <a:latin typeface="Cambria Math" panose="02040503050406030204" pitchFamily="18" charset="0"/>
                            </a:rPr>
                            <m:t>𝑅</m:t>
                          </m:r>
                        </m:e>
                        <m:sub>
                          <m:r>
                            <a:rPr sz="2800" i="1">
                              <a:solidFill>
                                <a:srgbClr val="000000"/>
                              </a:solidFill>
                              <a:latin typeface="Cambria Math" panose="02040503050406030204" pitchFamily="18" charset="0"/>
                            </a:rPr>
                            <m:t>𝑡</m:t>
                          </m:r>
                          <m:r>
                            <a:rPr sz="2800" i="1">
                              <a:solidFill>
                                <a:srgbClr val="000000"/>
                              </a:solidFill>
                              <a:latin typeface="Cambria Math" panose="02040503050406030204" pitchFamily="18" charset="0"/>
                            </a:rPr>
                            <m:t>+2</m:t>
                          </m:r>
                        </m:sub>
                      </m:sSub>
                      <m:r>
                        <a:rPr sz="2800" i="1">
                          <a:solidFill>
                            <a:srgbClr val="000000"/>
                          </a:solidFill>
                          <a:latin typeface="Cambria Math" panose="02040503050406030204" pitchFamily="18" charset="0"/>
                        </a:rPr>
                        <m:t>+...=</m:t>
                      </m:r>
                      <m:limUpp>
                        <m:limUppPr>
                          <m:ctrlPr>
                            <a:rPr sz="2800" i="1">
                              <a:solidFill>
                                <a:srgbClr val="000000"/>
                              </a:solidFill>
                              <a:latin typeface="Cambria Math" panose="02040503050406030204" pitchFamily="18" charset="0"/>
                            </a:rPr>
                          </m:ctrlPr>
                        </m:limUppPr>
                        <m:e>
                          <m:limLow>
                            <m:limLowPr>
                              <m:ctrlPr>
                                <a:rPr sz="2800" i="1">
                                  <a:solidFill>
                                    <a:srgbClr val="000000"/>
                                  </a:solidFill>
                                  <a:latin typeface="Cambria Math" panose="02040503050406030204" pitchFamily="18" charset="0"/>
                                </a:rPr>
                              </m:ctrlPr>
                            </m:limLowPr>
                            <m:e>
                              <m:r>
                                <a:rPr sz="2800" i="1">
                                  <a:solidFill>
                                    <a:srgbClr val="000000"/>
                                  </a:solidFill>
                                  <a:latin typeface="Cambria Math" panose="02040503050406030204" pitchFamily="18" charset="0"/>
                                </a:rPr>
                                <m:t>∑</m:t>
                              </m:r>
                            </m:e>
                            <m:lim>
                              <m:r>
                                <a:rPr sz="2800" i="1">
                                  <a:solidFill>
                                    <a:srgbClr val="000000"/>
                                  </a:solidFill>
                                  <a:latin typeface="Cambria Math" panose="02040503050406030204" pitchFamily="18" charset="0"/>
                                </a:rPr>
                                <m:t>𝑘</m:t>
                              </m:r>
                              <m:r>
                                <a:rPr sz="2800" i="1">
                                  <a:solidFill>
                                    <a:srgbClr val="000000"/>
                                  </a:solidFill>
                                  <a:latin typeface="Cambria Math" panose="02040503050406030204" pitchFamily="18" charset="0"/>
                                </a:rPr>
                                <m:t>=0</m:t>
                              </m:r>
                            </m:lim>
                          </m:limLow>
                        </m:e>
                        <m:lim>
                          <m:r>
                            <a:rPr sz="2800" i="1">
                              <a:solidFill>
                                <a:srgbClr val="000000"/>
                              </a:solidFill>
                              <a:latin typeface="Cambria Math" panose="02040503050406030204" pitchFamily="18" charset="0"/>
                            </a:rPr>
                            <m:t>∞</m:t>
                          </m:r>
                        </m:lim>
                      </m:limUpp>
                      <m:sSup>
                        <m:sSupPr>
                          <m:ctrlPr>
                            <a:rPr sz="2800" i="1">
                              <a:solidFill>
                                <a:srgbClr val="000000"/>
                              </a:solidFill>
                              <a:latin typeface="Cambria Math" panose="02040503050406030204" pitchFamily="18" charset="0"/>
                            </a:rPr>
                          </m:ctrlPr>
                        </m:sSupPr>
                        <m:e>
                          <m:r>
                            <a:rPr sz="2800" i="1">
                              <a:solidFill>
                                <a:srgbClr val="000000"/>
                              </a:solidFill>
                              <a:latin typeface="Cambria Math" panose="02040503050406030204" pitchFamily="18" charset="0"/>
                            </a:rPr>
                            <m:t>𝛾</m:t>
                          </m:r>
                        </m:e>
                        <m:sup>
                          <m:r>
                            <a:rPr sz="2800" i="1">
                              <a:solidFill>
                                <a:srgbClr val="000000"/>
                              </a:solidFill>
                              <a:latin typeface="Cambria Math" panose="02040503050406030204" pitchFamily="18" charset="0"/>
                            </a:rPr>
                            <m:t>𝑘</m:t>
                          </m:r>
                        </m:sup>
                      </m:sSup>
                      <m:sSub>
                        <m:sSubPr>
                          <m:ctrlPr>
                            <a:rPr sz="2800" i="1">
                              <a:solidFill>
                                <a:srgbClr val="000000"/>
                              </a:solidFill>
                              <a:latin typeface="Cambria Math" panose="02040503050406030204" pitchFamily="18" charset="0"/>
                            </a:rPr>
                          </m:ctrlPr>
                        </m:sSubPr>
                        <m:e>
                          <m:r>
                            <a:rPr sz="2800" i="1">
                              <a:solidFill>
                                <a:srgbClr val="000000"/>
                              </a:solidFill>
                              <a:latin typeface="Cambria Math" panose="02040503050406030204" pitchFamily="18" charset="0"/>
                            </a:rPr>
                            <m:t>𝑅</m:t>
                          </m:r>
                        </m:e>
                        <m:sub>
                          <m:r>
                            <a:rPr sz="2800" i="1">
                              <a:solidFill>
                                <a:srgbClr val="000000"/>
                              </a:solidFill>
                              <a:latin typeface="Cambria Math" panose="02040503050406030204" pitchFamily="18" charset="0"/>
                            </a:rPr>
                            <m:t>𝑡</m:t>
                          </m:r>
                          <m:r>
                            <a:rPr sz="2800" i="1">
                              <a:solidFill>
                                <a:srgbClr val="000000"/>
                              </a:solidFill>
                              <a:latin typeface="Cambria Math" panose="02040503050406030204" pitchFamily="18" charset="0"/>
                            </a:rPr>
                            <m:t>+</m:t>
                          </m:r>
                          <m:r>
                            <a:rPr sz="2800" i="1">
                              <a:solidFill>
                                <a:srgbClr val="000000"/>
                              </a:solidFill>
                              <a:latin typeface="Cambria Math" panose="02040503050406030204" pitchFamily="18" charset="0"/>
                            </a:rPr>
                            <m:t>𝑘</m:t>
                          </m:r>
                          <m:r>
                            <a:rPr sz="2800" i="1">
                              <a:solidFill>
                                <a:srgbClr val="000000"/>
                              </a:solidFill>
                              <a:latin typeface="Cambria Math" panose="02040503050406030204" pitchFamily="18" charset="0"/>
                            </a:rPr>
                            <m:t>+1</m:t>
                          </m:r>
                        </m:sub>
                      </m:sSub>
                    </m:oMath>
                  </m:oMathPara>
                </a14:m>
                <a:endParaRPr/>
              </a:p>
            </p:txBody>
          </p:sp>
        </mc:Choice>
        <mc:Fallback xmlns="">
          <p:sp>
            <p:nvSpPr>
              <p:cNvPr id="194" name="Rectangle"/>
              <p:cNvSpPr>
                <a:spLocks noRot="1" noChangeAspect="1" noMove="1" noResize="1" noEditPoints="1" noAdjustHandles="1" noChangeArrowheads="1" noChangeShapeType="1" noTextEdit="1"/>
              </p:cNvSpPr>
              <p:nvPr/>
            </p:nvSpPr>
            <p:spPr>
              <a:xfrm>
                <a:off x="7771024" y="8303824"/>
                <a:ext cx="6382492" cy="1166765"/>
              </a:xfrm>
              <a:prstGeom prst="rect">
                <a:avLst/>
              </a:prstGeom>
              <a:blipFill>
                <a:blip r:embed="rId3"/>
                <a:stretch>
                  <a:fillRect l="-79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95" name="Charcoal: 55, 55, 55 (use for definien callout)"/>
          <p:cNvSpPr txBox="1"/>
          <p:nvPr/>
        </p:nvSpPr>
        <p:spPr>
          <a:xfrm>
            <a:off x="1764178" y="5497700"/>
            <a:ext cx="8143876" cy="560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373737"/>
                </a:solidFill>
              </a:defRPr>
            </a:lvl1pPr>
          </a:lstStyle>
          <a:p>
            <a:r>
              <a:t>Charcoal: 55, 55, 55 (use for definien callout)</a:t>
            </a:r>
          </a:p>
        </p:txBody>
      </p:sp>
      <p:pic>
        <p:nvPicPr>
          <p:cNvPr id="196" name="Image" descr="Image"/>
          <p:cNvPicPr>
            <a:picLocks noChangeAspect="1"/>
          </p:cNvPicPr>
          <p:nvPr/>
        </p:nvPicPr>
        <p:blipFill>
          <a:blip r:embed="rId4"/>
          <a:stretch>
            <a:fillRect/>
          </a:stretch>
        </p:blipFill>
        <p:spPr>
          <a:xfrm>
            <a:off x="11369322" y="3310466"/>
            <a:ext cx="1264356" cy="1270001"/>
          </a:xfrm>
          <a:prstGeom prst="rect">
            <a:avLst/>
          </a:prstGeom>
          <a:ln w="12700">
            <a:miter lim="400000"/>
          </a:ln>
        </p:spPr>
      </p:pic>
    </p:spTree>
    <p:extLst>
      <p:ext uri="{BB962C8B-B14F-4D97-AF65-F5344CB8AC3E}">
        <p14:creationId xmlns:p14="http://schemas.microsoft.com/office/powerpoint/2010/main" val="303082872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hank You">
    <p:bg>
      <p:bgPr>
        <a:solidFill>
          <a:srgbClr val="FFFFFF"/>
        </a:solidFill>
        <a:effectLst/>
      </p:bgPr>
    </p:bg>
    <p:spTree>
      <p:nvGrpSpPr>
        <p:cNvPr id="1" name=""/>
        <p:cNvGrpSpPr/>
        <p:nvPr/>
      </p:nvGrpSpPr>
      <p:grpSpPr>
        <a:xfrm>
          <a:off x="0" y="0"/>
          <a:ext cx="0" cy="0"/>
          <a:chOff x="0" y="0"/>
          <a:chExt cx="0" cy="0"/>
        </a:xfrm>
      </p:grpSpPr>
      <p:sp>
        <p:nvSpPr>
          <p:cNvPr id="204"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5"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06"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207"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
        <p:nvSpPr>
          <p:cNvPr id="208" name="Thank You!!!"/>
          <p:cNvSpPr txBox="1"/>
          <p:nvPr/>
        </p:nvSpPr>
        <p:spPr>
          <a:xfrm>
            <a:off x="9079903" y="5710766"/>
            <a:ext cx="6224194" cy="134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200">
                <a:latin typeface="Amazon Ember"/>
                <a:ea typeface="Amazon Ember"/>
                <a:cs typeface="Amazon Ember"/>
                <a:sym typeface="Amazon Ember"/>
              </a:defRPr>
            </a:lvl1pPr>
          </a:lstStyle>
          <a:p>
            <a:r>
              <a:t>Thank You!!!</a:t>
            </a:r>
          </a:p>
        </p:txBody>
      </p:sp>
    </p:spTree>
    <p:extLst>
      <p:ext uri="{BB962C8B-B14F-4D97-AF65-F5344CB8AC3E}">
        <p14:creationId xmlns:p14="http://schemas.microsoft.com/office/powerpoint/2010/main" val="231650340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urse Title">
    <p:spTree>
      <p:nvGrpSpPr>
        <p:cNvPr id="1" name=""/>
        <p:cNvGrpSpPr/>
        <p:nvPr/>
      </p:nvGrpSpPr>
      <p:grpSpPr>
        <a:xfrm>
          <a:off x="0" y="0"/>
          <a:ext cx="0" cy="0"/>
          <a:chOff x="0" y="0"/>
          <a:chExt cx="0" cy="0"/>
        </a:xfrm>
      </p:grpSpPr>
      <p:sp>
        <p:nvSpPr>
          <p:cNvPr id="19" name="Title Text"/>
          <p:cNvSpPr txBox="1">
            <a:spLocks noGrp="1"/>
          </p:cNvSpPr>
          <p:nvPr>
            <p:ph type="title"/>
          </p:nvPr>
        </p:nvSpPr>
        <p:spPr>
          <a:xfrm>
            <a:off x="1778000" y="2301368"/>
            <a:ext cx="20828000" cy="4648200"/>
          </a:xfrm>
          <a:prstGeom prst="rect">
            <a:avLst/>
          </a:prstGeom>
        </p:spPr>
        <p:txBody>
          <a:bodyPr anchor="b"/>
          <a:lstStyle>
            <a:lvl1pPr>
              <a:defRPr sz="16000">
                <a:solidFill>
                  <a:srgbClr val="FFFFFF"/>
                </a:solidFill>
                <a:effectLst>
                  <a:outerShdw blurRad="25400" dist="25400" dir="7800000" rotWithShape="0">
                    <a:srgbClr val="E2E2E2"/>
                  </a:outerShdw>
                </a:effectLst>
                <a:latin typeface="Amazon Ember"/>
                <a:ea typeface="Amazon Ember"/>
                <a:cs typeface="Amazon Ember"/>
                <a:sym typeface="Amazon Ember"/>
              </a:defRPr>
            </a:lvl1pPr>
          </a:lstStyle>
          <a:p>
            <a:r>
              <a:rPr lang="en-US"/>
              <a:t>Click to edit Master title style</a:t>
            </a:r>
            <a:endParaRPr/>
          </a:p>
        </p:txBody>
      </p:sp>
      <p:sp>
        <p:nvSpPr>
          <p:cNvPr id="20" name="Body Level One…"/>
          <p:cNvSpPr txBox="1">
            <a:spLocks noGrp="1"/>
          </p:cNvSpPr>
          <p:nvPr>
            <p:ph type="body" sz="half" idx="1"/>
          </p:nvPr>
        </p:nvSpPr>
        <p:spPr>
          <a:xfrm>
            <a:off x="1778000" y="7260718"/>
            <a:ext cx="20828000" cy="4992489"/>
          </a:xfrm>
          <a:prstGeom prst="rect">
            <a:avLst/>
          </a:prstGeom>
        </p:spPr>
        <p:txBody>
          <a:bodyPr anchor="t">
            <a:noAutofit/>
          </a:bodyPr>
          <a:lstStyle>
            <a:lvl1pPr marL="0" indent="0" algn="ctr">
              <a:spcBef>
                <a:spcPts val="0"/>
              </a:spcBef>
              <a:buSzTx/>
              <a:buNone/>
              <a:defRPr sz="5400">
                <a:solidFill>
                  <a:srgbClr val="FFFFFF"/>
                </a:solidFill>
                <a:latin typeface="Amazon Ember"/>
                <a:ea typeface="Amazon Ember"/>
                <a:cs typeface="Amazon Ember"/>
                <a:sym typeface="Amazon Ember"/>
              </a:defRPr>
            </a:lvl1pPr>
            <a:lvl2pPr marL="0" indent="0" algn="ctr">
              <a:spcBef>
                <a:spcPts val="0"/>
              </a:spcBef>
              <a:buSzTx/>
              <a:buNone/>
              <a:defRPr sz="5400">
                <a:solidFill>
                  <a:srgbClr val="FFFFFF"/>
                </a:solidFill>
                <a:latin typeface="Amazon Ember"/>
                <a:ea typeface="Amazon Ember"/>
                <a:cs typeface="Amazon Ember"/>
                <a:sym typeface="Amazon Ember"/>
              </a:defRPr>
            </a:lvl2pPr>
            <a:lvl3pPr marL="0" indent="0" algn="ctr">
              <a:spcBef>
                <a:spcPts val="0"/>
              </a:spcBef>
              <a:buSzTx/>
              <a:buNone/>
              <a:defRPr sz="5400">
                <a:solidFill>
                  <a:srgbClr val="FFFFFF"/>
                </a:solidFill>
                <a:latin typeface="Amazon Ember"/>
                <a:ea typeface="Amazon Ember"/>
                <a:cs typeface="Amazon Ember"/>
                <a:sym typeface="Amazon Ember"/>
              </a:defRPr>
            </a:lvl3pPr>
            <a:lvl4pPr marL="0" indent="0" algn="ctr">
              <a:spcBef>
                <a:spcPts val="0"/>
              </a:spcBef>
              <a:buSzTx/>
              <a:buNone/>
              <a:defRPr sz="5400">
                <a:solidFill>
                  <a:srgbClr val="FFFFFF"/>
                </a:solidFill>
                <a:latin typeface="Amazon Ember"/>
                <a:ea typeface="Amazon Ember"/>
                <a:cs typeface="Amazon Ember"/>
                <a:sym typeface="Amazon Ember"/>
              </a:defRPr>
            </a:lvl4pPr>
            <a:lvl5pPr marL="0" indent="0" algn="ctr">
              <a:spcBef>
                <a:spcPts val="0"/>
              </a:spcBef>
              <a:buSzTx/>
              <a:buNone/>
              <a:defRPr sz="5400">
                <a:solidFill>
                  <a:srgbClr val="FFFFFF"/>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21"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22"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711372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Slide">
    <p:spTree>
      <p:nvGrpSpPr>
        <p:cNvPr id="1" name=""/>
        <p:cNvGrpSpPr/>
        <p:nvPr/>
      </p:nvGrpSpPr>
      <p:grpSpPr>
        <a:xfrm>
          <a:off x="0" y="0"/>
          <a:ext cx="0" cy="0"/>
          <a:chOff x="0" y="0"/>
          <a:chExt cx="0" cy="0"/>
        </a:xfrm>
      </p:grpSpPr>
      <p:pic>
        <p:nvPicPr>
          <p:cNvPr id="29" name="Image" descr="Image"/>
          <p:cNvPicPr>
            <a:picLocks noChangeAspect="1"/>
          </p:cNvPicPr>
          <p:nvPr/>
        </p:nvPicPr>
        <p:blipFill>
          <a:blip r:embed="rId2"/>
          <a:stretch>
            <a:fillRect/>
          </a:stretch>
        </p:blipFill>
        <p:spPr>
          <a:xfrm>
            <a:off x="10624161" y="7291176"/>
            <a:ext cx="3135677" cy="2799715"/>
          </a:xfrm>
          <a:prstGeom prst="rect">
            <a:avLst/>
          </a:prstGeom>
          <a:ln w="25400">
            <a:miter lim="400000"/>
          </a:ln>
          <a:effectLst>
            <a:reflection stA="24261" endPos="40000" dir="5400000" sy="-100000" algn="bl" rotWithShape="0"/>
          </a:effectLst>
        </p:spPr>
      </p:pic>
      <p:sp>
        <p:nvSpPr>
          <p:cNvPr id="30" name="Title Text"/>
          <p:cNvSpPr txBox="1">
            <a:spLocks noGrp="1"/>
          </p:cNvSpPr>
          <p:nvPr>
            <p:ph type="title"/>
          </p:nvPr>
        </p:nvSpPr>
        <p:spPr>
          <a:xfrm>
            <a:off x="1689100" y="3606800"/>
            <a:ext cx="21005800" cy="2286000"/>
          </a:xfrm>
          <a:prstGeom prst="rect">
            <a:avLst/>
          </a:prstGeom>
        </p:spPr>
        <p:txBody>
          <a:bodyPr/>
          <a:lstStyle>
            <a:lvl1pPr>
              <a:defRPr sz="16000">
                <a:solidFill>
                  <a:srgbClr val="FFFFFF"/>
                </a:solidFill>
                <a:effectLst>
                  <a:outerShdw blurRad="25400" dist="25400" dir="7800000" rotWithShape="0">
                    <a:srgbClr val="E9E9E9"/>
                  </a:outerShdw>
                </a:effectLst>
                <a:latin typeface="Amazon Ember"/>
                <a:ea typeface="Amazon Ember"/>
                <a:cs typeface="Amazon Ember"/>
                <a:sym typeface="Amazon Ember"/>
              </a:defRPr>
            </a:lvl1pPr>
          </a:lstStyle>
          <a:p>
            <a:r>
              <a:rPr lang="en-US"/>
              <a:t>Click to edit Master title style</a:t>
            </a:r>
            <a:endParaRPr/>
          </a:p>
        </p:txBody>
      </p:sp>
      <p:pic>
        <p:nvPicPr>
          <p:cNvPr id="31" name="Image" descr="Image"/>
          <p:cNvPicPr>
            <a:picLocks noChangeAspect="1"/>
          </p:cNvPicPr>
          <p:nvPr/>
        </p:nvPicPr>
        <p:blipFill>
          <a:blip r:embed="rId3"/>
          <a:stretch>
            <a:fillRect/>
          </a:stretch>
        </p:blipFill>
        <p:spPr>
          <a:xfrm>
            <a:off x="21012762" y="12780773"/>
            <a:ext cx="3135677" cy="617388"/>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02371048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Header, SubHeader &amp; Bullets">
    <p:bg>
      <p:bgPr>
        <a:solidFill>
          <a:srgbClr val="FFFFFF"/>
        </a:solidFill>
        <a:effectLst/>
      </p:bgPr>
    </p:bg>
    <p:spTree>
      <p:nvGrpSpPr>
        <p:cNvPr id="1" name=""/>
        <p:cNvGrpSpPr/>
        <p:nvPr/>
      </p:nvGrpSpPr>
      <p:grpSpPr>
        <a:xfrm>
          <a:off x="0" y="0"/>
          <a:ext cx="0" cy="0"/>
          <a:chOff x="0" y="0"/>
          <a:chExt cx="0" cy="0"/>
        </a:xfrm>
      </p:grpSpPr>
      <p:sp>
        <p:nvSpPr>
          <p:cNvPr id="50" name="Title Text"/>
          <p:cNvSpPr txBox="1">
            <a:spLocks noGrp="1"/>
          </p:cNvSpPr>
          <p:nvPr>
            <p:ph type="title"/>
          </p:nvPr>
        </p:nvSpPr>
        <p:spPr>
          <a:xfrm>
            <a:off x="1159933" y="355600"/>
            <a:ext cx="22670295"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51" name="Body Level One…"/>
          <p:cNvSpPr txBox="1">
            <a:spLocks noGrp="1"/>
          </p:cNvSpPr>
          <p:nvPr>
            <p:ph type="body" idx="1"/>
          </p:nvPr>
        </p:nvSpPr>
        <p:spPr>
          <a:xfrm>
            <a:off x="1689100" y="2756958"/>
            <a:ext cx="21005800" cy="9181185"/>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1270000" indent="-635000">
              <a:spcBef>
                <a:spcPts val="1000"/>
              </a:spcBef>
              <a:defRPr sz="34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2"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4"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55"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9867101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1_Header, SubHeader &amp; Bullets">
    <p:bg>
      <p:bgPr>
        <a:solidFill>
          <a:srgbClr val="FFFFFF"/>
        </a:solidFill>
        <a:effectLst/>
      </p:bgPr>
    </p:bg>
    <p:spTree>
      <p:nvGrpSpPr>
        <p:cNvPr id="1" name=""/>
        <p:cNvGrpSpPr/>
        <p:nvPr/>
      </p:nvGrpSpPr>
      <p:grpSpPr>
        <a:xfrm>
          <a:off x="0" y="0"/>
          <a:ext cx="0" cy="0"/>
          <a:chOff x="0" y="0"/>
          <a:chExt cx="0" cy="0"/>
        </a:xfrm>
      </p:grpSpPr>
      <p:sp>
        <p:nvSpPr>
          <p:cNvPr id="50" name="Title Text"/>
          <p:cNvSpPr txBox="1">
            <a:spLocks noGrp="1"/>
          </p:cNvSpPr>
          <p:nvPr>
            <p:ph type="title"/>
          </p:nvPr>
        </p:nvSpPr>
        <p:spPr>
          <a:xfrm>
            <a:off x="1159933" y="355600"/>
            <a:ext cx="22670295"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51" name="Body Level One…"/>
          <p:cNvSpPr txBox="1">
            <a:spLocks noGrp="1"/>
          </p:cNvSpPr>
          <p:nvPr>
            <p:ph type="body" idx="1" hasCustomPrompt="1"/>
          </p:nvPr>
        </p:nvSpPr>
        <p:spPr>
          <a:xfrm>
            <a:off x="1689100" y="2756958"/>
            <a:ext cx="21005800" cy="9181185"/>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1841500" indent="-571500">
              <a:spcBef>
                <a:spcPts val="1000"/>
              </a:spcBef>
              <a:buFont typeface="Arial" panose="020B0604020202020204" pitchFamily="34" charset="0"/>
              <a:buChar char="•"/>
              <a:defRPr sz="34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pPr marL="571500" indent="-571500">
              <a:buFont typeface="Arial" panose="020B0604020202020204" pitchFamily="34" charset="0"/>
              <a:buChar char="•"/>
            </a:pPr>
            <a:r>
              <a:rPr lang="en-US" dirty="0" err="1"/>
              <a:t>Fasdf</a:t>
            </a:r>
            <a:endParaRPr lang="en-US" dirty="0"/>
          </a:p>
          <a:p>
            <a:pPr marL="1841500" lvl="1" indent="-571500">
              <a:buFont typeface="Arial" panose="020B0604020202020204" pitchFamily="34" charset="0"/>
              <a:buChar char="•"/>
            </a:pPr>
            <a:r>
              <a:rPr lang="en-US" dirty="0" err="1"/>
              <a:t>Sdfsdf</a:t>
            </a:r>
            <a:endParaRPr lang="en-US" dirty="0"/>
          </a:p>
          <a:p>
            <a:pPr marL="1841500" lvl="1" indent="-571500">
              <a:buFont typeface="Arial" panose="020B0604020202020204" pitchFamily="34" charset="0"/>
              <a:buChar char="•"/>
            </a:pPr>
            <a:r>
              <a:rPr lang="en-US" dirty="0" err="1"/>
              <a:t>Sdfdf</a:t>
            </a:r>
            <a:endParaRPr lang="en-US" dirty="0"/>
          </a:p>
          <a:p>
            <a:pPr marL="1905000" lvl="2" indent="-571500">
              <a:buFont typeface="Arial" panose="020B0604020202020204" pitchFamily="34" charset="0"/>
              <a:buChar char="•"/>
            </a:pPr>
            <a:r>
              <a:rPr lang="en-US" dirty="0" err="1"/>
              <a:t>sdfsd</a:t>
            </a:r>
            <a:endParaRPr lang="en-US" dirty="0"/>
          </a:p>
        </p:txBody>
      </p:sp>
      <p:sp>
        <p:nvSpPr>
          <p:cNvPr id="52"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4"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55"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24685582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Header &amp; Bullets">
    <p:bg>
      <p:bgPr>
        <a:solidFill>
          <a:srgbClr val="FFFFFF"/>
        </a:solidFill>
        <a:effectLst/>
      </p:bgPr>
    </p:bg>
    <p:spTree>
      <p:nvGrpSpPr>
        <p:cNvPr id="1" name=""/>
        <p:cNvGrpSpPr/>
        <p:nvPr/>
      </p:nvGrpSpPr>
      <p:grpSpPr>
        <a:xfrm>
          <a:off x="0" y="0"/>
          <a:ext cx="0" cy="0"/>
          <a:chOff x="0" y="0"/>
          <a:chExt cx="0" cy="0"/>
        </a:xfrm>
      </p:grpSpPr>
      <p:sp>
        <p:nvSpPr>
          <p:cNvPr id="62" name="Title Text"/>
          <p:cNvSpPr txBox="1">
            <a:spLocks noGrp="1"/>
          </p:cNvSpPr>
          <p:nvPr>
            <p:ph type="title"/>
          </p:nvPr>
        </p:nvSpPr>
        <p:spPr>
          <a:xfrm>
            <a:off x="1159933" y="355600"/>
            <a:ext cx="22670295"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63" name="Body Level One…"/>
          <p:cNvSpPr txBox="1">
            <a:spLocks noGrp="1"/>
          </p:cNvSpPr>
          <p:nvPr>
            <p:ph type="body" idx="1"/>
          </p:nvPr>
        </p:nvSpPr>
        <p:spPr>
          <a:xfrm>
            <a:off x="1689100" y="2756958"/>
            <a:ext cx="21005800" cy="7369176"/>
          </a:xfrm>
          <a:prstGeom prst="rect">
            <a:avLst/>
          </a:prstGeom>
        </p:spPr>
        <p:txBody>
          <a:bodyPr anchor="t">
            <a:noAutofit/>
          </a:bodyPr>
          <a:lstStyle>
            <a:lvl1pPr>
              <a:spcBef>
                <a:spcPts val="3000"/>
              </a:spcBef>
              <a:defRPr>
                <a:solidFill>
                  <a:srgbClr val="373737"/>
                </a:solidFill>
                <a:latin typeface="Amazon Ember"/>
                <a:ea typeface="Amazon Ember"/>
                <a:cs typeface="Amazon Ember"/>
                <a:sym typeface="Amazon Ember"/>
              </a:defRPr>
            </a:lvl1pPr>
            <a:lvl2pPr marL="1270000" indent="-635000">
              <a:spcBef>
                <a:spcPts val="1000"/>
              </a:spcBef>
              <a:defRPr sz="30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4"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5"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6"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67"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36963146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Header, Subheader &amp; Text">
    <p:bg>
      <p:bgPr>
        <a:solidFill>
          <a:srgbClr val="FFFFFF"/>
        </a:solidFill>
        <a:effectLst/>
      </p:bgPr>
    </p:bg>
    <p:spTree>
      <p:nvGrpSpPr>
        <p:cNvPr id="1" name=""/>
        <p:cNvGrpSpPr/>
        <p:nvPr/>
      </p:nvGrpSpPr>
      <p:grpSpPr>
        <a:xfrm>
          <a:off x="0" y="0"/>
          <a:ext cx="0" cy="0"/>
          <a:chOff x="0" y="0"/>
          <a:chExt cx="0" cy="0"/>
        </a:xfrm>
      </p:grpSpPr>
      <p:sp>
        <p:nvSpPr>
          <p:cNvPr id="74" name="Title Text"/>
          <p:cNvSpPr txBox="1">
            <a:spLocks noGrp="1"/>
          </p:cNvSpPr>
          <p:nvPr>
            <p:ph type="title"/>
          </p:nvPr>
        </p:nvSpPr>
        <p:spPr>
          <a:xfrm>
            <a:off x="1159933" y="355600"/>
            <a:ext cx="22671750"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75" name="Body Level One…"/>
          <p:cNvSpPr txBox="1">
            <a:spLocks noGrp="1"/>
          </p:cNvSpPr>
          <p:nvPr>
            <p:ph type="body" idx="1"/>
          </p:nvPr>
        </p:nvSpPr>
        <p:spPr>
          <a:xfrm>
            <a:off x="1689100" y="2756958"/>
            <a:ext cx="21005800" cy="7369176"/>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0" indent="0">
              <a:spcBef>
                <a:spcPts val="1000"/>
              </a:spcBef>
              <a:buSzTx/>
              <a:buNone/>
              <a:defRPr sz="3400">
                <a:solidFill>
                  <a:srgbClr val="373737"/>
                </a:solidFill>
                <a:latin typeface="Amazon Ember"/>
                <a:ea typeface="Amazon Ember"/>
                <a:cs typeface="Amazon Ember"/>
                <a:sym typeface="Amazon Ember"/>
              </a:defRPr>
            </a:lvl2pPr>
            <a:lvl3pPr marL="0" indent="0">
              <a:spcBef>
                <a:spcPts val="1000"/>
              </a:spcBef>
              <a:buSzTx/>
              <a:buNone/>
              <a:defRPr sz="2800">
                <a:solidFill>
                  <a:srgbClr val="373737"/>
                </a:solidFill>
                <a:latin typeface="Amazon Ember"/>
                <a:ea typeface="Amazon Ember"/>
                <a:cs typeface="Amazon Ember"/>
                <a:sym typeface="Amazon Ember"/>
              </a:defRPr>
            </a:lvl3pPr>
            <a:lvl4pPr marL="0" indent="0">
              <a:spcBef>
                <a:spcPts val="1000"/>
              </a:spcBef>
              <a:buSzTx/>
              <a:buNone/>
              <a:defRPr sz="2800">
                <a:solidFill>
                  <a:srgbClr val="373737"/>
                </a:solidFill>
                <a:latin typeface="Amazon Ember"/>
                <a:ea typeface="Amazon Ember"/>
                <a:cs typeface="Amazon Ember"/>
                <a:sym typeface="Amazon Ember"/>
              </a:defRPr>
            </a:lvl4pPr>
            <a:lvl5pPr marL="0" indent="0">
              <a:spcBef>
                <a:spcPts val="1000"/>
              </a:spcBef>
              <a:buSzTx/>
              <a:buNone/>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6"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8"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79"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7108173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Header &amp; Text">
    <p:bg>
      <p:bgPr>
        <a:solidFill>
          <a:srgbClr val="FFFFFF"/>
        </a:solidFill>
        <a:effectLst/>
      </p:bgPr>
    </p:bg>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159933" y="355600"/>
            <a:ext cx="22671750"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87" name="Body Level One…"/>
          <p:cNvSpPr txBox="1">
            <a:spLocks noGrp="1"/>
          </p:cNvSpPr>
          <p:nvPr>
            <p:ph type="body" idx="1"/>
          </p:nvPr>
        </p:nvSpPr>
        <p:spPr>
          <a:xfrm>
            <a:off x="1689100" y="2756958"/>
            <a:ext cx="21005800" cy="7369176"/>
          </a:xfrm>
          <a:prstGeom prst="rect">
            <a:avLst/>
          </a:prstGeom>
        </p:spPr>
        <p:txBody>
          <a:bodyPr anchor="t">
            <a:noAutofit/>
          </a:bodyPr>
          <a:lstStyle>
            <a:lvl1pPr marL="0" indent="0">
              <a:spcBef>
                <a:spcPts val="3000"/>
              </a:spcBef>
              <a:buSzTx/>
              <a:buNone/>
              <a:defRPr>
                <a:solidFill>
                  <a:srgbClr val="373737"/>
                </a:solidFill>
                <a:latin typeface="Amazon Ember"/>
                <a:ea typeface="Amazon Ember"/>
                <a:cs typeface="Amazon Ember"/>
                <a:sym typeface="Amazon Ember"/>
              </a:defRPr>
            </a:lvl1pPr>
            <a:lvl2pPr marL="0" indent="0">
              <a:spcBef>
                <a:spcPts val="1000"/>
              </a:spcBef>
              <a:buSzTx/>
              <a:buNone/>
              <a:defRPr sz="3000">
                <a:solidFill>
                  <a:srgbClr val="373737"/>
                </a:solidFill>
                <a:latin typeface="Amazon Ember"/>
                <a:ea typeface="Amazon Ember"/>
                <a:cs typeface="Amazon Ember"/>
                <a:sym typeface="Amazon Ember"/>
              </a:defRPr>
            </a:lvl2pPr>
            <a:lvl3pPr marL="0" indent="0">
              <a:spcBef>
                <a:spcPts val="1000"/>
              </a:spcBef>
              <a:buSzTx/>
              <a:buNone/>
              <a:defRPr sz="2800">
                <a:solidFill>
                  <a:srgbClr val="373737"/>
                </a:solidFill>
                <a:latin typeface="Amazon Ember"/>
                <a:ea typeface="Amazon Ember"/>
                <a:cs typeface="Amazon Ember"/>
                <a:sym typeface="Amazon Ember"/>
              </a:defRPr>
            </a:lvl3pPr>
            <a:lvl4pPr marL="0" indent="0">
              <a:spcBef>
                <a:spcPts val="1000"/>
              </a:spcBef>
              <a:buSzTx/>
              <a:buNone/>
              <a:defRPr sz="2800">
                <a:solidFill>
                  <a:srgbClr val="373737"/>
                </a:solidFill>
                <a:latin typeface="Amazon Ember"/>
                <a:ea typeface="Amazon Ember"/>
                <a:cs typeface="Amazon Ember"/>
                <a:sym typeface="Amazon Ember"/>
              </a:defRPr>
            </a:lvl4pPr>
            <a:lvl5pPr marL="0" indent="0">
              <a:spcBef>
                <a:spcPts val="1000"/>
              </a:spcBef>
              <a:buSzTx/>
              <a:buNone/>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8"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9"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0"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91"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15069998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Header, Subheader Bullets &amp; R-Image">
    <p:bg>
      <p:bgPr>
        <a:solidFill>
          <a:srgbClr val="FFFFFF"/>
        </a:solidFill>
        <a:effectLst/>
      </p:bgPr>
    </p:bg>
    <p:spTree>
      <p:nvGrpSpPr>
        <p:cNvPr id="1" name=""/>
        <p:cNvGrpSpPr/>
        <p:nvPr/>
      </p:nvGrpSpPr>
      <p:grpSpPr>
        <a:xfrm>
          <a:off x="0" y="0"/>
          <a:ext cx="0" cy="0"/>
          <a:chOff x="0" y="0"/>
          <a:chExt cx="0" cy="0"/>
        </a:xfrm>
      </p:grpSpPr>
      <p:sp>
        <p:nvSpPr>
          <p:cNvPr id="98" name="Title Text"/>
          <p:cNvSpPr txBox="1">
            <a:spLocks noGrp="1"/>
          </p:cNvSpPr>
          <p:nvPr>
            <p:ph type="title"/>
          </p:nvPr>
        </p:nvSpPr>
        <p:spPr>
          <a:xfrm>
            <a:off x="1159933" y="355600"/>
            <a:ext cx="22669037" cy="2286000"/>
          </a:xfrm>
          <a:prstGeom prst="rect">
            <a:avLst/>
          </a:prstGeom>
        </p:spPr>
        <p:txBody>
          <a:bodyPr/>
          <a:lstStyle>
            <a:lvl1pPr algn="l">
              <a:defRPr sz="7500">
                <a:solidFill>
                  <a:srgbClr val="373737"/>
                </a:solidFill>
                <a:latin typeface="Amazon Ember"/>
                <a:ea typeface="Amazon Ember"/>
                <a:cs typeface="Amazon Ember"/>
                <a:sym typeface="Amazon Ember"/>
              </a:defRPr>
            </a:lvl1pPr>
          </a:lstStyle>
          <a:p>
            <a:r>
              <a:rPr lang="en-US"/>
              <a:t>Click to edit Master title style</a:t>
            </a:r>
            <a:endParaRPr/>
          </a:p>
        </p:txBody>
      </p:sp>
      <p:sp>
        <p:nvSpPr>
          <p:cNvPr id="99" name="Body Level One…"/>
          <p:cNvSpPr txBox="1">
            <a:spLocks noGrp="1"/>
          </p:cNvSpPr>
          <p:nvPr>
            <p:ph type="body" sz="half" idx="1"/>
          </p:nvPr>
        </p:nvSpPr>
        <p:spPr>
          <a:xfrm>
            <a:off x="1689100" y="2756958"/>
            <a:ext cx="10283098" cy="7369176"/>
          </a:xfrm>
          <a:prstGeom prst="rect">
            <a:avLst/>
          </a:prstGeom>
        </p:spPr>
        <p:txBody>
          <a:bodyPr anchor="t">
            <a:noAutofit/>
          </a:bodyPr>
          <a:lstStyle>
            <a:lvl1pPr marL="0" indent="0">
              <a:spcBef>
                <a:spcPts val="3000"/>
              </a:spcBef>
              <a:buSzTx/>
              <a:buNone/>
              <a:defRPr b="1">
                <a:solidFill>
                  <a:srgbClr val="008DC4"/>
                </a:solidFill>
                <a:latin typeface="Amazon Ember"/>
                <a:ea typeface="Amazon Ember"/>
                <a:cs typeface="Amazon Ember"/>
                <a:sym typeface="Amazon Ember"/>
              </a:defRPr>
            </a:lvl1pPr>
            <a:lvl2pPr marL="1270000" indent="-635000">
              <a:spcBef>
                <a:spcPts val="1000"/>
              </a:spcBef>
              <a:defRPr sz="3400">
                <a:solidFill>
                  <a:srgbClr val="373737"/>
                </a:solidFill>
                <a:latin typeface="Amazon Ember"/>
                <a:ea typeface="Amazon Ember"/>
                <a:cs typeface="Amazon Ember"/>
                <a:sym typeface="Amazon Ember"/>
              </a:defRPr>
            </a:lvl2pPr>
            <a:lvl3pPr marL="1905000" indent="-635000">
              <a:spcBef>
                <a:spcPts val="1000"/>
              </a:spcBef>
              <a:defRPr sz="2800">
                <a:solidFill>
                  <a:srgbClr val="373737"/>
                </a:solidFill>
                <a:latin typeface="Amazon Ember"/>
                <a:ea typeface="Amazon Ember"/>
                <a:cs typeface="Amazon Ember"/>
                <a:sym typeface="Amazon Ember"/>
              </a:defRPr>
            </a:lvl3pPr>
            <a:lvl4pPr marL="2540000" indent="-635000">
              <a:spcBef>
                <a:spcPts val="1000"/>
              </a:spcBef>
              <a:defRPr sz="2800">
                <a:solidFill>
                  <a:srgbClr val="373737"/>
                </a:solidFill>
                <a:latin typeface="Amazon Ember"/>
                <a:ea typeface="Amazon Ember"/>
                <a:cs typeface="Amazon Ember"/>
                <a:sym typeface="Amazon Ember"/>
              </a:defRPr>
            </a:lvl4pPr>
            <a:lvl5pPr marL="3175000" indent="-635000">
              <a:spcBef>
                <a:spcPts val="1000"/>
              </a:spcBef>
              <a:defRPr sz="2800">
                <a:solidFill>
                  <a:srgbClr val="373737"/>
                </a:solidFill>
                <a:latin typeface="Amazon Ember"/>
                <a:ea typeface="Amazon Ember"/>
                <a:cs typeface="Amazon Ember"/>
                <a:sym typeface="Amazon Embe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0" name="Rectangle"/>
          <p:cNvSpPr/>
          <p:nvPr/>
        </p:nvSpPr>
        <p:spPr>
          <a:xfrm>
            <a:off x="-42334" y="12454466"/>
            <a:ext cx="24468667" cy="1270001"/>
          </a:xfrm>
          <a:prstGeom prst="rect">
            <a:avLst/>
          </a:prstGeom>
          <a:solidFill>
            <a:srgbClr val="008D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1" name="Rectangle"/>
          <p:cNvSpPr/>
          <p:nvPr/>
        </p:nvSpPr>
        <p:spPr>
          <a:xfrm>
            <a:off x="-25400" y="12342614"/>
            <a:ext cx="24434800" cy="111853"/>
          </a:xfrm>
          <a:prstGeom prst="rect">
            <a:avLst/>
          </a:prstGeom>
          <a:solidFill>
            <a:srgbClr val="383D3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02" name="Image" descr="Image"/>
          <p:cNvPicPr>
            <a:picLocks noChangeAspect="1"/>
          </p:cNvPicPr>
          <p:nvPr/>
        </p:nvPicPr>
        <p:blipFill>
          <a:blip r:embed="rId2"/>
          <a:stretch>
            <a:fillRect/>
          </a:stretch>
        </p:blipFill>
        <p:spPr>
          <a:xfrm>
            <a:off x="21012762" y="12780773"/>
            <a:ext cx="3135677" cy="617388"/>
          </a:xfrm>
          <a:prstGeom prst="rect">
            <a:avLst/>
          </a:prstGeom>
          <a:ln w="12700">
            <a:miter lim="400000"/>
          </a:ln>
        </p:spPr>
      </p:pic>
      <p:sp>
        <p:nvSpPr>
          <p:cNvPr id="103" name="Slide Number"/>
          <p:cNvSpPr txBox="1">
            <a:spLocks noGrp="1"/>
          </p:cNvSpPr>
          <p:nvPr>
            <p:ph type="sldNum" sz="quarter" idx="2"/>
          </p:nvPr>
        </p:nvSpPr>
        <p:spPr>
          <a:xfrm>
            <a:off x="637116" y="12858937"/>
            <a:ext cx="471527" cy="457201"/>
          </a:xfrm>
          <a:prstGeom prst="rect">
            <a:avLst/>
          </a:prstGeom>
        </p:spPr>
        <p:txBody>
          <a:bodyPr/>
          <a:lstStyle>
            <a:lvl1pPr algn="l">
              <a:defRPr>
                <a:solidFill>
                  <a:srgbClr val="EDEDED"/>
                </a:solidFill>
                <a:latin typeface="Amazon Ember"/>
                <a:ea typeface="Amazon Ember"/>
                <a:cs typeface="Amazon Ember"/>
                <a:sym typeface="Amazon Embe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44673568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DC4"/>
        </a:solidFill>
        <a:effectLst/>
      </p:bgPr>
    </p:bg>
    <p:spTree>
      <p:nvGrpSpPr>
        <p:cNvPr id="1" name=""/>
        <p:cNvGrpSpPr/>
        <p:nvPr/>
      </p:nvGrpSpPr>
      <p:grpSpPr>
        <a:xfrm>
          <a:off x="0" y="0"/>
          <a:ext cx="0" cy="0"/>
          <a:chOff x="0" y="0"/>
          <a:chExt cx="0" cy="0"/>
        </a:xfrm>
      </p:grpSpPr>
      <p:pic>
        <p:nvPicPr>
          <p:cNvPr id="2" name="Image" descr="Image"/>
          <p:cNvPicPr>
            <a:picLocks noChangeAspect="1"/>
          </p:cNvPicPr>
          <p:nvPr/>
        </p:nvPicPr>
        <p:blipFill>
          <a:blip r:embed="rId18"/>
          <a:stretch>
            <a:fillRect/>
          </a:stretch>
        </p:blipFill>
        <p:spPr>
          <a:xfrm>
            <a:off x="7202778" y="2403333"/>
            <a:ext cx="9978444" cy="8909334"/>
          </a:xfrm>
          <a:prstGeom prst="rect">
            <a:avLst/>
          </a:prstGeom>
          <a:ln w="25400">
            <a:miter lim="400000"/>
          </a:ln>
          <a:effectLst>
            <a:reflection stA="24261" endPos="40000" dir="5400000" sy="-100000" algn="bl" rotWithShape="0"/>
          </a:effectLst>
        </p:spPr>
      </p:pic>
      <p:sp>
        <p:nvSpPr>
          <p:cNvPr id="3"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1611445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ransition spd="med"/>
  <p:txStyles>
    <p:titleStyle>
      <a:lvl1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eaLnBrk="1" latinLnBrk="0" hangingPunct="1">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476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1pPr>
      <a:lvl2pPr marL="1111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2pPr>
      <a:lvl3pPr marL="1746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3pPr>
      <a:lvl4pPr marL="2381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4pPr>
      <a:lvl5pPr marL="3016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5pPr>
      <a:lvl6pPr marL="3651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6pPr>
      <a:lvl7pPr marL="4286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7pPr>
      <a:lvl8pPr marL="4921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8pPr>
      <a:lvl9pPr marL="5556250" marR="0" indent="-476250" algn="l" defTabSz="825500" rtl="0" eaLnBrk="1" latinLnBrk="0" hangingPunct="1">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rxiv.org/pdf/1407.7502" TargetMode="Externa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galton.uchicago.edu/~eichler/stat24600/Handouts/bootstrap.pdf"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socratic.org/questions/how-do-you-find-the-limit-of-1-1-x-x-as-x-approaches-infinity"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www.interfacesymposia.org/I01/I2001Proceedings/ACutler/ACutler.pdf"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hyperlink" Target="https://github.com/glouppe/phd-thesi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machinelearningmastery.com/use-random-forest-testing-179-classifiers-121-datasets/"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hyperlink" Target="https://jmlr.org/papers/volume15/delgado14a/delgado14a.pdf" TargetMode="External"/><Relationship Id="rId4" Type="http://schemas.openxmlformats.org/officeDocument/2006/relationships/hyperlink" Target="https://machinelearningmastery.com/start-with-gradient-boostin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www.netflixprize.com/assets/GrandPrize2009_BPC_BigChaos.pdf"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ink.springer.com/content/pdf/10.1007/s10994-006-6226-1.pdf"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s://data.austintexas.gov/Health-and-Community-Services/Austin-Animal-Center-Outcomes/9t4d-g238" TargetMode="External"/><Relationship Id="rId2" Type="http://schemas.openxmlformats.org/officeDocument/2006/relationships/hyperlink" Target="https://data.austintexas.gov/Health-and-Community-Services/Austin-Animal-Center-Intakes/wter-evkm" TargetMode="Externa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8" Type="http://schemas.openxmlformats.org/officeDocument/2006/relationships/hyperlink" Target="https://github.com/catboost/catboost/blob/master/LICENSE" TargetMode="External"/><Relationship Id="rId3" Type="http://schemas.openxmlformats.org/officeDocument/2006/relationships/hyperlink" Target="https://pandas.pydata.org/pandas-docs/stable/getting_started/overview.html#license" TargetMode="External"/><Relationship Id="rId7" Type="http://schemas.openxmlformats.org/officeDocument/2006/relationships/hyperlink" Target="https://matplotlib.org/3.1.3/devel/license.html" TargetMode="External"/><Relationship Id="rId2" Type="http://schemas.openxmlformats.org/officeDocument/2006/relationships/hyperlink" Target="https://github.com/numpy/numpy/blob/master/LICENSE.txt" TargetMode="External"/><Relationship Id="rId1" Type="http://schemas.openxmlformats.org/officeDocument/2006/relationships/slideLayout" Target="../slideLayouts/slideLayout6.xml"/><Relationship Id="rId6" Type="http://schemas.openxmlformats.org/officeDocument/2006/relationships/hyperlink" Target="https://github.com/scikit-learn/scikit-learn/blob/master/COPYING" TargetMode="External"/><Relationship Id="rId11" Type="http://schemas.openxmlformats.org/officeDocument/2006/relationships/hyperlink" Target="https://github.com/apache/incubator-mxnet/blob/master/LICENSE" TargetMode="External"/><Relationship Id="rId5" Type="http://schemas.openxmlformats.org/officeDocument/2006/relationships/hyperlink" Target="https://github.com/mwaskom/seaborn/blob/master/LICENSE" TargetMode="External"/><Relationship Id="rId10" Type="http://schemas.openxmlformats.org/officeDocument/2006/relationships/hyperlink" Target="https://github.com/dmlc/xgboost/blob/master/LICENSE" TargetMode="External"/><Relationship Id="rId4" Type="http://schemas.openxmlformats.org/officeDocument/2006/relationships/hyperlink" Target="https://github.com/aws/sagemaker-python-sdk/blob/master/LICENSE.txt" TargetMode="External"/><Relationship Id="rId9" Type="http://schemas.openxmlformats.org/officeDocument/2006/relationships/hyperlink" Target="https://github.com/microsoft/LightGBM/blob/master/LICENS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rxiv.org/pdf/1407.7502" TargetMode="Externa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rxiv.org/pdf/1407.7502" TargetMode="External"/><Relationship Id="rId1" Type="http://schemas.openxmlformats.org/officeDocument/2006/relationships/slideLayout" Target="../slideLayouts/slideLayout8.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7D3F-17A1-5046-8E21-1D6F18028266}"/>
              </a:ext>
            </a:extLst>
          </p:cNvPr>
          <p:cNvSpPr>
            <a:spLocks noGrp="1"/>
          </p:cNvSpPr>
          <p:nvPr>
            <p:ph type="title"/>
          </p:nvPr>
        </p:nvSpPr>
        <p:spPr/>
        <p:txBody>
          <a:bodyPr/>
          <a:lstStyle/>
          <a:p>
            <a:r>
              <a:rPr lang="en-US" dirty="0"/>
              <a:t>Bias-variance and Model Performance</a:t>
            </a:r>
          </a:p>
        </p:txBody>
      </p:sp>
      <p:sp>
        <p:nvSpPr>
          <p:cNvPr id="3" name="Text Placeholder 2">
            <a:extLst>
              <a:ext uri="{FF2B5EF4-FFF2-40B4-BE49-F238E27FC236}">
                <a16:creationId xmlns:a16="http://schemas.microsoft.com/office/drawing/2014/main" id="{987DCB1E-A63C-9C4D-B7A0-3778BE47D923}"/>
              </a:ext>
            </a:extLst>
          </p:cNvPr>
          <p:cNvSpPr>
            <a:spLocks noGrp="1"/>
          </p:cNvSpPr>
          <p:nvPr>
            <p:ph type="body" idx="1"/>
          </p:nvPr>
        </p:nvSpPr>
        <p:spPr>
          <a:xfrm>
            <a:off x="1689100" y="2756958"/>
            <a:ext cx="8585868" cy="7369176"/>
          </a:xfrm>
        </p:spPr>
        <p:txBody>
          <a:bodyPr/>
          <a:lstStyle/>
          <a:p>
            <a:r>
              <a:rPr lang="en-US" sz="3800" b="1" dirty="0"/>
              <a:t>Example: </a:t>
            </a:r>
            <a:r>
              <a:rPr lang="en-US" sz="3800" dirty="0"/>
              <a:t>Fitting </a:t>
            </a:r>
            <a:r>
              <a:rPr lang="en-US" sz="3800" u="sng" dirty="0"/>
              <a:t>multiple</a:t>
            </a:r>
            <a:r>
              <a:rPr lang="en-US" sz="3800" dirty="0"/>
              <a:t> polynomials to a set of data points. We are using an example from here: </a:t>
            </a:r>
            <a:r>
              <a:rPr lang="en-US" sz="3800" dirty="0">
                <a:hlinkClick r:id="rId2"/>
              </a:rPr>
              <a:t>Understanding Random Forests</a:t>
            </a:r>
            <a:r>
              <a:rPr lang="en-US" sz="3800" dirty="0"/>
              <a:t>, p.58</a:t>
            </a:r>
          </a:p>
          <a:p>
            <a:pPr marL="571500" indent="-571500">
              <a:buFont typeface="Arial" panose="020B0604020202020204" pitchFamily="34" charset="0"/>
              <a:buChar char="•"/>
            </a:pPr>
            <a:r>
              <a:rPr lang="en-US" sz="3800" dirty="0">
                <a:solidFill>
                  <a:srgbClr val="0070C0"/>
                </a:solidFill>
              </a:rPr>
              <a:t>Blue</a:t>
            </a:r>
            <a:r>
              <a:rPr lang="en-US" sz="3800" dirty="0"/>
              <a:t> line is the true function. </a:t>
            </a:r>
            <a:r>
              <a:rPr lang="en-US" sz="3800" dirty="0">
                <a:solidFill>
                  <a:schemeClr val="accent4"/>
                </a:solidFill>
              </a:rPr>
              <a:t>Red</a:t>
            </a:r>
            <a:r>
              <a:rPr lang="en-US" sz="3800" dirty="0"/>
              <a:t> lines are multiple polynomials (in top figures).</a:t>
            </a:r>
            <a:endParaRPr lang="en-US" sz="4000" dirty="0"/>
          </a:p>
          <a:p>
            <a:pPr marL="571500" indent="-571500">
              <a:buFont typeface="Arial" panose="020B0604020202020204" pitchFamily="34" charset="0"/>
              <a:buChar char="•"/>
            </a:pPr>
            <a:r>
              <a:rPr lang="en-US" dirty="0"/>
              <a:t>Polynomial with </a:t>
            </a:r>
            <a:r>
              <a:rPr lang="en-US" b="1" dirty="0"/>
              <a:t>degree=1: Underfits </a:t>
            </a:r>
            <a:r>
              <a:rPr lang="en-US" dirty="0"/>
              <a:t>with </a:t>
            </a:r>
            <a:r>
              <a:rPr lang="en-US" b="1" dirty="0"/>
              <a:t>high bias, low variance</a:t>
            </a:r>
          </a:p>
          <a:p>
            <a:pPr marL="571500" indent="-571500">
              <a:buFont typeface="Arial" panose="020B0604020202020204" pitchFamily="34" charset="0"/>
              <a:buChar char="•"/>
            </a:pPr>
            <a:r>
              <a:rPr lang="en-US" dirty="0"/>
              <a:t>Polynomial with </a:t>
            </a:r>
            <a:r>
              <a:rPr lang="en-US" b="1" dirty="0"/>
              <a:t>degree=15: Overfits </a:t>
            </a:r>
            <a:r>
              <a:rPr lang="en-US" dirty="0"/>
              <a:t>with </a:t>
            </a:r>
            <a:r>
              <a:rPr lang="en-US" b="1" dirty="0"/>
              <a:t>low bias, high variance</a:t>
            </a:r>
          </a:p>
          <a:p>
            <a:endParaRPr lang="en-US" dirty="0"/>
          </a:p>
        </p:txBody>
      </p:sp>
      <p:sp>
        <p:nvSpPr>
          <p:cNvPr id="5" name="Rectangle 4">
            <a:extLst>
              <a:ext uri="{FF2B5EF4-FFF2-40B4-BE49-F238E27FC236}">
                <a16:creationId xmlns:a16="http://schemas.microsoft.com/office/drawing/2014/main" id="{18B81673-AD6D-FA49-B978-3840F06635A2}"/>
              </a:ext>
            </a:extLst>
          </p:cNvPr>
          <p:cNvSpPr/>
          <p:nvPr/>
        </p:nvSpPr>
        <p:spPr>
          <a:xfrm>
            <a:off x="15797708" y="11194003"/>
            <a:ext cx="7467109" cy="584775"/>
          </a:xfrm>
          <a:prstGeom prst="rect">
            <a:avLst/>
          </a:prstGeom>
        </p:spPr>
        <p:txBody>
          <a:bodyPr wrap="none">
            <a:spAutoFit/>
          </a:bodyPr>
          <a:lstStyle/>
          <a:p>
            <a:r>
              <a:rPr lang="en-US" sz="3200" dirty="0">
                <a:hlinkClick r:id="rId2"/>
              </a:rPr>
              <a:t>Understanding Random Forests</a:t>
            </a:r>
            <a:r>
              <a:rPr lang="en-US" sz="3200" dirty="0"/>
              <a:t>, p.58</a:t>
            </a:r>
            <a:endParaRPr lang="en-US" dirty="0"/>
          </a:p>
        </p:txBody>
      </p:sp>
      <p:pic>
        <p:nvPicPr>
          <p:cNvPr id="12" name="Graphic 11">
            <a:extLst>
              <a:ext uri="{FF2B5EF4-FFF2-40B4-BE49-F238E27FC236}">
                <a16:creationId xmlns:a16="http://schemas.microsoft.com/office/drawing/2014/main" id="{CE16046F-4AEA-5E48-B73C-215604BBF1D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208" r="12918"/>
          <a:stretch/>
        </p:blipFill>
        <p:spPr>
          <a:xfrm>
            <a:off x="10616317" y="2560320"/>
            <a:ext cx="13355955" cy="8686800"/>
          </a:xfrm>
          <a:prstGeom prst="rect">
            <a:avLst/>
          </a:prstGeom>
        </p:spPr>
      </p:pic>
      <p:sp>
        <p:nvSpPr>
          <p:cNvPr id="13" name="Rectangle 12">
            <a:extLst>
              <a:ext uri="{FF2B5EF4-FFF2-40B4-BE49-F238E27FC236}">
                <a16:creationId xmlns:a16="http://schemas.microsoft.com/office/drawing/2014/main" id="{01DA6629-83A0-1640-A21D-1DF73200547F}"/>
              </a:ext>
            </a:extLst>
          </p:cNvPr>
          <p:cNvSpPr>
            <a:spLocks/>
          </p:cNvSpPr>
          <p:nvPr/>
        </p:nvSpPr>
        <p:spPr>
          <a:xfrm>
            <a:off x="10773073" y="7033290"/>
            <a:ext cx="3680152" cy="3566160"/>
          </a:xfrm>
          <a:prstGeom prst="rect">
            <a:avLst/>
          </a:prstGeom>
          <a:noFill/>
          <a:ln w="47625"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Rectangle 13">
            <a:extLst>
              <a:ext uri="{FF2B5EF4-FFF2-40B4-BE49-F238E27FC236}">
                <a16:creationId xmlns:a16="http://schemas.microsoft.com/office/drawing/2014/main" id="{1F15EA0D-2151-DC4F-9193-C7217B6A9624}"/>
              </a:ext>
            </a:extLst>
          </p:cNvPr>
          <p:cNvSpPr>
            <a:spLocks/>
          </p:cNvSpPr>
          <p:nvPr/>
        </p:nvSpPr>
        <p:spPr>
          <a:xfrm>
            <a:off x="18437930" y="7033290"/>
            <a:ext cx="3680152" cy="3566160"/>
          </a:xfrm>
          <a:prstGeom prst="rect">
            <a:avLst/>
          </a:prstGeom>
          <a:noFill/>
          <a:ln w="47625"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655453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8FFC-6744-DF44-8503-1567B27D1562}"/>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9A45BCF-88A6-0C47-8EF9-D508009795DE}"/>
              </a:ext>
            </a:extLst>
          </p:cNvPr>
          <p:cNvSpPr>
            <a:spLocks noGrp="1"/>
          </p:cNvSpPr>
          <p:nvPr>
            <p:ph type="body" idx="1"/>
          </p:nvPr>
        </p:nvSpPr>
        <p:spPr/>
        <p:txBody>
          <a:bodyPr/>
          <a:lstStyle/>
          <a:p>
            <a:pPr marL="571500" indent="-571500">
              <a:buFont typeface="Arial" panose="020B0604020202020204" pitchFamily="34" charset="0"/>
              <a:buChar char="•"/>
            </a:pPr>
            <a:r>
              <a:rPr lang="en-US" sz="4400" dirty="0">
                <a:solidFill>
                  <a:schemeClr val="tx1"/>
                </a:solidFill>
              </a:rPr>
              <a:t>Class review</a:t>
            </a:r>
          </a:p>
          <a:p>
            <a:pPr marL="571500" indent="-571500">
              <a:buFont typeface="Arial" panose="020B0604020202020204" pitchFamily="34" charset="0"/>
              <a:buChar char="•"/>
            </a:pPr>
            <a:r>
              <a:rPr lang="en-US" sz="4400" b="1" dirty="0">
                <a:solidFill>
                  <a:schemeClr val="accent3"/>
                </a:solidFill>
              </a:rPr>
              <a:t>Bootstrapping</a:t>
            </a:r>
          </a:p>
          <a:p>
            <a:pPr marL="571500" indent="-571500">
              <a:buFont typeface="Arial" panose="020B0604020202020204" pitchFamily="34" charset="0"/>
              <a:buChar char="•"/>
            </a:pPr>
            <a:r>
              <a:rPr lang="en-US" sz="4400" dirty="0">
                <a:solidFill>
                  <a:schemeClr val="tx1"/>
                </a:solidFill>
              </a:rPr>
              <a:t>Bagging</a:t>
            </a:r>
          </a:p>
          <a:p>
            <a:pPr marL="571500" indent="-571500">
              <a:buFont typeface="Arial" panose="020B0604020202020204" pitchFamily="34" charset="0"/>
              <a:buChar char="•"/>
            </a:pPr>
            <a:r>
              <a:rPr lang="en-US" sz="4400" dirty="0">
                <a:solidFill>
                  <a:schemeClr val="tx1"/>
                </a:solidFill>
              </a:rPr>
              <a:t>Random Forests</a:t>
            </a:r>
          </a:p>
          <a:p>
            <a:pPr marL="571500" indent="-571500">
              <a:buFont typeface="Arial" panose="020B0604020202020204" pitchFamily="34" charset="0"/>
              <a:buChar char="•"/>
            </a:pPr>
            <a:r>
              <a:rPr lang="en-US" sz="4400" dirty="0">
                <a:solidFill>
                  <a:schemeClr val="tx1"/>
                </a:solidFill>
              </a:rPr>
              <a:t>General </a:t>
            </a:r>
            <a:r>
              <a:rPr lang="en-US" sz="4400" dirty="0" err="1">
                <a:solidFill>
                  <a:schemeClr val="tx1"/>
                </a:solidFill>
              </a:rPr>
              <a:t>Ensembling</a:t>
            </a:r>
            <a:endParaRPr lang="en-US" sz="4400" dirty="0">
              <a:solidFill>
                <a:schemeClr val="tx1"/>
              </a:solidFill>
            </a:endParaRPr>
          </a:p>
          <a:p>
            <a:pPr marL="571500" indent="-571500">
              <a:buFont typeface="Arial" panose="020B0604020202020204" pitchFamily="34" charset="0"/>
              <a:buChar char="•"/>
            </a:pPr>
            <a:r>
              <a:rPr lang="en-US" sz="4400" dirty="0">
                <a:solidFill>
                  <a:schemeClr val="tx1"/>
                </a:solidFill>
              </a:rPr>
              <a:t>Summary</a:t>
            </a:r>
          </a:p>
        </p:txBody>
      </p:sp>
    </p:spTree>
    <p:extLst>
      <p:ext uri="{BB962C8B-B14F-4D97-AF65-F5344CB8AC3E}">
        <p14:creationId xmlns:p14="http://schemas.microsoft.com/office/powerpoint/2010/main" val="6162412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CF38-9380-7447-BF06-72BFC50AF547}"/>
              </a:ext>
            </a:extLst>
          </p:cNvPr>
          <p:cNvSpPr>
            <a:spLocks noGrp="1"/>
          </p:cNvSpPr>
          <p:nvPr>
            <p:ph type="title"/>
          </p:nvPr>
        </p:nvSpPr>
        <p:spPr/>
        <p:txBody>
          <a:bodyPr/>
          <a:lstStyle/>
          <a:p>
            <a:r>
              <a:rPr lang="en-US" dirty="0"/>
              <a:t>Bootstrapping – What is the goal?</a:t>
            </a:r>
          </a:p>
        </p:txBody>
      </p:sp>
      <p:sp>
        <p:nvSpPr>
          <p:cNvPr id="3" name="Text Placeholder 2">
            <a:extLst>
              <a:ext uri="{FF2B5EF4-FFF2-40B4-BE49-F238E27FC236}">
                <a16:creationId xmlns:a16="http://schemas.microsoft.com/office/drawing/2014/main" id="{10460552-7273-B248-ADDF-5D026A4407E9}"/>
              </a:ext>
            </a:extLst>
          </p:cNvPr>
          <p:cNvSpPr>
            <a:spLocks noGrp="1"/>
          </p:cNvSpPr>
          <p:nvPr>
            <p:ph type="body" idx="1"/>
          </p:nvPr>
        </p:nvSpPr>
        <p:spPr/>
        <p:txBody>
          <a:bodyPr/>
          <a:lstStyle/>
          <a:p>
            <a:r>
              <a:rPr lang="en-US" sz="4000" b="1" dirty="0"/>
              <a:t>Let us start with a simple problem:</a:t>
            </a:r>
          </a:p>
          <a:p>
            <a:pPr marL="457200" lvl="1" indent="-457200">
              <a:buFont typeface="Arial" panose="020B0604020202020204" pitchFamily="34" charset="0"/>
              <a:buChar char="•"/>
            </a:pPr>
            <a:r>
              <a:rPr lang="en-US" sz="3600" dirty="0"/>
              <a:t>We are given a bunch of prices of houses, and we want to know the median price of a house.</a:t>
            </a:r>
          </a:p>
          <a:p>
            <a:pPr marL="457200" lvl="1" indent="-457200">
              <a:buFont typeface="Arial" panose="020B0604020202020204" pitchFamily="34" charset="0"/>
              <a:buChar char="•"/>
            </a:pPr>
            <a:r>
              <a:rPr lang="en-US" sz="3600" dirty="0"/>
              <a:t>We can compute the median directly</a:t>
            </a:r>
          </a:p>
          <a:p>
            <a:pPr marL="457200" lvl="1" indent="-457200">
              <a:buFont typeface="Arial" panose="020B0604020202020204" pitchFamily="34" charset="0"/>
              <a:buChar char="•"/>
            </a:pPr>
            <a:r>
              <a:rPr lang="en-US" sz="3600" dirty="0"/>
              <a:t>But how can we compute the error bars?</a:t>
            </a:r>
          </a:p>
          <a:p>
            <a:pPr lvl="1"/>
            <a:endParaRPr lang="en-US" sz="4000" dirty="0"/>
          </a:p>
          <a:p>
            <a:pPr lvl="1"/>
            <a:r>
              <a:rPr lang="en-US" sz="4000" b="1" dirty="0"/>
              <a:t>A few issues:</a:t>
            </a:r>
          </a:p>
          <a:p>
            <a:pPr marL="571500" lvl="1" indent="-571500">
              <a:buFont typeface="Arial" panose="020B0604020202020204" pitchFamily="34" charset="0"/>
              <a:buChar char="•"/>
            </a:pPr>
            <a:r>
              <a:rPr lang="en-US" sz="3600" dirty="0"/>
              <a:t>If it was the mean, we could make some assumptions and apply standard statistical techniques</a:t>
            </a:r>
          </a:p>
          <a:p>
            <a:pPr marL="571500" lvl="1" indent="-571500">
              <a:buFont typeface="Arial" panose="020B0604020202020204" pitchFamily="34" charset="0"/>
              <a:buChar char="•"/>
            </a:pPr>
            <a:r>
              <a:rPr lang="en-US" sz="3600" dirty="0"/>
              <a:t>But house prices do not satisfy the requirements (too long of tail)</a:t>
            </a:r>
          </a:p>
          <a:p>
            <a:pPr marL="571500" lvl="1" indent="-571500">
              <a:buFont typeface="Arial" panose="020B0604020202020204" pitchFamily="34" charset="0"/>
              <a:buChar char="•"/>
            </a:pPr>
            <a:r>
              <a:rPr lang="en-US" sz="3600" dirty="0"/>
              <a:t>No similar technique exists for the median anyway</a:t>
            </a:r>
          </a:p>
          <a:p>
            <a:pPr marL="571500" lvl="1" indent="-571500">
              <a:buFont typeface="Arial" panose="020B0604020202020204" pitchFamily="34" charset="0"/>
              <a:buChar char="•"/>
            </a:pPr>
            <a:r>
              <a:rPr lang="en-US" sz="3600" dirty="0"/>
              <a:t>A bunch more examples are </a:t>
            </a:r>
            <a:r>
              <a:rPr lang="en-US" sz="3600" dirty="0">
                <a:hlinkClick r:id="rId3"/>
              </a:rPr>
              <a:t>here</a:t>
            </a:r>
            <a:r>
              <a:rPr lang="en-US" sz="3600" dirty="0"/>
              <a:t>.</a:t>
            </a:r>
          </a:p>
        </p:txBody>
      </p:sp>
    </p:spTree>
    <p:extLst>
      <p:ext uri="{BB962C8B-B14F-4D97-AF65-F5344CB8AC3E}">
        <p14:creationId xmlns:p14="http://schemas.microsoft.com/office/powerpoint/2010/main" val="13334824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0D4-08A6-6D42-AE0A-ED908C0BEE65}"/>
              </a:ext>
            </a:extLst>
          </p:cNvPr>
          <p:cNvSpPr>
            <a:spLocks noGrp="1"/>
          </p:cNvSpPr>
          <p:nvPr>
            <p:ph type="title"/>
          </p:nvPr>
        </p:nvSpPr>
        <p:spPr/>
        <p:txBody>
          <a:bodyPr/>
          <a:lstStyle/>
          <a:p>
            <a:r>
              <a:rPr lang="en-US" dirty="0"/>
              <a:t>Bootstrapping – What is the goal?</a:t>
            </a:r>
          </a:p>
        </p:txBody>
      </p:sp>
      <p:sp>
        <p:nvSpPr>
          <p:cNvPr id="3" name="Text Placeholder 2">
            <a:extLst>
              <a:ext uri="{FF2B5EF4-FFF2-40B4-BE49-F238E27FC236}">
                <a16:creationId xmlns:a16="http://schemas.microsoft.com/office/drawing/2014/main" id="{7EE5456A-8033-964B-B5F0-106B70E14434}"/>
              </a:ext>
            </a:extLst>
          </p:cNvPr>
          <p:cNvSpPr>
            <a:spLocks noGrp="1"/>
          </p:cNvSpPr>
          <p:nvPr>
            <p:ph type="body" idx="1"/>
          </p:nvPr>
        </p:nvSpPr>
        <p:spPr/>
        <p:txBody>
          <a:bodyPr/>
          <a:lstStyle/>
          <a:p>
            <a:r>
              <a:rPr lang="en-US" sz="4400" dirty="0" err="1"/>
              <a:t>ExtraTrees</a:t>
            </a:r>
            <a:r>
              <a:rPr lang="en-US" sz="4400" dirty="0"/>
              <a:t> is nice, but very tree specific (</a:t>
            </a:r>
            <a:r>
              <a:rPr lang="en-US" sz="4400" b="1" dirty="0"/>
              <a:t>even specific to our chosen learning algorithm for the trees</a:t>
            </a:r>
            <a:r>
              <a:rPr lang="en-US" sz="4400" dirty="0"/>
              <a:t>)</a:t>
            </a:r>
          </a:p>
          <a:p>
            <a:endParaRPr lang="en-US" sz="4400" dirty="0"/>
          </a:p>
          <a:p>
            <a:endParaRPr lang="en-US" sz="4400" dirty="0"/>
          </a:p>
          <a:p>
            <a:r>
              <a:rPr lang="en-US" sz="4800" b="1" dirty="0"/>
              <a:t>“Can we find an </a:t>
            </a:r>
            <a:r>
              <a:rPr lang="en-US" sz="4800" b="1" dirty="0" err="1"/>
              <a:t>ensembling</a:t>
            </a:r>
            <a:r>
              <a:rPr lang="en-US" sz="4800" b="1" dirty="0"/>
              <a:t> technique that can work for </a:t>
            </a:r>
            <a:r>
              <a:rPr lang="en-US" sz="4800" b="1" u="sng" dirty="0">
                <a:solidFill>
                  <a:schemeClr val="tx1"/>
                </a:solidFill>
              </a:rPr>
              <a:t>any</a:t>
            </a:r>
            <a:r>
              <a:rPr lang="en-US" sz="4800" b="1" dirty="0"/>
              <a:t> model?”</a:t>
            </a:r>
          </a:p>
        </p:txBody>
      </p:sp>
    </p:spTree>
    <p:extLst>
      <p:ext uri="{BB962C8B-B14F-4D97-AF65-F5344CB8AC3E}">
        <p14:creationId xmlns:p14="http://schemas.microsoft.com/office/powerpoint/2010/main" val="33932481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F70D-30E4-F34C-A752-A4BB6B54CF5C}"/>
              </a:ext>
            </a:extLst>
          </p:cNvPr>
          <p:cNvSpPr>
            <a:spLocks noGrp="1"/>
          </p:cNvSpPr>
          <p:nvPr>
            <p:ph type="title"/>
          </p:nvPr>
        </p:nvSpPr>
        <p:spPr/>
        <p:txBody>
          <a:bodyPr/>
          <a:lstStyle/>
          <a:p>
            <a:r>
              <a:rPr lang="en-US" dirty="0"/>
              <a:t>Bootstrapping – What is the goal?</a:t>
            </a:r>
          </a:p>
        </p:txBody>
      </p:sp>
      <p:sp>
        <p:nvSpPr>
          <p:cNvPr id="3" name="Text Placeholder 2">
            <a:extLst>
              <a:ext uri="{FF2B5EF4-FFF2-40B4-BE49-F238E27FC236}">
                <a16:creationId xmlns:a16="http://schemas.microsoft.com/office/drawing/2014/main" id="{1356189E-F7A6-144D-87AB-5C7D205B905E}"/>
              </a:ext>
            </a:extLst>
          </p:cNvPr>
          <p:cNvSpPr>
            <a:spLocks noGrp="1"/>
          </p:cNvSpPr>
          <p:nvPr>
            <p:ph type="body" idx="1"/>
          </p:nvPr>
        </p:nvSpPr>
        <p:spPr/>
        <p:txBody>
          <a:bodyPr/>
          <a:lstStyle/>
          <a:p>
            <a:r>
              <a:rPr lang="en-US" sz="4400" dirty="0"/>
              <a:t>In general, if there is no explicit formula for the distribution of errors (and in ML there almost never are) there will not be any simple way to try to understand accuracy of measure values.</a:t>
            </a:r>
          </a:p>
          <a:p>
            <a:r>
              <a:rPr lang="en-US" sz="4400" dirty="0"/>
              <a:t>However, if we had infinite data, it’d be easy:</a:t>
            </a:r>
          </a:p>
          <a:p>
            <a:pPr lvl="1"/>
            <a:r>
              <a:rPr lang="en-US" sz="4400" dirty="0"/>
              <a:t>Measure the quantity in </a:t>
            </a:r>
            <a:r>
              <a:rPr lang="en-US" sz="4400" b="1" dirty="0">
                <a:solidFill>
                  <a:schemeClr val="tx1"/>
                </a:solidFill>
              </a:rPr>
              <a:t>many independent datasets</a:t>
            </a:r>
            <a:r>
              <a:rPr lang="en-US" sz="4400" b="1" dirty="0">
                <a:solidFill>
                  <a:srgbClr val="00B050"/>
                </a:solidFill>
              </a:rPr>
              <a:t> </a:t>
            </a:r>
            <a:r>
              <a:rPr lang="en-US" sz="4400" dirty="0"/>
              <a:t>of the same fixed size</a:t>
            </a:r>
          </a:p>
          <a:p>
            <a:pPr lvl="1"/>
            <a:r>
              <a:rPr lang="en-US" sz="4400" dirty="0"/>
              <a:t>Use the empirical distribution to provide the distribution.</a:t>
            </a:r>
          </a:p>
        </p:txBody>
      </p:sp>
    </p:spTree>
    <p:extLst>
      <p:ext uri="{BB962C8B-B14F-4D97-AF65-F5344CB8AC3E}">
        <p14:creationId xmlns:p14="http://schemas.microsoft.com/office/powerpoint/2010/main" val="15332155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F0A8-6904-B34B-8067-96CCAB2D9F61}"/>
              </a:ext>
            </a:extLst>
          </p:cNvPr>
          <p:cNvSpPr>
            <a:spLocks noGrp="1"/>
          </p:cNvSpPr>
          <p:nvPr>
            <p:ph type="title"/>
          </p:nvPr>
        </p:nvSpPr>
        <p:spPr/>
        <p:txBody>
          <a:bodyPr/>
          <a:lstStyle/>
          <a:p>
            <a:r>
              <a:rPr lang="en-US" dirty="0"/>
              <a:t>Bootstrapping – Our Example</a:t>
            </a:r>
          </a:p>
        </p:txBody>
      </p:sp>
      <p:sp>
        <p:nvSpPr>
          <p:cNvPr id="3" name="Text Placeholder 2">
            <a:extLst>
              <a:ext uri="{FF2B5EF4-FFF2-40B4-BE49-F238E27FC236}">
                <a16:creationId xmlns:a16="http://schemas.microsoft.com/office/drawing/2014/main" id="{F4586ABF-CEA1-A84B-9E25-E8130915AC00}"/>
              </a:ext>
            </a:extLst>
          </p:cNvPr>
          <p:cNvSpPr>
            <a:spLocks noGrp="1"/>
          </p:cNvSpPr>
          <p:nvPr>
            <p:ph type="body" idx="1"/>
          </p:nvPr>
        </p:nvSpPr>
        <p:spPr/>
        <p:txBody>
          <a:bodyPr/>
          <a:lstStyle/>
          <a:p>
            <a:r>
              <a:rPr lang="en-US" dirty="0"/>
              <a:t>True:</a:t>
            </a:r>
          </a:p>
        </p:txBody>
      </p:sp>
      <p:pic>
        <p:nvPicPr>
          <p:cNvPr id="4" name="Content Placeholder 11">
            <a:extLst>
              <a:ext uri="{FF2B5EF4-FFF2-40B4-BE49-F238E27FC236}">
                <a16:creationId xmlns:a16="http://schemas.microsoft.com/office/drawing/2014/main" id="{48FC10FB-81BE-6A4B-B585-6492F1A72C88}"/>
              </a:ext>
            </a:extLst>
          </p:cNvPr>
          <p:cNvPicPr>
            <a:picLocks noChangeAspect="1"/>
          </p:cNvPicPr>
          <p:nvPr/>
        </p:nvPicPr>
        <p:blipFill>
          <a:blip r:embed="rId3"/>
          <a:stretch>
            <a:fillRect/>
          </a:stretch>
        </p:blipFill>
        <p:spPr>
          <a:xfrm>
            <a:off x="12689772" y="2834852"/>
            <a:ext cx="7701169" cy="74066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pic>
        <p:nvPicPr>
          <p:cNvPr id="6" name="Picture 5">
            <a:extLst>
              <a:ext uri="{FF2B5EF4-FFF2-40B4-BE49-F238E27FC236}">
                <a16:creationId xmlns:a16="http://schemas.microsoft.com/office/drawing/2014/main" id="{B069729B-5DD7-114F-95D2-0D36DE89B2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632" y="4434840"/>
            <a:ext cx="8817305" cy="4846320"/>
          </a:xfrm>
          <a:prstGeom prst="rect">
            <a:avLst/>
          </a:prstGeom>
        </p:spPr>
      </p:pic>
      <p:sp>
        <p:nvSpPr>
          <p:cNvPr id="7" name="Rectangle 6">
            <a:extLst>
              <a:ext uri="{FF2B5EF4-FFF2-40B4-BE49-F238E27FC236}">
                <a16:creationId xmlns:a16="http://schemas.microsoft.com/office/drawing/2014/main" id="{1A8755A9-4964-FA43-963D-5314D8FC2B9E}"/>
              </a:ext>
            </a:extLst>
          </p:cNvPr>
          <p:cNvSpPr/>
          <p:nvPr/>
        </p:nvSpPr>
        <p:spPr>
          <a:xfrm>
            <a:off x="1354073" y="10682043"/>
            <a:ext cx="6946132" cy="553998"/>
          </a:xfrm>
          <a:prstGeom prst="rect">
            <a:avLst/>
          </a:prstGeom>
        </p:spPr>
        <p:txBody>
          <a:bodyPr wrap="none">
            <a:spAutoFit/>
          </a:bodyPr>
          <a:lstStyle/>
          <a:p>
            <a:r>
              <a:rPr lang="en-US" dirty="0"/>
              <a:t>DTE-LECTURE-3-BOOTSTRAP.ipynb</a:t>
            </a:r>
          </a:p>
        </p:txBody>
      </p:sp>
    </p:spTree>
    <p:extLst>
      <p:ext uri="{BB962C8B-B14F-4D97-AF65-F5344CB8AC3E}">
        <p14:creationId xmlns:p14="http://schemas.microsoft.com/office/powerpoint/2010/main" val="150010651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BE0F-4BFC-9841-9A69-F343F7495D80}"/>
              </a:ext>
            </a:extLst>
          </p:cNvPr>
          <p:cNvSpPr>
            <a:spLocks noGrp="1"/>
          </p:cNvSpPr>
          <p:nvPr>
            <p:ph type="title"/>
          </p:nvPr>
        </p:nvSpPr>
        <p:spPr/>
        <p:txBody>
          <a:bodyPr/>
          <a:lstStyle/>
          <a:p>
            <a:r>
              <a:rPr lang="en-US" dirty="0"/>
              <a:t>Bootstrapping – What is the goal?</a:t>
            </a:r>
          </a:p>
        </p:txBody>
      </p:sp>
      <p:sp>
        <p:nvSpPr>
          <p:cNvPr id="3" name="Text Placeholder 2">
            <a:extLst>
              <a:ext uri="{FF2B5EF4-FFF2-40B4-BE49-F238E27FC236}">
                <a16:creationId xmlns:a16="http://schemas.microsoft.com/office/drawing/2014/main" id="{72F3D83C-2F5B-CB48-8C73-42881ED0AD0D}"/>
              </a:ext>
            </a:extLst>
          </p:cNvPr>
          <p:cNvSpPr>
            <a:spLocks noGrp="1"/>
          </p:cNvSpPr>
          <p:nvPr>
            <p:ph type="body" idx="1"/>
          </p:nvPr>
        </p:nvSpPr>
        <p:spPr/>
        <p:txBody>
          <a:bodyPr/>
          <a:lstStyle/>
          <a:p>
            <a:r>
              <a:rPr lang="en-US" sz="4400" dirty="0"/>
              <a:t>The problem here is that you never will have infinite data! You will get your 1000 data points once, and then need to work from that.</a:t>
            </a:r>
          </a:p>
          <a:p>
            <a:r>
              <a:rPr lang="en-US" sz="4400" dirty="0"/>
              <a:t>The question becomes:</a:t>
            </a:r>
          </a:p>
          <a:p>
            <a:pPr marL="0" indent="0" algn="ctr">
              <a:buNone/>
            </a:pPr>
            <a:r>
              <a:rPr lang="en-US" sz="5400" b="1" dirty="0">
                <a:solidFill>
                  <a:schemeClr val="tx1"/>
                </a:solidFill>
              </a:rPr>
              <a:t>“How can we expand a single fixed dataset to treat it like 1000 independent ones?”</a:t>
            </a:r>
            <a:r>
              <a:rPr lang="en-US" sz="5400" dirty="0">
                <a:solidFill>
                  <a:schemeClr val="tx1"/>
                </a:solidFill>
              </a:rPr>
              <a:t> </a:t>
            </a:r>
          </a:p>
        </p:txBody>
      </p:sp>
    </p:spTree>
    <p:extLst>
      <p:ext uri="{BB962C8B-B14F-4D97-AF65-F5344CB8AC3E}">
        <p14:creationId xmlns:p14="http://schemas.microsoft.com/office/powerpoint/2010/main" val="29516065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DA36-C8DA-0A41-A190-3D38383D080A}"/>
              </a:ext>
            </a:extLst>
          </p:cNvPr>
          <p:cNvSpPr>
            <a:spLocks noGrp="1"/>
          </p:cNvSpPr>
          <p:nvPr>
            <p:ph type="title"/>
          </p:nvPr>
        </p:nvSpPr>
        <p:spPr/>
        <p:txBody>
          <a:bodyPr/>
          <a:lstStyle/>
          <a:p>
            <a:r>
              <a:rPr lang="en-US" dirty="0"/>
              <a:t>Sampling with replacement</a:t>
            </a:r>
          </a:p>
        </p:txBody>
      </p:sp>
      <p:sp>
        <p:nvSpPr>
          <p:cNvPr id="3" name="Text Placeholder 2">
            <a:extLst>
              <a:ext uri="{FF2B5EF4-FFF2-40B4-BE49-F238E27FC236}">
                <a16:creationId xmlns:a16="http://schemas.microsoft.com/office/drawing/2014/main" id="{88281F36-5520-2A49-AB36-BFFF5D95F9CA}"/>
              </a:ext>
            </a:extLst>
          </p:cNvPr>
          <p:cNvSpPr>
            <a:spLocks noGrp="1"/>
          </p:cNvSpPr>
          <p:nvPr>
            <p:ph type="body" idx="1"/>
          </p:nvPr>
        </p:nvSpPr>
        <p:spPr>
          <a:xfrm>
            <a:off x="1689100" y="2756957"/>
            <a:ext cx="21005800" cy="8288031"/>
          </a:xfrm>
        </p:spPr>
        <p:txBody>
          <a:bodyPr/>
          <a:lstStyle/>
          <a:p>
            <a:r>
              <a:rPr lang="en-US" sz="4000" dirty="0"/>
              <a:t>What happens if </a:t>
            </a:r>
            <a:r>
              <a:rPr lang="en-US" sz="4000" b="1" dirty="0">
                <a:solidFill>
                  <a:schemeClr val="tx1"/>
                </a:solidFill>
              </a:rPr>
              <a:t>we treat our data as the true distribution</a:t>
            </a:r>
            <a:r>
              <a:rPr lang="en-US" sz="4000" dirty="0"/>
              <a:t>, and draw synthetic data datasets from this?</a:t>
            </a:r>
          </a:p>
          <a:p>
            <a:r>
              <a:rPr lang="en-US" sz="4000" dirty="0"/>
              <a:t>To create synthetic datasets, we sample with replacement from our dataset:</a:t>
            </a:r>
          </a:p>
          <a:p>
            <a:pPr lvl="1"/>
            <a:r>
              <a:rPr lang="en-US" sz="3600" dirty="0"/>
              <a:t>Given dataset: </a:t>
            </a:r>
            <a:r>
              <a:rPr lang="en-US" sz="3600" dirty="0">
                <a:latin typeface="Consolas" panose="020B0609020204030204" pitchFamily="49" charset="0"/>
                <a:cs typeface="Consolas" panose="020B0609020204030204" pitchFamily="49" charset="0"/>
              </a:rPr>
              <a:t>[1, 2, 4, 5, 7, 9,10], median: 5</a:t>
            </a:r>
          </a:p>
          <a:p>
            <a:pPr lvl="1"/>
            <a:r>
              <a:rPr lang="en-US" sz="3600" dirty="0"/>
              <a:t>Potential samples with associated medians:</a:t>
            </a:r>
          </a:p>
          <a:p>
            <a:pPr lvl="2"/>
            <a:r>
              <a:rPr lang="en-US" sz="3600" dirty="0">
                <a:latin typeface="Consolas" panose="020B0609020204030204" pitchFamily="49" charset="0"/>
                <a:cs typeface="Consolas" panose="020B0609020204030204" pitchFamily="49" charset="0"/>
              </a:rPr>
              <a:t>[ 1, 1, 2, 4, 9,10,10], median: 4 </a:t>
            </a:r>
          </a:p>
          <a:p>
            <a:pPr lvl="2"/>
            <a:r>
              <a:rPr lang="en-US" sz="3600" dirty="0">
                <a:latin typeface="Consolas" panose="020B0609020204030204" pitchFamily="49" charset="0"/>
                <a:cs typeface="Consolas" panose="020B0609020204030204" pitchFamily="49" charset="0"/>
              </a:rPr>
              <a:t>[ 2, 4, 5, 5, 7, 7, 7], median: 5</a:t>
            </a:r>
          </a:p>
          <a:p>
            <a:pPr lvl="2"/>
            <a:r>
              <a:rPr lang="en-US" sz="3600" dirty="0">
                <a:latin typeface="Consolas" panose="020B0609020204030204" pitchFamily="49" charset="0"/>
                <a:cs typeface="Consolas" panose="020B0609020204030204" pitchFamily="49" charset="0"/>
              </a:rPr>
              <a:t>[ 1, 1, 1, 1, 1, 1, 1], median: 1</a:t>
            </a:r>
          </a:p>
          <a:p>
            <a:pPr lvl="2"/>
            <a:r>
              <a:rPr lang="en-US" sz="3600" dirty="0">
                <a:latin typeface="Consolas" panose="020B0609020204030204" pitchFamily="49" charset="0"/>
                <a:cs typeface="Consolas" panose="020B0609020204030204" pitchFamily="49" charset="0"/>
              </a:rPr>
              <a:t>[ 1, 2, 4, 5, 7, 9,10], median: 5</a:t>
            </a:r>
          </a:p>
          <a:p>
            <a:pPr lvl="2"/>
            <a:r>
              <a:rPr lang="en-US" sz="3600" dirty="0"/>
              <a:t>…</a:t>
            </a:r>
          </a:p>
          <a:p>
            <a:pPr lvl="1"/>
            <a:r>
              <a:rPr lang="en-US" sz="3600" dirty="0"/>
              <a:t>The </a:t>
            </a:r>
            <a:r>
              <a:rPr lang="en-US" sz="3600" b="1" dirty="0">
                <a:solidFill>
                  <a:schemeClr val="tx1"/>
                </a:solidFill>
              </a:rPr>
              <a:t>distribution of these medians </a:t>
            </a:r>
            <a:r>
              <a:rPr lang="en-US" sz="3600" dirty="0"/>
              <a:t>gives us a guess at the </a:t>
            </a:r>
            <a:r>
              <a:rPr lang="en-US" sz="3600" b="1" dirty="0">
                <a:solidFill>
                  <a:schemeClr val="tx1"/>
                </a:solidFill>
              </a:rPr>
              <a:t>true distribution of the medians</a:t>
            </a:r>
            <a:r>
              <a:rPr lang="en-US" sz="3600" b="1" dirty="0">
                <a:solidFill>
                  <a:srgbClr val="00B050"/>
                </a:solidFill>
              </a:rPr>
              <a:t> </a:t>
            </a:r>
            <a:r>
              <a:rPr lang="en-US" sz="3600" dirty="0"/>
              <a:t>over a dataset of this size.</a:t>
            </a:r>
          </a:p>
        </p:txBody>
      </p:sp>
    </p:spTree>
    <p:extLst>
      <p:ext uri="{BB962C8B-B14F-4D97-AF65-F5344CB8AC3E}">
        <p14:creationId xmlns:p14="http://schemas.microsoft.com/office/powerpoint/2010/main" val="14161947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88E8-D17A-D446-8098-F7741709D691}"/>
              </a:ext>
            </a:extLst>
          </p:cNvPr>
          <p:cNvSpPr>
            <a:spLocks noGrp="1"/>
          </p:cNvSpPr>
          <p:nvPr>
            <p:ph type="title"/>
          </p:nvPr>
        </p:nvSpPr>
        <p:spPr/>
        <p:txBody>
          <a:bodyPr/>
          <a:lstStyle/>
          <a:p>
            <a:r>
              <a:rPr lang="en-US" dirty="0"/>
              <a:t>Sampling with replacement – Our Example</a:t>
            </a:r>
          </a:p>
        </p:txBody>
      </p:sp>
      <p:sp>
        <p:nvSpPr>
          <p:cNvPr id="3" name="Text Placeholder 2">
            <a:extLst>
              <a:ext uri="{FF2B5EF4-FFF2-40B4-BE49-F238E27FC236}">
                <a16:creationId xmlns:a16="http://schemas.microsoft.com/office/drawing/2014/main" id="{951C8A15-8921-D042-AAB5-705D22180AEB}"/>
              </a:ext>
            </a:extLst>
          </p:cNvPr>
          <p:cNvSpPr>
            <a:spLocks noGrp="1"/>
          </p:cNvSpPr>
          <p:nvPr>
            <p:ph type="body" idx="1"/>
          </p:nvPr>
        </p:nvSpPr>
        <p:spPr/>
        <p:txBody>
          <a:bodyPr/>
          <a:lstStyle/>
          <a:p>
            <a:r>
              <a:rPr lang="en-US" dirty="0"/>
              <a:t>Bootstrap:</a:t>
            </a:r>
          </a:p>
        </p:txBody>
      </p:sp>
      <p:pic>
        <p:nvPicPr>
          <p:cNvPr id="5" name="Picture 4">
            <a:extLst>
              <a:ext uri="{FF2B5EF4-FFF2-40B4-BE49-F238E27FC236}">
                <a16:creationId xmlns:a16="http://schemas.microsoft.com/office/drawing/2014/main" id="{36B3A7D4-FE1A-1245-B3CB-D8F063A7D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840" y="4384146"/>
            <a:ext cx="7200900" cy="4114800"/>
          </a:xfrm>
          <a:prstGeom prst="rect">
            <a:avLst/>
          </a:prstGeom>
        </p:spPr>
      </p:pic>
      <p:pic>
        <p:nvPicPr>
          <p:cNvPr id="6" name="Content Placeholder 4">
            <a:extLst>
              <a:ext uri="{FF2B5EF4-FFF2-40B4-BE49-F238E27FC236}">
                <a16:creationId xmlns:a16="http://schemas.microsoft.com/office/drawing/2014/main" id="{907909D9-79EB-7749-8923-6A2EE2F5E8A6}"/>
              </a:ext>
            </a:extLst>
          </p:cNvPr>
          <p:cNvPicPr>
            <a:picLocks noChangeAspect="1"/>
          </p:cNvPicPr>
          <p:nvPr/>
        </p:nvPicPr>
        <p:blipFill>
          <a:blip r:embed="rId4"/>
          <a:stretch>
            <a:fillRect/>
          </a:stretch>
        </p:blipFill>
        <p:spPr>
          <a:xfrm>
            <a:off x="11871151" y="2875386"/>
            <a:ext cx="7415941" cy="7132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
        <p:nvSpPr>
          <p:cNvPr id="7" name="Rectangle 6">
            <a:extLst>
              <a:ext uri="{FF2B5EF4-FFF2-40B4-BE49-F238E27FC236}">
                <a16:creationId xmlns:a16="http://schemas.microsoft.com/office/drawing/2014/main" id="{61339E0D-80BF-CA40-9DEC-1BC215368991}"/>
              </a:ext>
            </a:extLst>
          </p:cNvPr>
          <p:cNvSpPr/>
          <p:nvPr/>
        </p:nvSpPr>
        <p:spPr>
          <a:xfrm>
            <a:off x="1354073" y="10682043"/>
            <a:ext cx="6946132" cy="553998"/>
          </a:xfrm>
          <a:prstGeom prst="rect">
            <a:avLst/>
          </a:prstGeom>
        </p:spPr>
        <p:txBody>
          <a:bodyPr wrap="none">
            <a:spAutoFit/>
          </a:bodyPr>
          <a:lstStyle/>
          <a:p>
            <a:r>
              <a:rPr lang="en-US" dirty="0"/>
              <a:t>DTE-LECTURE-3-BOOTSTRAP.ipynb</a:t>
            </a:r>
          </a:p>
        </p:txBody>
      </p:sp>
    </p:spTree>
    <p:extLst>
      <p:ext uri="{BB962C8B-B14F-4D97-AF65-F5344CB8AC3E}">
        <p14:creationId xmlns:p14="http://schemas.microsoft.com/office/powerpoint/2010/main" val="325749080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88E8-D17A-D446-8098-F7741709D691}"/>
              </a:ext>
            </a:extLst>
          </p:cNvPr>
          <p:cNvSpPr>
            <a:spLocks noGrp="1"/>
          </p:cNvSpPr>
          <p:nvPr>
            <p:ph type="title"/>
          </p:nvPr>
        </p:nvSpPr>
        <p:spPr/>
        <p:txBody>
          <a:bodyPr/>
          <a:lstStyle/>
          <a:p>
            <a:r>
              <a:rPr lang="en-US" dirty="0"/>
              <a:t>Sampling with replacement – Our Example</a:t>
            </a:r>
          </a:p>
        </p:txBody>
      </p:sp>
      <p:sp>
        <p:nvSpPr>
          <p:cNvPr id="3" name="Text Placeholder 2">
            <a:extLst>
              <a:ext uri="{FF2B5EF4-FFF2-40B4-BE49-F238E27FC236}">
                <a16:creationId xmlns:a16="http://schemas.microsoft.com/office/drawing/2014/main" id="{951C8A15-8921-D042-AAB5-705D22180AEB}"/>
              </a:ext>
            </a:extLst>
          </p:cNvPr>
          <p:cNvSpPr>
            <a:spLocks noGrp="1"/>
          </p:cNvSpPr>
          <p:nvPr>
            <p:ph type="body" idx="1"/>
          </p:nvPr>
        </p:nvSpPr>
        <p:spPr/>
        <p:txBody>
          <a:bodyPr/>
          <a:lstStyle/>
          <a:p>
            <a:endParaRPr lang="en-US" dirty="0"/>
          </a:p>
        </p:txBody>
      </p:sp>
      <p:pic>
        <p:nvPicPr>
          <p:cNvPr id="7" name="Content Placeholder 8">
            <a:extLst>
              <a:ext uri="{FF2B5EF4-FFF2-40B4-BE49-F238E27FC236}">
                <a16:creationId xmlns:a16="http://schemas.microsoft.com/office/drawing/2014/main" id="{53A72D5C-1753-484E-B4DE-63435CD7D5DF}"/>
              </a:ext>
            </a:extLst>
          </p:cNvPr>
          <p:cNvPicPr>
            <a:picLocks noChangeAspect="1"/>
          </p:cNvPicPr>
          <p:nvPr/>
        </p:nvPicPr>
        <p:blipFill>
          <a:blip r:embed="rId3"/>
          <a:stretch>
            <a:fillRect/>
          </a:stretch>
        </p:blipFill>
        <p:spPr>
          <a:xfrm>
            <a:off x="3633259" y="3011784"/>
            <a:ext cx="7415948" cy="7132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pic>
        <p:nvPicPr>
          <p:cNvPr id="8" name="Picture 7">
            <a:extLst>
              <a:ext uri="{FF2B5EF4-FFF2-40B4-BE49-F238E27FC236}">
                <a16:creationId xmlns:a16="http://schemas.microsoft.com/office/drawing/2014/main" id="{6767DCB6-FF9B-544A-AE0D-CD81F6E70015}"/>
              </a:ext>
            </a:extLst>
          </p:cNvPr>
          <p:cNvPicPr>
            <a:picLocks noChangeAspect="1"/>
          </p:cNvPicPr>
          <p:nvPr/>
        </p:nvPicPr>
        <p:blipFill>
          <a:blip r:embed="rId4"/>
          <a:stretch>
            <a:fillRect/>
          </a:stretch>
        </p:blipFill>
        <p:spPr>
          <a:xfrm>
            <a:off x="12192000" y="2984075"/>
            <a:ext cx="7416141" cy="7132320"/>
          </a:xfrm>
          <a:prstGeom prst="rect">
            <a:avLst/>
          </a:prstGeom>
        </p:spPr>
      </p:pic>
      <p:sp>
        <p:nvSpPr>
          <p:cNvPr id="9" name="TextBox 8">
            <a:extLst>
              <a:ext uri="{FF2B5EF4-FFF2-40B4-BE49-F238E27FC236}">
                <a16:creationId xmlns:a16="http://schemas.microsoft.com/office/drawing/2014/main" id="{D3A0966E-1A9F-404B-B1EA-4E51EC58D5E8}"/>
              </a:ext>
            </a:extLst>
          </p:cNvPr>
          <p:cNvSpPr txBox="1"/>
          <p:nvPr/>
        </p:nvSpPr>
        <p:spPr>
          <a:xfrm>
            <a:off x="3633259" y="3260975"/>
            <a:ext cx="2114427" cy="553998"/>
          </a:xfrm>
          <a:prstGeom prst="rect">
            <a:avLst/>
          </a:prstGeom>
          <a:noFill/>
        </p:spPr>
        <p:txBody>
          <a:bodyPr wrap="square" rtlCol="0">
            <a:spAutoFit/>
          </a:bodyPr>
          <a:lstStyle/>
          <a:p>
            <a:r>
              <a:rPr lang="en-US" b="0" dirty="0"/>
              <a:t>True</a:t>
            </a:r>
          </a:p>
        </p:txBody>
      </p:sp>
      <p:sp>
        <p:nvSpPr>
          <p:cNvPr id="10" name="TextBox 9">
            <a:extLst>
              <a:ext uri="{FF2B5EF4-FFF2-40B4-BE49-F238E27FC236}">
                <a16:creationId xmlns:a16="http://schemas.microsoft.com/office/drawing/2014/main" id="{E1DD3140-A4B7-CF4C-8AA3-95258F07145E}"/>
              </a:ext>
            </a:extLst>
          </p:cNvPr>
          <p:cNvSpPr txBox="1"/>
          <p:nvPr/>
        </p:nvSpPr>
        <p:spPr>
          <a:xfrm>
            <a:off x="12192000" y="3260975"/>
            <a:ext cx="3524045" cy="553998"/>
          </a:xfrm>
          <a:prstGeom prst="rect">
            <a:avLst/>
          </a:prstGeom>
          <a:noFill/>
        </p:spPr>
        <p:txBody>
          <a:bodyPr wrap="square" rtlCol="0">
            <a:spAutoFit/>
          </a:bodyPr>
          <a:lstStyle/>
          <a:p>
            <a:r>
              <a:rPr lang="en-US" b="0" dirty="0"/>
              <a:t>Bootstrapped</a:t>
            </a:r>
          </a:p>
        </p:txBody>
      </p:sp>
      <p:sp>
        <p:nvSpPr>
          <p:cNvPr id="11" name="Rectangle 10">
            <a:extLst>
              <a:ext uri="{FF2B5EF4-FFF2-40B4-BE49-F238E27FC236}">
                <a16:creationId xmlns:a16="http://schemas.microsoft.com/office/drawing/2014/main" id="{D6B12AEA-F579-324C-9A77-F60630D5EEA2}"/>
              </a:ext>
            </a:extLst>
          </p:cNvPr>
          <p:cNvSpPr/>
          <p:nvPr/>
        </p:nvSpPr>
        <p:spPr>
          <a:xfrm>
            <a:off x="1354073" y="10682043"/>
            <a:ext cx="6946132" cy="553998"/>
          </a:xfrm>
          <a:prstGeom prst="rect">
            <a:avLst/>
          </a:prstGeom>
        </p:spPr>
        <p:txBody>
          <a:bodyPr wrap="none">
            <a:spAutoFit/>
          </a:bodyPr>
          <a:lstStyle/>
          <a:p>
            <a:r>
              <a:rPr lang="en-US" dirty="0"/>
              <a:t>DTE-LECTURE-3-BOOTSTRAP.ipynb</a:t>
            </a:r>
          </a:p>
        </p:txBody>
      </p:sp>
    </p:spTree>
    <p:extLst>
      <p:ext uri="{BB962C8B-B14F-4D97-AF65-F5344CB8AC3E}">
        <p14:creationId xmlns:p14="http://schemas.microsoft.com/office/powerpoint/2010/main" val="152730356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0D2D-B6B2-2848-B8F6-2B9401566C6D}"/>
              </a:ext>
            </a:extLst>
          </p:cNvPr>
          <p:cNvSpPr>
            <a:spLocks noGrp="1"/>
          </p:cNvSpPr>
          <p:nvPr>
            <p:ph type="title"/>
          </p:nvPr>
        </p:nvSpPr>
        <p:spPr/>
        <p:txBody>
          <a:bodyPr>
            <a:normAutofit fontScale="90000"/>
          </a:bodyPr>
          <a:lstStyle/>
          <a:p>
            <a:r>
              <a:rPr lang="en-US" dirty="0"/>
              <a:t>Decision Trees &amp; Ensemble Models</a:t>
            </a:r>
          </a:p>
        </p:txBody>
      </p:sp>
      <p:sp>
        <p:nvSpPr>
          <p:cNvPr id="3" name="Text Placeholder 2">
            <a:extLst>
              <a:ext uri="{FF2B5EF4-FFF2-40B4-BE49-F238E27FC236}">
                <a16:creationId xmlns:a16="http://schemas.microsoft.com/office/drawing/2014/main" id="{F1296DE9-6A0C-FE49-9867-7DCE6AFFF28E}"/>
              </a:ext>
            </a:extLst>
          </p:cNvPr>
          <p:cNvSpPr>
            <a:spLocks noGrp="1"/>
          </p:cNvSpPr>
          <p:nvPr>
            <p:ph type="body" sz="half" idx="1"/>
          </p:nvPr>
        </p:nvSpPr>
        <p:spPr/>
        <p:txBody>
          <a:bodyPr/>
          <a:lstStyle/>
          <a:p>
            <a:r>
              <a:rPr lang="en-US" dirty="0"/>
              <a:t>Lecture 3</a:t>
            </a:r>
          </a:p>
        </p:txBody>
      </p:sp>
    </p:spTree>
    <p:extLst>
      <p:ext uri="{BB962C8B-B14F-4D97-AF65-F5344CB8AC3E}">
        <p14:creationId xmlns:p14="http://schemas.microsoft.com/office/powerpoint/2010/main" val="143753994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88E8-D17A-D446-8098-F7741709D691}"/>
              </a:ext>
            </a:extLst>
          </p:cNvPr>
          <p:cNvSpPr>
            <a:spLocks noGrp="1"/>
          </p:cNvSpPr>
          <p:nvPr>
            <p:ph type="title"/>
          </p:nvPr>
        </p:nvSpPr>
        <p:spPr/>
        <p:txBody>
          <a:bodyPr/>
          <a:lstStyle/>
          <a:p>
            <a:r>
              <a:rPr lang="en-US" dirty="0"/>
              <a:t>Sampling with replacement – Our Example</a:t>
            </a:r>
          </a:p>
        </p:txBody>
      </p:sp>
      <p:pic>
        <p:nvPicPr>
          <p:cNvPr id="11" name="Picture 10">
            <a:extLst>
              <a:ext uri="{FF2B5EF4-FFF2-40B4-BE49-F238E27FC236}">
                <a16:creationId xmlns:a16="http://schemas.microsoft.com/office/drawing/2014/main" id="{387A7F28-0554-D447-91E9-7AAC0B25AE83}"/>
              </a:ext>
            </a:extLst>
          </p:cNvPr>
          <p:cNvPicPr>
            <a:picLocks noChangeAspect="1"/>
          </p:cNvPicPr>
          <p:nvPr/>
        </p:nvPicPr>
        <p:blipFill>
          <a:blip r:embed="rId3"/>
          <a:stretch>
            <a:fillRect/>
          </a:stretch>
        </p:blipFill>
        <p:spPr>
          <a:xfrm>
            <a:off x="2607198" y="3207894"/>
            <a:ext cx="17962883" cy="7132320"/>
          </a:xfrm>
          <a:prstGeom prst="rect">
            <a:avLst/>
          </a:prstGeom>
        </p:spPr>
      </p:pic>
    </p:spTree>
    <p:extLst>
      <p:ext uri="{BB962C8B-B14F-4D97-AF65-F5344CB8AC3E}">
        <p14:creationId xmlns:p14="http://schemas.microsoft.com/office/powerpoint/2010/main" val="41989557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8FFC-6744-DF44-8503-1567B27D1562}"/>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9A45BCF-88A6-0C47-8EF9-D508009795DE}"/>
              </a:ext>
            </a:extLst>
          </p:cNvPr>
          <p:cNvSpPr>
            <a:spLocks noGrp="1"/>
          </p:cNvSpPr>
          <p:nvPr>
            <p:ph type="body" idx="1"/>
          </p:nvPr>
        </p:nvSpPr>
        <p:spPr/>
        <p:txBody>
          <a:bodyPr/>
          <a:lstStyle/>
          <a:p>
            <a:pPr marL="571500" indent="-571500">
              <a:buFont typeface="Arial" panose="020B0604020202020204" pitchFamily="34" charset="0"/>
              <a:buChar char="•"/>
            </a:pPr>
            <a:r>
              <a:rPr lang="en-US" sz="4400" dirty="0">
                <a:solidFill>
                  <a:schemeClr val="tx1"/>
                </a:solidFill>
              </a:rPr>
              <a:t>Class review</a:t>
            </a:r>
          </a:p>
          <a:p>
            <a:pPr marL="571500" indent="-571500">
              <a:buFont typeface="Arial" panose="020B0604020202020204" pitchFamily="34" charset="0"/>
              <a:buChar char="•"/>
            </a:pPr>
            <a:r>
              <a:rPr lang="en-US" sz="4400" dirty="0">
                <a:solidFill>
                  <a:schemeClr val="tx1"/>
                </a:solidFill>
              </a:rPr>
              <a:t>Bootstrapping</a:t>
            </a:r>
          </a:p>
          <a:p>
            <a:pPr marL="571500" indent="-571500">
              <a:buFont typeface="Arial" panose="020B0604020202020204" pitchFamily="34" charset="0"/>
              <a:buChar char="•"/>
            </a:pPr>
            <a:r>
              <a:rPr lang="en-US" sz="4400" b="1" dirty="0">
                <a:solidFill>
                  <a:schemeClr val="accent3"/>
                </a:solidFill>
              </a:rPr>
              <a:t>Bagging</a:t>
            </a:r>
          </a:p>
          <a:p>
            <a:pPr marL="571500" indent="-571500">
              <a:buFont typeface="Arial" panose="020B0604020202020204" pitchFamily="34" charset="0"/>
              <a:buChar char="•"/>
            </a:pPr>
            <a:r>
              <a:rPr lang="en-US" sz="4400" dirty="0">
                <a:solidFill>
                  <a:schemeClr val="tx1"/>
                </a:solidFill>
              </a:rPr>
              <a:t>Random Forests</a:t>
            </a:r>
          </a:p>
          <a:p>
            <a:pPr marL="571500" indent="-571500">
              <a:buFont typeface="Arial" panose="020B0604020202020204" pitchFamily="34" charset="0"/>
              <a:buChar char="•"/>
            </a:pPr>
            <a:r>
              <a:rPr lang="en-US" sz="4400" dirty="0">
                <a:solidFill>
                  <a:schemeClr val="tx1"/>
                </a:solidFill>
              </a:rPr>
              <a:t>General </a:t>
            </a:r>
            <a:r>
              <a:rPr lang="en-US" sz="4400" dirty="0" err="1">
                <a:solidFill>
                  <a:schemeClr val="tx1"/>
                </a:solidFill>
              </a:rPr>
              <a:t>Ensembling</a:t>
            </a:r>
            <a:endParaRPr lang="en-US" sz="4400" dirty="0">
              <a:solidFill>
                <a:schemeClr val="tx1"/>
              </a:solidFill>
            </a:endParaRPr>
          </a:p>
          <a:p>
            <a:pPr marL="571500" indent="-571500">
              <a:buFont typeface="Arial" panose="020B0604020202020204" pitchFamily="34" charset="0"/>
              <a:buChar char="•"/>
            </a:pPr>
            <a:r>
              <a:rPr lang="en-US" sz="4400" dirty="0">
                <a:solidFill>
                  <a:schemeClr val="tx1"/>
                </a:solidFill>
              </a:rPr>
              <a:t>Summary</a:t>
            </a:r>
          </a:p>
        </p:txBody>
      </p:sp>
    </p:spTree>
    <p:extLst>
      <p:ext uri="{BB962C8B-B14F-4D97-AF65-F5344CB8AC3E}">
        <p14:creationId xmlns:p14="http://schemas.microsoft.com/office/powerpoint/2010/main" val="416434827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6CBE-3307-2243-BB7E-88BD1D8FD878}"/>
              </a:ext>
            </a:extLst>
          </p:cNvPr>
          <p:cNvSpPr>
            <a:spLocks noGrp="1"/>
          </p:cNvSpPr>
          <p:nvPr>
            <p:ph type="title"/>
          </p:nvPr>
        </p:nvSpPr>
        <p:spPr/>
        <p:txBody>
          <a:bodyPr/>
          <a:lstStyle/>
          <a:p>
            <a:r>
              <a:rPr lang="en-US" dirty="0"/>
              <a:t>Bootstrapping in ML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D5ED094-1EED-3144-9E07-76E5FDAA9BF8}"/>
                  </a:ext>
                </a:extLst>
              </p:cNvPr>
              <p:cNvSpPr>
                <a:spLocks noGrp="1"/>
              </p:cNvSpPr>
              <p:nvPr>
                <p:ph type="body" idx="1"/>
              </p:nvPr>
            </p:nvSpPr>
            <p:spPr/>
            <p:txBody>
              <a:bodyPr/>
              <a:lstStyle/>
              <a:p>
                <a:r>
                  <a:rPr lang="en-US" sz="4400" dirty="0"/>
                  <a:t>This is all fine and good, but how does this apply to machine learning?</a:t>
                </a:r>
              </a:p>
              <a:p>
                <a:pPr marL="571500" indent="-571500">
                  <a:buFont typeface="Arial" panose="020B0604020202020204" pitchFamily="34" charset="0"/>
                  <a:buChar char="•"/>
                </a:pPr>
                <a:r>
                  <a:rPr lang="en-US" sz="4400" b="0" dirty="0">
                    <a:solidFill>
                      <a:schemeClr val="tx1"/>
                    </a:solidFill>
                  </a:rPr>
                  <a:t>Recall the bias/variance decomposition from before:</a:t>
                </a:r>
              </a:p>
              <a:p>
                <a:endParaRPr lang="en-US" sz="4400" b="0" i="0"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4800" b="0" i="0" smtClean="0">
                          <a:solidFill>
                            <a:schemeClr val="tx1"/>
                          </a:solidFill>
                          <a:latin typeface="Cambria Math" panose="02040503050406030204" pitchFamily="18" charset="0"/>
                        </a:rPr>
                        <m:t>Error</m:t>
                      </m:r>
                      <m:d>
                        <m:dPr>
                          <m:ctrlPr>
                            <a:rPr lang="en-US" sz="4800" b="0" i="1">
                              <a:solidFill>
                                <a:schemeClr val="tx1"/>
                              </a:solidFill>
                              <a:latin typeface="Cambria Math" panose="02040503050406030204" pitchFamily="18" charset="0"/>
                            </a:rPr>
                          </m:ctrlPr>
                        </m:dPr>
                        <m:e>
                          <m:acc>
                            <m:accPr>
                              <m:chr m:val="⃗"/>
                              <m:ctrlPr>
                                <a:rPr lang="en-US" sz="4800" b="0" i="1">
                                  <a:solidFill>
                                    <a:schemeClr val="tx1"/>
                                  </a:solidFill>
                                  <a:latin typeface="Cambria Math" panose="02040503050406030204" pitchFamily="18" charset="0"/>
                                </a:rPr>
                              </m:ctrlPr>
                            </m:accPr>
                            <m:e>
                              <m:r>
                                <a:rPr lang="en-US" sz="4800" b="0" i="1">
                                  <a:solidFill>
                                    <a:schemeClr val="tx1"/>
                                  </a:solidFill>
                                  <a:latin typeface="Cambria Math" panose="02040503050406030204" pitchFamily="18" charset="0"/>
                                </a:rPr>
                                <m:t>𝑥</m:t>
                              </m:r>
                            </m:e>
                          </m:acc>
                        </m:e>
                      </m:d>
                      <m:r>
                        <a:rPr lang="en-US" sz="4800" b="0" i="1">
                          <a:solidFill>
                            <a:schemeClr val="tx1"/>
                          </a:solidFill>
                          <a:latin typeface="Cambria Math" panose="02040503050406030204" pitchFamily="18" charset="0"/>
                        </a:rPr>
                        <m:t>=</m:t>
                      </m:r>
                      <m:r>
                        <m:rPr>
                          <m:sty m:val="p"/>
                        </m:rPr>
                        <a:rPr lang="en-US" sz="4800" b="0" i="0">
                          <a:solidFill>
                            <a:schemeClr val="tx1"/>
                          </a:solidFill>
                          <a:latin typeface="Cambria Math" panose="02040503050406030204" pitchFamily="18" charset="0"/>
                          <a:ea typeface="Cambria Math" panose="02040503050406030204" pitchFamily="18" charset="0"/>
                        </a:rPr>
                        <m:t>Bias</m:t>
                      </m:r>
                      <m:sSup>
                        <m:sSupPr>
                          <m:ctrlPr>
                            <a:rPr lang="en-US" sz="4800" b="0" i="1">
                              <a:solidFill>
                                <a:schemeClr val="tx1"/>
                              </a:solidFill>
                              <a:latin typeface="Cambria Math" panose="02040503050406030204" pitchFamily="18" charset="0"/>
                              <a:ea typeface="Cambria Math" panose="02040503050406030204" pitchFamily="18" charset="0"/>
                            </a:rPr>
                          </m:ctrlPr>
                        </m:sSupPr>
                        <m:e>
                          <m:d>
                            <m:dPr>
                              <m:ctrlPr>
                                <a:rPr lang="en-US" sz="4800" b="0" i="1">
                                  <a:solidFill>
                                    <a:schemeClr val="tx1"/>
                                  </a:solidFill>
                                  <a:latin typeface="Cambria Math" panose="02040503050406030204" pitchFamily="18" charset="0"/>
                                  <a:ea typeface="Cambria Math" panose="02040503050406030204" pitchFamily="18" charset="0"/>
                                </a:rPr>
                              </m:ctrlPr>
                            </m:dPr>
                            <m:e>
                              <m:acc>
                                <m:accPr>
                                  <m:chr m:val="⃗"/>
                                  <m:ctrlPr>
                                    <a:rPr lang="en-US" sz="4800" b="0" i="1">
                                      <a:solidFill>
                                        <a:schemeClr val="tx1"/>
                                      </a:solidFill>
                                      <a:latin typeface="Cambria Math" panose="02040503050406030204" pitchFamily="18" charset="0"/>
                                      <a:ea typeface="Cambria Math" panose="02040503050406030204" pitchFamily="18" charset="0"/>
                                    </a:rPr>
                                  </m:ctrlPr>
                                </m:accPr>
                                <m:e>
                                  <m:r>
                                    <a:rPr lang="en-US" sz="4800" b="0" i="1">
                                      <a:solidFill>
                                        <a:schemeClr val="tx1"/>
                                      </a:solidFill>
                                      <a:latin typeface="Cambria Math" panose="02040503050406030204" pitchFamily="18" charset="0"/>
                                      <a:ea typeface="Cambria Math" panose="02040503050406030204" pitchFamily="18" charset="0"/>
                                    </a:rPr>
                                    <m:t>𝑥</m:t>
                                  </m:r>
                                </m:e>
                              </m:acc>
                            </m:e>
                          </m:d>
                        </m:e>
                        <m:sup>
                          <m:r>
                            <a:rPr lang="en-US" sz="4800" b="0" i="1">
                              <a:solidFill>
                                <a:schemeClr val="tx1"/>
                              </a:solidFill>
                              <a:latin typeface="Cambria Math" panose="02040503050406030204" pitchFamily="18" charset="0"/>
                              <a:ea typeface="Cambria Math" panose="02040503050406030204" pitchFamily="18" charset="0"/>
                            </a:rPr>
                            <m:t>2</m:t>
                          </m:r>
                        </m:sup>
                      </m:sSup>
                      <m:r>
                        <a:rPr lang="en-US" sz="4800" b="0" i="1">
                          <a:solidFill>
                            <a:schemeClr val="tx1"/>
                          </a:solidFill>
                          <a:latin typeface="Cambria Math" panose="02040503050406030204" pitchFamily="18" charset="0"/>
                          <a:ea typeface="Cambria Math" panose="02040503050406030204" pitchFamily="18" charset="0"/>
                        </a:rPr>
                        <m:t>+</m:t>
                      </m:r>
                      <m:r>
                        <m:rPr>
                          <m:sty m:val="p"/>
                        </m:rPr>
                        <a:rPr lang="en-US" sz="4800" b="0" i="0">
                          <a:solidFill>
                            <a:schemeClr val="tx1"/>
                          </a:solidFill>
                          <a:latin typeface="Cambria Math" panose="02040503050406030204" pitchFamily="18" charset="0"/>
                          <a:ea typeface="Cambria Math" panose="02040503050406030204" pitchFamily="18" charset="0"/>
                        </a:rPr>
                        <m:t>Var</m:t>
                      </m:r>
                      <m:d>
                        <m:dPr>
                          <m:begChr m:val="["/>
                          <m:endChr m:val="]"/>
                          <m:ctrlPr>
                            <a:rPr lang="en-US" sz="4800" b="0" i="1">
                              <a:solidFill>
                                <a:schemeClr val="tx1"/>
                              </a:solidFill>
                              <a:latin typeface="Cambria Math" panose="02040503050406030204" pitchFamily="18" charset="0"/>
                              <a:ea typeface="Cambria Math" panose="02040503050406030204" pitchFamily="18" charset="0"/>
                            </a:rPr>
                          </m:ctrlPr>
                        </m:dPr>
                        <m:e>
                          <m:sSub>
                            <m:sSubPr>
                              <m:ctrlPr>
                                <a:rPr lang="en-US" sz="4800" b="0" i="1">
                                  <a:solidFill>
                                    <a:schemeClr val="tx1"/>
                                  </a:solidFill>
                                  <a:latin typeface="Cambria Math" panose="02040503050406030204" pitchFamily="18" charset="0"/>
                                  <a:ea typeface="Cambria Math" panose="02040503050406030204" pitchFamily="18" charset="0"/>
                                </a:rPr>
                              </m:ctrlPr>
                            </m:sSubPr>
                            <m:e>
                              <m:acc>
                                <m:accPr>
                                  <m:chr m:val="̂"/>
                                  <m:ctrlPr>
                                    <a:rPr lang="en-US" sz="4800" b="0" i="1">
                                      <a:solidFill>
                                        <a:schemeClr val="tx1"/>
                                      </a:solidFill>
                                      <a:latin typeface="Cambria Math" panose="02040503050406030204" pitchFamily="18" charset="0"/>
                                      <a:ea typeface="Cambria Math" panose="02040503050406030204" pitchFamily="18" charset="0"/>
                                    </a:rPr>
                                  </m:ctrlPr>
                                </m:accPr>
                                <m:e>
                                  <m:r>
                                    <a:rPr lang="en-US" sz="4800" b="0" i="1">
                                      <a:solidFill>
                                        <a:schemeClr val="tx1"/>
                                      </a:solidFill>
                                      <a:latin typeface="Cambria Math" panose="02040503050406030204" pitchFamily="18" charset="0"/>
                                      <a:ea typeface="Cambria Math" panose="02040503050406030204" pitchFamily="18" charset="0"/>
                                    </a:rPr>
                                    <m:t>𝑓</m:t>
                                  </m:r>
                                </m:e>
                              </m:acc>
                            </m:e>
                            <m:sub>
                              <m:r>
                                <a:rPr lang="en-US" sz="4800" b="0" i="1">
                                  <a:solidFill>
                                    <a:schemeClr val="tx1"/>
                                  </a:solidFill>
                                  <a:latin typeface="Cambria Math" panose="02040503050406030204" pitchFamily="18" charset="0"/>
                                  <a:ea typeface="Cambria Math" panose="02040503050406030204" pitchFamily="18" charset="0"/>
                                </a:rPr>
                                <m:t>𝒟</m:t>
                              </m:r>
                            </m:sub>
                          </m:sSub>
                          <m:d>
                            <m:dPr>
                              <m:ctrlPr>
                                <a:rPr lang="en-US" sz="4800" b="0" i="1">
                                  <a:solidFill>
                                    <a:schemeClr val="tx1"/>
                                  </a:solidFill>
                                  <a:latin typeface="Cambria Math" panose="02040503050406030204" pitchFamily="18" charset="0"/>
                                  <a:ea typeface="Cambria Math" panose="02040503050406030204" pitchFamily="18" charset="0"/>
                                </a:rPr>
                              </m:ctrlPr>
                            </m:dPr>
                            <m:e>
                              <m:acc>
                                <m:accPr>
                                  <m:chr m:val="⃗"/>
                                  <m:ctrlPr>
                                    <a:rPr lang="en-US" sz="4800" b="0" i="1">
                                      <a:solidFill>
                                        <a:schemeClr val="tx1"/>
                                      </a:solidFill>
                                      <a:latin typeface="Cambria Math" panose="02040503050406030204" pitchFamily="18" charset="0"/>
                                      <a:ea typeface="Cambria Math" panose="02040503050406030204" pitchFamily="18" charset="0"/>
                                    </a:rPr>
                                  </m:ctrlPr>
                                </m:accPr>
                                <m:e>
                                  <m:r>
                                    <a:rPr lang="en-US" sz="4800" b="0" i="1">
                                      <a:solidFill>
                                        <a:schemeClr val="tx1"/>
                                      </a:solidFill>
                                      <a:latin typeface="Cambria Math" panose="02040503050406030204" pitchFamily="18" charset="0"/>
                                      <a:ea typeface="Cambria Math" panose="02040503050406030204" pitchFamily="18" charset="0"/>
                                    </a:rPr>
                                    <m:t>𝑥</m:t>
                                  </m:r>
                                </m:e>
                              </m:acc>
                            </m:e>
                          </m:d>
                        </m:e>
                      </m:d>
                      <m:r>
                        <a:rPr lang="en-US" sz="4800" b="0">
                          <a:solidFill>
                            <a:schemeClr val="tx1"/>
                          </a:solidFill>
                          <a:latin typeface="Cambria Math" panose="02040503050406030204" pitchFamily="18" charset="0"/>
                          <a:ea typeface="Cambria Math" panose="02040503050406030204" pitchFamily="18" charset="0"/>
                        </a:rPr>
                        <m:t>+</m:t>
                      </m:r>
                      <m:r>
                        <m:rPr>
                          <m:sty m:val="p"/>
                        </m:rPr>
                        <a:rPr lang="en-US" sz="4800" b="0" i="0">
                          <a:solidFill>
                            <a:schemeClr val="tx1"/>
                          </a:solidFill>
                          <a:latin typeface="Cambria Math" panose="02040503050406030204" pitchFamily="18" charset="0"/>
                          <a:ea typeface="Cambria Math" panose="02040503050406030204" pitchFamily="18" charset="0"/>
                        </a:rPr>
                        <m:t>Noise</m:t>
                      </m:r>
                      <m:r>
                        <a:rPr lang="en-US" sz="4800" b="0" i="1">
                          <a:solidFill>
                            <a:schemeClr val="tx1"/>
                          </a:solidFill>
                          <a:latin typeface="Cambria Math" panose="02040503050406030204" pitchFamily="18" charset="0"/>
                          <a:ea typeface="Cambria Math" panose="02040503050406030204" pitchFamily="18" charset="0"/>
                        </a:rPr>
                        <m:t>(</m:t>
                      </m:r>
                      <m:acc>
                        <m:accPr>
                          <m:chr m:val="⃗"/>
                          <m:ctrlPr>
                            <a:rPr lang="en-US" sz="4800" b="0" i="1">
                              <a:solidFill>
                                <a:schemeClr val="tx1"/>
                              </a:solidFill>
                              <a:latin typeface="Cambria Math" panose="02040503050406030204" pitchFamily="18" charset="0"/>
                              <a:ea typeface="Cambria Math" panose="02040503050406030204" pitchFamily="18" charset="0"/>
                            </a:rPr>
                          </m:ctrlPr>
                        </m:accPr>
                        <m:e>
                          <m:r>
                            <a:rPr lang="en-US" sz="4800" b="0" i="1">
                              <a:solidFill>
                                <a:schemeClr val="tx1"/>
                              </a:solidFill>
                              <a:latin typeface="Cambria Math" panose="02040503050406030204" pitchFamily="18" charset="0"/>
                              <a:ea typeface="Cambria Math" panose="02040503050406030204" pitchFamily="18" charset="0"/>
                            </a:rPr>
                            <m:t>𝑥</m:t>
                          </m:r>
                        </m:e>
                      </m:acc>
                      <m:r>
                        <a:rPr lang="en-US" sz="4800" b="0" i="1">
                          <a:solidFill>
                            <a:schemeClr val="tx1"/>
                          </a:solidFill>
                          <a:latin typeface="Cambria Math" panose="02040503050406030204" pitchFamily="18" charset="0"/>
                          <a:ea typeface="Cambria Math" panose="02040503050406030204" pitchFamily="18" charset="0"/>
                        </a:rPr>
                        <m:t>)</m:t>
                      </m:r>
                    </m:oMath>
                  </m:oMathPara>
                </a14:m>
                <a:endParaRPr lang="en-US" sz="4800" b="0" dirty="0">
                  <a:solidFill>
                    <a:schemeClr val="tx1"/>
                  </a:solidFill>
                </a:endParaRPr>
              </a:p>
            </p:txBody>
          </p:sp>
        </mc:Choice>
        <mc:Fallback xmlns="">
          <p:sp>
            <p:nvSpPr>
              <p:cNvPr id="3" name="Text Placeholder 2">
                <a:extLst>
                  <a:ext uri="{FF2B5EF4-FFF2-40B4-BE49-F238E27FC236}">
                    <a16:creationId xmlns:a16="http://schemas.microsoft.com/office/drawing/2014/main" id="{CD5ED094-1EED-3144-9E07-76E5FDAA9BF8}"/>
                  </a:ext>
                </a:extLst>
              </p:cNvPr>
              <p:cNvSpPr>
                <a:spLocks noGrp="1" noRot="1" noChangeAspect="1" noMove="1" noResize="1" noEditPoints="1" noAdjustHandles="1" noChangeArrowheads="1" noChangeShapeType="1" noTextEdit="1"/>
              </p:cNvSpPr>
              <p:nvPr>
                <p:ph type="body" idx="1"/>
              </p:nvPr>
            </p:nvSpPr>
            <p:spPr>
              <a:blipFill>
                <a:blip r:embed="rId3"/>
                <a:stretch>
                  <a:fillRect l="-1329" t="-1243"/>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71FD3001-5869-5343-BE89-94AE3D0A7F8C}"/>
              </a:ext>
            </a:extLst>
          </p:cNvPr>
          <p:cNvSpPr/>
          <p:nvPr/>
        </p:nvSpPr>
        <p:spPr>
          <a:xfrm rot="5400000">
            <a:off x="7062535" y="5654842"/>
            <a:ext cx="601579" cy="2406316"/>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 name="Right Brace 4">
            <a:extLst>
              <a:ext uri="{FF2B5EF4-FFF2-40B4-BE49-F238E27FC236}">
                <a16:creationId xmlns:a16="http://schemas.microsoft.com/office/drawing/2014/main" id="{5269DB03-BD70-5645-923D-5D33BDA5292B}"/>
              </a:ext>
            </a:extLst>
          </p:cNvPr>
          <p:cNvSpPr/>
          <p:nvPr/>
        </p:nvSpPr>
        <p:spPr>
          <a:xfrm rot="5400000">
            <a:off x="10102513" y="5661917"/>
            <a:ext cx="601579" cy="2406316"/>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 name="Right Brace 5">
            <a:extLst>
              <a:ext uri="{FF2B5EF4-FFF2-40B4-BE49-F238E27FC236}">
                <a16:creationId xmlns:a16="http://schemas.microsoft.com/office/drawing/2014/main" id="{074B4BC2-7452-8540-B00A-E73F37D08BBE}"/>
              </a:ext>
            </a:extLst>
          </p:cNvPr>
          <p:cNvSpPr/>
          <p:nvPr/>
        </p:nvSpPr>
        <p:spPr>
          <a:xfrm rot="5400000">
            <a:off x="13387136" y="5410201"/>
            <a:ext cx="601579" cy="2895600"/>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 name="Right Brace 6">
            <a:extLst>
              <a:ext uri="{FF2B5EF4-FFF2-40B4-BE49-F238E27FC236}">
                <a16:creationId xmlns:a16="http://schemas.microsoft.com/office/drawing/2014/main" id="{09036B59-06FF-0A43-9B24-E2B04086EED2}"/>
              </a:ext>
            </a:extLst>
          </p:cNvPr>
          <p:cNvSpPr/>
          <p:nvPr/>
        </p:nvSpPr>
        <p:spPr>
          <a:xfrm rot="5400000">
            <a:off x="16631652" y="5743075"/>
            <a:ext cx="601579" cy="2229852"/>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 name="TextBox 7">
            <a:extLst>
              <a:ext uri="{FF2B5EF4-FFF2-40B4-BE49-F238E27FC236}">
                <a16:creationId xmlns:a16="http://schemas.microsoft.com/office/drawing/2014/main" id="{7B3BFC8C-5221-B048-9758-7E3B6B6EB2E9}"/>
              </a:ext>
            </a:extLst>
          </p:cNvPr>
          <p:cNvSpPr txBox="1"/>
          <p:nvPr/>
        </p:nvSpPr>
        <p:spPr>
          <a:xfrm>
            <a:off x="6160166" y="7362853"/>
            <a:ext cx="240631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Helvetica Neue"/>
                <a:ea typeface="Helvetica Neue"/>
                <a:cs typeface="Helvetica Neue"/>
                <a:sym typeface="Helvetica Neue"/>
              </a:rPr>
              <a:t>Total error</a:t>
            </a:r>
          </a:p>
        </p:txBody>
      </p:sp>
      <p:sp>
        <p:nvSpPr>
          <p:cNvPr id="9" name="TextBox 8">
            <a:extLst>
              <a:ext uri="{FF2B5EF4-FFF2-40B4-BE49-F238E27FC236}">
                <a16:creationId xmlns:a16="http://schemas.microsoft.com/office/drawing/2014/main" id="{409E6414-9C73-1548-ABE0-3F141C012A8D}"/>
              </a:ext>
            </a:extLst>
          </p:cNvPr>
          <p:cNvSpPr txBox="1"/>
          <p:nvPr/>
        </p:nvSpPr>
        <p:spPr>
          <a:xfrm>
            <a:off x="9200144" y="7316773"/>
            <a:ext cx="2406317"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Helvetica Neue"/>
                <a:ea typeface="Helvetica Neue"/>
                <a:cs typeface="Helvetica Neue"/>
                <a:sym typeface="Helvetica Neue"/>
              </a:rPr>
              <a:t>Systematic error</a:t>
            </a:r>
          </a:p>
        </p:txBody>
      </p:sp>
      <p:sp>
        <p:nvSpPr>
          <p:cNvPr id="10" name="TextBox 9">
            <a:extLst>
              <a:ext uri="{FF2B5EF4-FFF2-40B4-BE49-F238E27FC236}">
                <a16:creationId xmlns:a16="http://schemas.microsoft.com/office/drawing/2014/main" id="{A73C8196-9D49-4E42-95EB-E40E798242B9}"/>
              </a:ext>
            </a:extLst>
          </p:cNvPr>
          <p:cNvSpPr txBox="1"/>
          <p:nvPr/>
        </p:nvSpPr>
        <p:spPr>
          <a:xfrm>
            <a:off x="15866883" y="7152540"/>
            <a:ext cx="2406317"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Helvetica Neue"/>
                <a:ea typeface="Helvetica Neue"/>
                <a:cs typeface="Helvetica Neue"/>
                <a:sym typeface="Helvetica Neue"/>
              </a:rPr>
              <a:t>Intrinsic randomness in problem</a:t>
            </a:r>
          </a:p>
        </p:txBody>
      </p:sp>
      <p:sp>
        <p:nvSpPr>
          <p:cNvPr id="11" name="TextBox 10">
            <a:extLst>
              <a:ext uri="{FF2B5EF4-FFF2-40B4-BE49-F238E27FC236}">
                <a16:creationId xmlns:a16="http://schemas.microsoft.com/office/drawing/2014/main" id="{C121AECB-D40B-4749-A941-84528862F828}"/>
              </a:ext>
            </a:extLst>
          </p:cNvPr>
          <p:cNvSpPr txBox="1"/>
          <p:nvPr/>
        </p:nvSpPr>
        <p:spPr>
          <a:xfrm>
            <a:off x="12351559" y="7152540"/>
            <a:ext cx="2640646"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Helvetica Neue"/>
                <a:ea typeface="Helvetica Neue"/>
                <a:cs typeface="Helvetica Neue"/>
                <a:sym typeface="Helvetica Neue"/>
              </a:rPr>
              <a:t>Random error from dataset fluctuation</a:t>
            </a:r>
          </a:p>
        </p:txBody>
      </p:sp>
      <p:sp>
        <p:nvSpPr>
          <p:cNvPr id="12" name="Rectangle 11">
            <a:extLst>
              <a:ext uri="{FF2B5EF4-FFF2-40B4-BE49-F238E27FC236}">
                <a16:creationId xmlns:a16="http://schemas.microsoft.com/office/drawing/2014/main" id="{916FAEF9-E1D1-E14F-921D-19B0F77335C8}"/>
              </a:ext>
            </a:extLst>
          </p:cNvPr>
          <p:cNvSpPr/>
          <p:nvPr/>
        </p:nvSpPr>
        <p:spPr>
          <a:xfrm>
            <a:off x="6329007" y="10405044"/>
            <a:ext cx="7593746" cy="553998"/>
          </a:xfrm>
          <a:prstGeom prst="rect">
            <a:avLst/>
          </a:prstGeom>
        </p:spPr>
        <p:txBody>
          <a:bodyPr wrap="none">
            <a:spAutoFit/>
          </a:bodyPr>
          <a:lstStyle/>
          <a:p>
            <a:r>
              <a:rPr lang="en-US" dirty="0"/>
              <a:t>Bootstrapping allows us to mitigate this!</a:t>
            </a:r>
          </a:p>
        </p:txBody>
      </p:sp>
      <p:cxnSp>
        <p:nvCxnSpPr>
          <p:cNvPr id="14" name="Straight Arrow Connector 13">
            <a:extLst>
              <a:ext uri="{FF2B5EF4-FFF2-40B4-BE49-F238E27FC236}">
                <a16:creationId xmlns:a16="http://schemas.microsoft.com/office/drawing/2014/main" id="{3C02FF71-1D2D-5E48-B39B-5500E71AAD3C}"/>
              </a:ext>
            </a:extLst>
          </p:cNvPr>
          <p:cNvCxnSpPr>
            <a:cxnSpLocks/>
          </p:cNvCxnSpPr>
          <p:nvPr/>
        </p:nvCxnSpPr>
        <p:spPr>
          <a:xfrm flipV="1">
            <a:off x="10852484" y="8842703"/>
            <a:ext cx="1949116" cy="1562342"/>
          </a:xfrm>
          <a:prstGeom prst="straightConnector1">
            <a:avLst/>
          </a:prstGeom>
          <a:noFill/>
          <a:ln w="349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7545110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1690-B830-6142-9A60-215CD017C2C5}"/>
              </a:ext>
            </a:extLst>
          </p:cNvPr>
          <p:cNvSpPr>
            <a:spLocks noGrp="1"/>
          </p:cNvSpPr>
          <p:nvPr>
            <p:ph type="title"/>
          </p:nvPr>
        </p:nvSpPr>
        <p:spPr/>
        <p:txBody>
          <a:bodyPr/>
          <a:lstStyle/>
          <a:p>
            <a:r>
              <a:rPr lang="en-US" dirty="0">
                <a:solidFill>
                  <a:schemeClr val="tx1"/>
                </a:solidFill>
              </a:rPr>
              <a:t>B</a:t>
            </a:r>
            <a:r>
              <a:rPr lang="en-US" dirty="0"/>
              <a:t>ootstrap </a:t>
            </a:r>
            <a:r>
              <a:rPr lang="en-US" dirty="0">
                <a:solidFill>
                  <a:schemeClr val="tx1"/>
                </a:solidFill>
              </a:rPr>
              <a:t>Agg</a:t>
            </a:r>
            <a:r>
              <a:rPr lang="en-US" dirty="0"/>
              <a:t>regat</a:t>
            </a:r>
            <a:r>
              <a:rPr lang="en-US" dirty="0">
                <a:solidFill>
                  <a:schemeClr val="tx1"/>
                </a:solidFill>
              </a:rPr>
              <a:t>ing</a:t>
            </a:r>
            <a:r>
              <a:rPr lang="en-US" dirty="0"/>
              <a:t>: Bagging</a:t>
            </a:r>
          </a:p>
        </p:txBody>
      </p:sp>
      <p:sp>
        <p:nvSpPr>
          <p:cNvPr id="3" name="Text Placeholder 2">
            <a:extLst>
              <a:ext uri="{FF2B5EF4-FFF2-40B4-BE49-F238E27FC236}">
                <a16:creationId xmlns:a16="http://schemas.microsoft.com/office/drawing/2014/main" id="{34D7F981-D5BE-C842-AFC9-E71C0467C11A}"/>
              </a:ext>
            </a:extLst>
          </p:cNvPr>
          <p:cNvSpPr>
            <a:spLocks noGrp="1"/>
          </p:cNvSpPr>
          <p:nvPr>
            <p:ph type="body" idx="1"/>
          </p:nvPr>
        </p:nvSpPr>
        <p:spPr/>
        <p:txBody>
          <a:bodyPr/>
          <a:lstStyle/>
          <a:p>
            <a:pPr marL="0" indent="0">
              <a:buNone/>
            </a:pPr>
            <a:r>
              <a:rPr lang="en-US" sz="4400" dirty="0">
                <a:solidFill>
                  <a:schemeClr val="tx1"/>
                </a:solidFill>
              </a:rPr>
              <a:t>Given a dataset </a:t>
            </a:r>
            <a:r>
              <a:rPr lang="en-US" sz="4400" b="1" i="1" dirty="0">
                <a:solidFill>
                  <a:schemeClr val="tx1"/>
                </a:solidFill>
              </a:rPr>
              <a:t>D</a:t>
            </a:r>
            <a:r>
              <a:rPr lang="en-US" sz="4400" dirty="0">
                <a:solidFill>
                  <a:schemeClr val="tx1"/>
                </a:solidFill>
              </a:rPr>
              <a:t> with </a:t>
            </a:r>
            <a:r>
              <a:rPr lang="en-US" sz="4400" b="1" i="1" dirty="0">
                <a:solidFill>
                  <a:schemeClr val="tx1"/>
                </a:solidFill>
              </a:rPr>
              <a:t>n</a:t>
            </a:r>
            <a:r>
              <a:rPr lang="en-US" sz="4400" dirty="0">
                <a:solidFill>
                  <a:schemeClr val="tx1"/>
                </a:solidFill>
              </a:rPr>
              <a:t> samples in it</a:t>
            </a:r>
          </a:p>
          <a:p>
            <a:r>
              <a:rPr lang="en-US" sz="4000" dirty="0">
                <a:solidFill>
                  <a:schemeClr val="tx1"/>
                </a:solidFill>
              </a:rPr>
              <a:t>Separate it into </a:t>
            </a:r>
            <a:r>
              <a:rPr lang="en-US" sz="4000" b="1" i="1" dirty="0">
                <a:solidFill>
                  <a:schemeClr val="tx1"/>
                </a:solidFill>
              </a:rPr>
              <a:t>m</a:t>
            </a:r>
            <a:r>
              <a:rPr lang="en-US" sz="4000" dirty="0">
                <a:solidFill>
                  <a:schemeClr val="tx1"/>
                </a:solidFill>
              </a:rPr>
              <a:t> different random samples with replacement: </a:t>
            </a:r>
            <a:r>
              <a:rPr lang="en-US" sz="4000" b="1" i="1" dirty="0">
                <a:solidFill>
                  <a:schemeClr val="tx1"/>
                </a:solidFill>
              </a:rPr>
              <a:t>D</a:t>
            </a:r>
            <a:r>
              <a:rPr lang="en-US" sz="4000" b="1" i="1" baseline="-25000" dirty="0">
                <a:solidFill>
                  <a:schemeClr val="tx1"/>
                </a:solidFill>
              </a:rPr>
              <a:t>m</a:t>
            </a:r>
            <a:r>
              <a:rPr lang="en-US" sz="4000" i="1" dirty="0">
                <a:solidFill>
                  <a:schemeClr val="tx1"/>
                </a:solidFill>
              </a:rPr>
              <a:t> </a:t>
            </a:r>
            <a:endParaRPr lang="en-US" sz="4000" dirty="0">
              <a:solidFill>
                <a:schemeClr val="tx1"/>
              </a:solidFill>
            </a:endParaRPr>
          </a:p>
          <a:p>
            <a:pPr lvl="1">
              <a:buFont typeface="Wingdings" pitchFamily="2" charset="2"/>
              <a:buChar char="§"/>
            </a:pPr>
            <a:r>
              <a:rPr lang="en-US" sz="3600" dirty="0"/>
              <a:t>These may have a smaller number of points if desired</a:t>
            </a:r>
          </a:p>
          <a:p>
            <a:r>
              <a:rPr lang="en-US" sz="4000" dirty="0"/>
              <a:t>Train </a:t>
            </a:r>
            <a:r>
              <a:rPr lang="en-US" sz="4000" b="1" i="1" dirty="0"/>
              <a:t>m</a:t>
            </a:r>
            <a:r>
              <a:rPr lang="en-US" sz="4000" dirty="0"/>
              <a:t> models </a:t>
            </a:r>
            <a:r>
              <a:rPr lang="en-US" sz="4000" b="1" i="1" dirty="0" err="1"/>
              <a:t>f</a:t>
            </a:r>
            <a:r>
              <a:rPr lang="en-US" sz="4000" b="1" i="1" baseline="-25000" dirty="0" err="1"/>
              <a:t>m</a:t>
            </a:r>
            <a:r>
              <a:rPr lang="en-US" sz="4000" baseline="-25000" dirty="0"/>
              <a:t> </a:t>
            </a:r>
            <a:r>
              <a:rPr lang="en-US" sz="4000" dirty="0"/>
              <a:t>on the sampled datasets </a:t>
            </a:r>
            <a:r>
              <a:rPr lang="en-US" sz="4000" b="1" i="1" dirty="0"/>
              <a:t>D</a:t>
            </a:r>
            <a:r>
              <a:rPr lang="en-US" sz="4000" b="1" i="1" baseline="-25000" dirty="0"/>
              <a:t>m</a:t>
            </a:r>
          </a:p>
          <a:p>
            <a:r>
              <a:rPr lang="en-US" sz="4000" dirty="0"/>
              <a:t>Produce the final prediction by either averaging </a:t>
            </a:r>
            <a:r>
              <a:rPr lang="en-US" sz="4000" b="1" i="1" dirty="0" err="1"/>
              <a:t>f</a:t>
            </a:r>
            <a:r>
              <a:rPr lang="en-US" sz="4000" b="1" i="1" baseline="-25000" dirty="0" err="1"/>
              <a:t>m</a:t>
            </a:r>
            <a:r>
              <a:rPr lang="en-US" sz="4000" dirty="0"/>
              <a:t> (for regression problems) or voting with </a:t>
            </a:r>
            <a:r>
              <a:rPr lang="en-US" sz="4000" b="1" i="1" dirty="0" err="1"/>
              <a:t>f</a:t>
            </a:r>
            <a:r>
              <a:rPr lang="en-US" sz="4000" b="1" i="1" baseline="-25000" dirty="0" err="1"/>
              <a:t>m</a:t>
            </a:r>
            <a:r>
              <a:rPr lang="en-US" sz="4000" dirty="0"/>
              <a:t> (for classification problems)</a:t>
            </a:r>
            <a:endParaRPr lang="en-US" sz="4000" dirty="0">
              <a:solidFill>
                <a:schemeClr val="tx1"/>
              </a:solidFill>
            </a:endParaRPr>
          </a:p>
          <a:p>
            <a:endParaRPr lang="en-US" dirty="0"/>
          </a:p>
        </p:txBody>
      </p:sp>
    </p:spTree>
    <p:extLst>
      <p:ext uri="{BB962C8B-B14F-4D97-AF65-F5344CB8AC3E}">
        <p14:creationId xmlns:p14="http://schemas.microsoft.com/office/powerpoint/2010/main" val="291042594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068B-8CFA-6A4A-A15D-FCC2A8AFE026}"/>
              </a:ext>
            </a:extLst>
          </p:cNvPr>
          <p:cNvSpPr>
            <a:spLocks noGrp="1"/>
          </p:cNvSpPr>
          <p:nvPr>
            <p:ph type="title"/>
          </p:nvPr>
        </p:nvSpPr>
        <p:spPr/>
        <p:txBody>
          <a:bodyPr/>
          <a:lstStyle/>
          <a:p>
            <a:r>
              <a:rPr lang="en-US" dirty="0"/>
              <a:t>Bagging</a:t>
            </a:r>
          </a:p>
        </p:txBody>
      </p:sp>
      <p:sp>
        <p:nvSpPr>
          <p:cNvPr id="3" name="Text Placeholder 2">
            <a:extLst>
              <a:ext uri="{FF2B5EF4-FFF2-40B4-BE49-F238E27FC236}">
                <a16:creationId xmlns:a16="http://schemas.microsoft.com/office/drawing/2014/main" id="{DA236D4E-257E-B34A-B044-B2931276855A}"/>
              </a:ext>
            </a:extLst>
          </p:cNvPr>
          <p:cNvSpPr>
            <a:spLocks noGrp="1"/>
          </p:cNvSpPr>
          <p:nvPr>
            <p:ph type="body" idx="1"/>
          </p:nvPr>
        </p:nvSpPr>
        <p:spPr/>
        <p:txBody>
          <a:bodyPr/>
          <a:lstStyle/>
          <a:p>
            <a:r>
              <a:rPr lang="en-US" sz="4800" dirty="0"/>
              <a:t>By randomly subsampling the dataset when we train a ML model, we can (to a certain degree) try to capture, and reduce the variance due to dataset selection</a:t>
            </a:r>
          </a:p>
          <a:p>
            <a:pPr lvl="1">
              <a:buFont typeface="Wingdings" pitchFamily="2" charset="2"/>
              <a:buChar char="§"/>
            </a:pPr>
            <a:r>
              <a:rPr lang="en-US" sz="4800" b="1" dirty="0">
                <a:solidFill>
                  <a:schemeClr val="tx1"/>
                </a:solidFill>
              </a:rPr>
              <a:t>This is conditional</a:t>
            </a:r>
            <a:r>
              <a:rPr lang="en-US" sz="4800" dirty="0"/>
              <a:t>: it only works if the model being trained is </a:t>
            </a:r>
            <a:r>
              <a:rPr lang="en-US" sz="4800" b="1" dirty="0">
                <a:solidFill>
                  <a:schemeClr val="tx1"/>
                </a:solidFill>
              </a:rPr>
              <a:t>unstable</a:t>
            </a:r>
            <a:r>
              <a:rPr lang="en-US" sz="4800" dirty="0"/>
              <a:t>: if the model predictions change dramatically for small changes in dataset</a:t>
            </a:r>
          </a:p>
          <a:p>
            <a:pPr lvl="1">
              <a:buFont typeface="Wingdings" pitchFamily="2" charset="2"/>
              <a:buChar char="§"/>
            </a:pPr>
            <a:r>
              <a:rPr lang="en-US" sz="4800" dirty="0"/>
              <a:t>Examples which are unstable: decision trees (think about the narrow bands from end-cut preference), neural networks</a:t>
            </a:r>
          </a:p>
          <a:p>
            <a:pPr lvl="1">
              <a:buFont typeface="Wingdings" pitchFamily="2" charset="2"/>
              <a:buChar char="§"/>
            </a:pPr>
            <a:r>
              <a:rPr lang="en-US" sz="4800" dirty="0"/>
              <a:t>Example that are not: k-nearest neighbors</a:t>
            </a:r>
          </a:p>
        </p:txBody>
      </p:sp>
    </p:spTree>
    <p:extLst>
      <p:ext uri="{BB962C8B-B14F-4D97-AF65-F5344CB8AC3E}">
        <p14:creationId xmlns:p14="http://schemas.microsoft.com/office/powerpoint/2010/main" val="289236886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75E8-1D8C-2148-8368-00841EF668A2}"/>
              </a:ext>
            </a:extLst>
          </p:cNvPr>
          <p:cNvSpPr>
            <a:spLocks noGrp="1"/>
          </p:cNvSpPr>
          <p:nvPr>
            <p:ph type="title"/>
          </p:nvPr>
        </p:nvSpPr>
        <p:spPr/>
        <p:txBody>
          <a:bodyPr/>
          <a:lstStyle/>
          <a:p>
            <a:r>
              <a:rPr lang="en-US" dirty="0"/>
              <a:t>How different are the datasets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EAF491C-3FE9-094E-A145-12A475FACE36}"/>
                  </a:ext>
                </a:extLst>
              </p:cNvPr>
              <p:cNvSpPr>
                <a:spLocks noGrp="1"/>
              </p:cNvSpPr>
              <p:nvPr>
                <p:ph type="body" idx="1"/>
              </p:nvPr>
            </p:nvSpPr>
            <p:spPr>
              <a:ln>
                <a:noFill/>
              </a:ln>
            </p:spPr>
            <p:txBody>
              <a:bodyPr/>
              <a:lstStyle/>
              <a:p>
                <a:r>
                  <a:rPr lang="en-US" dirty="0"/>
                  <a:t>It is reasonable to ask, how different are the bootstrapped datasets:</a:t>
                </a:r>
              </a:p>
              <a:p>
                <a:r>
                  <a:rPr lang="en-US" dirty="0"/>
                  <a:t>We generate a dataset of size </a:t>
                </a:r>
                <a14:m>
                  <m:oMath xmlns:m="http://schemas.openxmlformats.org/officeDocument/2006/math">
                    <m:r>
                      <a:rPr lang="en-US" i="1">
                        <a:latin typeface="Cambria Math" panose="02040503050406030204" pitchFamily="18" charset="0"/>
                      </a:rPr>
                      <m:t>𝑛</m:t>
                    </m:r>
                  </m:oMath>
                </a14:m>
                <a:r>
                  <a:rPr lang="en-US" dirty="0"/>
                  <a:t> from an original size </a:t>
                </a:r>
                <a14:m>
                  <m:oMath xmlns:m="http://schemas.openxmlformats.org/officeDocument/2006/math">
                    <m:r>
                      <a:rPr lang="en-US" i="1">
                        <a:latin typeface="Cambria Math" panose="02040503050406030204" pitchFamily="18" charset="0"/>
                      </a:rPr>
                      <m:t>𝑛</m:t>
                    </m:r>
                  </m:oMath>
                </a14:m>
                <a:r>
                  <a:rPr lang="en-US" dirty="0"/>
                  <a:t> dataset by sampling with replacement. The probability any particular point is missed is:</a:t>
                </a:r>
              </a:p>
              <a:p>
                <a:pPr marL="0" indent="0" algn="ctr">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e>
                        <m:sup>
                          <m:r>
                            <a:rPr lang="en-US" i="1">
                              <a:latin typeface="Cambria Math" panose="02040503050406030204" pitchFamily="18" charset="0"/>
                            </a:rPr>
                            <m:t>𝑛</m:t>
                          </m:r>
                        </m:sup>
                      </m:sSup>
                    </m:oMath>
                  </m:oMathPara>
                </a14:m>
                <a:endParaRPr lang="en-US" dirty="0"/>
              </a:p>
              <a:p>
                <a:r>
                  <a:rPr lang="en-US" dirty="0"/>
                  <a:t>A fun calculus exercise shows that</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𝑛</m:t>
                              </m:r>
                              <m:r>
                                <a:rPr lang="en-US" i="1">
                                  <a:latin typeface="Cambria Math" panose="02040503050406030204" pitchFamily="18" charset="0"/>
                                </a:rPr>
                                <m:t>→∞</m:t>
                              </m:r>
                            </m:lim>
                          </m:limLow>
                        </m:fName>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e>
                            <m:sup>
                              <m:r>
                                <a:rPr lang="en-US" i="1">
                                  <a:latin typeface="Cambria Math" panose="02040503050406030204" pitchFamily="18" charset="0"/>
                                </a:rPr>
                                <m:t>𝑛</m:t>
                              </m:r>
                            </m:sup>
                          </m:sSup>
                        </m:e>
                      </m:fun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𝑒</m:t>
                          </m:r>
                        </m:den>
                      </m:f>
                      <m:r>
                        <a:rPr lang="en-US" i="1">
                          <a:latin typeface="Cambria Math" panose="02040503050406030204" pitchFamily="18" charset="0"/>
                        </a:rPr>
                        <m:t>≈0.3678</m:t>
                      </m:r>
                    </m:oMath>
                  </m:oMathPara>
                </a14:m>
                <a:endParaRPr lang="en-US" dirty="0"/>
              </a:p>
              <a:p>
                <a:r>
                  <a:rPr lang="en-US" dirty="0"/>
                  <a:t>Phrased another way: </a:t>
                </a:r>
                <a:r>
                  <a:rPr lang="en-US" b="1" dirty="0">
                    <a:solidFill>
                      <a:schemeClr val="tx1"/>
                    </a:solidFill>
                  </a:rPr>
                  <a:t>every bootstrapped dataset contains about 63% of all the </a:t>
                </a:r>
                <a:r>
                  <a:rPr lang="en-US" b="1" dirty="0" err="1">
                    <a:solidFill>
                      <a:schemeClr val="tx1"/>
                    </a:solidFill>
                  </a:rPr>
                  <a:t>datapoints</a:t>
                </a:r>
                <a:r>
                  <a:rPr lang="en-US" dirty="0">
                    <a:solidFill>
                      <a:schemeClr val="tx1"/>
                    </a:solidFill>
                  </a:rPr>
                  <a:t>.</a:t>
                </a:r>
                <a:r>
                  <a:rPr lang="en-US" dirty="0"/>
                  <a:t>  So most of the data is shared amongst all models. </a:t>
                </a:r>
              </a:p>
              <a:p>
                <a:r>
                  <a:rPr lang="en-US" dirty="0"/>
                  <a:t>More </a:t>
                </a:r>
                <a:r>
                  <a:rPr lang="en-US" dirty="0">
                    <a:hlinkClick r:id="rId3"/>
                  </a:rPr>
                  <a:t>here</a:t>
                </a:r>
                <a:r>
                  <a:rPr lang="en-US" dirty="0"/>
                  <a:t>.</a:t>
                </a:r>
              </a:p>
            </p:txBody>
          </p:sp>
        </mc:Choice>
        <mc:Fallback xmlns="">
          <p:sp>
            <p:nvSpPr>
              <p:cNvPr id="3" name="Text Placeholder 2">
                <a:extLst>
                  <a:ext uri="{FF2B5EF4-FFF2-40B4-BE49-F238E27FC236}">
                    <a16:creationId xmlns:a16="http://schemas.microsoft.com/office/drawing/2014/main" id="{5EAF491C-3FE9-094E-A145-12A475FACE36}"/>
                  </a:ext>
                </a:extLst>
              </p:cNvPr>
              <p:cNvSpPr>
                <a:spLocks noGrp="1" noRot="1" noChangeAspect="1" noMove="1" noResize="1" noEditPoints="1" noAdjustHandles="1" noChangeArrowheads="1" noChangeShapeType="1" noTextEdit="1"/>
              </p:cNvSpPr>
              <p:nvPr>
                <p:ph type="body" idx="1"/>
              </p:nvPr>
            </p:nvSpPr>
            <p:spPr>
              <a:blipFill>
                <a:blip r:embed="rId4"/>
                <a:stretch>
                  <a:fillRect l="-1450" t="-3442" r="-785" b="-895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0390556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60E4-F09C-FF4D-9B5B-CBB8B66BAF46}"/>
              </a:ext>
            </a:extLst>
          </p:cNvPr>
          <p:cNvSpPr>
            <a:spLocks noGrp="1"/>
          </p:cNvSpPr>
          <p:nvPr>
            <p:ph type="title"/>
          </p:nvPr>
        </p:nvSpPr>
        <p:spPr/>
        <p:txBody>
          <a:bodyPr/>
          <a:lstStyle/>
          <a:p>
            <a:r>
              <a:rPr lang="en-US" dirty="0"/>
              <a:t>Out-of-bag Error</a:t>
            </a:r>
          </a:p>
        </p:txBody>
      </p:sp>
      <p:sp>
        <p:nvSpPr>
          <p:cNvPr id="3" name="Text Placeholder 2">
            <a:extLst>
              <a:ext uri="{FF2B5EF4-FFF2-40B4-BE49-F238E27FC236}">
                <a16:creationId xmlns:a16="http://schemas.microsoft.com/office/drawing/2014/main" id="{FCE44A4F-2C8C-D141-A238-2B274A412D10}"/>
              </a:ext>
            </a:extLst>
          </p:cNvPr>
          <p:cNvSpPr>
            <a:spLocks noGrp="1"/>
          </p:cNvSpPr>
          <p:nvPr>
            <p:ph type="body" idx="1"/>
          </p:nvPr>
        </p:nvSpPr>
        <p:spPr/>
        <p:txBody>
          <a:bodyPr/>
          <a:lstStyle/>
          <a:p>
            <a:r>
              <a:rPr lang="en-US" sz="4000" dirty="0"/>
              <a:t>Bagged models have a natural way to evaluate generalization.</a:t>
            </a:r>
          </a:p>
          <a:p>
            <a:r>
              <a:rPr lang="en-US" sz="4000" dirty="0"/>
              <a:t>On each datapoint, </a:t>
            </a:r>
            <a:r>
              <a:rPr lang="en-US" sz="4000" b="1" dirty="0">
                <a:solidFill>
                  <a:schemeClr val="tx1"/>
                </a:solidFill>
              </a:rPr>
              <a:t>have the models that were not trained on that datapoint vote</a:t>
            </a:r>
            <a:r>
              <a:rPr lang="en-US" sz="4000" dirty="0"/>
              <a:t>.</a:t>
            </a:r>
          </a:p>
          <a:p>
            <a:r>
              <a:rPr lang="en-US" sz="4000" dirty="0"/>
              <a:t>The out-of-bag error is then the error of the </a:t>
            </a:r>
            <a:r>
              <a:rPr lang="en-US" sz="4000" b="1" dirty="0">
                <a:solidFill>
                  <a:schemeClr val="tx1"/>
                </a:solidFill>
              </a:rPr>
              <a:t>aggregated model on these predictions</a:t>
            </a:r>
            <a:r>
              <a:rPr lang="en-US" sz="4000" dirty="0"/>
              <a:t>.</a:t>
            </a:r>
          </a:p>
        </p:txBody>
      </p:sp>
      <p:grpSp>
        <p:nvGrpSpPr>
          <p:cNvPr id="4" name="Group 3">
            <a:extLst>
              <a:ext uri="{FF2B5EF4-FFF2-40B4-BE49-F238E27FC236}">
                <a16:creationId xmlns:a16="http://schemas.microsoft.com/office/drawing/2014/main" id="{DBC4707E-62C0-D84D-8092-321541F7B1AD}"/>
              </a:ext>
            </a:extLst>
          </p:cNvPr>
          <p:cNvGrpSpPr/>
          <p:nvPr/>
        </p:nvGrpSpPr>
        <p:grpSpPr>
          <a:xfrm>
            <a:off x="4745673" y="7276249"/>
            <a:ext cx="13223490" cy="3345636"/>
            <a:chOff x="4745673" y="7276249"/>
            <a:chExt cx="13223490" cy="3345636"/>
          </a:xfrm>
        </p:grpSpPr>
        <p:grpSp>
          <p:nvGrpSpPr>
            <p:cNvPr id="28" name="Group 27">
              <a:extLst>
                <a:ext uri="{FF2B5EF4-FFF2-40B4-BE49-F238E27FC236}">
                  <a16:creationId xmlns:a16="http://schemas.microsoft.com/office/drawing/2014/main" id="{D9AFE458-20E0-5947-B7F6-D8A8A604300B}"/>
                </a:ext>
              </a:extLst>
            </p:cNvPr>
            <p:cNvGrpSpPr>
              <a:grpSpLocks noChangeAspect="1"/>
            </p:cNvGrpSpPr>
            <p:nvPr/>
          </p:nvGrpSpPr>
          <p:grpSpPr>
            <a:xfrm>
              <a:off x="4745673" y="7276249"/>
              <a:ext cx="13223490" cy="3345636"/>
              <a:chOff x="2326961" y="4223830"/>
              <a:chExt cx="7471963" cy="1890458"/>
            </a:xfrm>
          </p:grpSpPr>
          <p:sp>
            <p:nvSpPr>
              <p:cNvPr id="29" name="Rectangle 28">
                <a:extLst>
                  <a:ext uri="{FF2B5EF4-FFF2-40B4-BE49-F238E27FC236}">
                    <a16:creationId xmlns:a16="http://schemas.microsoft.com/office/drawing/2014/main" id="{7B433158-96D3-7B46-B887-947982B96E6A}"/>
                  </a:ext>
                </a:extLst>
              </p:cNvPr>
              <p:cNvSpPr/>
              <p:nvPr/>
            </p:nvSpPr>
            <p:spPr>
              <a:xfrm>
                <a:off x="2326961" y="4223830"/>
                <a:ext cx="5250873" cy="304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65D26B-579C-704F-A13F-00964539B106}"/>
                  </a:ext>
                </a:extLst>
              </p:cNvPr>
              <p:cNvSpPr/>
              <p:nvPr/>
            </p:nvSpPr>
            <p:spPr>
              <a:xfrm>
                <a:off x="7577834" y="4223830"/>
                <a:ext cx="222109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F074B01-02B0-6D45-8C9E-054741EFFDC5}"/>
                  </a:ext>
                </a:extLst>
              </p:cNvPr>
              <p:cNvSpPr txBox="1"/>
              <p:nvPr/>
            </p:nvSpPr>
            <p:spPr>
              <a:xfrm>
                <a:off x="3196484" y="4226756"/>
                <a:ext cx="3511826" cy="313038"/>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the Bag</a:t>
                </a:r>
              </a:p>
            </p:txBody>
          </p:sp>
          <p:sp>
            <p:nvSpPr>
              <p:cNvPr id="32" name="TextBox 31">
                <a:extLst>
                  <a:ext uri="{FF2B5EF4-FFF2-40B4-BE49-F238E27FC236}">
                    <a16:creationId xmlns:a16="http://schemas.microsoft.com/office/drawing/2014/main" id="{35FC5ECF-947F-DE47-86CF-130EDF0B3D86}"/>
                  </a:ext>
                </a:extLst>
              </p:cNvPr>
              <p:cNvSpPr txBox="1"/>
              <p:nvPr/>
            </p:nvSpPr>
            <p:spPr>
              <a:xfrm>
                <a:off x="7577832" y="4238535"/>
                <a:ext cx="2221090" cy="313038"/>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 of the Bag</a:t>
                </a:r>
              </a:p>
            </p:txBody>
          </p:sp>
          <p:sp>
            <p:nvSpPr>
              <p:cNvPr id="33" name="TextBox 32">
                <a:extLst>
                  <a:ext uri="{FF2B5EF4-FFF2-40B4-BE49-F238E27FC236}">
                    <a16:creationId xmlns:a16="http://schemas.microsoft.com/office/drawing/2014/main" id="{F1BA9B0F-1224-E546-ADD0-35D1C91519B0}"/>
                  </a:ext>
                </a:extLst>
              </p:cNvPr>
              <p:cNvSpPr txBox="1"/>
              <p:nvPr/>
            </p:nvSpPr>
            <p:spPr>
              <a:xfrm>
                <a:off x="4104258" y="4591510"/>
                <a:ext cx="1696278" cy="313038"/>
              </a:xfrm>
              <a:prstGeom prst="rect">
                <a:avLst/>
              </a:prstGeom>
              <a:noFill/>
            </p:spPr>
            <p:txBody>
              <a:bodyPr wrap="square" rtlCol="0">
                <a:spAutoFit/>
              </a:bodyPr>
              <a:lstStyle/>
              <a:p>
                <a:pPr algn="ctr"/>
                <a:r>
                  <a:rPr lang="en-US" b="0" dirty="0">
                    <a:latin typeface="Amazon Ember" panose="020B0603020204020204" pitchFamily="34" charset="0"/>
                    <a:ea typeface="Amazon Ember" panose="020B0603020204020204" pitchFamily="34" charset="0"/>
                    <a:cs typeface="Amazon Ember" panose="020B0603020204020204" pitchFamily="34" charset="0"/>
                  </a:rPr>
                  <a:t>Train Here</a:t>
                </a:r>
              </a:p>
            </p:txBody>
          </p:sp>
          <p:sp>
            <p:nvSpPr>
              <p:cNvPr id="34" name="TextBox 33">
                <a:extLst>
                  <a:ext uri="{FF2B5EF4-FFF2-40B4-BE49-F238E27FC236}">
                    <a16:creationId xmlns:a16="http://schemas.microsoft.com/office/drawing/2014/main" id="{B95337E6-F000-C546-B13A-52F51620C26A}"/>
                  </a:ext>
                </a:extLst>
              </p:cNvPr>
              <p:cNvSpPr txBox="1"/>
              <p:nvPr/>
            </p:nvSpPr>
            <p:spPr>
              <a:xfrm>
                <a:off x="7840240" y="4591510"/>
                <a:ext cx="1696278" cy="313038"/>
              </a:xfrm>
              <a:prstGeom prst="rect">
                <a:avLst/>
              </a:prstGeom>
              <a:noFill/>
            </p:spPr>
            <p:txBody>
              <a:bodyPr wrap="square" rtlCol="0">
                <a:spAutoFit/>
              </a:bodyPr>
              <a:lstStyle/>
              <a:p>
                <a:pPr algn="ctr"/>
                <a:r>
                  <a:rPr lang="en-US" b="0" dirty="0">
                    <a:latin typeface="Amazon Ember" panose="020B0603020204020204" pitchFamily="34" charset="0"/>
                    <a:ea typeface="Amazon Ember" panose="020B0603020204020204" pitchFamily="34" charset="0"/>
                    <a:cs typeface="Amazon Ember" panose="020B0603020204020204" pitchFamily="34" charset="0"/>
                  </a:rPr>
                  <a:t>Predict Here</a:t>
                </a:r>
              </a:p>
            </p:txBody>
          </p:sp>
          <p:sp>
            <p:nvSpPr>
              <p:cNvPr id="35" name="Rectangle 34">
                <a:extLst>
                  <a:ext uri="{FF2B5EF4-FFF2-40B4-BE49-F238E27FC236}">
                    <a16:creationId xmlns:a16="http://schemas.microsoft.com/office/drawing/2014/main" id="{E076AD6E-282A-BC42-8D03-B25031B779B1}"/>
                  </a:ext>
                </a:extLst>
              </p:cNvPr>
              <p:cNvSpPr/>
              <p:nvPr/>
            </p:nvSpPr>
            <p:spPr>
              <a:xfrm>
                <a:off x="2326961" y="5114340"/>
                <a:ext cx="7471963" cy="304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683A23-C093-5143-A56E-0C8EDD55B340}"/>
                  </a:ext>
                </a:extLst>
              </p:cNvPr>
              <p:cNvSpPr/>
              <p:nvPr/>
            </p:nvSpPr>
            <p:spPr>
              <a:xfrm>
                <a:off x="7275443" y="5114340"/>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1207B3-C915-174B-BD3B-24E552E2B891}"/>
                  </a:ext>
                </a:extLst>
              </p:cNvPr>
              <p:cNvSpPr/>
              <p:nvPr/>
            </p:nvSpPr>
            <p:spPr>
              <a:xfrm>
                <a:off x="8014899" y="5114340"/>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20E971-2052-1041-AFBB-8FA629873676}"/>
                  </a:ext>
                </a:extLst>
              </p:cNvPr>
              <p:cNvSpPr/>
              <p:nvPr/>
            </p:nvSpPr>
            <p:spPr>
              <a:xfrm>
                <a:off x="2578841" y="5114340"/>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7933921-5528-AC46-A6B6-669AF0DA13D1}"/>
                  </a:ext>
                </a:extLst>
              </p:cNvPr>
              <p:cNvSpPr/>
              <p:nvPr/>
            </p:nvSpPr>
            <p:spPr>
              <a:xfrm>
                <a:off x="3167102" y="5114340"/>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A011DD2-9248-6249-840A-BD00D7E550DA}"/>
                  </a:ext>
                </a:extLst>
              </p:cNvPr>
              <p:cNvSpPr/>
              <p:nvPr/>
            </p:nvSpPr>
            <p:spPr>
              <a:xfrm>
                <a:off x="3710115" y="5114340"/>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05ECB96-04A7-4342-8299-6601C0D0C3DF}"/>
                  </a:ext>
                </a:extLst>
              </p:cNvPr>
              <p:cNvSpPr/>
              <p:nvPr/>
            </p:nvSpPr>
            <p:spPr>
              <a:xfrm>
                <a:off x="2326961" y="5462551"/>
                <a:ext cx="7471963" cy="304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36C3CF5-D3EE-3F4D-9B15-80E13A133077}"/>
                  </a:ext>
                </a:extLst>
              </p:cNvPr>
              <p:cNvSpPr/>
              <p:nvPr/>
            </p:nvSpPr>
            <p:spPr>
              <a:xfrm>
                <a:off x="6463441" y="5462551"/>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FF340B0-DC0D-7643-816C-88F76CEF737F}"/>
                  </a:ext>
                </a:extLst>
              </p:cNvPr>
              <p:cNvSpPr/>
              <p:nvPr/>
            </p:nvSpPr>
            <p:spPr>
              <a:xfrm>
                <a:off x="8995347" y="5465212"/>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E78ECD-C473-2044-8E89-E19F53336502}"/>
                  </a:ext>
                </a:extLst>
              </p:cNvPr>
              <p:cNvSpPr/>
              <p:nvPr/>
            </p:nvSpPr>
            <p:spPr>
              <a:xfrm>
                <a:off x="3979248" y="5462551"/>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8CBA176-5D0B-B443-8E61-3637477C2982}"/>
                  </a:ext>
                </a:extLst>
              </p:cNvPr>
              <p:cNvSpPr/>
              <p:nvPr/>
            </p:nvSpPr>
            <p:spPr>
              <a:xfrm>
                <a:off x="4391281" y="5462905"/>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20CC32C-9353-494F-9BB8-47E6A144B663}"/>
                  </a:ext>
                </a:extLst>
              </p:cNvPr>
              <p:cNvSpPr/>
              <p:nvPr/>
            </p:nvSpPr>
            <p:spPr>
              <a:xfrm>
                <a:off x="6062942" y="5462551"/>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A39A89-1CCD-8443-9700-BF67A2805D18}"/>
                  </a:ext>
                </a:extLst>
              </p:cNvPr>
              <p:cNvSpPr/>
              <p:nvPr/>
            </p:nvSpPr>
            <p:spPr>
              <a:xfrm>
                <a:off x="2326961" y="5808212"/>
                <a:ext cx="7471963" cy="304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497CC7F-6E22-D041-957D-F6EE38DEFDBE}"/>
                  </a:ext>
                </a:extLst>
              </p:cNvPr>
              <p:cNvSpPr/>
              <p:nvPr/>
            </p:nvSpPr>
            <p:spPr>
              <a:xfrm>
                <a:off x="5428390" y="5809488"/>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8281623-0971-B642-852B-1093DAB36D1B}"/>
                  </a:ext>
                </a:extLst>
              </p:cNvPr>
              <p:cNvSpPr/>
              <p:nvPr/>
            </p:nvSpPr>
            <p:spPr>
              <a:xfrm>
                <a:off x="2778988" y="5809487"/>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88E1B8D-2B8D-984A-800D-D0D9AD3997E5}"/>
                  </a:ext>
                </a:extLst>
              </p:cNvPr>
              <p:cNvSpPr/>
              <p:nvPr/>
            </p:nvSpPr>
            <p:spPr>
              <a:xfrm>
                <a:off x="5069974" y="5808212"/>
                <a:ext cx="302391"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DDBF8E3F-3A22-F447-ADF0-441BA05A66C9}"/>
                </a:ext>
              </a:extLst>
            </p:cNvPr>
            <p:cNvSpPr/>
            <p:nvPr/>
          </p:nvSpPr>
          <p:spPr>
            <a:xfrm>
              <a:off x="11079545" y="10082463"/>
              <a:ext cx="535156" cy="5394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BABE6F6-D80A-DE41-A016-BD57303C79D8}"/>
                </a:ext>
              </a:extLst>
            </p:cNvPr>
            <p:cNvSpPr/>
            <p:nvPr/>
          </p:nvSpPr>
          <p:spPr>
            <a:xfrm>
              <a:off x="11790609" y="10073345"/>
              <a:ext cx="535156" cy="5394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719414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AF48-1E80-0E4A-B1FF-8F82B386AB5C}"/>
              </a:ext>
            </a:extLst>
          </p:cNvPr>
          <p:cNvSpPr>
            <a:spLocks noGrp="1"/>
          </p:cNvSpPr>
          <p:nvPr>
            <p:ph type="title"/>
          </p:nvPr>
        </p:nvSpPr>
        <p:spPr/>
        <p:txBody>
          <a:bodyPr/>
          <a:lstStyle/>
          <a:p>
            <a:r>
              <a:rPr lang="en-US" dirty="0"/>
              <a:t>Bagging in </a:t>
            </a:r>
            <a:r>
              <a:rPr lang="en-US" dirty="0" err="1">
                <a:latin typeface="Consolas" panose="020B0609020204030204" pitchFamily="49" charset="0"/>
                <a:cs typeface="Consolas" panose="020B0609020204030204" pitchFamily="49" charset="0"/>
              </a:rPr>
              <a:t>Sklearn</a:t>
            </a:r>
            <a:endParaRPr lang="en-US" dirty="0"/>
          </a:p>
        </p:txBody>
      </p:sp>
      <p:sp>
        <p:nvSpPr>
          <p:cNvPr id="3" name="Text Placeholder 2">
            <a:extLst>
              <a:ext uri="{FF2B5EF4-FFF2-40B4-BE49-F238E27FC236}">
                <a16:creationId xmlns:a16="http://schemas.microsoft.com/office/drawing/2014/main" id="{171AF40C-758E-B64E-B063-CEF1CB29063F}"/>
              </a:ext>
            </a:extLst>
          </p:cNvPr>
          <p:cNvSpPr>
            <a:spLocks noGrp="1"/>
          </p:cNvSpPr>
          <p:nvPr>
            <p:ph type="body" idx="1"/>
          </p:nvPr>
        </p:nvSpPr>
        <p:spPr/>
        <p:txBody>
          <a:bodyPr/>
          <a:lstStyle/>
          <a:p>
            <a:r>
              <a:rPr lang="en-US" sz="4400" dirty="0" err="1">
                <a:latin typeface="Consolas" panose="020B0609020204030204" pitchFamily="49" charset="0"/>
                <a:cs typeface="Consolas" panose="020B0609020204030204" pitchFamily="49" charset="0"/>
              </a:rPr>
              <a:t>Sklearn</a:t>
            </a:r>
            <a:r>
              <a:rPr lang="en-US" sz="4400" dirty="0"/>
              <a:t> provides a very general interface for bagging which can be provided any </a:t>
            </a:r>
            <a:r>
              <a:rPr lang="en-US" sz="4400" dirty="0" err="1">
                <a:latin typeface="Consolas" panose="020B0609020204030204" pitchFamily="49" charset="0"/>
                <a:cs typeface="Consolas" panose="020B0609020204030204" pitchFamily="49" charset="0"/>
              </a:rPr>
              <a:t>base_estimator</a:t>
            </a:r>
            <a:r>
              <a:rPr lang="en-US" sz="4400" dirty="0"/>
              <a:t>:</a:t>
            </a:r>
          </a:p>
          <a:p>
            <a:pPr marL="0" indent="0">
              <a:buNone/>
            </a:pPr>
            <a:endParaRPr lang="en-US" dirty="0"/>
          </a:p>
          <a:p>
            <a:pPr marL="0" indent="0">
              <a:buNone/>
            </a:pPr>
            <a:r>
              <a:rPr lang="en-US" sz="4400" b="1" dirty="0" err="1">
                <a:solidFill>
                  <a:schemeClr val="tx1"/>
                </a:solidFill>
                <a:latin typeface="Consolas" panose="020B0609020204030204" pitchFamily="49" charset="0"/>
                <a:cs typeface="Consolas" panose="020B0609020204030204" pitchFamily="49" charset="0"/>
              </a:rPr>
              <a:t>BaggingClassifier</a:t>
            </a:r>
            <a:r>
              <a:rPr lang="en-US" sz="4400" dirty="0">
                <a:latin typeface="Consolas" panose="020B0609020204030204" pitchFamily="49" charset="0"/>
                <a:cs typeface="Consolas" panose="020B0609020204030204" pitchFamily="49" charset="0"/>
              </a:rPr>
              <a:t>(</a:t>
            </a:r>
            <a:r>
              <a:rPr lang="en-US" sz="4400" i="1" dirty="0" err="1">
                <a:latin typeface="Consolas" panose="020B0609020204030204" pitchFamily="49" charset="0"/>
                <a:cs typeface="Consolas" panose="020B0609020204030204" pitchFamily="49" charset="0"/>
              </a:rPr>
              <a:t>base_estimator</a:t>
            </a:r>
            <a:r>
              <a:rPr lang="en-US" sz="4400" i="1" dirty="0">
                <a:latin typeface="Consolas" panose="020B0609020204030204" pitchFamily="49" charset="0"/>
                <a:cs typeface="Consolas" panose="020B0609020204030204" pitchFamily="49" charset="0"/>
              </a:rPr>
              <a:t>=None</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n_estimators</a:t>
            </a:r>
            <a:r>
              <a:rPr lang="en-US" sz="4400" i="1" dirty="0">
                <a:latin typeface="Consolas" panose="020B0609020204030204" pitchFamily="49" charset="0"/>
                <a:cs typeface="Consolas" panose="020B0609020204030204" pitchFamily="49" charset="0"/>
              </a:rPr>
              <a:t>=10</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max_samples</a:t>
            </a:r>
            <a:r>
              <a:rPr lang="en-US" sz="4400" i="1" dirty="0">
                <a:latin typeface="Consolas" panose="020B0609020204030204" pitchFamily="49" charset="0"/>
                <a:cs typeface="Consolas" panose="020B0609020204030204" pitchFamily="49" charset="0"/>
              </a:rPr>
              <a:t>=1.0</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bootstrap=True</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oob_score</a:t>
            </a:r>
            <a:r>
              <a:rPr lang="en-US" sz="4400" i="1" dirty="0">
                <a:latin typeface="Consolas" panose="020B0609020204030204" pitchFamily="49" charset="0"/>
                <a:cs typeface="Consolas" panose="020B0609020204030204" pitchFamily="49" charset="0"/>
              </a:rPr>
              <a:t>=False</a:t>
            </a:r>
            <a:r>
              <a:rPr lang="en-US" sz="4400"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r>
              <a:rPr lang="en-US" sz="4400" dirty="0">
                <a:cs typeface="Consolas" panose="020B0609020204030204" pitchFamily="49" charset="0"/>
              </a:rPr>
              <a:t>The full interface is larger.</a:t>
            </a:r>
          </a:p>
        </p:txBody>
      </p:sp>
    </p:spTree>
    <p:extLst>
      <p:ext uri="{BB962C8B-B14F-4D97-AF65-F5344CB8AC3E}">
        <p14:creationId xmlns:p14="http://schemas.microsoft.com/office/powerpoint/2010/main" val="420190763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2371-E1C0-8941-8AC4-ACD1AC39C5EF}"/>
              </a:ext>
            </a:extLst>
          </p:cNvPr>
          <p:cNvSpPr>
            <a:spLocks noGrp="1"/>
          </p:cNvSpPr>
          <p:nvPr>
            <p:ph type="title"/>
          </p:nvPr>
        </p:nvSpPr>
        <p:spPr/>
        <p:txBody>
          <a:bodyPr/>
          <a:lstStyle/>
          <a:p>
            <a:r>
              <a:rPr lang="en-US" dirty="0"/>
              <a:t>Bagging Trees</a:t>
            </a:r>
            <a:endParaRPr lang="en-US" dirty="0">
              <a:solidFill>
                <a:srgbClr val="FF0000"/>
              </a:solidFill>
            </a:endParaRPr>
          </a:p>
        </p:txBody>
      </p:sp>
      <p:sp>
        <p:nvSpPr>
          <p:cNvPr id="3" name="Text Placeholder 2">
            <a:extLst>
              <a:ext uri="{FF2B5EF4-FFF2-40B4-BE49-F238E27FC236}">
                <a16:creationId xmlns:a16="http://schemas.microsoft.com/office/drawing/2014/main" id="{AE5D676F-6D66-E74E-AC02-D418A2D1D342}"/>
              </a:ext>
            </a:extLst>
          </p:cNvPr>
          <p:cNvSpPr>
            <a:spLocks noGrp="1"/>
          </p:cNvSpPr>
          <p:nvPr>
            <p:ph type="body" idx="1"/>
          </p:nvPr>
        </p:nvSpPr>
        <p:spPr/>
        <p:txBody>
          <a:bodyPr/>
          <a:lstStyle/>
          <a:p>
            <a:pPr marL="0" indent="0">
              <a:buNone/>
            </a:pPr>
            <a:r>
              <a:rPr lang="en-US" sz="4400" dirty="0">
                <a:solidFill>
                  <a:schemeClr val="tx1"/>
                </a:solidFill>
              </a:rPr>
              <a:t>Given a dataset </a:t>
            </a:r>
            <a:r>
              <a:rPr lang="en-US" sz="4400" b="1" i="1" dirty="0">
                <a:solidFill>
                  <a:schemeClr val="tx1"/>
                </a:solidFill>
              </a:rPr>
              <a:t>D</a:t>
            </a:r>
            <a:r>
              <a:rPr lang="en-US" sz="4400" dirty="0">
                <a:solidFill>
                  <a:schemeClr val="tx1"/>
                </a:solidFill>
              </a:rPr>
              <a:t> with </a:t>
            </a:r>
            <a:r>
              <a:rPr lang="en-US" sz="4400" b="1" i="1" dirty="0">
                <a:solidFill>
                  <a:schemeClr val="tx1"/>
                </a:solidFill>
              </a:rPr>
              <a:t>n</a:t>
            </a:r>
            <a:r>
              <a:rPr lang="en-US" sz="4400" dirty="0">
                <a:solidFill>
                  <a:schemeClr val="tx1"/>
                </a:solidFill>
              </a:rPr>
              <a:t> samples in it</a:t>
            </a:r>
          </a:p>
          <a:p>
            <a:r>
              <a:rPr lang="en-US" sz="4000" dirty="0">
                <a:solidFill>
                  <a:schemeClr val="tx1"/>
                </a:solidFill>
              </a:rPr>
              <a:t>Separate it into </a:t>
            </a:r>
            <a:r>
              <a:rPr lang="en-US" sz="4000" b="1" i="1" dirty="0">
                <a:solidFill>
                  <a:schemeClr val="tx1"/>
                </a:solidFill>
              </a:rPr>
              <a:t>m</a:t>
            </a:r>
            <a:r>
              <a:rPr lang="en-US" sz="4000" dirty="0">
                <a:solidFill>
                  <a:schemeClr val="tx1"/>
                </a:solidFill>
              </a:rPr>
              <a:t> different random samples with replacement: </a:t>
            </a:r>
            <a:r>
              <a:rPr lang="en-US" sz="4000" b="1" i="1" dirty="0">
                <a:solidFill>
                  <a:schemeClr val="tx1"/>
                </a:solidFill>
              </a:rPr>
              <a:t>D</a:t>
            </a:r>
            <a:r>
              <a:rPr lang="en-US" sz="4000" b="1" i="1" baseline="-25000" dirty="0">
                <a:solidFill>
                  <a:schemeClr val="tx1"/>
                </a:solidFill>
              </a:rPr>
              <a:t>m</a:t>
            </a:r>
            <a:r>
              <a:rPr lang="en-US" sz="4000" i="1" dirty="0">
                <a:solidFill>
                  <a:schemeClr val="tx1"/>
                </a:solidFill>
              </a:rPr>
              <a:t> </a:t>
            </a:r>
            <a:endParaRPr lang="en-US" sz="4000" dirty="0">
              <a:solidFill>
                <a:schemeClr val="tx1"/>
              </a:solidFill>
            </a:endParaRPr>
          </a:p>
          <a:p>
            <a:pPr lvl="1">
              <a:buFont typeface="Wingdings" pitchFamily="2" charset="2"/>
              <a:buChar char="§"/>
            </a:pPr>
            <a:r>
              <a:rPr lang="en-US" sz="3600" dirty="0"/>
              <a:t>These may have a smaller number of points if desired</a:t>
            </a:r>
          </a:p>
          <a:p>
            <a:r>
              <a:rPr lang="en-US" sz="4000" dirty="0"/>
              <a:t>Train </a:t>
            </a:r>
            <a:r>
              <a:rPr lang="en-US" sz="4000" b="1" i="1" dirty="0"/>
              <a:t>m</a:t>
            </a:r>
            <a:r>
              <a:rPr lang="en-US" sz="4000" dirty="0"/>
              <a:t> </a:t>
            </a:r>
            <a:r>
              <a:rPr lang="en-US" sz="4000" strike="sngStrike" dirty="0">
                <a:solidFill>
                  <a:schemeClr val="accent3"/>
                </a:solidFill>
              </a:rPr>
              <a:t>models</a:t>
            </a:r>
            <a:r>
              <a:rPr lang="en-US" sz="4000" dirty="0">
                <a:solidFill>
                  <a:schemeClr val="accent3"/>
                </a:solidFill>
              </a:rPr>
              <a:t> </a:t>
            </a:r>
            <a:r>
              <a:rPr lang="en-US" sz="4000" b="1" dirty="0">
                <a:solidFill>
                  <a:schemeClr val="accent3"/>
                </a:solidFill>
              </a:rPr>
              <a:t>trees</a:t>
            </a:r>
            <a:r>
              <a:rPr lang="en-US" sz="4000" dirty="0">
                <a:solidFill>
                  <a:schemeClr val="accent3"/>
                </a:solidFill>
              </a:rPr>
              <a:t> </a:t>
            </a:r>
            <a:r>
              <a:rPr lang="en-US" sz="4000" b="1" i="1" dirty="0" err="1"/>
              <a:t>f</a:t>
            </a:r>
            <a:r>
              <a:rPr lang="en-US" sz="4000" b="1" i="1" baseline="-25000" dirty="0" err="1"/>
              <a:t>m</a:t>
            </a:r>
            <a:r>
              <a:rPr lang="en-US" sz="4000" baseline="-25000" dirty="0"/>
              <a:t> </a:t>
            </a:r>
            <a:r>
              <a:rPr lang="en-US" sz="4000" dirty="0"/>
              <a:t>on the sampled datasets </a:t>
            </a:r>
            <a:r>
              <a:rPr lang="en-US" sz="4000" b="1" i="1" dirty="0"/>
              <a:t>D</a:t>
            </a:r>
            <a:r>
              <a:rPr lang="en-US" sz="4000" b="1" i="1" baseline="-25000" dirty="0"/>
              <a:t>m</a:t>
            </a:r>
          </a:p>
          <a:p>
            <a:r>
              <a:rPr lang="en-US" sz="4000" dirty="0"/>
              <a:t>Produce the final prediction by either averaging </a:t>
            </a:r>
            <a:r>
              <a:rPr lang="en-US" sz="4000" b="1" i="1" dirty="0" err="1"/>
              <a:t>f</a:t>
            </a:r>
            <a:r>
              <a:rPr lang="en-US" sz="4000" b="1" i="1" baseline="-25000" dirty="0" err="1"/>
              <a:t>m</a:t>
            </a:r>
            <a:r>
              <a:rPr lang="en-US" sz="4000" dirty="0"/>
              <a:t> (for regression problems) or voting with </a:t>
            </a:r>
            <a:r>
              <a:rPr lang="en-US" sz="4000" b="1" i="1" dirty="0" err="1"/>
              <a:t>f</a:t>
            </a:r>
            <a:r>
              <a:rPr lang="en-US" sz="4000" b="1" i="1" baseline="-25000" dirty="0" err="1"/>
              <a:t>m</a:t>
            </a:r>
            <a:r>
              <a:rPr lang="en-US" sz="4000" dirty="0"/>
              <a:t> (for classification problems)</a:t>
            </a:r>
          </a:p>
          <a:p>
            <a:endParaRPr lang="en-US" sz="4000" dirty="0">
              <a:solidFill>
                <a:schemeClr val="tx1"/>
              </a:solidFill>
            </a:endParaRPr>
          </a:p>
          <a:p>
            <a:r>
              <a:rPr lang="en-US" sz="4000" dirty="0"/>
              <a:t>Exactly the general technique but for trees!</a:t>
            </a:r>
          </a:p>
          <a:p>
            <a:pPr marL="0" indent="0">
              <a:buNone/>
            </a:pPr>
            <a:endParaRPr lang="en-US" sz="4000" dirty="0">
              <a:solidFill>
                <a:schemeClr val="tx1"/>
              </a:solidFill>
            </a:endParaRPr>
          </a:p>
        </p:txBody>
      </p:sp>
    </p:spTree>
    <p:extLst>
      <p:ext uri="{BB962C8B-B14F-4D97-AF65-F5344CB8AC3E}">
        <p14:creationId xmlns:p14="http://schemas.microsoft.com/office/powerpoint/2010/main" val="43350830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An example: Overfit regression</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p:txBody>
          <a:bodyPr/>
          <a:lstStyle/>
          <a:p>
            <a:endParaRPr lang="en-US" sz="4000" dirty="0"/>
          </a:p>
          <a:p>
            <a:r>
              <a:rPr lang="en-US" sz="4400" dirty="0"/>
              <a:t>Suppose we want to use a decision tree to perform a non-linear regression problem.</a:t>
            </a:r>
          </a:p>
          <a:p>
            <a:r>
              <a:rPr lang="en-US" sz="4400" dirty="0"/>
              <a:t>If a single tree is used it can overfit leading to odd fluctuations</a:t>
            </a:r>
          </a:p>
          <a:p>
            <a:r>
              <a:rPr lang="en-US" sz="4400" dirty="0"/>
              <a:t>Here the tree is restricted to have</a:t>
            </a:r>
            <a:r>
              <a:rPr lang="en-US" sz="4400" dirty="0">
                <a:latin typeface="Consolas" panose="020B0609020204030204" pitchFamily="49" charset="0"/>
                <a:cs typeface="Consolas" panose="020B0609020204030204" pitchFamily="49" charset="0"/>
              </a:rPr>
              <a:t> </a:t>
            </a:r>
            <a:r>
              <a:rPr lang="en-US" sz="4400" dirty="0" err="1">
                <a:latin typeface="Consolas" panose="020B0609020204030204" pitchFamily="49" charset="0"/>
                <a:cs typeface="Consolas" panose="020B0609020204030204" pitchFamily="49" charset="0"/>
              </a:rPr>
              <a:t>max_depth</a:t>
            </a:r>
            <a:r>
              <a:rPr lang="en-US" sz="4400" dirty="0">
                <a:latin typeface="Consolas" panose="020B0609020204030204" pitchFamily="49" charset="0"/>
                <a:cs typeface="Consolas" panose="020B0609020204030204" pitchFamily="49" charset="0"/>
              </a:rPr>
              <a:t>=8</a:t>
            </a:r>
          </a:p>
        </p:txBody>
      </p:sp>
      <p:pic>
        <p:nvPicPr>
          <p:cNvPr id="4" name="Picture 3">
            <a:extLst>
              <a:ext uri="{FF2B5EF4-FFF2-40B4-BE49-F238E27FC236}">
                <a16:creationId xmlns:a16="http://schemas.microsoft.com/office/drawing/2014/main" id="{ACB7DDA3-E06E-9D4D-9BE7-997BFA3874B7}"/>
              </a:ext>
            </a:extLst>
          </p:cNvPr>
          <p:cNvPicPr>
            <a:picLocks noChangeAspect="1"/>
          </p:cNvPicPr>
          <p:nvPr/>
        </p:nvPicPr>
        <p:blipFill>
          <a:blip r:embed="rId3"/>
          <a:stretch>
            <a:fillRect/>
          </a:stretch>
        </p:blipFill>
        <p:spPr>
          <a:xfrm>
            <a:off x="13277937" y="2890981"/>
            <a:ext cx="8027894" cy="7772400"/>
          </a:xfrm>
          <a:prstGeom prst="rect">
            <a:avLst/>
          </a:prstGeom>
        </p:spPr>
      </p:pic>
      <p:sp>
        <p:nvSpPr>
          <p:cNvPr id="5" name="Rectangle 4">
            <a:extLst>
              <a:ext uri="{FF2B5EF4-FFF2-40B4-BE49-F238E27FC236}">
                <a16:creationId xmlns:a16="http://schemas.microsoft.com/office/drawing/2014/main" id="{CF551F82-FD34-4049-9437-E74C6B34F70D}"/>
              </a:ext>
            </a:extLst>
          </p:cNvPr>
          <p:cNvSpPr/>
          <p:nvPr/>
        </p:nvSpPr>
        <p:spPr>
          <a:xfrm>
            <a:off x="1354073" y="10241492"/>
            <a:ext cx="8169224" cy="553998"/>
          </a:xfrm>
          <a:prstGeom prst="rect">
            <a:avLst/>
          </a:prstGeom>
        </p:spPr>
        <p:txBody>
          <a:bodyPr wrap="none">
            <a:spAutoFit/>
          </a:bodyPr>
          <a:lstStyle/>
          <a:p>
            <a:r>
              <a:rPr lang="en-US" dirty="0"/>
              <a:t>DTE-LECTURE-3-BAGGING-OVERFIT.ipynb</a:t>
            </a:r>
          </a:p>
        </p:txBody>
      </p:sp>
      <p:sp>
        <p:nvSpPr>
          <p:cNvPr id="6" name="TextBox 5">
            <a:extLst>
              <a:ext uri="{FF2B5EF4-FFF2-40B4-BE49-F238E27FC236}">
                <a16:creationId xmlns:a16="http://schemas.microsoft.com/office/drawing/2014/main" id="{7FEEFC52-B096-CE48-B391-00498342AB77}"/>
              </a:ext>
            </a:extLst>
          </p:cNvPr>
          <p:cNvSpPr txBox="1"/>
          <p:nvPr/>
        </p:nvSpPr>
        <p:spPr>
          <a:xfrm>
            <a:off x="16772021" y="10627679"/>
            <a:ext cx="151597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x</a:t>
            </a:r>
          </a:p>
        </p:txBody>
      </p:sp>
      <p:sp>
        <p:nvSpPr>
          <p:cNvPr id="7" name="TextBox 6">
            <a:extLst>
              <a:ext uri="{FF2B5EF4-FFF2-40B4-BE49-F238E27FC236}">
                <a16:creationId xmlns:a16="http://schemas.microsoft.com/office/drawing/2014/main" id="{A40D94E1-4754-3547-8A19-27EE387CC2B8}"/>
              </a:ext>
            </a:extLst>
          </p:cNvPr>
          <p:cNvSpPr txBox="1"/>
          <p:nvPr/>
        </p:nvSpPr>
        <p:spPr>
          <a:xfrm>
            <a:off x="12288252" y="6021667"/>
            <a:ext cx="151597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b="0" dirty="0"/>
              <a:t>y</a:t>
            </a:r>
            <a:endPar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8" name="Rectangle 7">
            <a:extLst>
              <a:ext uri="{FF2B5EF4-FFF2-40B4-BE49-F238E27FC236}">
                <a16:creationId xmlns:a16="http://schemas.microsoft.com/office/drawing/2014/main" id="{169E1E01-4BB6-DE49-BA16-63FEBA6CF134}"/>
              </a:ext>
            </a:extLst>
          </p:cNvPr>
          <p:cNvSpPr/>
          <p:nvPr/>
        </p:nvSpPr>
        <p:spPr>
          <a:xfrm>
            <a:off x="15409076" y="2413954"/>
            <a:ext cx="4241867" cy="553998"/>
          </a:xfrm>
          <a:prstGeom prst="rect">
            <a:avLst/>
          </a:prstGeom>
        </p:spPr>
        <p:txBody>
          <a:bodyPr wrap="none">
            <a:spAutoFit/>
          </a:bodyPr>
          <a:lstStyle/>
          <a:p>
            <a:r>
              <a:rPr lang="en-US" b="0" dirty="0"/>
              <a:t>Tree with </a:t>
            </a:r>
            <a:r>
              <a:rPr lang="en-US" b="0" dirty="0" err="1"/>
              <a:t>max_depth</a:t>
            </a:r>
            <a:r>
              <a:rPr lang="en-US" b="0" dirty="0"/>
              <a:t>=8</a:t>
            </a:r>
          </a:p>
        </p:txBody>
      </p:sp>
    </p:spTree>
    <p:extLst>
      <p:ext uri="{BB962C8B-B14F-4D97-AF65-F5344CB8AC3E}">
        <p14:creationId xmlns:p14="http://schemas.microsoft.com/office/powerpoint/2010/main" val="14549904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98DC-6FB8-EB4F-B01C-143185401257}"/>
              </a:ext>
            </a:extLst>
          </p:cNvPr>
          <p:cNvSpPr>
            <a:spLocks noGrp="1"/>
          </p:cNvSpPr>
          <p:nvPr>
            <p:ph type="title"/>
          </p:nvPr>
        </p:nvSpPr>
        <p:spPr/>
        <p:txBody>
          <a:bodyPr/>
          <a:lstStyle/>
          <a:p>
            <a:r>
              <a:rPr lang="en-US" dirty="0"/>
              <a:t>Course Schedule</a:t>
            </a:r>
          </a:p>
        </p:txBody>
      </p:sp>
      <p:sp>
        <p:nvSpPr>
          <p:cNvPr id="3" name="Text Placeholder 2">
            <a:extLst>
              <a:ext uri="{FF2B5EF4-FFF2-40B4-BE49-F238E27FC236}">
                <a16:creationId xmlns:a16="http://schemas.microsoft.com/office/drawing/2014/main" id="{A924BF28-7645-F44C-893E-761912ECBA91}"/>
              </a:ext>
            </a:extLst>
          </p:cNvPr>
          <p:cNvSpPr>
            <a:spLocks noGrp="1"/>
          </p:cNvSpPr>
          <p:nvPr>
            <p:ph type="body" idx="1"/>
          </p:nvPr>
        </p:nvSpPr>
        <p:spPr/>
        <p:txBody>
          <a:bodyPr/>
          <a:lstStyle/>
          <a:p>
            <a:pPr marL="571500" indent="-571500">
              <a:buFont typeface="Arial" panose="020B0604020202020204" pitchFamily="34" charset="0"/>
              <a:buChar char="•"/>
            </a:pPr>
            <a:r>
              <a:rPr lang="en-US" sz="4000" dirty="0">
                <a:solidFill>
                  <a:schemeClr val="accent3"/>
                </a:solidFill>
              </a:rPr>
              <a:t>Lecture 1: </a:t>
            </a:r>
            <a:r>
              <a:rPr lang="en-US" sz="4000" b="0" dirty="0">
                <a:solidFill>
                  <a:schemeClr val="tx1"/>
                </a:solidFill>
              </a:rPr>
              <a:t>Introduction to Tree-Based Method</a:t>
            </a:r>
          </a:p>
          <a:p>
            <a:pPr marL="571500" indent="-571500">
              <a:buFont typeface="Arial" panose="020B0604020202020204" pitchFamily="34" charset="0"/>
              <a:buChar char="•"/>
            </a:pPr>
            <a:r>
              <a:rPr lang="en-US" sz="4000" dirty="0">
                <a:solidFill>
                  <a:schemeClr val="accent3"/>
                </a:solidFill>
              </a:rPr>
              <a:t>Lecture 2: </a:t>
            </a:r>
            <a:r>
              <a:rPr lang="en-US" sz="4000" b="0" dirty="0">
                <a:solidFill>
                  <a:schemeClr val="tx1"/>
                </a:solidFill>
              </a:rPr>
              <a:t>Bias-Variance Tradeoff and </a:t>
            </a:r>
            <a:r>
              <a:rPr lang="en-US" sz="4000" b="0" dirty="0" err="1">
                <a:solidFill>
                  <a:schemeClr val="tx1"/>
                </a:solidFill>
              </a:rPr>
              <a:t>Ensembling</a:t>
            </a:r>
            <a:r>
              <a:rPr lang="en-US" sz="4000" b="0" dirty="0">
                <a:solidFill>
                  <a:schemeClr val="tx1"/>
                </a:solidFill>
              </a:rPr>
              <a:t> Approaches</a:t>
            </a:r>
          </a:p>
          <a:p>
            <a:pPr marL="571500" indent="-571500">
              <a:buFont typeface="Arial" panose="020B0604020202020204" pitchFamily="34" charset="0"/>
              <a:buChar char="•"/>
            </a:pPr>
            <a:r>
              <a:rPr lang="en-US" sz="4000" dirty="0">
                <a:solidFill>
                  <a:schemeClr val="accent3"/>
                </a:solidFill>
              </a:rPr>
              <a:t>Lecture 3: </a:t>
            </a:r>
            <a:r>
              <a:rPr lang="en-US" sz="4000" b="0" dirty="0">
                <a:solidFill>
                  <a:schemeClr val="tx1"/>
                </a:solidFill>
              </a:rPr>
              <a:t>Bootstrap sampling</a:t>
            </a:r>
          </a:p>
          <a:p>
            <a:pPr marL="571500" indent="-571500">
              <a:buFont typeface="Arial" panose="020B0604020202020204" pitchFamily="34" charset="0"/>
              <a:buChar char="•"/>
            </a:pPr>
            <a:r>
              <a:rPr lang="en-US" sz="4000" dirty="0">
                <a:solidFill>
                  <a:schemeClr val="accent3"/>
                </a:solidFill>
              </a:rPr>
              <a:t>Lecture 4: </a:t>
            </a:r>
            <a:r>
              <a:rPr lang="en-US" sz="4000" b="0" dirty="0">
                <a:solidFill>
                  <a:schemeClr val="tx1"/>
                </a:solidFill>
              </a:rPr>
              <a:t>Random Forests</a:t>
            </a:r>
          </a:p>
          <a:p>
            <a:pPr marL="571500" indent="-571500">
              <a:buFont typeface="Arial" panose="020B0604020202020204" pitchFamily="34" charset="0"/>
              <a:buChar char="•"/>
            </a:pPr>
            <a:r>
              <a:rPr lang="en-US" sz="4000" dirty="0">
                <a:solidFill>
                  <a:schemeClr val="accent3"/>
                </a:solidFill>
              </a:rPr>
              <a:t>Lecture 5: </a:t>
            </a:r>
            <a:r>
              <a:rPr lang="en-US" sz="4000" b="0" dirty="0">
                <a:solidFill>
                  <a:schemeClr val="tx1"/>
                </a:solidFill>
              </a:rPr>
              <a:t>Boosting</a:t>
            </a:r>
          </a:p>
          <a:p>
            <a:pPr marL="571500" indent="-571500">
              <a:buFont typeface="Arial" panose="020B0604020202020204" pitchFamily="34" charset="0"/>
              <a:buChar char="•"/>
            </a:pPr>
            <a:r>
              <a:rPr lang="en-US" sz="4000" dirty="0">
                <a:solidFill>
                  <a:schemeClr val="accent3"/>
                </a:solidFill>
              </a:rPr>
              <a:t>Lecture 6: </a:t>
            </a:r>
            <a:r>
              <a:rPr lang="en-US" sz="4000" b="0" dirty="0">
                <a:solidFill>
                  <a:schemeClr val="tx1"/>
                </a:solidFill>
              </a:rPr>
              <a:t>Project Presentation </a:t>
            </a:r>
          </a:p>
        </p:txBody>
      </p:sp>
    </p:spTree>
    <p:extLst>
      <p:ext uri="{BB962C8B-B14F-4D97-AF65-F5344CB8AC3E}">
        <p14:creationId xmlns:p14="http://schemas.microsoft.com/office/powerpoint/2010/main" val="185652551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An example: Overfit regression</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p:txBody>
          <a:bodyPr/>
          <a:lstStyle/>
          <a:p>
            <a:endParaRPr lang="en-US" sz="4000" dirty="0"/>
          </a:p>
          <a:p>
            <a:r>
              <a:rPr lang="en-US" sz="4400" dirty="0"/>
              <a:t>If we bag (100 trees) with samples the same size as the original, we get some improvement, but particularly prevalent outliers still influence it</a:t>
            </a:r>
          </a:p>
          <a:p>
            <a:r>
              <a:rPr lang="en-US" sz="4400" dirty="0">
                <a:cs typeface="Consolas" panose="020B0609020204030204" pitchFamily="49" charset="0"/>
              </a:rPr>
              <a:t>This is because the probability any point is in a sample is about 63%, so outlier points remain common in most trees.</a:t>
            </a:r>
          </a:p>
        </p:txBody>
      </p:sp>
      <p:pic>
        <p:nvPicPr>
          <p:cNvPr id="5" name="Picture 4">
            <a:extLst>
              <a:ext uri="{FF2B5EF4-FFF2-40B4-BE49-F238E27FC236}">
                <a16:creationId xmlns:a16="http://schemas.microsoft.com/office/drawing/2014/main" id="{406DC3A6-A034-F74F-B422-3F6E4CF87B70}"/>
              </a:ext>
            </a:extLst>
          </p:cNvPr>
          <p:cNvPicPr>
            <a:picLocks noChangeAspect="1"/>
          </p:cNvPicPr>
          <p:nvPr/>
        </p:nvPicPr>
        <p:blipFill>
          <a:blip r:embed="rId3"/>
          <a:stretch>
            <a:fillRect/>
          </a:stretch>
        </p:blipFill>
        <p:spPr>
          <a:xfrm>
            <a:off x="13277088" y="2889504"/>
            <a:ext cx="8027895" cy="7772400"/>
          </a:xfrm>
          <a:prstGeom prst="rect">
            <a:avLst/>
          </a:prstGeom>
        </p:spPr>
      </p:pic>
      <p:sp>
        <p:nvSpPr>
          <p:cNvPr id="6" name="Rectangle 5">
            <a:extLst>
              <a:ext uri="{FF2B5EF4-FFF2-40B4-BE49-F238E27FC236}">
                <a16:creationId xmlns:a16="http://schemas.microsoft.com/office/drawing/2014/main" id="{E4768DA9-DD6F-A342-B6C7-C5894C70E6EF}"/>
              </a:ext>
            </a:extLst>
          </p:cNvPr>
          <p:cNvSpPr/>
          <p:nvPr/>
        </p:nvSpPr>
        <p:spPr>
          <a:xfrm>
            <a:off x="1354073" y="10241492"/>
            <a:ext cx="8169224" cy="553998"/>
          </a:xfrm>
          <a:prstGeom prst="rect">
            <a:avLst/>
          </a:prstGeom>
        </p:spPr>
        <p:txBody>
          <a:bodyPr wrap="none">
            <a:spAutoFit/>
          </a:bodyPr>
          <a:lstStyle/>
          <a:p>
            <a:r>
              <a:rPr lang="en-US" dirty="0"/>
              <a:t>DTE-LECTURE-3-BAGGING-OVERFIT.ipynb</a:t>
            </a:r>
          </a:p>
        </p:txBody>
      </p:sp>
      <p:sp>
        <p:nvSpPr>
          <p:cNvPr id="7" name="TextBox 6">
            <a:extLst>
              <a:ext uri="{FF2B5EF4-FFF2-40B4-BE49-F238E27FC236}">
                <a16:creationId xmlns:a16="http://schemas.microsoft.com/office/drawing/2014/main" id="{553EDCF1-360F-6B4D-9344-6FF96D9A2E95}"/>
              </a:ext>
            </a:extLst>
          </p:cNvPr>
          <p:cNvSpPr txBox="1"/>
          <p:nvPr/>
        </p:nvSpPr>
        <p:spPr>
          <a:xfrm>
            <a:off x="16772021" y="10627679"/>
            <a:ext cx="151597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x</a:t>
            </a:r>
          </a:p>
        </p:txBody>
      </p:sp>
      <p:sp>
        <p:nvSpPr>
          <p:cNvPr id="8" name="TextBox 7">
            <a:extLst>
              <a:ext uri="{FF2B5EF4-FFF2-40B4-BE49-F238E27FC236}">
                <a16:creationId xmlns:a16="http://schemas.microsoft.com/office/drawing/2014/main" id="{153D5F47-9C13-0F4D-905C-3933C1D668D5}"/>
              </a:ext>
            </a:extLst>
          </p:cNvPr>
          <p:cNvSpPr txBox="1"/>
          <p:nvPr/>
        </p:nvSpPr>
        <p:spPr>
          <a:xfrm>
            <a:off x="12288252" y="6021667"/>
            <a:ext cx="151597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b="0" dirty="0"/>
              <a:t>y</a:t>
            </a:r>
            <a:endPar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Rectangle 3">
            <a:extLst>
              <a:ext uri="{FF2B5EF4-FFF2-40B4-BE49-F238E27FC236}">
                <a16:creationId xmlns:a16="http://schemas.microsoft.com/office/drawing/2014/main" id="{300089BB-8275-1E48-9715-2165F5AE8F8A}"/>
              </a:ext>
            </a:extLst>
          </p:cNvPr>
          <p:cNvSpPr/>
          <p:nvPr/>
        </p:nvSpPr>
        <p:spPr>
          <a:xfrm>
            <a:off x="15595826" y="2364601"/>
            <a:ext cx="3868367" cy="553998"/>
          </a:xfrm>
          <a:prstGeom prst="rect">
            <a:avLst/>
          </a:prstGeom>
        </p:spPr>
        <p:txBody>
          <a:bodyPr wrap="none">
            <a:spAutoFit/>
          </a:bodyPr>
          <a:lstStyle/>
          <a:p>
            <a:r>
              <a:rPr lang="en-US" b="0" dirty="0"/>
              <a:t>Bagging of 100 Trees</a:t>
            </a:r>
          </a:p>
        </p:txBody>
      </p:sp>
    </p:spTree>
    <p:extLst>
      <p:ext uri="{BB962C8B-B14F-4D97-AF65-F5344CB8AC3E}">
        <p14:creationId xmlns:p14="http://schemas.microsoft.com/office/powerpoint/2010/main" val="102457683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An example: Overfit regression</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p:txBody>
          <a:bodyPr/>
          <a:lstStyle/>
          <a:p>
            <a:endParaRPr lang="en-US" sz="4000" dirty="0"/>
          </a:p>
          <a:p>
            <a:r>
              <a:rPr lang="en-US" sz="4400" dirty="0"/>
              <a:t>If we now reduce the number of samples seen per tree (to 10% of the original data set) we trade off for some additional bias (data in sparsely sampled regions are lost) but we gain a great reduction in overfitting.</a:t>
            </a:r>
            <a:endParaRPr lang="en-US" sz="4400" dirty="0">
              <a:cs typeface="Consolas" panose="020B0609020204030204" pitchFamily="49" charset="0"/>
            </a:endParaRPr>
          </a:p>
        </p:txBody>
      </p:sp>
      <p:pic>
        <p:nvPicPr>
          <p:cNvPr id="5" name="Picture 4">
            <a:extLst>
              <a:ext uri="{FF2B5EF4-FFF2-40B4-BE49-F238E27FC236}">
                <a16:creationId xmlns:a16="http://schemas.microsoft.com/office/drawing/2014/main" id="{3A7B9ABB-F623-4749-8B00-114F6DC19294}"/>
              </a:ext>
            </a:extLst>
          </p:cNvPr>
          <p:cNvPicPr>
            <a:picLocks noChangeAspect="1"/>
          </p:cNvPicPr>
          <p:nvPr/>
        </p:nvPicPr>
        <p:blipFill>
          <a:blip r:embed="rId3"/>
          <a:stretch>
            <a:fillRect/>
          </a:stretch>
        </p:blipFill>
        <p:spPr>
          <a:xfrm>
            <a:off x="13277088" y="2889504"/>
            <a:ext cx="8027895" cy="7772400"/>
          </a:xfrm>
          <a:prstGeom prst="rect">
            <a:avLst/>
          </a:prstGeom>
        </p:spPr>
      </p:pic>
      <p:sp>
        <p:nvSpPr>
          <p:cNvPr id="6" name="Rectangle 5">
            <a:extLst>
              <a:ext uri="{FF2B5EF4-FFF2-40B4-BE49-F238E27FC236}">
                <a16:creationId xmlns:a16="http://schemas.microsoft.com/office/drawing/2014/main" id="{62151F6F-7AE4-5F45-A42D-293642E76E19}"/>
              </a:ext>
            </a:extLst>
          </p:cNvPr>
          <p:cNvSpPr/>
          <p:nvPr/>
        </p:nvSpPr>
        <p:spPr>
          <a:xfrm>
            <a:off x="1354073" y="10241492"/>
            <a:ext cx="8169224" cy="553998"/>
          </a:xfrm>
          <a:prstGeom prst="rect">
            <a:avLst/>
          </a:prstGeom>
        </p:spPr>
        <p:txBody>
          <a:bodyPr wrap="none">
            <a:spAutoFit/>
          </a:bodyPr>
          <a:lstStyle/>
          <a:p>
            <a:r>
              <a:rPr lang="en-US" dirty="0"/>
              <a:t>DTE-LECTURE-3-BAGGING-OVERFIT.ipynb</a:t>
            </a:r>
          </a:p>
        </p:txBody>
      </p:sp>
      <p:sp>
        <p:nvSpPr>
          <p:cNvPr id="4" name="TextBox 3">
            <a:extLst>
              <a:ext uri="{FF2B5EF4-FFF2-40B4-BE49-F238E27FC236}">
                <a16:creationId xmlns:a16="http://schemas.microsoft.com/office/drawing/2014/main" id="{923A5EE4-FB0E-C646-AA7D-4451F364066B}"/>
              </a:ext>
            </a:extLst>
          </p:cNvPr>
          <p:cNvSpPr txBox="1"/>
          <p:nvPr/>
        </p:nvSpPr>
        <p:spPr>
          <a:xfrm>
            <a:off x="16772021" y="10627679"/>
            <a:ext cx="151597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x</a:t>
            </a:r>
          </a:p>
        </p:txBody>
      </p:sp>
      <p:sp>
        <p:nvSpPr>
          <p:cNvPr id="7" name="TextBox 6">
            <a:extLst>
              <a:ext uri="{FF2B5EF4-FFF2-40B4-BE49-F238E27FC236}">
                <a16:creationId xmlns:a16="http://schemas.microsoft.com/office/drawing/2014/main" id="{09566AEC-B48C-6C45-BA3E-BEBBAD685A04}"/>
              </a:ext>
            </a:extLst>
          </p:cNvPr>
          <p:cNvSpPr txBox="1"/>
          <p:nvPr/>
        </p:nvSpPr>
        <p:spPr>
          <a:xfrm>
            <a:off x="12288252" y="6021667"/>
            <a:ext cx="151597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b="0" dirty="0"/>
              <a:t>y</a:t>
            </a:r>
            <a:endPar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8" name="Rectangle 7">
            <a:extLst>
              <a:ext uri="{FF2B5EF4-FFF2-40B4-BE49-F238E27FC236}">
                <a16:creationId xmlns:a16="http://schemas.microsoft.com/office/drawing/2014/main" id="{4AB7665A-7CC6-5546-8232-599F3086938C}"/>
              </a:ext>
            </a:extLst>
          </p:cNvPr>
          <p:cNvSpPr/>
          <p:nvPr/>
        </p:nvSpPr>
        <p:spPr>
          <a:xfrm>
            <a:off x="14103490" y="2364601"/>
            <a:ext cx="6918882" cy="553998"/>
          </a:xfrm>
          <a:prstGeom prst="rect">
            <a:avLst/>
          </a:prstGeom>
        </p:spPr>
        <p:txBody>
          <a:bodyPr wrap="none">
            <a:spAutoFit/>
          </a:bodyPr>
          <a:lstStyle/>
          <a:p>
            <a:r>
              <a:rPr lang="en-US" b="0" dirty="0"/>
              <a:t>Bagging of 100 Trees with 10% of data</a:t>
            </a:r>
          </a:p>
        </p:txBody>
      </p:sp>
    </p:spTree>
    <p:extLst>
      <p:ext uri="{BB962C8B-B14F-4D97-AF65-F5344CB8AC3E}">
        <p14:creationId xmlns:p14="http://schemas.microsoft.com/office/powerpoint/2010/main" val="416529628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Limitations of Simple Bagging</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a:xfrm>
            <a:off x="1689099" y="2756958"/>
            <a:ext cx="20400879" cy="7773390"/>
          </a:xfrm>
        </p:spPr>
        <p:txBody>
          <a:bodyPr/>
          <a:lstStyle/>
          <a:p>
            <a:r>
              <a:rPr lang="en-US" sz="4000" dirty="0"/>
              <a:t>This is an artifact of all of our trees essentially sharing much of the same dataset:</a:t>
            </a:r>
          </a:p>
          <a:p>
            <a:endParaRPr lang="en-US" sz="4000" dirty="0"/>
          </a:p>
          <a:p>
            <a:endParaRPr lang="en-US" sz="4000" dirty="0"/>
          </a:p>
          <a:p>
            <a:endParaRPr lang="en-US" sz="4000" dirty="0"/>
          </a:p>
          <a:p>
            <a:endParaRPr lang="en-US" sz="4000" dirty="0"/>
          </a:p>
          <a:p>
            <a:endParaRPr lang="en-US" sz="4000" dirty="0"/>
          </a:p>
          <a:p>
            <a:endParaRPr lang="en-US" sz="4000" dirty="0"/>
          </a:p>
          <a:p>
            <a:r>
              <a:rPr lang="en-US" sz="4000" dirty="0"/>
              <a:t>Note that past about 10-100 trees, it is just wasted effort.</a:t>
            </a:r>
          </a:p>
          <a:p>
            <a:pPr marL="0" indent="0">
              <a:buNone/>
            </a:pPr>
            <a:endParaRPr lang="en-US" sz="4000" dirty="0"/>
          </a:p>
        </p:txBody>
      </p:sp>
      <p:sp>
        <p:nvSpPr>
          <p:cNvPr id="6" name="Rectangle 5">
            <a:extLst>
              <a:ext uri="{FF2B5EF4-FFF2-40B4-BE49-F238E27FC236}">
                <a16:creationId xmlns:a16="http://schemas.microsoft.com/office/drawing/2014/main" id="{62151F6F-7AE4-5F45-A42D-293642E76E19}"/>
              </a:ext>
            </a:extLst>
          </p:cNvPr>
          <p:cNvSpPr/>
          <p:nvPr/>
        </p:nvSpPr>
        <p:spPr>
          <a:xfrm>
            <a:off x="1159933" y="10786311"/>
            <a:ext cx="8542723" cy="553998"/>
          </a:xfrm>
          <a:prstGeom prst="rect">
            <a:avLst/>
          </a:prstGeom>
        </p:spPr>
        <p:txBody>
          <a:bodyPr wrap="none">
            <a:spAutoFit/>
          </a:bodyPr>
          <a:lstStyle/>
          <a:p>
            <a:r>
              <a:rPr lang="en-US" dirty="0"/>
              <a:t>DTE-LECTURE-3-TREE-CORRELATION.ipynb</a:t>
            </a:r>
          </a:p>
        </p:txBody>
      </p:sp>
      <p:pic>
        <p:nvPicPr>
          <p:cNvPr id="8" name="Picture 7">
            <a:extLst>
              <a:ext uri="{FF2B5EF4-FFF2-40B4-BE49-F238E27FC236}">
                <a16:creationId xmlns:a16="http://schemas.microsoft.com/office/drawing/2014/main" id="{1133BD36-D956-5142-A869-70B959FD1385}"/>
              </a:ext>
            </a:extLst>
          </p:cNvPr>
          <p:cNvPicPr>
            <a:picLocks noChangeAspect="1"/>
          </p:cNvPicPr>
          <p:nvPr/>
        </p:nvPicPr>
        <p:blipFill>
          <a:blip r:embed="rId3"/>
          <a:stretch>
            <a:fillRect/>
          </a:stretch>
        </p:blipFill>
        <p:spPr>
          <a:xfrm>
            <a:off x="657011" y="3972666"/>
            <a:ext cx="23676137" cy="4937760"/>
          </a:xfrm>
          <a:prstGeom prst="rect">
            <a:avLst/>
          </a:prstGeom>
        </p:spPr>
      </p:pic>
    </p:spTree>
    <p:extLst>
      <p:ext uri="{BB962C8B-B14F-4D97-AF65-F5344CB8AC3E}">
        <p14:creationId xmlns:p14="http://schemas.microsoft.com/office/powerpoint/2010/main" val="384757088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Limitations of Simple Bagging</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a:xfrm>
            <a:off x="1689099" y="2756958"/>
            <a:ext cx="20400879" cy="7773390"/>
          </a:xfrm>
        </p:spPr>
        <p:txBody>
          <a:bodyPr/>
          <a:lstStyle/>
          <a:p>
            <a:r>
              <a:rPr lang="en-US" sz="4000" dirty="0"/>
              <a:t>Correlations between trees sampled from the bootstrap cause this (not sufficiently unstable). </a:t>
            </a:r>
          </a:p>
          <a:p>
            <a:r>
              <a:rPr lang="en-US" sz="4000" dirty="0"/>
              <a:t>We already saw a way around this: reduce the size of the sampled dataset (here we take an extreme 1% of the data in each tree).</a:t>
            </a:r>
          </a:p>
          <a:p>
            <a:endParaRPr lang="en-US" sz="4000" dirty="0"/>
          </a:p>
          <a:p>
            <a:endParaRPr lang="en-US" sz="4000" dirty="0"/>
          </a:p>
          <a:p>
            <a:endParaRPr lang="en-US" sz="4000" dirty="0"/>
          </a:p>
          <a:p>
            <a:endParaRPr lang="en-US" sz="4000" dirty="0"/>
          </a:p>
          <a:p>
            <a:pPr marL="0" indent="0">
              <a:buNone/>
            </a:pPr>
            <a:endParaRPr lang="en-US" sz="4000" dirty="0"/>
          </a:p>
          <a:p>
            <a:r>
              <a:rPr lang="en-US" sz="4000" dirty="0"/>
              <a:t>In this case every extra tree continues to matter!</a:t>
            </a:r>
          </a:p>
        </p:txBody>
      </p:sp>
      <p:pic>
        <p:nvPicPr>
          <p:cNvPr id="7" name="Picture 6">
            <a:extLst>
              <a:ext uri="{FF2B5EF4-FFF2-40B4-BE49-F238E27FC236}">
                <a16:creationId xmlns:a16="http://schemas.microsoft.com/office/drawing/2014/main" id="{C817F7E6-8207-DB47-A483-9D547B18CBB3}"/>
              </a:ext>
            </a:extLst>
          </p:cNvPr>
          <p:cNvPicPr>
            <a:picLocks noChangeAspect="1"/>
          </p:cNvPicPr>
          <p:nvPr/>
        </p:nvPicPr>
        <p:blipFill>
          <a:blip r:embed="rId3"/>
          <a:stretch>
            <a:fillRect/>
          </a:stretch>
        </p:blipFill>
        <p:spPr>
          <a:xfrm>
            <a:off x="1314682" y="5845931"/>
            <a:ext cx="22360796" cy="4663440"/>
          </a:xfrm>
          <a:prstGeom prst="rect">
            <a:avLst/>
          </a:prstGeom>
        </p:spPr>
      </p:pic>
      <p:sp>
        <p:nvSpPr>
          <p:cNvPr id="9" name="Rectangle 8">
            <a:extLst>
              <a:ext uri="{FF2B5EF4-FFF2-40B4-BE49-F238E27FC236}">
                <a16:creationId xmlns:a16="http://schemas.microsoft.com/office/drawing/2014/main" id="{3F349AE1-EB74-A649-8F8D-59DAA396BBB1}"/>
              </a:ext>
            </a:extLst>
          </p:cNvPr>
          <p:cNvSpPr/>
          <p:nvPr/>
        </p:nvSpPr>
        <p:spPr>
          <a:xfrm>
            <a:off x="15132755" y="11195384"/>
            <a:ext cx="8542723" cy="553998"/>
          </a:xfrm>
          <a:prstGeom prst="rect">
            <a:avLst/>
          </a:prstGeom>
        </p:spPr>
        <p:txBody>
          <a:bodyPr wrap="none">
            <a:spAutoFit/>
          </a:bodyPr>
          <a:lstStyle/>
          <a:p>
            <a:r>
              <a:rPr lang="en-US" dirty="0"/>
              <a:t>DTE-LECTURE-3-TREE-CORRELATION.ipynb</a:t>
            </a:r>
          </a:p>
        </p:txBody>
      </p:sp>
    </p:spTree>
    <p:extLst>
      <p:ext uri="{BB962C8B-B14F-4D97-AF65-F5344CB8AC3E}">
        <p14:creationId xmlns:p14="http://schemas.microsoft.com/office/powerpoint/2010/main" val="196968735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8FFC-6744-DF44-8503-1567B27D1562}"/>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9A45BCF-88A6-0C47-8EF9-D508009795DE}"/>
              </a:ext>
            </a:extLst>
          </p:cNvPr>
          <p:cNvSpPr>
            <a:spLocks noGrp="1"/>
          </p:cNvSpPr>
          <p:nvPr>
            <p:ph type="body" idx="1"/>
          </p:nvPr>
        </p:nvSpPr>
        <p:spPr/>
        <p:txBody>
          <a:bodyPr/>
          <a:lstStyle/>
          <a:p>
            <a:pPr marL="571500" indent="-571500">
              <a:buFont typeface="Arial" panose="020B0604020202020204" pitchFamily="34" charset="0"/>
              <a:buChar char="•"/>
            </a:pPr>
            <a:r>
              <a:rPr lang="en-US" sz="4400" dirty="0">
                <a:solidFill>
                  <a:schemeClr val="tx1"/>
                </a:solidFill>
              </a:rPr>
              <a:t>Class review</a:t>
            </a:r>
          </a:p>
          <a:p>
            <a:pPr marL="571500" indent="-571500">
              <a:buFont typeface="Arial" panose="020B0604020202020204" pitchFamily="34" charset="0"/>
              <a:buChar char="•"/>
            </a:pPr>
            <a:r>
              <a:rPr lang="en-US" sz="4400" dirty="0">
                <a:solidFill>
                  <a:schemeClr val="tx1"/>
                </a:solidFill>
              </a:rPr>
              <a:t>Bootstrapping</a:t>
            </a:r>
          </a:p>
          <a:p>
            <a:pPr marL="571500" indent="-571500">
              <a:buFont typeface="Arial" panose="020B0604020202020204" pitchFamily="34" charset="0"/>
              <a:buChar char="•"/>
            </a:pPr>
            <a:r>
              <a:rPr lang="en-US" sz="4400" dirty="0">
                <a:solidFill>
                  <a:schemeClr val="tx1"/>
                </a:solidFill>
              </a:rPr>
              <a:t>Bagging</a:t>
            </a:r>
          </a:p>
          <a:p>
            <a:pPr marL="571500" indent="-571500">
              <a:buFont typeface="Arial" panose="020B0604020202020204" pitchFamily="34" charset="0"/>
              <a:buChar char="•"/>
            </a:pPr>
            <a:r>
              <a:rPr lang="en-US" sz="4400" b="1" dirty="0">
                <a:solidFill>
                  <a:schemeClr val="accent3"/>
                </a:solidFill>
              </a:rPr>
              <a:t>Random Forests</a:t>
            </a:r>
          </a:p>
          <a:p>
            <a:pPr marL="571500" indent="-571500">
              <a:buFont typeface="Arial" panose="020B0604020202020204" pitchFamily="34" charset="0"/>
              <a:buChar char="•"/>
            </a:pPr>
            <a:r>
              <a:rPr lang="en-US" sz="4400" dirty="0">
                <a:solidFill>
                  <a:schemeClr val="tx1"/>
                </a:solidFill>
              </a:rPr>
              <a:t>General </a:t>
            </a:r>
            <a:r>
              <a:rPr lang="en-US" sz="4400" dirty="0" err="1">
                <a:solidFill>
                  <a:schemeClr val="tx1"/>
                </a:solidFill>
              </a:rPr>
              <a:t>Ensembling</a:t>
            </a:r>
            <a:endParaRPr lang="en-US" sz="4400" dirty="0">
              <a:solidFill>
                <a:schemeClr val="tx1"/>
              </a:solidFill>
            </a:endParaRPr>
          </a:p>
          <a:p>
            <a:pPr marL="571500" indent="-571500">
              <a:buFont typeface="Arial" panose="020B0604020202020204" pitchFamily="34" charset="0"/>
              <a:buChar char="•"/>
            </a:pPr>
            <a:r>
              <a:rPr lang="en-US" sz="4400" dirty="0">
                <a:solidFill>
                  <a:schemeClr val="tx1"/>
                </a:solidFill>
              </a:rPr>
              <a:t>Summary</a:t>
            </a:r>
          </a:p>
        </p:txBody>
      </p:sp>
    </p:spTree>
    <p:extLst>
      <p:ext uri="{BB962C8B-B14F-4D97-AF65-F5344CB8AC3E}">
        <p14:creationId xmlns:p14="http://schemas.microsoft.com/office/powerpoint/2010/main" val="409211657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D6DF-1BE1-A641-9D9A-EB48409CCF2D}"/>
              </a:ext>
            </a:extLst>
          </p:cNvPr>
          <p:cNvSpPr>
            <a:spLocks noGrp="1"/>
          </p:cNvSpPr>
          <p:nvPr>
            <p:ph type="title"/>
          </p:nvPr>
        </p:nvSpPr>
        <p:spPr/>
        <p:txBody>
          <a:bodyPr/>
          <a:lstStyle/>
          <a:p>
            <a:r>
              <a:rPr lang="en-US" dirty="0"/>
              <a:t>Random Forest – Core Idea</a:t>
            </a:r>
          </a:p>
        </p:txBody>
      </p:sp>
      <p:sp>
        <p:nvSpPr>
          <p:cNvPr id="3" name="Text Placeholder 2">
            <a:extLst>
              <a:ext uri="{FF2B5EF4-FFF2-40B4-BE49-F238E27FC236}">
                <a16:creationId xmlns:a16="http://schemas.microsoft.com/office/drawing/2014/main" id="{503D71DF-F1BB-224B-9FD0-D84417F0963B}"/>
              </a:ext>
            </a:extLst>
          </p:cNvPr>
          <p:cNvSpPr>
            <a:spLocks noGrp="1"/>
          </p:cNvSpPr>
          <p:nvPr>
            <p:ph type="body" idx="1"/>
          </p:nvPr>
        </p:nvSpPr>
        <p:spPr/>
        <p:txBody>
          <a:bodyPr/>
          <a:lstStyle/>
          <a:p>
            <a:r>
              <a:rPr lang="en-US" sz="4000" dirty="0"/>
              <a:t>We will first discuss a method called the </a:t>
            </a:r>
            <a:r>
              <a:rPr lang="en-US" sz="4000" b="1" dirty="0">
                <a:solidFill>
                  <a:schemeClr val="accent3"/>
                </a:solidFill>
              </a:rPr>
              <a:t>Random Subspace</a:t>
            </a:r>
            <a:r>
              <a:rPr lang="en-US" sz="4000" b="1" dirty="0">
                <a:solidFill>
                  <a:srgbClr val="00B050"/>
                </a:solidFill>
              </a:rPr>
              <a:t> </a:t>
            </a:r>
            <a:r>
              <a:rPr lang="en-US" sz="4000" dirty="0"/>
              <a:t>method for building a random forest</a:t>
            </a:r>
          </a:p>
          <a:p>
            <a:r>
              <a:rPr lang="en-US" sz="4000" dirty="0"/>
              <a:t>What if we don’t just randomize the </a:t>
            </a:r>
            <a:r>
              <a:rPr lang="en-US" sz="4000" b="1" dirty="0">
                <a:solidFill>
                  <a:schemeClr val="tx1"/>
                </a:solidFill>
              </a:rPr>
              <a:t>datapoints</a:t>
            </a:r>
            <a:r>
              <a:rPr lang="en-US" sz="4000" dirty="0"/>
              <a:t> given to each tree, but the </a:t>
            </a:r>
            <a:r>
              <a:rPr lang="en-US" sz="4000" b="1" dirty="0">
                <a:solidFill>
                  <a:schemeClr val="tx1"/>
                </a:solidFill>
              </a:rPr>
              <a:t>features</a:t>
            </a:r>
            <a:r>
              <a:rPr lang="en-US" sz="4000" dirty="0"/>
              <a:t> as well.</a:t>
            </a:r>
          </a:p>
          <a:p>
            <a:r>
              <a:rPr lang="en-US" sz="4000" dirty="0"/>
              <a:t>If two trees are given disjoint features, then their predictions will be as independent as the dataset itself was.</a:t>
            </a:r>
          </a:p>
          <a:p>
            <a:r>
              <a:rPr lang="en-US" sz="4000" b="1" dirty="0">
                <a:solidFill>
                  <a:schemeClr val="tx1"/>
                </a:solidFill>
              </a:rPr>
              <a:t>Intuitively</a:t>
            </a:r>
            <a:r>
              <a:rPr lang="en-US" sz="4000" dirty="0"/>
              <a:t>: if different trees trained on different features in different data all agree on the same conclusion, we can be very confident on the conclusion!</a:t>
            </a:r>
          </a:p>
          <a:p>
            <a:r>
              <a:rPr lang="en-US" sz="4000" dirty="0"/>
              <a:t>This decreases correlation between different trees, or alternatively increases the instability of the estimator.</a:t>
            </a:r>
          </a:p>
        </p:txBody>
      </p:sp>
    </p:spTree>
    <p:extLst>
      <p:ext uri="{BB962C8B-B14F-4D97-AF65-F5344CB8AC3E}">
        <p14:creationId xmlns:p14="http://schemas.microsoft.com/office/powerpoint/2010/main" val="375785524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0B67-7221-6141-83BA-4F64B25D56D5}"/>
              </a:ext>
            </a:extLst>
          </p:cNvPr>
          <p:cNvSpPr>
            <a:spLocks noGrp="1"/>
          </p:cNvSpPr>
          <p:nvPr>
            <p:ph type="title"/>
          </p:nvPr>
        </p:nvSpPr>
        <p:spPr/>
        <p:txBody>
          <a:bodyPr/>
          <a:lstStyle/>
          <a:p>
            <a:r>
              <a:rPr lang="en-US" dirty="0"/>
              <a:t>Issue: Extra Hyperparameter</a:t>
            </a:r>
          </a:p>
        </p:txBody>
      </p:sp>
      <p:sp>
        <p:nvSpPr>
          <p:cNvPr id="3" name="Text Placeholder 2">
            <a:extLst>
              <a:ext uri="{FF2B5EF4-FFF2-40B4-BE49-F238E27FC236}">
                <a16:creationId xmlns:a16="http://schemas.microsoft.com/office/drawing/2014/main" id="{AE8619AA-E3A0-9D48-8714-34014C95730B}"/>
              </a:ext>
            </a:extLst>
          </p:cNvPr>
          <p:cNvSpPr>
            <a:spLocks noGrp="1"/>
          </p:cNvSpPr>
          <p:nvPr>
            <p:ph type="body" idx="1"/>
          </p:nvPr>
        </p:nvSpPr>
        <p:spPr/>
        <p:txBody>
          <a:bodyPr/>
          <a:lstStyle/>
          <a:p>
            <a:r>
              <a:rPr lang="en-US" sz="4000" dirty="0"/>
              <a:t>Now in addition to picking various things like the maximum depth of the tree, and the size of the random subset used, we now also need to include the number of features used.</a:t>
            </a:r>
          </a:p>
          <a:p>
            <a:r>
              <a:rPr lang="en-US" sz="4000" dirty="0"/>
              <a:t>Optimize this using a </a:t>
            </a:r>
            <a:r>
              <a:rPr lang="en-US" sz="4000" b="1" dirty="0">
                <a:solidFill>
                  <a:schemeClr val="accent3"/>
                </a:solidFill>
              </a:rPr>
              <a:t>validation set</a:t>
            </a:r>
            <a:r>
              <a:rPr lang="en-US" sz="4000" b="1" dirty="0"/>
              <a:t> </a:t>
            </a:r>
            <a:r>
              <a:rPr lang="en-US" sz="4000" dirty="0"/>
              <a:t>or </a:t>
            </a:r>
            <a:r>
              <a:rPr lang="en-US" sz="4000" b="1" dirty="0">
                <a:solidFill>
                  <a:schemeClr val="accent3"/>
                </a:solidFill>
              </a:rPr>
              <a:t>out-of-bag error</a:t>
            </a:r>
            <a:r>
              <a:rPr lang="en-US" sz="4000" dirty="0">
                <a:solidFill>
                  <a:schemeClr val="accent6"/>
                </a:solidFill>
              </a:rPr>
              <a:t>.</a:t>
            </a:r>
            <a:endParaRPr lang="en-US" sz="4000" dirty="0"/>
          </a:p>
          <a:p>
            <a:r>
              <a:rPr lang="en-US" sz="4000" dirty="0"/>
              <a:t>Good place to start for classification seems to be:</a:t>
            </a:r>
          </a:p>
          <a:p>
            <a:pPr marL="0" indent="0">
              <a:buNone/>
            </a:pPr>
            <a:endParaRPr lang="en-US" sz="4000" dirty="0"/>
          </a:p>
          <a:p>
            <a:pPr marL="0" indent="0">
              <a:buNone/>
            </a:pPr>
            <a:endParaRPr lang="en-US" sz="4000" dirty="0"/>
          </a:p>
          <a:p>
            <a:r>
              <a:rPr lang="en-US" sz="4000" dirty="0"/>
              <a:t>For regression, something like half the total number of features seems to work better (no particular theory here I’m afraid)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77EB04-9AC0-6B4F-B1DA-254C6EDF4F2C}"/>
                  </a:ext>
                </a:extLst>
              </p:cNvPr>
              <p:cNvSpPr txBox="1"/>
              <p:nvPr/>
            </p:nvSpPr>
            <p:spPr>
              <a:xfrm>
                <a:off x="2882818" y="7187504"/>
                <a:ext cx="14834830" cy="7454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chemeClr val="tx1"/>
                          </a:solidFill>
                          <a:latin typeface="Cambria Math" panose="02040503050406030204" pitchFamily="18" charset="0"/>
                        </a:rPr>
                        <m:t>𝒏𝒖𝒎𝒃𝒆𝒓</m:t>
                      </m:r>
                      <m:r>
                        <a:rPr lang="en-US" sz="4000" b="1" i="1" smtClean="0">
                          <a:solidFill>
                            <a:schemeClr val="tx1"/>
                          </a:solidFill>
                          <a:latin typeface="Cambria Math" panose="02040503050406030204" pitchFamily="18" charset="0"/>
                        </a:rPr>
                        <m:t> </m:t>
                      </m:r>
                      <m:r>
                        <a:rPr lang="en-US" sz="4000" b="1" i="1" smtClean="0">
                          <a:solidFill>
                            <a:schemeClr val="tx1"/>
                          </a:solidFill>
                          <a:latin typeface="Cambria Math" panose="02040503050406030204" pitchFamily="18" charset="0"/>
                        </a:rPr>
                        <m:t>𝒐𝒇</m:t>
                      </m:r>
                      <m:r>
                        <a:rPr lang="en-US" sz="4000" b="1" i="1" smtClean="0">
                          <a:solidFill>
                            <a:schemeClr val="tx1"/>
                          </a:solidFill>
                          <a:latin typeface="Cambria Math" panose="02040503050406030204" pitchFamily="18" charset="0"/>
                        </a:rPr>
                        <m:t> </m:t>
                      </m:r>
                      <m:r>
                        <a:rPr lang="en-US" sz="4000" b="1" i="1" smtClean="0">
                          <a:solidFill>
                            <a:schemeClr val="tx1"/>
                          </a:solidFill>
                          <a:latin typeface="Cambria Math" panose="02040503050406030204" pitchFamily="18" charset="0"/>
                        </a:rPr>
                        <m:t>𝒇𝒆𝒂𝒕𝒖𝒓𝒆𝒔</m:t>
                      </m:r>
                      <m:r>
                        <a:rPr lang="en-US" sz="4000" b="1" i="1" smtClean="0">
                          <a:solidFill>
                            <a:schemeClr val="tx1"/>
                          </a:solidFill>
                          <a:latin typeface="Cambria Math" panose="02040503050406030204" pitchFamily="18" charset="0"/>
                        </a:rPr>
                        <m:t> </m:t>
                      </m:r>
                      <m:r>
                        <a:rPr lang="en-US" sz="4000" b="1" i="1" smtClean="0">
                          <a:solidFill>
                            <a:schemeClr val="tx1"/>
                          </a:solidFill>
                          <a:latin typeface="Cambria Math" panose="02040503050406030204" pitchFamily="18" charset="0"/>
                        </a:rPr>
                        <m:t>𝒑𝒆𝒓</m:t>
                      </m:r>
                      <m:r>
                        <a:rPr lang="en-US" sz="4000" b="1" i="1" smtClean="0">
                          <a:solidFill>
                            <a:schemeClr val="tx1"/>
                          </a:solidFill>
                          <a:latin typeface="Cambria Math" panose="02040503050406030204" pitchFamily="18" charset="0"/>
                        </a:rPr>
                        <m:t> </m:t>
                      </m:r>
                      <m:r>
                        <a:rPr lang="en-US" sz="4000" b="1" i="1" smtClean="0">
                          <a:solidFill>
                            <a:schemeClr val="tx1"/>
                          </a:solidFill>
                          <a:latin typeface="Cambria Math" panose="02040503050406030204" pitchFamily="18" charset="0"/>
                        </a:rPr>
                        <m:t>𝒕𝒓𝒆𝒆</m:t>
                      </m:r>
                      <m:r>
                        <a:rPr lang="en-US" sz="4000" b="1" i="1" smtClean="0">
                          <a:solidFill>
                            <a:schemeClr val="tx1"/>
                          </a:solidFill>
                          <a:latin typeface="Cambria Math" panose="02040503050406030204" pitchFamily="18" charset="0"/>
                        </a:rPr>
                        <m:t>=</m:t>
                      </m:r>
                      <m:rad>
                        <m:radPr>
                          <m:degHide m:val="on"/>
                          <m:ctrlPr>
                            <a:rPr lang="en-US" sz="4000" i="1" smtClean="0">
                              <a:solidFill>
                                <a:schemeClr val="tx1"/>
                              </a:solidFill>
                              <a:latin typeface="Cambria Math" panose="02040503050406030204" pitchFamily="18" charset="0"/>
                            </a:rPr>
                          </m:ctrlPr>
                        </m:radPr>
                        <m:deg/>
                        <m:e>
                          <m:r>
                            <a:rPr lang="en-US" sz="4000" b="1" i="1" smtClean="0">
                              <a:solidFill>
                                <a:schemeClr val="tx1"/>
                              </a:solidFill>
                              <a:latin typeface="Cambria Math" panose="02040503050406030204" pitchFamily="18" charset="0"/>
                            </a:rPr>
                            <m:t>𝒏𝒖𝒎𝒃𝒆𝒓</m:t>
                          </m:r>
                          <m:r>
                            <a:rPr lang="en-US" sz="4000" b="1" i="1" smtClean="0">
                              <a:solidFill>
                                <a:schemeClr val="tx1"/>
                              </a:solidFill>
                              <a:latin typeface="Cambria Math" panose="02040503050406030204" pitchFamily="18" charset="0"/>
                            </a:rPr>
                            <m:t> </m:t>
                          </m:r>
                          <m:r>
                            <a:rPr lang="en-US" sz="4000" b="1" i="1" smtClean="0">
                              <a:solidFill>
                                <a:schemeClr val="tx1"/>
                              </a:solidFill>
                              <a:latin typeface="Cambria Math" panose="02040503050406030204" pitchFamily="18" charset="0"/>
                            </a:rPr>
                            <m:t>𝒐𝒇</m:t>
                          </m:r>
                          <m:r>
                            <a:rPr lang="en-US" sz="4000" b="1" i="1" smtClean="0">
                              <a:solidFill>
                                <a:schemeClr val="tx1"/>
                              </a:solidFill>
                              <a:latin typeface="Cambria Math" panose="02040503050406030204" pitchFamily="18" charset="0"/>
                            </a:rPr>
                            <m:t> </m:t>
                          </m:r>
                          <m:r>
                            <a:rPr lang="en-US" sz="4000" b="1" i="1" smtClean="0">
                              <a:solidFill>
                                <a:schemeClr val="tx1"/>
                              </a:solidFill>
                              <a:latin typeface="Cambria Math" panose="02040503050406030204" pitchFamily="18" charset="0"/>
                            </a:rPr>
                            <m:t>𝒇𝒆𝒂𝒕𝒖𝒓𝒆𝒔</m:t>
                          </m:r>
                          <m:r>
                            <a:rPr lang="en-US" sz="4000" b="1" i="1" smtClean="0">
                              <a:solidFill>
                                <a:schemeClr val="tx1"/>
                              </a:solidFill>
                              <a:latin typeface="Cambria Math" panose="02040503050406030204" pitchFamily="18" charset="0"/>
                            </a:rPr>
                            <m:t> </m:t>
                          </m:r>
                          <m:r>
                            <a:rPr lang="en-US" sz="4000" b="1" i="1" smtClean="0">
                              <a:solidFill>
                                <a:schemeClr val="tx1"/>
                              </a:solidFill>
                              <a:latin typeface="Cambria Math" panose="02040503050406030204" pitchFamily="18" charset="0"/>
                            </a:rPr>
                            <m:t>𝒕𝒐𝒕𝒂𝒍</m:t>
                          </m:r>
                        </m:e>
                      </m:rad>
                    </m:oMath>
                  </m:oMathPara>
                </a14:m>
                <a:endParaRPr lang="en-US" sz="4000" dirty="0">
                  <a:solidFill>
                    <a:schemeClr val="tx1"/>
                  </a:solidFill>
                </a:endParaRPr>
              </a:p>
            </p:txBody>
          </p:sp>
        </mc:Choice>
        <mc:Fallback xmlns="">
          <p:sp>
            <p:nvSpPr>
              <p:cNvPr id="4" name="TextBox 3">
                <a:extLst>
                  <a:ext uri="{FF2B5EF4-FFF2-40B4-BE49-F238E27FC236}">
                    <a16:creationId xmlns:a16="http://schemas.microsoft.com/office/drawing/2014/main" id="{D177EB04-9AC0-6B4F-B1DA-254C6EDF4F2C}"/>
                  </a:ext>
                </a:extLst>
              </p:cNvPr>
              <p:cNvSpPr txBox="1">
                <a:spLocks noRot="1" noChangeAspect="1" noMove="1" noResize="1" noEditPoints="1" noAdjustHandles="1" noChangeArrowheads="1" noChangeShapeType="1" noTextEdit="1"/>
              </p:cNvSpPr>
              <p:nvPr/>
            </p:nvSpPr>
            <p:spPr>
              <a:xfrm>
                <a:off x="2882818" y="7187504"/>
                <a:ext cx="14834830" cy="745460"/>
              </a:xfrm>
              <a:prstGeom prst="rect">
                <a:avLst/>
              </a:prstGeom>
              <a:blipFill>
                <a:blip r:embed="rId3"/>
                <a:stretch>
                  <a:fillRect l="-684" b="-26667"/>
                </a:stretch>
              </a:blipFill>
            </p:spPr>
            <p:txBody>
              <a:bodyPr/>
              <a:lstStyle/>
              <a:p>
                <a:r>
                  <a:rPr lang="en-US">
                    <a:noFill/>
                  </a:rPr>
                  <a:t> </a:t>
                </a:r>
              </a:p>
            </p:txBody>
          </p:sp>
        </mc:Fallback>
      </mc:AlternateContent>
    </p:spTree>
    <p:extLst>
      <p:ext uri="{BB962C8B-B14F-4D97-AF65-F5344CB8AC3E}">
        <p14:creationId xmlns:p14="http://schemas.microsoft.com/office/powerpoint/2010/main" val="72781839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4B14-5723-E840-8AAC-C3FD8E1029F3}"/>
              </a:ext>
            </a:extLst>
          </p:cNvPr>
          <p:cNvSpPr>
            <a:spLocks noGrp="1"/>
          </p:cNvSpPr>
          <p:nvPr>
            <p:ph type="title"/>
          </p:nvPr>
        </p:nvSpPr>
        <p:spPr/>
        <p:txBody>
          <a:bodyPr/>
          <a:lstStyle/>
          <a:p>
            <a:r>
              <a:rPr lang="en-US" dirty="0"/>
              <a:t>Digit Example</a:t>
            </a:r>
          </a:p>
        </p:txBody>
      </p:sp>
      <p:sp>
        <p:nvSpPr>
          <p:cNvPr id="3" name="Text Placeholder 2">
            <a:extLst>
              <a:ext uri="{FF2B5EF4-FFF2-40B4-BE49-F238E27FC236}">
                <a16:creationId xmlns:a16="http://schemas.microsoft.com/office/drawing/2014/main" id="{CF3D9288-1E34-5B48-8B90-6CBF74F7A887}"/>
              </a:ext>
            </a:extLst>
          </p:cNvPr>
          <p:cNvSpPr>
            <a:spLocks noGrp="1"/>
          </p:cNvSpPr>
          <p:nvPr>
            <p:ph type="body" idx="1"/>
          </p:nvPr>
        </p:nvSpPr>
        <p:spPr/>
        <p:txBody>
          <a:bodyPr/>
          <a:lstStyle/>
          <a:p>
            <a:r>
              <a:rPr lang="en-US" sz="4000" dirty="0"/>
              <a:t>This is a simple idea, so lets take a look at how it helps avoid overfitting in MNIST (Digit Classification)</a:t>
            </a:r>
          </a:p>
        </p:txBody>
      </p:sp>
      <p:pic>
        <p:nvPicPr>
          <p:cNvPr id="4" name="Picture 3">
            <a:extLst>
              <a:ext uri="{FF2B5EF4-FFF2-40B4-BE49-F238E27FC236}">
                <a16:creationId xmlns:a16="http://schemas.microsoft.com/office/drawing/2014/main" id="{5F462B78-6A6C-9145-9214-C875A786488C}"/>
              </a:ext>
            </a:extLst>
          </p:cNvPr>
          <p:cNvPicPr>
            <a:picLocks noChangeAspect="1"/>
          </p:cNvPicPr>
          <p:nvPr/>
        </p:nvPicPr>
        <p:blipFill>
          <a:blip r:embed="rId3"/>
          <a:stretch>
            <a:fillRect/>
          </a:stretch>
        </p:blipFill>
        <p:spPr>
          <a:xfrm>
            <a:off x="5132505" y="3985872"/>
            <a:ext cx="14726605" cy="7223760"/>
          </a:xfrm>
          <a:prstGeom prst="rect">
            <a:avLst/>
          </a:prstGeom>
        </p:spPr>
      </p:pic>
      <p:sp>
        <p:nvSpPr>
          <p:cNvPr id="5" name="Rectangle 4">
            <a:extLst>
              <a:ext uri="{FF2B5EF4-FFF2-40B4-BE49-F238E27FC236}">
                <a16:creationId xmlns:a16="http://schemas.microsoft.com/office/drawing/2014/main" id="{79FE7783-84F3-B04A-8C68-349BA4BCBFC6}"/>
              </a:ext>
            </a:extLst>
          </p:cNvPr>
          <p:cNvSpPr/>
          <p:nvPr/>
        </p:nvSpPr>
        <p:spPr>
          <a:xfrm>
            <a:off x="141910" y="11460350"/>
            <a:ext cx="8015336" cy="553998"/>
          </a:xfrm>
          <a:prstGeom prst="rect">
            <a:avLst/>
          </a:prstGeom>
        </p:spPr>
        <p:txBody>
          <a:bodyPr wrap="none">
            <a:spAutoFit/>
          </a:bodyPr>
          <a:lstStyle/>
          <a:p>
            <a:r>
              <a:rPr lang="en-US" dirty="0"/>
              <a:t>DTE-LECTURE-3-RANDOM-FOREST.ipynb</a:t>
            </a:r>
          </a:p>
        </p:txBody>
      </p:sp>
      <p:sp>
        <p:nvSpPr>
          <p:cNvPr id="6" name="TextBox 5">
            <a:extLst>
              <a:ext uri="{FF2B5EF4-FFF2-40B4-BE49-F238E27FC236}">
                <a16:creationId xmlns:a16="http://schemas.microsoft.com/office/drawing/2014/main" id="{71D07A52-6059-0541-9FBD-C4D25A76033F}"/>
              </a:ext>
            </a:extLst>
          </p:cNvPr>
          <p:cNvSpPr txBox="1"/>
          <p:nvPr/>
        </p:nvSpPr>
        <p:spPr>
          <a:xfrm>
            <a:off x="443852" y="5299773"/>
            <a:ext cx="370572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Original data</a:t>
            </a:r>
          </a:p>
        </p:txBody>
      </p:sp>
      <p:sp>
        <p:nvSpPr>
          <p:cNvPr id="7" name="TextBox 6">
            <a:extLst>
              <a:ext uri="{FF2B5EF4-FFF2-40B4-BE49-F238E27FC236}">
                <a16:creationId xmlns:a16="http://schemas.microsoft.com/office/drawing/2014/main" id="{08505B31-745B-2D4C-BE13-2D9AA3D6C7C7}"/>
              </a:ext>
            </a:extLst>
          </p:cNvPr>
          <p:cNvSpPr txBox="1"/>
          <p:nvPr/>
        </p:nvSpPr>
        <p:spPr>
          <a:xfrm>
            <a:off x="443852" y="9086461"/>
            <a:ext cx="370572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Selected pixels</a:t>
            </a:r>
          </a:p>
        </p:txBody>
      </p:sp>
    </p:spTree>
    <p:extLst>
      <p:ext uri="{BB962C8B-B14F-4D97-AF65-F5344CB8AC3E}">
        <p14:creationId xmlns:p14="http://schemas.microsoft.com/office/powerpoint/2010/main" val="266043382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Digit Example</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p:txBody>
          <a:bodyPr/>
          <a:lstStyle/>
          <a:p>
            <a:r>
              <a:rPr lang="en-US" sz="4400" dirty="0"/>
              <a:t>This is a simple idea, so lets take a look at how it helps avoid overfitting in MNIST (Digit Classification)</a:t>
            </a:r>
          </a:p>
          <a:p>
            <a:r>
              <a:rPr lang="en-US" sz="4400" dirty="0"/>
              <a:t>The plot on the right shows the test score on Bagged versus Random Forest</a:t>
            </a:r>
          </a:p>
          <a:p>
            <a:r>
              <a:rPr lang="en-US" sz="4400" dirty="0"/>
              <a:t>Each tree in the forest does worse than in the bag, but the aggregate is better.</a:t>
            </a:r>
          </a:p>
        </p:txBody>
      </p:sp>
      <p:sp>
        <p:nvSpPr>
          <p:cNvPr id="7" name="Rectangle 6">
            <a:extLst>
              <a:ext uri="{FF2B5EF4-FFF2-40B4-BE49-F238E27FC236}">
                <a16:creationId xmlns:a16="http://schemas.microsoft.com/office/drawing/2014/main" id="{C7BE07C4-6A45-2841-90A0-ABF7036649AC}"/>
              </a:ext>
            </a:extLst>
          </p:cNvPr>
          <p:cNvSpPr/>
          <p:nvPr/>
        </p:nvSpPr>
        <p:spPr>
          <a:xfrm>
            <a:off x="824908" y="10784946"/>
            <a:ext cx="8015336" cy="553998"/>
          </a:xfrm>
          <a:prstGeom prst="rect">
            <a:avLst/>
          </a:prstGeom>
        </p:spPr>
        <p:txBody>
          <a:bodyPr wrap="none">
            <a:spAutoFit/>
          </a:bodyPr>
          <a:lstStyle/>
          <a:p>
            <a:r>
              <a:rPr lang="en-US" dirty="0"/>
              <a:t>DTE-LECTURE-3-RANDOM-FOREST.ipynb</a:t>
            </a:r>
          </a:p>
        </p:txBody>
      </p:sp>
      <p:pic>
        <p:nvPicPr>
          <p:cNvPr id="5" name="Picture 4">
            <a:extLst>
              <a:ext uri="{FF2B5EF4-FFF2-40B4-BE49-F238E27FC236}">
                <a16:creationId xmlns:a16="http://schemas.microsoft.com/office/drawing/2014/main" id="{03FAB461-010A-E94E-8C0A-BA8ACD392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5080" y="1498600"/>
            <a:ext cx="10058400" cy="10058400"/>
          </a:xfrm>
          <a:prstGeom prst="rect">
            <a:avLst/>
          </a:prstGeom>
        </p:spPr>
      </p:pic>
      <p:sp>
        <p:nvSpPr>
          <p:cNvPr id="6" name="TextBox 5">
            <a:extLst>
              <a:ext uri="{FF2B5EF4-FFF2-40B4-BE49-F238E27FC236}">
                <a16:creationId xmlns:a16="http://schemas.microsoft.com/office/drawing/2014/main" id="{73574C24-3A27-C546-9037-3B2CBCAA4854}"/>
              </a:ext>
            </a:extLst>
          </p:cNvPr>
          <p:cNvSpPr txBox="1"/>
          <p:nvPr/>
        </p:nvSpPr>
        <p:spPr>
          <a:xfrm>
            <a:off x="15322501" y="10667614"/>
            <a:ext cx="4403558"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Number of predictors</a:t>
            </a:r>
          </a:p>
        </p:txBody>
      </p:sp>
      <p:sp>
        <p:nvSpPr>
          <p:cNvPr id="8" name="TextBox 7">
            <a:extLst>
              <a:ext uri="{FF2B5EF4-FFF2-40B4-BE49-F238E27FC236}">
                <a16:creationId xmlns:a16="http://schemas.microsoft.com/office/drawing/2014/main" id="{A54D0858-A646-3349-A330-D1C112DA58D7}"/>
              </a:ext>
            </a:extLst>
          </p:cNvPr>
          <p:cNvSpPr txBox="1"/>
          <p:nvPr/>
        </p:nvSpPr>
        <p:spPr>
          <a:xfrm rot="16200000">
            <a:off x="10575431" y="6245671"/>
            <a:ext cx="4403558"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b="0" dirty="0"/>
              <a:t>Test Accuracy</a:t>
            </a:r>
            <a:endPar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91465874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AF48-1E80-0E4A-B1FF-8F82B386AB5C}"/>
              </a:ext>
            </a:extLst>
          </p:cNvPr>
          <p:cNvSpPr>
            <a:spLocks noGrp="1"/>
          </p:cNvSpPr>
          <p:nvPr>
            <p:ph type="title"/>
          </p:nvPr>
        </p:nvSpPr>
        <p:spPr/>
        <p:txBody>
          <a:bodyPr/>
          <a:lstStyle/>
          <a:p>
            <a:r>
              <a:rPr lang="en-US" dirty="0"/>
              <a:t>Random Forests in </a:t>
            </a:r>
            <a:r>
              <a:rPr lang="en-US" dirty="0" err="1"/>
              <a:t>Sklearn</a:t>
            </a:r>
            <a:endParaRPr lang="en-US" dirty="0"/>
          </a:p>
        </p:txBody>
      </p:sp>
      <p:sp>
        <p:nvSpPr>
          <p:cNvPr id="3" name="Text Placeholder 2">
            <a:extLst>
              <a:ext uri="{FF2B5EF4-FFF2-40B4-BE49-F238E27FC236}">
                <a16:creationId xmlns:a16="http://schemas.microsoft.com/office/drawing/2014/main" id="{171AF40C-758E-B64E-B063-CEF1CB29063F}"/>
              </a:ext>
            </a:extLst>
          </p:cNvPr>
          <p:cNvSpPr>
            <a:spLocks noGrp="1"/>
          </p:cNvSpPr>
          <p:nvPr>
            <p:ph type="body" idx="1"/>
          </p:nvPr>
        </p:nvSpPr>
        <p:spPr/>
        <p:txBody>
          <a:bodyPr/>
          <a:lstStyle/>
          <a:p>
            <a:r>
              <a:rPr lang="en-US" sz="4400" dirty="0"/>
              <a:t>The interface is again familiar (abbreviated here):</a:t>
            </a:r>
          </a:p>
          <a:p>
            <a:pPr marL="0" indent="0">
              <a:buNone/>
            </a:pPr>
            <a:endParaRPr lang="en-US" dirty="0"/>
          </a:p>
          <a:p>
            <a:pPr marL="0" indent="0">
              <a:buNone/>
            </a:pPr>
            <a:r>
              <a:rPr lang="en-US" sz="4400" b="1" dirty="0" err="1">
                <a:solidFill>
                  <a:schemeClr val="tx1"/>
                </a:solidFill>
                <a:latin typeface="Consolas" panose="020B0609020204030204" pitchFamily="49" charset="0"/>
                <a:cs typeface="Consolas" panose="020B0609020204030204" pitchFamily="49" charset="0"/>
              </a:rPr>
              <a:t>RandomForestClassifier</a:t>
            </a:r>
            <a:r>
              <a:rPr lang="en-US" sz="4400" dirty="0">
                <a:latin typeface="Consolas" panose="020B0609020204030204" pitchFamily="49" charset="0"/>
                <a:cs typeface="Consolas" panose="020B0609020204030204" pitchFamily="49" charset="0"/>
              </a:rPr>
              <a:t>(</a:t>
            </a:r>
            <a:r>
              <a:rPr lang="en-US" sz="4400" i="1" dirty="0" err="1">
                <a:solidFill>
                  <a:schemeClr val="accent3"/>
                </a:solidFill>
                <a:latin typeface="Consolas" panose="020B0609020204030204" pitchFamily="49" charset="0"/>
                <a:cs typeface="Consolas" panose="020B0609020204030204" pitchFamily="49" charset="0"/>
              </a:rPr>
              <a:t>n_estimators</a:t>
            </a:r>
            <a:r>
              <a:rPr lang="en-US" sz="4400" i="1" dirty="0">
                <a:solidFill>
                  <a:schemeClr val="accent3"/>
                </a:solidFill>
                <a:latin typeface="Consolas" panose="020B0609020204030204" pitchFamily="49" charset="0"/>
                <a:cs typeface="Consolas" panose="020B0609020204030204" pitchFamily="49" charset="0"/>
              </a:rPr>
              <a:t>=100</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criterion=’</a:t>
            </a:r>
            <a:r>
              <a:rPr lang="en-US" sz="4400" i="1" dirty="0" err="1">
                <a:latin typeface="Consolas" panose="020B0609020204030204" pitchFamily="49" charset="0"/>
                <a:cs typeface="Consolas" panose="020B0609020204030204" pitchFamily="49" charset="0"/>
              </a:rPr>
              <a:t>gini</a:t>
            </a:r>
            <a:r>
              <a:rPr lang="en-US" sz="4400" i="1" dirty="0">
                <a:latin typeface="Consolas" panose="020B0609020204030204" pitchFamily="49" charset="0"/>
                <a:cs typeface="Consolas" panose="020B0609020204030204" pitchFamily="49" charset="0"/>
              </a:rPr>
              <a:t>’</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max_depth</a:t>
            </a:r>
            <a:r>
              <a:rPr lang="en-US" sz="4400" i="1" dirty="0">
                <a:latin typeface="Consolas" panose="020B0609020204030204" pitchFamily="49" charset="0"/>
                <a:cs typeface="Consolas" panose="020B0609020204030204" pitchFamily="49" charset="0"/>
              </a:rPr>
              <a:t>=None</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min_samples_split</a:t>
            </a:r>
            <a:r>
              <a:rPr lang="en-US" sz="4400" i="1" dirty="0">
                <a:latin typeface="Consolas" panose="020B0609020204030204" pitchFamily="49" charset="0"/>
                <a:cs typeface="Consolas" panose="020B0609020204030204" pitchFamily="49" charset="0"/>
              </a:rPr>
              <a:t>=2</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min_samples_leaf</a:t>
            </a:r>
            <a:r>
              <a:rPr lang="en-US" sz="4400" i="1" dirty="0">
                <a:latin typeface="Consolas" panose="020B0609020204030204" pitchFamily="49" charset="0"/>
                <a:cs typeface="Consolas" panose="020B0609020204030204" pitchFamily="49" charset="0"/>
              </a:rPr>
              <a:t>=1</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min_weight_fraction_leaf</a:t>
            </a:r>
            <a:r>
              <a:rPr lang="en-US" sz="4400" i="1" dirty="0">
                <a:latin typeface="Consolas" panose="020B0609020204030204" pitchFamily="49" charset="0"/>
                <a:cs typeface="Consolas" panose="020B0609020204030204" pitchFamily="49" charset="0"/>
              </a:rPr>
              <a:t>=0.0</a:t>
            </a:r>
            <a:r>
              <a:rPr lang="en-US" sz="4400" dirty="0">
                <a:latin typeface="Consolas" panose="020B0609020204030204" pitchFamily="49" charset="0"/>
                <a:cs typeface="Consolas" panose="020B0609020204030204" pitchFamily="49" charset="0"/>
              </a:rPr>
              <a:t>, </a:t>
            </a:r>
            <a:r>
              <a:rPr lang="en-US" sz="4400" i="1" dirty="0" err="1">
                <a:solidFill>
                  <a:schemeClr val="accent3"/>
                </a:solidFill>
                <a:latin typeface="Consolas" panose="020B0609020204030204" pitchFamily="49" charset="0"/>
                <a:cs typeface="Consolas" panose="020B0609020204030204" pitchFamily="49" charset="0"/>
              </a:rPr>
              <a:t>max_features</a:t>
            </a:r>
            <a:r>
              <a:rPr lang="en-US" sz="4400" i="1" dirty="0">
                <a:solidFill>
                  <a:schemeClr val="accent3"/>
                </a:solidFill>
                <a:latin typeface="Consolas" panose="020B0609020204030204" pitchFamily="49" charset="0"/>
                <a:cs typeface="Consolas" panose="020B0609020204030204" pitchFamily="49" charset="0"/>
              </a:rPr>
              <a:t>=’auto’</a:t>
            </a:r>
            <a:r>
              <a:rPr lang="en-US" sz="4400" dirty="0">
                <a:solidFill>
                  <a:schemeClr val="tx1"/>
                </a:solidFill>
                <a:latin typeface="Consolas" panose="020B0609020204030204" pitchFamily="49" charset="0"/>
                <a:cs typeface="Consolas" panose="020B0609020204030204" pitchFamily="49" charset="0"/>
              </a:rPr>
              <a:t>,</a:t>
            </a:r>
            <a:r>
              <a:rPr lang="en-US" sz="4400" dirty="0">
                <a:solidFill>
                  <a:srgbClr val="00B050"/>
                </a:solidFill>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max_leaf_nodes</a:t>
            </a:r>
            <a:r>
              <a:rPr lang="en-US" sz="4400" i="1" dirty="0">
                <a:latin typeface="Consolas" panose="020B0609020204030204" pitchFamily="49" charset="0"/>
                <a:cs typeface="Consolas" panose="020B0609020204030204" pitchFamily="49" charset="0"/>
              </a:rPr>
              <a:t>=None</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min_impurity_decrease</a:t>
            </a:r>
            <a:r>
              <a:rPr lang="en-US" sz="4400" i="1" dirty="0">
                <a:latin typeface="Consolas" panose="020B0609020204030204" pitchFamily="49" charset="0"/>
                <a:cs typeface="Consolas" panose="020B0609020204030204" pitchFamily="49" charset="0"/>
              </a:rPr>
              <a:t>=0.0</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min_impurity_split</a:t>
            </a:r>
            <a:r>
              <a:rPr lang="en-US" sz="4400" i="1" dirty="0">
                <a:latin typeface="Consolas" panose="020B0609020204030204" pitchFamily="49" charset="0"/>
                <a:cs typeface="Consolas" panose="020B0609020204030204" pitchFamily="49" charset="0"/>
              </a:rPr>
              <a:t>=None</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bootstrap=True</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oob_score</a:t>
            </a:r>
            <a:r>
              <a:rPr lang="en-US" sz="4400" i="1" dirty="0">
                <a:latin typeface="Consolas" panose="020B0609020204030204" pitchFamily="49" charset="0"/>
                <a:cs typeface="Consolas" panose="020B0609020204030204" pitchFamily="49" charset="0"/>
              </a:rPr>
              <a:t>=False</a:t>
            </a:r>
            <a:r>
              <a:rPr lang="en-US" sz="4400" dirty="0">
                <a:latin typeface="Consolas" panose="020B0609020204030204" pitchFamily="49" charset="0"/>
                <a:cs typeface="Consolas" panose="020B0609020204030204" pitchFamily="49" charset="0"/>
              </a:rPr>
              <a:t>, 	</a:t>
            </a:r>
            <a:r>
              <a:rPr lang="en-US" sz="4400" i="1" dirty="0" err="1">
                <a:latin typeface="Consolas" panose="020B0609020204030204" pitchFamily="49" charset="0"/>
                <a:cs typeface="Consolas" panose="020B0609020204030204" pitchFamily="49" charset="0"/>
              </a:rPr>
              <a:t>n_jobs</a:t>
            </a:r>
            <a:r>
              <a:rPr lang="en-US" sz="4400" i="1" dirty="0">
                <a:latin typeface="Consolas" panose="020B0609020204030204" pitchFamily="49" charset="0"/>
                <a:cs typeface="Consolas" panose="020B0609020204030204" pitchFamily="49" charset="0"/>
              </a:rPr>
              <a:t>=1</a:t>
            </a:r>
            <a:r>
              <a:rPr lang="en-US" sz="4400" dirty="0">
                <a:latin typeface="Consolas" panose="020B0609020204030204" pitchFamily="49" charset="0"/>
                <a:cs typeface="Consolas" panose="020B0609020204030204" pitchFamily="49" charset="0"/>
              </a:rPr>
              <a:t>)</a:t>
            </a:r>
            <a:endParaRPr lang="en-US" sz="4400" dirty="0"/>
          </a:p>
        </p:txBody>
      </p:sp>
    </p:spTree>
    <p:extLst>
      <p:ext uri="{BB962C8B-B14F-4D97-AF65-F5344CB8AC3E}">
        <p14:creationId xmlns:p14="http://schemas.microsoft.com/office/powerpoint/2010/main" val="185977224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98DC-6FB8-EB4F-B01C-143185401257}"/>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924BF28-7645-F44C-893E-761912ECBA91}"/>
              </a:ext>
            </a:extLst>
          </p:cNvPr>
          <p:cNvSpPr>
            <a:spLocks noGrp="1"/>
          </p:cNvSpPr>
          <p:nvPr>
            <p:ph type="body" idx="1"/>
          </p:nvPr>
        </p:nvSpPr>
        <p:spPr/>
        <p:txBody>
          <a:bodyPr/>
          <a:lstStyle/>
          <a:p>
            <a:pPr marL="571500" indent="-571500">
              <a:buSzPct val="125000"/>
              <a:buFont typeface="Arial" panose="020B0604020202020204" pitchFamily="34" charset="0"/>
              <a:buChar char="•"/>
            </a:pPr>
            <a:r>
              <a:rPr lang="en-US" sz="4400" dirty="0">
                <a:solidFill>
                  <a:schemeClr val="accent3"/>
                </a:solidFill>
              </a:rPr>
              <a:t>Class review</a:t>
            </a:r>
          </a:p>
          <a:p>
            <a:pPr marL="571500" indent="-571500">
              <a:buSzPct val="125000"/>
              <a:buFont typeface="Arial" panose="020B0604020202020204" pitchFamily="34" charset="0"/>
              <a:buChar char="•"/>
            </a:pPr>
            <a:r>
              <a:rPr lang="en-US" sz="4400" b="0" dirty="0">
                <a:solidFill>
                  <a:schemeClr val="tx1"/>
                </a:solidFill>
              </a:rPr>
              <a:t>Bootstrapping</a:t>
            </a:r>
          </a:p>
          <a:p>
            <a:pPr marL="571500" indent="-571500">
              <a:buSzPct val="125000"/>
              <a:buFont typeface="Arial" panose="020B0604020202020204" pitchFamily="34" charset="0"/>
              <a:buChar char="•"/>
            </a:pPr>
            <a:r>
              <a:rPr lang="en-US" sz="4400" b="0" dirty="0">
                <a:solidFill>
                  <a:schemeClr val="tx1"/>
                </a:solidFill>
              </a:rPr>
              <a:t>Bagging</a:t>
            </a:r>
          </a:p>
          <a:p>
            <a:pPr marL="571500" indent="-571500">
              <a:buSzPct val="125000"/>
              <a:buFont typeface="Arial" panose="020B0604020202020204" pitchFamily="34" charset="0"/>
              <a:buChar char="•"/>
            </a:pPr>
            <a:r>
              <a:rPr lang="en-US" sz="4400" b="0" dirty="0">
                <a:solidFill>
                  <a:schemeClr val="tx1"/>
                </a:solidFill>
              </a:rPr>
              <a:t>Random Forests</a:t>
            </a:r>
          </a:p>
          <a:p>
            <a:pPr marL="571500" indent="-571500">
              <a:buSzPct val="125000"/>
              <a:buFont typeface="Arial" panose="020B0604020202020204" pitchFamily="34" charset="0"/>
              <a:buChar char="•"/>
            </a:pPr>
            <a:r>
              <a:rPr lang="en-US" sz="4400" b="0" dirty="0">
                <a:solidFill>
                  <a:schemeClr val="tx1"/>
                </a:solidFill>
              </a:rPr>
              <a:t>General </a:t>
            </a:r>
            <a:r>
              <a:rPr lang="en-US" sz="4400" b="0" dirty="0" err="1">
                <a:solidFill>
                  <a:schemeClr val="tx1"/>
                </a:solidFill>
              </a:rPr>
              <a:t>Ensembling</a:t>
            </a:r>
            <a:endParaRPr lang="en-US" sz="4400" b="0" dirty="0">
              <a:solidFill>
                <a:schemeClr val="tx1"/>
              </a:solidFill>
            </a:endParaRPr>
          </a:p>
          <a:p>
            <a:pPr marL="571500" indent="-571500">
              <a:buSzPct val="125000"/>
              <a:buFont typeface="Arial" panose="020B0604020202020204" pitchFamily="34" charset="0"/>
              <a:buChar char="•"/>
            </a:pPr>
            <a:r>
              <a:rPr lang="en-US" sz="4400" b="0" dirty="0">
                <a:solidFill>
                  <a:schemeClr val="tx1"/>
                </a:solidFill>
              </a:rPr>
              <a:t>Summary</a:t>
            </a:r>
          </a:p>
        </p:txBody>
      </p:sp>
    </p:spTree>
    <p:extLst>
      <p:ext uri="{BB962C8B-B14F-4D97-AF65-F5344CB8AC3E}">
        <p14:creationId xmlns:p14="http://schemas.microsoft.com/office/powerpoint/2010/main" val="336110603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DB00-21CB-0B4C-91D5-CE76B68DB96F}"/>
              </a:ext>
            </a:extLst>
          </p:cNvPr>
          <p:cNvSpPr>
            <a:spLocks noGrp="1"/>
          </p:cNvSpPr>
          <p:nvPr>
            <p:ph type="title"/>
          </p:nvPr>
        </p:nvSpPr>
        <p:spPr/>
        <p:txBody>
          <a:bodyPr/>
          <a:lstStyle/>
          <a:p>
            <a:r>
              <a:rPr lang="en-US" dirty="0"/>
              <a:t>A Pleasant Bonus</a:t>
            </a:r>
          </a:p>
        </p:txBody>
      </p:sp>
      <p:sp>
        <p:nvSpPr>
          <p:cNvPr id="3" name="Text Placeholder 2">
            <a:extLst>
              <a:ext uri="{FF2B5EF4-FFF2-40B4-BE49-F238E27FC236}">
                <a16:creationId xmlns:a16="http://schemas.microsoft.com/office/drawing/2014/main" id="{B2608147-246F-564E-8A71-EBEE4FC2EE0C}"/>
              </a:ext>
            </a:extLst>
          </p:cNvPr>
          <p:cNvSpPr>
            <a:spLocks noGrp="1"/>
          </p:cNvSpPr>
          <p:nvPr>
            <p:ph type="body" idx="1"/>
          </p:nvPr>
        </p:nvSpPr>
        <p:spPr/>
        <p:txBody>
          <a:bodyPr/>
          <a:lstStyle/>
          <a:p>
            <a:r>
              <a:rPr lang="en-US" sz="4400" dirty="0"/>
              <a:t>We began using random feature subsets so that we could have an additional tool to decorrelate trees and increase the ability of our random forests to avoid overfitting</a:t>
            </a:r>
          </a:p>
          <a:p>
            <a:r>
              <a:rPr lang="en-US" sz="4400" dirty="0"/>
              <a:t>There is another big gain: </a:t>
            </a:r>
            <a:r>
              <a:rPr lang="en-US" sz="4400" b="1" dirty="0">
                <a:solidFill>
                  <a:schemeClr val="tx1"/>
                </a:solidFill>
              </a:rPr>
              <a:t>efficiency</a:t>
            </a:r>
            <a:r>
              <a:rPr lang="en-US" sz="4400" dirty="0"/>
              <a:t>!  Every tree now only needs to consider a small fraction of features, and thus they can be trained in a fraction of the time!</a:t>
            </a:r>
          </a:p>
          <a:p>
            <a:r>
              <a:rPr lang="en-US" sz="4400" dirty="0"/>
              <a:t>Time to produce graph for full features: </a:t>
            </a:r>
            <a:r>
              <a:rPr lang="en-US" sz="4400" b="1" dirty="0">
                <a:solidFill>
                  <a:schemeClr val="tx1"/>
                </a:solidFill>
              </a:rPr>
              <a:t>12 minutes</a:t>
            </a:r>
          </a:p>
          <a:p>
            <a:r>
              <a:rPr lang="en-US" sz="4400" dirty="0"/>
              <a:t>Time to produce graph for subset of features: </a:t>
            </a:r>
            <a:r>
              <a:rPr lang="en-US" sz="4400" b="1" dirty="0">
                <a:solidFill>
                  <a:schemeClr val="tx1"/>
                </a:solidFill>
              </a:rPr>
              <a:t>25 seconds</a:t>
            </a:r>
          </a:p>
        </p:txBody>
      </p:sp>
    </p:spTree>
    <p:extLst>
      <p:ext uri="{BB962C8B-B14F-4D97-AF65-F5344CB8AC3E}">
        <p14:creationId xmlns:p14="http://schemas.microsoft.com/office/powerpoint/2010/main" val="165887015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25E1-2E00-5649-A727-86EDDA4DF785}"/>
              </a:ext>
            </a:extLst>
          </p:cNvPr>
          <p:cNvSpPr>
            <a:spLocks noGrp="1"/>
          </p:cNvSpPr>
          <p:nvPr>
            <p:ph type="title"/>
          </p:nvPr>
        </p:nvSpPr>
        <p:spPr/>
        <p:txBody>
          <a:bodyPr/>
          <a:lstStyle/>
          <a:p>
            <a:r>
              <a:rPr lang="en-US" dirty="0"/>
              <a:t>Other Common Random Forests</a:t>
            </a:r>
          </a:p>
        </p:txBody>
      </p:sp>
      <p:sp>
        <p:nvSpPr>
          <p:cNvPr id="3" name="Text Placeholder 2">
            <a:extLst>
              <a:ext uri="{FF2B5EF4-FFF2-40B4-BE49-F238E27FC236}">
                <a16:creationId xmlns:a16="http://schemas.microsoft.com/office/drawing/2014/main" id="{EB793132-94DE-DD44-BFDA-C84E374789E9}"/>
              </a:ext>
            </a:extLst>
          </p:cNvPr>
          <p:cNvSpPr>
            <a:spLocks noGrp="1"/>
          </p:cNvSpPr>
          <p:nvPr>
            <p:ph type="body" idx="1"/>
          </p:nvPr>
        </p:nvSpPr>
        <p:spPr/>
        <p:txBody>
          <a:bodyPr/>
          <a:lstStyle/>
          <a:p>
            <a:r>
              <a:rPr lang="en-US" sz="4000" dirty="0"/>
              <a:t>Rather than selecting a subset of the features for each tree, each node may instead inspect </a:t>
            </a:r>
            <a:r>
              <a:rPr lang="en-US" sz="4000" b="1" dirty="0">
                <a:solidFill>
                  <a:schemeClr val="tx1"/>
                </a:solidFill>
              </a:rPr>
              <a:t>it’s own random subset</a:t>
            </a:r>
            <a:r>
              <a:rPr lang="en-US" sz="4000" b="1" dirty="0">
                <a:solidFill>
                  <a:srgbClr val="00B050"/>
                </a:solidFill>
              </a:rPr>
              <a:t> </a:t>
            </a:r>
            <a:r>
              <a:rPr lang="en-US" sz="4000" dirty="0"/>
              <a:t>of features.</a:t>
            </a:r>
          </a:p>
          <a:p>
            <a:pPr lvl="1">
              <a:buFont typeface="Wingdings" pitchFamily="2" charset="2"/>
              <a:buChar char="§"/>
            </a:pPr>
            <a:r>
              <a:rPr lang="en-US" sz="4000" dirty="0"/>
              <a:t>This is the one you’ll encounter in </a:t>
            </a:r>
            <a:r>
              <a:rPr lang="en-US" sz="4000" dirty="0" err="1">
                <a:latin typeface="Consolas" panose="020B0609020204030204" pitchFamily="49" charset="0"/>
                <a:cs typeface="Consolas" panose="020B0609020204030204" pitchFamily="49" charset="0"/>
              </a:rPr>
              <a:t>sklearn</a:t>
            </a:r>
            <a:endParaRPr lang="en-US" sz="4000" dirty="0">
              <a:latin typeface="Consolas" panose="020B0609020204030204" pitchFamily="49" charset="0"/>
              <a:cs typeface="Consolas" panose="020B0609020204030204" pitchFamily="49" charset="0"/>
            </a:endParaRPr>
          </a:p>
          <a:p>
            <a:r>
              <a:rPr lang="en-US" sz="4000" dirty="0">
                <a:cs typeface="Consolas" panose="020B0609020204030204" pitchFamily="49" charset="0"/>
              </a:rPr>
              <a:t>One can also combine with </a:t>
            </a:r>
            <a:r>
              <a:rPr lang="en-US" sz="4000" b="1" dirty="0" err="1">
                <a:solidFill>
                  <a:schemeClr val="accent3"/>
                </a:solidFill>
                <a:cs typeface="Consolas" panose="020B0609020204030204" pitchFamily="49" charset="0"/>
              </a:rPr>
              <a:t>ExtraTrees</a:t>
            </a:r>
            <a:r>
              <a:rPr lang="en-US" sz="4000" dirty="0">
                <a:cs typeface="Consolas" panose="020B0609020204030204" pitchFamily="49" charset="0"/>
              </a:rPr>
              <a:t> for additional decorrelation</a:t>
            </a:r>
          </a:p>
          <a:p>
            <a:r>
              <a:rPr lang="en-US" sz="4000" dirty="0">
                <a:cs typeface="Consolas" panose="020B0609020204030204" pitchFamily="49" charset="0"/>
              </a:rPr>
              <a:t>The splits can be chosen to separate two randomly chosen points of different classes leading to what are known as </a:t>
            </a:r>
            <a:r>
              <a:rPr lang="en-US" sz="4000" b="1" dirty="0">
                <a:solidFill>
                  <a:schemeClr val="tx1"/>
                </a:solidFill>
                <a:cs typeface="Consolas" panose="020B0609020204030204" pitchFamily="49" charset="0"/>
              </a:rPr>
              <a:t>Perfect Random Tree Ensembles (PERT). </a:t>
            </a:r>
            <a:r>
              <a:rPr lang="en-US" sz="4000" dirty="0">
                <a:solidFill>
                  <a:schemeClr val="tx1"/>
                </a:solidFill>
                <a:cs typeface="Consolas" panose="020B0609020204030204" pitchFamily="49" charset="0"/>
              </a:rPr>
              <a:t>Paper </a:t>
            </a:r>
            <a:r>
              <a:rPr lang="en-US" sz="4000" dirty="0">
                <a:solidFill>
                  <a:schemeClr val="tx1"/>
                </a:solidFill>
                <a:cs typeface="Consolas" panose="020B0609020204030204" pitchFamily="49" charset="0"/>
                <a:hlinkClick r:id="rId3"/>
              </a:rPr>
              <a:t>here</a:t>
            </a:r>
            <a:r>
              <a:rPr lang="en-US" sz="4000" b="1" dirty="0">
                <a:solidFill>
                  <a:schemeClr val="tx1"/>
                </a:solidFill>
                <a:cs typeface="Consolas" panose="020B0609020204030204" pitchFamily="49" charset="0"/>
              </a:rPr>
              <a:t>.</a:t>
            </a:r>
          </a:p>
          <a:p>
            <a:r>
              <a:rPr lang="en-US" sz="4000" dirty="0">
                <a:cs typeface="Consolas" panose="020B0609020204030204" pitchFamily="49" charset="0"/>
              </a:rPr>
              <a:t>See</a:t>
            </a:r>
            <a:r>
              <a:rPr lang="en-US" sz="4000" dirty="0"/>
              <a:t> Section 4.3.1 from </a:t>
            </a:r>
            <a:r>
              <a:rPr lang="en-US" sz="4000" dirty="0">
                <a:hlinkClick r:id="rId4"/>
              </a:rPr>
              <a:t>Understanding Random Forests</a:t>
            </a:r>
            <a:r>
              <a:rPr lang="en-US" sz="4000" dirty="0"/>
              <a:t> for many more.</a:t>
            </a:r>
            <a:endParaRPr lang="en-US" sz="4000" dirty="0">
              <a:cs typeface="Consolas" panose="020B0609020204030204" pitchFamily="49" charset="0"/>
            </a:endParaRPr>
          </a:p>
        </p:txBody>
      </p:sp>
    </p:spTree>
    <p:extLst>
      <p:ext uri="{BB962C8B-B14F-4D97-AF65-F5344CB8AC3E}">
        <p14:creationId xmlns:p14="http://schemas.microsoft.com/office/powerpoint/2010/main" val="70530539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Random Forests Are Amongst the Best</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p:txBody>
          <a:bodyPr/>
          <a:lstStyle/>
          <a:p>
            <a:r>
              <a:rPr lang="en-US" sz="4400" dirty="0"/>
              <a:t>People have done meta-analysis of ML algorithms, and random forests often come out </a:t>
            </a:r>
            <a:r>
              <a:rPr lang="en-US" sz="4400" dirty="0">
                <a:hlinkClick r:id="rId3"/>
              </a:rPr>
              <a:t>at</a:t>
            </a:r>
            <a:r>
              <a:rPr lang="en-US" sz="4400" dirty="0"/>
              <a:t> or </a:t>
            </a:r>
            <a:r>
              <a:rPr lang="en-US" sz="4400" dirty="0">
                <a:hlinkClick r:id="rId4"/>
              </a:rPr>
              <a:t>tied</a:t>
            </a:r>
            <a:r>
              <a:rPr lang="en-US" sz="4400" dirty="0"/>
              <a:t> for the top.</a:t>
            </a:r>
          </a:p>
          <a:p>
            <a:r>
              <a:rPr lang="en-US" sz="4400" dirty="0"/>
              <a:t>The results from a </a:t>
            </a:r>
            <a:r>
              <a:rPr lang="en-US" sz="4400" dirty="0">
                <a:hlinkClick r:id="rId5"/>
              </a:rPr>
              <a:t>study</a:t>
            </a:r>
            <a:r>
              <a:rPr lang="en-US" sz="4400" dirty="0"/>
              <a:t> * that put 179 different ML techniques against 121 different datasets is </a:t>
            </a:r>
            <a:r>
              <a:rPr lang="en-US" sz="4400" b="1" dirty="0"/>
              <a:t>on the right</a:t>
            </a:r>
            <a:r>
              <a:rPr lang="en-US" sz="4400" dirty="0"/>
              <a:t>. </a:t>
            </a:r>
          </a:p>
          <a:p>
            <a:r>
              <a:rPr lang="en-US" sz="4400" dirty="0"/>
              <a:t>Note: If random forests are not on top, our topic for lecture 5 is.</a:t>
            </a:r>
          </a:p>
        </p:txBody>
      </p:sp>
      <p:pic>
        <p:nvPicPr>
          <p:cNvPr id="5" name="Picture 4">
            <a:extLst>
              <a:ext uri="{FF2B5EF4-FFF2-40B4-BE49-F238E27FC236}">
                <a16:creationId xmlns:a16="http://schemas.microsoft.com/office/drawing/2014/main" id="{CCD872D0-508A-3247-AFE0-4DA575AF34D7}"/>
              </a:ext>
            </a:extLst>
          </p:cNvPr>
          <p:cNvPicPr>
            <a:picLocks noChangeAspect="1"/>
          </p:cNvPicPr>
          <p:nvPr/>
        </p:nvPicPr>
        <p:blipFill>
          <a:blip r:embed="rId6"/>
          <a:stretch>
            <a:fillRect/>
          </a:stretch>
        </p:blipFill>
        <p:spPr>
          <a:xfrm>
            <a:off x="12495080" y="2756958"/>
            <a:ext cx="10911981" cy="7543800"/>
          </a:xfrm>
          <a:prstGeom prst="rect">
            <a:avLst/>
          </a:prstGeom>
        </p:spPr>
      </p:pic>
      <p:sp>
        <p:nvSpPr>
          <p:cNvPr id="4" name="Rectangle 3">
            <a:extLst>
              <a:ext uri="{FF2B5EF4-FFF2-40B4-BE49-F238E27FC236}">
                <a16:creationId xmlns:a16="http://schemas.microsoft.com/office/drawing/2014/main" id="{F2981F50-564D-3349-BAFB-6AB85FF1ADE6}"/>
              </a:ext>
            </a:extLst>
          </p:cNvPr>
          <p:cNvSpPr/>
          <p:nvPr/>
        </p:nvSpPr>
        <p:spPr>
          <a:xfrm>
            <a:off x="1159933" y="10777064"/>
            <a:ext cx="14986446" cy="1477328"/>
          </a:xfrm>
          <a:prstGeom prst="rect">
            <a:avLst/>
          </a:prstGeom>
        </p:spPr>
        <p:txBody>
          <a:bodyPr wrap="square">
            <a:spAutoFit/>
          </a:bodyPr>
          <a:lstStyle/>
          <a:p>
            <a:pPr algn="l"/>
            <a:r>
              <a:rPr lang="en-US" b="0" dirty="0">
                <a:latin typeface="Amazon Ember" panose="020B0603020204020204" pitchFamily="34" charset="0"/>
                <a:ea typeface="Amazon Ember" panose="020B0603020204020204" pitchFamily="34" charset="0"/>
                <a:cs typeface="Amazon Ember" panose="020B0603020204020204" pitchFamily="34" charset="0"/>
              </a:rPr>
              <a:t>* M. Fernandez-Delgado, E. </a:t>
            </a:r>
            <a:r>
              <a:rPr lang="en-US" b="0" dirty="0" err="1">
                <a:latin typeface="Amazon Ember" panose="020B0603020204020204" pitchFamily="34" charset="0"/>
                <a:ea typeface="Amazon Ember" panose="020B0603020204020204" pitchFamily="34" charset="0"/>
                <a:cs typeface="Amazon Ember" panose="020B0603020204020204" pitchFamily="34" charset="0"/>
              </a:rPr>
              <a:t>Cernadas</a:t>
            </a:r>
            <a:r>
              <a:rPr lang="en-US" b="0" dirty="0">
                <a:latin typeface="Amazon Ember" panose="020B0603020204020204" pitchFamily="34" charset="0"/>
                <a:ea typeface="Amazon Ember" panose="020B0603020204020204" pitchFamily="34" charset="0"/>
                <a:cs typeface="Amazon Ember" panose="020B0603020204020204" pitchFamily="34" charset="0"/>
              </a:rPr>
              <a:t>, S. Barro, and D. Amorim. Do we Need </a:t>
            </a:r>
            <a:r>
              <a:rPr lang="en-US" b="0" dirty="0" err="1">
                <a:latin typeface="Amazon Ember" panose="020B0603020204020204" pitchFamily="34" charset="0"/>
                <a:ea typeface="Amazon Ember" panose="020B0603020204020204" pitchFamily="34" charset="0"/>
                <a:cs typeface="Amazon Ember" panose="020B0603020204020204" pitchFamily="34" charset="0"/>
              </a:rPr>
              <a:t>Hundredsof</a:t>
            </a:r>
            <a:r>
              <a:rPr lang="en-US" b="0" dirty="0">
                <a:latin typeface="Amazon Ember" panose="020B0603020204020204" pitchFamily="34" charset="0"/>
                <a:ea typeface="Amazon Ember" panose="020B0603020204020204" pitchFamily="34" charset="0"/>
                <a:cs typeface="Amazon Ember" panose="020B0603020204020204" pitchFamily="34" charset="0"/>
              </a:rPr>
              <a:t> Classifiers to Solve Real World Classification </a:t>
            </a:r>
            <a:r>
              <a:rPr lang="en-US" b="0" dirty="0" err="1">
                <a:latin typeface="Amazon Ember" panose="020B0603020204020204" pitchFamily="34" charset="0"/>
                <a:ea typeface="Amazon Ember" panose="020B0603020204020204" pitchFamily="34" charset="0"/>
                <a:cs typeface="Amazon Ember" panose="020B0603020204020204" pitchFamily="34" charset="0"/>
              </a:rPr>
              <a:t>Problems?The</a:t>
            </a:r>
            <a:r>
              <a:rPr lang="en-US" b="0" dirty="0">
                <a:latin typeface="Amazon Ember" panose="020B0603020204020204" pitchFamily="34" charset="0"/>
                <a:ea typeface="Amazon Ember" panose="020B0603020204020204" pitchFamily="34" charset="0"/>
                <a:cs typeface="Amazon Ember" panose="020B0603020204020204" pitchFamily="34" charset="0"/>
              </a:rPr>
              <a:t> Journal of </a:t>
            </a:r>
            <a:r>
              <a:rPr lang="en-US" b="0" dirty="0" err="1">
                <a:latin typeface="Amazon Ember" panose="020B0603020204020204" pitchFamily="34" charset="0"/>
                <a:ea typeface="Amazon Ember" panose="020B0603020204020204" pitchFamily="34" charset="0"/>
                <a:cs typeface="Amazon Ember" panose="020B0603020204020204" pitchFamily="34" charset="0"/>
              </a:rPr>
              <a:t>MachineLearning</a:t>
            </a:r>
            <a:r>
              <a:rPr lang="en-US" b="0" dirty="0">
                <a:latin typeface="Amazon Ember" panose="020B0603020204020204" pitchFamily="34" charset="0"/>
                <a:ea typeface="Amazon Ember" panose="020B0603020204020204" pitchFamily="34" charset="0"/>
                <a:cs typeface="Amazon Ember" panose="020B0603020204020204" pitchFamily="34" charset="0"/>
              </a:rPr>
              <a:t> Research, 15(1), pp. 3133–3181, 2014</a:t>
            </a:r>
          </a:p>
        </p:txBody>
      </p:sp>
    </p:spTree>
    <p:extLst>
      <p:ext uri="{BB962C8B-B14F-4D97-AF65-F5344CB8AC3E}">
        <p14:creationId xmlns:p14="http://schemas.microsoft.com/office/powerpoint/2010/main" val="178252468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8FFC-6744-DF44-8503-1567B27D1562}"/>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9A45BCF-88A6-0C47-8EF9-D508009795DE}"/>
              </a:ext>
            </a:extLst>
          </p:cNvPr>
          <p:cNvSpPr>
            <a:spLocks noGrp="1"/>
          </p:cNvSpPr>
          <p:nvPr>
            <p:ph type="body" idx="1"/>
          </p:nvPr>
        </p:nvSpPr>
        <p:spPr/>
        <p:txBody>
          <a:bodyPr/>
          <a:lstStyle/>
          <a:p>
            <a:pPr marL="571500" indent="-571500">
              <a:buFont typeface="Arial" panose="020B0604020202020204" pitchFamily="34" charset="0"/>
              <a:buChar char="•"/>
            </a:pPr>
            <a:r>
              <a:rPr lang="en-US" sz="4400" dirty="0">
                <a:solidFill>
                  <a:schemeClr val="tx1"/>
                </a:solidFill>
              </a:rPr>
              <a:t>Class review</a:t>
            </a:r>
          </a:p>
          <a:p>
            <a:pPr marL="571500" indent="-571500">
              <a:buFont typeface="Arial" panose="020B0604020202020204" pitchFamily="34" charset="0"/>
              <a:buChar char="•"/>
            </a:pPr>
            <a:r>
              <a:rPr lang="en-US" sz="4400" dirty="0">
                <a:solidFill>
                  <a:schemeClr val="tx1"/>
                </a:solidFill>
              </a:rPr>
              <a:t>Bootstrapping</a:t>
            </a:r>
          </a:p>
          <a:p>
            <a:pPr marL="571500" indent="-571500">
              <a:buFont typeface="Arial" panose="020B0604020202020204" pitchFamily="34" charset="0"/>
              <a:buChar char="•"/>
            </a:pPr>
            <a:r>
              <a:rPr lang="en-US" sz="4400" dirty="0">
                <a:solidFill>
                  <a:schemeClr val="tx1"/>
                </a:solidFill>
              </a:rPr>
              <a:t>Bagging</a:t>
            </a:r>
          </a:p>
          <a:p>
            <a:pPr marL="571500" indent="-571500">
              <a:buFont typeface="Arial" panose="020B0604020202020204" pitchFamily="34" charset="0"/>
              <a:buChar char="•"/>
            </a:pPr>
            <a:r>
              <a:rPr lang="en-US" sz="4400" dirty="0">
                <a:solidFill>
                  <a:schemeClr val="tx1"/>
                </a:solidFill>
              </a:rPr>
              <a:t>Random Forests</a:t>
            </a:r>
          </a:p>
          <a:p>
            <a:pPr marL="571500" indent="-571500">
              <a:buFont typeface="Arial" panose="020B0604020202020204" pitchFamily="34" charset="0"/>
              <a:buChar char="•"/>
            </a:pPr>
            <a:r>
              <a:rPr lang="en-US" sz="4400" b="1" dirty="0">
                <a:solidFill>
                  <a:schemeClr val="accent3"/>
                </a:solidFill>
              </a:rPr>
              <a:t>General </a:t>
            </a:r>
            <a:r>
              <a:rPr lang="en-US" sz="4400" b="1" dirty="0" err="1">
                <a:solidFill>
                  <a:schemeClr val="accent3"/>
                </a:solidFill>
              </a:rPr>
              <a:t>Ensembling</a:t>
            </a:r>
            <a:endParaRPr lang="en-US" sz="4400" b="1" dirty="0">
              <a:solidFill>
                <a:schemeClr val="accent3"/>
              </a:solidFill>
            </a:endParaRPr>
          </a:p>
          <a:p>
            <a:pPr marL="571500" indent="-571500">
              <a:buFont typeface="Arial" panose="020B0604020202020204" pitchFamily="34" charset="0"/>
              <a:buChar char="•"/>
            </a:pPr>
            <a:r>
              <a:rPr lang="en-US" sz="4400" dirty="0">
                <a:solidFill>
                  <a:schemeClr val="tx1"/>
                </a:solidFill>
              </a:rPr>
              <a:t>Summary</a:t>
            </a:r>
          </a:p>
        </p:txBody>
      </p:sp>
    </p:spTree>
    <p:extLst>
      <p:ext uri="{BB962C8B-B14F-4D97-AF65-F5344CB8AC3E}">
        <p14:creationId xmlns:p14="http://schemas.microsoft.com/office/powerpoint/2010/main" val="77864490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65E6-AEA2-0C41-860D-5993B7FBCDC6}"/>
              </a:ext>
            </a:extLst>
          </p:cNvPr>
          <p:cNvSpPr>
            <a:spLocks noGrp="1"/>
          </p:cNvSpPr>
          <p:nvPr>
            <p:ph type="title"/>
          </p:nvPr>
        </p:nvSpPr>
        <p:spPr/>
        <p:txBody>
          <a:bodyPr/>
          <a:lstStyle/>
          <a:p>
            <a:r>
              <a:rPr lang="en-US" dirty="0"/>
              <a:t>Bagging/</a:t>
            </a:r>
            <a:r>
              <a:rPr lang="en-US" dirty="0" err="1"/>
              <a:t>Ensembling</a:t>
            </a:r>
            <a:r>
              <a:rPr lang="en-US" dirty="0"/>
              <a:t> many methods</a:t>
            </a:r>
          </a:p>
        </p:txBody>
      </p:sp>
      <p:sp>
        <p:nvSpPr>
          <p:cNvPr id="3" name="Text Placeholder 2">
            <a:extLst>
              <a:ext uri="{FF2B5EF4-FFF2-40B4-BE49-F238E27FC236}">
                <a16:creationId xmlns:a16="http://schemas.microsoft.com/office/drawing/2014/main" id="{DDA6269E-44B2-194E-84BC-A7D1953D9567}"/>
              </a:ext>
            </a:extLst>
          </p:cNvPr>
          <p:cNvSpPr>
            <a:spLocks noGrp="1"/>
          </p:cNvSpPr>
          <p:nvPr>
            <p:ph type="body" idx="1"/>
          </p:nvPr>
        </p:nvSpPr>
        <p:spPr/>
        <p:txBody>
          <a:bodyPr/>
          <a:lstStyle/>
          <a:p>
            <a:r>
              <a:rPr lang="en-US" sz="4400" dirty="0"/>
              <a:t>So far, we’ve always bagged many instances of a single ML model, but nothing stops us from combining the results from many different models into one!</a:t>
            </a:r>
          </a:p>
          <a:p>
            <a:pPr lvl="1">
              <a:buFont typeface="Wingdings" pitchFamily="2" charset="2"/>
              <a:buChar char="§"/>
            </a:pPr>
            <a:r>
              <a:rPr lang="en-US" sz="4400" dirty="0"/>
              <a:t>Different types of ML algorithms will make different kinds of errors, so averaging can mitigate the biases of each technique</a:t>
            </a:r>
          </a:p>
          <a:p>
            <a:r>
              <a:rPr lang="en-US" sz="4400" b="1" dirty="0" err="1">
                <a:solidFill>
                  <a:schemeClr val="tx1"/>
                </a:solidFill>
              </a:rPr>
              <a:t>Ensembling</a:t>
            </a:r>
            <a:r>
              <a:rPr lang="en-US" sz="4400" b="1" dirty="0">
                <a:solidFill>
                  <a:schemeClr val="accent6"/>
                </a:solidFill>
              </a:rPr>
              <a:t> </a:t>
            </a:r>
            <a:r>
              <a:rPr lang="en-US" sz="4400" dirty="0"/>
              <a:t>is the general term for combining many distinct models together (often trained on the full dataset).</a:t>
            </a:r>
          </a:p>
          <a:p>
            <a:pPr lvl="1">
              <a:buFont typeface="Wingdings" pitchFamily="2" charset="2"/>
              <a:buChar char="§"/>
            </a:pPr>
            <a:r>
              <a:rPr lang="en-US" sz="4400" dirty="0"/>
              <a:t>There is no clear theory around it, but there is no doubt it works!</a:t>
            </a:r>
          </a:p>
        </p:txBody>
      </p:sp>
    </p:spTree>
    <p:extLst>
      <p:ext uri="{BB962C8B-B14F-4D97-AF65-F5344CB8AC3E}">
        <p14:creationId xmlns:p14="http://schemas.microsoft.com/office/powerpoint/2010/main" val="244490974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C607-9CA8-AA4B-89ED-847EBAC43126}"/>
              </a:ext>
            </a:extLst>
          </p:cNvPr>
          <p:cNvSpPr>
            <a:spLocks noGrp="1"/>
          </p:cNvSpPr>
          <p:nvPr>
            <p:ph type="title"/>
          </p:nvPr>
        </p:nvSpPr>
        <p:spPr/>
        <p:txBody>
          <a:bodyPr/>
          <a:lstStyle/>
          <a:p>
            <a:r>
              <a:rPr lang="en-US" dirty="0"/>
              <a:t>A famous example: The Netflix Prize</a:t>
            </a:r>
          </a:p>
        </p:txBody>
      </p:sp>
      <p:sp>
        <p:nvSpPr>
          <p:cNvPr id="3" name="Text Placeholder 2">
            <a:extLst>
              <a:ext uri="{FF2B5EF4-FFF2-40B4-BE49-F238E27FC236}">
                <a16:creationId xmlns:a16="http://schemas.microsoft.com/office/drawing/2014/main" id="{A970B0D0-4592-9A4F-A2CA-B418479D22E0}"/>
              </a:ext>
            </a:extLst>
          </p:cNvPr>
          <p:cNvSpPr>
            <a:spLocks noGrp="1"/>
          </p:cNvSpPr>
          <p:nvPr>
            <p:ph type="body" idx="1"/>
          </p:nvPr>
        </p:nvSpPr>
        <p:spPr/>
        <p:txBody>
          <a:bodyPr/>
          <a:lstStyle/>
          <a:p>
            <a:r>
              <a:rPr lang="en-US" sz="4400" dirty="0"/>
              <a:t>The famous Netflix Prize (the goal to reduce the RMSE in predicting star ratings by 10%) was rather infamously won by two teams merging together and </a:t>
            </a:r>
            <a:r>
              <a:rPr lang="en-US" sz="4400" dirty="0" err="1"/>
              <a:t>ensembling</a:t>
            </a:r>
            <a:r>
              <a:rPr lang="en-US" sz="4400" dirty="0"/>
              <a:t> their results</a:t>
            </a:r>
          </a:p>
          <a:p>
            <a:pPr lvl="1"/>
            <a:r>
              <a:rPr lang="en-US" sz="4400" dirty="0"/>
              <a:t>In the final ensemble, they used </a:t>
            </a:r>
            <a:r>
              <a:rPr lang="en-US" sz="4400" b="1" dirty="0">
                <a:solidFill>
                  <a:schemeClr val="tx1"/>
                </a:solidFill>
              </a:rPr>
              <a:t>a combination of over 800 different predictors</a:t>
            </a:r>
            <a:r>
              <a:rPr lang="en-US" sz="4400" dirty="0"/>
              <a:t> that the two teams had developed over three years of competition.</a:t>
            </a:r>
          </a:p>
          <a:p>
            <a:pPr lvl="1"/>
            <a:r>
              <a:rPr lang="en-US" sz="4400" dirty="0"/>
              <a:t>While great for competition, it is worth noting that the final solution was useless to Netflix as it contained fairly few new ideas, and was too slow to run in production: </a:t>
            </a:r>
            <a:r>
              <a:rPr lang="en-US" sz="4400" b="1" dirty="0">
                <a:solidFill>
                  <a:schemeClr val="tx1"/>
                </a:solidFill>
              </a:rPr>
              <a:t>ensemble with caution!</a:t>
            </a:r>
          </a:p>
        </p:txBody>
      </p:sp>
    </p:spTree>
    <p:extLst>
      <p:ext uri="{BB962C8B-B14F-4D97-AF65-F5344CB8AC3E}">
        <p14:creationId xmlns:p14="http://schemas.microsoft.com/office/powerpoint/2010/main" val="31611064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A1F-95F2-AC45-9F67-B0F2AB9DC9A9}"/>
              </a:ext>
            </a:extLst>
          </p:cNvPr>
          <p:cNvSpPr>
            <a:spLocks noGrp="1"/>
          </p:cNvSpPr>
          <p:nvPr>
            <p:ph type="title"/>
          </p:nvPr>
        </p:nvSpPr>
        <p:spPr/>
        <p:txBody>
          <a:bodyPr/>
          <a:lstStyle/>
          <a:p>
            <a:r>
              <a:rPr lang="en-US" dirty="0"/>
              <a:t>A famous example: The Netflix Prize</a:t>
            </a:r>
          </a:p>
        </p:txBody>
      </p:sp>
      <p:sp>
        <p:nvSpPr>
          <p:cNvPr id="3" name="Text Placeholder 2">
            <a:extLst>
              <a:ext uri="{FF2B5EF4-FFF2-40B4-BE49-F238E27FC236}">
                <a16:creationId xmlns:a16="http://schemas.microsoft.com/office/drawing/2014/main" id="{2338CE14-A4A8-9642-BA5A-3AF22229168C}"/>
              </a:ext>
            </a:extLst>
          </p:cNvPr>
          <p:cNvSpPr>
            <a:spLocks noGrp="1"/>
          </p:cNvSpPr>
          <p:nvPr>
            <p:ph type="body" sz="half" idx="1"/>
          </p:nvPr>
        </p:nvSpPr>
        <p:spPr>
          <a:xfrm>
            <a:off x="1205099" y="2756958"/>
            <a:ext cx="10783701" cy="7369176"/>
          </a:xfrm>
        </p:spPr>
        <p:txBody>
          <a:bodyPr/>
          <a:lstStyle/>
          <a:p>
            <a:pPr marL="342900" indent="-342900">
              <a:buFont typeface="Arial" panose="020B0604020202020204" pitchFamily="34" charset="0"/>
              <a:buChar char="•"/>
            </a:pPr>
            <a:endParaRPr lang="en-US" sz="4400" dirty="0"/>
          </a:p>
          <a:p>
            <a:pPr marL="342900" indent="-342900">
              <a:buFont typeface="Arial" panose="020B0604020202020204" pitchFamily="34" charset="0"/>
              <a:buChar char="•"/>
            </a:pPr>
            <a:r>
              <a:rPr lang="en-US" sz="4400" dirty="0"/>
              <a:t>Figure on the right shows the way that their RMSE depended on the number of distinct predictors they ensembled (From </a:t>
            </a:r>
            <a:r>
              <a:rPr lang="en-US" sz="4400" dirty="0">
                <a:hlinkClick r:id="rId3"/>
              </a:rPr>
              <a:t>their report</a:t>
            </a:r>
            <a:r>
              <a:rPr lang="en-US" sz="4400" dirty="0"/>
              <a:t> ).</a:t>
            </a:r>
          </a:p>
          <a:p>
            <a:pPr marL="342900" indent="-342900">
              <a:buFont typeface="Arial" panose="020B0604020202020204" pitchFamily="34" charset="0"/>
              <a:buChar char="•"/>
            </a:pPr>
            <a:r>
              <a:rPr lang="en-US" sz="4400" dirty="0"/>
              <a:t>Note that the final number used is about 800 distinct predictors. </a:t>
            </a:r>
          </a:p>
          <a:p>
            <a:pPr marL="342900" indent="-342900">
              <a:buFont typeface="Arial" panose="020B0604020202020204" pitchFamily="34" charset="0"/>
              <a:buChar char="•"/>
            </a:pPr>
            <a:r>
              <a:rPr lang="en-US" sz="4400" dirty="0"/>
              <a:t>Although they note only 18 are needed to win if chose carefully.</a:t>
            </a:r>
          </a:p>
        </p:txBody>
      </p:sp>
      <p:pic>
        <p:nvPicPr>
          <p:cNvPr id="5" name="Content Placeholder 4">
            <a:extLst>
              <a:ext uri="{FF2B5EF4-FFF2-40B4-BE49-F238E27FC236}">
                <a16:creationId xmlns:a16="http://schemas.microsoft.com/office/drawing/2014/main" id="{77603912-2805-764D-953A-C5C028218C62}"/>
              </a:ext>
            </a:extLst>
          </p:cNvPr>
          <p:cNvPicPr>
            <a:picLocks noChangeAspect="1"/>
          </p:cNvPicPr>
          <p:nvPr/>
        </p:nvPicPr>
        <p:blipFill>
          <a:blip r:embed="rId4"/>
          <a:stretch>
            <a:fillRect/>
          </a:stretch>
        </p:blipFill>
        <p:spPr>
          <a:xfrm>
            <a:off x="11927206" y="3086100"/>
            <a:ext cx="11903022" cy="7543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Tree>
    <p:extLst>
      <p:ext uri="{BB962C8B-B14F-4D97-AF65-F5344CB8AC3E}">
        <p14:creationId xmlns:p14="http://schemas.microsoft.com/office/powerpoint/2010/main" val="204871238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8FFC-6744-DF44-8503-1567B27D1562}"/>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9A45BCF-88A6-0C47-8EF9-D508009795DE}"/>
              </a:ext>
            </a:extLst>
          </p:cNvPr>
          <p:cNvSpPr>
            <a:spLocks noGrp="1"/>
          </p:cNvSpPr>
          <p:nvPr>
            <p:ph type="body" idx="1"/>
          </p:nvPr>
        </p:nvSpPr>
        <p:spPr/>
        <p:txBody>
          <a:bodyPr/>
          <a:lstStyle/>
          <a:p>
            <a:pPr marL="571500" indent="-571500">
              <a:buFont typeface="Arial" panose="020B0604020202020204" pitchFamily="34" charset="0"/>
              <a:buChar char="•"/>
            </a:pPr>
            <a:r>
              <a:rPr lang="en-US" sz="4400" dirty="0">
                <a:solidFill>
                  <a:schemeClr val="tx1"/>
                </a:solidFill>
              </a:rPr>
              <a:t>Class review</a:t>
            </a:r>
          </a:p>
          <a:p>
            <a:pPr marL="571500" indent="-571500">
              <a:buFont typeface="Arial" panose="020B0604020202020204" pitchFamily="34" charset="0"/>
              <a:buChar char="•"/>
            </a:pPr>
            <a:r>
              <a:rPr lang="en-US" sz="4400" dirty="0">
                <a:solidFill>
                  <a:schemeClr val="tx1"/>
                </a:solidFill>
              </a:rPr>
              <a:t>Bootstrapping</a:t>
            </a:r>
          </a:p>
          <a:p>
            <a:pPr marL="571500" indent="-571500">
              <a:buFont typeface="Arial" panose="020B0604020202020204" pitchFamily="34" charset="0"/>
              <a:buChar char="•"/>
            </a:pPr>
            <a:r>
              <a:rPr lang="en-US" sz="4400" dirty="0">
                <a:solidFill>
                  <a:schemeClr val="tx1"/>
                </a:solidFill>
              </a:rPr>
              <a:t>Bagging</a:t>
            </a:r>
          </a:p>
          <a:p>
            <a:pPr marL="571500" indent="-571500">
              <a:buFont typeface="Arial" panose="020B0604020202020204" pitchFamily="34" charset="0"/>
              <a:buChar char="•"/>
            </a:pPr>
            <a:r>
              <a:rPr lang="en-US" sz="4400" dirty="0">
                <a:solidFill>
                  <a:schemeClr val="tx1"/>
                </a:solidFill>
              </a:rPr>
              <a:t>Random Forests</a:t>
            </a:r>
          </a:p>
          <a:p>
            <a:pPr marL="571500" indent="-571500">
              <a:buFont typeface="Arial" panose="020B0604020202020204" pitchFamily="34" charset="0"/>
              <a:buChar char="•"/>
            </a:pPr>
            <a:r>
              <a:rPr lang="en-US" sz="4400" dirty="0">
                <a:solidFill>
                  <a:schemeClr val="tx1"/>
                </a:solidFill>
              </a:rPr>
              <a:t>General </a:t>
            </a:r>
            <a:r>
              <a:rPr lang="en-US" sz="4400" dirty="0" err="1">
                <a:solidFill>
                  <a:schemeClr val="tx1"/>
                </a:solidFill>
              </a:rPr>
              <a:t>Ensembling</a:t>
            </a:r>
            <a:endParaRPr lang="en-US" sz="4400" dirty="0">
              <a:solidFill>
                <a:schemeClr val="tx1"/>
              </a:solidFill>
            </a:endParaRPr>
          </a:p>
          <a:p>
            <a:pPr marL="571500" indent="-571500">
              <a:buFont typeface="Arial" panose="020B0604020202020204" pitchFamily="34" charset="0"/>
              <a:buChar char="•"/>
            </a:pPr>
            <a:r>
              <a:rPr lang="en-US" sz="4400" b="1" dirty="0">
                <a:solidFill>
                  <a:schemeClr val="accent3"/>
                </a:solidFill>
              </a:rPr>
              <a:t>Summary</a:t>
            </a:r>
          </a:p>
        </p:txBody>
      </p:sp>
    </p:spTree>
    <p:extLst>
      <p:ext uri="{BB962C8B-B14F-4D97-AF65-F5344CB8AC3E}">
        <p14:creationId xmlns:p14="http://schemas.microsoft.com/office/powerpoint/2010/main" val="404118771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8931-451A-AB46-9F6E-DC12CB66193C}"/>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E4773A38-FC35-2E4A-8473-B7AF37AC5CFB}"/>
              </a:ext>
            </a:extLst>
          </p:cNvPr>
          <p:cNvSpPr>
            <a:spLocks noGrp="1"/>
          </p:cNvSpPr>
          <p:nvPr>
            <p:ph type="body" idx="1"/>
          </p:nvPr>
        </p:nvSpPr>
        <p:spPr/>
        <p:txBody>
          <a:bodyPr/>
          <a:lstStyle/>
          <a:p>
            <a:r>
              <a:rPr lang="en-US" sz="4400" dirty="0"/>
              <a:t>We saw the idea of </a:t>
            </a:r>
            <a:r>
              <a:rPr lang="en-US" sz="4400" b="1" dirty="0">
                <a:solidFill>
                  <a:schemeClr val="accent3"/>
                </a:solidFill>
              </a:rPr>
              <a:t>bootstrapping</a:t>
            </a:r>
            <a:r>
              <a:rPr lang="en-US" sz="4400" dirty="0"/>
              <a:t> and how you can synthetically pretend you have a much larger dataset by repeatedly sampling</a:t>
            </a:r>
          </a:p>
          <a:p>
            <a:r>
              <a:rPr lang="en-US" sz="4400" dirty="0"/>
              <a:t>We turned this into the method of </a:t>
            </a:r>
            <a:r>
              <a:rPr lang="en-US" sz="4400" b="1" dirty="0">
                <a:solidFill>
                  <a:schemeClr val="accent3"/>
                </a:solidFill>
              </a:rPr>
              <a:t>bagging</a:t>
            </a:r>
            <a:r>
              <a:rPr lang="en-US" sz="4400" dirty="0"/>
              <a:t> which allowed us to combine many models trained on the same dataset</a:t>
            </a:r>
          </a:p>
          <a:p>
            <a:r>
              <a:rPr lang="en-US" sz="4400" b="1" dirty="0">
                <a:solidFill>
                  <a:schemeClr val="accent3"/>
                </a:solidFill>
              </a:rPr>
              <a:t>Random Forests </a:t>
            </a:r>
            <a:r>
              <a:rPr lang="en-US" sz="4400" dirty="0"/>
              <a:t>were an extension of this with extra randomization</a:t>
            </a:r>
          </a:p>
          <a:p>
            <a:r>
              <a:rPr lang="en-US" sz="4400" dirty="0"/>
              <a:t>We then turned to </a:t>
            </a:r>
            <a:r>
              <a:rPr lang="en-US" sz="4400" b="1" dirty="0">
                <a:solidFill>
                  <a:schemeClr val="tx1"/>
                </a:solidFill>
              </a:rPr>
              <a:t>general </a:t>
            </a:r>
            <a:r>
              <a:rPr lang="en-US" sz="4400" b="1" dirty="0" err="1">
                <a:solidFill>
                  <a:schemeClr val="tx1"/>
                </a:solidFill>
              </a:rPr>
              <a:t>ensembling</a:t>
            </a:r>
            <a:r>
              <a:rPr lang="en-US" sz="4400" dirty="0"/>
              <a:t>, and saw how training many distinct techniques and letting them vote could lead to incredible increases in prediction</a:t>
            </a:r>
          </a:p>
        </p:txBody>
      </p:sp>
    </p:spTree>
    <p:extLst>
      <p:ext uri="{BB962C8B-B14F-4D97-AF65-F5344CB8AC3E}">
        <p14:creationId xmlns:p14="http://schemas.microsoft.com/office/powerpoint/2010/main" val="109943532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8931-451A-AB46-9F6E-DC12CB66193C}"/>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E4773A38-FC35-2E4A-8473-B7AF37AC5CFB}"/>
              </a:ext>
            </a:extLst>
          </p:cNvPr>
          <p:cNvSpPr>
            <a:spLocks noGrp="1"/>
          </p:cNvSpPr>
          <p:nvPr>
            <p:ph type="body" idx="1"/>
          </p:nvPr>
        </p:nvSpPr>
        <p:spPr/>
        <p:txBody>
          <a:bodyPr/>
          <a:lstStyle/>
          <a:p>
            <a:r>
              <a:rPr lang="en-US" sz="4400" dirty="0"/>
              <a:t>We will turn to various benefits you get by working with random forests, in particular:</a:t>
            </a:r>
          </a:p>
          <a:p>
            <a:pPr lvl="1">
              <a:buFont typeface="Wingdings" pitchFamily="2" charset="2"/>
              <a:buChar char="§"/>
            </a:pPr>
            <a:r>
              <a:rPr lang="en-US" sz="4400" b="1" dirty="0">
                <a:solidFill>
                  <a:schemeClr val="accent3"/>
                </a:solidFill>
              </a:rPr>
              <a:t>Proximities</a:t>
            </a:r>
            <a:r>
              <a:rPr lang="en-US" sz="4400" dirty="0">
                <a:solidFill>
                  <a:schemeClr val="accent3"/>
                </a:solidFill>
              </a:rPr>
              <a:t>: </a:t>
            </a:r>
            <a:r>
              <a:rPr lang="en-US" sz="4400" dirty="0"/>
              <a:t>see how can we get an understanding of similarities of datapoints from bagged tree models, and use this as a method of supervised data visualization.</a:t>
            </a:r>
          </a:p>
          <a:p>
            <a:pPr lvl="1">
              <a:buFont typeface="Wingdings" pitchFamily="2" charset="2"/>
              <a:buChar char="§"/>
            </a:pPr>
            <a:r>
              <a:rPr lang="en-US" sz="4400" b="1" dirty="0">
                <a:solidFill>
                  <a:schemeClr val="accent3"/>
                </a:solidFill>
              </a:rPr>
              <a:t>Feature </a:t>
            </a:r>
            <a:r>
              <a:rPr lang="en-US" sz="4400" b="1" dirty="0" err="1">
                <a:solidFill>
                  <a:schemeClr val="accent3"/>
                </a:solidFill>
              </a:rPr>
              <a:t>Importances</a:t>
            </a:r>
            <a:r>
              <a:rPr lang="en-US" sz="4400" dirty="0">
                <a:solidFill>
                  <a:schemeClr val="accent3"/>
                </a:solidFill>
              </a:rPr>
              <a:t>: </a:t>
            </a:r>
            <a:r>
              <a:rPr lang="en-US" sz="4400" dirty="0"/>
              <a:t>See how we can use random forests to understand how important a feature is to the predictions of our models, and how this can inform feature selection.</a:t>
            </a:r>
          </a:p>
        </p:txBody>
      </p:sp>
    </p:spTree>
    <p:extLst>
      <p:ext uri="{BB962C8B-B14F-4D97-AF65-F5344CB8AC3E}">
        <p14:creationId xmlns:p14="http://schemas.microsoft.com/office/powerpoint/2010/main" val="38741144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FD09-9AA6-034B-9854-C5BEE524102D}"/>
              </a:ext>
            </a:extLst>
          </p:cNvPr>
          <p:cNvSpPr>
            <a:spLocks noGrp="1"/>
          </p:cNvSpPr>
          <p:nvPr>
            <p:ph type="title"/>
          </p:nvPr>
        </p:nvSpPr>
        <p:spPr/>
        <p:txBody>
          <a:bodyPr/>
          <a:lstStyle/>
          <a:p>
            <a:r>
              <a:rPr lang="en-US" dirty="0"/>
              <a:t>The </a:t>
            </a:r>
            <a:r>
              <a:rPr lang="en-US" dirty="0" err="1"/>
              <a:t>ExtraTrees</a:t>
            </a:r>
            <a:r>
              <a:rPr lang="en-US" dirty="0"/>
              <a:t> Algorithm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7F92812-7C44-CD4A-97B7-EBB0085F1061}"/>
                  </a:ext>
                </a:extLst>
              </p:cNvPr>
              <p:cNvSpPr>
                <a:spLocks noGrp="1"/>
              </p:cNvSpPr>
              <p:nvPr>
                <p:ph type="body" idx="1"/>
              </p:nvPr>
            </p:nvSpPr>
            <p:spPr/>
            <p:txBody>
              <a:bodyPr/>
              <a:lstStyle/>
              <a:p>
                <a:r>
                  <a:rPr lang="en-US" sz="4000" dirty="0"/>
                  <a:t>Rather than trying </a:t>
                </a:r>
                <a:r>
                  <a:rPr lang="en-US" sz="4000" b="1" dirty="0">
                    <a:solidFill>
                      <a:schemeClr val="tx1"/>
                    </a:solidFill>
                  </a:rPr>
                  <a:t>all splits on all variables</a:t>
                </a:r>
                <a:r>
                  <a:rPr lang="en-US" sz="4000" dirty="0"/>
                  <a:t>, let us add a new parameter </a:t>
                </a:r>
                <a14:m>
                  <m:oMath xmlns:m="http://schemas.openxmlformats.org/officeDocument/2006/math">
                    <m:r>
                      <a:rPr lang="en-US" sz="4000" i="1">
                        <a:latin typeface="Cambria Math" panose="02040503050406030204" pitchFamily="18" charset="0"/>
                      </a:rPr>
                      <m:t>𝐾</m:t>
                    </m:r>
                  </m:oMath>
                </a14:m>
                <a:r>
                  <a:rPr lang="en-US" sz="4000" b="1" dirty="0">
                    <a:solidFill>
                      <a:schemeClr val="accent6"/>
                    </a:solidFill>
                  </a:rPr>
                  <a:t> </a:t>
                </a:r>
                <a:r>
                  <a:rPr lang="en-US" sz="4000" dirty="0"/>
                  <a:t>which is the number of splits to try (Original paper </a:t>
                </a:r>
                <a:r>
                  <a:rPr lang="en-US" sz="4000" dirty="0">
                    <a:hlinkClick r:id="rId2"/>
                  </a:rPr>
                  <a:t>here</a:t>
                </a:r>
                <a:r>
                  <a:rPr lang="en-US" sz="4000" dirty="0"/>
                  <a:t>).</a:t>
                </a:r>
              </a:p>
              <a:p>
                <a:r>
                  <a:rPr lang="en-US" sz="4000" dirty="0"/>
                  <a:t>Each of those splits is done on a randomly chosen feature, with a randomly chosen cut-point</a:t>
                </a:r>
              </a:p>
              <a:p>
                <a:pPr lvl="1"/>
                <a:r>
                  <a:rPr lang="en-US" sz="3600" dirty="0"/>
                  <a:t>For an ordinal variable pick uniformly in the range </a:t>
                </a:r>
                <a14:m>
                  <m:oMath xmlns:m="http://schemas.openxmlformats.org/officeDocument/2006/math">
                    <m:d>
                      <m:dPr>
                        <m:begChr m:val="["/>
                        <m:endChr m:val="]"/>
                        <m:ctrlPr>
                          <a:rPr lang="en-US" sz="3600" i="1">
                            <a:latin typeface="Cambria Math" panose="02040503050406030204" pitchFamily="18" charset="0"/>
                          </a:rPr>
                        </m:ctrlPr>
                      </m:dPr>
                      <m:e>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min</m:t>
                            </m:r>
                          </m:fName>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m:t>
                                    </m:r>
                                    <m:r>
                                      <a:rPr lang="en-US" sz="3600" i="1">
                                        <a:latin typeface="Cambria Math" panose="02040503050406030204" pitchFamily="18" charset="0"/>
                                      </a:rPr>
                                      <m:t>𝑖</m:t>
                                    </m:r>
                                  </m:sub>
                                </m:sSub>
                              </m:e>
                            </m:d>
                          </m:e>
                        </m:func>
                        <m:r>
                          <a:rPr lang="en-US" sz="3600" i="1">
                            <a:latin typeface="Cambria Math" panose="02040503050406030204" pitchFamily="18" charset="0"/>
                          </a:rPr>
                          <m:t>,</m:t>
                        </m:r>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max</m:t>
                            </m:r>
                          </m:fName>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m:t>
                                    </m:r>
                                    <m:r>
                                      <a:rPr lang="en-US" sz="3600" i="1">
                                        <a:latin typeface="Cambria Math" panose="02040503050406030204" pitchFamily="18" charset="0"/>
                                      </a:rPr>
                                      <m:t>𝑖</m:t>
                                    </m:r>
                                  </m:sub>
                                </m:sSub>
                              </m:e>
                            </m:d>
                          </m:e>
                        </m:func>
                      </m:e>
                    </m:d>
                  </m:oMath>
                </a14:m>
                <a:endParaRPr lang="en-US" sz="3600" dirty="0"/>
              </a:p>
              <a:p>
                <a:pPr lvl="1"/>
                <a:r>
                  <a:rPr lang="en-US" sz="3600" dirty="0"/>
                  <a:t>For a nominal variable pick one of the categories at random</a:t>
                </a:r>
              </a:p>
              <a:p>
                <a:r>
                  <a:rPr lang="en-US" sz="4000" dirty="0"/>
                  <a:t>Only optimize over the </a:t>
                </a:r>
                <a14:m>
                  <m:oMath xmlns:m="http://schemas.openxmlformats.org/officeDocument/2006/math">
                    <m:r>
                      <a:rPr lang="en-US" sz="4000" i="1">
                        <a:latin typeface="Cambria Math" panose="02040503050406030204" pitchFamily="18" charset="0"/>
                      </a:rPr>
                      <m:t>𝐾</m:t>
                    </m:r>
                  </m:oMath>
                </a14:m>
                <a:r>
                  <a:rPr lang="en-US" sz="4000" dirty="0"/>
                  <a:t> random splits</a:t>
                </a:r>
              </a:p>
              <a:p>
                <a:r>
                  <a:rPr lang="en-US" sz="4000" dirty="0"/>
                  <a:t>Ensemble together </a:t>
                </a:r>
                <a14:m>
                  <m:oMath xmlns:m="http://schemas.openxmlformats.org/officeDocument/2006/math">
                    <m:r>
                      <a:rPr lang="en-US" sz="4000" i="1">
                        <a:latin typeface="Cambria Math" panose="02040503050406030204" pitchFamily="18" charset="0"/>
                      </a:rPr>
                      <m:t>𝑀</m:t>
                    </m:r>
                  </m:oMath>
                </a14:m>
                <a:r>
                  <a:rPr lang="en-US" sz="4000" dirty="0"/>
                  <a:t> many trees to reduce the new random variance.</a:t>
                </a:r>
              </a:p>
            </p:txBody>
          </p:sp>
        </mc:Choice>
        <mc:Fallback xmlns="">
          <p:sp>
            <p:nvSpPr>
              <p:cNvPr id="3" name="Text Placeholder 2">
                <a:extLst>
                  <a:ext uri="{FF2B5EF4-FFF2-40B4-BE49-F238E27FC236}">
                    <a16:creationId xmlns:a16="http://schemas.microsoft.com/office/drawing/2014/main" id="{A7F92812-7C44-CD4A-97B7-EBB0085F1061}"/>
                  </a:ext>
                </a:extLst>
              </p:cNvPr>
              <p:cNvSpPr>
                <a:spLocks noGrp="1" noRot="1" noChangeAspect="1" noMove="1" noResize="1" noEditPoints="1" noAdjustHandles="1" noChangeArrowheads="1" noChangeShapeType="1" noTextEdit="1"/>
              </p:cNvSpPr>
              <p:nvPr>
                <p:ph type="body" idx="1"/>
              </p:nvPr>
            </p:nvSpPr>
            <p:spPr>
              <a:blipFill>
                <a:blip r:embed="rId3"/>
                <a:stretch>
                  <a:fillRect l="-1631" t="-4131" r="-60"/>
                </a:stretch>
              </a:blipFill>
            </p:spPr>
            <p:txBody>
              <a:bodyPr/>
              <a:lstStyle/>
              <a:p>
                <a:r>
                  <a:rPr lang="en-US">
                    <a:noFill/>
                  </a:rPr>
                  <a:t> </a:t>
                </a:r>
              </a:p>
            </p:txBody>
          </p:sp>
        </mc:Fallback>
      </mc:AlternateContent>
    </p:spTree>
    <p:extLst>
      <p:ext uri="{BB962C8B-B14F-4D97-AF65-F5344CB8AC3E}">
        <p14:creationId xmlns:p14="http://schemas.microsoft.com/office/powerpoint/2010/main" val="389757852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D935-E1DD-2944-9D3B-29A0750E4833}"/>
              </a:ext>
            </a:extLst>
          </p:cNvPr>
          <p:cNvSpPr>
            <a:spLocks noGrp="1"/>
          </p:cNvSpPr>
          <p:nvPr>
            <p:ph type="title"/>
          </p:nvPr>
        </p:nvSpPr>
        <p:spPr/>
        <p:txBody>
          <a:bodyPr/>
          <a:lstStyle/>
          <a:p>
            <a:r>
              <a:rPr lang="en-US" dirty="0"/>
              <a:t>Final Project – Predict Pet Adoption Time</a:t>
            </a:r>
          </a:p>
        </p:txBody>
      </p:sp>
      <p:sp>
        <p:nvSpPr>
          <p:cNvPr id="3" name="Text Placeholder 2">
            <a:extLst>
              <a:ext uri="{FF2B5EF4-FFF2-40B4-BE49-F238E27FC236}">
                <a16:creationId xmlns:a16="http://schemas.microsoft.com/office/drawing/2014/main" id="{D0657E64-C71F-364D-9562-5C8B5D1D038A}"/>
              </a:ext>
            </a:extLst>
          </p:cNvPr>
          <p:cNvSpPr>
            <a:spLocks noGrp="1"/>
          </p:cNvSpPr>
          <p:nvPr>
            <p:ph type="body" idx="1"/>
          </p:nvPr>
        </p:nvSpPr>
        <p:spPr>
          <a:xfrm>
            <a:off x="1689100" y="2756958"/>
            <a:ext cx="10074532" cy="9006674"/>
          </a:xfrm>
          <a:ln>
            <a:solidFill>
              <a:srgbClr val="00B0F0"/>
            </a:solidFill>
          </a:ln>
        </p:spPr>
        <p:txBody>
          <a:bodyPr/>
          <a:lstStyle/>
          <a:p>
            <a:r>
              <a:rPr lang="en-US" sz="4000" dirty="0"/>
              <a:t>You will working with </a:t>
            </a:r>
            <a:r>
              <a:rPr lang="en-US" sz="4000" b="1" dirty="0"/>
              <a:t>pet adoption </a:t>
            </a:r>
            <a:r>
              <a:rPr lang="en-US" sz="4000" dirty="0"/>
              <a:t>data from </a:t>
            </a:r>
            <a:r>
              <a:rPr lang="en-US" sz="4000" b="1" dirty="0"/>
              <a:t>Austin Animal Center</a:t>
            </a:r>
            <a:r>
              <a:rPr lang="en-US" sz="4000" dirty="0"/>
              <a:t>. </a:t>
            </a:r>
          </a:p>
          <a:p>
            <a:r>
              <a:rPr lang="en-US" sz="4000" dirty="0"/>
              <a:t>We joined two datasets that cover </a:t>
            </a:r>
            <a:r>
              <a:rPr lang="en-US" sz="4000" b="1" dirty="0"/>
              <a:t>intake</a:t>
            </a:r>
            <a:r>
              <a:rPr lang="en-US" sz="4000" dirty="0"/>
              <a:t> and </a:t>
            </a:r>
            <a:r>
              <a:rPr lang="en-US" sz="4000" b="1" dirty="0"/>
              <a:t>outcome</a:t>
            </a:r>
            <a:r>
              <a:rPr lang="en-US" sz="4000" dirty="0"/>
              <a:t> of animals. Intake data is available from </a:t>
            </a:r>
            <a:r>
              <a:rPr lang="en-US" sz="4000" dirty="0">
                <a:hlinkClick r:id="rId2"/>
              </a:rPr>
              <a:t>here</a:t>
            </a:r>
            <a:r>
              <a:rPr lang="en-US" sz="4000" dirty="0"/>
              <a:t> and outcome is from </a:t>
            </a:r>
            <a:r>
              <a:rPr lang="en-US" sz="4000" dirty="0">
                <a:hlinkClick r:id="rId3"/>
              </a:rPr>
              <a:t>here</a:t>
            </a:r>
            <a:r>
              <a:rPr lang="en-US" sz="4000" dirty="0"/>
              <a:t>.</a:t>
            </a:r>
          </a:p>
          <a:p>
            <a:r>
              <a:rPr lang="en-US" sz="4000" dirty="0"/>
              <a:t>We want you to predict </a:t>
            </a:r>
            <a:r>
              <a:rPr lang="en-US" sz="4000" b="1" dirty="0"/>
              <a:t>whether a pet is adopted within the 30 days</a:t>
            </a:r>
            <a:r>
              <a:rPr lang="en-US" sz="4000" dirty="0"/>
              <a:t> stay time in the animal center.</a:t>
            </a:r>
          </a:p>
          <a:p>
            <a:r>
              <a:rPr lang="en-US" sz="4000" dirty="0"/>
              <a:t>We give you a starter notebook: </a:t>
            </a:r>
            <a:r>
              <a:rPr lang="en-US" sz="4000" b="1" dirty="0"/>
              <a:t>DTE-FINAL-</a:t>
            </a:r>
            <a:r>
              <a:rPr lang="en-US" sz="4000" b="1" dirty="0" err="1"/>
              <a:t>PROJECT.ipynb</a:t>
            </a:r>
            <a:endParaRPr lang="en-US" sz="4000" b="1" dirty="0"/>
          </a:p>
          <a:p>
            <a:endParaRPr lang="en-US" sz="4000" dirty="0"/>
          </a:p>
        </p:txBody>
      </p:sp>
      <p:sp>
        <p:nvSpPr>
          <p:cNvPr id="7" name="Text Placeholder 2">
            <a:extLst>
              <a:ext uri="{FF2B5EF4-FFF2-40B4-BE49-F238E27FC236}">
                <a16:creationId xmlns:a16="http://schemas.microsoft.com/office/drawing/2014/main" id="{9EACCCE5-C44B-AC4D-8F3B-AE34AF0E601D}"/>
              </a:ext>
            </a:extLst>
          </p:cNvPr>
          <p:cNvSpPr txBox="1">
            <a:spLocks/>
          </p:cNvSpPr>
          <p:nvPr/>
        </p:nvSpPr>
        <p:spPr>
          <a:xfrm>
            <a:off x="11763631" y="2756958"/>
            <a:ext cx="11738919" cy="9006674"/>
          </a:xfrm>
          <a:prstGeom prst="rect">
            <a:avLst/>
          </a:prstGeom>
          <a:ln w="12700">
            <a:solidFill>
              <a:srgbClr val="00B0F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Autofit/>
          </a:bodyPr>
          <a:lstStyle>
            <a:lvl1pPr marL="0" marR="0" indent="0" algn="l" defTabSz="825500" rtl="0" latinLnBrk="0">
              <a:lnSpc>
                <a:spcPct val="100000"/>
              </a:lnSpc>
              <a:spcBef>
                <a:spcPts val="3000"/>
              </a:spcBef>
              <a:spcAft>
                <a:spcPts val="0"/>
              </a:spcAft>
              <a:buClrTx/>
              <a:buSzTx/>
              <a:buFontTx/>
              <a:buNone/>
              <a:tabLst/>
              <a:defRPr sz="3600" b="0" i="0" u="none" strike="noStrike" cap="none" spc="0" baseline="0">
                <a:solidFill>
                  <a:srgbClr val="373737"/>
                </a:solidFill>
                <a:uFillTx/>
                <a:latin typeface="Amazon Ember"/>
                <a:ea typeface="Amazon Ember"/>
                <a:cs typeface="Amazon Ember"/>
                <a:sym typeface="Amazon Ember"/>
              </a:defRPr>
            </a:lvl1pPr>
            <a:lvl2pPr marL="0" marR="0" indent="0" algn="l" defTabSz="825500" rtl="0" latinLnBrk="0">
              <a:lnSpc>
                <a:spcPct val="100000"/>
              </a:lnSpc>
              <a:spcBef>
                <a:spcPts val="1000"/>
              </a:spcBef>
              <a:spcAft>
                <a:spcPts val="0"/>
              </a:spcAft>
              <a:buClrTx/>
              <a:buSzTx/>
              <a:buFontTx/>
              <a:buNone/>
              <a:tabLst/>
              <a:defRPr sz="3000" b="0" i="0" u="none" strike="noStrike" cap="none" spc="0" baseline="0">
                <a:solidFill>
                  <a:srgbClr val="373737"/>
                </a:solidFill>
                <a:uFillTx/>
                <a:latin typeface="Amazon Ember"/>
                <a:ea typeface="Amazon Ember"/>
                <a:cs typeface="Amazon Ember"/>
                <a:sym typeface="Amazon Ember"/>
              </a:defRPr>
            </a:lvl2pPr>
            <a:lvl3pPr marL="0" marR="0" indent="0" algn="l" defTabSz="825500" rtl="0" latinLnBrk="0">
              <a:lnSpc>
                <a:spcPct val="100000"/>
              </a:lnSpc>
              <a:spcBef>
                <a:spcPts val="1000"/>
              </a:spcBef>
              <a:spcAft>
                <a:spcPts val="0"/>
              </a:spcAft>
              <a:buClrTx/>
              <a:buSzTx/>
              <a:buFontTx/>
              <a:buNone/>
              <a:tabLst/>
              <a:defRPr sz="2800" b="0" i="0" u="none" strike="noStrike" cap="none" spc="0" baseline="0">
                <a:solidFill>
                  <a:srgbClr val="373737"/>
                </a:solidFill>
                <a:uFillTx/>
                <a:latin typeface="Amazon Ember"/>
                <a:ea typeface="Amazon Ember"/>
                <a:cs typeface="Amazon Ember"/>
                <a:sym typeface="Amazon Ember"/>
              </a:defRPr>
            </a:lvl3pPr>
            <a:lvl4pPr marL="0" marR="0" indent="0" algn="l" defTabSz="825500" rtl="0" latinLnBrk="0">
              <a:lnSpc>
                <a:spcPct val="100000"/>
              </a:lnSpc>
              <a:spcBef>
                <a:spcPts val="1000"/>
              </a:spcBef>
              <a:spcAft>
                <a:spcPts val="0"/>
              </a:spcAft>
              <a:buClrTx/>
              <a:buSzTx/>
              <a:buFontTx/>
              <a:buNone/>
              <a:tabLst/>
              <a:defRPr sz="2800" b="0" i="0" u="none" strike="noStrike" cap="none" spc="0" baseline="0">
                <a:solidFill>
                  <a:srgbClr val="373737"/>
                </a:solidFill>
                <a:uFillTx/>
                <a:latin typeface="Amazon Ember"/>
                <a:ea typeface="Amazon Ember"/>
                <a:cs typeface="Amazon Ember"/>
                <a:sym typeface="Amazon Ember"/>
              </a:defRPr>
            </a:lvl4pPr>
            <a:lvl5pPr marL="0" marR="0" indent="0" algn="l" defTabSz="825500" rtl="0" latinLnBrk="0">
              <a:lnSpc>
                <a:spcPct val="100000"/>
              </a:lnSpc>
              <a:spcBef>
                <a:spcPts val="1000"/>
              </a:spcBef>
              <a:spcAft>
                <a:spcPts val="0"/>
              </a:spcAft>
              <a:buClrTx/>
              <a:buSzTx/>
              <a:buFontTx/>
              <a:buNone/>
              <a:tabLst/>
              <a:defRPr sz="2800" b="0" i="0" u="none" strike="noStrike" cap="none" spc="0" baseline="0">
                <a:solidFill>
                  <a:srgbClr val="373737"/>
                </a:solidFill>
                <a:uFillTx/>
                <a:latin typeface="Amazon Ember"/>
                <a:ea typeface="Amazon Ember"/>
                <a:cs typeface="Amazon Ember"/>
                <a:sym typeface="Amazon Ember"/>
              </a:defRPr>
            </a:lvl5pPr>
            <a:lvl6pPr marL="365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6pPr>
            <a:lvl7pPr marL="428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7pPr>
            <a:lvl8pPr marL="492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8pPr>
            <a:lvl9pPr marL="555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9pPr>
          </a:lstStyle>
          <a:p>
            <a:pPr>
              <a:spcBef>
                <a:spcPts val="600"/>
              </a:spcBef>
            </a:pPr>
            <a:r>
              <a:rPr lang="en-US" sz="3000" b="1" u="sng" dirty="0"/>
              <a:t>Dataset schema</a:t>
            </a:r>
            <a:r>
              <a:rPr lang="en-US" sz="3000" b="1" dirty="0"/>
              <a:t>:</a:t>
            </a:r>
            <a:endParaRPr lang="en-US" sz="3000" dirty="0"/>
          </a:p>
          <a:p>
            <a:pPr>
              <a:spcBef>
                <a:spcPts val="600"/>
              </a:spcBef>
            </a:pPr>
            <a:r>
              <a:rPr lang="en-US" sz="3000" b="1" dirty="0"/>
              <a:t>Pet ID</a:t>
            </a:r>
            <a:r>
              <a:rPr lang="en-US" sz="3000" dirty="0"/>
              <a:t> - Unique ID of pet</a:t>
            </a:r>
          </a:p>
          <a:p>
            <a:pPr>
              <a:spcBef>
                <a:spcPts val="600"/>
              </a:spcBef>
            </a:pPr>
            <a:r>
              <a:rPr lang="en-US" sz="3000" b="1" dirty="0"/>
              <a:t>Outcome Type</a:t>
            </a:r>
            <a:r>
              <a:rPr lang="en-US" sz="3000" dirty="0"/>
              <a:t> - State of pet at the time of recording the outcome</a:t>
            </a:r>
          </a:p>
          <a:p>
            <a:pPr>
              <a:spcBef>
                <a:spcPts val="600"/>
              </a:spcBef>
            </a:pPr>
            <a:r>
              <a:rPr lang="en-US" sz="3000" b="1" dirty="0"/>
              <a:t>Sex upon Outcome</a:t>
            </a:r>
            <a:r>
              <a:rPr lang="en-US" sz="3000" dirty="0"/>
              <a:t> - Sex of pet at outcome</a:t>
            </a:r>
          </a:p>
          <a:p>
            <a:pPr>
              <a:spcBef>
                <a:spcPts val="600"/>
              </a:spcBef>
            </a:pPr>
            <a:r>
              <a:rPr lang="en-US" sz="3000" b="1" dirty="0"/>
              <a:t>Name</a:t>
            </a:r>
            <a:r>
              <a:rPr lang="en-US" sz="3000" dirty="0"/>
              <a:t> - Name of pet </a:t>
            </a:r>
          </a:p>
          <a:p>
            <a:pPr>
              <a:spcBef>
                <a:spcPts val="600"/>
              </a:spcBef>
            </a:pPr>
            <a:r>
              <a:rPr lang="en-US" sz="3000" b="1" dirty="0"/>
              <a:t>Found Location</a:t>
            </a:r>
            <a:r>
              <a:rPr lang="en-US" sz="3000" dirty="0"/>
              <a:t> - Found location of pet before entered the center</a:t>
            </a:r>
          </a:p>
          <a:p>
            <a:pPr>
              <a:spcBef>
                <a:spcPts val="600"/>
              </a:spcBef>
            </a:pPr>
            <a:r>
              <a:rPr lang="en-US" sz="3000" b="1" dirty="0"/>
              <a:t>Intake Type</a:t>
            </a:r>
            <a:r>
              <a:rPr lang="en-US" sz="3000" dirty="0"/>
              <a:t> - Circumstances bringing the pet to the center</a:t>
            </a:r>
          </a:p>
          <a:p>
            <a:pPr>
              <a:spcBef>
                <a:spcPts val="600"/>
              </a:spcBef>
            </a:pPr>
            <a:r>
              <a:rPr lang="en-US" sz="3000" b="1" dirty="0"/>
              <a:t>Intake Condition</a:t>
            </a:r>
            <a:r>
              <a:rPr lang="en-US" sz="3000" dirty="0"/>
              <a:t> - Health condition of pet when entered the center</a:t>
            </a:r>
          </a:p>
          <a:p>
            <a:pPr>
              <a:spcBef>
                <a:spcPts val="600"/>
              </a:spcBef>
            </a:pPr>
            <a:r>
              <a:rPr lang="en-US" sz="3000" b="1" dirty="0"/>
              <a:t>Pet Type</a:t>
            </a:r>
            <a:r>
              <a:rPr lang="en-US" sz="3000" dirty="0"/>
              <a:t> - Type of pet</a:t>
            </a:r>
          </a:p>
          <a:p>
            <a:pPr>
              <a:spcBef>
                <a:spcPts val="600"/>
              </a:spcBef>
            </a:pPr>
            <a:r>
              <a:rPr lang="en-US" sz="3000" b="1" dirty="0"/>
              <a:t>Sex upon Intake</a:t>
            </a:r>
            <a:r>
              <a:rPr lang="en-US" sz="3000" dirty="0"/>
              <a:t> - Sex of pet when entered the center</a:t>
            </a:r>
          </a:p>
          <a:p>
            <a:pPr>
              <a:spcBef>
                <a:spcPts val="600"/>
              </a:spcBef>
            </a:pPr>
            <a:r>
              <a:rPr lang="en-US" sz="3000" b="1" dirty="0"/>
              <a:t>Breed</a:t>
            </a:r>
            <a:r>
              <a:rPr lang="en-US" sz="3000" dirty="0"/>
              <a:t> - Breed of pet </a:t>
            </a:r>
          </a:p>
          <a:p>
            <a:pPr>
              <a:spcBef>
                <a:spcPts val="600"/>
              </a:spcBef>
            </a:pPr>
            <a:r>
              <a:rPr lang="en-US" sz="3000" b="1" dirty="0"/>
              <a:t>Color</a:t>
            </a:r>
            <a:r>
              <a:rPr lang="en-US" sz="3000" dirty="0"/>
              <a:t> - Color of pet </a:t>
            </a:r>
          </a:p>
          <a:p>
            <a:pPr>
              <a:spcBef>
                <a:spcPts val="600"/>
              </a:spcBef>
            </a:pPr>
            <a:r>
              <a:rPr lang="en-US" sz="3000" b="1" dirty="0"/>
              <a:t>Age upon Intake Days</a:t>
            </a:r>
            <a:r>
              <a:rPr lang="en-US" sz="3000" dirty="0"/>
              <a:t> - Age of pet when entered the center (days)</a:t>
            </a:r>
          </a:p>
          <a:p>
            <a:pPr>
              <a:spcBef>
                <a:spcPts val="600"/>
              </a:spcBef>
            </a:pPr>
            <a:r>
              <a:rPr lang="en-US" sz="3000" b="1" dirty="0"/>
              <a:t>Time at Center</a:t>
            </a:r>
            <a:r>
              <a:rPr lang="en-US" sz="3000" dirty="0"/>
              <a:t> - Time at center (0 = less than 30 days; 1 = more than 30 days). This is the value to predict.</a:t>
            </a:r>
          </a:p>
          <a:p>
            <a:pPr>
              <a:spcBef>
                <a:spcPts val="600"/>
              </a:spcBef>
            </a:pPr>
            <a:endParaRPr lang="en-US" sz="3000" dirty="0"/>
          </a:p>
        </p:txBody>
      </p:sp>
    </p:spTree>
    <p:extLst>
      <p:ext uri="{BB962C8B-B14F-4D97-AF65-F5344CB8AC3E}">
        <p14:creationId xmlns:p14="http://schemas.microsoft.com/office/powerpoint/2010/main" val="148915084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E188-3EA6-5643-96A7-939BE7FEE162}"/>
              </a:ext>
            </a:extLst>
          </p:cNvPr>
          <p:cNvSpPr>
            <a:spLocks noGrp="1"/>
          </p:cNvSpPr>
          <p:nvPr>
            <p:ph type="title"/>
          </p:nvPr>
        </p:nvSpPr>
        <p:spPr/>
        <p:txBody>
          <a:bodyPr/>
          <a:lstStyle/>
          <a:p>
            <a:r>
              <a:rPr lang="en-US"/>
              <a:t>Libraries-tools </a:t>
            </a:r>
            <a:r>
              <a:rPr lang="en-US" dirty="0"/>
              <a:t>and licenses</a:t>
            </a:r>
          </a:p>
        </p:txBody>
      </p:sp>
      <p:sp>
        <p:nvSpPr>
          <p:cNvPr id="3" name="Text Placeholder 2">
            <a:extLst>
              <a:ext uri="{FF2B5EF4-FFF2-40B4-BE49-F238E27FC236}">
                <a16:creationId xmlns:a16="http://schemas.microsoft.com/office/drawing/2014/main" id="{6C97FCD3-DD2F-F64B-952C-440FEE27BCF1}"/>
              </a:ext>
            </a:extLst>
          </p:cNvPr>
          <p:cNvSpPr>
            <a:spLocks noGrp="1"/>
          </p:cNvSpPr>
          <p:nvPr>
            <p:ph type="body" idx="1"/>
          </p:nvPr>
        </p:nvSpPr>
        <p:spPr/>
        <p:txBody>
          <a:bodyPr/>
          <a:lstStyle/>
          <a:p>
            <a:pPr marL="293370">
              <a:spcBef>
                <a:spcPts val="1200"/>
              </a:spcBef>
            </a:pPr>
            <a:r>
              <a:rPr lang="en-US" dirty="0" err="1"/>
              <a:t>Numpy</a:t>
            </a:r>
            <a:r>
              <a:rPr lang="en-US" dirty="0"/>
              <a:t>: </a:t>
            </a:r>
            <a:r>
              <a:rPr lang="en-US" dirty="0">
                <a:hlinkClick r:id="rId2"/>
              </a:rPr>
              <a:t>BSD</a:t>
            </a:r>
            <a:endParaRPr lang="en-US" dirty="0"/>
          </a:p>
          <a:p>
            <a:pPr marL="293370">
              <a:spcBef>
                <a:spcPts val="1200"/>
              </a:spcBef>
            </a:pPr>
            <a:r>
              <a:rPr lang="en-US" dirty="0"/>
              <a:t>Pandas: </a:t>
            </a:r>
            <a:r>
              <a:rPr lang="en-US" dirty="0">
                <a:hlinkClick r:id="rId3"/>
              </a:rPr>
              <a:t>BSD</a:t>
            </a:r>
            <a:endParaRPr lang="en-US" dirty="0"/>
          </a:p>
          <a:p>
            <a:pPr marL="293370">
              <a:spcBef>
                <a:spcPts val="1200"/>
              </a:spcBef>
            </a:pPr>
            <a:r>
              <a:rPr lang="en-US" dirty="0" err="1"/>
              <a:t>Sagemaker</a:t>
            </a:r>
            <a:r>
              <a:rPr lang="en-US" dirty="0"/>
              <a:t>: </a:t>
            </a:r>
            <a:r>
              <a:rPr lang="en-US" dirty="0">
                <a:hlinkClick r:id="rId4"/>
              </a:rPr>
              <a:t>Apache license 2.0</a:t>
            </a:r>
            <a:endParaRPr lang="en-US" dirty="0"/>
          </a:p>
          <a:p>
            <a:pPr marL="293370">
              <a:spcBef>
                <a:spcPts val="1200"/>
              </a:spcBef>
            </a:pPr>
            <a:r>
              <a:rPr lang="en-US" dirty="0"/>
              <a:t>Seaborn: </a:t>
            </a:r>
            <a:r>
              <a:rPr lang="en-US" dirty="0">
                <a:hlinkClick r:id="rId5"/>
              </a:rPr>
              <a:t>BSD</a:t>
            </a:r>
            <a:endParaRPr lang="en-US" dirty="0"/>
          </a:p>
          <a:p>
            <a:pPr marL="293370">
              <a:spcBef>
                <a:spcPts val="1200"/>
              </a:spcBef>
            </a:pPr>
            <a:r>
              <a:rPr lang="en-US" dirty="0" err="1"/>
              <a:t>Sklearn</a:t>
            </a:r>
            <a:r>
              <a:rPr lang="en-US" dirty="0"/>
              <a:t>: </a:t>
            </a:r>
            <a:r>
              <a:rPr lang="en-US" dirty="0">
                <a:hlinkClick r:id="rId6"/>
              </a:rPr>
              <a:t>BSD</a:t>
            </a:r>
            <a:endParaRPr lang="en-US" dirty="0"/>
          </a:p>
          <a:p>
            <a:pPr marL="293370">
              <a:spcBef>
                <a:spcPts val="1200"/>
              </a:spcBef>
            </a:pPr>
            <a:r>
              <a:rPr lang="en-US" dirty="0"/>
              <a:t>Matplotlib: </a:t>
            </a:r>
            <a:r>
              <a:rPr lang="en-US" dirty="0">
                <a:hlinkClick r:id="rId7"/>
              </a:rPr>
              <a:t>BSD</a:t>
            </a:r>
            <a:endParaRPr lang="en-US" dirty="0"/>
          </a:p>
          <a:p>
            <a:pPr marL="293370">
              <a:spcBef>
                <a:spcPts val="1200"/>
              </a:spcBef>
            </a:pPr>
            <a:r>
              <a:rPr lang="en-US" dirty="0" err="1"/>
              <a:t>CatBoost</a:t>
            </a:r>
            <a:r>
              <a:rPr lang="en-US" dirty="0"/>
              <a:t>: </a:t>
            </a:r>
            <a:r>
              <a:rPr lang="en-US" dirty="0">
                <a:hlinkClick r:id="rId8"/>
              </a:rPr>
              <a:t>Apache license 2.0</a:t>
            </a:r>
            <a:endParaRPr lang="en-US" dirty="0"/>
          </a:p>
          <a:p>
            <a:pPr marL="293370">
              <a:spcBef>
                <a:spcPts val="1200"/>
              </a:spcBef>
            </a:pPr>
            <a:r>
              <a:rPr lang="en-US" dirty="0" err="1"/>
              <a:t>LightGBM</a:t>
            </a:r>
            <a:r>
              <a:rPr lang="en-US" dirty="0"/>
              <a:t>: </a:t>
            </a:r>
            <a:r>
              <a:rPr lang="en-US" dirty="0">
                <a:hlinkClick r:id="rId9"/>
              </a:rPr>
              <a:t>MIT</a:t>
            </a:r>
            <a:endParaRPr lang="en-US" dirty="0"/>
          </a:p>
          <a:p>
            <a:pPr marL="293370">
              <a:spcBef>
                <a:spcPts val="1200"/>
              </a:spcBef>
            </a:pPr>
            <a:r>
              <a:rPr lang="en-US" dirty="0" err="1"/>
              <a:t>XGBoost</a:t>
            </a:r>
            <a:r>
              <a:rPr lang="en-US" dirty="0"/>
              <a:t>: </a:t>
            </a:r>
            <a:r>
              <a:rPr lang="en-US" dirty="0">
                <a:hlinkClick r:id="rId10"/>
              </a:rPr>
              <a:t>Apache license 2.0</a:t>
            </a:r>
            <a:endParaRPr lang="en-US" dirty="0"/>
          </a:p>
          <a:p>
            <a:pPr marL="293370">
              <a:spcBef>
                <a:spcPts val="1200"/>
              </a:spcBef>
            </a:pPr>
            <a:r>
              <a:rPr lang="en-US" dirty="0" err="1"/>
              <a:t>MXNet</a:t>
            </a:r>
            <a:r>
              <a:rPr lang="en-US" dirty="0"/>
              <a:t>: </a:t>
            </a:r>
            <a:r>
              <a:rPr lang="en-US" dirty="0">
                <a:hlinkClick r:id="rId11"/>
              </a:rPr>
              <a:t>Apache license 2.0</a:t>
            </a:r>
            <a:endParaRPr lang="en-US" dirty="0"/>
          </a:p>
        </p:txBody>
      </p:sp>
    </p:spTree>
    <p:extLst>
      <p:ext uri="{BB962C8B-B14F-4D97-AF65-F5344CB8AC3E}">
        <p14:creationId xmlns:p14="http://schemas.microsoft.com/office/powerpoint/2010/main" val="10037549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6776-FAB6-1745-9BF9-62C57280BCF5}"/>
              </a:ext>
            </a:extLst>
          </p:cNvPr>
          <p:cNvSpPr>
            <a:spLocks noGrp="1"/>
          </p:cNvSpPr>
          <p:nvPr>
            <p:ph type="title"/>
          </p:nvPr>
        </p:nvSpPr>
        <p:spPr/>
        <p:txBody>
          <a:bodyPr/>
          <a:lstStyle/>
          <a:p>
            <a:r>
              <a:rPr lang="en-US" dirty="0"/>
              <a:t>The Bias-Variance Decomposition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11869BB-B4E6-8443-8D34-DED5D9656457}"/>
                  </a:ext>
                </a:extLst>
              </p:cNvPr>
              <p:cNvSpPr>
                <a:spLocks noGrp="1"/>
              </p:cNvSpPr>
              <p:nvPr>
                <p:ph type="body" idx="1"/>
              </p:nvPr>
            </p:nvSpPr>
            <p:spPr/>
            <p:txBody>
              <a:bodyPr/>
              <a:lstStyle/>
              <a:p>
                <a:pPr marL="0" indent="0">
                  <a:buNone/>
                </a:pPr>
                <a:endParaRPr lang="en-US" sz="4400" b="1" dirty="0">
                  <a:solidFill>
                    <a:schemeClr val="accent6"/>
                  </a:solidFill>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sz="4800">
                          <a:latin typeface="Cambria Math" panose="02040503050406030204" pitchFamily="18" charset="0"/>
                        </a:rPr>
                        <m:t>Error</m:t>
                      </m:r>
                      <m:d>
                        <m:dPr>
                          <m:ctrlPr>
                            <a:rPr lang="en-US" sz="4800" i="1">
                              <a:latin typeface="Cambria Math" panose="02040503050406030204" pitchFamily="18" charset="0"/>
                            </a:rPr>
                          </m:ctrlPr>
                        </m:dPr>
                        <m:e>
                          <m:acc>
                            <m:accPr>
                              <m:chr m:val="⃗"/>
                              <m:ctrlPr>
                                <a:rPr lang="en-US" sz="4800" i="1">
                                  <a:latin typeface="Cambria Math" panose="02040503050406030204" pitchFamily="18" charset="0"/>
                                </a:rPr>
                              </m:ctrlPr>
                            </m:accPr>
                            <m:e>
                              <m:r>
                                <a:rPr lang="en-US" sz="4800" i="1">
                                  <a:latin typeface="Cambria Math" panose="02040503050406030204" pitchFamily="18" charset="0"/>
                                </a:rPr>
                                <m:t>𝑥</m:t>
                              </m:r>
                            </m:e>
                          </m:acc>
                        </m:e>
                      </m:d>
                      <m:r>
                        <a:rPr lang="en-US" sz="4800" i="1">
                          <a:latin typeface="Cambria Math" panose="02040503050406030204" pitchFamily="18" charset="0"/>
                        </a:rPr>
                        <m:t>=</m:t>
                      </m:r>
                      <m:r>
                        <m:rPr>
                          <m:sty m:val="p"/>
                        </m:rPr>
                        <a:rPr lang="en-US" sz="4800">
                          <a:latin typeface="Cambria Math" panose="02040503050406030204" pitchFamily="18" charset="0"/>
                          <a:ea typeface="Cambria Math" panose="02040503050406030204" pitchFamily="18" charset="0"/>
                        </a:rPr>
                        <m:t>Bias</m:t>
                      </m:r>
                      <m:sSup>
                        <m:sSupPr>
                          <m:ctrlPr>
                            <a:rPr lang="en-US" sz="4800" i="1">
                              <a:latin typeface="Cambria Math" panose="02040503050406030204" pitchFamily="18" charset="0"/>
                              <a:ea typeface="Cambria Math" panose="02040503050406030204" pitchFamily="18" charset="0"/>
                            </a:rPr>
                          </m:ctrlPr>
                        </m:sSupPr>
                        <m:e>
                          <m:d>
                            <m:dPr>
                              <m:ctrlPr>
                                <a:rPr lang="en-US" sz="4800" i="1">
                                  <a:latin typeface="Cambria Math" panose="02040503050406030204" pitchFamily="18" charset="0"/>
                                  <a:ea typeface="Cambria Math" panose="02040503050406030204" pitchFamily="18" charset="0"/>
                                </a:rPr>
                              </m:ctrlPr>
                            </m:dPr>
                            <m:e>
                              <m:acc>
                                <m:accPr>
                                  <m:chr m:val="⃗"/>
                                  <m:ctrlPr>
                                    <a:rPr lang="en-US" sz="4800" i="1">
                                      <a:latin typeface="Cambria Math" panose="02040503050406030204" pitchFamily="18" charset="0"/>
                                      <a:ea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𝑥</m:t>
                                  </m:r>
                                </m:e>
                              </m:acc>
                            </m:e>
                          </m:d>
                        </m:e>
                        <m:sup>
                          <m:r>
                            <a:rPr lang="en-US" sz="4800" i="1">
                              <a:latin typeface="Cambria Math" panose="02040503050406030204" pitchFamily="18" charset="0"/>
                              <a:ea typeface="Cambria Math" panose="02040503050406030204" pitchFamily="18" charset="0"/>
                            </a:rPr>
                            <m:t>2</m:t>
                          </m:r>
                        </m:sup>
                      </m:sSup>
                      <m:r>
                        <a:rPr lang="en-US" sz="4800" i="1">
                          <a:latin typeface="Cambria Math" panose="02040503050406030204" pitchFamily="18" charset="0"/>
                          <a:ea typeface="Cambria Math" panose="02040503050406030204" pitchFamily="18" charset="0"/>
                        </a:rPr>
                        <m:t>+</m:t>
                      </m:r>
                      <m:r>
                        <m:rPr>
                          <m:sty m:val="p"/>
                        </m:rPr>
                        <a:rPr lang="en-US" sz="4800">
                          <a:latin typeface="Cambria Math" panose="02040503050406030204" pitchFamily="18" charset="0"/>
                          <a:ea typeface="Cambria Math" panose="02040503050406030204" pitchFamily="18" charset="0"/>
                        </a:rPr>
                        <m:t>Var</m:t>
                      </m:r>
                      <m:d>
                        <m:dPr>
                          <m:begChr m:val="["/>
                          <m:endChr m:val="]"/>
                          <m:ctrlPr>
                            <a:rPr lang="en-US" sz="4800" i="1">
                              <a:latin typeface="Cambria Math" panose="02040503050406030204" pitchFamily="18" charset="0"/>
                              <a:ea typeface="Cambria Math" panose="02040503050406030204" pitchFamily="18" charset="0"/>
                            </a:rPr>
                          </m:ctrlPr>
                        </m:dPr>
                        <m:e>
                          <m:sSub>
                            <m:sSubPr>
                              <m:ctrlPr>
                                <a:rPr lang="en-US" sz="4800" i="1">
                                  <a:latin typeface="Cambria Math" panose="02040503050406030204" pitchFamily="18" charset="0"/>
                                  <a:ea typeface="Cambria Math" panose="02040503050406030204" pitchFamily="18" charset="0"/>
                                </a:rPr>
                              </m:ctrlPr>
                            </m:sSubPr>
                            <m:e>
                              <m:acc>
                                <m:accPr>
                                  <m:chr m:val="̂"/>
                                  <m:ctrlPr>
                                    <a:rPr lang="en-US" sz="4800" i="1">
                                      <a:latin typeface="Cambria Math" panose="02040503050406030204" pitchFamily="18" charset="0"/>
                                      <a:ea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𝑓</m:t>
                                  </m:r>
                                </m:e>
                              </m:acc>
                            </m:e>
                            <m:sub>
                              <m:r>
                                <a:rPr lang="en-US" sz="4800" i="1">
                                  <a:latin typeface="Cambria Math" panose="02040503050406030204" pitchFamily="18" charset="0"/>
                                  <a:ea typeface="Cambria Math" panose="02040503050406030204" pitchFamily="18" charset="0"/>
                                </a:rPr>
                                <m:t>𝒟</m:t>
                              </m:r>
                            </m:sub>
                          </m:sSub>
                          <m:d>
                            <m:dPr>
                              <m:ctrlPr>
                                <a:rPr lang="en-US" sz="4800" i="1">
                                  <a:latin typeface="Cambria Math" panose="02040503050406030204" pitchFamily="18" charset="0"/>
                                  <a:ea typeface="Cambria Math" panose="02040503050406030204" pitchFamily="18" charset="0"/>
                                </a:rPr>
                              </m:ctrlPr>
                            </m:dPr>
                            <m:e>
                              <m:acc>
                                <m:accPr>
                                  <m:chr m:val="⃗"/>
                                  <m:ctrlPr>
                                    <a:rPr lang="en-US" sz="4800" i="1">
                                      <a:latin typeface="Cambria Math" panose="02040503050406030204" pitchFamily="18" charset="0"/>
                                      <a:ea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𝑥</m:t>
                                  </m:r>
                                </m:e>
                              </m:acc>
                            </m:e>
                          </m:d>
                        </m:e>
                      </m:d>
                      <m:r>
                        <a:rPr lang="en-US" sz="4800">
                          <a:latin typeface="Cambria Math" panose="02040503050406030204" pitchFamily="18" charset="0"/>
                          <a:ea typeface="Cambria Math" panose="02040503050406030204" pitchFamily="18" charset="0"/>
                        </a:rPr>
                        <m:t>+</m:t>
                      </m:r>
                      <m:r>
                        <m:rPr>
                          <m:sty m:val="p"/>
                        </m:rPr>
                        <a:rPr lang="en-US" sz="4800">
                          <a:latin typeface="Cambria Math" panose="02040503050406030204" pitchFamily="18" charset="0"/>
                          <a:ea typeface="Cambria Math" panose="02040503050406030204" pitchFamily="18" charset="0"/>
                        </a:rPr>
                        <m:t>Noise</m:t>
                      </m:r>
                      <m:r>
                        <a:rPr lang="en-US" sz="4800" i="1">
                          <a:latin typeface="Cambria Math" panose="02040503050406030204" pitchFamily="18" charset="0"/>
                          <a:ea typeface="Cambria Math" panose="02040503050406030204" pitchFamily="18" charset="0"/>
                        </a:rPr>
                        <m:t>(</m:t>
                      </m:r>
                      <m:acc>
                        <m:accPr>
                          <m:chr m:val="⃗"/>
                          <m:ctrlPr>
                            <a:rPr lang="en-US" sz="4800" i="1">
                              <a:latin typeface="Cambria Math" panose="02040503050406030204" pitchFamily="18" charset="0"/>
                              <a:ea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𝑥</m:t>
                          </m:r>
                        </m:e>
                      </m:acc>
                      <m:r>
                        <a:rPr lang="en-US" sz="4800" i="1">
                          <a:latin typeface="Cambria Math" panose="02040503050406030204" pitchFamily="18" charset="0"/>
                          <a:ea typeface="Cambria Math" panose="02040503050406030204" pitchFamily="18" charset="0"/>
                        </a:rPr>
                        <m:t>)</m:t>
                      </m:r>
                    </m:oMath>
                  </m:oMathPara>
                </a14:m>
                <a:endParaRPr lang="en-US" sz="4800" dirty="0"/>
              </a:p>
              <a:p>
                <a:r>
                  <a:rPr lang="en-US" sz="4400" dirty="0"/>
                  <a:t>All errors can be attributed to a combination of three types of errors: </a:t>
                </a:r>
              </a:p>
              <a:p>
                <a:pPr lvl="1">
                  <a:buFont typeface="Wingdings" pitchFamily="2" charset="2"/>
                  <a:buChar char="§"/>
                </a:pPr>
                <a:r>
                  <a:rPr lang="en-US" sz="3800" dirty="0"/>
                  <a:t>Inherent noise</a:t>
                </a:r>
              </a:p>
              <a:p>
                <a:pPr lvl="1">
                  <a:buFont typeface="Wingdings" pitchFamily="2" charset="2"/>
                  <a:buChar char="§"/>
                </a:pPr>
                <a:r>
                  <a:rPr lang="en-US" sz="3800" dirty="0"/>
                  <a:t>Systematic prediction error</a:t>
                </a:r>
              </a:p>
              <a:p>
                <a:pPr lvl="1">
                  <a:buFont typeface="Wingdings" pitchFamily="2" charset="2"/>
                  <a:buChar char="§"/>
                </a:pPr>
                <a:r>
                  <a:rPr lang="en-US" sz="3800" dirty="0"/>
                  <a:t>Fluctuation of the model on the selection of dataset.</a:t>
                </a:r>
              </a:p>
              <a:p>
                <a:r>
                  <a:rPr lang="en-US" sz="4400" dirty="0"/>
                  <a:t>The inherent noise can never be reduced</a:t>
                </a:r>
              </a:p>
              <a:p>
                <a:r>
                  <a:rPr lang="en-US" sz="4400" dirty="0"/>
                  <a:t>The bias and the variance can be controlled through model selection.</a:t>
                </a:r>
              </a:p>
            </p:txBody>
          </p:sp>
        </mc:Choice>
        <mc:Fallback xmlns="">
          <p:sp>
            <p:nvSpPr>
              <p:cNvPr id="3" name="Text Placeholder 2">
                <a:extLst>
                  <a:ext uri="{FF2B5EF4-FFF2-40B4-BE49-F238E27FC236}">
                    <a16:creationId xmlns:a16="http://schemas.microsoft.com/office/drawing/2014/main" id="{311869BB-B4E6-8443-8D34-DED5D9656457}"/>
                  </a:ext>
                </a:extLst>
              </p:cNvPr>
              <p:cNvSpPr>
                <a:spLocks noGrp="1" noRot="1" noChangeAspect="1" noMove="1" noResize="1" noEditPoints="1" noAdjustHandles="1" noChangeArrowheads="1" noChangeShapeType="1" noTextEdit="1"/>
              </p:cNvSpPr>
              <p:nvPr>
                <p:ph type="body" idx="1"/>
              </p:nvPr>
            </p:nvSpPr>
            <p:spPr>
              <a:blipFill>
                <a:blip r:embed="rId2"/>
                <a:stretch>
                  <a:fillRect l="-1813"/>
                </a:stretch>
              </a:blipFill>
            </p:spPr>
            <p:txBody>
              <a:bodyPr/>
              <a:lstStyle/>
              <a:p>
                <a:r>
                  <a:rPr lang="en-US">
                    <a:noFill/>
                  </a:rPr>
                  <a:t> </a:t>
                </a:r>
              </a:p>
            </p:txBody>
          </p:sp>
        </mc:Fallback>
      </mc:AlternateContent>
    </p:spTree>
    <p:extLst>
      <p:ext uri="{BB962C8B-B14F-4D97-AF65-F5344CB8AC3E}">
        <p14:creationId xmlns:p14="http://schemas.microsoft.com/office/powerpoint/2010/main" val="17627786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7D3F-17A1-5046-8E21-1D6F18028266}"/>
              </a:ext>
            </a:extLst>
          </p:cNvPr>
          <p:cNvSpPr>
            <a:spLocks noGrp="1"/>
          </p:cNvSpPr>
          <p:nvPr>
            <p:ph type="title"/>
          </p:nvPr>
        </p:nvSpPr>
        <p:spPr/>
        <p:txBody>
          <a:bodyPr/>
          <a:lstStyle/>
          <a:p>
            <a:r>
              <a:rPr lang="en-US" dirty="0"/>
              <a:t>Bias-variance and Model Performance</a:t>
            </a:r>
          </a:p>
        </p:txBody>
      </p:sp>
      <p:sp>
        <p:nvSpPr>
          <p:cNvPr id="3" name="Text Placeholder 2">
            <a:extLst>
              <a:ext uri="{FF2B5EF4-FFF2-40B4-BE49-F238E27FC236}">
                <a16:creationId xmlns:a16="http://schemas.microsoft.com/office/drawing/2014/main" id="{987DCB1E-A63C-9C4D-B7A0-3778BE47D923}"/>
              </a:ext>
            </a:extLst>
          </p:cNvPr>
          <p:cNvSpPr>
            <a:spLocks noGrp="1"/>
          </p:cNvSpPr>
          <p:nvPr>
            <p:ph type="body" idx="1"/>
          </p:nvPr>
        </p:nvSpPr>
        <p:spPr>
          <a:xfrm>
            <a:off x="1689100" y="2756958"/>
            <a:ext cx="8585868" cy="7369176"/>
          </a:xfrm>
        </p:spPr>
        <p:txBody>
          <a:bodyPr/>
          <a:lstStyle/>
          <a:p>
            <a:r>
              <a:rPr lang="en-US" sz="3800" b="1" dirty="0">
                <a:solidFill>
                  <a:schemeClr val="accent3"/>
                </a:solidFill>
              </a:rPr>
              <a:t>Underfitting:</a:t>
            </a:r>
            <a:r>
              <a:rPr lang="en-US" sz="3800" dirty="0"/>
              <a:t> Low model complexity. Corresponds to </a:t>
            </a:r>
            <a:r>
              <a:rPr lang="en-US" sz="3800" b="1" dirty="0"/>
              <a:t>high bias and low variance</a:t>
            </a:r>
            <a:r>
              <a:rPr lang="en-US" sz="3800" dirty="0"/>
              <a:t>. </a:t>
            </a:r>
            <a:endParaRPr lang="en-US" sz="3800" b="1" dirty="0">
              <a:solidFill>
                <a:schemeClr val="accent3"/>
              </a:solidFill>
            </a:endParaRPr>
          </a:p>
          <a:p>
            <a:r>
              <a:rPr lang="en-US" sz="3800" b="1" dirty="0">
                <a:solidFill>
                  <a:schemeClr val="accent3"/>
                </a:solidFill>
              </a:rPr>
              <a:t>Overfitting:</a:t>
            </a:r>
            <a:r>
              <a:rPr lang="en-US" sz="3800" b="1" dirty="0"/>
              <a:t> </a:t>
            </a:r>
            <a:r>
              <a:rPr lang="en-US" sz="3800" dirty="0"/>
              <a:t>Over-complex model and it doesn’t generalize well. Corresponds to </a:t>
            </a:r>
            <a:r>
              <a:rPr lang="en-US" sz="3800" b="1" dirty="0"/>
              <a:t>low bias and high variance.</a:t>
            </a:r>
          </a:p>
          <a:p>
            <a:endParaRPr lang="en-US" dirty="0"/>
          </a:p>
          <a:p>
            <a:endParaRPr lang="en-US" dirty="0"/>
          </a:p>
        </p:txBody>
      </p:sp>
      <p:pic>
        <p:nvPicPr>
          <p:cNvPr id="12" name="Graphic 11">
            <a:extLst>
              <a:ext uri="{FF2B5EF4-FFF2-40B4-BE49-F238E27FC236}">
                <a16:creationId xmlns:a16="http://schemas.microsoft.com/office/drawing/2014/main" id="{C8699BBE-402D-F948-AD01-694035F7B6B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208" r="12918"/>
          <a:stretch/>
        </p:blipFill>
        <p:spPr>
          <a:xfrm>
            <a:off x="10616317" y="2560320"/>
            <a:ext cx="13355955" cy="8686800"/>
          </a:xfrm>
          <a:prstGeom prst="rect">
            <a:avLst/>
          </a:prstGeom>
        </p:spPr>
      </p:pic>
    </p:spTree>
    <p:extLst>
      <p:ext uri="{BB962C8B-B14F-4D97-AF65-F5344CB8AC3E}">
        <p14:creationId xmlns:p14="http://schemas.microsoft.com/office/powerpoint/2010/main" val="9912374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7D3F-17A1-5046-8E21-1D6F18028266}"/>
              </a:ext>
            </a:extLst>
          </p:cNvPr>
          <p:cNvSpPr>
            <a:spLocks noGrp="1"/>
          </p:cNvSpPr>
          <p:nvPr>
            <p:ph type="title"/>
          </p:nvPr>
        </p:nvSpPr>
        <p:spPr/>
        <p:txBody>
          <a:bodyPr/>
          <a:lstStyle/>
          <a:p>
            <a:r>
              <a:rPr lang="en-US" dirty="0"/>
              <a:t>Bias-variance and Model Performance</a:t>
            </a:r>
          </a:p>
        </p:txBody>
      </p:sp>
      <p:sp>
        <p:nvSpPr>
          <p:cNvPr id="3" name="Text Placeholder 2">
            <a:extLst>
              <a:ext uri="{FF2B5EF4-FFF2-40B4-BE49-F238E27FC236}">
                <a16:creationId xmlns:a16="http://schemas.microsoft.com/office/drawing/2014/main" id="{987DCB1E-A63C-9C4D-B7A0-3778BE47D923}"/>
              </a:ext>
            </a:extLst>
          </p:cNvPr>
          <p:cNvSpPr>
            <a:spLocks noGrp="1"/>
          </p:cNvSpPr>
          <p:nvPr>
            <p:ph type="body" idx="1"/>
          </p:nvPr>
        </p:nvSpPr>
        <p:spPr>
          <a:xfrm>
            <a:off x="1689100" y="2756958"/>
            <a:ext cx="8585868" cy="7369176"/>
          </a:xfrm>
        </p:spPr>
        <p:txBody>
          <a:bodyPr/>
          <a:lstStyle/>
          <a:p>
            <a:r>
              <a:rPr lang="en-US" sz="3800" b="1" dirty="0">
                <a:solidFill>
                  <a:schemeClr val="accent3"/>
                </a:solidFill>
              </a:rPr>
              <a:t>Underfitting:</a:t>
            </a:r>
            <a:r>
              <a:rPr lang="en-US" sz="3800" dirty="0"/>
              <a:t> Low model complexity. Corresponds to </a:t>
            </a:r>
            <a:r>
              <a:rPr lang="en-US" sz="3800" b="1" dirty="0"/>
              <a:t>high bias and low variance</a:t>
            </a:r>
            <a:r>
              <a:rPr lang="en-US" sz="3800" dirty="0"/>
              <a:t>. </a:t>
            </a:r>
            <a:endParaRPr lang="en-US" sz="3800" b="1" dirty="0">
              <a:solidFill>
                <a:schemeClr val="accent3"/>
              </a:solidFill>
            </a:endParaRPr>
          </a:p>
          <a:p>
            <a:r>
              <a:rPr lang="en-US" sz="3800" b="1" dirty="0">
                <a:solidFill>
                  <a:schemeClr val="accent3"/>
                </a:solidFill>
              </a:rPr>
              <a:t>Overfitting:</a:t>
            </a:r>
            <a:r>
              <a:rPr lang="en-US" sz="3800" b="1" dirty="0"/>
              <a:t> </a:t>
            </a:r>
            <a:r>
              <a:rPr lang="en-US" sz="3800" dirty="0"/>
              <a:t>Over-complex model and it doesn’t generalize well. Corresponds to </a:t>
            </a:r>
            <a:r>
              <a:rPr lang="en-US" sz="3800" b="1" dirty="0"/>
              <a:t>low bias and high variance.</a:t>
            </a:r>
          </a:p>
          <a:p>
            <a:r>
              <a:rPr lang="en-US" sz="3800" b="1" dirty="0"/>
              <a:t>Example: </a:t>
            </a:r>
            <a:r>
              <a:rPr lang="en-US" sz="3800" dirty="0"/>
              <a:t>Fitting </a:t>
            </a:r>
            <a:r>
              <a:rPr lang="en-US" sz="3800" u="sng" dirty="0"/>
              <a:t>multiple</a:t>
            </a:r>
            <a:r>
              <a:rPr lang="en-US" sz="3800" dirty="0"/>
              <a:t> polynomials to a set of data points. We are using an example from here: </a:t>
            </a:r>
            <a:r>
              <a:rPr lang="en-US" sz="3800" dirty="0">
                <a:hlinkClick r:id="rId2"/>
              </a:rPr>
              <a:t>Understanding Random Forests</a:t>
            </a:r>
            <a:r>
              <a:rPr lang="en-US" sz="3800" dirty="0"/>
              <a:t>, p.58</a:t>
            </a:r>
          </a:p>
          <a:p>
            <a:endParaRPr lang="en-US" dirty="0"/>
          </a:p>
          <a:p>
            <a:endParaRPr lang="en-US" dirty="0"/>
          </a:p>
        </p:txBody>
      </p:sp>
      <p:pic>
        <p:nvPicPr>
          <p:cNvPr id="5" name="Graphic 4">
            <a:extLst>
              <a:ext uri="{FF2B5EF4-FFF2-40B4-BE49-F238E27FC236}">
                <a16:creationId xmlns:a16="http://schemas.microsoft.com/office/drawing/2014/main" id="{11558913-EF2F-9540-B58F-BF7AB8A6CAD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208" r="12918"/>
          <a:stretch/>
        </p:blipFill>
        <p:spPr>
          <a:xfrm>
            <a:off x="10616317" y="2560320"/>
            <a:ext cx="13355955" cy="8686800"/>
          </a:xfrm>
          <a:prstGeom prst="rect">
            <a:avLst/>
          </a:prstGeom>
        </p:spPr>
      </p:pic>
    </p:spTree>
    <p:extLst>
      <p:ext uri="{BB962C8B-B14F-4D97-AF65-F5344CB8AC3E}">
        <p14:creationId xmlns:p14="http://schemas.microsoft.com/office/powerpoint/2010/main" val="9003804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7D3F-17A1-5046-8E21-1D6F18028266}"/>
              </a:ext>
            </a:extLst>
          </p:cNvPr>
          <p:cNvSpPr>
            <a:spLocks noGrp="1"/>
          </p:cNvSpPr>
          <p:nvPr>
            <p:ph type="title"/>
          </p:nvPr>
        </p:nvSpPr>
        <p:spPr/>
        <p:txBody>
          <a:bodyPr/>
          <a:lstStyle/>
          <a:p>
            <a:r>
              <a:rPr lang="en-US" dirty="0"/>
              <a:t>Bias-variance and Model Performance</a:t>
            </a:r>
          </a:p>
        </p:txBody>
      </p:sp>
      <p:sp>
        <p:nvSpPr>
          <p:cNvPr id="3" name="Text Placeholder 2">
            <a:extLst>
              <a:ext uri="{FF2B5EF4-FFF2-40B4-BE49-F238E27FC236}">
                <a16:creationId xmlns:a16="http://schemas.microsoft.com/office/drawing/2014/main" id="{987DCB1E-A63C-9C4D-B7A0-3778BE47D923}"/>
              </a:ext>
            </a:extLst>
          </p:cNvPr>
          <p:cNvSpPr>
            <a:spLocks noGrp="1"/>
          </p:cNvSpPr>
          <p:nvPr>
            <p:ph type="body" idx="1"/>
          </p:nvPr>
        </p:nvSpPr>
        <p:spPr>
          <a:xfrm>
            <a:off x="1689100" y="2756958"/>
            <a:ext cx="8585868" cy="7369176"/>
          </a:xfrm>
        </p:spPr>
        <p:txBody>
          <a:bodyPr/>
          <a:lstStyle/>
          <a:p>
            <a:r>
              <a:rPr lang="en-US" sz="3800" b="1" dirty="0"/>
              <a:t>Example: </a:t>
            </a:r>
            <a:r>
              <a:rPr lang="en-US" sz="3800" dirty="0"/>
              <a:t>Fitting </a:t>
            </a:r>
            <a:r>
              <a:rPr lang="en-US" sz="3800" u="sng" dirty="0"/>
              <a:t>multiple</a:t>
            </a:r>
            <a:r>
              <a:rPr lang="en-US" sz="3800" dirty="0"/>
              <a:t> polynomials to a set of data points. We are using an example from here: </a:t>
            </a:r>
            <a:r>
              <a:rPr lang="en-US" sz="3800" dirty="0">
                <a:hlinkClick r:id="rId2"/>
              </a:rPr>
              <a:t>Understanding Random Forests</a:t>
            </a:r>
            <a:r>
              <a:rPr lang="en-US" sz="3800" dirty="0"/>
              <a:t>, p.58</a:t>
            </a:r>
          </a:p>
          <a:p>
            <a:pPr marL="571500" indent="-571500">
              <a:buFont typeface="Arial" panose="020B0604020202020204" pitchFamily="34" charset="0"/>
              <a:buChar char="•"/>
            </a:pPr>
            <a:r>
              <a:rPr lang="en-US" sz="3800" dirty="0">
                <a:solidFill>
                  <a:srgbClr val="0070C0"/>
                </a:solidFill>
              </a:rPr>
              <a:t>Blue</a:t>
            </a:r>
            <a:r>
              <a:rPr lang="en-US" sz="3800" dirty="0"/>
              <a:t> line is the true function. </a:t>
            </a:r>
            <a:r>
              <a:rPr lang="en-US" sz="3800" dirty="0">
                <a:solidFill>
                  <a:schemeClr val="accent4"/>
                </a:solidFill>
              </a:rPr>
              <a:t>Red</a:t>
            </a:r>
            <a:r>
              <a:rPr lang="en-US" sz="3800" dirty="0"/>
              <a:t> lines are multiple polynomials (in top figures).</a:t>
            </a:r>
            <a:endParaRPr lang="en-US" dirty="0"/>
          </a:p>
          <a:p>
            <a:endParaRPr lang="en-US" dirty="0"/>
          </a:p>
        </p:txBody>
      </p:sp>
      <p:sp>
        <p:nvSpPr>
          <p:cNvPr id="5" name="Rectangle 4">
            <a:extLst>
              <a:ext uri="{FF2B5EF4-FFF2-40B4-BE49-F238E27FC236}">
                <a16:creationId xmlns:a16="http://schemas.microsoft.com/office/drawing/2014/main" id="{18B81673-AD6D-FA49-B978-3840F06635A2}"/>
              </a:ext>
            </a:extLst>
          </p:cNvPr>
          <p:cNvSpPr/>
          <p:nvPr/>
        </p:nvSpPr>
        <p:spPr>
          <a:xfrm>
            <a:off x="15797708" y="11194003"/>
            <a:ext cx="7467109" cy="584775"/>
          </a:xfrm>
          <a:prstGeom prst="rect">
            <a:avLst/>
          </a:prstGeom>
        </p:spPr>
        <p:txBody>
          <a:bodyPr wrap="none">
            <a:spAutoFit/>
          </a:bodyPr>
          <a:lstStyle/>
          <a:p>
            <a:r>
              <a:rPr lang="en-US" sz="3200" dirty="0">
                <a:hlinkClick r:id="rId2"/>
              </a:rPr>
              <a:t>Understanding Random Forests</a:t>
            </a:r>
            <a:r>
              <a:rPr lang="en-US" sz="3200" dirty="0"/>
              <a:t>, p.58</a:t>
            </a:r>
            <a:endParaRPr lang="en-US" dirty="0"/>
          </a:p>
        </p:txBody>
      </p:sp>
      <p:pic>
        <p:nvPicPr>
          <p:cNvPr id="10" name="Graphic 9">
            <a:extLst>
              <a:ext uri="{FF2B5EF4-FFF2-40B4-BE49-F238E27FC236}">
                <a16:creationId xmlns:a16="http://schemas.microsoft.com/office/drawing/2014/main" id="{24EC594F-4960-3647-AF21-2B1461192BDF}"/>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208" r="12918"/>
          <a:stretch/>
        </p:blipFill>
        <p:spPr>
          <a:xfrm>
            <a:off x="10616317" y="2560320"/>
            <a:ext cx="13355955" cy="8686800"/>
          </a:xfrm>
          <a:prstGeom prst="rect">
            <a:avLst/>
          </a:prstGeom>
        </p:spPr>
      </p:pic>
      <p:sp>
        <p:nvSpPr>
          <p:cNvPr id="11" name="Rectangle 10">
            <a:extLst>
              <a:ext uri="{FF2B5EF4-FFF2-40B4-BE49-F238E27FC236}">
                <a16:creationId xmlns:a16="http://schemas.microsoft.com/office/drawing/2014/main" id="{5008F6E5-258C-CE4F-A040-E7B8DB05BF8E}"/>
              </a:ext>
            </a:extLst>
          </p:cNvPr>
          <p:cNvSpPr/>
          <p:nvPr/>
        </p:nvSpPr>
        <p:spPr>
          <a:xfrm>
            <a:off x="10616316" y="3108960"/>
            <a:ext cx="13355955" cy="3749040"/>
          </a:xfrm>
          <a:prstGeom prst="rect">
            <a:avLst/>
          </a:prstGeom>
          <a:noFill/>
          <a:ln w="47625"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199822482"/>
      </p:ext>
    </p:extLst>
  </p:cSld>
  <p:clrMapOvr>
    <a:masterClrMapping/>
  </p:clrMapOvr>
  <p:transition spd="med"/>
</p:sld>
</file>

<file path=ppt/theme/theme1.xml><?xml version="1.0" encoding="utf-8"?>
<a:theme xmlns:a="http://schemas.openxmlformats.org/drawingml/2006/main" name="White">
  <a:themeElements>
    <a:clrScheme name="Custom 1">
      <a:dk1>
        <a:srgbClr val="373737"/>
      </a:dk1>
      <a:lt1>
        <a:srgbClr val="FFFFFF"/>
      </a:lt1>
      <a:dk2>
        <a:srgbClr val="373737"/>
      </a:dk2>
      <a:lt2>
        <a:srgbClr val="FFFFFF"/>
      </a:lt2>
      <a:accent1>
        <a:srgbClr val="008DC4"/>
      </a:accent1>
      <a:accent2>
        <a:srgbClr val="A166FF"/>
      </a:accent2>
      <a:accent3>
        <a:srgbClr val="FF9900"/>
      </a:accent3>
      <a:accent4>
        <a:srgbClr val="C7001E"/>
      </a:accent4>
      <a:accent5>
        <a:srgbClr val="F4F4F4"/>
      </a:accent5>
      <a:accent6>
        <a:srgbClr val="008DC4"/>
      </a:accent6>
      <a:hlink>
        <a:srgbClr val="A066FF"/>
      </a:hlink>
      <a:folHlink>
        <a:srgbClr val="FF9900"/>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LU_DTE_Lecture_1 Chris v1" id="{C8915B41-25AE-A44C-8387-D801E382BF9A}" vid="{DCF1661A-67D4-C741-AE8A-E05AB269857E}"/>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11379</TotalTime>
  <Words>3063</Words>
  <Application>Microsoft Macintosh PowerPoint</Application>
  <PresentationFormat>Custom</PresentationFormat>
  <Paragraphs>325</Paragraphs>
  <Slides>51</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Amazon Ember</vt:lpstr>
      <vt:lpstr>Arial</vt:lpstr>
      <vt:lpstr>Cambria Math</vt:lpstr>
      <vt:lpstr>Consolas</vt:lpstr>
      <vt:lpstr>Helvetica Neue</vt:lpstr>
      <vt:lpstr>Helvetica Neue Light</vt:lpstr>
      <vt:lpstr>Helvetica Neue Medium</vt:lpstr>
      <vt:lpstr>Wingdings</vt:lpstr>
      <vt:lpstr>White</vt:lpstr>
      <vt:lpstr>PowerPoint Presentation</vt:lpstr>
      <vt:lpstr>Decision Trees &amp; Ensemble Models</vt:lpstr>
      <vt:lpstr>Course Schedule</vt:lpstr>
      <vt:lpstr>Agenda</vt:lpstr>
      <vt:lpstr>The ExtraTrees Algorithm</vt:lpstr>
      <vt:lpstr>The Bias-Variance Decomposition</vt:lpstr>
      <vt:lpstr>Bias-variance and Model Performance</vt:lpstr>
      <vt:lpstr>Bias-variance and Model Performance</vt:lpstr>
      <vt:lpstr>Bias-variance and Model Performance</vt:lpstr>
      <vt:lpstr>Bias-variance and Model Performance</vt:lpstr>
      <vt:lpstr>Agenda</vt:lpstr>
      <vt:lpstr>Bootstrapping – What is the goal?</vt:lpstr>
      <vt:lpstr>Bootstrapping – What is the goal?</vt:lpstr>
      <vt:lpstr>Bootstrapping – What is the goal?</vt:lpstr>
      <vt:lpstr>Bootstrapping – Our Example</vt:lpstr>
      <vt:lpstr>Bootstrapping – What is the goal?</vt:lpstr>
      <vt:lpstr>Sampling with replacement</vt:lpstr>
      <vt:lpstr>Sampling with replacement – Our Example</vt:lpstr>
      <vt:lpstr>Sampling with replacement – Our Example</vt:lpstr>
      <vt:lpstr>Sampling with replacement – Our Example</vt:lpstr>
      <vt:lpstr>Agenda</vt:lpstr>
      <vt:lpstr>Bootstrapping in ML</vt:lpstr>
      <vt:lpstr>Bootstrap Aggregating: Bagging</vt:lpstr>
      <vt:lpstr>Bagging</vt:lpstr>
      <vt:lpstr>How different are the datasets</vt:lpstr>
      <vt:lpstr>Out-of-bag Error</vt:lpstr>
      <vt:lpstr>Bagging in Sklearn</vt:lpstr>
      <vt:lpstr>Bagging Trees</vt:lpstr>
      <vt:lpstr>An example: Overfit regression</vt:lpstr>
      <vt:lpstr>An example: Overfit regression</vt:lpstr>
      <vt:lpstr>An example: Overfit regression</vt:lpstr>
      <vt:lpstr>Limitations of Simple Bagging</vt:lpstr>
      <vt:lpstr>Limitations of Simple Bagging</vt:lpstr>
      <vt:lpstr>Agenda</vt:lpstr>
      <vt:lpstr>Random Forest – Core Idea</vt:lpstr>
      <vt:lpstr>Issue: Extra Hyperparameter</vt:lpstr>
      <vt:lpstr>Digit Example</vt:lpstr>
      <vt:lpstr>Digit Example</vt:lpstr>
      <vt:lpstr>Random Forests in Sklearn</vt:lpstr>
      <vt:lpstr>A Pleasant Bonus</vt:lpstr>
      <vt:lpstr>Other Common Random Forests</vt:lpstr>
      <vt:lpstr>Random Forests Are Amongst the Best</vt:lpstr>
      <vt:lpstr>Agenda</vt:lpstr>
      <vt:lpstr>Bagging/Ensembling many methods</vt:lpstr>
      <vt:lpstr>A famous example: The Netflix Prize</vt:lpstr>
      <vt:lpstr>A famous example: The Netflix Prize</vt:lpstr>
      <vt:lpstr>Agenda</vt:lpstr>
      <vt:lpstr>Summary</vt:lpstr>
      <vt:lpstr>Summary</vt:lpstr>
      <vt:lpstr>Final Project – Predict Pet Adoption Time</vt:lpstr>
      <vt:lpstr>Libraries-tools and licenses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283</cp:revision>
  <dcterms:modified xsi:type="dcterms:W3CDTF">2020-12-09T16:10:21Z</dcterms:modified>
</cp:coreProperties>
</file>