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408" r:id="rId3"/>
    <p:sldId id="406" r:id="rId4"/>
    <p:sldId id="309" r:id="rId5"/>
    <p:sldId id="310" r:id="rId6"/>
    <p:sldId id="356" r:id="rId7"/>
    <p:sldId id="367" r:id="rId8"/>
    <p:sldId id="370" r:id="rId9"/>
    <p:sldId id="371" r:id="rId10"/>
    <p:sldId id="372" r:id="rId11"/>
    <p:sldId id="373" r:id="rId12"/>
    <p:sldId id="374" r:id="rId13"/>
    <p:sldId id="375" r:id="rId14"/>
    <p:sldId id="376" r:id="rId15"/>
    <p:sldId id="405"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4" r:id="rId33"/>
    <p:sldId id="407" r:id="rId34"/>
    <p:sldId id="395" r:id="rId35"/>
    <p:sldId id="396" r:id="rId36"/>
    <p:sldId id="398" r:id="rId37"/>
    <p:sldId id="399" r:id="rId38"/>
    <p:sldId id="397" r:id="rId39"/>
    <p:sldId id="281" r:id="rId40"/>
    <p:sldId id="400" r:id="rId41"/>
    <p:sldId id="401" r:id="rId42"/>
    <p:sldId id="402" r:id="rId43"/>
    <p:sldId id="403" r:id="rId44"/>
    <p:sldId id="404" r:id="rId45"/>
    <p:sldId id="335" r:id="rId46"/>
    <p:sldId id="336" r:id="rId4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Intro Slides and Schedule" id="{570699D9-51F0-AA46-9166-9AFE830224D0}">
          <p14:sldIdLst>
            <p14:sldId id="256"/>
            <p14:sldId id="408"/>
            <p14:sldId id="406"/>
          </p14:sldIdLst>
        </p14:section>
        <p14:section name="Review" id="{47E1883B-4706-1943-A6F9-752A99155AFF}">
          <p14:sldIdLst>
            <p14:sldId id="309"/>
            <p14:sldId id="310"/>
            <p14:sldId id="356"/>
            <p14:sldId id="367"/>
            <p14:sldId id="370"/>
            <p14:sldId id="371"/>
          </p14:sldIdLst>
        </p14:section>
        <p14:section name="Random Forest Proximities" id="{7B82145C-25E0-E547-B001-6D1E51B4908F}">
          <p14:sldIdLst>
            <p14:sldId id="372"/>
          </p14:sldIdLst>
        </p14:section>
        <p14:section name="Proximities" id="{26AC3D31-62B9-2C49-945E-BB29D5E3B67B}">
          <p14:sldIdLst>
            <p14:sldId id="373"/>
            <p14:sldId id="374"/>
            <p14:sldId id="375"/>
            <p14:sldId id="376"/>
            <p14:sldId id="405"/>
          </p14:sldIdLst>
        </p14:section>
        <p14:section name="Dimension Reduction" id="{E38AE156-51F4-844D-BCD9-B8B158B45858}">
          <p14:sldIdLst>
            <p14:sldId id="377"/>
            <p14:sldId id="378"/>
            <p14:sldId id="379"/>
            <p14:sldId id="380"/>
            <p14:sldId id="381"/>
            <p14:sldId id="382"/>
            <p14:sldId id="383"/>
          </p14:sldIdLst>
        </p14:section>
        <p14:section name="Feature Importances in Trees" id="{B35A95A4-DF04-474C-8D1F-BC47C766170D}">
          <p14:sldIdLst>
            <p14:sldId id="384"/>
            <p14:sldId id="385"/>
            <p14:sldId id="386"/>
            <p14:sldId id="387"/>
            <p14:sldId id="388"/>
            <p14:sldId id="389"/>
            <p14:sldId id="390"/>
            <p14:sldId id="391"/>
          </p14:sldIdLst>
        </p14:section>
        <p14:section name="Limitations of Feature Importance" id="{9077F8CE-06DA-2F43-912D-0EEB024F6BBE}">
          <p14:sldIdLst>
            <p14:sldId id="392"/>
            <p14:sldId id="394"/>
            <p14:sldId id="407"/>
            <p14:sldId id="395"/>
          </p14:sldIdLst>
        </p14:section>
        <p14:section name="Feature Importances in Forests" id="{E06E2151-5BF5-D745-BE0A-9D01268B8F6C}">
          <p14:sldIdLst>
            <p14:sldId id="396"/>
            <p14:sldId id="398"/>
            <p14:sldId id="399"/>
            <p14:sldId id="397"/>
            <p14:sldId id="281"/>
            <p14:sldId id="400"/>
            <p14:sldId id="401"/>
          </p14:sldIdLst>
        </p14:section>
        <p14:section name="Summary" id="{A1D6CE70-F6E0-564B-BE40-81F113BE4F51}">
          <p14:sldIdLst>
            <p14:sldId id="402"/>
            <p14:sldId id="403"/>
            <p14:sldId id="404"/>
          </p14:sldIdLst>
        </p14:section>
        <p14:section name="Final Project" id="{7EC47CDE-FC17-6C44-A4F7-27938E244228}">
          <p14:sldIdLst>
            <p14:sldId id="335"/>
          </p14:sldIdLst>
        </p14:section>
        <p14:section name="Libraries-tools" id="{67E61294-0B19-E24A-9F0A-D54A687D7AD5}">
          <p14:sldIdLst>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4"/>
    <p:restoredTop sz="94841"/>
  </p:normalViewPr>
  <p:slideViewPr>
    <p:cSldViewPr snapToGrid="0" snapToObjects="1">
      <p:cViewPr varScale="1">
        <p:scale>
          <a:sx n="54" d="100"/>
          <a:sy n="54" d="100"/>
        </p:scale>
        <p:origin x="7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665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3779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693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5088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295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2111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7220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0155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109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92954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354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4463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2387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8263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9554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8345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5513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1768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0092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1742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8401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502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1585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4143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233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979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2800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2698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38057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3101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25593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2590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4143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45467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2799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51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0771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506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907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882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976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276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irs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Header, Subheader Bullets &amp; L-Image">
    <p:bg>
      <p:bgPr>
        <a:solidFill>
          <a:srgbClr val="FFFFFF"/>
        </a:solidFill>
        <a:effectLst/>
      </p:bgPr>
    </p:bg>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1159933" y="355600"/>
            <a:ext cx="22669037"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111" name="Body Level One…"/>
          <p:cNvSpPr txBox="1">
            <a:spLocks noGrp="1"/>
          </p:cNvSpPr>
          <p:nvPr>
            <p:ph type="body" sz="half" idx="1"/>
          </p:nvPr>
        </p:nvSpPr>
        <p:spPr>
          <a:xfrm>
            <a:off x="12750800" y="2756958"/>
            <a:ext cx="10283098" cy="7369176"/>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1270000" indent="-635000">
              <a:spcBef>
                <a:spcPts val="1000"/>
              </a:spcBef>
              <a:defRPr sz="34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112"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3"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14"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15"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Header, Subheader, Text &amp; R-Image">
    <p:bg>
      <p:bgPr>
        <a:solidFill>
          <a:srgbClr val="FFFFFF"/>
        </a:solidFill>
        <a:effectLst/>
      </p:bgPr>
    </p:bg>
    <p:spTree>
      <p:nvGrpSpPr>
        <p:cNvPr id="1" name=""/>
        <p:cNvGrpSpPr/>
        <p:nvPr/>
      </p:nvGrpSpPr>
      <p:grpSpPr>
        <a:xfrm>
          <a:off x="0" y="0"/>
          <a:ext cx="0" cy="0"/>
          <a:chOff x="0" y="0"/>
          <a:chExt cx="0" cy="0"/>
        </a:xfrm>
      </p:grpSpPr>
      <p:sp>
        <p:nvSpPr>
          <p:cNvPr id="122" name="Title Text"/>
          <p:cNvSpPr txBox="1">
            <a:spLocks noGrp="1"/>
          </p:cNvSpPr>
          <p:nvPr>
            <p:ph type="title"/>
          </p:nvPr>
        </p:nvSpPr>
        <p:spPr>
          <a:xfrm>
            <a:off x="1159933" y="355600"/>
            <a:ext cx="22671088"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123" name="Body Level One…"/>
          <p:cNvSpPr txBox="1">
            <a:spLocks noGrp="1"/>
          </p:cNvSpPr>
          <p:nvPr>
            <p:ph type="body" sz="half" idx="1"/>
          </p:nvPr>
        </p:nvSpPr>
        <p:spPr>
          <a:xfrm>
            <a:off x="1689100" y="2756958"/>
            <a:ext cx="10263585" cy="7369176"/>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0" indent="0">
              <a:spcBef>
                <a:spcPts val="1000"/>
              </a:spcBef>
              <a:buSzTx/>
              <a:buNone/>
              <a:defRPr sz="3400">
                <a:solidFill>
                  <a:srgbClr val="373737"/>
                </a:solidFill>
                <a:latin typeface="Amazon Ember"/>
                <a:ea typeface="Amazon Ember"/>
                <a:cs typeface="Amazon Ember"/>
                <a:sym typeface="Amazon Ember"/>
              </a:defRPr>
            </a:lvl2pPr>
            <a:lvl3pPr marL="0" indent="0">
              <a:spcBef>
                <a:spcPts val="1000"/>
              </a:spcBef>
              <a:buSzTx/>
              <a:buNone/>
              <a:defRPr sz="2800">
                <a:solidFill>
                  <a:srgbClr val="373737"/>
                </a:solidFill>
                <a:latin typeface="Amazon Ember"/>
                <a:ea typeface="Amazon Ember"/>
                <a:cs typeface="Amazon Ember"/>
                <a:sym typeface="Amazon Ember"/>
              </a:defRPr>
            </a:lvl3pPr>
            <a:lvl4pPr marL="0" indent="0">
              <a:spcBef>
                <a:spcPts val="1000"/>
              </a:spcBef>
              <a:buSzTx/>
              <a:buNone/>
              <a:defRPr sz="2800">
                <a:solidFill>
                  <a:srgbClr val="373737"/>
                </a:solidFill>
                <a:latin typeface="Amazon Ember"/>
                <a:ea typeface="Amazon Ember"/>
                <a:cs typeface="Amazon Ember"/>
                <a:sym typeface="Amazon Ember"/>
              </a:defRPr>
            </a:lvl4pPr>
            <a:lvl5pPr marL="0" indent="0">
              <a:spcBef>
                <a:spcPts val="1000"/>
              </a:spcBef>
              <a:buSzTx/>
              <a:buNone/>
              <a:defRPr sz="28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124"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26"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27"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Header, Bullets &amp; R-Image">
    <p:bg>
      <p:bgPr>
        <a:solidFill>
          <a:srgbClr val="FFFFFF"/>
        </a:solidFill>
        <a:effectLst/>
      </p:bgPr>
    </p:bg>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1159933" y="355600"/>
            <a:ext cx="22670295"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135" name="Body Level One…"/>
          <p:cNvSpPr txBox="1">
            <a:spLocks noGrp="1"/>
          </p:cNvSpPr>
          <p:nvPr>
            <p:ph type="body" sz="half" idx="1"/>
          </p:nvPr>
        </p:nvSpPr>
        <p:spPr>
          <a:xfrm>
            <a:off x="1689100" y="2756958"/>
            <a:ext cx="10284818" cy="7369176"/>
          </a:xfrm>
          <a:prstGeom prst="rect">
            <a:avLst/>
          </a:prstGeom>
        </p:spPr>
        <p:txBody>
          <a:bodyPr anchor="t">
            <a:noAutofit/>
          </a:bodyPr>
          <a:lstStyle>
            <a:lvl1pPr>
              <a:spcBef>
                <a:spcPts val="3000"/>
              </a:spcBef>
              <a:defRPr>
                <a:solidFill>
                  <a:srgbClr val="373737"/>
                </a:solidFill>
                <a:latin typeface="Amazon Ember"/>
                <a:ea typeface="Amazon Ember"/>
                <a:cs typeface="Amazon Ember"/>
                <a:sym typeface="Amazon Ember"/>
              </a:defRPr>
            </a:lvl1pPr>
            <a:lvl2pPr marL="1270000" indent="-635000">
              <a:spcBef>
                <a:spcPts val="1000"/>
              </a:spcBef>
              <a:defRPr sz="30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136"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38"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39"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eader, Text &amp; R-Image">
    <p:bg>
      <p:bgPr>
        <a:solidFill>
          <a:srgbClr val="FFFFFF"/>
        </a:solidFill>
        <a:effectLst/>
      </p:bgPr>
    </p:bg>
    <p:spTree>
      <p:nvGrpSpPr>
        <p:cNvPr id="1" name=""/>
        <p:cNvGrpSpPr/>
        <p:nvPr/>
      </p:nvGrpSpPr>
      <p:grpSpPr>
        <a:xfrm>
          <a:off x="0" y="0"/>
          <a:ext cx="0" cy="0"/>
          <a:chOff x="0" y="0"/>
          <a:chExt cx="0" cy="0"/>
        </a:xfrm>
      </p:grpSpPr>
      <p:sp>
        <p:nvSpPr>
          <p:cNvPr id="146" name="Title Text"/>
          <p:cNvSpPr txBox="1">
            <a:spLocks noGrp="1"/>
          </p:cNvSpPr>
          <p:nvPr>
            <p:ph type="title"/>
          </p:nvPr>
        </p:nvSpPr>
        <p:spPr>
          <a:xfrm>
            <a:off x="1159933" y="355600"/>
            <a:ext cx="22671750"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147" name="Body Level One…"/>
          <p:cNvSpPr txBox="1">
            <a:spLocks noGrp="1"/>
          </p:cNvSpPr>
          <p:nvPr>
            <p:ph type="body" sz="half" idx="1"/>
          </p:nvPr>
        </p:nvSpPr>
        <p:spPr>
          <a:xfrm>
            <a:off x="1689100" y="2756958"/>
            <a:ext cx="10288786" cy="9181185"/>
          </a:xfrm>
          <a:prstGeom prst="rect">
            <a:avLst/>
          </a:prstGeom>
        </p:spPr>
        <p:txBody>
          <a:bodyPr anchor="t">
            <a:noAutofit/>
          </a:bodyPr>
          <a:lstStyle>
            <a:lvl1pPr marL="0" indent="0">
              <a:spcBef>
                <a:spcPts val="3000"/>
              </a:spcBef>
              <a:buSzTx/>
              <a:buNone/>
              <a:defRPr>
                <a:solidFill>
                  <a:srgbClr val="373737"/>
                </a:solidFill>
                <a:latin typeface="Amazon Ember"/>
                <a:ea typeface="Amazon Ember"/>
                <a:cs typeface="Amazon Ember"/>
                <a:sym typeface="Amazon Ember"/>
              </a:defRPr>
            </a:lvl1pPr>
            <a:lvl2pPr marL="0" indent="0">
              <a:spcBef>
                <a:spcPts val="1000"/>
              </a:spcBef>
              <a:buSzTx/>
              <a:buNone/>
              <a:defRPr sz="3000">
                <a:solidFill>
                  <a:srgbClr val="373737"/>
                </a:solidFill>
                <a:latin typeface="Amazon Ember"/>
                <a:ea typeface="Amazon Ember"/>
                <a:cs typeface="Amazon Ember"/>
                <a:sym typeface="Amazon Ember"/>
              </a:defRPr>
            </a:lvl2pPr>
            <a:lvl3pPr marL="0" indent="0">
              <a:spcBef>
                <a:spcPts val="1000"/>
              </a:spcBef>
              <a:buSzTx/>
              <a:buNone/>
              <a:defRPr sz="2800">
                <a:solidFill>
                  <a:srgbClr val="373737"/>
                </a:solidFill>
                <a:latin typeface="Amazon Ember"/>
                <a:ea typeface="Amazon Ember"/>
                <a:cs typeface="Amazon Ember"/>
                <a:sym typeface="Amazon Ember"/>
              </a:defRPr>
            </a:lvl3pPr>
            <a:lvl4pPr marL="0" indent="0">
              <a:spcBef>
                <a:spcPts val="1000"/>
              </a:spcBef>
              <a:buSzTx/>
              <a:buNone/>
              <a:defRPr sz="2800">
                <a:solidFill>
                  <a:srgbClr val="373737"/>
                </a:solidFill>
                <a:latin typeface="Amazon Ember"/>
                <a:ea typeface="Amazon Ember"/>
                <a:cs typeface="Amazon Ember"/>
                <a:sym typeface="Amazon Ember"/>
              </a:defRPr>
            </a:lvl4pPr>
            <a:lvl5pPr marL="0" indent="0">
              <a:spcBef>
                <a:spcPts val="1000"/>
              </a:spcBef>
              <a:buSzTx/>
              <a:buNone/>
              <a:defRPr sz="28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148"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9"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50"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51"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ransition">
    <p:bg>
      <p:bgPr>
        <a:solidFill>
          <a:srgbClr val="FFFFFF"/>
        </a:solidFill>
        <a:effectLst/>
      </p:bgPr>
    </p:bg>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1159933" y="355600"/>
            <a:ext cx="22672941"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159"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0"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61"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62"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
        <p:nvSpPr>
          <p:cNvPr id="163" name="Arrow"/>
          <p:cNvSpPr/>
          <p:nvPr/>
        </p:nvSpPr>
        <p:spPr>
          <a:xfrm>
            <a:off x="10530879" y="3879982"/>
            <a:ext cx="3322242" cy="5123128"/>
          </a:xfrm>
          <a:prstGeom prst="rightArrow">
            <a:avLst>
              <a:gd name="adj1" fmla="val 32000"/>
              <a:gd name="adj2" fmla="val 80122"/>
            </a:avLst>
          </a:prstGeom>
          <a:solidFill>
            <a:srgbClr val="EBEBEB"/>
          </a:solidFill>
          <a:ln w="12700">
            <a:miter lim="400000"/>
          </a:ln>
        </p:spPr>
        <p:txBody>
          <a:bodyPr lIns="0" tIns="0" rIns="0" bIns="0" anchor="ctr"/>
          <a:lstStyle/>
          <a:p>
            <a:pPr>
              <a:defRPr sz="3200" b="0">
                <a:solidFill>
                  <a:srgbClr val="EBEBEB"/>
                </a:solidFill>
                <a:latin typeface="+mn-lt"/>
                <a:ea typeface="+mn-ea"/>
                <a:cs typeface="+mn-cs"/>
                <a:sym typeface="Helvetica Neue Medium"/>
              </a:defRPr>
            </a:pPr>
            <a:endParaRPr/>
          </a:p>
        </p:txBody>
      </p:sp>
      <p:sp>
        <p:nvSpPr>
          <p:cNvPr id="164" name="Body Level One…"/>
          <p:cNvSpPr txBox="1"/>
          <p:nvPr/>
        </p:nvSpPr>
        <p:spPr>
          <a:xfrm>
            <a:off x="1689100" y="2756958"/>
            <a:ext cx="8624557" cy="73691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algn="l">
              <a:spcBef>
                <a:spcPts val="3000"/>
              </a:spcBef>
              <a:defRPr sz="3600">
                <a:solidFill>
                  <a:srgbClr val="008DC4"/>
                </a:solidFill>
                <a:latin typeface="Amazon Ember"/>
                <a:ea typeface="Amazon Ember"/>
                <a:cs typeface="Amazon Ember"/>
                <a:sym typeface="Amazon Ember"/>
              </a:defRPr>
            </a:lvl1pPr>
            <a:lvl2pPr indent="0" algn="l">
              <a:spcBef>
                <a:spcPts val="1000"/>
              </a:spcBef>
              <a:defRPr sz="3400" b="0">
                <a:solidFill>
                  <a:srgbClr val="373737"/>
                </a:solidFill>
                <a:latin typeface="Amazon Ember"/>
                <a:ea typeface="Amazon Ember"/>
                <a:cs typeface="Amazon Ember"/>
                <a:sym typeface="Amazon Ember"/>
              </a:defRPr>
            </a:lvl2pPr>
            <a:lvl3pPr indent="0" algn="l">
              <a:spcBef>
                <a:spcPts val="1000"/>
              </a:spcBef>
              <a:defRPr sz="2800" b="0">
                <a:solidFill>
                  <a:srgbClr val="373737"/>
                </a:solidFill>
                <a:latin typeface="Amazon Ember"/>
                <a:ea typeface="Amazon Ember"/>
                <a:cs typeface="Amazon Ember"/>
                <a:sym typeface="Amazon Ember"/>
              </a:defRPr>
            </a:lvl3pPr>
            <a:lvl4pPr indent="0" algn="l">
              <a:spcBef>
                <a:spcPts val="1000"/>
              </a:spcBef>
              <a:defRPr sz="2800" b="0">
                <a:solidFill>
                  <a:srgbClr val="373737"/>
                </a:solidFill>
                <a:latin typeface="Amazon Ember"/>
                <a:ea typeface="Amazon Ember"/>
                <a:cs typeface="Amazon Ember"/>
                <a:sym typeface="Amazon Ember"/>
              </a:defRPr>
            </a:lvl4pPr>
            <a:lvl5pPr indent="0" algn="l">
              <a:spcBef>
                <a:spcPts val="1000"/>
              </a:spcBef>
              <a:defRPr sz="2800" b="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hank You">
    <p:bg>
      <p:bgPr>
        <a:solidFill>
          <a:srgbClr val="FFFFFF"/>
        </a:solidFill>
        <a:effectLst/>
      </p:bgPr>
    </p:bg>
    <p:spTree>
      <p:nvGrpSpPr>
        <p:cNvPr id="1" name=""/>
        <p:cNvGrpSpPr/>
        <p:nvPr/>
      </p:nvGrpSpPr>
      <p:grpSpPr>
        <a:xfrm>
          <a:off x="0" y="0"/>
          <a:ext cx="0" cy="0"/>
          <a:chOff x="0" y="0"/>
          <a:chExt cx="0" cy="0"/>
        </a:xfrm>
      </p:grpSpPr>
      <p:sp>
        <p:nvSpPr>
          <p:cNvPr id="204"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5"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06"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207"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
        <p:nvSpPr>
          <p:cNvPr id="208" name="Thank You!!!"/>
          <p:cNvSpPr txBox="1"/>
          <p:nvPr/>
        </p:nvSpPr>
        <p:spPr>
          <a:xfrm>
            <a:off x="9079903" y="5710766"/>
            <a:ext cx="6224194" cy="134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200">
                <a:latin typeface="Amazon Ember"/>
                <a:ea typeface="Amazon Ember"/>
                <a:cs typeface="Amazon Ember"/>
                <a:sym typeface="Amazon Ember"/>
              </a:defRPr>
            </a:lvl1pPr>
          </a:lstStyle>
          <a:p>
            <a:r>
              <a:t>Thank You!!!</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urse Title">
    <p:spTree>
      <p:nvGrpSpPr>
        <p:cNvPr id="1" name=""/>
        <p:cNvGrpSpPr/>
        <p:nvPr/>
      </p:nvGrpSpPr>
      <p:grpSpPr>
        <a:xfrm>
          <a:off x="0" y="0"/>
          <a:ext cx="0" cy="0"/>
          <a:chOff x="0" y="0"/>
          <a:chExt cx="0" cy="0"/>
        </a:xfrm>
      </p:grpSpPr>
      <p:sp>
        <p:nvSpPr>
          <p:cNvPr id="19" name="Title Text"/>
          <p:cNvSpPr txBox="1">
            <a:spLocks noGrp="1"/>
          </p:cNvSpPr>
          <p:nvPr>
            <p:ph type="title"/>
          </p:nvPr>
        </p:nvSpPr>
        <p:spPr>
          <a:xfrm>
            <a:off x="1778000" y="2301368"/>
            <a:ext cx="20828000" cy="4648200"/>
          </a:xfrm>
          <a:prstGeom prst="rect">
            <a:avLst/>
          </a:prstGeom>
        </p:spPr>
        <p:txBody>
          <a:bodyPr anchor="b"/>
          <a:lstStyle>
            <a:lvl1pPr>
              <a:defRPr sz="16000">
                <a:solidFill>
                  <a:srgbClr val="FFFFFF"/>
                </a:solidFill>
                <a:effectLst>
                  <a:outerShdw blurRad="25400" dist="25400" dir="7800000" rotWithShape="0">
                    <a:srgbClr val="E2E2E2"/>
                  </a:outerShdw>
                </a:effectLst>
                <a:latin typeface="Amazon Ember"/>
                <a:ea typeface="Amazon Ember"/>
                <a:cs typeface="Amazon Ember"/>
                <a:sym typeface="Amazon Ember"/>
              </a:defRPr>
            </a:lvl1pPr>
          </a:lstStyle>
          <a:p>
            <a:r>
              <a:t>Title Text</a:t>
            </a:r>
          </a:p>
        </p:txBody>
      </p:sp>
      <p:sp>
        <p:nvSpPr>
          <p:cNvPr id="20" name="Body Level One…"/>
          <p:cNvSpPr txBox="1">
            <a:spLocks noGrp="1"/>
          </p:cNvSpPr>
          <p:nvPr>
            <p:ph type="body" sz="half" idx="1"/>
          </p:nvPr>
        </p:nvSpPr>
        <p:spPr>
          <a:xfrm>
            <a:off x="1778000" y="7260718"/>
            <a:ext cx="20828000" cy="4992489"/>
          </a:xfrm>
          <a:prstGeom prst="rect">
            <a:avLst/>
          </a:prstGeom>
        </p:spPr>
        <p:txBody>
          <a:bodyPr anchor="t">
            <a:noAutofit/>
          </a:bodyPr>
          <a:lstStyle>
            <a:lvl1pPr marL="0" indent="0" algn="ctr">
              <a:spcBef>
                <a:spcPts val="0"/>
              </a:spcBef>
              <a:buSzTx/>
              <a:buNone/>
              <a:defRPr sz="5400">
                <a:solidFill>
                  <a:srgbClr val="FFFFFF"/>
                </a:solidFill>
                <a:latin typeface="Amazon Ember"/>
                <a:ea typeface="Amazon Ember"/>
                <a:cs typeface="Amazon Ember"/>
                <a:sym typeface="Amazon Ember"/>
              </a:defRPr>
            </a:lvl1pPr>
            <a:lvl2pPr marL="0" indent="0" algn="ctr">
              <a:spcBef>
                <a:spcPts val="0"/>
              </a:spcBef>
              <a:buSzTx/>
              <a:buNone/>
              <a:defRPr sz="5400">
                <a:solidFill>
                  <a:srgbClr val="FFFFFF"/>
                </a:solidFill>
                <a:latin typeface="Amazon Ember"/>
                <a:ea typeface="Amazon Ember"/>
                <a:cs typeface="Amazon Ember"/>
                <a:sym typeface="Amazon Ember"/>
              </a:defRPr>
            </a:lvl2pPr>
            <a:lvl3pPr marL="0" indent="0" algn="ctr">
              <a:spcBef>
                <a:spcPts val="0"/>
              </a:spcBef>
              <a:buSzTx/>
              <a:buNone/>
              <a:defRPr sz="5400">
                <a:solidFill>
                  <a:srgbClr val="FFFFFF"/>
                </a:solidFill>
                <a:latin typeface="Amazon Ember"/>
                <a:ea typeface="Amazon Ember"/>
                <a:cs typeface="Amazon Ember"/>
                <a:sym typeface="Amazon Ember"/>
              </a:defRPr>
            </a:lvl3pPr>
            <a:lvl4pPr marL="0" indent="0" algn="ctr">
              <a:spcBef>
                <a:spcPts val="0"/>
              </a:spcBef>
              <a:buSzTx/>
              <a:buNone/>
              <a:defRPr sz="5400">
                <a:solidFill>
                  <a:srgbClr val="FFFFFF"/>
                </a:solidFill>
                <a:latin typeface="Amazon Ember"/>
                <a:ea typeface="Amazon Ember"/>
                <a:cs typeface="Amazon Ember"/>
                <a:sym typeface="Amazon Ember"/>
              </a:defRPr>
            </a:lvl4pPr>
            <a:lvl5pPr marL="0" indent="0" algn="ctr">
              <a:spcBef>
                <a:spcPts val="0"/>
              </a:spcBef>
              <a:buSzTx/>
              <a:buNone/>
              <a:defRPr sz="5400">
                <a:solidFill>
                  <a:srgbClr val="FFFFFF"/>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pic>
        <p:nvPicPr>
          <p:cNvPr id="21"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Slide">
    <p:spTree>
      <p:nvGrpSpPr>
        <p:cNvPr id="1" name=""/>
        <p:cNvGrpSpPr/>
        <p:nvPr/>
      </p:nvGrpSpPr>
      <p:grpSpPr>
        <a:xfrm>
          <a:off x="0" y="0"/>
          <a:ext cx="0" cy="0"/>
          <a:chOff x="0" y="0"/>
          <a:chExt cx="0" cy="0"/>
        </a:xfrm>
      </p:grpSpPr>
      <p:pic>
        <p:nvPicPr>
          <p:cNvPr id="29" name="Image" descr="Image"/>
          <p:cNvPicPr>
            <a:picLocks noChangeAspect="1"/>
          </p:cNvPicPr>
          <p:nvPr/>
        </p:nvPicPr>
        <p:blipFill>
          <a:blip r:embed="rId2"/>
          <a:stretch>
            <a:fillRect/>
          </a:stretch>
        </p:blipFill>
        <p:spPr>
          <a:xfrm>
            <a:off x="10624161" y="7291176"/>
            <a:ext cx="3135677" cy="2799715"/>
          </a:xfrm>
          <a:prstGeom prst="rect">
            <a:avLst/>
          </a:prstGeom>
          <a:ln w="25400">
            <a:miter lim="400000"/>
          </a:ln>
          <a:effectLst>
            <a:reflection stA="24261" endPos="40000" dir="5400000" sy="-100000" algn="bl" rotWithShape="0"/>
          </a:effectLst>
        </p:spPr>
      </p:pic>
      <p:sp>
        <p:nvSpPr>
          <p:cNvPr id="30" name="Title Text"/>
          <p:cNvSpPr txBox="1">
            <a:spLocks noGrp="1"/>
          </p:cNvSpPr>
          <p:nvPr>
            <p:ph type="title"/>
          </p:nvPr>
        </p:nvSpPr>
        <p:spPr>
          <a:xfrm>
            <a:off x="1689100" y="3606800"/>
            <a:ext cx="21005800" cy="2286000"/>
          </a:xfrm>
          <a:prstGeom prst="rect">
            <a:avLst/>
          </a:prstGeom>
        </p:spPr>
        <p:txBody>
          <a:bodyPr/>
          <a:lstStyle>
            <a:lvl1pPr>
              <a:defRPr sz="16000">
                <a:solidFill>
                  <a:srgbClr val="FFFFFF"/>
                </a:solidFill>
                <a:effectLst>
                  <a:outerShdw blurRad="25400" dist="25400" dir="7800000" rotWithShape="0">
                    <a:srgbClr val="E9E9E9"/>
                  </a:outerShdw>
                </a:effectLst>
                <a:latin typeface="Amazon Ember"/>
                <a:ea typeface="Amazon Ember"/>
                <a:cs typeface="Amazon Ember"/>
                <a:sym typeface="Amazon Ember"/>
              </a:defRPr>
            </a:lvl1pPr>
          </a:lstStyle>
          <a:p>
            <a:r>
              <a:t>Title Text</a:t>
            </a:r>
          </a:p>
        </p:txBody>
      </p:sp>
      <p:pic>
        <p:nvPicPr>
          <p:cNvPr id="31" name="Image" descr="Image"/>
          <p:cNvPicPr>
            <a:picLocks noChangeAspect="1"/>
          </p:cNvPicPr>
          <p:nvPr/>
        </p:nvPicPr>
        <p:blipFill>
          <a:blip r:embed="rId3"/>
          <a:stretch>
            <a:fillRect/>
          </a:stretch>
        </p:blipFill>
        <p:spPr>
          <a:xfrm>
            <a:off x="21012762" y="12780773"/>
            <a:ext cx="3135677" cy="617388"/>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Header, SubHeader &amp; Bullets">
    <p:bg>
      <p:bgPr>
        <a:solidFill>
          <a:srgbClr val="FFFFFF"/>
        </a:solidFill>
        <a:effectLst/>
      </p:bgPr>
    </p:bg>
    <p:spTree>
      <p:nvGrpSpPr>
        <p:cNvPr id="1" name=""/>
        <p:cNvGrpSpPr/>
        <p:nvPr/>
      </p:nvGrpSpPr>
      <p:grpSpPr>
        <a:xfrm>
          <a:off x="0" y="0"/>
          <a:ext cx="0" cy="0"/>
          <a:chOff x="0" y="0"/>
          <a:chExt cx="0" cy="0"/>
        </a:xfrm>
      </p:grpSpPr>
      <p:sp>
        <p:nvSpPr>
          <p:cNvPr id="50" name="Title Text"/>
          <p:cNvSpPr txBox="1">
            <a:spLocks noGrp="1"/>
          </p:cNvSpPr>
          <p:nvPr>
            <p:ph type="title"/>
          </p:nvPr>
        </p:nvSpPr>
        <p:spPr>
          <a:xfrm>
            <a:off x="1159933" y="355600"/>
            <a:ext cx="22670295"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51" name="Body Level One…"/>
          <p:cNvSpPr txBox="1">
            <a:spLocks noGrp="1"/>
          </p:cNvSpPr>
          <p:nvPr>
            <p:ph type="body" idx="1"/>
          </p:nvPr>
        </p:nvSpPr>
        <p:spPr>
          <a:xfrm>
            <a:off x="1689100" y="2756958"/>
            <a:ext cx="21005800" cy="9181185"/>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1270000" indent="-635000">
              <a:spcBef>
                <a:spcPts val="1000"/>
              </a:spcBef>
              <a:defRPr sz="34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52"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4"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55"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1_Header, SubHeader &amp; Bullets">
    <p:bg>
      <p:bgPr>
        <a:solidFill>
          <a:srgbClr val="FFFFFF"/>
        </a:solidFill>
        <a:effectLst/>
      </p:bgPr>
    </p:bg>
    <p:spTree>
      <p:nvGrpSpPr>
        <p:cNvPr id="1" name=""/>
        <p:cNvGrpSpPr/>
        <p:nvPr/>
      </p:nvGrpSpPr>
      <p:grpSpPr>
        <a:xfrm>
          <a:off x="0" y="0"/>
          <a:ext cx="0" cy="0"/>
          <a:chOff x="0" y="0"/>
          <a:chExt cx="0" cy="0"/>
        </a:xfrm>
      </p:grpSpPr>
      <p:sp>
        <p:nvSpPr>
          <p:cNvPr id="50" name="Title Text"/>
          <p:cNvSpPr txBox="1">
            <a:spLocks noGrp="1"/>
          </p:cNvSpPr>
          <p:nvPr>
            <p:ph type="title"/>
          </p:nvPr>
        </p:nvSpPr>
        <p:spPr>
          <a:xfrm>
            <a:off x="1159933" y="355600"/>
            <a:ext cx="22670295"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51" name="Body Level One…"/>
          <p:cNvSpPr txBox="1">
            <a:spLocks noGrp="1"/>
          </p:cNvSpPr>
          <p:nvPr>
            <p:ph type="body" idx="1" hasCustomPrompt="1"/>
          </p:nvPr>
        </p:nvSpPr>
        <p:spPr>
          <a:xfrm>
            <a:off x="1689100" y="2756958"/>
            <a:ext cx="21005800" cy="9181185"/>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1841500" indent="-571500">
              <a:spcBef>
                <a:spcPts val="1000"/>
              </a:spcBef>
              <a:buFont typeface="Arial" panose="020B0604020202020204" pitchFamily="34" charset="0"/>
              <a:buChar char="•"/>
              <a:defRPr sz="34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pPr marL="571500" indent="-571500">
              <a:buFont typeface="Arial" panose="020B0604020202020204" pitchFamily="34" charset="0"/>
              <a:buChar char="•"/>
            </a:pPr>
            <a:r>
              <a:rPr lang="en-US" dirty="0" err="1"/>
              <a:t>Fasdf</a:t>
            </a:r>
            <a:endParaRPr lang="en-US" dirty="0"/>
          </a:p>
          <a:p>
            <a:pPr marL="1841500" lvl="1" indent="-571500">
              <a:buFont typeface="Arial" panose="020B0604020202020204" pitchFamily="34" charset="0"/>
              <a:buChar char="•"/>
            </a:pPr>
            <a:r>
              <a:rPr lang="en-US" dirty="0" err="1"/>
              <a:t>Sdfsdf</a:t>
            </a:r>
            <a:endParaRPr lang="en-US" dirty="0"/>
          </a:p>
          <a:p>
            <a:pPr marL="1841500" lvl="1" indent="-571500">
              <a:buFont typeface="Arial" panose="020B0604020202020204" pitchFamily="34" charset="0"/>
              <a:buChar char="•"/>
            </a:pPr>
            <a:r>
              <a:rPr lang="en-US" dirty="0" err="1"/>
              <a:t>Sdfdf</a:t>
            </a:r>
            <a:endParaRPr lang="en-US" dirty="0"/>
          </a:p>
          <a:p>
            <a:pPr marL="1905000" lvl="2" indent="-571500">
              <a:buFont typeface="Arial" panose="020B0604020202020204" pitchFamily="34" charset="0"/>
              <a:buChar char="•"/>
            </a:pPr>
            <a:r>
              <a:rPr lang="en-US" dirty="0" err="1"/>
              <a:t>sdfsd</a:t>
            </a:r>
            <a:endParaRPr lang="en-US" dirty="0"/>
          </a:p>
        </p:txBody>
      </p:sp>
      <p:sp>
        <p:nvSpPr>
          <p:cNvPr id="52"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4"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55"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extLst>
      <p:ext uri="{BB962C8B-B14F-4D97-AF65-F5344CB8AC3E}">
        <p14:creationId xmlns:p14="http://schemas.microsoft.com/office/powerpoint/2010/main" val="358328181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Header &amp; Bullets">
    <p:bg>
      <p:bgPr>
        <a:solidFill>
          <a:srgbClr val="FFFFFF"/>
        </a:solidFill>
        <a:effectLst/>
      </p:bgPr>
    </p:bg>
    <p:spTree>
      <p:nvGrpSpPr>
        <p:cNvPr id="1" name=""/>
        <p:cNvGrpSpPr/>
        <p:nvPr/>
      </p:nvGrpSpPr>
      <p:grpSpPr>
        <a:xfrm>
          <a:off x="0" y="0"/>
          <a:ext cx="0" cy="0"/>
          <a:chOff x="0" y="0"/>
          <a:chExt cx="0" cy="0"/>
        </a:xfrm>
      </p:grpSpPr>
      <p:sp>
        <p:nvSpPr>
          <p:cNvPr id="62" name="Title Text"/>
          <p:cNvSpPr txBox="1">
            <a:spLocks noGrp="1"/>
          </p:cNvSpPr>
          <p:nvPr>
            <p:ph type="title"/>
          </p:nvPr>
        </p:nvSpPr>
        <p:spPr>
          <a:xfrm>
            <a:off x="1159933" y="355600"/>
            <a:ext cx="22670295"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63" name="Body Level One…"/>
          <p:cNvSpPr txBox="1">
            <a:spLocks noGrp="1"/>
          </p:cNvSpPr>
          <p:nvPr>
            <p:ph type="body" idx="1"/>
          </p:nvPr>
        </p:nvSpPr>
        <p:spPr>
          <a:xfrm>
            <a:off x="1689100" y="2756958"/>
            <a:ext cx="21005800" cy="7369176"/>
          </a:xfrm>
          <a:prstGeom prst="rect">
            <a:avLst/>
          </a:prstGeom>
        </p:spPr>
        <p:txBody>
          <a:bodyPr anchor="t">
            <a:noAutofit/>
          </a:bodyPr>
          <a:lstStyle>
            <a:lvl1pPr>
              <a:spcBef>
                <a:spcPts val="3000"/>
              </a:spcBef>
              <a:defRPr>
                <a:solidFill>
                  <a:srgbClr val="373737"/>
                </a:solidFill>
                <a:latin typeface="Amazon Ember"/>
                <a:ea typeface="Amazon Ember"/>
                <a:cs typeface="Amazon Ember"/>
                <a:sym typeface="Amazon Ember"/>
              </a:defRPr>
            </a:lvl1pPr>
            <a:lvl2pPr marL="1270000" indent="-635000">
              <a:spcBef>
                <a:spcPts val="1000"/>
              </a:spcBef>
              <a:defRPr sz="30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64"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5"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6"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67"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Header, Subheader &amp; Text">
    <p:bg>
      <p:bgPr>
        <a:solidFill>
          <a:srgbClr val="FFFFFF"/>
        </a:solidFill>
        <a:effectLst/>
      </p:bgPr>
    </p:bg>
    <p:spTree>
      <p:nvGrpSpPr>
        <p:cNvPr id="1" name=""/>
        <p:cNvGrpSpPr/>
        <p:nvPr/>
      </p:nvGrpSpPr>
      <p:grpSpPr>
        <a:xfrm>
          <a:off x="0" y="0"/>
          <a:ext cx="0" cy="0"/>
          <a:chOff x="0" y="0"/>
          <a:chExt cx="0" cy="0"/>
        </a:xfrm>
      </p:grpSpPr>
      <p:sp>
        <p:nvSpPr>
          <p:cNvPr id="74" name="Title Text"/>
          <p:cNvSpPr txBox="1">
            <a:spLocks noGrp="1"/>
          </p:cNvSpPr>
          <p:nvPr>
            <p:ph type="title"/>
          </p:nvPr>
        </p:nvSpPr>
        <p:spPr>
          <a:xfrm>
            <a:off x="1159933" y="355600"/>
            <a:ext cx="22671750"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75" name="Body Level One…"/>
          <p:cNvSpPr txBox="1">
            <a:spLocks noGrp="1"/>
          </p:cNvSpPr>
          <p:nvPr>
            <p:ph type="body" idx="1"/>
          </p:nvPr>
        </p:nvSpPr>
        <p:spPr>
          <a:xfrm>
            <a:off x="1689100" y="2756958"/>
            <a:ext cx="21005800" cy="7369176"/>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0" indent="0">
              <a:spcBef>
                <a:spcPts val="1000"/>
              </a:spcBef>
              <a:buSzTx/>
              <a:buNone/>
              <a:defRPr sz="3400">
                <a:solidFill>
                  <a:srgbClr val="373737"/>
                </a:solidFill>
                <a:latin typeface="Amazon Ember"/>
                <a:ea typeface="Amazon Ember"/>
                <a:cs typeface="Amazon Ember"/>
                <a:sym typeface="Amazon Ember"/>
              </a:defRPr>
            </a:lvl2pPr>
            <a:lvl3pPr marL="0" indent="0">
              <a:spcBef>
                <a:spcPts val="1000"/>
              </a:spcBef>
              <a:buSzTx/>
              <a:buNone/>
              <a:defRPr sz="2800">
                <a:solidFill>
                  <a:srgbClr val="373737"/>
                </a:solidFill>
                <a:latin typeface="Amazon Ember"/>
                <a:ea typeface="Amazon Ember"/>
                <a:cs typeface="Amazon Ember"/>
                <a:sym typeface="Amazon Ember"/>
              </a:defRPr>
            </a:lvl3pPr>
            <a:lvl4pPr marL="0" indent="0">
              <a:spcBef>
                <a:spcPts val="1000"/>
              </a:spcBef>
              <a:buSzTx/>
              <a:buNone/>
              <a:defRPr sz="2800">
                <a:solidFill>
                  <a:srgbClr val="373737"/>
                </a:solidFill>
                <a:latin typeface="Amazon Ember"/>
                <a:ea typeface="Amazon Ember"/>
                <a:cs typeface="Amazon Ember"/>
                <a:sym typeface="Amazon Ember"/>
              </a:defRPr>
            </a:lvl4pPr>
            <a:lvl5pPr marL="0" indent="0">
              <a:spcBef>
                <a:spcPts val="1000"/>
              </a:spcBef>
              <a:buSzTx/>
              <a:buNone/>
              <a:defRPr sz="28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76"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8"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79"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Header &amp; Text">
    <p:bg>
      <p:bgPr>
        <a:solidFill>
          <a:srgbClr val="FFFFFF"/>
        </a:solidFill>
        <a:effectLst/>
      </p:bgPr>
    </p:bg>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159933" y="355600"/>
            <a:ext cx="22671750"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87" name="Body Level One…"/>
          <p:cNvSpPr txBox="1">
            <a:spLocks noGrp="1"/>
          </p:cNvSpPr>
          <p:nvPr>
            <p:ph type="body" idx="1"/>
          </p:nvPr>
        </p:nvSpPr>
        <p:spPr>
          <a:xfrm>
            <a:off x="1689100" y="2756958"/>
            <a:ext cx="21005800" cy="7369176"/>
          </a:xfrm>
          <a:prstGeom prst="rect">
            <a:avLst/>
          </a:prstGeom>
        </p:spPr>
        <p:txBody>
          <a:bodyPr anchor="t">
            <a:noAutofit/>
          </a:bodyPr>
          <a:lstStyle>
            <a:lvl1pPr marL="0" indent="0">
              <a:spcBef>
                <a:spcPts val="3000"/>
              </a:spcBef>
              <a:buSzTx/>
              <a:buNone/>
              <a:defRPr>
                <a:solidFill>
                  <a:srgbClr val="373737"/>
                </a:solidFill>
                <a:latin typeface="Amazon Ember"/>
                <a:ea typeface="Amazon Ember"/>
                <a:cs typeface="Amazon Ember"/>
                <a:sym typeface="Amazon Ember"/>
              </a:defRPr>
            </a:lvl1pPr>
            <a:lvl2pPr marL="0" indent="0">
              <a:spcBef>
                <a:spcPts val="1000"/>
              </a:spcBef>
              <a:buSzTx/>
              <a:buNone/>
              <a:defRPr sz="3000">
                <a:solidFill>
                  <a:srgbClr val="373737"/>
                </a:solidFill>
                <a:latin typeface="Amazon Ember"/>
                <a:ea typeface="Amazon Ember"/>
                <a:cs typeface="Amazon Ember"/>
                <a:sym typeface="Amazon Ember"/>
              </a:defRPr>
            </a:lvl2pPr>
            <a:lvl3pPr marL="0" indent="0">
              <a:spcBef>
                <a:spcPts val="1000"/>
              </a:spcBef>
              <a:buSzTx/>
              <a:buNone/>
              <a:defRPr sz="2800">
                <a:solidFill>
                  <a:srgbClr val="373737"/>
                </a:solidFill>
                <a:latin typeface="Amazon Ember"/>
                <a:ea typeface="Amazon Ember"/>
                <a:cs typeface="Amazon Ember"/>
                <a:sym typeface="Amazon Ember"/>
              </a:defRPr>
            </a:lvl3pPr>
            <a:lvl4pPr marL="0" indent="0">
              <a:spcBef>
                <a:spcPts val="1000"/>
              </a:spcBef>
              <a:buSzTx/>
              <a:buNone/>
              <a:defRPr sz="2800">
                <a:solidFill>
                  <a:srgbClr val="373737"/>
                </a:solidFill>
                <a:latin typeface="Amazon Ember"/>
                <a:ea typeface="Amazon Ember"/>
                <a:cs typeface="Amazon Ember"/>
                <a:sym typeface="Amazon Ember"/>
              </a:defRPr>
            </a:lvl4pPr>
            <a:lvl5pPr marL="0" indent="0">
              <a:spcBef>
                <a:spcPts val="1000"/>
              </a:spcBef>
              <a:buSzTx/>
              <a:buNone/>
              <a:defRPr sz="28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88"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9"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0"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91"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Header, Subheader Bullets &amp; R-Image">
    <p:bg>
      <p:bgPr>
        <a:solidFill>
          <a:srgbClr val="FFFFFF"/>
        </a:solidFill>
        <a:effectLst/>
      </p:bgPr>
    </p:bg>
    <p:spTree>
      <p:nvGrpSpPr>
        <p:cNvPr id="1" name=""/>
        <p:cNvGrpSpPr/>
        <p:nvPr/>
      </p:nvGrpSpPr>
      <p:grpSpPr>
        <a:xfrm>
          <a:off x="0" y="0"/>
          <a:ext cx="0" cy="0"/>
          <a:chOff x="0" y="0"/>
          <a:chExt cx="0" cy="0"/>
        </a:xfrm>
      </p:grpSpPr>
      <p:sp>
        <p:nvSpPr>
          <p:cNvPr id="98" name="Title Text"/>
          <p:cNvSpPr txBox="1">
            <a:spLocks noGrp="1"/>
          </p:cNvSpPr>
          <p:nvPr>
            <p:ph type="title"/>
          </p:nvPr>
        </p:nvSpPr>
        <p:spPr>
          <a:xfrm>
            <a:off x="1159933" y="355600"/>
            <a:ext cx="22669037"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t>Title Text</a:t>
            </a:r>
          </a:p>
        </p:txBody>
      </p:sp>
      <p:sp>
        <p:nvSpPr>
          <p:cNvPr id="99" name="Body Level One…"/>
          <p:cNvSpPr txBox="1">
            <a:spLocks noGrp="1"/>
          </p:cNvSpPr>
          <p:nvPr>
            <p:ph type="body" sz="half" idx="1"/>
          </p:nvPr>
        </p:nvSpPr>
        <p:spPr>
          <a:xfrm>
            <a:off x="1689100" y="2756958"/>
            <a:ext cx="10283098" cy="7369176"/>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1270000" indent="-635000">
              <a:spcBef>
                <a:spcPts val="1000"/>
              </a:spcBef>
              <a:defRPr sz="34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
        <p:nvSpPr>
          <p:cNvPr id="100"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1"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02"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03"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pic>
        <p:nvPicPr>
          <p:cNvPr id="2" name="Image" descr="Image"/>
          <p:cNvPicPr>
            <a:picLocks noChangeAspect="1"/>
          </p:cNvPicPr>
          <p:nvPr/>
        </p:nvPicPr>
        <p:blipFill>
          <a:blip r:embed="rId17"/>
          <a:stretch>
            <a:fillRect/>
          </a:stretch>
        </p:blipFill>
        <p:spPr>
          <a:xfrm>
            <a:off x="7202778" y="2403333"/>
            <a:ext cx="9978444" cy="8909334"/>
          </a:xfrm>
          <a:prstGeom prst="rect">
            <a:avLst/>
          </a:prstGeom>
          <a:ln w="25400">
            <a:miter lim="400000"/>
          </a:ln>
          <a:effectLst>
            <a:reflection stA="24261" endPos="40000" dir="5400000" sy="-100000" algn="bl" rotWithShape="0"/>
          </a:effectLst>
        </p:spPr>
      </p:pic>
      <p:sp>
        <p:nvSpPr>
          <p:cNvPr id="3"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66"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47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1pPr>
      <a:lvl2pPr marL="111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2pPr>
      <a:lvl3pPr marL="174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3pPr>
      <a:lvl4pPr marL="238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4pPr>
      <a:lvl5pPr marL="301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5pPr>
      <a:lvl6pPr marL="365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6pPr>
      <a:lvl7pPr marL="428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7pPr>
      <a:lvl8pPr marL="492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8pPr>
      <a:lvl9pPr marL="555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130.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s://link.springer.com/article/10.1186%2F1471-2105-8-25"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hyperlink" Target="http://explained.ai/rf-importance/ind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explained.ai/rf-importance/index.html" TargetMode="External"/><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data.austintexas.gov/Health-and-Community-Services/Austin-Animal-Center-Outcomes/9t4d-g238" TargetMode="External"/><Relationship Id="rId2" Type="http://schemas.openxmlformats.org/officeDocument/2006/relationships/hyperlink" Target="https://data.austintexas.gov/Health-and-Community-Services/Austin-Animal-Center-Intakes/wter-evkm" TargetMode="Externa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8" Type="http://schemas.openxmlformats.org/officeDocument/2006/relationships/hyperlink" Target="https://github.com/catboost/catboost/blob/master/LICENSE" TargetMode="External"/><Relationship Id="rId3" Type="http://schemas.openxmlformats.org/officeDocument/2006/relationships/hyperlink" Target="https://pandas.pydata.org/pandas-docs/stable/getting_started/overview.html#license" TargetMode="External"/><Relationship Id="rId7" Type="http://schemas.openxmlformats.org/officeDocument/2006/relationships/hyperlink" Target="https://matplotlib.org/3.1.3/devel/license.html" TargetMode="External"/><Relationship Id="rId2" Type="http://schemas.openxmlformats.org/officeDocument/2006/relationships/hyperlink" Target="https://github.com/numpy/numpy/blob/master/LICENSE.txt" TargetMode="External"/><Relationship Id="rId1" Type="http://schemas.openxmlformats.org/officeDocument/2006/relationships/slideLayout" Target="../slideLayouts/slideLayout6.xml"/><Relationship Id="rId6" Type="http://schemas.openxmlformats.org/officeDocument/2006/relationships/hyperlink" Target="https://github.com/scikit-learn/scikit-learn/blob/master/COPYING" TargetMode="External"/><Relationship Id="rId11" Type="http://schemas.openxmlformats.org/officeDocument/2006/relationships/hyperlink" Target="https://github.com/apache/incubator-mxnet/blob/master/LICENSE" TargetMode="External"/><Relationship Id="rId5" Type="http://schemas.openxmlformats.org/officeDocument/2006/relationships/hyperlink" Target="https://github.com/mwaskom/seaborn/blob/master/LICENSE" TargetMode="External"/><Relationship Id="rId10" Type="http://schemas.openxmlformats.org/officeDocument/2006/relationships/hyperlink" Target="https://github.com/dmlc/xgboost/blob/master/LICENSE" TargetMode="External"/><Relationship Id="rId4" Type="http://schemas.openxmlformats.org/officeDocument/2006/relationships/hyperlink" Target="https://github.com/aws/sagemaker-python-sdk/blob/master/LICENSE.txt" TargetMode="External"/><Relationship Id="rId9" Type="http://schemas.openxmlformats.org/officeDocument/2006/relationships/hyperlink" Target="https://github.com/microsoft/LightGBM/blob/master/LICENS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98DC-6FB8-EB4F-B01C-143185401257}"/>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924BF28-7645-F44C-893E-761912ECBA91}"/>
              </a:ext>
            </a:extLst>
          </p:cNvPr>
          <p:cNvSpPr>
            <a:spLocks noGrp="1"/>
          </p:cNvSpPr>
          <p:nvPr>
            <p:ph type="body" idx="1"/>
          </p:nvPr>
        </p:nvSpPr>
        <p:spPr/>
        <p:txBody>
          <a:bodyPr/>
          <a:lstStyle/>
          <a:p>
            <a:pPr marL="571500" indent="-571500">
              <a:buFont typeface="Arial" panose="020B0604020202020204" pitchFamily="34" charset="0"/>
              <a:buChar char="•"/>
            </a:pPr>
            <a:r>
              <a:rPr lang="en-US" sz="4000" b="0" dirty="0">
                <a:solidFill>
                  <a:schemeClr val="tx1"/>
                </a:solidFill>
              </a:rPr>
              <a:t>Class review</a:t>
            </a:r>
          </a:p>
          <a:p>
            <a:pPr marL="571500" indent="-571500">
              <a:buFont typeface="Arial" panose="020B0604020202020204" pitchFamily="34" charset="0"/>
              <a:buChar char="•"/>
            </a:pPr>
            <a:r>
              <a:rPr lang="en-US" sz="4000" b="0" dirty="0">
                <a:solidFill>
                  <a:schemeClr val="accent3"/>
                </a:solidFill>
              </a:rPr>
              <a:t>Random Forest Proximities</a:t>
            </a:r>
          </a:p>
          <a:p>
            <a:pPr marL="571500" indent="-571500">
              <a:buFont typeface="Arial" panose="020B0604020202020204" pitchFamily="34" charset="0"/>
              <a:buChar char="•"/>
            </a:pPr>
            <a:r>
              <a:rPr lang="en-US" sz="4000" b="0" dirty="0">
                <a:solidFill>
                  <a:schemeClr val="tx1"/>
                </a:solidFill>
              </a:rPr>
              <a:t>Feature </a:t>
            </a:r>
            <a:r>
              <a:rPr lang="en-US" sz="4000" b="0" dirty="0" err="1">
                <a:solidFill>
                  <a:schemeClr val="tx1"/>
                </a:solidFill>
              </a:rPr>
              <a:t>Importances</a:t>
            </a:r>
            <a:r>
              <a:rPr lang="en-US" sz="4000" b="0" dirty="0">
                <a:solidFill>
                  <a:schemeClr val="tx1"/>
                </a:solidFill>
              </a:rPr>
              <a:t> in Trees</a:t>
            </a:r>
          </a:p>
          <a:p>
            <a:pPr marL="571500" indent="-571500">
              <a:buFont typeface="Arial" panose="020B0604020202020204" pitchFamily="34" charset="0"/>
              <a:buChar char="•"/>
            </a:pPr>
            <a:r>
              <a:rPr lang="en-US" sz="4000" b="0" dirty="0">
                <a:solidFill>
                  <a:schemeClr val="tx1"/>
                </a:solidFill>
              </a:rPr>
              <a:t>Feature </a:t>
            </a:r>
            <a:r>
              <a:rPr lang="en-US" sz="4000" b="0" dirty="0" err="1">
                <a:solidFill>
                  <a:schemeClr val="tx1"/>
                </a:solidFill>
              </a:rPr>
              <a:t>Importances</a:t>
            </a:r>
            <a:r>
              <a:rPr lang="en-US" sz="4000" b="0" dirty="0">
                <a:solidFill>
                  <a:schemeClr val="tx1"/>
                </a:solidFill>
              </a:rPr>
              <a:t> in Forests</a:t>
            </a:r>
          </a:p>
          <a:p>
            <a:pPr marL="571500" indent="-571500">
              <a:buFont typeface="Arial" panose="020B0604020202020204" pitchFamily="34" charset="0"/>
              <a:buChar char="•"/>
            </a:pPr>
            <a:r>
              <a:rPr lang="en-US" sz="4000" b="0" dirty="0">
                <a:solidFill>
                  <a:schemeClr val="tx1"/>
                </a:solidFill>
              </a:rPr>
              <a:t>Summary</a:t>
            </a:r>
          </a:p>
        </p:txBody>
      </p:sp>
    </p:spTree>
    <p:extLst>
      <p:ext uri="{BB962C8B-B14F-4D97-AF65-F5344CB8AC3E}">
        <p14:creationId xmlns:p14="http://schemas.microsoft.com/office/powerpoint/2010/main" val="37785226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986D-B427-E54F-BC95-0EC1C3CCABB0}"/>
              </a:ext>
            </a:extLst>
          </p:cNvPr>
          <p:cNvSpPr>
            <a:spLocks noGrp="1"/>
          </p:cNvSpPr>
          <p:nvPr>
            <p:ph type="title"/>
          </p:nvPr>
        </p:nvSpPr>
        <p:spPr/>
        <p:txBody>
          <a:bodyPr/>
          <a:lstStyle/>
          <a:p>
            <a:r>
              <a:rPr lang="en-US" dirty="0"/>
              <a:t>Proximities: What are the Goals?</a:t>
            </a:r>
          </a:p>
        </p:txBody>
      </p:sp>
      <p:sp>
        <p:nvSpPr>
          <p:cNvPr id="3" name="Text Placeholder 2">
            <a:extLst>
              <a:ext uri="{FF2B5EF4-FFF2-40B4-BE49-F238E27FC236}">
                <a16:creationId xmlns:a16="http://schemas.microsoft.com/office/drawing/2014/main" id="{A14B1257-9F99-3D4D-9336-E163A19CE019}"/>
              </a:ext>
            </a:extLst>
          </p:cNvPr>
          <p:cNvSpPr>
            <a:spLocks noGrp="1"/>
          </p:cNvSpPr>
          <p:nvPr>
            <p:ph type="body" idx="1"/>
          </p:nvPr>
        </p:nvSpPr>
        <p:spPr/>
        <p:txBody>
          <a:bodyPr/>
          <a:lstStyle/>
          <a:p>
            <a:r>
              <a:rPr lang="en-US" sz="4000" dirty="0"/>
              <a:t>We normally think of a random forest as a method for using trees to make classifications (or predictions in the case of regression), but it is much more than that!</a:t>
            </a:r>
          </a:p>
          <a:p>
            <a:r>
              <a:rPr lang="en-US" sz="4000" dirty="0"/>
              <a:t>A random forest </a:t>
            </a:r>
            <a:r>
              <a:rPr lang="en-US" sz="4000" b="1" dirty="0">
                <a:solidFill>
                  <a:schemeClr val="tx1"/>
                </a:solidFill>
              </a:rPr>
              <a:t>can be viewed as a highly non-linear method for transforming input features into output features</a:t>
            </a:r>
            <a:r>
              <a:rPr lang="en-US" sz="4000" b="1" dirty="0">
                <a:solidFill>
                  <a:schemeClr val="accent6"/>
                </a:solidFill>
              </a:rPr>
              <a:t> </a:t>
            </a:r>
            <a:r>
              <a:rPr lang="en-US" sz="4000" dirty="0"/>
              <a:t>(the leaves in all the trees where the data ended up) where the output features are known to be highly informative for the classification problem at hand.</a:t>
            </a:r>
          </a:p>
          <a:p>
            <a:r>
              <a:rPr lang="en-US" sz="4000" dirty="0"/>
              <a:t>Thus it can be a method of data transformation that can be combined with other techniques.</a:t>
            </a:r>
          </a:p>
          <a:p>
            <a:r>
              <a:rPr lang="en-US" sz="4000" dirty="0"/>
              <a:t>Let’s first examine combining with </a:t>
            </a:r>
            <a:r>
              <a:rPr lang="en-US" sz="4000" b="1" dirty="0">
                <a:solidFill>
                  <a:schemeClr val="accent3"/>
                </a:solidFill>
              </a:rPr>
              <a:t>dimension reduction</a:t>
            </a:r>
            <a:r>
              <a:rPr lang="en-US" sz="4000" dirty="0"/>
              <a:t>.  To see how random forests can help illustrate the structure of complex datasets.</a:t>
            </a:r>
          </a:p>
        </p:txBody>
      </p:sp>
    </p:spTree>
    <p:extLst>
      <p:ext uri="{BB962C8B-B14F-4D97-AF65-F5344CB8AC3E}">
        <p14:creationId xmlns:p14="http://schemas.microsoft.com/office/powerpoint/2010/main" val="292518384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EEAF-4A8C-0848-A52A-C30497C38F99}"/>
              </a:ext>
            </a:extLst>
          </p:cNvPr>
          <p:cNvSpPr>
            <a:spLocks noGrp="1"/>
          </p:cNvSpPr>
          <p:nvPr>
            <p:ph type="title"/>
          </p:nvPr>
        </p:nvSpPr>
        <p:spPr/>
        <p:txBody>
          <a:bodyPr/>
          <a:lstStyle/>
          <a:p>
            <a:r>
              <a:rPr lang="en-US" dirty="0"/>
              <a:t>Random Forest Similarities</a:t>
            </a:r>
          </a:p>
        </p:txBody>
      </p:sp>
      <p:sp>
        <p:nvSpPr>
          <p:cNvPr id="3" name="Text Placeholder 2">
            <a:extLst>
              <a:ext uri="{FF2B5EF4-FFF2-40B4-BE49-F238E27FC236}">
                <a16:creationId xmlns:a16="http://schemas.microsoft.com/office/drawing/2014/main" id="{EE651105-7B56-6E40-8566-F85E00AD8400}"/>
              </a:ext>
            </a:extLst>
          </p:cNvPr>
          <p:cNvSpPr>
            <a:spLocks noGrp="1"/>
          </p:cNvSpPr>
          <p:nvPr>
            <p:ph type="body" idx="1"/>
          </p:nvPr>
        </p:nvSpPr>
        <p:spPr/>
        <p:txBody>
          <a:bodyPr/>
          <a:lstStyle/>
          <a:p>
            <a:r>
              <a:rPr lang="en-US" sz="4000" dirty="0"/>
              <a:t>Suppose you are handed a two data points and you want to know how similar they are, imagine running both through a random forest that has 5 trees:</a:t>
            </a:r>
          </a:p>
        </p:txBody>
      </p:sp>
      <p:grpSp>
        <p:nvGrpSpPr>
          <p:cNvPr id="4" name="Group 3">
            <a:extLst>
              <a:ext uri="{FF2B5EF4-FFF2-40B4-BE49-F238E27FC236}">
                <a16:creationId xmlns:a16="http://schemas.microsoft.com/office/drawing/2014/main" id="{C71D8758-A505-3644-82FE-27DA4DEEBCBE}"/>
              </a:ext>
            </a:extLst>
          </p:cNvPr>
          <p:cNvGrpSpPr>
            <a:grpSpLocks noChangeAspect="1"/>
          </p:cNvGrpSpPr>
          <p:nvPr/>
        </p:nvGrpSpPr>
        <p:grpSpPr>
          <a:xfrm>
            <a:off x="4844199" y="4864751"/>
            <a:ext cx="1998284" cy="6583680"/>
            <a:chOff x="1669648" y="2458662"/>
            <a:chExt cx="982282" cy="3236298"/>
          </a:xfrm>
        </p:grpSpPr>
        <p:grpSp>
          <p:nvGrpSpPr>
            <p:cNvPr id="5" name="Group 4">
              <a:extLst>
                <a:ext uri="{FF2B5EF4-FFF2-40B4-BE49-F238E27FC236}">
                  <a16:creationId xmlns:a16="http://schemas.microsoft.com/office/drawing/2014/main" id="{EC15D03D-C29D-0B44-A19B-48B2B0C37AD2}"/>
                </a:ext>
              </a:extLst>
            </p:cNvPr>
            <p:cNvGrpSpPr/>
            <p:nvPr/>
          </p:nvGrpSpPr>
          <p:grpSpPr>
            <a:xfrm>
              <a:off x="1673734" y="2458662"/>
              <a:ext cx="978196" cy="1472762"/>
              <a:chOff x="1673734" y="2458662"/>
              <a:chExt cx="978196" cy="1472762"/>
            </a:xfrm>
          </p:grpSpPr>
          <p:sp>
            <p:nvSpPr>
              <p:cNvPr id="20" name="Oval 19">
                <a:extLst>
                  <a:ext uri="{FF2B5EF4-FFF2-40B4-BE49-F238E27FC236}">
                    <a16:creationId xmlns:a16="http://schemas.microsoft.com/office/drawing/2014/main" id="{698AB26C-29B4-034F-88F2-6A8336926AFE}"/>
                  </a:ext>
                </a:extLst>
              </p:cNvPr>
              <p:cNvSpPr/>
              <p:nvPr/>
            </p:nvSpPr>
            <p:spPr>
              <a:xfrm>
                <a:off x="2162832" y="2458662"/>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F433489-4E29-EE4E-A02D-5459D6BB7780}"/>
                  </a:ext>
                </a:extLst>
              </p:cNvPr>
              <p:cNvSpPr/>
              <p:nvPr/>
            </p:nvSpPr>
            <p:spPr>
              <a:xfrm>
                <a:off x="1918283" y="2866244"/>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231CB30-072D-304D-B2C5-9B27D20A30E0}"/>
                  </a:ext>
                </a:extLst>
              </p:cNvPr>
              <p:cNvSpPr/>
              <p:nvPr/>
            </p:nvSpPr>
            <p:spPr>
              <a:xfrm>
                <a:off x="1673734" y="327382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57CB533-1FF9-C149-8179-191E49463A1F}"/>
                  </a:ext>
                </a:extLst>
              </p:cNvPr>
              <p:cNvSpPr/>
              <p:nvPr/>
            </p:nvSpPr>
            <p:spPr>
              <a:xfrm>
                <a:off x="2407381" y="2866243"/>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D69147D-4C55-404C-86AB-D9D201990E7E}"/>
                  </a:ext>
                </a:extLst>
              </p:cNvPr>
              <p:cNvSpPr/>
              <p:nvPr/>
            </p:nvSpPr>
            <p:spPr>
              <a:xfrm>
                <a:off x="2407381" y="368333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EB5030-28D4-0843-9137-D68FDEDEC810}"/>
                  </a:ext>
                </a:extLst>
              </p:cNvPr>
              <p:cNvSpPr/>
              <p:nvPr/>
            </p:nvSpPr>
            <p:spPr>
              <a:xfrm>
                <a:off x="1914197" y="3686875"/>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C847574-32BD-8C48-92B0-DB48E3AA7231}"/>
                  </a:ext>
                </a:extLst>
              </p:cNvPr>
              <p:cNvCxnSpPr>
                <a:stCxn id="20" idx="5"/>
                <a:endCxn id="23" idx="0"/>
              </p:cNvCxnSpPr>
              <p:nvPr/>
            </p:nvCxnSpPr>
            <p:spPr>
              <a:xfrm>
                <a:off x="2371568" y="2667398"/>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CEF837-43BF-424F-9A10-42B113FFA71C}"/>
                  </a:ext>
                </a:extLst>
              </p:cNvPr>
              <p:cNvCxnSpPr>
                <a:stCxn id="20" idx="3"/>
                <a:endCxn id="21" idx="0"/>
              </p:cNvCxnSpPr>
              <p:nvPr/>
            </p:nvCxnSpPr>
            <p:spPr>
              <a:xfrm flipH="1">
                <a:off x="2040558" y="2667398"/>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4FD59C02-9ABB-6945-82CD-339394319D8E}"/>
                  </a:ext>
                </a:extLst>
              </p:cNvPr>
              <p:cNvSpPr/>
              <p:nvPr/>
            </p:nvSpPr>
            <p:spPr>
              <a:xfrm>
                <a:off x="2162832" y="324626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A32482FA-880B-004A-AD40-50543F0D8906}"/>
                  </a:ext>
                </a:extLst>
              </p:cNvPr>
              <p:cNvCxnSpPr>
                <a:stCxn id="21" idx="3"/>
                <a:endCxn id="22" idx="0"/>
              </p:cNvCxnSpPr>
              <p:nvPr/>
            </p:nvCxnSpPr>
            <p:spPr>
              <a:xfrm flipH="1">
                <a:off x="1796009" y="3074980"/>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DDD9F2-9DF0-4B4C-AEDB-847FBC746DA1}"/>
                  </a:ext>
                </a:extLst>
              </p:cNvPr>
              <p:cNvCxnSpPr>
                <a:stCxn id="21" idx="5"/>
                <a:endCxn id="28" idx="0"/>
              </p:cNvCxnSpPr>
              <p:nvPr/>
            </p:nvCxnSpPr>
            <p:spPr>
              <a:xfrm>
                <a:off x="2127019" y="3074980"/>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DACB89-18A7-E74D-90F7-B6267036A23F}"/>
                  </a:ext>
                </a:extLst>
              </p:cNvPr>
              <p:cNvCxnSpPr>
                <a:stCxn id="28" idx="5"/>
                <a:endCxn id="24" idx="0"/>
              </p:cNvCxnSpPr>
              <p:nvPr/>
            </p:nvCxnSpPr>
            <p:spPr>
              <a:xfrm>
                <a:off x="2371568" y="3454998"/>
                <a:ext cx="158088" cy="22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8FAB74-AF91-3841-84CA-A244880F2AAB}"/>
                  </a:ext>
                </a:extLst>
              </p:cNvPr>
              <p:cNvCxnSpPr>
                <a:stCxn id="28" idx="3"/>
                <a:endCxn id="25" idx="0"/>
              </p:cNvCxnSpPr>
              <p:nvPr/>
            </p:nvCxnSpPr>
            <p:spPr>
              <a:xfrm flipH="1">
                <a:off x="2036472" y="3454998"/>
                <a:ext cx="162173" cy="23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E904F505-C03F-3242-83EE-DE89003DEF60}"/>
                </a:ext>
              </a:extLst>
            </p:cNvPr>
            <p:cNvGrpSpPr/>
            <p:nvPr/>
          </p:nvGrpSpPr>
          <p:grpSpPr>
            <a:xfrm>
              <a:off x="1669648" y="4222198"/>
              <a:ext cx="978196" cy="1472762"/>
              <a:chOff x="1669648" y="4222198"/>
              <a:chExt cx="978196" cy="1472762"/>
            </a:xfrm>
          </p:grpSpPr>
          <p:sp>
            <p:nvSpPr>
              <p:cNvPr id="7" name="Oval 6">
                <a:extLst>
                  <a:ext uri="{FF2B5EF4-FFF2-40B4-BE49-F238E27FC236}">
                    <a16:creationId xmlns:a16="http://schemas.microsoft.com/office/drawing/2014/main" id="{0F1CAC86-C37B-6C41-9974-3ACB88BB3325}"/>
                  </a:ext>
                </a:extLst>
              </p:cNvPr>
              <p:cNvSpPr/>
              <p:nvPr/>
            </p:nvSpPr>
            <p:spPr>
              <a:xfrm>
                <a:off x="2158746" y="422219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D2A4ECCE-053E-864D-B05E-548DE6DB54ED}"/>
                  </a:ext>
                </a:extLst>
              </p:cNvPr>
              <p:cNvSpPr/>
              <p:nvPr/>
            </p:nvSpPr>
            <p:spPr>
              <a:xfrm>
                <a:off x="1914197" y="4629780"/>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E516480-011C-414E-A829-B1372957606B}"/>
                  </a:ext>
                </a:extLst>
              </p:cNvPr>
              <p:cNvSpPr/>
              <p:nvPr/>
            </p:nvSpPr>
            <p:spPr>
              <a:xfrm>
                <a:off x="1669648" y="503736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6214EAA-13B6-E64A-8A7D-108E3D31C24F}"/>
                  </a:ext>
                </a:extLst>
              </p:cNvPr>
              <p:cNvSpPr/>
              <p:nvPr/>
            </p:nvSpPr>
            <p:spPr>
              <a:xfrm>
                <a:off x="2403295" y="4629779"/>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912EF01-28B6-3C4D-8303-58F0E238FC2F}"/>
                  </a:ext>
                </a:extLst>
              </p:cNvPr>
              <p:cNvSpPr/>
              <p:nvPr/>
            </p:nvSpPr>
            <p:spPr>
              <a:xfrm>
                <a:off x="2403295" y="544686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6E7B579-E2C1-984E-A2FF-79179910F6F2}"/>
                  </a:ext>
                </a:extLst>
              </p:cNvPr>
              <p:cNvSpPr/>
              <p:nvPr/>
            </p:nvSpPr>
            <p:spPr>
              <a:xfrm>
                <a:off x="1910111" y="5450411"/>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86B0F4D-A5AC-D24D-ACD7-BBA4348BE3ED}"/>
                  </a:ext>
                </a:extLst>
              </p:cNvPr>
              <p:cNvCxnSpPr>
                <a:stCxn id="7" idx="5"/>
                <a:endCxn id="10" idx="0"/>
              </p:cNvCxnSpPr>
              <p:nvPr/>
            </p:nvCxnSpPr>
            <p:spPr>
              <a:xfrm>
                <a:off x="2367482" y="4430934"/>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9CD567-896C-3E45-AA5F-518331597DE7}"/>
                  </a:ext>
                </a:extLst>
              </p:cNvPr>
              <p:cNvCxnSpPr>
                <a:stCxn id="7" idx="3"/>
                <a:endCxn id="8" idx="0"/>
              </p:cNvCxnSpPr>
              <p:nvPr/>
            </p:nvCxnSpPr>
            <p:spPr>
              <a:xfrm flipH="1">
                <a:off x="2036472" y="4430934"/>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F6A9387-085C-914A-96DC-EBF3A1FE714D}"/>
                  </a:ext>
                </a:extLst>
              </p:cNvPr>
              <p:cNvSpPr/>
              <p:nvPr/>
            </p:nvSpPr>
            <p:spPr>
              <a:xfrm>
                <a:off x="2158746" y="500979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015E467-1145-5E46-B2AB-452D455F440E}"/>
                  </a:ext>
                </a:extLst>
              </p:cNvPr>
              <p:cNvCxnSpPr>
                <a:stCxn id="8" idx="3"/>
                <a:endCxn id="9" idx="0"/>
              </p:cNvCxnSpPr>
              <p:nvPr/>
            </p:nvCxnSpPr>
            <p:spPr>
              <a:xfrm flipH="1">
                <a:off x="1791923" y="4838516"/>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A6AE09-801B-6C46-B949-AAA806A5577B}"/>
                  </a:ext>
                </a:extLst>
              </p:cNvPr>
              <p:cNvCxnSpPr>
                <a:stCxn id="8" idx="5"/>
                <a:endCxn id="15" idx="0"/>
              </p:cNvCxnSpPr>
              <p:nvPr/>
            </p:nvCxnSpPr>
            <p:spPr>
              <a:xfrm>
                <a:off x="2122933" y="4838516"/>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F7FC8A-958E-A848-9DB8-F1537C033DCA}"/>
                  </a:ext>
                </a:extLst>
              </p:cNvPr>
              <p:cNvCxnSpPr>
                <a:stCxn id="15" idx="5"/>
                <a:endCxn id="11" idx="0"/>
              </p:cNvCxnSpPr>
              <p:nvPr/>
            </p:nvCxnSpPr>
            <p:spPr>
              <a:xfrm>
                <a:off x="2367482" y="5218534"/>
                <a:ext cx="158088" cy="22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CEE6964-596A-4045-B400-04670B0B1429}"/>
                  </a:ext>
                </a:extLst>
              </p:cNvPr>
              <p:cNvCxnSpPr>
                <a:stCxn id="15" idx="3"/>
                <a:endCxn id="12" idx="0"/>
              </p:cNvCxnSpPr>
              <p:nvPr/>
            </p:nvCxnSpPr>
            <p:spPr>
              <a:xfrm flipH="1">
                <a:off x="2032386" y="5218534"/>
                <a:ext cx="162173" cy="23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53518875-99C0-4F48-BB9D-54088898609B}"/>
              </a:ext>
            </a:extLst>
          </p:cNvPr>
          <p:cNvGrpSpPr>
            <a:grpSpLocks noChangeAspect="1"/>
          </p:cNvGrpSpPr>
          <p:nvPr/>
        </p:nvGrpSpPr>
        <p:grpSpPr>
          <a:xfrm>
            <a:off x="8226666" y="4857543"/>
            <a:ext cx="2010749" cy="6583680"/>
            <a:chOff x="4243746" y="2458662"/>
            <a:chExt cx="988411" cy="3236298"/>
          </a:xfrm>
        </p:grpSpPr>
        <p:grpSp>
          <p:nvGrpSpPr>
            <p:cNvPr id="34" name="Group 33">
              <a:extLst>
                <a:ext uri="{FF2B5EF4-FFF2-40B4-BE49-F238E27FC236}">
                  <a16:creationId xmlns:a16="http://schemas.microsoft.com/office/drawing/2014/main" id="{D02337F9-36EE-7E4D-9EE4-59D2476F98ED}"/>
                </a:ext>
              </a:extLst>
            </p:cNvPr>
            <p:cNvGrpSpPr/>
            <p:nvPr/>
          </p:nvGrpSpPr>
          <p:grpSpPr>
            <a:xfrm>
              <a:off x="4247832" y="2458662"/>
              <a:ext cx="984325" cy="1472762"/>
              <a:chOff x="4247832" y="2458662"/>
              <a:chExt cx="984325" cy="1472762"/>
            </a:xfrm>
          </p:grpSpPr>
          <p:sp>
            <p:nvSpPr>
              <p:cNvPr id="49" name="Oval 48">
                <a:extLst>
                  <a:ext uri="{FF2B5EF4-FFF2-40B4-BE49-F238E27FC236}">
                    <a16:creationId xmlns:a16="http://schemas.microsoft.com/office/drawing/2014/main" id="{E61D99F2-EE80-3148-A1B3-959FA890483A}"/>
                  </a:ext>
                </a:extLst>
              </p:cNvPr>
              <p:cNvSpPr/>
              <p:nvPr/>
            </p:nvSpPr>
            <p:spPr>
              <a:xfrm>
                <a:off x="4496467" y="2458662"/>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93802B1-869A-EF4B-8997-22A3AF9AA984}"/>
                  </a:ext>
                </a:extLst>
              </p:cNvPr>
              <p:cNvSpPr/>
              <p:nvPr/>
            </p:nvSpPr>
            <p:spPr>
              <a:xfrm>
                <a:off x="4251918" y="2866244"/>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16CB2CE-0D40-374B-A676-4D613F6C55FC}"/>
                  </a:ext>
                </a:extLst>
              </p:cNvPr>
              <p:cNvSpPr/>
              <p:nvPr/>
            </p:nvSpPr>
            <p:spPr>
              <a:xfrm>
                <a:off x="4741016" y="2866243"/>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882BDA9-7661-C441-88CD-9AE4DB36E395}"/>
                  </a:ext>
                </a:extLst>
              </p:cNvPr>
              <p:cNvSpPr/>
              <p:nvPr/>
            </p:nvSpPr>
            <p:spPr>
              <a:xfrm>
                <a:off x="4987608" y="3273824"/>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203ACE4-C2CF-8645-AB80-0B5BC63B62F9}"/>
                  </a:ext>
                </a:extLst>
              </p:cNvPr>
              <p:cNvSpPr/>
              <p:nvPr/>
            </p:nvSpPr>
            <p:spPr>
              <a:xfrm>
                <a:off x="4741016" y="368333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13965E2-D9FD-0347-9A41-EF1B74A15FEB}"/>
                  </a:ext>
                </a:extLst>
              </p:cNvPr>
              <p:cNvSpPr/>
              <p:nvPr/>
            </p:nvSpPr>
            <p:spPr>
              <a:xfrm>
                <a:off x="4247832" y="3686875"/>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9302516-7DA5-1140-B06B-D4AB9334C2C8}"/>
                  </a:ext>
                </a:extLst>
              </p:cNvPr>
              <p:cNvCxnSpPr>
                <a:stCxn id="49" idx="5"/>
                <a:endCxn id="51" idx="0"/>
              </p:cNvCxnSpPr>
              <p:nvPr/>
            </p:nvCxnSpPr>
            <p:spPr>
              <a:xfrm>
                <a:off x="4705203" y="2667398"/>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D2D8179-21B2-DE4A-912C-35BF33286AB2}"/>
                  </a:ext>
                </a:extLst>
              </p:cNvPr>
              <p:cNvCxnSpPr>
                <a:stCxn id="49" idx="3"/>
                <a:endCxn id="50" idx="0"/>
              </p:cNvCxnSpPr>
              <p:nvPr/>
            </p:nvCxnSpPr>
            <p:spPr>
              <a:xfrm flipH="1">
                <a:off x="4374193" y="2667398"/>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2661A1C-7A14-1142-A864-8285AB3C0240}"/>
                  </a:ext>
                </a:extLst>
              </p:cNvPr>
              <p:cNvSpPr/>
              <p:nvPr/>
            </p:nvSpPr>
            <p:spPr>
              <a:xfrm>
                <a:off x="4496467" y="324626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A57FDC43-740E-0C47-A3F3-562C77A7150A}"/>
                  </a:ext>
                </a:extLst>
              </p:cNvPr>
              <p:cNvCxnSpPr>
                <a:cxnSpLocks/>
                <a:stCxn id="51" idx="3"/>
                <a:endCxn id="57" idx="0"/>
              </p:cNvCxnSpPr>
              <p:nvPr/>
            </p:nvCxnSpPr>
            <p:spPr>
              <a:xfrm flipH="1">
                <a:off x="4618742" y="3074979"/>
                <a:ext cx="158087" cy="17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B9964D0-19F4-BD4D-BA78-E4B6CB158F3A}"/>
                  </a:ext>
                </a:extLst>
              </p:cNvPr>
              <p:cNvCxnSpPr>
                <a:stCxn id="51" idx="5"/>
                <a:endCxn id="52" idx="0"/>
              </p:cNvCxnSpPr>
              <p:nvPr/>
            </p:nvCxnSpPr>
            <p:spPr>
              <a:xfrm>
                <a:off x="4949752" y="3074979"/>
                <a:ext cx="160131"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EE77143-7B75-6D48-AFFB-4139C586296B}"/>
                  </a:ext>
                </a:extLst>
              </p:cNvPr>
              <p:cNvCxnSpPr>
                <a:cxnSpLocks/>
                <a:stCxn id="57" idx="5"/>
                <a:endCxn id="53" idx="0"/>
              </p:cNvCxnSpPr>
              <p:nvPr/>
            </p:nvCxnSpPr>
            <p:spPr>
              <a:xfrm>
                <a:off x="4705203" y="3454998"/>
                <a:ext cx="158088" cy="22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D4B9568-3B92-4F46-8D8A-FC44C32AF118}"/>
                  </a:ext>
                </a:extLst>
              </p:cNvPr>
              <p:cNvCxnSpPr>
                <a:cxnSpLocks/>
                <a:stCxn id="57" idx="3"/>
                <a:endCxn id="54" idx="0"/>
              </p:cNvCxnSpPr>
              <p:nvPr/>
            </p:nvCxnSpPr>
            <p:spPr>
              <a:xfrm flipH="1">
                <a:off x="4370107" y="3454998"/>
                <a:ext cx="162173" cy="23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5DA6880-800D-784E-ADFD-4A3DFAF3B5AE}"/>
                </a:ext>
              </a:extLst>
            </p:cNvPr>
            <p:cNvGrpSpPr/>
            <p:nvPr/>
          </p:nvGrpSpPr>
          <p:grpSpPr>
            <a:xfrm>
              <a:off x="4243746" y="4222198"/>
              <a:ext cx="984325" cy="1472762"/>
              <a:chOff x="4243746" y="4222198"/>
              <a:chExt cx="984325" cy="1472762"/>
            </a:xfrm>
          </p:grpSpPr>
          <p:sp>
            <p:nvSpPr>
              <p:cNvPr id="36" name="Oval 35">
                <a:extLst>
                  <a:ext uri="{FF2B5EF4-FFF2-40B4-BE49-F238E27FC236}">
                    <a16:creationId xmlns:a16="http://schemas.microsoft.com/office/drawing/2014/main" id="{6A2C102E-5D30-6642-B537-4C6470BAFACF}"/>
                  </a:ext>
                </a:extLst>
              </p:cNvPr>
              <p:cNvSpPr/>
              <p:nvPr/>
            </p:nvSpPr>
            <p:spPr>
              <a:xfrm>
                <a:off x="4492381" y="422219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5221BB7-F362-374F-8E7B-6435A245C9DA}"/>
                  </a:ext>
                </a:extLst>
              </p:cNvPr>
              <p:cNvSpPr/>
              <p:nvPr/>
            </p:nvSpPr>
            <p:spPr>
              <a:xfrm>
                <a:off x="4247832" y="4629780"/>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3A81005-B535-CB42-890E-0253FF7BFE8E}"/>
                  </a:ext>
                </a:extLst>
              </p:cNvPr>
              <p:cNvSpPr/>
              <p:nvPr/>
            </p:nvSpPr>
            <p:spPr>
              <a:xfrm>
                <a:off x="4736930" y="4629779"/>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0248CDE-D997-6A49-A975-E7AFBC198BB8}"/>
                  </a:ext>
                </a:extLst>
              </p:cNvPr>
              <p:cNvSpPr/>
              <p:nvPr/>
            </p:nvSpPr>
            <p:spPr>
              <a:xfrm>
                <a:off x="4983522" y="5037360"/>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6E7F7E7-38FD-4946-8D65-52B981D705C7}"/>
                  </a:ext>
                </a:extLst>
              </p:cNvPr>
              <p:cNvSpPr/>
              <p:nvPr/>
            </p:nvSpPr>
            <p:spPr>
              <a:xfrm>
                <a:off x="4736930" y="5446868"/>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7D3A8C4-9257-B447-B11F-9EB1974C9089}"/>
                  </a:ext>
                </a:extLst>
              </p:cNvPr>
              <p:cNvSpPr/>
              <p:nvPr/>
            </p:nvSpPr>
            <p:spPr>
              <a:xfrm>
                <a:off x="4243746" y="5450411"/>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4E1B1FC5-1408-5C47-BE87-CF2DFCCFEDB4}"/>
                  </a:ext>
                </a:extLst>
              </p:cNvPr>
              <p:cNvCxnSpPr>
                <a:stCxn id="36" idx="5"/>
                <a:endCxn id="38" idx="0"/>
              </p:cNvCxnSpPr>
              <p:nvPr/>
            </p:nvCxnSpPr>
            <p:spPr>
              <a:xfrm>
                <a:off x="4701117" y="4430934"/>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1A6C8FD-CAEA-444C-A7A8-96F1246C678F}"/>
                  </a:ext>
                </a:extLst>
              </p:cNvPr>
              <p:cNvCxnSpPr>
                <a:stCxn id="36" idx="3"/>
                <a:endCxn id="37" idx="0"/>
              </p:cNvCxnSpPr>
              <p:nvPr/>
            </p:nvCxnSpPr>
            <p:spPr>
              <a:xfrm flipH="1">
                <a:off x="4370107" y="4430934"/>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051CF2AD-21E6-D841-87DE-AD278AF36BE7}"/>
                  </a:ext>
                </a:extLst>
              </p:cNvPr>
              <p:cNvSpPr/>
              <p:nvPr/>
            </p:nvSpPr>
            <p:spPr>
              <a:xfrm>
                <a:off x="4492381" y="5009798"/>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D397643-EFC2-9342-BBA4-1BD58DF626C4}"/>
                  </a:ext>
                </a:extLst>
              </p:cNvPr>
              <p:cNvCxnSpPr>
                <a:cxnSpLocks/>
                <a:stCxn id="38" idx="3"/>
                <a:endCxn id="44" idx="0"/>
              </p:cNvCxnSpPr>
              <p:nvPr/>
            </p:nvCxnSpPr>
            <p:spPr>
              <a:xfrm flipH="1">
                <a:off x="4614656" y="4838515"/>
                <a:ext cx="158087" cy="17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96E023-1A7A-614E-B0D3-42144E221A4C}"/>
                  </a:ext>
                </a:extLst>
              </p:cNvPr>
              <p:cNvCxnSpPr>
                <a:stCxn id="38" idx="5"/>
                <a:endCxn id="39" idx="0"/>
              </p:cNvCxnSpPr>
              <p:nvPr/>
            </p:nvCxnSpPr>
            <p:spPr>
              <a:xfrm>
                <a:off x="4945666" y="4838515"/>
                <a:ext cx="160131"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EB0E2FB-D321-2F48-B757-A45410D3BE78}"/>
                  </a:ext>
                </a:extLst>
              </p:cNvPr>
              <p:cNvCxnSpPr>
                <a:cxnSpLocks/>
                <a:stCxn id="44" idx="5"/>
                <a:endCxn id="40" idx="0"/>
              </p:cNvCxnSpPr>
              <p:nvPr/>
            </p:nvCxnSpPr>
            <p:spPr>
              <a:xfrm>
                <a:off x="4701117" y="5218534"/>
                <a:ext cx="158088" cy="22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4E0AF0C-EC36-6A4C-B4DD-40FF0CCF985C}"/>
                  </a:ext>
                </a:extLst>
              </p:cNvPr>
              <p:cNvCxnSpPr>
                <a:cxnSpLocks/>
                <a:stCxn id="44" idx="3"/>
                <a:endCxn id="41" idx="0"/>
              </p:cNvCxnSpPr>
              <p:nvPr/>
            </p:nvCxnSpPr>
            <p:spPr>
              <a:xfrm flipH="1">
                <a:off x="4366021" y="5218534"/>
                <a:ext cx="162173" cy="23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7BC7861D-09A1-BD41-B892-449191D5A70B}"/>
              </a:ext>
            </a:extLst>
          </p:cNvPr>
          <p:cNvGrpSpPr>
            <a:grpSpLocks noChangeAspect="1"/>
          </p:cNvGrpSpPr>
          <p:nvPr/>
        </p:nvGrpSpPr>
        <p:grpSpPr>
          <a:xfrm>
            <a:off x="11374634" y="4914513"/>
            <a:ext cx="2510902" cy="6583680"/>
            <a:chOff x="6083360" y="2454196"/>
            <a:chExt cx="1235003" cy="3238225"/>
          </a:xfrm>
        </p:grpSpPr>
        <p:grpSp>
          <p:nvGrpSpPr>
            <p:cNvPr id="63" name="Group 62">
              <a:extLst>
                <a:ext uri="{FF2B5EF4-FFF2-40B4-BE49-F238E27FC236}">
                  <a16:creationId xmlns:a16="http://schemas.microsoft.com/office/drawing/2014/main" id="{CCDD2285-5184-474D-9CA0-D8091B5711ED}"/>
                </a:ext>
              </a:extLst>
            </p:cNvPr>
            <p:cNvGrpSpPr/>
            <p:nvPr/>
          </p:nvGrpSpPr>
          <p:grpSpPr>
            <a:xfrm>
              <a:off x="6087446" y="2454196"/>
              <a:ext cx="1230917" cy="1474689"/>
              <a:chOff x="6087446" y="2454196"/>
              <a:chExt cx="1230917" cy="1474689"/>
            </a:xfrm>
          </p:grpSpPr>
          <p:sp>
            <p:nvSpPr>
              <p:cNvPr id="78" name="Oval 77">
                <a:extLst>
                  <a:ext uri="{FF2B5EF4-FFF2-40B4-BE49-F238E27FC236}">
                    <a16:creationId xmlns:a16="http://schemas.microsoft.com/office/drawing/2014/main" id="{7B442013-A7B0-2E4B-A499-FC5DF94BEFD2}"/>
                  </a:ext>
                </a:extLst>
              </p:cNvPr>
              <p:cNvSpPr/>
              <p:nvPr/>
            </p:nvSpPr>
            <p:spPr>
              <a:xfrm>
                <a:off x="6829265" y="2454196"/>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062860C-2D55-E148-916A-F6A0FEBD65EB}"/>
                  </a:ext>
                </a:extLst>
              </p:cNvPr>
              <p:cNvSpPr/>
              <p:nvPr/>
            </p:nvSpPr>
            <p:spPr>
              <a:xfrm>
                <a:off x="6584716" y="286177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62B7AB4-680E-824E-BA46-84C8BB594A6A}"/>
                  </a:ext>
                </a:extLst>
              </p:cNvPr>
              <p:cNvSpPr/>
              <p:nvPr/>
            </p:nvSpPr>
            <p:spPr>
              <a:xfrm>
                <a:off x="6340167" y="3269360"/>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F177F38-2418-5D43-978A-5C9873681F73}"/>
                  </a:ext>
                </a:extLst>
              </p:cNvPr>
              <p:cNvSpPr/>
              <p:nvPr/>
            </p:nvSpPr>
            <p:spPr>
              <a:xfrm>
                <a:off x="7073814" y="2861777"/>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830A0A5-27E3-4346-85C8-3C49E4C385CE}"/>
                  </a:ext>
                </a:extLst>
              </p:cNvPr>
              <p:cNvSpPr/>
              <p:nvPr/>
            </p:nvSpPr>
            <p:spPr>
              <a:xfrm>
                <a:off x="6580630" y="3682409"/>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504C679-B1B0-3940-A8D0-0BFFC262C99F}"/>
                  </a:ext>
                </a:extLst>
              </p:cNvPr>
              <p:cNvSpPr/>
              <p:nvPr/>
            </p:nvSpPr>
            <p:spPr>
              <a:xfrm>
                <a:off x="6087446" y="368433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2D59F210-928E-2346-9027-A81D7A379B94}"/>
                  </a:ext>
                </a:extLst>
              </p:cNvPr>
              <p:cNvCxnSpPr>
                <a:stCxn id="78" idx="5"/>
                <a:endCxn id="81" idx="0"/>
              </p:cNvCxnSpPr>
              <p:nvPr/>
            </p:nvCxnSpPr>
            <p:spPr>
              <a:xfrm>
                <a:off x="7038001" y="2662932"/>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FA1004F-1B2D-334D-BF8F-8533CA2CB628}"/>
                  </a:ext>
                </a:extLst>
              </p:cNvPr>
              <p:cNvCxnSpPr>
                <a:stCxn id="78" idx="3"/>
                <a:endCxn id="79" idx="0"/>
              </p:cNvCxnSpPr>
              <p:nvPr/>
            </p:nvCxnSpPr>
            <p:spPr>
              <a:xfrm flipH="1">
                <a:off x="6706991" y="2662932"/>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1595F721-2C91-BB4D-B1E7-AD55064C151D}"/>
                  </a:ext>
                </a:extLst>
              </p:cNvPr>
              <p:cNvSpPr/>
              <p:nvPr/>
            </p:nvSpPr>
            <p:spPr>
              <a:xfrm>
                <a:off x="6829265" y="324179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7279D1E1-CD61-E34B-88E9-7C215BE692B7}"/>
                  </a:ext>
                </a:extLst>
              </p:cNvPr>
              <p:cNvCxnSpPr>
                <a:stCxn id="79" idx="3"/>
                <a:endCxn id="80" idx="0"/>
              </p:cNvCxnSpPr>
              <p:nvPr/>
            </p:nvCxnSpPr>
            <p:spPr>
              <a:xfrm flipH="1">
                <a:off x="6462442" y="3070514"/>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4889760-FF8A-2B42-A68D-6401C767ED9C}"/>
                  </a:ext>
                </a:extLst>
              </p:cNvPr>
              <p:cNvCxnSpPr>
                <a:stCxn id="79" idx="5"/>
                <a:endCxn id="86" idx="0"/>
              </p:cNvCxnSpPr>
              <p:nvPr/>
            </p:nvCxnSpPr>
            <p:spPr>
              <a:xfrm>
                <a:off x="6793452" y="3070514"/>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A92CE4D-90FF-B54B-AE73-F7F05E125719}"/>
                  </a:ext>
                </a:extLst>
              </p:cNvPr>
              <p:cNvCxnSpPr>
                <a:stCxn id="80" idx="5"/>
                <a:endCxn id="82" idx="0"/>
              </p:cNvCxnSpPr>
              <p:nvPr/>
            </p:nvCxnSpPr>
            <p:spPr>
              <a:xfrm>
                <a:off x="6548903" y="3478096"/>
                <a:ext cx="154002" cy="20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E00074-423C-4444-BED5-9AC8F4B947DD}"/>
                  </a:ext>
                </a:extLst>
              </p:cNvPr>
              <p:cNvCxnSpPr>
                <a:stCxn id="80" idx="3"/>
                <a:endCxn id="83" idx="0"/>
              </p:cNvCxnSpPr>
              <p:nvPr/>
            </p:nvCxnSpPr>
            <p:spPr>
              <a:xfrm flipH="1">
                <a:off x="6209721" y="3478096"/>
                <a:ext cx="166259" cy="20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AC1CE62C-6B51-CA4C-BC90-A537414B48A5}"/>
                </a:ext>
              </a:extLst>
            </p:cNvPr>
            <p:cNvGrpSpPr/>
            <p:nvPr/>
          </p:nvGrpSpPr>
          <p:grpSpPr>
            <a:xfrm>
              <a:off x="6083360" y="4217732"/>
              <a:ext cx="1230917" cy="1474689"/>
              <a:chOff x="6083360" y="4217732"/>
              <a:chExt cx="1230917" cy="1474689"/>
            </a:xfrm>
          </p:grpSpPr>
          <p:sp>
            <p:nvSpPr>
              <p:cNvPr id="65" name="Oval 64">
                <a:extLst>
                  <a:ext uri="{FF2B5EF4-FFF2-40B4-BE49-F238E27FC236}">
                    <a16:creationId xmlns:a16="http://schemas.microsoft.com/office/drawing/2014/main" id="{993BCBB7-3F0D-3645-8FCA-13E4B4BA6BB7}"/>
                  </a:ext>
                </a:extLst>
              </p:cNvPr>
              <p:cNvSpPr/>
              <p:nvPr/>
            </p:nvSpPr>
            <p:spPr>
              <a:xfrm>
                <a:off x="6825179" y="4217732"/>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E95E8DD-39FB-3746-8B26-94D7647C8C94}"/>
                  </a:ext>
                </a:extLst>
              </p:cNvPr>
              <p:cNvSpPr/>
              <p:nvPr/>
            </p:nvSpPr>
            <p:spPr>
              <a:xfrm>
                <a:off x="6580630" y="4625314"/>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2536B1D-89DA-064B-B653-33ECF3E43290}"/>
                  </a:ext>
                </a:extLst>
              </p:cNvPr>
              <p:cNvSpPr/>
              <p:nvPr/>
            </p:nvSpPr>
            <p:spPr>
              <a:xfrm>
                <a:off x="6336081" y="5032896"/>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CF71C63-1A46-A346-8B60-99BF2E3D610A}"/>
                  </a:ext>
                </a:extLst>
              </p:cNvPr>
              <p:cNvSpPr/>
              <p:nvPr/>
            </p:nvSpPr>
            <p:spPr>
              <a:xfrm>
                <a:off x="7069728" y="4625313"/>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18F97DA-3A19-4942-8D8D-58AB3DC92066}"/>
                  </a:ext>
                </a:extLst>
              </p:cNvPr>
              <p:cNvSpPr/>
              <p:nvPr/>
            </p:nvSpPr>
            <p:spPr>
              <a:xfrm>
                <a:off x="6576544" y="5445945"/>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8A98CF6-7506-4A4B-BBA7-391F8273FCE9}"/>
                  </a:ext>
                </a:extLst>
              </p:cNvPr>
              <p:cNvSpPr/>
              <p:nvPr/>
            </p:nvSpPr>
            <p:spPr>
              <a:xfrm>
                <a:off x="6083360" y="5447872"/>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99397971-E978-F347-9DE8-87760F3E867C}"/>
                  </a:ext>
                </a:extLst>
              </p:cNvPr>
              <p:cNvCxnSpPr>
                <a:stCxn id="65" idx="5"/>
                <a:endCxn id="68" idx="0"/>
              </p:cNvCxnSpPr>
              <p:nvPr/>
            </p:nvCxnSpPr>
            <p:spPr>
              <a:xfrm>
                <a:off x="7033915" y="4426468"/>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D914BD4-15F2-9349-B47C-C340456ADBE3}"/>
                  </a:ext>
                </a:extLst>
              </p:cNvPr>
              <p:cNvCxnSpPr>
                <a:stCxn id="65" idx="3"/>
                <a:endCxn id="66" idx="0"/>
              </p:cNvCxnSpPr>
              <p:nvPr/>
            </p:nvCxnSpPr>
            <p:spPr>
              <a:xfrm flipH="1">
                <a:off x="6702905" y="4426468"/>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BDD72030-4A65-1646-9A39-BFEEFBB61BEB}"/>
                  </a:ext>
                </a:extLst>
              </p:cNvPr>
              <p:cNvSpPr/>
              <p:nvPr/>
            </p:nvSpPr>
            <p:spPr>
              <a:xfrm>
                <a:off x="6825179" y="500533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29F2AF97-FC34-AD4A-B617-BF1E9ACCA3B7}"/>
                  </a:ext>
                </a:extLst>
              </p:cNvPr>
              <p:cNvCxnSpPr>
                <a:stCxn id="66" idx="3"/>
                <a:endCxn id="67" idx="0"/>
              </p:cNvCxnSpPr>
              <p:nvPr/>
            </p:nvCxnSpPr>
            <p:spPr>
              <a:xfrm flipH="1">
                <a:off x="6458356" y="4834050"/>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BEABA77-08EF-1246-9E06-0D1911F00010}"/>
                  </a:ext>
                </a:extLst>
              </p:cNvPr>
              <p:cNvCxnSpPr>
                <a:stCxn id="66" idx="5"/>
                <a:endCxn id="73" idx="0"/>
              </p:cNvCxnSpPr>
              <p:nvPr/>
            </p:nvCxnSpPr>
            <p:spPr>
              <a:xfrm>
                <a:off x="6789366" y="4834050"/>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5504D78-137C-2C47-8E5C-7AACA4DA25C6}"/>
                  </a:ext>
                </a:extLst>
              </p:cNvPr>
              <p:cNvCxnSpPr>
                <a:stCxn id="67" idx="5"/>
                <a:endCxn id="69" idx="0"/>
              </p:cNvCxnSpPr>
              <p:nvPr/>
            </p:nvCxnSpPr>
            <p:spPr>
              <a:xfrm>
                <a:off x="6544817" y="5241632"/>
                <a:ext cx="154002" cy="20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8361C8-8CB5-864F-9F0F-0F0148D8AA77}"/>
                  </a:ext>
                </a:extLst>
              </p:cNvPr>
              <p:cNvCxnSpPr>
                <a:stCxn id="67" idx="3"/>
                <a:endCxn id="70" idx="0"/>
              </p:cNvCxnSpPr>
              <p:nvPr/>
            </p:nvCxnSpPr>
            <p:spPr>
              <a:xfrm flipH="1">
                <a:off x="6205635" y="5241632"/>
                <a:ext cx="166259" cy="20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Group 90">
            <a:extLst>
              <a:ext uri="{FF2B5EF4-FFF2-40B4-BE49-F238E27FC236}">
                <a16:creationId xmlns:a16="http://schemas.microsoft.com/office/drawing/2014/main" id="{CEE0DAA0-9AAF-694C-9E3C-37D282ECE1B1}"/>
              </a:ext>
            </a:extLst>
          </p:cNvPr>
          <p:cNvGrpSpPr>
            <a:grpSpLocks noChangeAspect="1"/>
          </p:cNvGrpSpPr>
          <p:nvPr/>
        </p:nvGrpSpPr>
        <p:grpSpPr>
          <a:xfrm>
            <a:off x="15050452" y="5016669"/>
            <a:ext cx="2212373" cy="6507180"/>
            <a:chOff x="8669716" y="2454196"/>
            <a:chExt cx="949477" cy="2790444"/>
          </a:xfrm>
        </p:grpSpPr>
        <p:grpSp>
          <p:nvGrpSpPr>
            <p:cNvPr id="92" name="Group 91">
              <a:extLst>
                <a:ext uri="{FF2B5EF4-FFF2-40B4-BE49-F238E27FC236}">
                  <a16:creationId xmlns:a16="http://schemas.microsoft.com/office/drawing/2014/main" id="{C8560558-B4E8-AC4D-B0EC-303AE42D7BA0}"/>
                </a:ext>
              </a:extLst>
            </p:cNvPr>
            <p:cNvGrpSpPr/>
            <p:nvPr/>
          </p:nvGrpSpPr>
          <p:grpSpPr>
            <a:xfrm>
              <a:off x="8673802" y="2454196"/>
              <a:ext cx="945391" cy="1026908"/>
              <a:chOff x="8673802" y="2454196"/>
              <a:chExt cx="945391" cy="1026908"/>
            </a:xfrm>
          </p:grpSpPr>
          <p:sp>
            <p:nvSpPr>
              <p:cNvPr id="103" name="Oval 102">
                <a:extLst>
                  <a:ext uri="{FF2B5EF4-FFF2-40B4-BE49-F238E27FC236}">
                    <a16:creationId xmlns:a16="http://schemas.microsoft.com/office/drawing/2014/main" id="{F95C6DA4-C526-A745-99F4-AFB82862C59A}"/>
                  </a:ext>
                </a:extLst>
              </p:cNvPr>
              <p:cNvSpPr/>
              <p:nvPr/>
            </p:nvSpPr>
            <p:spPr>
              <a:xfrm>
                <a:off x="9162900" y="2454196"/>
                <a:ext cx="211912"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54A32DEB-B166-AD4D-9826-141DFDA937DD}"/>
                  </a:ext>
                </a:extLst>
              </p:cNvPr>
              <p:cNvSpPr>
                <a:spLocks noChangeAspect="1"/>
              </p:cNvSpPr>
              <p:nvPr/>
            </p:nvSpPr>
            <p:spPr>
              <a:xfrm>
                <a:off x="8918351" y="2861778"/>
                <a:ext cx="21299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69AD5AD5-B195-5E47-AC58-E413FB005CD7}"/>
                  </a:ext>
                </a:extLst>
              </p:cNvPr>
              <p:cNvSpPr>
                <a:spLocks noChangeAspect="1"/>
              </p:cNvSpPr>
              <p:nvPr/>
            </p:nvSpPr>
            <p:spPr>
              <a:xfrm>
                <a:off x="8673802" y="3269360"/>
                <a:ext cx="211744" cy="211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8E35372-1F88-E74B-8B7F-2A46EA60ABFB}"/>
                  </a:ext>
                </a:extLst>
              </p:cNvPr>
              <p:cNvSpPr>
                <a:spLocks noChangeAspect="1"/>
              </p:cNvSpPr>
              <p:nvPr/>
            </p:nvSpPr>
            <p:spPr>
              <a:xfrm>
                <a:off x="9407449" y="2861777"/>
                <a:ext cx="211744" cy="211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a:extLst>
                  <a:ext uri="{FF2B5EF4-FFF2-40B4-BE49-F238E27FC236}">
                    <a16:creationId xmlns:a16="http://schemas.microsoft.com/office/drawing/2014/main" id="{F3CE7A65-8488-2B42-9171-DB8494C321D7}"/>
                  </a:ext>
                </a:extLst>
              </p:cNvPr>
              <p:cNvCxnSpPr>
                <a:stCxn id="103" idx="5"/>
                <a:endCxn id="106" idx="0"/>
              </p:cNvCxnSpPr>
              <p:nvPr/>
            </p:nvCxnSpPr>
            <p:spPr>
              <a:xfrm>
                <a:off x="9343778" y="2634931"/>
                <a:ext cx="169543" cy="22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74C337F-3210-1644-8483-029D8996EF1C}"/>
                  </a:ext>
                </a:extLst>
              </p:cNvPr>
              <p:cNvCxnSpPr>
                <a:stCxn id="103" idx="3"/>
                <a:endCxn id="104" idx="0"/>
              </p:cNvCxnSpPr>
              <p:nvPr/>
            </p:nvCxnSpPr>
            <p:spPr>
              <a:xfrm flipH="1">
                <a:off x="9024848" y="2634931"/>
                <a:ext cx="169086" cy="22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12736803-BE10-684A-ADB7-A14658065634}"/>
                  </a:ext>
                </a:extLst>
              </p:cNvPr>
              <p:cNvSpPr>
                <a:spLocks noChangeAspect="1"/>
              </p:cNvSpPr>
              <p:nvPr/>
            </p:nvSpPr>
            <p:spPr>
              <a:xfrm>
                <a:off x="9162900" y="3241796"/>
                <a:ext cx="21299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39D3BDD3-665B-B14C-B14A-D5BDAEE83108}"/>
                  </a:ext>
                </a:extLst>
              </p:cNvPr>
              <p:cNvCxnSpPr>
                <a:stCxn id="104" idx="3"/>
                <a:endCxn id="105" idx="0"/>
              </p:cNvCxnSpPr>
              <p:nvPr/>
            </p:nvCxnSpPr>
            <p:spPr>
              <a:xfrm flipH="1">
                <a:off x="8779674" y="3042513"/>
                <a:ext cx="169869" cy="22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FA83C83-D306-CB4B-B667-FDF2B4F16D96}"/>
                  </a:ext>
                </a:extLst>
              </p:cNvPr>
              <p:cNvCxnSpPr>
                <a:stCxn id="104" idx="5"/>
                <a:endCxn id="109" idx="0"/>
              </p:cNvCxnSpPr>
              <p:nvPr/>
            </p:nvCxnSpPr>
            <p:spPr>
              <a:xfrm>
                <a:off x="9100153" y="3042513"/>
                <a:ext cx="169244" cy="19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096077B7-51D0-0A43-9D49-653EA26CC073}"/>
                </a:ext>
              </a:extLst>
            </p:cNvPr>
            <p:cNvGrpSpPr/>
            <p:nvPr/>
          </p:nvGrpSpPr>
          <p:grpSpPr>
            <a:xfrm>
              <a:off x="8669716" y="4217732"/>
              <a:ext cx="945559" cy="1026908"/>
              <a:chOff x="8669716" y="4217732"/>
              <a:chExt cx="945559" cy="1026908"/>
            </a:xfrm>
          </p:grpSpPr>
          <p:sp>
            <p:nvSpPr>
              <p:cNvPr id="94" name="Oval 93">
                <a:extLst>
                  <a:ext uri="{FF2B5EF4-FFF2-40B4-BE49-F238E27FC236}">
                    <a16:creationId xmlns:a16="http://schemas.microsoft.com/office/drawing/2014/main" id="{AA627D9B-EEBF-3046-933B-C855DEFFE7C2}"/>
                  </a:ext>
                </a:extLst>
              </p:cNvPr>
              <p:cNvSpPr>
                <a:spLocks noChangeAspect="1"/>
              </p:cNvSpPr>
              <p:nvPr/>
            </p:nvSpPr>
            <p:spPr>
              <a:xfrm>
                <a:off x="9158815" y="4217732"/>
                <a:ext cx="21174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54B573D-7DE5-6949-AD38-F41A5356BE09}"/>
                  </a:ext>
                </a:extLst>
              </p:cNvPr>
              <p:cNvSpPr>
                <a:spLocks noChangeAspect="1"/>
              </p:cNvSpPr>
              <p:nvPr/>
            </p:nvSpPr>
            <p:spPr>
              <a:xfrm>
                <a:off x="8914266" y="4625314"/>
                <a:ext cx="21174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1D815BA2-D9D4-A146-8E5D-CF804256813A}"/>
                  </a:ext>
                </a:extLst>
              </p:cNvPr>
              <p:cNvSpPr>
                <a:spLocks noChangeAspect="1"/>
              </p:cNvSpPr>
              <p:nvPr/>
            </p:nvSpPr>
            <p:spPr>
              <a:xfrm>
                <a:off x="8669716" y="5032896"/>
                <a:ext cx="211744" cy="211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2981DF1-077D-3F49-8A00-C54AB9C85F3B}"/>
                  </a:ext>
                </a:extLst>
              </p:cNvPr>
              <p:cNvSpPr/>
              <p:nvPr/>
            </p:nvSpPr>
            <p:spPr>
              <a:xfrm>
                <a:off x="9403363" y="4625313"/>
                <a:ext cx="211912" cy="211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3952C333-1E52-9A4F-9AD2-723631262DEA}"/>
                  </a:ext>
                </a:extLst>
              </p:cNvPr>
              <p:cNvCxnSpPr>
                <a:stCxn id="94" idx="5"/>
                <a:endCxn id="97" idx="0"/>
              </p:cNvCxnSpPr>
              <p:nvPr/>
            </p:nvCxnSpPr>
            <p:spPr>
              <a:xfrm>
                <a:off x="9339550" y="4398467"/>
                <a:ext cx="169769" cy="22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438CD8D-EFE0-834D-8F4B-818D30420D86}"/>
                  </a:ext>
                </a:extLst>
              </p:cNvPr>
              <p:cNvCxnSpPr>
                <a:stCxn id="94" idx="3"/>
                <a:endCxn id="95" idx="0"/>
              </p:cNvCxnSpPr>
              <p:nvPr/>
            </p:nvCxnSpPr>
            <p:spPr>
              <a:xfrm flipH="1">
                <a:off x="9020138" y="4398467"/>
                <a:ext cx="169686" cy="22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E92B0252-F6FE-8540-9EE4-43D5EEE211AC}"/>
                  </a:ext>
                </a:extLst>
              </p:cNvPr>
              <p:cNvSpPr>
                <a:spLocks noChangeAspect="1"/>
              </p:cNvSpPr>
              <p:nvPr/>
            </p:nvSpPr>
            <p:spPr>
              <a:xfrm>
                <a:off x="9158815" y="5005332"/>
                <a:ext cx="21174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D33C48E5-C648-9643-ABA5-E931B58547F9}"/>
                  </a:ext>
                </a:extLst>
              </p:cNvPr>
              <p:cNvCxnSpPr>
                <a:stCxn id="95" idx="3"/>
                <a:endCxn id="96" idx="0"/>
              </p:cNvCxnSpPr>
              <p:nvPr/>
            </p:nvCxnSpPr>
            <p:spPr>
              <a:xfrm flipH="1">
                <a:off x="8775588" y="4806049"/>
                <a:ext cx="169687" cy="22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407A2AE-C571-C147-92B8-2418D4DCE7D4}"/>
                  </a:ext>
                </a:extLst>
              </p:cNvPr>
              <p:cNvCxnSpPr>
                <a:stCxn id="95" idx="5"/>
                <a:endCxn id="100" idx="0"/>
              </p:cNvCxnSpPr>
              <p:nvPr/>
            </p:nvCxnSpPr>
            <p:spPr>
              <a:xfrm>
                <a:off x="9095001" y="4806049"/>
                <a:ext cx="169686" cy="19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12" name="Group 111">
            <a:extLst>
              <a:ext uri="{FF2B5EF4-FFF2-40B4-BE49-F238E27FC236}">
                <a16:creationId xmlns:a16="http://schemas.microsoft.com/office/drawing/2014/main" id="{67AA041C-2AA1-1642-B83E-1C9571E0F744}"/>
              </a:ext>
            </a:extLst>
          </p:cNvPr>
          <p:cNvGrpSpPr>
            <a:grpSpLocks noChangeAspect="1"/>
          </p:cNvGrpSpPr>
          <p:nvPr/>
        </p:nvGrpSpPr>
        <p:grpSpPr>
          <a:xfrm>
            <a:off x="19161994" y="4940169"/>
            <a:ext cx="2510902" cy="6583680"/>
            <a:chOff x="10378326" y="2445947"/>
            <a:chExt cx="1235003" cy="3238225"/>
          </a:xfrm>
        </p:grpSpPr>
        <p:grpSp>
          <p:nvGrpSpPr>
            <p:cNvPr id="113" name="Group 112">
              <a:extLst>
                <a:ext uri="{FF2B5EF4-FFF2-40B4-BE49-F238E27FC236}">
                  <a16:creationId xmlns:a16="http://schemas.microsoft.com/office/drawing/2014/main" id="{B466C81D-6FF6-3E4F-986A-95F68BEBEC91}"/>
                </a:ext>
              </a:extLst>
            </p:cNvPr>
            <p:cNvGrpSpPr/>
            <p:nvPr/>
          </p:nvGrpSpPr>
          <p:grpSpPr>
            <a:xfrm flipH="1">
              <a:off x="10382412" y="2445947"/>
              <a:ext cx="1230917" cy="1474689"/>
              <a:chOff x="10382412" y="2445947"/>
              <a:chExt cx="1230917" cy="1474689"/>
            </a:xfrm>
          </p:grpSpPr>
          <p:sp>
            <p:nvSpPr>
              <p:cNvPr id="128" name="Oval 127">
                <a:extLst>
                  <a:ext uri="{FF2B5EF4-FFF2-40B4-BE49-F238E27FC236}">
                    <a16:creationId xmlns:a16="http://schemas.microsoft.com/office/drawing/2014/main" id="{FC6972A9-7C14-5D49-A1D0-3AC3F6A169F7}"/>
                  </a:ext>
                </a:extLst>
              </p:cNvPr>
              <p:cNvSpPr/>
              <p:nvPr/>
            </p:nvSpPr>
            <p:spPr>
              <a:xfrm>
                <a:off x="11124231" y="2445947"/>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19BD5D6-297D-FF4F-BB29-DD8EEC748A95}"/>
                  </a:ext>
                </a:extLst>
              </p:cNvPr>
              <p:cNvSpPr/>
              <p:nvPr/>
            </p:nvSpPr>
            <p:spPr>
              <a:xfrm>
                <a:off x="10879682" y="2853529"/>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F874688-87B7-0D49-8D32-03379406EBE4}"/>
                  </a:ext>
                </a:extLst>
              </p:cNvPr>
              <p:cNvSpPr/>
              <p:nvPr/>
            </p:nvSpPr>
            <p:spPr>
              <a:xfrm>
                <a:off x="10635133" y="3261111"/>
                <a:ext cx="244549" cy="24454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28E08E3E-29CE-EE40-9C11-DD9ADF9D12E5}"/>
                  </a:ext>
                </a:extLst>
              </p:cNvPr>
              <p:cNvSpPr/>
              <p:nvPr/>
            </p:nvSpPr>
            <p:spPr>
              <a:xfrm>
                <a:off x="11368780" y="2853528"/>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77AFFDFF-488D-1A4B-BF01-CD07A571980A}"/>
                  </a:ext>
                </a:extLst>
              </p:cNvPr>
              <p:cNvSpPr/>
              <p:nvPr/>
            </p:nvSpPr>
            <p:spPr>
              <a:xfrm>
                <a:off x="10875596" y="3674160"/>
                <a:ext cx="244549" cy="24454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9609E61-F3FF-5B41-8B95-6E6FE4C6D3F7}"/>
                  </a:ext>
                </a:extLst>
              </p:cNvPr>
              <p:cNvSpPr/>
              <p:nvPr/>
            </p:nvSpPr>
            <p:spPr>
              <a:xfrm>
                <a:off x="10382412" y="3676087"/>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a:extLst>
                  <a:ext uri="{FF2B5EF4-FFF2-40B4-BE49-F238E27FC236}">
                    <a16:creationId xmlns:a16="http://schemas.microsoft.com/office/drawing/2014/main" id="{B820D59D-0AD0-F14B-B6B2-6D4EC0E2D22F}"/>
                  </a:ext>
                </a:extLst>
              </p:cNvPr>
              <p:cNvCxnSpPr>
                <a:stCxn id="128" idx="5"/>
                <a:endCxn id="131" idx="0"/>
              </p:cNvCxnSpPr>
              <p:nvPr/>
            </p:nvCxnSpPr>
            <p:spPr>
              <a:xfrm>
                <a:off x="11332967" y="2654683"/>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2FADE8E-8701-C646-A69A-6BC87B9142DE}"/>
                  </a:ext>
                </a:extLst>
              </p:cNvPr>
              <p:cNvCxnSpPr>
                <a:stCxn id="128" idx="3"/>
                <a:endCxn id="129" idx="0"/>
              </p:cNvCxnSpPr>
              <p:nvPr/>
            </p:nvCxnSpPr>
            <p:spPr>
              <a:xfrm flipH="1">
                <a:off x="11001957" y="2654683"/>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DB3F6052-8417-0C4A-B75E-AB102F1FA9A0}"/>
                  </a:ext>
                </a:extLst>
              </p:cNvPr>
              <p:cNvSpPr/>
              <p:nvPr/>
            </p:nvSpPr>
            <p:spPr>
              <a:xfrm>
                <a:off x="11124231" y="3233547"/>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a:extLst>
                  <a:ext uri="{FF2B5EF4-FFF2-40B4-BE49-F238E27FC236}">
                    <a16:creationId xmlns:a16="http://schemas.microsoft.com/office/drawing/2014/main" id="{E5279D51-4235-D24B-8B63-32D7769E2C6A}"/>
                  </a:ext>
                </a:extLst>
              </p:cNvPr>
              <p:cNvCxnSpPr>
                <a:stCxn id="129" idx="3"/>
                <a:endCxn id="130" idx="0"/>
              </p:cNvCxnSpPr>
              <p:nvPr/>
            </p:nvCxnSpPr>
            <p:spPr>
              <a:xfrm flipH="1">
                <a:off x="10757408" y="3062265"/>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1F7992F-EBD1-0549-97B1-51B48379EA23}"/>
                  </a:ext>
                </a:extLst>
              </p:cNvPr>
              <p:cNvCxnSpPr>
                <a:stCxn id="129" idx="5"/>
                <a:endCxn id="136" idx="0"/>
              </p:cNvCxnSpPr>
              <p:nvPr/>
            </p:nvCxnSpPr>
            <p:spPr>
              <a:xfrm>
                <a:off x="11088418" y="3062265"/>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726C74E-4C68-4D47-A092-E54CEF511BF2}"/>
                  </a:ext>
                </a:extLst>
              </p:cNvPr>
              <p:cNvCxnSpPr>
                <a:stCxn id="130" idx="5"/>
                <a:endCxn id="132" idx="0"/>
              </p:cNvCxnSpPr>
              <p:nvPr/>
            </p:nvCxnSpPr>
            <p:spPr>
              <a:xfrm>
                <a:off x="10843869" y="3469847"/>
                <a:ext cx="154002" cy="20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2454F43D-11D9-184B-A827-453A219543ED}"/>
                  </a:ext>
                </a:extLst>
              </p:cNvPr>
              <p:cNvCxnSpPr>
                <a:stCxn id="130" idx="3"/>
                <a:endCxn id="133" idx="0"/>
              </p:cNvCxnSpPr>
              <p:nvPr/>
            </p:nvCxnSpPr>
            <p:spPr>
              <a:xfrm flipH="1">
                <a:off x="10504687" y="3469847"/>
                <a:ext cx="166259" cy="20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CF798946-450B-B242-A878-34F43D113320}"/>
                </a:ext>
              </a:extLst>
            </p:cNvPr>
            <p:cNvGrpSpPr/>
            <p:nvPr/>
          </p:nvGrpSpPr>
          <p:grpSpPr>
            <a:xfrm flipH="1">
              <a:off x="10378326" y="4209483"/>
              <a:ext cx="1230917" cy="1474689"/>
              <a:chOff x="10378326" y="4209483"/>
              <a:chExt cx="1230917" cy="1474689"/>
            </a:xfrm>
          </p:grpSpPr>
          <p:sp>
            <p:nvSpPr>
              <p:cNvPr id="115" name="Oval 114">
                <a:extLst>
                  <a:ext uri="{FF2B5EF4-FFF2-40B4-BE49-F238E27FC236}">
                    <a16:creationId xmlns:a16="http://schemas.microsoft.com/office/drawing/2014/main" id="{F1D09EF6-E69F-2F42-B587-52F296AA1F78}"/>
                  </a:ext>
                </a:extLst>
              </p:cNvPr>
              <p:cNvSpPr/>
              <p:nvPr/>
            </p:nvSpPr>
            <p:spPr>
              <a:xfrm>
                <a:off x="11120145" y="4209483"/>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A5E6E61A-9D64-2E45-B5C7-C73015185832}"/>
                  </a:ext>
                </a:extLst>
              </p:cNvPr>
              <p:cNvSpPr/>
              <p:nvPr/>
            </p:nvSpPr>
            <p:spPr>
              <a:xfrm>
                <a:off x="10875596" y="4617065"/>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F3BAC154-7FD6-9847-B889-B6D8D38D4BFA}"/>
                  </a:ext>
                </a:extLst>
              </p:cNvPr>
              <p:cNvSpPr/>
              <p:nvPr/>
            </p:nvSpPr>
            <p:spPr>
              <a:xfrm>
                <a:off x="10631047" y="5024647"/>
                <a:ext cx="244549" cy="24454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32CDB14-9BBB-2244-9D86-446685E6949D}"/>
                  </a:ext>
                </a:extLst>
              </p:cNvPr>
              <p:cNvSpPr/>
              <p:nvPr/>
            </p:nvSpPr>
            <p:spPr>
              <a:xfrm>
                <a:off x="11364694" y="4617064"/>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2BEC6EC-63EC-DA45-98D1-229EE8EE65FC}"/>
                  </a:ext>
                </a:extLst>
              </p:cNvPr>
              <p:cNvSpPr/>
              <p:nvPr/>
            </p:nvSpPr>
            <p:spPr>
              <a:xfrm>
                <a:off x="10871510" y="543769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DFD9F69-0777-DF48-BD52-E93BCB539507}"/>
                  </a:ext>
                </a:extLst>
              </p:cNvPr>
              <p:cNvSpPr/>
              <p:nvPr/>
            </p:nvSpPr>
            <p:spPr>
              <a:xfrm>
                <a:off x="10378326" y="5439623"/>
                <a:ext cx="244549" cy="24454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Arrow Connector 120">
                <a:extLst>
                  <a:ext uri="{FF2B5EF4-FFF2-40B4-BE49-F238E27FC236}">
                    <a16:creationId xmlns:a16="http://schemas.microsoft.com/office/drawing/2014/main" id="{463818D7-2CF9-4048-B94B-734B3B8A051D}"/>
                  </a:ext>
                </a:extLst>
              </p:cNvPr>
              <p:cNvCxnSpPr>
                <a:stCxn id="115" idx="5"/>
                <a:endCxn id="118" idx="0"/>
              </p:cNvCxnSpPr>
              <p:nvPr/>
            </p:nvCxnSpPr>
            <p:spPr>
              <a:xfrm>
                <a:off x="11328881" y="4418219"/>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BFDAFE16-AD39-0E4A-97C4-F7E27B697E7F}"/>
                  </a:ext>
                </a:extLst>
              </p:cNvPr>
              <p:cNvCxnSpPr>
                <a:stCxn id="115" idx="3"/>
                <a:endCxn id="116" idx="0"/>
              </p:cNvCxnSpPr>
              <p:nvPr/>
            </p:nvCxnSpPr>
            <p:spPr>
              <a:xfrm flipH="1">
                <a:off x="10997871" y="4418219"/>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Oval 122">
                <a:extLst>
                  <a:ext uri="{FF2B5EF4-FFF2-40B4-BE49-F238E27FC236}">
                    <a16:creationId xmlns:a16="http://schemas.microsoft.com/office/drawing/2014/main" id="{A1415B92-A69A-C047-8F06-F8B2DDB9CBFA}"/>
                  </a:ext>
                </a:extLst>
              </p:cNvPr>
              <p:cNvSpPr/>
              <p:nvPr/>
            </p:nvSpPr>
            <p:spPr>
              <a:xfrm>
                <a:off x="11120145" y="4997083"/>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1F609092-CAB5-1248-8835-025C08BDC15D}"/>
                  </a:ext>
                </a:extLst>
              </p:cNvPr>
              <p:cNvCxnSpPr>
                <a:stCxn id="116" idx="3"/>
                <a:endCxn id="117" idx="0"/>
              </p:cNvCxnSpPr>
              <p:nvPr/>
            </p:nvCxnSpPr>
            <p:spPr>
              <a:xfrm flipH="1">
                <a:off x="10753322" y="4825801"/>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3CA3662-09CE-8846-A561-7C0408218F6D}"/>
                  </a:ext>
                </a:extLst>
              </p:cNvPr>
              <p:cNvCxnSpPr>
                <a:stCxn id="116" idx="5"/>
                <a:endCxn id="123" idx="0"/>
              </p:cNvCxnSpPr>
              <p:nvPr/>
            </p:nvCxnSpPr>
            <p:spPr>
              <a:xfrm>
                <a:off x="11084332" y="4825801"/>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AB25A322-6DDD-394D-8642-C39A669360CB}"/>
                  </a:ext>
                </a:extLst>
              </p:cNvPr>
              <p:cNvCxnSpPr>
                <a:stCxn id="117" idx="5"/>
                <a:endCxn id="119" idx="0"/>
              </p:cNvCxnSpPr>
              <p:nvPr/>
            </p:nvCxnSpPr>
            <p:spPr>
              <a:xfrm>
                <a:off x="10839783" y="5233383"/>
                <a:ext cx="154002" cy="20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606540F-CEDD-A04E-869B-2DF2171A3565}"/>
                  </a:ext>
                </a:extLst>
              </p:cNvPr>
              <p:cNvCxnSpPr>
                <a:stCxn id="117" idx="3"/>
                <a:endCxn id="120" idx="0"/>
              </p:cNvCxnSpPr>
              <p:nvPr/>
            </p:nvCxnSpPr>
            <p:spPr>
              <a:xfrm flipH="1">
                <a:off x="10500601" y="5233383"/>
                <a:ext cx="166259" cy="20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41" name="TextBox 140">
            <a:extLst>
              <a:ext uri="{FF2B5EF4-FFF2-40B4-BE49-F238E27FC236}">
                <a16:creationId xmlns:a16="http://schemas.microsoft.com/office/drawing/2014/main" id="{0AE3A2CC-4627-9F4B-909C-14CB5386ECC3}"/>
              </a:ext>
            </a:extLst>
          </p:cNvPr>
          <p:cNvSpPr txBox="1"/>
          <p:nvPr/>
        </p:nvSpPr>
        <p:spPr>
          <a:xfrm>
            <a:off x="1910431" y="6391849"/>
            <a:ext cx="2669298" cy="553998"/>
          </a:xfrm>
          <a:prstGeom prst="rect">
            <a:avLst/>
          </a:prstGeom>
          <a:noFill/>
        </p:spPr>
        <p:txBody>
          <a:bodyPr wrap="square" rtlCol="0">
            <a:spAutoFit/>
          </a:bodyPr>
          <a:lstStyle/>
          <a:p>
            <a:r>
              <a:rPr lang="en-US" dirty="0"/>
              <a:t>Data Point 1</a:t>
            </a:r>
          </a:p>
        </p:txBody>
      </p:sp>
      <p:sp>
        <p:nvSpPr>
          <p:cNvPr id="142" name="TextBox 141">
            <a:extLst>
              <a:ext uri="{FF2B5EF4-FFF2-40B4-BE49-F238E27FC236}">
                <a16:creationId xmlns:a16="http://schemas.microsoft.com/office/drawing/2014/main" id="{85245628-38B6-8641-8FE5-3993EEF08317}"/>
              </a:ext>
            </a:extLst>
          </p:cNvPr>
          <p:cNvSpPr txBox="1"/>
          <p:nvPr/>
        </p:nvSpPr>
        <p:spPr>
          <a:xfrm>
            <a:off x="1688931" y="9694266"/>
            <a:ext cx="2669298" cy="553998"/>
          </a:xfrm>
          <a:prstGeom prst="rect">
            <a:avLst/>
          </a:prstGeom>
          <a:noFill/>
        </p:spPr>
        <p:txBody>
          <a:bodyPr wrap="square" rtlCol="0">
            <a:spAutoFit/>
          </a:bodyPr>
          <a:lstStyle/>
          <a:p>
            <a:r>
              <a:rPr lang="en-US" dirty="0"/>
              <a:t>Data Point 2</a:t>
            </a:r>
          </a:p>
        </p:txBody>
      </p:sp>
    </p:spTree>
    <p:extLst>
      <p:ext uri="{BB962C8B-B14F-4D97-AF65-F5344CB8AC3E}">
        <p14:creationId xmlns:p14="http://schemas.microsoft.com/office/powerpoint/2010/main" val="29279594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EEAF-4A8C-0848-A52A-C30497C38F99}"/>
              </a:ext>
            </a:extLst>
          </p:cNvPr>
          <p:cNvSpPr>
            <a:spLocks noGrp="1"/>
          </p:cNvSpPr>
          <p:nvPr>
            <p:ph type="title"/>
          </p:nvPr>
        </p:nvSpPr>
        <p:spPr/>
        <p:txBody>
          <a:bodyPr/>
          <a:lstStyle/>
          <a:p>
            <a:r>
              <a:rPr lang="en-US" dirty="0"/>
              <a:t>Random Forest Similarities</a:t>
            </a:r>
          </a:p>
        </p:txBody>
      </p:sp>
      <p:sp>
        <p:nvSpPr>
          <p:cNvPr id="3" name="Text Placeholder 2">
            <a:extLst>
              <a:ext uri="{FF2B5EF4-FFF2-40B4-BE49-F238E27FC236}">
                <a16:creationId xmlns:a16="http://schemas.microsoft.com/office/drawing/2014/main" id="{EE651105-7B56-6E40-8566-F85E00AD8400}"/>
              </a:ext>
            </a:extLst>
          </p:cNvPr>
          <p:cNvSpPr>
            <a:spLocks noGrp="1"/>
          </p:cNvSpPr>
          <p:nvPr>
            <p:ph type="body" idx="1"/>
          </p:nvPr>
        </p:nvSpPr>
        <p:spPr/>
        <p:txBody>
          <a:bodyPr/>
          <a:lstStyle/>
          <a:p>
            <a:r>
              <a:rPr lang="en-US" sz="4000" dirty="0"/>
              <a:t>We will encode this by one-hot encoding which leaf they hit in each tree.</a:t>
            </a:r>
          </a:p>
        </p:txBody>
      </p:sp>
      <p:grpSp>
        <p:nvGrpSpPr>
          <p:cNvPr id="5" name="Group 4">
            <a:extLst>
              <a:ext uri="{FF2B5EF4-FFF2-40B4-BE49-F238E27FC236}">
                <a16:creationId xmlns:a16="http://schemas.microsoft.com/office/drawing/2014/main" id="{EC15D03D-C29D-0B44-A19B-48B2B0C37AD2}"/>
              </a:ext>
            </a:extLst>
          </p:cNvPr>
          <p:cNvGrpSpPr/>
          <p:nvPr/>
        </p:nvGrpSpPr>
        <p:grpSpPr>
          <a:xfrm>
            <a:off x="4883694" y="3766487"/>
            <a:ext cx="1989972" cy="2996076"/>
            <a:chOff x="1673734" y="2458662"/>
            <a:chExt cx="978196" cy="1472762"/>
          </a:xfrm>
        </p:grpSpPr>
        <p:sp>
          <p:nvSpPr>
            <p:cNvPr id="20" name="Oval 19">
              <a:extLst>
                <a:ext uri="{FF2B5EF4-FFF2-40B4-BE49-F238E27FC236}">
                  <a16:creationId xmlns:a16="http://schemas.microsoft.com/office/drawing/2014/main" id="{698AB26C-29B4-034F-88F2-6A8336926AFE}"/>
                </a:ext>
              </a:extLst>
            </p:cNvPr>
            <p:cNvSpPr/>
            <p:nvPr/>
          </p:nvSpPr>
          <p:spPr>
            <a:xfrm>
              <a:off x="2162832" y="2458662"/>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F433489-4E29-EE4E-A02D-5459D6BB7780}"/>
                </a:ext>
              </a:extLst>
            </p:cNvPr>
            <p:cNvSpPr/>
            <p:nvPr/>
          </p:nvSpPr>
          <p:spPr>
            <a:xfrm>
              <a:off x="1918283" y="2866244"/>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231CB30-072D-304D-B2C5-9B27D20A30E0}"/>
                </a:ext>
              </a:extLst>
            </p:cNvPr>
            <p:cNvSpPr/>
            <p:nvPr/>
          </p:nvSpPr>
          <p:spPr>
            <a:xfrm>
              <a:off x="1673734" y="327382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57CB533-1FF9-C149-8179-191E49463A1F}"/>
                </a:ext>
              </a:extLst>
            </p:cNvPr>
            <p:cNvSpPr/>
            <p:nvPr/>
          </p:nvSpPr>
          <p:spPr>
            <a:xfrm>
              <a:off x="2407381" y="2866243"/>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D69147D-4C55-404C-86AB-D9D201990E7E}"/>
                </a:ext>
              </a:extLst>
            </p:cNvPr>
            <p:cNvSpPr/>
            <p:nvPr/>
          </p:nvSpPr>
          <p:spPr>
            <a:xfrm>
              <a:off x="2407381" y="368333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EB5030-28D4-0843-9137-D68FDEDEC810}"/>
                </a:ext>
              </a:extLst>
            </p:cNvPr>
            <p:cNvSpPr/>
            <p:nvPr/>
          </p:nvSpPr>
          <p:spPr>
            <a:xfrm>
              <a:off x="1914197" y="3686875"/>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C847574-32BD-8C48-92B0-DB48E3AA7231}"/>
                </a:ext>
              </a:extLst>
            </p:cNvPr>
            <p:cNvCxnSpPr>
              <a:stCxn id="20" idx="5"/>
              <a:endCxn id="23" idx="0"/>
            </p:cNvCxnSpPr>
            <p:nvPr/>
          </p:nvCxnSpPr>
          <p:spPr>
            <a:xfrm>
              <a:off x="2371568" y="2667398"/>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CEF837-43BF-424F-9A10-42B113FFA71C}"/>
                </a:ext>
              </a:extLst>
            </p:cNvPr>
            <p:cNvCxnSpPr>
              <a:stCxn id="20" idx="3"/>
              <a:endCxn id="21" idx="0"/>
            </p:cNvCxnSpPr>
            <p:nvPr/>
          </p:nvCxnSpPr>
          <p:spPr>
            <a:xfrm flipH="1">
              <a:off x="2040558" y="2667398"/>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4FD59C02-9ABB-6945-82CD-339394319D8E}"/>
                </a:ext>
              </a:extLst>
            </p:cNvPr>
            <p:cNvSpPr/>
            <p:nvPr/>
          </p:nvSpPr>
          <p:spPr>
            <a:xfrm>
              <a:off x="2162832" y="324626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A32482FA-880B-004A-AD40-50543F0D8906}"/>
                </a:ext>
              </a:extLst>
            </p:cNvPr>
            <p:cNvCxnSpPr>
              <a:stCxn id="21" idx="3"/>
              <a:endCxn id="22" idx="0"/>
            </p:cNvCxnSpPr>
            <p:nvPr/>
          </p:nvCxnSpPr>
          <p:spPr>
            <a:xfrm flipH="1">
              <a:off x="1796009" y="3074980"/>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DDD9F2-9DF0-4B4C-AEDB-847FBC746DA1}"/>
                </a:ext>
              </a:extLst>
            </p:cNvPr>
            <p:cNvCxnSpPr>
              <a:stCxn id="21" idx="5"/>
              <a:endCxn id="28" idx="0"/>
            </p:cNvCxnSpPr>
            <p:nvPr/>
          </p:nvCxnSpPr>
          <p:spPr>
            <a:xfrm>
              <a:off x="2127019" y="3074980"/>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DACB89-18A7-E74D-90F7-B6267036A23F}"/>
                </a:ext>
              </a:extLst>
            </p:cNvPr>
            <p:cNvCxnSpPr>
              <a:stCxn id="28" idx="5"/>
              <a:endCxn id="24" idx="0"/>
            </p:cNvCxnSpPr>
            <p:nvPr/>
          </p:nvCxnSpPr>
          <p:spPr>
            <a:xfrm>
              <a:off x="2371568" y="3454998"/>
              <a:ext cx="158088" cy="22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8FAB74-AF91-3841-84CA-A244880F2AAB}"/>
                </a:ext>
              </a:extLst>
            </p:cNvPr>
            <p:cNvCxnSpPr>
              <a:stCxn id="28" idx="3"/>
              <a:endCxn id="25" idx="0"/>
            </p:cNvCxnSpPr>
            <p:nvPr/>
          </p:nvCxnSpPr>
          <p:spPr>
            <a:xfrm flipH="1">
              <a:off x="2036472" y="3454998"/>
              <a:ext cx="162173" cy="23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E904F505-C03F-3242-83EE-DE89003DEF60}"/>
              </a:ext>
            </a:extLst>
          </p:cNvPr>
          <p:cNvGrpSpPr/>
          <p:nvPr/>
        </p:nvGrpSpPr>
        <p:grpSpPr>
          <a:xfrm>
            <a:off x="4865773" y="8379477"/>
            <a:ext cx="1989972" cy="2996076"/>
            <a:chOff x="1669648" y="4222198"/>
            <a:chExt cx="978196" cy="1472762"/>
          </a:xfrm>
        </p:grpSpPr>
        <p:sp>
          <p:nvSpPr>
            <p:cNvPr id="7" name="Oval 6">
              <a:extLst>
                <a:ext uri="{FF2B5EF4-FFF2-40B4-BE49-F238E27FC236}">
                  <a16:creationId xmlns:a16="http://schemas.microsoft.com/office/drawing/2014/main" id="{0F1CAC86-C37B-6C41-9974-3ACB88BB3325}"/>
                </a:ext>
              </a:extLst>
            </p:cNvPr>
            <p:cNvSpPr/>
            <p:nvPr/>
          </p:nvSpPr>
          <p:spPr>
            <a:xfrm>
              <a:off x="2158746" y="422219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D2A4ECCE-053E-864D-B05E-548DE6DB54ED}"/>
                </a:ext>
              </a:extLst>
            </p:cNvPr>
            <p:cNvSpPr/>
            <p:nvPr/>
          </p:nvSpPr>
          <p:spPr>
            <a:xfrm>
              <a:off x="1914197" y="4629780"/>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E516480-011C-414E-A829-B1372957606B}"/>
                </a:ext>
              </a:extLst>
            </p:cNvPr>
            <p:cNvSpPr/>
            <p:nvPr/>
          </p:nvSpPr>
          <p:spPr>
            <a:xfrm>
              <a:off x="1669648" y="503736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6214EAA-13B6-E64A-8A7D-108E3D31C24F}"/>
                </a:ext>
              </a:extLst>
            </p:cNvPr>
            <p:cNvSpPr/>
            <p:nvPr/>
          </p:nvSpPr>
          <p:spPr>
            <a:xfrm>
              <a:off x="2403295" y="4629779"/>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912EF01-28B6-3C4D-8303-58F0E238FC2F}"/>
                </a:ext>
              </a:extLst>
            </p:cNvPr>
            <p:cNvSpPr/>
            <p:nvPr/>
          </p:nvSpPr>
          <p:spPr>
            <a:xfrm>
              <a:off x="2403295" y="544686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6E7B579-E2C1-984E-A2FF-79179910F6F2}"/>
                </a:ext>
              </a:extLst>
            </p:cNvPr>
            <p:cNvSpPr/>
            <p:nvPr/>
          </p:nvSpPr>
          <p:spPr>
            <a:xfrm>
              <a:off x="1910111" y="5450411"/>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86B0F4D-A5AC-D24D-ACD7-BBA4348BE3ED}"/>
                </a:ext>
              </a:extLst>
            </p:cNvPr>
            <p:cNvCxnSpPr>
              <a:stCxn id="7" idx="5"/>
              <a:endCxn id="10" idx="0"/>
            </p:cNvCxnSpPr>
            <p:nvPr/>
          </p:nvCxnSpPr>
          <p:spPr>
            <a:xfrm>
              <a:off x="2367482" y="4430934"/>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9CD567-896C-3E45-AA5F-518331597DE7}"/>
                </a:ext>
              </a:extLst>
            </p:cNvPr>
            <p:cNvCxnSpPr>
              <a:stCxn id="7" idx="3"/>
              <a:endCxn id="8" idx="0"/>
            </p:cNvCxnSpPr>
            <p:nvPr/>
          </p:nvCxnSpPr>
          <p:spPr>
            <a:xfrm flipH="1">
              <a:off x="2036472" y="4430934"/>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F6A9387-085C-914A-96DC-EBF3A1FE714D}"/>
                </a:ext>
              </a:extLst>
            </p:cNvPr>
            <p:cNvSpPr/>
            <p:nvPr/>
          </p:nvSpPr>
          <p:spPr>
            <a:xfrm>
              <a:off x="2158746" y="500979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015E467-1145-5E46-B2AB-452D455F440E}"/>
                </a:ext>
              </a:extLst>
            </p:cNvPr>
            <p:cNvCxnSpPr>
              <a:stCxn id="8" idx="3"/>
              <a:endCxn id="9" idx="0"/>
            </p:cNvCxnSpPr>
            <p:nvPr/>
          </p:nvCxnSpPr>
          <p:spPr>
            <a:xfrm flipH="1">
              <a:off x="1791923" y="4838516"/>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A6AE09-801B-6C46-B949-AAA806A5577B}"/>
                </a:ext>
              </a:extLst>
            </p:cNvPr>
            <p:cNvCxnSpPr>
              <a:stCxn id="8" idx="5"/>
              <a:endCxn id="15" idx="0"/>
            </p:cNvCxnSpPr>
            <p:nvPr/>
          </p:nvCxnSpPr>
          <p:spPr>
            <a:xfrm>
              <a:off x="2122933" y="4838516"/>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F7FC8A-958E-A848-9DB8-F1537C033DCA}"/>
                </a:ext>
              </a:extLst>
            </p:cNvPr>
            <p:cNvCxnSpPr>
              <a:stCxn id="15" idx="5"/>
              <a:endCxn id="11" idx="0"/>
            </p:cNvCxnSpPr>
            <p:nvPr/>
          </p:nvCxnSpPr>
          <p:spPr>
            <a:xfrm>
              <a:off x="2367482" y="5218534"/>
              <a:ext cx="158088" cy="22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CEE6964-596A-4045-B400-04670B0B1429}"/>
                </a:ext>
              </a:extLst>
            </p:cNvPr>
            <p:cNvCxnSpPr>
              <a:stCxn id="15" idx="3"/>
              <a:endCxn id="12" idx="0"/>
            </p:cNvCxnSpPr>
            <p:nvPr/>
          </p:nvCxnSpPr>
          <p:spPr>
            <a:xfrm flipH="1">
              <a:off x="2032386" y="5218534"/>
              <a:ext cx="162173" cy="23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02337F9-36EE-7E4D-9EE4-59D2476F98ED}"/>
              </a:ext>
            </a:extLst>
          </p:cNvPr>
          <p:cNvGrpSpPr/>
          <p:nvPr/>
        </p:nvGrpSpPr>
        <p:grpSpPr>
          <a:xfrm>
            <a:off x="8186232" y="3794326"/>
            <a:ext cx="2002437" cy="2996076"/>
            <a:chOff x="4247832" y="2458662"/>
            <a:chExt cx="984325" cy="1472762"/>
          </a:xfrm>
        </p:grpSpPr>
        <p:sp>
          <p:nvSpPr>
            <p:cNvPr id="49" name="Oval 48">
              <a:extLst>
                <a:ext uri="{FF2B5EF4-FFF2-40B4-BE49-F238E27FC236}">
                  <a16:creationId xmlns:a16="http://schemas.microsoft.com/office/drawing/2014/main" id="{E61D99F2-EE80-3148-A1B3-959FA890483A}"/>
                </a:ext>
              </a:extLst>
            </p:cNvPr>
            <p:cNvSpPr/>
            <p:nvPr/>
          </p:nvSpPr>
          <p:spPr>
            <a:xfrm>
              <a:off x="4496467" y="2458662"/>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93802B1-869A-EF4B-8997-22A3AF9AA984}"/>
                </a:ext>
              </a:extLst>
            </p:cNvPr>
            <p:cNvSpPr/>
            <p:nvPr/>
          </p:nvSpPr>
          <p:spPr>
            <a:xfrm>
              <a:off x="4251918" y="2866244"/>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16CB2CE-0D40-374B-A676-4D613F6C55FC}"/>
                </a:ext>
              </a:extLst>
            </p:cNvPr>
            <p:cNvSpPr/>
            <p:nvPr/>
          </p:nvSpPr>
          <p:spPr>
            <a:xfrm>
              <a:off x="4741016" y="2866243"/>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882BDA9-7661-C441-88CD-9AE4DB36E395}"/>
                </a:ext>
              </a:extLst>
            </p:cNvPr>
            <p:cNvSpPr/>
            <p:nvPr/>
          </p:nvSpPr>
          <p:spPr>
            <a:xfrm>
              <a:off x="4987608" y="3273824"/>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203ACE4-C2CF-8645-AB80-0B5BC63B62F9}"/>
                </a:ext>
              </a:extLst>
            </p:cNvPr>
            <p:cNvSpPr/>
            <p:nvPr/>
          </p:nvSpPr>
          <p:spPr>
            <a:xfrm>
              <a:off x="4741016" y="368333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13965E2-D9FD-0347-9A41-EF1B74A15FEB}"/>
                </a:ext>
              </a:extLst>
            </p:cNvPr>
            <p:cNvSpPr/>
            <p:nvPr/>
          </p:nvSpPr>
          <p:spPr>
            <a:xfrm>
              <a:off x="4247832" y="3686875"/>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9302516-7DA5-1140-B06B-D4AB9334C2C8}"/>
                </a:ext>
              </a:extLst>
            </p:cNvPr>
            <p:cNvCxnSpPr>
              <a:stCxn id="49" idx="5"/>
              <a:endCxn id="51" idx="0"/>
            </p:cNvCxnSpPr>
            <p:nvPr/>
          </p:nvCxnSpPr>
          <p:spPr>
            <a:xfrm>
              <a:off x="4705203" y="2667398"/>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D2D8179-21B2-DE4A-912C-35BF33286AB2}"/>
                </a:ext>
              </a:extLst>
            </p:cNvPr>
            <p:cNvCxnSpPr>
              <a:stCxn id="49" idx="3"/>
              <a:endCxn id="50" idx="0"/>
            </p:cNvCxnSpPr>
            <p:nvPr/>
          </p:nvCxnSpPr>
          <p:spPr>
            <a:xfrm flipH="1">
              <a:off x="4374193" y="2667398"/>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2661A1C-7A14-1142-A864-8285AB3C0240}"/>
                </a:ext>
              </a:extLst>
            </p:cNvPr>
            <p:cNvSpPr/>
            <p:nvPr/>
          </p:nvSpPr>
          <p:spPr>
            <a:xfrm>
              <a:off x="4496467" y="324626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A57FDC43-740E-0C47-A3F3-562C77A7150A}"/>
                </a:ext>
              </a:extLst>
            </p:cNvPr>
            <p:cNvCxnSpPr>
              <a:cxnSpLocks/>
              <a:stCxn id="51" idx="3"/>
              <a:endCxn id="57" idx="0"/>
            </p:cNvCxnSpPr>
            <p:nvPr/>
          </p:nvCxnSpPr>
          <p:spPr>
            <a:xfrm flipH="1">
              <a:off x="4618742" y="3074979"/>
              <a:ext cx="158087" cy="17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B9964D0-19F4-BD4D-BA78-E4B6CB158F3A}"/>
                </a:ext>
              </a:extLst>
            </p:cNvPr>
            <p:cNvCxnSpPr>
              <a:stCxn id="51" idx="5"/>
              <a:endCxn id="52" idx="0"/>
            </p:cNvCxnSpPr>
            <p:nvPr/>
          </p:nvCxnSpPr>
          <p:spPr>
            <a:xfrm>
              <a:off x="4949752" y="3074979"/>
              <a:ext cx="160131"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EE77143-7B75-6D48-AFFB-4139C586296B}"/>
                </a:ext>
              </a:extLst>
            </p:cNvPr>
            <p:cNvCxnSpPr>
              <a:cxnSpLocks/>
              <a:stCxn id="57" idx="5"/>
              <a:endCxn id="53" idx="0"/>
            </p:cNvCxnSpPr>
            <p:nvPr/>
          </p:nvCxnSpPr>
          <p:spPr>
            <a:xfrm>
              <a:off x="4705203" y="3454998"/>
              <a:ext cx="158088" cy="22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D4B9568-3B92-4F46-8D8A-FC44C32AF118}"/>
                </a:ext>
              </a:extLst>
            </p:cNvPr>
            <p:cNvCxnSpPr>
              <a:cxnSpLocks/>
              <a:stCxn id="57" idx="3"/>
              <a:endCxn id="54" idx="0"/>
            </p:cNvCxnSpPr>
            <p:nvPr/>
          </p:nvCxnSpPr>
          <p:spPr>
            <a:xfrm flipH="1">
              <a:off x="4370107" y="3454998"/>
              <a:ext cx="162173" cy="23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5DA6880-800D-784E-ADFD-4A3DFAF3B5AE}"/>
              </a:ext>
            </a:extLst>
          </p:cNvPr>
          <p:cNvGrpSpPr/>
          <p:nvPr/>
        </p:nvGrpSpPr>
        <p:grpSpPr>
          <a:xfrm>
            <a:off x="8226666" y="8324832"/>
            <a:ext cx="2002437" cy="2996076"/>
            <a:chOff x="4243746" y="4222198"/>
            <a:chExt cx="984325" cy="1472762"/>
          </a:xfrm>
        </p:grpSpPr>
        <p:sp>
          <p:nvSpPr>
            <p:cNvPr id="36" name="Oval 35">
              <a:extLst>
                <a:ext uri="{FF2B5EF4-FFF2-40B4-BE49-F238E27FC236}">
                  <a16:creationId xmlns:a16="http://schemas.microsoft.com/office/drawing/2014/main" id="{6A2C102E-5D30-6642-B537-4C6470BAFACF}"/>
                </a:ext>
              </a:extLst>
            </p:cNvPr>
            <p:cNvSpPr/>
            <p:nvPr/>
          </p:nvSpPr>
          <p:spPr>
            <a:xfrm>
              <a:off x="4492381" y="422219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5221BB7-F362-374F-8E7B-6435A245C9DA}"/>
                </a:ext>
              </a:extLst>
            </p:cNvPr>
            <p:cNvSpPr/>
            <p:nvPr/>
          </p:nvSpPr>
          <p:spPr>
            <a:xfrm>
              <a:off x="4247832" y="4629780"/>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3A81005-B535-CB42-890E-0253FF7BFE8E}"/>
                </a:ext>
              </a:extLst>
            </p:cNvPr>
            <p:cNvSpPr/>
            <p:nvPr/>
          </p:nvSpPr>
          <p:spPr>
            <a:xfrm>
              <a:off x="4736930" y="4629779"/>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0248CDE-D997-6A49-A975-E7AFBC198BB8}"/>
                </a:ext>
              </a:extLst>
            </p:cNvPr>
            <p:cNvSpPr/>
            <p:nvPr/>
          </p:nvSpPr>
          <p:spPr>
            <a:xfrm>
              <a:off x="4983522" y="5037360"/>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6E7F7E7-38FD-4946-8D65-52B981D705C7}"/>
                </a:ext>
              </a:extLst>
            </p:cNvPr>
            <p:cNvSpPr/>
            <p:nvPr/>
          </p:nvSpPr>
          <p:spPr>
            <a:xfrm>
              <a:off x="4736930" y="5446868"/>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7D3A8C4-9257-B447-B11F-9EB1974C9089}"/>
                </a:ext>
              </a:extLst>
            </p:cNvPr>
            <p:cNvSpPr/>
            <p:nvPr/>
          </p:nvSpPr>
          <p:spPr>
            <a:xfrm>
              <a:off x="4243746" y="5450411"/>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4E1B1FC5-1408-5C47-BE87-CF2DFCCFEDB4}"/>
                </a:ext>
              </a:extLst>
            </p:cNvPr>
            <p:cNvCxnSpPr>
              <a:stCxn id="36" idx="5"/>
              <a:endCxn id="38" idx="0"/>
            </p:cNvCxnSpPr>
            <p:nvPr/>
          </p:nvCxnSpPr>
          <p:spPr>
            <a:xfrm>
              <a:off x="4701117" y="4430934"/>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1A6C8FD-CAEA-444C-A7A8-96F1246C678F}"/>
                </a:ext>
              </a:extLst>
            </p:cNvPr>
            <p:cNvCxnSpPr>
              <a:stCxn id="36" idx="3"/>
              <a:endCxn id="37" idx="0"/>
            </p:cNvCxnSpPr>
            <p:nvPr/>
          </p:nvCxnSpPr>
          <p:spPr>
            <a:xfrm flipH="1">
              <a:off x="4370107" y="4430934"/>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051CF2AD-21E6-D841-87DE-AD278AF36BE7}"/>
                </a:ext>
              </a:extLst>
            </p:cNvPr>
            <p:cNvSpPr/>
            <p:nvPr/>
          </p:nvSpPr>
          <p:spPr>
            <a:xfrm>
              <a:off x="4492381" y="5009798"/>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D397643-EFC2-9342-BBA4-1BD58DF626C4}"/>
                </a:ext>
              </a:extLst>
            </p:cNvPr>
            <p:cNvCxnSpPr>
              <a:cxnSpLocks/>
              <a:stCxn id="38" idx="3"/>
              <a:endCxn id="44" idx="0"/>
            </p:cNvCxnSpPr>
            <p:nvPr/>
          </p:nvCxnSpPr>
          <p:spPr>
            <a:xfrm flipH="1">
              <a:off x="4614656" y="4838515"/>
              <a:ext cx="158087" cy="17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96E023-1A7A-614E-B0D3-42144E221A4C}"/>
                </a:ext>
              </a:extLst>
            </p:cNvPr>
            <p:cNvCxnSpPr>
              <a:stCxn id="38" idx="5"/>
              <a:endCxn id="39" idx="0"/>
            </p:cNvCxnSpPr>
            <p:nvPr/>
          </p:nvCxnSpPr>
          <p:spPr>
            <a:xfrm>
              <a:off x="4945666" y="4838515"/>
              <a:ext cx="160131"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EB0E2FB-D321-2F48-B757-A45410D3BE78}"/>
                </a:ext>
              </a:extLst>
            </p:cNvPr>
            <p:cNvCxnSpPr>
              <a:cxnSpLocks/>
              <a:stCxn id="44" idx="5"/>
              <a:endCxn id="40" idx="0"/>
            </p:cNvCxnSpPr>
            <p:nvPr/>
          </p:nvCxnSpPr>
          <p:spPr>
            <a:xfrm>
              <a:off x="4701117" y="5218534"/>
              <a:ext cx="158088" cy="22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4E0AF0C-EC36-6A4C-B4DD-40FF0CCF985C}"/>
                </a:ext>
              </a:extLst>
            </p:cNvPr>
            <p:cNvCxnSpPr>
              <a:cxnSpLocks/>
              <a:stCxn id="44" idx="3"/>
              <a:endCxn id="41" idx="0"/>
            </p:cNvCxnSpPr>
            <p:nvPr/>
          </p:nvCxnSpPr>
          <p:spPr>
            <a:xfrm flipH="1">
              <a:off x="4366021" y="5218534"/>
              <a:ext cx="162173" cy="23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CDD2285-5184-474D-9CA0-D8091B5711ED}"/>
              </a:ext>
            </a:extLst>
          </p:cNvPr>
          <p:cNvGrpSpPr/>
          <p:nvPr/>
        </p:nvGrpSpPr>
        <p:grpSpPr>
          <a:xfrm>
            <a:off x="11382941" y="3886709"/>
            <a:ext cx="2502595" cy="2998211"/>
            <a:chOff x="6087446" y="2454196"/>
            <a:chExt cx="1230917" cy="1474689"/>
          </a:xfrm>
        </p:grpSpPr>
        <p:sp>
          <p:nvSpPr>
            <p:cNvPr id="78" name="Oval 77">
              <a:extLst>
                <a:ext uri="{FF2B5EF4-FFF2-40B4-BE49-F238E27FC236}">
                  <a16:creationId xmlns:a16="http://schemas.microsoft.com/office/drawing/2014/main" id="{7B442013-A7B0-2E4B-A499-FC5DF94BEFD2}"/>
                </a:ext>
              </a:extLst>
            </p:cNvPr>
            <p:cNvSpPr/>
            <p:nvPr/>
          </p:nvSpPr>
          <p:spPr>
            <a:xfrm>
              <a:off x="6829265" y="2454196"/>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062860C-2D55-E148-916A-F6A0FEBD65EB}"/>
                </a:ext>
              </a:extLst>
            </p:cNvPr>
            <p:cNvSpPr/>
            <p:nvPr/>
          </p:nvSpPr>
          <p:spPr>
            <a:xfrm>
              <a:off x="6584716" y="2861778"/>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62B7AB4-680E-824E-BA46-84C8BB594A6A}"/>
                </a:ext>
              </a:extLst>
            </p:cNvPr>
            <p:cNvSpPr/>
            <p:nvPr/>
          </p:nvSpPr>
          <p:spPr>
            <a:xfrm>
              <a:off x="6340167" y="3269360"/>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F177F38-2418-5D43-978A-5C9873681F73}"/>
                </a:ext>
              </a:extLst>
            </p:cNvPr>
            <p:cNvSpPr/>
            <p:nvPr/>
          </p:nvSpPr>
          <p:spPr>
            <a:xfrm>
              <a:off x="7073814" y="2861777"/>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830A0A5-27E3-4346-85C8-3C49E4C385CE}"/>
                </a:ext>
              </a:extLst>
            </p:cNvPr>
            <p:cNvSpPr/>
            <p:nvPr/>
          </p:nvSpPr>
          <p:spPr>
            <a:xfrm>
              <a:off x="6580630" y="3682409"/>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504C679-B1B0-3940-A8D0-0BFFC262C99F}"/>
                </a:ext>
              </a:extLst>
            </p:cNvPr>
            <p:cNvSpPr/>
            <p:nvPr/>
          </p:nvSpPr>
          <p:spPr>
            <a:xfrm>
              <a:off x="6087446" y="368433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2D59F210-928E-2346-9027-A81D7A379B94}"/>
                </a:ext>
              </a:extLst>
            </p:cNvPr>
            <p:cNvCxnSpPr>
              <a:stCxn id="78" idx="5"/>
              <a:endCxn id="81" idx="0"/>
            </p:cNvCxnSpPr>
            <p:nvPr/>
          </p:nvCxnSpPr>
          <p:spPr>
            <a:xfrm>
              <a:off x="7038001" y="2662932"/>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FA1004F-1B2D-334D-BF8F-8533CA2CB628}"/>
                </a:ext>
              </a:extLst>
            </p:cNvPr>
            <p:cNvCxnSpPr>
              <a:stCxn id="78" idx="3"/>
              <a:endCxn id="79" idx="0"/>
            </p:cNvCxnSpPr>
            <p:nvPr/>
          </p:nvCxnSpPr>
          <p:spPr>
            <a:xfrm flipH="1">
              <a:off x="6706991" y="2662932"/>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1595F721-2C91-BB4D-B1E7-AD55064C151D}"/>
                </a:ext>
              </a:extLst>
            </p:cNvPr>
            <p:cNvSpPr/>
            <p:nvPr/>
          </p:nvSpPr>
          <p:spPr>
            <a:xfrm>
              <a:off x="6829265" y="324179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7279D1E1-CD61-E34B-88E9-7C215BE692B7}"/>
                </a:ext>
              </a:extLst>
            </p:cNvPr>
            <p:cNvCxnSpPr>
              <a:stCxn id="79" idx="3"/>
              <a:endCxn id="80" idx="0"/>
            </p:cNvCxnSpPr>
            <p:nvPr/>
          </p:nvCxnSpPr>
          <p:spPr>
            <a:xfrm flipH="1">
              <a:off x="6462442" y="3070514"/>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4889760-FF8A-2B42-A68D-6401C767ED9C}"/>
                </a:ext>
              </a:extLst>
            </p:cNvPr>
            <p:cNvCxnSpPr>
              <a:stCxn id="79" idx="5"/>
              <a:endCxn id="86" idx="0"/>
            </p:cNvCxnSpPr>
            <p:nvPr/>
          </p:nvCxnSpPr>
          <p:spPr>
            <a:xfrm>
              <a:off x="6793452" y="3070514"/>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A92CE4D-90FF-B54B-AE73-F7F05E125719}"/>
                </a:ext>
              </a:extLst>
            </p:cNvPr>
            <p:cNvCxnSpPr>
              <a:stCxn id="80" idx="5"/>
              <a:endCxn id="82" idx="0"/>
            </p:cNvCxnSpPr>
            <p:nvPr/>
          </p:nvCxnSpPr>
          <p:spPr>
            <a:xfrm>
              <a:off x="6548903" y="3478096"/>
              <a:ext cx="154002" cy="20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E00074-423C-4444-BED5-9AC8F4B947DD}"/>
                </a:ext>
              </a:extLst>
            </p:cNvPr>
            <p:cNvCxnSpPr>
              <a:stCxn id="80" idx="3"/>
              <a:endCxn id="83" idx="0"/>
            </p:cNvCxnSpPr>
            <p:nvPr/>
          </p:nvCxnSpPr>
          <p:spPr>
            <a:xfrm flipH="1">
              <a:off x="6209721" y="3478096"/>
              <a:ext cx="166259" cy="20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AC1CE62C-6B51-CA4C-BC90-A537414B48A5}"/>
              </a:ext>
            </a:extLst>
          </p:cNvPr>
          <p:cNvGrpSpPr/>
          <p:nvPr/>
        </p:nvGrpSpPr>
        <p:grpSpPr>
          <a:xfrm>
            <a:off x="11374634" y="8355604"/>
            <a:ext cx="2502595" cy="2998211"/>
            <a:chOff x="6083360" y="4217732"/>
            <a:chExt cx="1230917" cy="1474689"/>
          </a:xfrm>
        </p:grpSpPr>
        <p:sp>
          <p:nvSpPr>
            <p:cNvPr id="65" name="Oval 64">
              <a:extLst>
                <a:ext uri="{FF2B5EF4-FFF2-40B4-BE49-F238E27FC236}">
                  <a16:creationId xmlns:a16="http://schemas.microsoft.com/office/drawing/2014/main" id="{993BCBB7-3F0D-3645-8FCA-13E4B4BA6BB7}"/>
                </a:ext>
              </a:extLst>
            </p:cNvPr>
            <p:cNvSpPr/>
            <p:nvPr/>
          </p:nvSpPr>
          <p:spPr>
            <a:xfrm>
              <a:off x="6825179" y="4217732"/>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E95E8DD-39FB-3746-8B26-94D7647C8C94}"/>
                </a:ext>
              </a:extLst>
            </p:cNvPr>
            <p:cNvSpPr/>
            <p:nvPr/>
          </p:nvSpPr>
          <p:spPr>
            <a:xfrm>
              <a:off x="6580630" y="4625314"/>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2536B1D-89DA-064B-B653-33ECF3E43290}"/>
                </a:ext>
              </a:extLst>
            </p:cNvPr>
            <p:cNvSpPr/>
            <p:nvPr/>
          </p:nvSpPr>
          <p:spPr>
            <a:xfrm>
              <a:off x="6336081" y="5032896"/>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CF71C63-1A46-A346-8B60-99BF2E3D610A}"/>
                </a:ext>
              </a:extLst>
            </p:cNvPr>
            <p:cNvSpPr/>
            <p:nvPr/>
          </p:nvSpPr>
          <p:spPr>
            <a:xfrm>
              <a:off x="7069728" y="4625313"/>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18F97DA-3A19-4942-8D8D-58AB3DC92066}"/>
                </a:ext>
              </a:extLst>
            </p:cNvPr>
            <p:cNvSpPr/>
            <p:nvPr/>
          </p:nvSpPr>
          <p:spPr>
            <a:xfrm>
              <a:off x="6576544" y="5445945"/>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8A98CF6-7506-4A4B-BBA7-391F8273FCE9}"/>
                </a:ext>
              </a:extLst>
            </p:cNvPr>
            <p:cNvSpPr/>
            <p:nvPr/>
          </p:nvSpPr>
          <p:spPr>
            <a:xfrm>
              <a:off x="6083360" y="5447872"/>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99397971-E978-F347-9DE8-87760F3E867C}"/>
                </a:ext>
              </a:extLst>
            </p:cNvPr>
            <p:cNvCxnSpPr>
              <a:stCxn id="65" idx="5"/>
              <a:endCxn id="68" idx="0"/>
            </p:cNvCxnSpPr>
            <p:nvPr/>
          </p:nvCxnSpPr>
          <p:spPr>
            <a:xfrm>
              <a:off x="7033915" y="4426468"/>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D914BD4-15F2-9349-B47C-C340456ADBE3}"/>
                </a:ext>
              </a:extLst>
            </p:cNvPr>
            <p:cNvCxnSpPr>
              <a:stCxn id="65" idx="3"/>
              <a:endCxn id="66" idx="0"/>
            </p:cNvCxnSpPr>
            <p:nvPr/>
          </p:nvCxnSpPr>
          <p:spPr>
            <a:xfrm flipH="1">
              <a:off x="6702905" y="4426468"/>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BDD72030-4A65-1646-9A39-BFEEFBB61BEB}"/>
                </a:ext>
              </a:extLst>
            </p:cNvPr>
            <p:cNvSpPr/>
            <p:nvPr/>
          </p:nvSpPr>
          <p:spPr>
            <a:xfrm>
              <a:off x="6825179" y="5005332"/>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29F2AF97-FC34-AD4A-B617-BF1E9ACCA3B7}"/>
                </a:ext>
              </a:extLst>
            </p:cNvPr>
            <p:cNvCxnSpPr>
              <a:stCxn id="66" idx="3"/>
              <a:endCxn id="67" idx="0"/>
            </p:cNvCxnSpPr>
            <p:nvPr/>
          </p:nvCxnSpPr>
          <p:spPr>
            <a:xfrm flipH="1">
              <a:off x="6458356" y="4834050"/>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BEABA77-08EF-1246-9E06-0D1911F00010}"/>
                </a:ext>
              </a:extLst>
            </p:cNvPr>
            <p:cNvCxnSpPr>
              <a:stCxn id="66" idx="5"/>
              <a:endCxn id="73" idx="0"/>
            </p:cNvCxnSpPr>
            <p:nvPr/>
          </p:nvCxnSpPr>
          <p:spPr>
            <a:xfrm>
              <a:off x="6789366" y="4834050"/>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5504D78-137C-2C47-8E5C-7AACA4DA25C6}"/>
                </a:ext>
              </a:extLst>
            </p:cNvPr>
            <p:cNvCxnSpPr>
              <a:stCxn id="67" idx="5"/>
              <a:endCxn id="69" idx="0"/>
            </p:cNvCxnSpPr>
            <p:nvPr/>
          </p:nvCxnSpPr>
          <p:spPr>
            <a:xfrm>
              <a:off x="6544817" y="5241632"/>
              <a:ext cx="154002" cy="20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8361C8-8CB5-864F-9F0F-0F0148D8AA77}"/>
                </a:ext>
              </a:extLst>
            </p:cNvPr>
            <p:cNvCxnSpPr>
              <a:stCxn id="67" idx="3"/>
              <a:endCxn id="70" idx="0"/>
            </p:cNvCxnSpPr>
            <p:nvPr/>
          </p:nvCxnSpPr>
          <p:spPr>
            <a:xfrm flipH="1">
              <a:off x="6205635" y="5241632"/>
              <a:ext cx="166259" cy="20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C8560558-B4E8-AC4D-B0EC-303AE42D7BA0}"/>
              </a:ext>
            </a:extLst>
          </p:cNvPr>
          <p:cNvGrpSpPr/>
          <p:nvPr/>
        </p:nvGrpSpPr>
        <p:grpSpPr>
          <a:xfrm>
            <a:off x="15160928" y="4032428"/>
            <a:ext cx="2202852" cy="2394700"/>
            <a:chOff x="8673802" y="2454196"/>
            <a:chExt cx="945391" cy="1026908"/>
          </a:xfrm>
        </p:grpSpPr>
        <p:sp>
          <p:nvSpPr>
            <p:cNvPr id="103" name="Oval 102">
              <a:extLst>
                <a:ext uri="{FF2B5EF4-FFF2-40B4-BE49-F238E27FC236}">
                  <a16:creationId xmlns:a16="http://schemas.microsoft.com/office/drawing/2014/main" id="{F95C6DA4-C526-A745-99F4-AFB82862C59A}"/>
                </a:ext>
              </a:extLst>
            </p:cNvPr>
            <p:cNvSpPr/>
            <p:nvPr/>
          </p:nvSpPr>
          <p:spPr>
            <a:xfrm>
              <a:off x="9162900" y="2454196"/>
              <a:ext cx="211912"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54A32DEB-B166-AD4D-9826-141DFDA937DD}"/>
                </a:ext>
              </a:extLst>
            </p:cNvPr>
            <p:cNvSpPr>
              <a:spLocks noChangeAspect="1"/>
            </p:cNvSpPr>
            <p:nvPr/>
          </p:nvSpPr>
          <p:spPr>
            <a:xfrm>
              <a:off x="8918351" y="2861778"/>
              <a:ext cx="21299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69AD5AD5-B195-5E47-AC58-E413FB005CD7}"/>
                </a:ext>
              </a:extLst>
            </p:cNvPr>
            <p:cNvSpPr>
              <a:spLocks noChangeAspect="1"/>
            </p:cNvSpPr>
            <p:nvPr/>
          </p:nvSpPr>
          <p:spPr>
            <a:xfrm>
              <a:off x="8673802" y="3269360"/>
              <a:ext cx="211744" cy="211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8E35372-1F88-E74B-8B7F-2A46EA60ABFB}"/>
                </a:ext>
              </a:extLst>
            </p:cNvPr>
            <p:cNvSpPr>
              <a:spLocks noChangeAspect="1"/>
            </p:cNvSpPr>
            <p:nvPr/>
          </p:nvSpPr>
          <p:spPr>
            <a:xfrm>
              <a:off x="9407449" y="2861777"/>
              <a:ext cx="211744" cy="211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a:extLst>
                <a:ext uri="{FF2B5EF4-FFF2-40B4-BE49-F238E27FC236}">
                  <a16:creationId xmlns:a16="http://schemas.microsoft.com/office/drawing/2014/main" id="{F3CE7A65-8488-2B42-9171-DB8494C321D7}"/>
                </a:ext>
              </a:extLst>
            </p:cNvPr>
            <p:cNvCxnSpPr>
              <a:stCxn id="103" idx="5"/>
              <a:endCxn id="106" idx="0"/>
            </p:cNvCxnSpPr>
            <p:nvPr/>
          </p:nvCxnSpPr>
          <p:spPr>
            <a:xfrm>
              <a:off x="9343778" y="2634931"/>
              <a:ext cx="169543" cy="22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74C337F-3210-1644-8483-029D8996EF1C}"/>
                </a:ext>
              </a:extLst>
            </p:cNvPr>
            <p:cNvCxnSpPr>
              <a:stCxn id="103" idx="3"/>
              <a:endCxn id="104" idx="0"/>
            </p:cNvCxnSpPr>
            <p:nvPr/>
          </p:nvCxnSpPr>
          <p:spPr>
            <a:xfrm flipH="1">
              <a:off x="9024848" y="2634931"/>
              <a:ext cx="169086" cy="22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12736803-BE10-684A-ADB7-A14658065634}"/>
                </a:ext>
              </a:extLst>
            </p:cNvPr>
            <p:cNvSpPr>
              <a:spLocks noChangeAspect="1"/>
            </p:cNvSpPr>
            <p:nvPr/>
          </p:nvSpPr>
          <p:spPr>
            <a:xfrm>
              <a:off x="9162900" y="3241796"/>
              <a:ext cx="21299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39D3BDD3-665B-B14C-B14A-D5BDAEE83108}"/>
                </a:ext>
              </a:extLst>
            </p:cNvPr>
            <p:cNvCxnSpPr>
              <a:stCxn id="104" idx="3"/>
              <a:endCxn id="105" idx="0"/>
            </p:cNvCxnSpPr>
            <p:nvPr/>
          </p:nvCxnSpPr>
          <p:spPr>
            <a:xfrm flipH="1">
              <a:off x="8779674" y="3042513"/>
              <a:ext cx="169869" cy="22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FA83C83-D306-CB4B-B667-FDF2B4F16D96}"/>
                </a:ext>
              </a:extLst>
            </p:cNvPr>
            <p:cNvCxnSpPr>
              <a:stCxn id="104" idx="5"/>
              <a:endCxn id="109" idx="0"/>
            </p:cNvCxnSpPr>
            <p:nvPr/>
          </p:nvCxnSpPr>
          <p:spPr>
            <a:xfrm>
              <a:off x="9100153" y="3042513"/>
              <a:ext cx="169244" cy="19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096077B7-51D0-0A43-9D49-653EA26CC073}"/>
              </a:ext>
            </a:extLst>
          </p:cNvPr>
          <p:cNvGrpSpPr/>
          <p:nvPr/>
        </p:nvGrpSpPr>
        <p:grpSpPr>
          <a:xfrm>
            <a:off x="15050452" y="8407258"/>
            <a:ext cx="2203244" cy="2394700"/>
            <a:chOff x="8669716" y="4217732"/>
            <a:chExt cx="945559" cy="1026908"/>
          </a:xfrm>
        </p:grpSpPr>
        <p:sp>
          <p:nvSpPr>
            <p:cNvPr id="94" name="Oval 93">
              <a:extLst>
                <a:ext uri="{FF2B5EF4-FFF2-40B4-BE49-F238E27FC236}">
                  <a16:creationId xmlns:a16="http://schemas.microsoft.com/office/drawing/2014/main" id="{AA627D9B-EEBF-3046-933B-C855DEFFE7C2}"/>
                </a:ext>
              </a:extLst>
            </p:cNvPr>
            <p:cNvSpPr>
              <a:spLocks noChangeAspect="1"/>
            </p:cNvSpPr>
            <p:nvPr/>
          </p:nvSpPr>
          <p:spPr>
            <a:xfrm>
              <a:off x="9158815" y="4217732"/>
              <a:ext cx="21174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54B573D-7DE5-6949-AD38-F41A5356BE09}"/>
                </a:ext>
              </a:extLst>
            </p:cNvPr>
            <p:cNvSpPr>
              <a:spLocks noChangeAspect="1"/>
            </p:cNvSpPr>
            <p:nvPr/>
          </p:nvSpPr>
          <p:spPr>
            <a:xfrm>
              <a:off x="8914266" y="4625314"/>
              <a:ext cx="21174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1D815BA2-D9D4-A146-8E5D-CF804256813A}"/>
                </a:ext>
              </a:extLst>
            </p:cNvPr>
            <p:cNvSpPr>
              <a:spLocks noChangeAspect="1"/>
            </p:cNvSpPr>
            <p:nvPr/>
          </p:nvSpPr>
          <p:spPr>
            <a:xfrm>
              <a:off x="8669716" y="5032896"/>
              <a:ext cx="211744" cy="211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2981DF1-077D-3F49-8A00-C54AB9C85F3B}"/>
                </a:ext>
              </a:extLst>
            </p:cNvPr>
            <p:cNvSpPr/>
            <p:nvPr/>
          </p:nvSpPr>
          <p:spPr>
            <a:xfrm>
              <a:off x="9403363" y="4625313"/>
              <a:ext cx="211912" cy="211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3952C333-1E52-9A4F-9AD2-723631262DEA}"/>
                </a:ext>
              </a:extLst>
            </p:cNvPr>
            <p:cNvCxnSpPr>
              <a:stCxn id="94" idx="5"/>
              <a:endCxn id="97" idx="0"/>
            </p:cNvCxnSpPr>
            <p:nvPr/>
          </p:nvCxnSpPr>
          <p:spPr>
            <a:xfrm>
              <a:off x="9339550" y="4398467"/>
              <a:ext cx="169769" cy="22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438CD8D-EFE0-834D-8F4B-818D30420D86}"/>
                </a:ext>
              </a:extLst>
            </p:cNvPr>
            <p:cNvCxnSpPr>
              <a:stCxn id="94" idx="3"/>
              <a:endCxn id="95" idx="0"/>
            </p:cNvCxnSpPr>
            <p:nvPr/>
          </p:nvCxnSpPr>
          <p:spPr>
            <a:xfrm flipH="1">
              <a:off x="9020138" y="4398467"/>
              <a:ext cx="169686" cy="22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E92B0252-F6FE-8540-9EE4-43D5EEE211AC}"/>
                </a:ext>
              </a:extLst>
            </p:cNvPr>
            <p:cNvSpPr>
              <a:spLocks noChangeAspect="1"/>
            </p:cNvSpPr>
            <p:nvPr/>
          </p:nvSpPr>
          <p:spPr>
            <a:xfrm>
              <a:off x="9158815" y="5005332"/>
              <a:ext cx="211744" cy="21174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D33C48E5-C648-9643-ABA5-E931B58547F9}"/>
                </a:ext>
              </a:extLst>
            </p:cNvPr>
            <p:cNvCxnSpPr>
              <a:stCxn id="95" idx="3"/>
              <a:endCxn id="96" idx="0"/>
            </p:cNvCxnSpPr>
            <p:nvPr/>
          </p:nvCxnSpPr>
          <p:spPr>
            <a:xfrm flipH="1">
              <a:off x="8775588" y="4806049"/>
              <a:ext cx="169687" cy="22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407A2AE-C571-C147-92B8-2418D4DCE7D4}"/>
                </a:ext>
              </a:extLst>
            </p:cNvPr>
            <p:cNvCxnSpPr>
              <a:stCxn id="95" idx="5"/>
              <a:endCxn id="100" idx="0"/>
            </p:cNvCxnSpPr>
            <p:nvPr/>
          </p:nvCxnSpPr>
          <p:spPr>
            <a:xfrm>
              <a:off x="9095001" y="4806049"/>
              <a:ext cx="169686" cy="19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466C81D-6FF6-3E4F-986A-95F68BEBEC91}"/>
              </a:ext>
            </a:extLst>
          </p:cNvPr>
          <p:cNvGrpSpPr/>
          <p:nvPr/>
        </p:nvGrpSpPr>
        <p:grpSpPr>
          <a:xfrm flipH="1">
            <a:off x="19196451" y="3929461"/>
            <a:ext cx="2502595" cy="2998211"/>
            <a:chOff x="10382412" y="2445947"/>
            <a:chExt cx="1230917" cy="1474689"/>
          </a:xfrm>
        </p:grpSpPr>
        <p:sp>
          <p:nvSpPr>
            <p:cNvPr id="128" name="Oval 127">
              <a:extLst>
                <a:ext uri="{FF2B5EF4-FFF2-40B4-BE49-F238E27FC236}">
                  <a16:creationId xmlns:a16="http://schemas.microsoft.com/office/drawing/2014/main" id="{FC6972A9-7C14-5D49-A1D0-3AC3F6A169F7}"/>
                </a:ext>
              </a:extLst>
            </p:cNvPr>
            <p:cNvSpPr/>
            <p:nvPr/>
          </p:nvSpPr>
          <p:spPr>
            <a:xfrm>
              <a:off x="11124231" y="2445947"/>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19BD5D6-297D-FF4F-BB29-DD8EEC748A95}"/>
                </a:ext>
              </a:extLst>
            </p:cNvPr>
            <p:cNvSpPr/>
            <p:nvPr/>
          </p:nvSpPr>
          <p:spPr>
            <a:xfrm>
              <a:off x="10879682" y="2853529"/>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F874688-87B7-0D49-8D32-03379406EBE4}"/>
                </a:ext>
              </a:extLst>
            </p:cNvPr>
            <p:cNvSpPr/>
            <p:nvPr/>
          </p:nvSpPr>
          <p:spPr>
            <a:xfrm>
              <a:off x="10635133" y="3261111"/>
              <a:ext cx="244549" cy="24454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28E08E3E-29CE-EE40-9C11-DD9ADF9D12E5}"/>
                </a:ext>
              </a:extLst>
            </p:cNvPr>
            <p:cNvSpPr/>
            <p:nvPr/>
          </p:nvSpPr>
          <p:spPr>
            <a:xfrm>
              <a:off x="11368780" y="2853528"/>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77AFFDFF-488D-1A4B-BF01-CD07A571980A}"/>
                </a:ext>
              </a:extLst>
            </p:cNvPr>
            <p:cNvSpPr/>
            <p:nvPr/>
          </p:nvSpPr>
          <p:spPr>
            <a:xfrm>
              <a:off x="10875596" y="3674160"/>
              <a:ext cx="244549" cy="24454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9609E61-F3FF-5B41-8B95-6E6FE4C6D3F7}"/>
                </a:ext>
              </a:extLst>
            </p:cNvPr>
            <p:cNvSpPr/>
            <p:nvPr/>
          </p:nvSpPr>
          <p:spPr>
            <a:xfrm>
              <a:off x="10382412" y="3676087"/>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a:extLst>
                <a:ext uri="{FF2B5EF4-FFF2-40B4-BE49-F238E27FC236}">
                  <a16:creationId xmlns:a16="http://schemas.microsoft.com/office/drawing/2014/main" id="{B820D59D-0AD0-F14B-B6B2-6D4EC0E2D22F}"/>
                </a:ext>
              </a:extLst>
            </p:cNvPr>
            <p:cNvCxnSpPr>
              <a:stCxn id="128" idx="5"/>
              <a:endCxn id="131" idx="0"/>
            </p:cNvCxnSpPr>
            <p:nvPr/>
          </p:nvCxnSpPr>
          <p:spPr>
            <a:xfrm>
              <a:off x="11332967" y="2654683"/>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2FADE8E-8701-C646-A69A-6BC87B9142DE}"/>
                </a:ext>
              </a:extLst>
            </p:cNvPr>
            <p:cNvCxnSpPr>
              <a:stCxn id="128" idx="3"/>
              <a:endCxn id="129" idx="0"/>
            </p:cNvCxnSpPr>
            <p:nvPr/>
          </p:nvCxnSpPr>
          <p:spPr>
            <a:xfrm flipH="1">
              <a:off x="11001957" y="2654683"/>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DB3F6052-8417-0C4A-B75E-AB102F1FA9A0}"/>
                </a:ext>
              </a:extLst>
            </p:cNvPr>
            <p:cNvSpPr/>
            <p:nvPr/>
          </p:nvSpPr>
          <p:spPr>
            <a:xfrm>
              <a:off x="11124231" y="3233547"/>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a:extLst>
                <a:ext uri="{FF2B5EF4-FFF2-40B4-BE49-F238E27FC236}">
                  <a16:creationId xmlns:a16="http://schemas.microsoft.com/office/drawing/2014/main" id="{E5279D51-4235-D24B-8B63-32D7769E2C6A}"/>
                </a:ext>
              </a:extLst>
            </p:cNvPr>
            <p:cNvCxnSpPr>
              <a:stCxn id="129" idx="3"/>
              <a:endCxn id="130" idx="0"/>
            </p:cNvCxnSpPr>
            <p:nvPr/>
          </p:nvCxnSpPr>
          <p:spPr>
            <a:xfrm flipH="1">
              <a:off x="10757408" y="3062265"/>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1F7992F-EBD1-0549-97B1-51B48379EA23}"/>
                </a:ext>
              </a:extLst>
            </p:cNvPr>
            <p:cNvCxnSpPr>
              <a:stCxn id="129" idx="5"/>
              <a:endCxn id="136" idx="0"/>
            </p:cNvCxnSpPr>
            <p:nvPr/>
          </p:nvCxnSpPr>
          <p:spPr>
            <a:xfrm>
              <a:off x="11088418" y="3062265"/>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726C74E-4C68-4D47-A092-E54CEF511BF2}"/>
                </a:ext>
              </a:extLst>
            </p:cNvPr>
            <p:cNvCxnSpPr>
              <a:stCxn id="130" idx="5"/>
              <a:endCxn id="132" idx="0"/>
            </p:cNvCxnSpPr>
            <p:nvPr/>
          </p:nvCxnSpPr>
          <p:spPr>
            <a:xfrm>
              <a:off x="10843869" y="3469847"/>
              <a:ext cx="154002" cy="20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2454F43D-11D9-184B-A827-453A219543ED}"/>
                </a:ext>
              </a:extLst>
            </p:cNvPr>
            <p:cNvCxnSpPr>
              <a:stCxn id="130" idx="3"/>
              <a:endCxn id="133" idx="0"/>
            </p:cNvCxnSpPr>
            <p:nvPr/>
          </p:nvCxnSpPr>
          <p:spPr>
            <a:xfrm flipH="1">
              <a:off x="10504687" y="3469847"/>
              <a:ext cx="166259" cy="20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CF798946-450B-B242-A878-34F43D113320}"/>
              </a:ext>
            </a:extLst>
          </p:cNvPr>
          <p:cNvGrpSpPr/>
          <p:nvPr/>
        </p:nvGrpSpPr>
        <p:grpSpPr>
          <a:xfrm flipH="1">
            <a:off x="19161994" y="8309071"/>
            <a:ext cx="2502595" cy="2998211"/>
            <a:chOff x="10378326" y="4209483"/>
            <a:chExt cx="1230917" cy="1474689"/>
          </a:xfrm>
        </p:grpSpPr>
        <p:sp>
          <p:nvSpPr>
            <p:cNvPr id="115" name="Oval 114">
              <a:extLst>
                <a:ext uri="{FF2B5EF4-FFF2-40B4-BE49-F238E27FC236}">
                  <a16:creationId xmlns:a16="http://schemas.microsoft.com/office/drawing/2014/main" id="{F1D09EF6-E69F-2F42-B587-52F296AA1F78}"/>
                </a:ext>
              </a:extLst>
            </p:cNvPr>
            <p:cNvSpPr/>
            <p:nvPr/>
          </p:nvSpPr>
          <p:spPr>
            <a:xfrm>
              <a:off x="11120145" y="4209483"/>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A5E6E61A-9D64-2E45-B5C7-C73015185832}"/>
                </a:ext>
              </a:extLst>
            </p:cNvPr>
            <p:cNvSpPr/>
            <p:nvPr/>
          </p:nvSpPr>
          <p:spPr>
            <a:xfrm>
              <a:off x="10875596" y="4617065"/>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F3BAC154-7FD6-9847-B889-B6D8D38D4BFA}"/>
                </a:ext>
              </a:extLst>
            </p:cNvPr>
            <p:cNvSpPr/>
            <p:nvPr/>
          </p:nvSpPr>
          <p:spPr>
            <a:xfrm>
              <a:off x="10631047" y="5024647"/>
              <a:ext cx="244549" cy="24454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32CDB14-9BBB-2244-9D86-446685E6949D}"/>
                </a:ext>
              </a:extLst>
            </p:cNvPr>
            <p:cNvSpPr/>
            <p:nvPr/>
          </p:nvSpPr>
          <p:spPr>
            <a:xfrm>
              <a:off x="11364694" y="4617064"/>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2BEC6EC-63EC-DA45-98D1-229EE8EE65FC}"/>
                </a:ext>
              </a:extLst>
            </p:cNvPr>
            <p:cNvSpPr/>
            <p:nvPr/>
          </p:nvSpPr>
          <p:spPr>
            <a:xfrm>
              <a:off x="10871510" y="5437696"/>
              <a:ext cx="244549" cy="244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DFD9F69-0777-DF48-BD52-E93BCB539507}"/>
                </a:ext>
              </a:extLst>
            </p:cNvPr>
            <p:cNvSpPr/>
            <p:nvPr/>
          </p:nvSpPr>
          <p:spPr>
            <a:xfrm>
              <a:off x="10378326" y="5439623"/>
              <a:ext cx="244549" cy="24454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Arrow Connector 120">
              <a:extLst>
                <a:ext uri="{FF2B5EF4-FFF2-40B4-BE49-F238E27FC236}">
                  <a16:creationId xmlns:a16="http://schemas.microsoft.com/office/drawing/2014/main" id="{463818D7-2CF9-4048-B94B-734B3B8A051D}"/>
                </a:ext>
              </a:extLst>
            </p:cNvPr>
            <p:cNvCxnSpPr>
              <a:stCxn id="115" idx="5"/>
              <a:endCxn id="118" idx="0"/>
            </p:cNvCxnSpPr>
            <p:nvPr/>
          </p:nvCxnSpPr>
          <p:spPr>
            <a:xfrm>
              <a:off x="11328881" y="4418219"/>
              <a:ext cx="158088" cy="19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BFDAFE16-AD39-0E4A-97C4-F7E27B697E7F}"/>
                </a:ext>
              </a:extLst>
            </p:cNvPr>
            <p:cNvCxnSpPr>
              <a:stCxn id="115" idx="3"/>
              <a:endCxn id="116" idx="0"/>
            </p:cNvCxnSpPr>
            <p:nvPr/>
          </p:nvCxnSpPr>
          <p:spPr>
            <a:xfrm flipH="1">
              <a:off x="10997871" y="4418219"/>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Oval 122">
              <a:extLst>
                <a:ext uri="{FF2B5EF4-FFF2-40B4-BE49-F238E27FC236}">
                  <a16:creationId xmlns:a16="http://schemas.microsoft.com/office/drawing/2014/main" id="{A1415B92-A69A-C047-8F06-F8B2DDB9CBFA}"/>
                </a:ext>
              </a:extLst>
            </p:cNvPr>
            <p:cNvSpPr/>
            <p:nvPr/>
          </p:nvSpPr>
          <p:spPr>
            <a:xfrm>
              <a:off x="11120145" y="4997083"/>
              <a:ext cx="244549" cy="244549"/>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1F609092-CAB5-1248-8835-025C08BDC15D}"/>
                </a:ext>
              </a:extLst>
            </p:cNvPr>
            <p:cNvCxnSpPr>
              <a:stCxn id="116" idx="3"/>
              <a:endCxn id="117" idx="0"/>
            </p:cNvCxnSpPr>
            <p:nvPr/>
          </p:nvCxnSpPr>
          <p:spPr>
            <a:xfrm flipH="1">
              <a:off x="10753322" y="4825801"/>
              <a:ext cx="158087" cy="19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3CA3662-09CE-8846-A561-7C0408218F6D}"/>
                </a:ext>
              </a:extLst>
            </p:cNvPr>
            <p:cNvCxnSpPr>
              <a:stCxn id="116" idx="5"/>
              <a:endCxn id="123" idx="0"/>
            </p:cNvCxnSpPr>
            <p:nvPr/>
          </p:nvCxnSpPr>
          <p:spPr>
            <a:xfrm>
              <a:off x="11084332" y="4825801"/>
              <a:ext cx="158088" cy="1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AB25A322-6DDD-394D-8642-C39A669360CB}"/>
                </a:ext>
              </a:extLst>
            </p:cNvPr>
            <p:cNvCxnSpPr>
              <a:stCxn id="117" idx="5"/>
              <a:endCxn id="119" idx="0"/>
            </p:cNvCxnSpPr>
            <p:nvPr/>
          </p:nvCxnSpPr>
          <p:spPr>
            <a:xfrm>
              <a:off x="10839783" y="5233383"/>
              <a:ext cx="154002" cy="20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606540F-CEDD-A04E-869B-2DF2171A3565}"/>
                </a:ext>
              </a:extLst>
            </p:cNvPr>
            <p:cNvCxnSpPr>
              <a:stCxn id="117" idx="3"/>
              <a:endCxn id="120" idx="0"/>
            </p:cNvCxnSpPr>
            <p:nvPr/>
          </p:nvCxnSpPr>
          <p:spPr>
            <a:xfrm flipH="1">
              <a:off x="10500601" y="5233383"/>
              <a:ext cx="166259" cy="20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1" name="TextBox 140">
            <a:extLst>
              <a:ext uri="{FF2B5EF4-FFF2-40B4-BE49-F238E27FC236}">
                <a16:creationId xmlns:a16="http://schemas.microsoft.com/office/drawing/2014/main" id="{0AE3A2CC-4627-9F4B-909C-14CB5386ECC3}"/>
              </a:ext>
            </a:extLst>
          </p:cNvPr>
          <p:cNvSpPr txBox="1"/>
          <p:nvPr/>
        </p:nvSpPr>
        <p:spPr>
          <a:xfrm>
            <a:off x="1718431" y="4729719"/>
            <a:ext cx="2669298" cy="553998"/>
          </a:xfrm>
          <a:prstGeom prst="rect">
            <a:avLst/>
          </a:prstGeom>
          <a:noFill/>
        </p:spPr>
        <p:txBody>
          <a:bodyPr wrap="square" rtlCol="0">
            <a:spAutoFit/>
          </a:bodyPr>
          <a:lstStyle/>
          <a:p>
            <a:r>
              <a:rPr lang="en-US" dirty="0"/>
              <a:t>Data Point 1</a:t>
            </a:r>
          </a:p>
        </p:txBody>
      </p:sp>
      <p:sp>
        <p:nvSpPr>
          <p:cNvPr id="142" name="TextBox 141">
            <a:extLst>
              <a:ext uri="{FF2B5EF4-FFF2-40B4-BE49-F238E27FC236}">
                <a16:creationId xmlns:a16="http://schemas.microsoft.com/office/drawing/2014/main" id="{85245628-38B6-8641-8FE5-3993EEF08317}"/>
              </a:ext>
            </a:extLst>
          </p:cNvPr>
          <p:cNvSpPr txBox="1"/>
          <p:nvPr/>
        </p:nvSpPr>
        <p:spPr>
          <a:xfrm>
            <a:off x="1689100" y="9069857"/>
            <a:ext cx="2669298" cy="553998"/>
          </a:xfrm>
          <a:prstGeom prst="rect">
            <a:avLst/>
          </a:prstGeom>
          <a:noFill/>
        </p:spPr>
        <p:txBody>
          <a:bodyPr wrap="square" rtlCol="0">
            <a:spAutoFit/>
          </a:bodyPr>
          <a:lstStyle/>
          <a:p>
            <a:r>
              <a:rPr lang="en-US" dirty="0"/>
              <a:t>Data Point 2</a:t>
            </a:r>
          </a:p>
        </p:txBody>
      </p:sp>
      <p:sp>
        <p:nvSpPr>
          <p:cNvPr id="143" name="TextBox 142">
            <a:extLst>
              <a:ext uri="{FF2B5EF4-FFF2-40B4-BE49-F238E27FC236}">
                <a16:creationId xmlns:a16="http://schemas.microsoft.com/office/drawing/2014/main" id="{25056ECB-B382-1F4F-807E-687C786AFEA1}"/>
              </a:ext>
            </a:extLst>
          </p:cNvPr>
          <p:cNvSpPr txBox="1"/>
          <p:nvPr/>
        </p:nvSpPr>
        <p:spPr>
          <a:xfrm>
            <a:off x="2358189" y="7168280"/>
            <a:ext cx="20574000" cy="707886"/>
          </a:xfrm>
          <a:prstGeom prst="rect">
            <a:avLst/>
          </a:prstGeom>
          <a:noFill/>
        </p:spPr>
        <p:txBody>
          <a:bodyPr wrap="square" rtlCol="0">
            <a:spAutoFit/>
          </a:bodyPr>
          <a:lstStyle/>
          <a:p>
            <a:pPr algn="l"/>
            <a:r>
              <a:rPr lang="en-US" sz="4000" b="0" dirty="0">
                <a:latin typeface="Amazon Ember" panose="020B0603020204020204" pitchFamily="34" charset="0"/>
                <a:ea typeface="Amazon Ember" panose="020B0603020204020204" pitchFamily="34" charset="0"/>
                <a:cs typeface="Amazon Ember" panose="020B0603020204020204" pitchFamily="34" charset="0"/>
              </a:rPr>
              <a:t>     V1 =     [</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1</a:t>
            </a:r>
            <a:r>
              <a:rPr lang="en-US" sz="4000" b="0" dirty="0">
                <a:latin typeface="Amazon Ember" panose="020B0603020204020204" pitchFamily="34" charset="0"/>
                <a:ea typeface="Amazon Ember" panose="020B0603020204020204" pitchFamily="34" charset="0"/>
                <a:cs typeface="Amazon Ember" panose="020B0603020204020204" pitchFamily="34" charset="0"/>
              </a:rPr>
              <a:t>,           </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1</a:t>
            </a:r>
            <a:r>
              <a:rPr lang="en-US" sz="4000" b="0" dirty="0">
                <a:latin typeface="Amazon Ember" panose="020B0603020204020204" pitchFamily="34" charset="0"/>
                <a:ea typeface="Amazon Ember" panose="020B0603020204020204" pitchFamily="34" charset="0"/>
                <a:cs typeface="Amazon Ember" panose="020B0603020204020204" pitchFamily="34" charset="0"/>
              </a:rPr>
              <a:t>,          </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1</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                   </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1</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                          </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1</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r>
              <a:rPr lang="en-US" sz="4000" b="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0</a:t>
            </a:r>
            <a:r>
              <a:rPr lang="en-US" sz="4000" b="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144" name="TextBox 143">
            <a:extLst>
              <a:ext uri="{FF2B5EF4-FFF2-40B4-BE49-F238E27FC236}">
                <a16:creationId xmlns:a16="http://schemas.microsoft.com/office/drawing/2014/main" id="{0AD8C893-00FA-4D44-95FA-9730FF1FA6A6}"/>
              </a:ext>
            </a:extLst>
          </p:cNvPr>
          <p:cNvSpPr txBox="1"/>
          <p:nvPr/>
        </p:nvSpPr>
        <p:spPr>
          <a:xfrm>
            <a:off x="3128211" y="11511962"/>
            <a:ext cx="20116800" cy="707886"/>
          </a:xfrm>
          <a:prstGeom prst="rect">
            <a:avLst/>
          </a:prstGeom>
          <a:noFill/>
        </p:spPr>
        <p:txBody>
          <a:bodyPr wrap="square" rtlCol="0">
            <a:spAutoFit/>
          </a:bodyPr>
          <a:lstStyle/>
          <a:p>
            <a:pPr algn="l"/>
            <a:r>
              <a:rPr lang="en-US" sz="4000" b="0" dirty="0">
                <a:latin typeface="Consolas" panose="020B0609020204030204" pitchFamily="49" charset="0"/>
                <a:cs typeface="Consolas" panose="020B0609020204030204" pitchFamily="49" charset="0"/>
              </a:rPr>
              <a:t>V2 = [</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3"/>
                </a:solidFill>
                <a:latin typeface="Consolas" panose="020B0609020204030204" pitchFamily="49" charset="0"/>
                <a:cs typeface="Consolas" panose="020B0609020204030204" pitchFamily="49" charset="0"/>
              </a:rPr>
              <a:t>1</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    </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3"/>
                </a:solidFill>
                <a:latin typeface="Consolas" panose="020B0609020204030204" pitchFamily="49" charset="0"/>
                <a:cs typeface="Consolas" panose="020B0609020204030204" pitchFamily="49" charset="0"/>
              </a:rPr>
              <a:t>1</a:t>
            </a:r>
            <a:r>
              <a:rPr lang="en-US" sz="4000" b="0" dirty="0">
                <a:latin typeface="Consolas" panose="020B0609020204030204" pitchFamily="49" charset="0"/>
                <a:cs typeface="Consolas" panose="020B0609020204030204" pitchFamily="49" charset="0"/>
              </a:rPr>
              <a:t>,    </a:t>
            </a:r>
            <a:r>
              <a:rPr lang="en-US" sz="4000" b="0" dirty="0">
                <a:solidFill>
                  <a:schemeClr val="accent3"/>
                </a:solidFill>
                <a:latin typeface="Consolas" panose="020B0609020204030204" pitchFamily="49" charset="0"/>
                <a:cs typeface="Consolas" panose="020B0609020204030204" pitchFamily="49" charset="0"/>
              </a:rPr>
              <a:t>1</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     </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3"/>
                </a:solidFill>
                <a:latin typeface="Consolas" panose="020B0609020204030204" pitchFamily="49" charset="0"/>
                <a:cs typeface="Consolas" panose="020B0609020204030204" pitchFamily="49" charset="0"/>
              </a:rPr>
              <a:t>1</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          </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3"/>
                </a:solidFill>
                <a:latin typeface="Consolas" panose="020B0609020204030204" pitchFamily="49" charset="0"/>
                <a:cs typeface="Consolas" panose="020B0609020204030204" pitchFamily="49" charset="0"/>
              </a:rPr>
              <a:t>1</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r>
              <a:rPr lang="en-US" sz="4000" b="0" dirty="0">
                <a:solidFill>
                  <a:schemeClr val="accent1"/>
                </a:solidFill>
                <a:latin typeface="Consolas" panose="020B0609020204030204" pitchFamily="49" charset="0"/>
                <a:cs typeface="Consolas" panose="020B0609020204030204" pitchFamily="49" charset="0"/>
              </a:rPr>
              <a:t>0</a:t>
            </a:r>
            <a:r>
              <a:rPr lang="en-US" sz="4000" b="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7487297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A04C-775D-3548-A4BB-7C385D504CA9}"/>
              </a:ext>
            </a:extLst>
          </p:cNvPr>
          <p:cNvSpPr>
            <a:spLocks noGrp="1"/>
          </p:cNvSpPr>
          <p:nvPr>
            <p:ph type="title"/>
          </p:nvPr>
        </p:nvSpPr>
        <p:spPr/>
        <p:txBody>
          <a:bodyPr/>
          <a:lstStyle/>
          <a:p>
            <a:r>
              <a:rPr lang="en-US" dirty="0"/>
              <a:t>Random Forest Similarities</a:t>
            </a:r>
          </a:p>
        </p:txBody>
      </p:sp>
      <p:sp>
        <p:nvSpPr>
          <p:cNvPr id="3" name="Text Placeholder 2">
            <a:extLst>
              <a:ext uri="{FF2B5EF4-FFF2-40B4-BE49-F238E27FC236}">
                <a16:creationId xmlns:a16="http://schemas.microsoft.com/office/drawing/2014/main" id="{7808DA91-B84E-5B48-BF4F-5B20E134C1C0}"/>
              </a:ext>
            </a:extLst>
          </p:cNvPr>
          <p:cNvSpPr>
            <a:spLocks noGrp="1"/>
          </p:cNvSpPr>
          <p:nvPr>
            <p:ph type="body" idx="1"/>
          </p:nvPr>
        </p:nvSpPr>
        <p:spPr/>
        <p:txBody>
          <a:bodyPr/>
          <a:lstStyle/>
          <a:p>
            <a:r>
              <a:rPr lang="en-US" sz="4000" dirty="0"/>
              <a:t>We can use these vectors as an encoding of the structure of our data, as seen through the random forest:</a:t>
            </a:r>
          </a:p>
          <a:p>
            <a:pPr marL="0" indent="0" algn="ctr">
              <a:buNone/>
            </a:pPr>
            <a:r>
              <a:rPr lang="en-US" sz="4000" dirty="0">
                <a:latin typeface="Consolas" panose="020B0609020204030204" pitchFamily="49" charset="0"/>
                <a:cs typeface="Consolas" panose="020B0609020204030204" pitchFamily="49" charset="0"/>
              </a:rPr>
              <a:t>V1 =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p>
          <a:p>
            <a:pPr marL="0" indent="0" algn="ctr">
              <a:buNone/>
            </a:pPr>
            <a:r>
              <a:rPr lang="en-US" sz="4000" dirty="0">
                <a:latin typeface="Consolas" panose="020B0609020204030204" pitchFamily="49" charset="0"/>
                <a:cs typeface="Consolas" panose="020B0609020204030204" pitchFamily="49" charset="0"/>
              </a:rPr>
              <a:t>V2 =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 </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p>
          <a:p>
            <a:r>
              <a:rPr lang="en-US" sz="4000" dirty="0">
                <a:cs typeface="Consolas" panose="020B0609020204030204" pitchFamily="49" charset="0"/>
              </a:rPr>
              <a:t>The similarity of these two data points is taken to be the probability that two data points land in the same leaf averaged over all trees. </a:t>
            </a:r>
          </a:p>
        </p:txBody>
      </p:sp>
    </p:spTree>
    <p:extLst>
      <p:ext uri="{BB962C8B-B14F-4D97-AF65-F5344CB8AC3E}">
        <p14:creationId xmlns:p14="http://schemas.microsoft.com/office/powerpoint/2010/main" val="347076569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A04C-775D-3548-A4BB-7C385D504CA9}"/>
              </a:ext>
            </a:extLst>
          </p:cNvPr>
          <p:cNvSpPr>
            <a:spLocks noGrp="1"/>
          </p:cNvSpPr>
          <p:nvPr>
            <p:ph type="title"/>
          </p:nvPr>
        </p:nvSpPr>
        <p:spPr/>
        <p:txBody>
          <a:bodyPr/>
          <a:lstStyle/>
          <a:p>
            <a:r>
              <a:rPr lang="en-US" dirty="0"/>
              <a:t>Random Forest Similarities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808DA91-B84E-5B48-BF4F-5B20E134C1C0}"/>
                  </a:ext>
                </a:extLst>
              </p:cNvPr>
              <p:cNvSpPr>
                <a:spLocks noGrp="1"/>
              </p:cNvSpPr>
              <p:nvPr>
                <p:ph type="body" idx="1"/>
              </p:nvPr>
            </p:nvSpPr>
            <p:spPr>
              <a:xfrm>
                <a:off x="1689100" y="2756957"/>
                <a:ext cx="21005800" cy="9106179"/>
              </a:xfrm>
            </p:spPr>
            <p:txBody>
              <a:bodyPr/>
              <a:lstStyle/>
              <a:p>
                <a:r>
                  <a:rPr lang="en-US" sz="4000" dirty="0"/>
                  <a:t>We can use these vectors as an encoding of the structure of our data, as seen through the random forest:</a:t>
                </a:r>
              </a:p>
              <a:p>
                <a:pPr marL="0" indent="0" algn="ctr">
                  <a:buNone/>
                </a:pPr>
                <a:r>
                  <a:rPr lang="en-US" sz="4000" dirty="0">
                    <a:latin typeface="Consolas" panose="020B0609020204030204" pitchFamily="49" charset="0"/>
                    <a:cs typeface="Consolas" panose="020B0609020204030204" pitchFamily="49" charset="0"/>
                  </a:rPr>
                  <a:t>V1 =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p>
              <a:p>
                <a:pPr marL="0" indent="0" algn="ctr">
                  <a:buNone/>
                </a:pPr>
                <a:r>
                  <a:rPr lang="en-US" sz="4000" dirty="0">
                    <a:latin typeface="Consolas" panose="020B0609020204030204" pitchFamily="49" charset="0"/>
                    <a:cs typeface="Consolas" panose="020B0609020204030204" pitchFamily="49" charset="0"/>
                  </a:rPr>
                  <a:t>V2 =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 </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 </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3"/>
                    </a:solidFill>
                    <a:latin typeface="Consolas" panose="020B0609020204030204" pitchFamily="49" charset="0"/>
                    <a:cs typeface="Consolas" panose="020B0609020204030204" pitchFamily="49" charset="0"/>
                  </a:rPr>
                  <a:t>1</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r>
                  <a:rPr lang="en-US" sz="4000" dirty="0">
                    <a:solidFill>
                      <a:schemeClr val="accent1"/>
                    </a:solidFill>
                    <a:latin typeface="Consolas" panose="020B0609020204030204" pitchFamily="49" charset="0"/>
                    <a:cs typeface="Consolas" panose="020B0609020204030204" pitchFamily="49" charset="0"/>
                  </a:rPr>
                  <a:t>0</a:t>
                </a:r>
                <a:r>
                  <a:rPr lang="en-US" sz="4000" dirty="0">
                    <a:latin typeface="Consolas" panose="020B0609020204030204" pitchFamily="49" charset="0"/>
                    <a:cs typeface="Consolas" panose="020B0609020204030204" pitchFamily="49" charset="0"/>
                  </a:rPr>
                  <a:t>]</a:t>
                </a:r>
              </a:p>
              <a:p>
                <a:r>
                  <a:rPr lang="en-US" sz="4000" dirty="0">
                    <a:cs typeface="Consolas" panose="020B0609020204030204" pitchFamily="49" charset="0"/>
                  </a:rPr>
                  <a:t>The similarity of these two data points is taken to be the probability that two data points land in the same leaf averaged over all trees.  </a:t>
                </a:r>
              </a:p>
              <a:p>
                <a:endParaRPr lang="en-US" sz="4000" dirty="0">
                  <a:cs typeface="Consolas" panose="020B0609020204030204" pitchFamily="49" charset="0"/>
                </a:endParaRPr>
              </a:p>
              <a:p>
                <a:r>
                  <a:rPr lang="en-US" sz="4000" dirty="0">
                    <a:cs typeface="Consolas" panose="020B0609020204030204" pitchFamily="49" charset="0"/>
                  </a:rPr>
                  <a:t>It is </a:t>
                </a:r>
                <a14:m>
                  <m:oMath xmlns:m="http://schemas.openxmlformats.org/officeDocument/2006/math">
                    <m:f>
                      <m:fPr>
                        <m:ctrlPr>
                          <a:rPr lang="en-US" sz="4000" b="1" i="1">
                            <a:latin typeface="Cambria Math" panose="02040503050406030204" pitchFamily="18" charset="0"/>
                            <a:cs typeface="Consolas" panose="020B0609020204030204" pitchFamily="49" charset="0"/>
                          </a:rPr>
                        </m:ctrlPr>
                      </m:fPr>
                      <m:num>
                        <m:r>
                          <a:rPr lang="en-US" sz="4000" b="1" i="1">
                            <a:latin typeface="Cambria Math" panose="02040503050406030204" pitchFamily="18" charset="0"/>
                            <a:cs typeface="Consolas" panose="020B0609020204030204" pitchFamily="49" charset="0"/>
                          </a:rPr>
                          <m:t>𝟑</m:t>
                        </m:r>
                      </m:num>
                      <m:den>
                        <m:r>
                          <a:rPr lang="en-US" sz="4000" b="1" i="1">
                            <a:latin typeface="Cambria Math" panose="02040503050406030204" pitchFamily="18" charset="0"/>
                            <a:cs typeface="Consolas" panose="020B0609020204030204" pitchFamily="49" charset="0"/>
                          </a:rPr>
                          <m:t>𝟓</m:t>
                        </m:r>
                      </m:den>
                    </m:f>
                  </m:oMath>
                </a14:m>
                <a:r>
                  <a:rPr lang="en-US" sz="4000" b="1" dirty="0">
                    <a:cs typeface="Consolas" panose="020B0609020204030204" pitchFamily="49" charset="0"/>
                  </a:rPr>
                  <a:t> </a:t>
                </a:r>
                <a:r>
                  <a:rPr lang="en-US" sz="4000" dirty="0">
                    <a:cs typeface="Consolas" panose="020B0609020204030204" pitchFamily="49" charset="0"/>
                  </a:rPr>
                  <a:t>here.</a:t>
                </a:r>
              </a:p>
              <a:p>
                <a:r>
                  <a:rPr lang="en-US" sz="4000" dirty="0">
                    <a:cs typeface="Consolas" panose="020B0609020204030204" pitchFamily="49" charset="0"/>
                  </a:rPr>
                  <a:t>Note: we do </a:t>
                </a:r>
                <a:r>
                  <a:rPr lang="en-US" sz="4000" b="1" dirty="0">
                    <a:solidFill>
                      <a:schemeClr val="tx1"/>
                    </a:solidFill>
                    <a:cs typeface="Consolas" panose="020B0609020204030204" pitchFamily="49" charset="0"/>
                  </a:rPr>
                  <a:t>not</a:t>
                </a:r>
                <a:r>
                  <a:rPr lang="en-US" sz="4000" dirty="0">
                    <a:cs typeface="Consolas" panose="020B0609020204030204" pitchFamily="49" charset="0"/>
                  </a:rPr>
                  <a:t> take into account the actual predictions the tree makes at each leaf!</a:t>
                </a:r>
              </a:p>
            </p:txBody>
          </p:sp>
        </mc:Choice>
        <mc:Fallback xmlns="">
          <p:sp>
            <p:nvSpPr>
              <p:cNvPr id="3" name="Text Placeholder 2">
                <a:extLst>
                  <a:ext uri="{FF2B5EF4-FFF2-40B4-BE49-F238E27FC236}">
                    <a16:creationId xmlns:a16="http://schemas.microsoft.com/office/drawing/2014/main" id="{7808DA91-B84E-5B48-BF4F-5B20E134C1C0}"/>
                  </a:ext>
                </a:extLst>
              </p:cNvPr>
              <p:cNvSpPr>
                <a:spLocks noGrp="1" noRot="1" noChangeAspect="1" noMove="1" noResize="1" noEditPoints="1" noAdjustHandles="1" noChangeArrowheads="1" noChangeShapeType="1" noTextEdit="1"/>
              </p:cNvSpPr>
              <p:nvPr>
                <p:ph type="body" idx="1"/>
              </p:nvPr>
            </p:nvSpPr>
            <p:spPr>
              <a:xfrm>
                <a:off x="1689100" y="2756957"/>
                <a:ext cx="21005800" cy="9106179"/>
              </a:xfrm>
              <a:blipFill>
                <a:blip r:embed="rId3"/>
                <a:stretch>
                  <a:fillRect l="-1631" t="-334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30664D9-1FF8-7448-A266-9742B04C5DD2}"/>
              </a:ext>
            </a:extLst>
          </p:cNvPr>
          <p:cNvSpPr/>
          <p:nvPr/>
        </p:nvSpPr>
        <p:spPr>
          <a:xfrm>
            <a:off x="7098631" y="4259179"/>
            <a:ext cx="2267041" cy="1876926"/>
          </a:xfrm>
          <a:prstGeom prst="rect">
            <a:avLst/>
          </a:prstGeom>
          <a:noFill/>
          <a:ln w="47625" cap="flat">
            <a:solidFill>
              <a:srgbClr val="CA001D"/>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Rectangle 4">
            <a:extLst>
              <a:ext uri="{FF2B5EF4-FFF2-40B4-BE49-F238E27FC236}">
                <a16:creationId xmlns:a16="http://schemas.microsoft.com/office/drawing/2014/main" id="{36948693-6FAC-2F4F-9BF0-59C1C9C3ED88}"/>
              </a:ext>
            </a:extLst>
          </p:cNvPr>
          <p:cNvSpPr/>
          <p:nvPr/>
        </p:nvSpPr>
        <p:spPr>
          <a:xfrm>
            <a:off x="12136582" y="4259179"/>
            <a:ext cx="2267041" cy="1876926"/>
          </a:xfrm>
          <a:prstGeom prst="rect">
            <a:avLst/>
          </a:prstGeom>
          <a:noFill/>
          <a:ln w="47625" cap="flat">
            <a:solidFill>
              <a:srgbClr val="CA001D"/>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Rectangle 5">
            <a:extLst>
              <a:ext uri="{FF2B5EF4-FFF2-40B4-BE49-F238E27FC236}">
                <a16:creationId xmlns:a16="http://schemas.microsoft.com/office/drawing/2014/main" id="{235179EB-5B86-D14A-9A58-F3C8D827806B}"/>
              </a:ext>
            </a:extLst>
          </p:cNvPr>
          <p:cNvSpPr/>
          <p:nvPr/>
        </p:nvSpPr>
        <p:spPr>
          <a:xfrm>
            <a:off x="9617606" y="4259179"/>
            <a:ext cx="2267041" cy="1876926"/>
          </a:xfrm>
          <a:prstGeom prst="rect">
            <a:avLst/>
          </a:prstGeom>
          <a:noFill/>
          <a:ln w="4762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Rectangle 6">
            <a:extLst>
              <a:ext uri="{FF2B5EF4-FFF2-40B4-BE49-F238E27FC236}">
                <a16:creationId xmlns:a16="http://schemas.microsoft.com/office/drawing/2014/main" id="{D8B5EFF2-5B8C-C546-8709-29700A9A85BE}"/>
              </a:ext>
            </a:extLst>
          </p:cNvPr>
          <p:cNvSpPr/>
          <p:nvPr/>
        </p:nvSpPr>
        <p:spPr>
          <a:xfrm>
            <a:off x="16503315" y="4259179"/>
            <a:ext cx="2267041" cy="1876926"/>
          </a:xfrm>
          <a:prstGeom prst="rect">
            <a:avLst/>
          </a:prstGeom>
          <a:noFill/>
          <a:ln w="4762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Rectangle 7">
            <a:extLst>
              <a:ext uri="{FF2B5EF4-FFF2-40B4-BE49-F238E27FC236}">
                <a16:creationId xmlns:a16="http://schemas.microsoft.com/office/drawing/2014/main" id="{0BC53E18-56C1-0D4F-B27C-DC7D1D1904D1}"/>
              </a:ext>
            </a:extLst>
          </p:cNvPr>
          <p:cNvSpPr/>
          <p:nvPr/>
        </p:nvSpPr>
        <p:spPr>
          <a:xfrm>
            <a:off x="14655558" y="4259179"/>
            <a:ext cx="1637387" cy="1876926"/>
          </a:xfrm>
          <a:prstGeom prst="rect">
            <a:avLst/>
          </a:prstGeom>
          <a:noFill/>
          <a:ln w="4762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AB1530-7A64-A143-B582-207A97968AF3}"/>
                  </a:ext>
                </a:extLst>
              </p:cNvPr>
              <p:cNvSpPr txBox="1"/>
              <p:nvPr/>
            </p:nvSpPr>
            <p:spPr>
              <a:xfrm>
                <a:off x="6741112" y="7807712"/>
                <a:ext cx="9479133" cy="988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𝑝𝑟𝑜𝑥</m:t>
                      </m:r>
                      <m:d>
                        <m:dPr>
                          <m:ctrlP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dPr>
                        <m:e>
                          <m:sSub>
                            <m:sSubPr>
                              <m:ctrlP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𝑥</m:t>
                              </m:r>
                            </m:e>
                            <m:sub>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𝑖</m:t>
                              </m:r>
                            </m:sub>
                          </m:sSub>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sSub>
                            <m:sSubPr>
                              <m:ctrlP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𝑥</m:t>
                              </m:r>
                            </m:e>
                            <m:sub>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𝑗</m:t>
                              </m:r>
                            </m:sub>
                          </m:sSub>
                        </m:e>
                      </m:d>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f>
                        <m:fPr>
                          <m:ctrlP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fPr>
                        <m:num>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𝑜𝑓</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𝑡𝑖𝑚𝑒𝑠</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sSub>
                            <m:sSubPr>
                              <m:ctrlP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𝑥</m:t>
                              </m:r>
                            </m:e>
                            <m:sub>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𝑖</m:t>
                              </m:r>
                            </m:sub>
                          </m:sSub>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𝑎𝑛𝑑</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sSub>
                            <m:sSubPr>
                              <m:ctrlP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𝑥</m:t>
                              </m:r>
                            </m:e>
                            <m:sub>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𝑗</m:t>
                              </m:r>
                            </m:sub>
                          </m:sSub>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𝑓𝑎𝑙𝑙</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𝑖𝑛𝑡𝑜</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𝑠𝑎𝑚𝑒</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𝑙𝑒𝑎𝑓</m:t>
                          </m:r>
                        </m:num>
                        <m:den>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𝑜𝑓</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r>
                            <a:rPr kumimoji="0" lang="en-US" sz="30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𝑡𝑟𝑒𝑒𝑠</m:t>
                          </m:r>
                        </m:den>
                      </m:f>
                    </m:oMath>
                  </m:oMathPara>
                </a14:m>
                <a:endParaRPr kumimoji="0" lang="en-US" sz="30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9" name="TextBox 8">
                <a:extLst>
                  <a:ext uri="{FF2B5EF4-FFF2-40B4-BE49-F238E27FC236}">
                    <a16:creationId xmlns:a16="http://schemas.microsoft.com/office/drawing/2014/main" id="{94AB1530-7A64-A143-B582-207A97968AF3}"/>
                  </a:ext>
                </a:extLst>
              </p:cNvPr>
              <p:cNvSpPr txBox="1">
                <a:spLocks noRot="1" noChangeAspect="1" noMove="1" noResize="1" noEditPoints="1" noAdjustHandles="1" noChangeArrowheads="1" noChangeShapeType="1" noTextEdit="1"/>
              </p:cNvSpPr>
              <p:nvPr/>
            </p:nvSpPr>
            <p:spPr>
              <a:xfrm>
                <a:off x="6741112" y="7807712"/>
                <a:ext cx="9479133" cy="988156"/>
              </a:xfrm>
              <a:prstGeom prst="rect">
                <a:avLst/>
              </a:prstGeom>
              <a:blipFill>
                <a:blip r:embed="rId4"/>
                <a:stretch>
                  <a:fillRect t="-5063" b="-16456"/>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8495003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3239-2702-194F-A55C-41E9CAB562A6}"/>
              </a:ext>
            </a:extLst>
          </p:cNvPr>
          <p:cNvSpPr>
            <a:spLocks noGrp="1"/>
          </p:cNvSpPr>
          <p:nvPr>
            <p:ph type="title"/>
          </p:nvPr>
        </p:nvSpPr>
        <p:spPr/>
        <p:txBody>
          <a:bodyPr/>
          <a:lstStyle/>
          <a:p>
            <a:r>
              <a:rPr lang="en-US" dirty="0">
                <a:solidFill>
                  <a:schemeClr val="tx1"/>
                </a:solidFill>
              </a:rPr>
              <a:t>How do we use this?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63A83D5-68D6-3B46-A131-F3176D3DD32B}"/>
                  </a:ext>
                </a:extLst>
              </p:cNvPr>
              <p:cNvSpPr>
                <a:spLocks noGrp="1"/>
              </p:cNvSpPr>
              <p:nvPr>
                <p:ph type="body" idx="1"/>
              </p:nvPr>
            </p:nvSpPr>
            <p:spPr/>
            <p:txBody>
              <a:bodyPr/>
              <a:lstStyle/>
              <a:p>
                <a:r>
                  <a:rPr lang="en-US" sz="4000" dirty="0"/>
                  <a:t>In the world of dimension reduction, you’ve likely heard of </a:t>
                </a:r>
                <a:r>
                  <a:rPr lang="en-US" sz="4000" b="1" dirty="0"/>
                  <a:t>Principal Component Analysis (PCA)</a:t>
                </a:r>
                <a:r>
                  <a:rPr lang="en-US" sz="4000" dirty="0"/>
                  <a:t>,</a:t>
                </a:r>
                <a:r>
                  <a:rPr lang="en-US" sz="4000" b="1" dirty="0"/>
                  <a:t> </a:t>
                </a:r>
                <a:r>
                  <a:rPr lang="en-US" sz="4000" dirty="0"/>
                  <a:t>but there is another technique called</a:t>
                </a:r>
                <a:r>
                  <a:rPr lang="en-US" sz="4000" b="1" dirty="0">
                    <a:solidFill>
                      <a:schemeClr val="accent6"/>
                    </a:solidFill>
                  </a:rPr>
                  <a:t> </a:t>
                </a:r>
                <a:r>
                  <a:rPr lang="en-US" sz="4000" b="1" dirty="0">
                    <a:solidFill>
                      <a:schemeClr val="accent3"/>
                    </a:solidFill>
                  </a:rPr>
                  <a:t>metric</a:t>
                </a:r>
                <a:r>
                  <a:rPr lang="en-US" sz="4000" b="1" dirty="0">
                    <a:solidFill>
                      <a:schemeClr val="accent6"/>
                    </a:solidFill>
                  </a:rPr>
                  <a:t> </a:t>
                </a:r>
                <a:r>
                  <a:rPr lang="en-US" sz="4000" b="1" dirty="0">
                    <a:solidFill>
                      <a:schemeClr val="accent3"/>
                    </a:solidFill>
                  </a:rPr>
                  <a:t>Multidimensional Scaling (</a:t>
                </a:r>
                <a:r>
                  <a:rPr lang="en-US" sz="4000" b="1" dirty="0" err="1">
                    <a:solidFill>
                      <a:schemeClr val="accent3"/>
                    </a:solidFill>
                  </a:rPr>
                  <a:t>mMDS</a:t>
                </a:r>
                <a:r>
                  <a:rPr lang="en-US" sz="4000" b="1" dirty="0">
                    <a:solidFill>
                      <a:schemeClr val="accent3"/>
                    </a:solidFill>
                  </a:rPr>
                  <a:t>)</a:t>
                </a:r>
                <a:r>
                  <a:rPr lang="en-US" sz="4000" dirty="0">
                    <a:solidFill>
                      <a:schemeClr val="tx1"/>
                    </a:solidFill>
                  </a:rPr>
                  <a:t>.</a:t>
                </a:r>
              </a:p>
              <a:p>
                <a:r>
                  <a:rPr lang="en-US" sz="4000" dirty="0"/>
                  <a:t>This technique takes in distances between points as inputs and produces a low dimensional picture that represents those distances as accurately as possible:</a:t>
                </a:r>
              </a:p>
              <a:p>
                <a:pPr marL="0" indent="0" algn="ctr">
                  <a:buNone/>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ea typeface="Cambria Math" panose="02040503050406030204" pitchFamily="18" charset="0"/>
                        </a:rPr>
                        <m:t>ℒ</m:t>
                      </m:r>
                      <m:r>
                        <a:rPr lang="en-US" sz="4000" i="1">
                          <a:latin typeface="Cambria Math" panose="02040503050406030204" pitchFamily="18" charset="0"/>
                          <a:ea typeface="Cambria Math" panose="02040503050406030204" pitchFamily="18" charset="0"/>
                        </a:rPr>
                        <m:t>=</m:t>
                      </m:r>
                      <m:nary>
                        <m:naryPr>
                          <m:chr m:val="∑"/>
                          <m:supHide m:val="on"/>
                          <m:ctrlPr>
                            <a:rPr lang="en-US" sz="4000" i="1">
                              <a:latin typeface="Cambria Math" panose="02040503050406030204" pitchFamily="18" charset="0"/>
                              <a:ea typeface="Cambria Math" panose="02040503050406030204" pitchFamily="18" charset="0"/>
                            </a:rPr>
                          </m:ctrlPr>
                        </m:naryPr>
                        <m:sub>
                          <m:r>
                            <a:rPr lang="en-US" sz="4000" i="1">
                              <a:latin typeface="Cambria Math" panose="02040503050406030204" pitchFamily="18" charset="0"/>
                              <a:ea typeface="Cambria Math" panose="02040503050406030204" pitchFamily="18" charset="0"/>
                            </a:rPr>
                            <m:t>𝑖</m:t>
                          </m:r>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𝑗</m:t>
                          </m:r>
                        </m:sub>
                        <m:sup/>
                        <m:e>
                          <m:sSup>
                            <m:sSupPr>
                              <m:ctrlPr>
                                <a:rPr lang="en-US" sz="4000" i="1">
                                  <a:latin typeface="Cambria Math" panose="02040503050406030204" pitchFamily="18" charset="0"/>
                                  <a:ea typeface="Cambria Math" panose="02040503050406030204" pitchFamily="18" charset="0"/>
                                </a:rPr>
                              </m:ctrlPr>
                            </m:sSupPr>
                            <m:e>
                              <m:d>
                                <m:dPr>
                                  <m:ctrlPr>
                                    <a:rPr lang="en-US" sz="4000" i="1">
                                      <a:latin typeface="Cambria Math" panose="02040503050406030204" pitchFamily="18" charset="0"/>
                                      <a:ea typeface="Cambria Math" panose="02040503050406030204" pitchFamily="18" charset="0"/>
                                    </a:rPr>
                                  </m:ctrlPr>
                                </m:dPr>
                                <m:e>
                                  <m:sSub>
                                    <m:sSubPr>
                                      <m:ctrlPr>
                                        <a:rPr lang="en-US" sz="4000" i="1">
                                          <a:latin typeface="Cambria Math" panose="02040503050406030204" pitchFamily="18" charset="0"/>
                                          <a:ea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𝑑</m:t>
                                      </m:r>
                                    </m:e>
                                    <m:sub>
                                      <m:r>
                                        <m:rPr>
                                          <m:sty m:val="p"/>
                                        </m:rPr>
                                        <a:rPr lang="en-US" sz="4000">
                                          <a:latin typeface="Cambria Math" panose="02040503050406030204" pitchFamily="18" charset="0"/>
                                          <a:ea typeface="Cambria Math" panose="02040503050406030204" pitchFamily="18" charset="0"/>
                                        </a:rPr>
                                        <m:t>original</m:t>
                                      </m:r>
                                      <m:r>
                                        <a:rPr lang="en-US" sz="4000">
                                          <a:latin typeface="Cambria Math" panose="02040503050406030204" pitchFamily="18" charset="0"/>
                                          <a:ea typeface="Cambria Math" panose="02040503050406030204" pitchFamily="18" charset="0"/>
                                        </a:rPr>
                                        <m:t> </m:t>
                                      </m:r>
                                    </m:sub>
                                  </m:sSub>
                                  <m:d>
                                    <m:dPr>
                                      <m:ctrlPr>
                                        <a:rPr lang="en-US" sz="4000" i="1">
                                          <a:latin typeface="Cambria Math" panose="02040503050406030204" pitchFamily="18" charset="0"/>
                                          <a:ea typeface="Cambria Math" panose="02040503050406030204" pitchFamily="18" charset="0"/>
                                        </a:rPr>
                                      </m:ctrlPr>
                                    </m:dPr>
                                    <m:e>
                                      <m:sSub>
                                        <m:sSubPr>
                                          <m:ctrlPr>
                                            <a:rPr lang="en-US" sz="4000" i="1">
                                              <a:latin typeface="Cambria Math" panose="02040503050406030204" pitchFamily="18" charset="0"/>
                                              <a:ea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𝑥</m:t>
                                          </m:r>
                                        </m:e>
                                        <m:sub>
                                          <m:r>
                                            <a:rPr lang="en-US" sz="4000" i="1">
                                              <a:latin typeface="Cambria Math" panose="02040503050406030204" pitchFamily="18" charset="0"/>
                                              <a:ea typeface="Cambria Math" panose="02040503050406030204" pitchFamily="18" charset="0"/>
                                            </a:rPr>
                                            <m:t>𝑖</m:t>
                                          </m:r>
                                        </m:sub>
                                      </m:sSub>
                                      <m:r>
                                        <a:rPr lang="en-US" sz="4000" i="1">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ea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𝑥</m:t>
                                          </m:r>
                                        </m:e>
                                        <m:sub>
                                          <m:r>
                                            <a:rPr lang="en-US" sz="4000" i="1">
                                              <a:latin typeface="Cambria Math" panose="02040503050406030204" pitchFamily="18" charset="0"/>
                                              <a:ea typeface="Cambria Math" panose="02040503050406030204" pitchFamily="18" charset="0"/>
                                            </a:rPr>
                                            <m:t>𝑗</m:t>
                                          </m:r>
                                        </m:sub>
                                      </m:sSub>
                                    </m:e>
                                  </m:d>
                                  <m:r>
                                    <a:rPr lang="en-US" sz="4000" i="1">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ea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𝑑</m:t>
                                      </m:r>
                                    </m:e>
                                    <m:sub>
                                      <m:r>
                                        <m:rPr>
                                          <m:sty m:val="p"/>
                                        </m:rPr>
                                        <a:rPr lang="en-US" sz="4000">
                                          <a:latin typeface="Cambria Math" panose="02040503050406030204" pitchFamily="18" charset="0"/>
                                          <a:ea typeface="Cambria Math" panose="02040503050406030204" pitchFamily="18" charset="0"/>
                                        </a:rPr>
                                        <m:t>reduced</m:t>
                                      </m:r>
                                      <m:r>
                                        <a:rPr lang="en-US" sz="4000">
                                          <a:latin typeface="Cambria Math" panose="02040503050406030204" pitchFamily="18" charset="0"/>
                                          <a:ea typeface="Cambria Math" panose="02040503050406030204" pitchFamily="18" charset="0"/>
                                        </a:rPr>
                                        <m:t> </m:t>
                                      </m:r>
                                    </m:sub>
                                  </m:sSub>
                                  <m:d>
                                    <m:dPr>
                                      <m:ctrlPr>
                                        <a:rPr lang="en-US" sz="4000" i="1">
                                          <a:latin typeface="Cambria Math" panose="02040503050406030204" pitchFamily="18" charset="0"/>
                                          <a:ea typeface="Cambria Math" panose="02040503050406030204" pitchFamily="18" charset="0"/>
                                        </a:rPr>
                                      </m:ctrlPr>
                                    </m:dPr>
                                    <m:e>
                                      <m:sSub>
                                        <m:sSubPr>
                                          <m:ctrlPr>
                                            <a:rPr lang="en-US" sz="4000" i="1">
                                              <a:latin typeface="Cambria Math" panose="02040503050406030204" pitchFamily="18" charset="0"/>
                                              <a:ea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𝑥</m:t>
                                          </m:r>
                                        </m:e>
                                        <m:sub>
                                          <m:r>
                                            <a:rPr lang="en-US" sz="4000" i="1">
                                              <a:latin typeface="Cambria Math" panose="02040503050406030204" pitchFamily="18" charset="0"/>
                                              <a:ea typeface="Cambria Math" panose="02040503050406030204" pitchFamily="18" charset="0"/>
                                            </a:rPr>
                                            <m:t>𝑖</m:t>
                                          </m:r>
                                        </m:sub>
                                      </m:sSub>
                                      <m:r>
                                        <a:rPr lang="en-US" sz="4000" i="1">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ea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𝑥</m:t>
                                          </m:r>
                                        </m:e>
                                        <m:sub>
                                          <m:r>
                                            <a:rPr lang="en-US" sz="4000" i="1">
                                              <a:latin typeface="Cambria Math" panose="02040503050406030204" pitchFamily="18" charset="0"/>
                                              <a:ea typeface="Cambria Math" panose="02040503050406030204" pitchFamily="18" charset="0"/>
                                            </a:rPr>
                                            <m:t>𝑗</m:t>
                                          </m:r>
                                        </m:sub>
                                      </m:sSub>
                                    </m:e>
                                  </m:d>
                                </m:e>
                              </m:d>
                            </m:e>
                            <m:sup>
                              <m:r>
                                <a:rPr lang="en-US" sz="4000" i="1">
                                  <a:latin typeface="Cambria Math" panose="02040503050406030204" pitchFamily="18" charset="0"/>
                                  <a:ea typeface="Cambria Math" panose="02040503050406030204" pitchFamily="18" charset="0"/>
                                </a:rPr>
                                <m:t>2</m:t>
                              </m:r>
                            </m:sup>
                          </m:sSup>
                        </m:e>
                      </m:nary>
                    </m:oMath>
                  </m:oMathPara>
                </a14:m>
                <a:endParaRPr lang="en-US" sz="4000" dirty="0"/>
              </a:p>
              <a:p>
                <a:r>
                  <a:rPr lang="en-US" sz="4000" dirty="0"/>
                  <a:t>We can use the similarities to produce dissimilarities (probability they are different) which is a valid metric (satisfies the triangle inequality) and thus we can try to project this strange high-dimensional metric into a low-dimensional picture.</a:t>
                </a:r>
              </a:p>
            </p:txBody>
          </p:sp>
        </mc:Choice>
        <mc:Fallback xmlns="">
          <p:sp>
            <p:nvSpPr>
              <p:cNvPr id="3" name="Text Placeholder 2">
                <a:extLst>
                  <a:ext uri="{FF2B5EF4-FFF2-40B4-BE49-F238E27FC236}">
                    <a16:creationId xmlns:a16="http://schemas.microsoft.com/office/drawing/2014/main" id="{B63A83D5-68D6-3B46-A131-F3176D3DD32B}"/>
                  </a:ext>
                </a:extLst>
              </p:cNvPr>
              <p:cNvSpPr>
                <a:spLocks noGrp="1" noRot="1" noChangeAspect="1" noMove="1" noResize="1" noEditPoints="1" noAdjustHandles="1" noChangeArrowheads="1" noChangeShapeType="1" noTextEdit="1"/>
              </p:cNvSpPr>
              <p:nvPr>
                <p:ph type="body" idx="1"/>
              </p:nvPr>
            </p:nvSpPr>
            <p:spPr>
              <a:blipFill>
                <a:blip r:embed="rId3"/>
                <a:stretch>
                  <a:fillRect l="-1631" t="-4131" b="-877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3E7E982-98E7-454E-8B5A-E85C5038A1FD}"/>
              </a:ext>
            </a:extLst>
          </p:cNvPr>
          <p:cNvSpPr txBox="1"/>
          <p:nvPr/>
        </p:nvSpPr>
        <p:spPr>
          <a:xfrm>
            <a:off x="-2007128" y="-205928"/>
            <a:ext cx="10265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6761121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4DF4-9C3B-3D42-A797-CFF9272DBF85}"/>
              </a:ext>
            </a:extLst>
          </p:cNvPr>
          <p:cNvSpPr>
            <a:spLocks noGrp="1"/>
          </p:cNvSpPr>
          <p:nvPr>
            <p:ph type="title"/>
          </p:nvPr>
        </p:nvSpPr>
        <p:spPr/>
        <p:txBody>
          <a:bodyPr/>
          <a:lstStyle/>
          <a:p>
            <a:r>
              <a:rPr lang="en-US" dirty="0"/>
              <a:t>PCA and Metric MDS on Fashion MNIST</a:t>
            </a:r>
          </a:p>
        </p:txBody>
      </p:sp>
      <p:sp>
        <p:nvSpPr>
          <p:cNvPr id="3" name="Text Placeholder 2">
            <a:extLst>
              <a:ext uri="{FF2B5EF4-FFF2-40B4-BE49-F238E27FC236}">
                <a16:creationId xmlns:a16="http://schemas.microsoft.com/office/drawing/2014/main" id="{73FB7FF6-9492-8E4F-BD24-F45025AF9D21}"/>
              </a:ext>
            </a:extLst>
          </p:cNvPr>
          <p:cNvSpPr>
            <a:spLocks noGrp="1"/>
          </p:cNvSpPr>
          <p:nvPr>
            <p:ph type="body" idx="1"/>
          </p:nvPr>
        </p:nvSpPr>
        <p:spPr/>
        <p:txBody>
          <a:bodyPr/>
          <a:lstStyle/>
          <a:p>
            <a:r>
              <a:rPr lang="en-US" sz="4000" dirty="0"/>
              <a:t>These two images show the raw PCA and Metric MDS on Fashion MNIST (we run on images, no proximities yet). Note that there is some structure, but very fuzzy.</a:t>
            </a:r>
          </a:p>
        </p:txBody>
      </p:sp>
      <p:pic>
        <p:nvPicPr>
          <p:cNvPr id="4" name="Picture 3">
            <a:extLst>
              <a:ext uri="{FF2B5EF4-FFF2-40B4-BE49-F238E27FC236}">
                <a16:creationId xmlns:a16="http://schemas.microsoft.com/office/drawing/2014/main" id="{ECD5F937-81E4-AB49-8FC0-C5C0A94DA751}"/>
              </a:ext>
            </a:extLst>
          </p:cNvPr>
          <p:cNvPicPr>
            <a:picLocks noChangeAspect="1"/>
          </p:cNvPicPr>
          <p:nvPr/>
        </p:nvPicPr>
        <p:blipFill>
          <a:blip r:embed="rId3"/>
          <a:stretch>
            <a:fillRect/>
          </a:stretch>
        </p:blipFill>
        <p:spPr>
          <a:xfrm>
            <a:off x="2530334" y="4310653"/>
            <a:ext cx="7726995" cy="7406640"/>
          </a:xfrm>
          <a:prstGeom prst="rect">
            <a:avLst/>
          </a:prstGeom>
        </p:spPr>
      </p:pic>
      <p:pic>
        <p:nvPicPr>
          <p:cNvPr id="5" name="Picture 4">
            <a:extLst>
              <a:ext uri="{FF2B5EF4-FFF2-40B4-BE49-F238E27FC236}">
                <a16:creationId xmlns:a16="http://schemas.microsoft.com/office/drawing/2014/main" id="{BE311848-1F96-734A-B100-8CA810650879}"/>
              </a:ext>
            </a:extLst>
          </p:cNvPr>
          <p:cNvPicPr>
            <a:picLocks noChangeAspect="1"/>
          </p:cNvPicPr>
          <p:nvPr/>
        </p:nvPicPr>
        <p:blipFill>
          <a:blip r:embed="rId4"/>
          <a:stretch>
            <a:fillRect/>
          </a:stretch>
        </p:blipFill>
        <p:spPr>
          <a:xfrm>
            <a:off x="11638545" y="4310653"/>
            <a:ext cx="7726997" cy="7406640"/>
          </a:xfrm>
          <a:prstGeom prst="rect">
            <a:avLst/>
          </a:prstGeom>
        </p:spPr>
      </p:pic>
      <p:sp>
        <p:nvSpPr>
          <p:cNvPr id="7" name="TextBox 6">
            <a:extLst>
              <a:ext uri="{FF2B5EF4-FFF2-40B4-BE49-F238E27FC236}">
                <a16:creationId xmlns:a16="http://schemas.microsoft.com/office/drawing/2014/main" id="{C832374F-B291-0E45-B987-3F49D2457129}"/>
              </a:ext>
            </a:extLst>
          </p:cNvPr>
          <p:cNvSpPr txBox="1"/>
          <p:nvPr/>
        </p:nvSpPr>
        <p:spPr>
          <a:xfrm>
            <a:off x="8933855" y="4484050"/>
            <a:ext cx="132347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PCA</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8" name="TextBox 7">
            <a:extLst>
              <a:ext uri="{FF2B5EF4-FFF2-40B4-BE49-F238E27FC236}">
                <a16:creationId xmlns:a16="http://schemas.microsoft.com/office/drawing/2014/main" id="{57764B87-38DA-3B4F-9739-BBFBACF0B5C9}"/>
              </a:ext>
            </a:extLst>
          </p:cNvPr>
          <p:cNvSpPr txBox="1"/>
          <p:nvPr/>
        </p:nvSpPr>
        <p:spPr>
          <a:xfrm>
            <a:off x="17977590" y="4479094"/>
            <a:ext cx="132347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MDS</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85070824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A9B2-5009-6B49-A337-8BB7226FCA1E}"/>
              </a:ext>
            </a:extLst>
          </p:cNvPr>
          <p:cNvSpPr>
            <a:spLocks noGrp="1"/>
          </p:cNvSpPr>
          <p:nvPr>
            <p:ph type="title"/>
          </p:nvPr>
        </p:nvSpPr>
        <p:spPr/>
        <p:txBody>
          <a:bodyPr/>
          <a:lstStyle/>
          <a:p>
            <a:r>
              <a:rPr lang="en-US" dirty="0"/>
              <a:t>MDS of Dissimilarities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980C4F3-B231-A848-8E9E-67780C7A4732}"/>
                  </a:ext>
                </a:extLst>
              </p:cNvPr>
              <p:cNvSpPr>
                <a:spLocks noGrp="1"/>
              </p:cNvSpPr>
              <p:nvPr>
                <p:ph type="body" sz="half" idx="1"/>
              </p:nvPr>
            </p:nvSpPr>
            <p:spPr/>
            <p:txBody>
              <a:bodyPr/>
              <a:lstStyle/>
              <a:p>
                <a:pPr marL="571500" indent="-571500">
                  <a:buFont typeface="Arial" panose="020B0604020202020204" pitchFamily="34" charset="0"/>
                  <a:buChar char="•"/>
                </a:pPr>
                <a:endParaRPr lang="en-US" sz="4400" b="0" dirty="0">
                  <a:solidFill>
                    <a:schemeClr val="tx1"/>
                  </a:solidFill>
                </a:endParaRPr>
              </a:p>
              <a:p>
                <a:pPr marL="571500" indent="-571500">
                  <a:buFont typeface="Arial" panose="020B0604020202020204" pitchFamily="34" charset="0"/>
                  <a:buChar char="•"/>
                </a:pPr>
                <a:r>
                  <a:rPr lang="en-US" sz="4400" b="0" dirty="0">
                    <a:solidFill>
                      <a:schemeClr val="tx1"/>
                    </a:solidFill>
                  </a:rPr>
                  <a:t>We can assume dissimilarities for each pair can be written as </a:t>
                </a:r>
                <a14:m>
                  <m:oMath xmlns:m="http://schemas.openxmlformats.org/officeDocument/2006/math">
                    <m:r>
                      <a:rPr lang="en-US" sz="4400" b="0" i="0" smtClean="0">
                        <a:solidFill>
                          <a:srgbClr val="000000"/>
                        </a:solidFill>
                        <a:latin typeface="Cambria Math" panose="02040503050406030204" pitchFamily="18" charset="0"/>
                        <a:ea typeface="Helvetica Neue"/>
                        <a:cs typeface="Helvetica Neue"/>
                        <a:sym typeface="Helvetica Neue"/>
                      </a:rPr>
                      <m:t>1−</m:t>
                    </m:r>
                    <m:r>
                      <a:rPr lang="en-US" sz="4400" b="0" i="1">
                        <a:solidFill>
                          <a:srgbClr val="000000"/>
                        </a:solidFill>
                        <a:latin typeface="Cambria Math" panose="02040503050406030204" pitchFamily="18" charset="0"/>
                        <a:ea typeface="Helvetica Neue"/>
                        <a:cs typeface="Helvetica Neue"/>
                        <a:sym typeface="Helvetica Neue"/>
                      </a:rPr>
                      <m:t>𝑝𝑟𝑜𝑥</m:t>
                    </m:r>
                    <m:d>
                      <m:dPr>
                        <m:ctrlPr>
                          <a:rPr lang="en-US" sz="4400" b="0" i="1">
                            <a:solidFill>
                              <a:srgbClr val="000000"/>
                            </a:solidFill>
                            <a:latin typeface="Cambria Math" panose="02040503050406030204" pitchFamily="18" charset="0"/>
                            <a:ea typeface="Helvetica Neue"/>
                            <a:cs typeface="Helvetica Neue"/>
                            <a:sym typeface="Helvetica Neue"/>
                          </a:rPr>
                        </m:ctrlPr>
                      </m:dPr>
                      <m:e>
                        <m:sSup>
                          <m:sSupPr>
                            <m:ctrlPr>
                              <a:rPr lang="en-US" sz="4400" b="0" i="1">
                                <a:solidFill>
                                  <a:srgbClr val="000000"/>
                                </a:solidFill>
                                <a:latin typeface="Cambria Math" panose="02040503050406030204" pitchFamily="18" charset="0"/>
                                <a:ea typeface="Helvetica Neue"/>
                                <a:cs typeface="Helvetica Neue"/>
                                <a:sym typeface="Helvetica Neue"/>
                              </a:rPr>
                            </m:ctrlPr>
                          </m:sSupPr>
                          <m:e>
                            <m:r>
                              <a:rPr lang="en-US" sz="4400" b="0" i="1">
                                <a:solidFill>
                                  <a:srgbClr val="000000"/>
                                </a:solidFill>
                                <a:latin typeface="Cambria Math" panose="02040503050406030204" pitchFamily="18" charset="0"/>
                                <a:ea typeface="Helvetica Neue"/>
                                <a:cs typeface="Helvetica Neue"/>
                                <a:sym typeface="Helvetica Neue"/>
                              </a:rPr>
                              <m:t>𝑥</m:t>
                            </m:r>
                          </m:e>
                          <m:sup>
                            <m:r>
                              <a:rPr lang="en-US" sz="4400" b="0" i="1">
                                <a:solidFill>
                                  <a:srgbClr val="000000"/>
                                </a:solidFill>
                                <a:latin typeface="Cambria Math" panose="02040503050406030204" pitchFamily="18" charset="0"/>
                                <a:ea typeface="Helvetica Neue"/>
                                <a:cs typeface="Helvetica Neue"/>
                                <a:sym typeface="Helvetica Neue"/>
                              </a:rPr>
                              <m:t>(</m:t>
                            </m:r>
                            <m:r>
                              <a:rPr lang="en-US" sz="4400" b="0" i="1">
                                <a:solidFill>
                                  <a:srgbClr val="000000"/>
                                </a:solidFill>
                                <a:latin typeface="Cambria Math" panose="02040503050406030204" pitchFamily="18" charset="0"/>
                                <a:ea typeface="Helvetica Neue"/>
                                <a:cs typeface="Helvetica Neue"/>
                                <a:sym typeface="Helvetica Neue"/>
                              </a:rPr>
                              <m:t>𝑖</m:t>
                            </m:r>
                            <m:r>
                              <a:rPr lang="en-US" sz="4400" b="0" i="1">
                                <a:solidFill>
                                  <a:srgbClr val="000000"/>
                                </a:solidFill>
                                <a:latin typeface="Cambria Math" panose="02040503050406030204" pitchFamily="18" charset="0"/>
                                <a:ea typeface="Helvetica Neue"/>
                                <a:cs typeface="Helvetica Neue"/>
                                <a:sym typeface="Helvetica Neue"/>
                              </a:rPr>
                              <m:t>)</m:t>
                            </m:r>
                          </m:sup>
                        </m:sSup>
                        <m:r>
                          <a:rPr lang="en-US" sz="4400" b="0" i="1">
                            <a:solidFill>
                              <a:srgbClr val="000000"/>
                            </a:solidFill>
                            <a:latin typeface="Cambria Math" panose="02040503050406030204" pitchFamily="18" charset="0"/>
                            <a:ea typeface="Helvetica Neue"/>
                            <a:cs typeface="Helvetica Neue"/>
                            <a:sym typeface="Helvetica Neue"/>
                          </a:rPr>
                          <m:t>, </m:t>
                        </m:r>
                        <m:r>
                          <a:rPr lang="en-US" sz="4400" b="0" i="1" smtClean="0">
                            <a:solidFill>
                              <a:srgbClr val="000000"/>
                            </a:solidFill>
                            <a:latin typeface="Cambria Math" panose="02040503050406030204" pitchFamily="18" charset="0"/>
                            <a:ea typeface="Helvetica Neue"/>
                            <a:cs typeface="Helvetica Neue"/>
                            <a:sym typeface="Helvetica Neue"/>
                          </a:rPr>
                          <m:t> </m:t>
                        </m:r>
                        <m:sSup>
                          <m:sSupPr>
                            <m:ctrlPr>
                              <a:rPr lang="en-US" sz="4400" b="0" i="1">
                                <a:solidFill>
                                  <a:srgbClr val="000000"/>
                                </a:solidFill>
                                <a:latin typeface="Cambria Math" panose="02040503050406030204" pitchFamily="18" charset="0"/>
                                <a:ea typeface="Helvetica Neue"/>
                                <a:cs typeface="Helvetica Neue"/>
                                <a:sym typeface="Helvetica Neue"/>
                              </a:rPr>
                            </m:ctrlPr>
                          </m:sSupPr>
                          <m:e>
                            <m:r>
                              <a:rPr lang="en-US" sz="4400" b="0" i="1">
                                <a:solidFill>
                                  <a:srgbClr val="000000"/>
                                </a:solidFill>
                                <a:latin typeface="Cambria Math" panose="02040503050406030204" pitchFamily="18" charset="0"/>
                                <a:ea typeface="Helvetica Neue"/>
                                <a:cs typeface="Helvetica Neue"/>
                                <a:sym typeface="Helvetica Neue"/>
                              </a:rPr>
                              <m:t>𝑥</m:t>
                            </m:r>
                          </m:e>
                          <m:sup>
                            <m:r>
                              <a:rPr lang="en-US" sz="4400" b="0" i="1">
                                <a:solidFill>
                                  <a:srgbClr val="000000"/>
                                </a:solidFill>
                                <a:latin typeface="Cambria Math" panose="02040503050406030204" pitchFamily="18" charset="0"/>
                                <a:ea typeface="Helvetica Neue"/>
                                <a:cs typeface="Helvetica Neue"/>
                                <a:sym typeface="Helvetica Neue"/>
                              </a:rPr>
                              <m:t>(</m:t>
                            </m:r>
                            <m:r>
                              <a:rPr lang="en-US" sz="4400" b="0" i="1">
                                <a:solidFill>
                                  <a:srgbClr val="000000"/>
                                </a:solidFill>
                                <a:latin typeface="Cambria Math" panose="02040503050406030204" pitchFamily="18" charset="0"/>
                                <a:ea typeface="Helvetica Neue"/>
                                <a:cs typeface="Helvetica Neue"/>
                                <a:sym typeface="Helvetica Neue"/>
                              </a:rPr>
                              <m:t>𝑗</m:t>
                            </m:r>
                            <m:r>
                              <a:rPr lang="en-US" sz="4400" b="0" i="1">
                                <a:solidFill>
                                  <a:srgbClr val="000000"/>
                                </a:solidFill>
                                <a:latin typeface="Cambria Math" panose="02040503050406030204" pitchFamily="18" charset="0"/>
                                <a:ea typeface="Helvetica Neue"/>
                                <a:cs typeface="Helvetica Neue"/>
                                <a:sym typeface="Helvetica Neue"/>
                              </a:rPr>
                              <m:t>)</m:t>
                            </m:r>
                          </m:sup>
                        </m:sSup>
                      </m:e>
                    </m:d>
                  </m:oMath>
                </a14:m>
                <a:endParaRPr lang="en-US" sz="4400" b="0" dirty="0">
                  <a:solidFill>
                    <a:schemeClr val="tx1"/>
                  </a:solidFill>
                </a:endParaRPr>
              </a:p>
              <a:p>
                <a:pPr marL="571500" indent="-571500">
                  <a:buFont typeface="Arial" panose="020B0604020202020204" pitchFamily="34" charset="0"/>
                  <a:buChar char="•"/>
                </a:pPr>
                <a:r>
                  <a:rPr lang="en-US" sz="4400" b="0" dirty="0">
                    <a:solidFill>
                      <a:schemeClr val="tx1"/>
                    </a:solidFill>
                  </a:rPr>
                  <a:t>Here we see a much improved image where the classes are much clearer using the random forest dissimilarities</a:t>
                </a:r>
              </a:p>
            </p:txBody>
          </p:sp>
        </mc:Choice>
        <mc:Fallback xmlns="">
          <p:sp>
            <p:nvSpPr>
              <p:cNvPr id="3" name="Text Placeholder 2">
                <a:extLst>
                  <a:ext uri="{FF2B5EF4-FFF2-40B4-BE49-F238E27FC236}">
                    <a16:creationId xmlns:a16="http://schemas.microsoft.com/office/drawing/2014/main" id="{7980C4F3-B231-A848-8E9E-67780C7A4732}"/>
                  </a:ext>
                </a:extLst>
              </p:cNvPr>
              <p:cNvSpPr>
                <a:spLocks noGrp="1" noRot="1" noChangeAspect="1" noMove="1" noResize="1" noEditPoints="1" noAdjustHandles="1" noChangeArrowheads="1" noChangeShapeType="1" noTextEdit="1"/>
              </p:cNvSpPr>
              <p:nvPr>
                <p:ph type="body" sz="half" idx="1"/>
              </p:nvPr>
            </p:nvSpPr>
            <p:spPr>
              <a:blipFill>
                <a:blip r:embed="rId3"/>
                <a:stretch>
                  <a:fillRect l="-2466" r="-111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D8360E2-0D65-0C46-9D72-96F0EA27FB3B}"/>
              </a:ext>
            </a:extLst>
          </p:cNvPr>
          <p:cNvSpPr txBox="1"/>
          <p:nvPr/>
        </p:nvSpPr>
        <p:spPr>
          <a:xfrm>
            <a:off x="7905523" y="9933120"/>
            <a:ext cx="4066675"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This is your homework</a:t>
            </a:r>
          </a:p>
        </p:txBody>
      </p:sp>
      <p:pic>
        <p:nvPicPr>
          <p:cNvPr id="8" name="Picture 7">
            <a:extLst>
              <a:ext uri="{FF2B5EF4-FFF2-40B4-BE49-F238E27FC236}">
                <a16:creationId xmlns:a16="http://schemas.microsoft.com/office/drawing/2014/main" id="{2C308685-F87A-6748-A5A4-944A0E64F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9005" y="2641600"/>
            <a:ext cx="9205706" cy="8778240"/>
          </a:xfrm>
          <a:prstGeom prst="rect">
            <a:avLst/>
          </a:prstGeom>
        </p:spPr>
      </p:pic>
    </p:spTree>
    <p:extLst>
      <p:ext uri="{BB962C8B-B14F-4D97-AF65-F5344CB8AC3E}">
        <p14:creationId xmlns:p14="http://schemas.microsoft.com/office/powerpoint/2010/main" val="103386290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A9B2-5009-6B49-A337-8BB7226FCA1E}"/>
              </a:ext>
            </a:extLst>
          </p:cNvPr>
          <p:cNvSpPr>
            <a:spLocks noGrp="1"/>
          </p:cNvSpPr>
          <p:nvPr>
            <p:ph type="title"/>
          </p:nvPr>
        </p:nvSpPr>
        <p:spPr/>
        <p:txBody>
          <a:bodyPr/>
          <a:lstStyle/>
          <a:p>
            <a:r>
              <a:rPr lang="en-US" dirty="0"/>
              <a:t>Can you do better?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980C4F3-B231-A848-8E9E-67780C7A4732}"/>
                  </a:ext>
                </a:extLst>
              </p:cNvPr>
              <p:cNvSpPr>
                <a:spLocks noGrp="1"/>
              </p:cNvSpPr>
              <p:nvPr>
                <p:ph type="body" sz="half" idx="1"/>
              </p:nvPr>
            </p:nvSpPr>
            <p:spPr>
              <a:xfrm>
                <a:off x="1689100" y="2756958"/>
                <a:ext cx="10502900" cy="7369176"/>
              </a:xfrm>
            </p:spPr>
            <p:txBody>
              <a:bodyPr/>
              <a:lstStyle/>
              <a:p>
                <a:pPr marL="571500" indent="-571500">
                  <a:buFont typeface="Arial" panose="020B0604020202020204" pitchFamily="34" charset="0"/>
                  <a:buChar char="•"/>
                </a:pPr>
                <a:endParaRPr lang="en-US" sz="4400" b="0" dirty="0">
                  <a:solidFill>
                    <a:schemeClr val="tx1"/>
                  </a:solidFill>
                </a:endParaRPr>
              </a:p>
              <a:p>
                <a:pPr marL="571500" indent="-571500">
                  <a:buFont typeface="Arial" panose="020B0604020202020204" pitchFamily="34" charset="0"/>
                  <a:buChar char="•"/>
                </a:pPr>
                <a:r>
                  <a:rPr lang="en-US" sz="4400" b="0" dirty="0">
                    <a:solidFill>
                      <a:schemeClr val="tx1"/>
                    </a:solidFill>
                  </a:rPr>
                  <a:t>One can show that </a:t>
                </a:r>
                <a14:m>
                  <m:oMath xmlns:m="http://schemas.openxmlformats.org/officeDocument/2006/math">
                    <m:r>
                      <a:rPr lang="en-US" sz="4400" b="0" i="0" smtClean="0">
                        <a:solidFill>
                          <a:schemeClr val="tx1"/>
                        </a:solidFill>
                        <a:latin typeface="Cambria Math" panose="02040503050406030204" pitchFamily="18" charset="0"/>
                      </a:rPr>
                      <m:t>−</m:t>
                    </m:r>
                    <m:func>
                      <m:funcPr>
                        <m:ctrlPr>
                          <a:rPr lang="en-US" sz="4400" b="0" i="1">
                            <a:solidFill>
                              <a:schemeClr val="tx1"/>
                            </a:solidFill>
                            <a:latin typeface="Cambria Math" panose="02040503050406030204" pitchFamily="18" charset="0"/>
                          </a:rPr>
                        </m:ctrlPr>
                      </m:funcPr>
                      <m:fName>
                        <m:r>
                          <a:rPr lang="en-US" sz="4400" b="0" i="1">
                            <a:solidFill>
                              <a:schemeClr val="tx1"/>
                            </a:solidFill>
                            <a:latin typeface="Cambria Math" panose="02040503050406030204" pitchFamily="18" charset="0"/>
                          </a:rPr>
                          <m:t>𝑙𝑜𝑔</m:t>
                        </m:r>
                      </m:fName>
                      <m:e>
                        <m:r>
                          <a:rPr lang="en-US" sz="4400" b="0" i="1">
                            <a:solidFill>
                              <a:schemeClr val="tx1"/>
                            </a:solidFill>
                            <a:latin typeface="Cambria Math" panose="02040503050406030204" pitchFamily="18" charset="0"/>
                          </a:rPr>
                          <m:t>(</m:t>
                        </m:r>
                        <m:r>
                          <a:rPr lang="en-US" sz="4400" b="0" i="1">
                            <a:solidFill>
                              <a:schemeClr val="tx1"/>
                            </a:solidFill>
                            <a:latin typeface="Cambria Math" panose="02040503050406030204" pitchFamily="18" charset="0"/>
                          </a:rPr>
                          <m:t>𝑠𝑖𝑚𝑖𝑙𝑎𝑟𝑖𝑡𝑦</m:t>
                        </m:r>
                        <m:r>
                          <a:rPr lang="en-US" sz="4400" b="0" i="1">
                            <a:solidFill>
                              <a:schemeClr val="tx1"/>
                            </a:solidFill>
                            <a:latin typeface="Cambria Math" panose="02040503050406030204" pitchFamily="18" charset="0"/>
                          </a:rPr>
                          <m:t>)</m:t>
                        </m:r>
                      </m:e>
                    </m:func>
                  </m:oMath>
                </a14:m>
                <a:r>
                  <a:rPr lang="en-US" sz="4400" b="0" dirty="0">
                    <a:solidFill>
                      <a:schemeClr val="tx1"/>
                    </a:solidFill>
                  </a:rPr>
                  <a:t> is also a metric, which provides a cleaner still picture.</a:t>
                </a:r>
              </a:p>
              <a:p>
                <a:pPr marL="571500" indent="-571500">
                  <a:buFont typeface="Arial" panose="020B0604020202020204" pitchFamily="34" charset="0"/>
                  <a:buChar char="•"/>
                </a:pPr>
                <a:r>
                  <a:rPr lang="en-US" sz="4400" b="0" dirty="0">
                    <a:solidFill>
                      <a:schemeClr val="tx1"/>
                    </a:solidFill>
                  </a:rPr>
                  <a:t>You can start to learn about the kinds of errors in your model, and difficult cases (see coats vs. shirts vs. dresses)</a:t>
                </a:r>
              </a:p>
            </p:txBody>
          </p:sp>
        </mc:Choice>
        <mc:Fallback xmlns="">
          <p:sp>
            <p:nvSpPr>
              <p:cNvPr id="3" name="Text Placeholder 2">
                <a:extLst>
                  <a:ext uri="{FF2B5EF4-FFF2-40B4-BE49-F238E27FC236}">
                    <a16:creationId xmlns:a16="http://schemas.microsoft.com/office/drawing/2014/main" id="{7980C4F3-B231-A848-8E9E-67780C7A4732}"/>
                  </a:ext>
                </a:extLst>
              </p:cNvPr>
              <p:cNvSpPr>
                <a:spLocks noGrp="1" noRot="1" noChangeAspect="1" noMove="1" noResize="1" noEditPoints="1" noAdjustHandles="1" noChangeArrowheads="1" noChangeShapeType="1" noTextEdit="1"/>
              </p:cNvSpPr>
              <p:nvPr>
                <p:ph type="body" sz="half" idx="1"/>
              </p:nvPr>
            </p:nvSpPr>
            <p:spPr>
              <a:xfrm>
                <a:off x="1689100" y="2756958"/>
                <a:ext cx="10502900" cy="7369176"/>
              </a:xfrm>
              <a:blipFill>
                <a:blip r:embed="rId3"/>
                <a:stretch>
                  <a:fillRect l="-2415" r="-362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148D58E-E42A-2645-A0FD-C50820EBB1D9}"/>
              </a:ext>
            </a:extLst>
          </p:cNvPr>
          <p:cNvSpPr txBox="1"/>
          <p:nvPr/>
        </p:nvSpPr>
        <p:spPr>
          <a:xfrm>
            <a:off x="7905523" y="9933120"/>
            <a:ext cx="4066675"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This is your homework</a:t>
            </a:r>
          </a:p>
        </p:txBody>
      </p:sp>
      <p:pic>
        <p:nvPicPr>
          <p:cNvPr id="6" name="Picture 5">
            <a:extLst>
              <a:ext uri="{FF2B5EF4-FFF2-40B4-BE49-F238E27FC236}">
                <a16:creationId xmlns:a16="http://schemas.microsoft.com/office/drawing/2014/main" id="{1732667C-AE95-074F-8585-EBB1DBE3A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4289" y="2756958"/>
            <a:ext cx="9068304" cy="8778240"/>
          </a:xfrm>
          <a:prstGeom prst="rect">
            <a:avLst/>
          </a:prstGeom>
        </p:spPr>
      </p:pic>
    </p:spTree>
    <p:extLst>
      <p:ext uri="{BB962C8B-B14F-4D97-AF65-F5344CB8AC3E}">
        <p14:creationId xmlns:p14="http://schemas.microsoft.com/office/powerpoint/2010/main" val="32396789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0D2D-B6B2-2848-B8F6-2B9401566C6D}"/>
              </a:ext>
            </a:extLst>
          </p:cNvPr>
          <p:cNvSpPr>
            <a:spLocks noGrp="1"/>
          </p:cNvSpPr>
          <p:nvPr>
            <p:ph type="title"/>
          </p:nvPr>
        </p:nvSpPr>
        <p:spPr/>
        <p:txBody>
          <a:bodyPr>
            <a:normAutofit fontScale="90000"/>
          </a:bodyPr>
          <a:lstStyle/>
          <a:p>
            <a:r>
              <a:rPr lang="en-US" dirty="0"/>
              <a:t>Decision Trees &amp; Ensemble Models</a:t>
            </a:r>
          </a:p>
        </p:txBody>
      </p:sp>
      <p:sp>
        <p:nvSpPr>
          <p:cNvPr id="3" name="Text Placeholder 2">
            <a:extLst>
              <a:ext uri="{FF2B5EF4-FFF2-40B4-BE49-F238E27FC236}">
                <a16:creationId xmlns:a16="http://schemas.microsoft.com/office/drawing/2014/main" id="{F1296DE9-6A0C-FE49-9867-7DCE6AFFF28E}"/>
              </a:ext>
            </a:extLst>
          </p:cNvPr>
          <p:cNvSpPr>
            <a:spLocks noGrp="1"/>
          </p:cNvSpPr>
          <p:nvPr>
            <p:ph type="body" sz="half" idx="1"/>
          </p:nvPr>
        </p:nvSpPr>
        <p:spPr/>
        <p:txBody>
          <a:bodyPr/>
          <a:lstStyle/>
          <a:p>
            <a:r>
              <a:rPr lang="en-US" dirty="0"/>
              <a:t>Lecture 4</a:t>
            </a:r>
          </a:p>
        </p:txBody>
      </p:sp>
    </p:spTree>
    <p:extLst>
      <p:ext uri="{BB962C8B-B14F-4D97-AF65-F5344CB8AC3E}">
        <p14:creationId xmlns:p14="http://schemas.microsoft.com/office/powerpoint/2010/main" val="369267166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A9B2-5009-6B49-A337-8BB7226FCA1E}"/>
              </a:ext>
            </a:extLst>
          </p:cNvPr>
          <p:cNvSpPr>
            <a:spLocks noGrp="1"/>
          </p:cNvSpPr>
          <p:nvPr>
            <p:ph type="title"/>
          </p:nvPr>
        </p:nvSpPr>
        <p:spPr/>
        <p:txBody>
          <a:bodyPr/>
          <a:lstStyle/>
          <a:p>
            <a:r>
              <a:rPr lang="en-US" dirty="0"/>
              <a:t>PCA of Vectors</a:t>
            </a:r>
          </a:p>
        </p:txBody>
      </p:sp>
      <p:sp>
        <p:nvSpPr>
          <p:cNvPr id="3" name="Text Placeholder 2">
            <a:extLst>
              <a:ext uri="{FF2B5EF4-FFF2-40B4-BE49-F238E27FC236}">
                <a16:creationId xmlns:a16="http://schemas.microsoft.com/office/drawing/2014/main" id="{7980C4F3-B231-A848-8E9E-67780C7A4732}"/>
              </a:ext>
            </a:extLst>
          </p:cNvPr>
          <p:cNvSpPr>
            <a:spLocks noGrp="1"/>
          </p:cNvSpPr>
          <p:nvPr>
            <p:ph type="body" sz="half" idx="1"/>
          </p:nvPr>
        </p:nvSpPr>
        <p:spPr/>
        <p:txBody>
          <a:bodyPr/>
          <a:lstStyle/>
          <a:p>
            <a:pPr marL="571500" indent="-571500">
              <a:buFont typeface="Arial" panose="020B0604020202020204" pitchFamily="34" charset="0"/>
              <a:buChar char="•"/>
            </a:pPr>
            <a:endParaRPr lang="en-US" sz="4400" b="0" dirty="0">
              <a:solidFill>
                <a:schemeClr val="tx1"/>
              </a:solidFill>
            </a:endParaRPr>
          </a:p>
          <a:p>
            <a:pPr marL="571500" indent="-571500">
              <a:buFont typeface="Arial" panose="020B0604020202020204" pitchFamily="34" charset="0"/>
              <a:buChar char="•"/>
            </a:pPr>
            <a:r>
              <a:rPr lang="en-US" sz="4400" b="0" dirty="0">
                <a:solidFill>
                  <a:schemeClr val="tx1"/>
                </a:solidFill>
              </a:rPr>
              <a:t>You can also use the vectors themselves to expand out the data to a high dimensional space designed for easy discrimination, and then work there, here using PCA.</a:t>
            </a:r>
          </a:p>
        </p:txBody>
      </p:sp>
      <p:pic>
        <p:nvPicPr>
          <p:cNvPr id="6" name="Picture 5">
            <a:extLst>
              <a:ext uri="{FF2B5EF4-FFF2-40B4-BE49-F238E27FC236}">
                <a16:creationId xmlns:a16="http://schemas.microsoft.com/office/drawing/2014/main" id="{084B71F1-DA08-C64A-832B-DA714F53507D}"/>
              </a:ext>
            </a:extLst>
          </p:cNvPr>
          <p:cNvPicPr>
            <a:picLocks noChangeAspect="1"/>
          </p:cNvPicPr>
          <p:nvPr/>
        </p:nvPicPr>
        <p:blipFill>
          <a:blip r:embed="rId3"/>
          <a:stretch>
            <a:fillRect/>
          </a:stretch>
        </p:blipFill>
        <p:spPr>
          <a:xfrm>
            <a:off x="12490702" y="2084832"/>
            <a:ext cx="10033087" cy="9601200"/>
          </a:xfrm>
          <a:prstGeom prst="rect">
            <a:avLst/>
          </a:prstGeom>
        </p:spPr>
      </p:pic>
    </p:spTree>
    <p:extLst>
      <p:ext uri="{BB962C8B-B14F-4D97-AF65-F5344CB8AC3E}">
        <p14:creationId xmlns:p14="http://schemas.microsoft.com/office/powerpoint/2010/main" val="157071368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BD89-8F38-7747-A138-BF8CA6214311}"/>
              </a:ext>
            </a:extLst>
          </p:cNvPr>
          <p:cNvSpPr>
            <a:spLocks noGrp="1"/>
          </p:cNvSpPr>
          <p:nvPr>
            <p:ph type="title"/>
          </p:nvPr>
        </p:nvSpPr>
        <p:spPr/>
        <p:txBody>
          <a:bodyPr/>
          <a:lstStyle/>
          <a:p>
            <a:r>
              <a:rPr lang="en-US" dirty="0"/>
              <a:t>Can also feed other methods</a:t>
            </a:r>
          </a:p>
        </p:txBody>
      </p:sp>
      <p:sp>
        <p:nvSpPr>
          <p:cNvPr id="3" name="Text Placeholder 2">
            <a:extLst>
              <a:ext uri="{FF2B5EF4-FFF2-40B4-BE49-F238E27FC236}">
                <a16:creationId xmlns:a16="http://schemas.microsoft.com/office/drawing/2014/main" id="{8B3260EF-B3DD-0E43-8522-9E4127AD11CF}"/>
              </a:ext>
            </a:extLst>
          </p:cNvPr>
          <p:cNvSpPr>
            <a:spLocks noGrp="1"/>
          </p:cNvSpPr>
          <p:nvPr>
            <p:ph type="body" idx="1"/>
          </p:nvPr>
        </p:nvSpPr>
        <p:spPr/>
        <p:txBody>
          <a:bodyPr/>
          <a:lstStyle/>
          <a:p>
            <a:r>
              <a:rPr lang="en-US" sz="4000" dirty="0"/>
              <a:t>You can take this expanded feature vector and use it as inputs to other ML techniques.  Here I’ll discuss it on test accuracy on Fashion MNIST:</a:t>
            </a:r>
          </a:p>
          <a:p>
            <a:endParaRPr lang="en-US" sz="4000" dirty="0"/>
          </a:p>
          <a:p>
            <a:pPr lvl="1"/>
            <a:r>
              <a:rPr lang="en-US" sz="4000" dirty="0"/>
              <a:t>Random Forest: 85.5%</a:t>
            </a:r>
          </a:p>
          <a:p>
            <a:pPr lvl="1"/>
            <a:r>
              <a:rPr lang="en-US" sz="4000" dirty="0"/>
              <a:t>Logistic Regression: 84.15%</a:t>
            </a:r>
          </a:p>
          <a:p>
            <a:pPr lvl="1"/>
            <a:r>
              <a:rPr lang="en-US" sz="4000" dirty="0"/>
              <a:t>Logistic Regression on RF Features: </a:t>
            </a:r>
            <a:r>
              <a:rPr lang="en-US" sz="4000" b="1" dirty="0">
                <a:solidFill>
                  <a:schemeClr val="accent3"/>
                </a:solidFill>
              </a:rPr>
              <a:t>87.28%</a:t>
            </a:r>
          </a:p>
          <a:p>
            <a:pPr lvl="1"/>
            <a:endParaRPr lang="en-US" sz="4000" dirty="0"/>
          </a:p>
          <a:p>
            <a:r>
              <a:rPr lang="en-US" sz="4000" dirty="0"/>
              <a:t>As we can see, the combination improves over either one alone (not huge, but it can matter)!</a:t>
            </a:r>
          </a:p>
        </p:txBody>
      </p:sp>
    </p:spTree>
    <p:extLst>
      <p:ext uri="{BB962C8B-B14F-4D97-AF65-F5344CB8AC3E}">
        <p14:creationId xmlns:p14="http://schemas.microsoft.com/office/powerpoint/2010/main" val="356825921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BD89-8F38-7747-A138-BF8CA6214311}"/>
              </a:ext>
            </a:extLst>
          </p:cNvPr>
          <p:cNvSpPr>
            <a:spLocks noGrp="1"/>
          </p:cNvSpPr>
          <p:nvPr>
            <p:ph type="title"/>
          </p:nvPr>
        </p:nvSpPr>
        <p:spPr/>
        <p:txBody>
          <a:bodyPr/>
          <a:lstStyle/>
          <a:p>
            <a:r>
              <a:rPr lang="en-US" dirty="0"/>
              <a:t>Annoying Fact</a:t>
            </a:r>
          </a:p>
        </p:txBody>
      </p:sp>
      <p:sp>
        <p:nvSpPr>
          <p:cNvPr id="3" name="Text Placeholder 2">
            <a:extLst>
              <a:ext uri="{FF2B5EF4-FFF2-40B4-BE49-F238E27FC236}">
                <a16:creationId xmlns:a16="http://schemas.microsoft.com/office/drawing/2014/main" id="{8B3260EF-B3DD-0E43-8522-9E4127AD11CF}"/>
              </a:ext>
            </a:extLst>
          </p:cNvPr>
          <p:cNvSpPr>
            <a:spLocks noGrp="1"/>
          </p:cNvSpPr>
          <p:nvPr>
            <p:ph type="body" idx="1"/>
          </p:nvPr>
        </p:nvSpPr>
        <p:spPr/>
        <p:txBody>
          <a:bodyPr/>
          <a:lstStyle/>
          <a:p>
            <a:r>
              <a:rPr lang="en-US" sz="4000" dirty="0" err="1">
                <a:latin typeface="Consolas" panose="020B0609020204030204" pitchFamily="49" charset="0"/>
                <a:cs typeface="Consolas" panose="020B0609020204030204" pitchFamily="49" charset="0"/>
              </a:rPr>
              <a:t>Sklearn</a:t>
            </a:r>
            <a:r>
              <a:rPr lang="en-US" sz="4000" dirty="0"/>
              <a:t> currently does not implement proximities, thus you need to implement them yourself.</a:t>
            </a:r>
          </a:p>
          <a:p>
            <a:r>
              <a:rPr lang="en-US" sz="4000" dirty="0"/>
              <a:t>So: </a:t>
            </a:r>
            <a:r>
              <a:rPr lang="en-US" sz="4000" b="1" dirty="0">
                <a:solidFill>
                  <a:schemeClr val="accent3"/>
                </a:solidFill>
              </a:rPr>
              <a:t>homework</a:t>
            </a:r>
            <a:r>
              <a:rPr lang="en-US" sz="4000" dirty="0"/>
              <a:t>!</a:t>
            </a:r>
          </a:p>
          <a:p>
            <a:r>
              <a:rPr lang="en-US" sz="4000" dirty="0"/>
              <a:t>Key component: The following returns the list of leaf indices for every tree in the forest applied to all rows of </a:t>
            </a:r>
            <a:r>
              <a:rPr lang="en-US" sz="4000" dirty="0">
                <a:latin typeface="Consolas" panose="020B0609020204030204" pitchFamily="49" charset="0"/>
                <a:cs typeface="Consolas" panose="020B0609020204030204" pitchFamily="49" charset="0"/>
              </a:rPr>
              <a:t>X</a:t>
            </a:r>
            <a:r>
              <a:rPr lang="en-US" sz="4000" dirty="0"/>
              <a:t>.</a:t>
            </a:r>
          </a:p>
          <a:p>
            <a:endParaRPr lang="en-US" sz="4000" dirty="0"/>
          </a:p>
          <a:p>
            <a:pPr marL="0" indent="0" algn="ctr">
              <a:buNone/>
            </a:pPr>
            <a:r>
              <a:rPr lang="en-US" sz="4000" dirty="0" err="1">
                <a:latin typeface="Consolas" panose="020B0609020204030204" pitchFamily="49" charset="0"/>
                <a:cs typeface="Consolas" panose="020B0609020204030204" pitchFamily="49" charset="0"/>
              </a:rPr>
              <a:t>RandomForestClassifier</a:t>
            </a:r>
            <a:r>
              <a:rPr lang="en-US" sz="4000" dirty="0">
                <a:latin typeface="Consolas" panose="020B0609020204030204" pitchFamily="49" charset="0"/>
                <a:cs typeface="Consolas" panose="020B0609020204030204" pitchFamily="49" charset="0"/>
              </a:rPr>
              <a:t>().</a:t>
            </a:r>
            <a:r>
              <a:rPr lang="en-US" sz="4000" b="1" dirty="0">
                <a:solidFill>
                  <a:schemeClr val="tx1"/>
                </a:solidFill>
                <a:latin typeface="Consolas" panose="020B0609020204030204" pitchFamily="49" charset="0"/>
                <a:cs typeface="Consolas" panose="020B0609020204030204" pitchFamily="49" charset="0"/>
              </a:rPr>
              <a:t>apply</a:t>
            </a:r>
            <a:r>
              <a:rPr lang="en-US" sz="4000" dirty="0">
                <a:latin typeface="Consolas" panose="020B0609020204030204" pitchFamily="49" charset="0"/>
                <a:cs typeface="Consolas" panose="020B0609020204030204" pitchFamily="49" charset="0"/>
              </a:rPr>
              <a:t>(X)</a:t>
            </a:r>
          </a:p>
        </p:txBody>
      </p:sp>
    </p:spTree>
    <p:extLst>
      <p:ext uri="{BB962C8B-B14F-4D97-AF65-F5344CB8AC3E}">
        <p14:creationId xmlns:p14="http://schemas.microsoft.com/office/powerpoint/2010/main" val="59771520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98DC-6FB8-EB4F-B01C-143185401257}"/>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924BF28-7645-F44C-893E-761912ECBA91}"/>
              </a:ext>
            </a:extLst>
          </p:cNvPr>
          <p:cNvSpPr>
            <a:spLocks noGrp="1"/>
          </p:cNvSpPr>
          <p:nvPr>
            <p:ph type="body" idx="1"/>
          </p:nvPr>
        </p:nvSpPr>
        <p:spPr/>
        <p:txBody>
          <a:bodyPr/>
          <a:lstStyle/>
          <a:p>
            <a:pPr marL="571500" indent="-571500">
              <a:buFont typeface="Arial" panose="020B0604020202020204" pitchFamily="34" charset="0"/>
              <a:buChar char="•"/>
            </a:pPr>
            <a:r>
              <a:rPr lang="en-US" sz="4000" b="0" dirty="0">
                <a:solidFill>
                  <a:schemeClr val="tx1"/>
                </a:solidFill>
              </a:rPr>
              <a:t>Review</a:t>
            </a:r>
          </a:p>
          <a:p>
            <a:pPr marL="571500" indent="-571500">
              <a:buFont typeface="Arial" panose="020B0604020202020204" pitchFamily="34" charset="0"/>
              <a:buChar char="•"/>
            </a:pPr>
            <a:r>
              <a:rPr lang="en-US" sz="4000" b="0" dirty="0">
                <a:solidFill>
                  <a:schemeClr val="tx1"/>
                </a:solidFill>
              </a:rPr>
              <a:t>Random Forest Proximities</a:t>
            </a:r>
          </a:p>
          <a:p>
            <a:pPr marL="571500" indent="-571500">
              <a:buFont typeface="Arial" panose="020B0604020202020204" pitchFamily="34" charset="0"/>
              <a:buChar char="•"/>
            </a:pPr>
            <a:r>
              <a:rPr lang="en-US" sz="4000" b="0" dirty="0">
                <a:solidFill>
                  <a:schemeClr val="accent3"/>
                </a:solidFill>
              </a:rPr>
              <a:t>Feature </a:t>
            </a:r>
            <a:r>
              <a:rPr lang="en-US" sz="4000" b="0" dirty="0" err="1">
                <a:solidFill>
                  <a:schemeClr val="accent3"/>
                </a:solidFill>
              </a:rPr>
              <a:t>Importances</a:t>
            </a:r>
            <a:r>
              <a:rPr lang="en-US" sz="4000" b="0" dirty="0">
                <a:solidFill>
                  <a:schemeClr val="accent3"/>
                </a:solidFill>
              </a:rPr>
              <a:t> in Trees</a:t>
            </a:r>
          </a:p>
          <a:p>
            <a:pPr marL="571500" indent="-571500">
              <a:buFont typeface="Arial" panose="020B0604020202020204" pitchFamily="34" charset="0"/>
              <a:buChar char="•"/>
            </a:pPr>
            <a:r>
              <a:rPr lang="en-US" sz="4000" b="0" dirty="0">
                <a:solidFill>
                  <a:schemeClr val="tx1"/>
                </a:solidFill>
              </a:rPr>
              <a:t>Feature </a:t>
            </a:r>
            <a:r>
              <a:rPr lang="en-US" sz="4000" b="0" dirty="0" err="1">
                <a:solidFill>
                  <a:schemeClr val="tx1"/>
                </a:solidFill>
              </a:rPr>
              <a:t>Importances</a:t>
            </a:r>
            <a:r>
              <a:rPr lang="en-US" sz="4000" b="0" dirty="0">
                <a:solidFill>
                  <a:schemeClr val="tx1"/>
                </a:solidFill>
              </a:rPr>
              <a:t> in Forests</a:t>
            </a:r>
          </a:p>
          <a:p>
            <a:pPr marL="571500" indent="-571500">
              <a:buFont typeface="Arial" panose="020B0604020202020204" pitchFamily="34" charset="0"/>
              <a:buChar char="•"/>
            </a:pPr>
            <a:r>
              <a:rPr lang="en-US" sz="4000" b="0" dirty="0">
                <a:solidFill>
                  <a:schemeClr val="tx1"/>
                </a:solidFill>
              </a:rPr>
              <a:t>Summary</a:t>
            </a:r>
          </a:p>
        </p:txBody>
      </p:sp>
    </p:spTree>
    <p:extLst>
      <p:ext uri="{BB962C8B-B14F-4D97-AF65-F5344CB8AC3E}">
        <p14:creationId xmlns:p14="http://schemas.microsoft.com/office/powerpoint/2010/main" val="311494934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C6FB-FC7C-1440-9499-FCD562C3722B}"/>
              </a:ext>
            </a:extLst>
          </p:cNvPr>
          <p:cNvSpPr>
            <a:spLocks noGrp="1"/>
          </p:cNvSpPr>
          <p:nvPr>
            <p:ph type="title"/>
          </p:nvPr>
        </p:nvSpPr>
        <p:spPr/>
        <p:txBody>
          <a:bodyPr/>
          <a:lstStyle/>
          <a:p>
            <a:r>
              <a:rPr lang="en-US" dirty="0"/>
              <a:t>Feature Importance</a:t>
            </a:r>
          </a:p>
        </p:txBody>
      </p:sp>
      <p:sp>
        <p:nvSpPr>
          <p:cNvPr id="3" name="Text Placeholder 2">
            <a:extLst>
              <a:ext uri="{FF2B5EF4-FFF2-40B4-BE49-F238E27FC236}">
                <a16:creationId xmlns:a16="http://schemas.microsoft.com/office/drawing/2014/main" id="{C6CA9305-1FEF-6242-856C-8C620811F197}"/>
              </a:ext>
            </a:extLst>
          </p:cNvPr>
          <p:cNvSpPr>
            <a:spLocks noGrp="1"/>
          </p:cNvSpPr>
          <p:nvPr>
            <p:ph type="body" idx="1"/>
          </p:nvPr>
        </p:nvSpPr>
        <p:spPr/>
        <p:txBody>
          <a:bodyPr/>
          <a:lstStyle/>
          <a:p>
            <a:r>
              <a:rPr lang="en-US" sz="4400" dirty="0"/>
              <a:t>Tree based methods have a major benefit: </a:t>
            </a:r>
          </a:p>
          <a:p>
            <a:pPr lvl="1">
              <a:buFont typeface="Wingdings" pitchFamily="2" charset="2"/>
              <a:buChar char="§"/>
            </a:pPr>
            <a:r>
              <a:rPr lang="en-US" sz="4000" dirty="0"/>
              <a:t>They are able to explicitly </a:t>
            </a:r>
            <a:r>
              <a:rPr lang="en-US" sz="4000" b="1" dirty="0"/>
              <a:t>evaluate the importance of individual variables</a:t>
            </a:r>
            <a:r>
              <a:rPr lang="en-US" sz="4000" dirty="0"/>
              <a:t> to the decision making process.</a:t>
            </a:r>
          </a:p>
          <a:p>
            <a:r>
              <a:rPr lang="en-US" sz="4400" dirty="0"/>
              <a:t>This can be used for variable selection, or as part of </a:t>
            </a:r>
            <a:r>
              <a:rPr lang="en-US" sz="4400" b="1" dirty="0"/>
              <a:t>exploratory data analysis</a:t>
            </a:r>
            <a:r>
              <a:rPr lang="en-US" sz="4400" dirty="0"/>
              <a:t>.</a:t>
            </a:r>
          </a:p>
        </p:txBody>
      </p:sp>
    </p:spTree>
    <p:extLst>
      <p:ext uri="{BB962C8B-B14F-4D97-AF65-F5344CB8AC3E}">
        <p14:creationId xmlns:p14="http://schemas.microsoft.com/office/powerpoint/2010/main" val="7209361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E914-1014-9F4C-8206-A4BB1DEAC721}"/>
              </a:ext>
            </a:extLst>
          </p:cNvPr>
          <p:cNvSpPr>
            <a:spLocks noGrp="1"/>
          </p:cNvSpPr>
          <p:nvPr>
            <p:ph type="title"/>
          </p:nvPr>
        </p:nvSpPr>
        <p:spPr/>
        <p:txBody>
          <a:bodyPr/>
          <a:lstStyle/>
          <a:p>
            <a:r>
              <a:rPr lang="en-US" dirty="0"/>
              <a:t>Feature importance in a Single Tree</a:t>
            </a:r>
          </a:p>
        </p:txBody>
      </p:sp>
      <p:sp>
        <p:nvSpPr>
          <p:cNvPr id="3" name="Text Placeholder 2">
            <a:extLst>
              <a:ext uri="{FF2B5EF4-FFF2-40B4-BE49-F238E27FC236}">
                <a16:creationId xmlns:a16="http://schemas.microsoft.com/office/drawing/2014/main" id="{9AD7DEFA-AC67-1F44-99CE-7B5D2F318470}"/>
              </a:ext>
            </a:extLst>
          </p:cNvPr>
          <p:cNvSpPr>
            <a:spLocks noGrp="1"/>
          </p:cNvSpPr>
          <p:nvPr>
            <p:ph type="body" idx="1"/>
          </p:nvPr>
        </p:nvSpPr>
        <p:spPr/>
        <p:txBody>
          <a:bodyPr/>
          <a:lstStyle/>
          <a:p>
            <a:r>
              <a:rPr lang="en-US" sz="4400" dirty="0"/>
              <a:t>We will discuss what is often referred to as Gini Importance or the Mean Impurity Decrease method of measuring importance.</a:t>
            </a:r>
          </a:p>
        </p:txBody>
      </p:sp>
      <p:grpSp>
        <p:nvGrpSpPr>
          <p:cNvPr id="48" name="Group 47">
            <a:extLst>
              <a:ext uri="{FF2B5EF4-FFF2-40B4-BE49-F238E27FC236}">
                <a16:creationId xmlns:a16="http://schemas.microsoft.com/office/drawing/2014/main" id="{07A50FBF-A287-A64E-A419-74555E70AC37}"/>
              </a:ext>
            </a:extLst>
          </p:cNvPr>
          <p:cNvGrpSpPr>
            <a:grpSpLocks noChangeAspect="1"/>
          </p:cNvGrpSpPr>
          <p:nvPr/>
        </p:nvGrpSpPr>
        <p:grpSpPr>
          <a:xfrm>
            <a:off x="1689100" y="4985566"/>
            <a:ext cx="20281608" cy="6217920"/>
            <a:chOff x="2374206" y="5955386"/>
            <a:chExt cx="11232018" cy="3443504"/>
          </a:xfrm>
        </p:grpSpPr>
        <p:cxnSp>
          <p:nvCxnSpPr>
            <p:cNvPr id="4" name="Straight Arrow Connector 3">
              <a:extLst>
                <a:ext uri="{FF2B5EF4-FFF2-40B4-BE49-F238E27FC236}">
                  <a16:creationId xmlns:a16="http://schemas.microsoft.com/office/drawing/2014/main" id="{5A8C9E27-14BA-DC43-BEFC-539DBBE3C9EC}"/>
                </a:ext>
              </a:extLst>
            </p:cNvPr>
            <p:cNvCxnSpPr>
              <a:cxnSpLocks/>
              <a:stCxn id="26" idx="3"/>
              <a:endCxn id="31" idx="1"/>
            </p:cNvCxnSpPr>
            <p:nvPr/>
          </p:nvCxnSpPr>
          <p:spPr>
            <a:xfrm flipV="1">
              <a:off x="6977449" y="6534271"/>
              <a:ext cx="2083324" cy="2290564"/>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8222B40-18AF-324F-87C4-07554877449B}"/>
                </a:ext>
              </a:extLst>
            </p:cNvPr>
            <p:cNvCxnSpPr>
              <a:cxnSpLocks/>
              <a:stCxn id="26" idx="3"/>
              <a:endCxn id="36" idx="1"/>
            </p:cNvCxnSpPr>
            <p:nvPr/>
          </p:nvCxnSpPr>
          <p:spPr>
            <a:xfrm>
              <a:off x="6977449" y="8824835"/>
              <a:ext cx="2063417" cy="0"/>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F0544EA-4193-3442-9BF1-65CAA3AC915F}"/>
                </a:ext>
              </a:extLst>
            </p:cNvPr>
            <p:cNvCxnSpPr>
              <a:cxnSpLocks/>
              <a:stCxn id="36" idx="3"/>
              <a:endCxn id="41" idx="1"/>
            </p:cNvCxnSpPr>
            <p:nvPr/>
          </p:nvCxnSpPr>
          <p:spPr>
            <a:xfrm flipV="1">
              <a:off x="10302499" y="6526293"/>
              <a:ext cx="2042093" cy="2298542"/>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102C7EA-2556-C04F-9CF1-4FB5771CF423}"/>
                </a:ext>
              </a:extLst>
            </p:cNvPr>
            <p:cNvCxnSpPr>
              <a:cxnSpLocks/>
              <a:stCxn id="36" idx="3"/>
              <a:endCxn id="46" idx="1"/>
            </p:cNvCxnSpPr>
            <p:nvPr/>
          </p:nvCxnSpPr>
          <p:spPr>
            <a:xfrm flipV="1">
              <a:off x="10302499" y="8816857"/>
              <a:ext cx="2022186" cy="7978"/>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BD280BA-3A92-954D-99A5-7ABC1203021B}"/>
                </a:ext>
              </a:extLst>
            </p:cNvPr>
            <p:cNvSpPr/>
            <p:nvPr/>
          </p:nvSpPr>
          <p:spPr>
            <a:xfrm>
              <a:off x="9990028" y="8618384"/>
              <a:ext cx="479828" cy="4798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9745AF-E12A-BB44-A71A-7893B3B3E78B}"/>
                </a:ext>
              </a:extLst>
            </p:cNvPr>
            <p:cNvSpPr/>
            <p:nvPr/>
          </p:nvSpPr>
          <p:spPr>
            <a:xfrm>
              <a:off x="6683362" y="8627299"/>
              <a:ext cx="479828" cy="4798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400737B-03FF-A744-A206-8DBE0F4F7E22}"/>
                </a:ext>
              </a:extLst>
            </p:cNvPr>
            <p:cNvCxnSpPr>
              <a:cxnSpLocks/>
              <a:stCxn id="16" idx="3"/>
              <a:endCxn id="21" idx="1"/>
            </p:cNvCxnSpPr>
            <p:nvPr/>
          </p:nvCxnSpPr>
          <p:spPr>
            <a:xfrm flipV="1">
              <a:off x="3635839" y="6534271"/>
              <a:ext cx="2099884" cy="1144962"/>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C6163F-60E3-FF42-BC6D-94816502335E}"/>
                </a:ext>
              </a:extLst>
            </p:cNvPr>
            <p:cNvCxnSpPr>
              <a:cxnSpLocks/>
              <a:stCxn id="16" idx="3"/>
              <a:endCxn id="26" idx="1"/>
            </p:cNvCxnSpPr>
            <p:nvPr/>
          </p:nvCxnSpPr>
          <p:spPr>
            <a:xfrm>
              <a:off x="3635839" y="7679233"/>
              <a:ext cx="2079977" cy="1145602"/>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5C513FA-9414-C640-8C39-B8808DEA6C8E}"/>
                </a:ext>
              </a:extLst>
            </p:cNvPr>
            <p:cNvSpPr/>
            <p:nvPr/>
          </p:nvSpPr>
          <p:spPr>
            <a:xfrm>
              <a:off x="3332289" y="7477091"/>
              <a:ext cx="479828" cy="4798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9C8A39A-4E34-854F-B9DA-D925097A0702}"/>
                </a:ext>
              </a:extLst>
            </p:cNvPr>
            <p:cNvSpPr/>
            <p:nvPr/>
          </p:nvSpPr>
          <p:spPr>
            <a:xfrm>
              <a:off x="2427241" y="7108326"/>
              <a:ext cx="1144962" cy="1144962"/>
            </a:xfrm>
            <a:prstGeom prst="roundRect">
              <a:avLst>
                <a:gd name="adj" fmla="val 7844"/>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22A678C-AA43-E84B-9F2F-82955C6E33AF}"/>
                </a:ext>
              </a:extLst>
            </p:cNvPr>
            <p:cNvSpPr/>
            <p:nvPr/>
          </p:nvSpPr>
          <p:spPr>
            <a:xfrm>
              <a:off x="2427241" y="7108326"/>
              <a:ext cx="1144962" cy="44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5721556-1A8A-FD49-8290-BE51411E9DF9}"/>
                </a:ext>
              </a:extLst>
            </p:cNvPr>
            <p:cNvSpPr txBox="1"/>
            <p:nvPr/>
          </p:nvSpPr>
          <p:spPr>
            <a:xfrm>
              <a:off x="2437815" y="7116304"/>
              <a:ext cx="1134388" cy="306806"/>
            </a:xfrm>
            <a:prstGeom prst="rect">
              <a:avLst/>
            </a:prstGeom>
            <a:solidFill>
              <a:schemeClr val="tx1"/>
            </a:solidFill>
          </p:spPr>
          <p:txBody>
            <a:bodyPr wrap="square" rtlCol="0">
              <a:spAutoFit/>
            </a:bodyPr>
            <a:lstStyle/>
            <a:p>
              <a:pPr algn="ctr"/>
              <a:r>
                <a:rPr lang="en-US" dirty="0">
                  <a:solidFill>
                    <a:schemeClr val="bg1"/>
                  </a:solidFill>
                </a:rPr>
                <a:t>X</a:t>
              </a:r>
              <a:r>
                <a:rPr lang="en-US" baseline="-25000" dirty="0">
                  <a:solidFill>
                    <a:schemeClr val="bg1"/>
                  </a:solidFill>
                </a:rPr>
                <a:t>1</a:t>
              </a:r>
              <a:r>
                <a:rPr lang="en-US" dirty="0">
                  <a:solidFill>
                    <a:schemeClr val="bg1"/>
                  </a:solidFill>
                </a:rPr>
                <a:t> &gt; 0.5</a:t>
              </a:r>
            </a:p>
          </p:txBody>
        </p:sp>
        <p:sp>
          <p:nvSpPr>
            <p:cNvPr id="16" name="TextBox 15">
              <a:extLst>
                <a:ext uri="{FF2B5EF4-FFF2-40B4-BE49-F238E27FC236}">
                  <a16:creationId xmlns:a16="http://schemas.microsoft.com/office/drawing/2014/main" id="{761E4D4F-3F47-BA4F-B15A-3622FCE3B4EA}"/>
                </a:ext>
              </a:extLst>
            </p:cNvPr>
            <p:cNvSpPr txBox="1"/>
            <p:nvPr/>
          </p:nvSpPr>
          <p:spPr>
            <a:xfrm>
              <a:off x="2374206" y="7551397"/>
              <a:ext cx="1261633" cy="255672"/>
            </a:xfrm>
            <a:prstGeom prst="rect">
              <a:avLst/>
            </a:prstGeom>
            <a:noFill/>
          </p:spPr>
          <p:txBody>
            <a:bodyPr wrap="square" rtlCol="0">
              <a:spAutoFit/>
            </a:bodyPr>
            <a:lstStyle/>
            <a:p>
              <a:pPr algn="ctr"/>
              <a:r>
                <a:rPr lang="en-US" sz="2400" dirty="0"/>
                <a:t>Data: 100%</a:t>
              </a:r>
            </a:p>
          </p:txBody>
        </p:sp>
        <p:sp>
          <p:nvSpPr>
            <p:cNvPr id="17" name="TextBox 16">
              <a:extLst>
                <a:ext uri="{FF2B5EF4-FFF2-40B4-BE49-F238E27FC236}">
                  <a16:creationId xmlns:a16="http://schemas.microsoft.com/office/drawing/2014/main" id="{07B1CF96-D64D-D840-9AC8-6BA990F23C1A}"/>
                </a:ext>
              </a:extLst>
            </p:cNvPr>
            <p:cNvSpPr txBox="1"/>
            <p:nvPr/>
          </p:nvSpPr>
          <p:spPr>
            <a:xfrm>
              <a:off x="2407334" y="7846915"/>
              <a:ext cx="1198023" cy="255672"/>
            </a:xfrm>
            <a:prstGeom prst="rect">
              <a:avLst/>
            </a:prstGeom>
            <a:noFill/>
          </p:spPr>
          <p:txBody>
            <a:bodyPr wrap="square" rtlCol="0">
              <a:spAutoFit/>
            </a:bodyPr>
            <a:lstStyle/>
            <a:p>
              <a:pPr algn="ctr"/>
              <a:r>
                <a:rPr lang="en-US" sz="2400" dirty="0"/>
                <a:t>Gini: 0.5</a:t>
              </a:r>
            </a:p>
          </p:txBody>
        </p:sp>
        <p:sp>
          <p:nvSpPr>
            <p:cNvPr id="18" name="Rounded Rectangle 17">
              <a:extLst>
                <a:ext uri="{FF2B5EF4-FFF2-40B4-BE49-F238E27FC236}">
                  <a16:creationId xmlns:a16="http://schemas.microsoft.com/office/drawing/2014/main" id="{C7DE89FC-E978-7C4B-9722-E5A8A8C1F165}"/>
                </a:ext>
              </a:extLst>
            </p:cNvPr>
            <p:cNvSpPr/>
            <p:nvPr/>
          </p:nvSpPr>
          <p:spPr>
            <a:xfrm>
              <a:off x="5788758" y="5963364"/>
              <a:ext cx="1144962" cy="1144962"/>
            </a:xfrm>
            <a:prstGeom prst="roundRect">
              <a:avLst>
                <a:gd name="adj" fmla="val 7844"/>
              </a:avLst>
            </a:prstGeom>
            <a:solidFill>
              <a:schemeClr val="bg1"/>
            </a:solidFill>
            <a:ln w="1016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8C93534-3906-9948-AB9D-27B3097E2192}"/>
                </a:ext>
              </a:extLst>
            </p:cNvPr>
            <p:cNvSpPr/>
            <p:nvPr/>
          </p:nvSpPr>
          <p:spPr>
            <a:xfrm>
              <a:off x="5788758" y="5963364"/>
              <a:ext cx="1144962" cy="443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2FFD5A6-24D4-E742-A733-25EB49E052F2}"/>
                </a:ext>
              </a:extLst>
            </p:cNvPr>
            <p:cNvSpPr txBox="1"/>
            <p:nvPr/>
          </p:nvSpPr>
          <p:spPr>
            <a:xfrm>
              <a:off x="5799332" y="5971342"/>
              <a:ext cx="1134388" cy="369332"/>
            </a:xfrm>
            <a:prstGeom prst="rect">
              <a:avLst/>
            </a:prstGeom>
            <a:solidFill>
              <a:schemeClr val="accent3"/>
            </a:solidFill>
          </p:spPr>
          <p:txBody>
            <a:bodyPr wrap="square" rtlCol="0">
              <a:spAutoFit/>
            </a:bodyPr>
            <a:lstStyle/>
            <a:p>
              <a:pPr algn="ctr"/>
              <a:r>
                <a:rPr lang="en-US" dirty="0">
                  <a:solidFill>
                    <a:schemeClr val="bg1"/>
                  </a:solidFill>
                </a:rPr>
                <a:t>Class 1</a:t>
              </a:r>
            </a:p>
          </p:txBody>
        </p:sp>
        <p:sp>
          <p:nvSpPr>
            <p:cNvPr id="21" name="TextBox 20">
              <a:extLst>
                <a:ext uri="{FF2B5EF4-FFF2-40B4-BE49-F238E27FC236}">
                  <a16:creationId xmlns:a16="http://schemas.microsoft.com/office/drawing/2014/main" id="{900EE03F-2CDE-C545-865E-483877D9D117}"/>
                </a:ext>
              </a:extLst>
            </p:cNvPr>
            <p:cNvSpPr txBox="1"/>
            <p:nvPr/>
          </p:nvSpPr>
          <p:spPr>
            <a:xfrm>
              <a:off x="5735723" y="6406435"/>
              <a:ext cx="1261633" cy="255672"/>
            </a:xfrm>
            <a:prstGeom prst="rect">
              <a:avLst/>
            </a:prstGeom>
            <a:noFill/>
          </p:spPr>
          <p:txBody>
            <a:bodyPr wrap="square" rtlCol="0">
              <a:spAutoFit/>
            </a:bodyPr>
            <a:lstStyle/>
            <a:p>
              <a:pPr algn="ctr"/>
              <a:r>
                <a:rPr lang="en-US" sz="2400" dirty="0"/>
                <a:t>Data: 30%</a:t>
              </a:r>
            </a:p>
          </p:txBody>
        </p:sp>
        <p:sp>
          <p:nvSpPr>
            <p:cNvPr id="22" name="TextBox 21">
              <a:extLst>
                <a:ext uri="{FF2B5EF4-FFF2-40B4-BE49-F238E27FC236}">
                  <a16:creationId xmlns:a16="http://schemas.microsoft.com/office/drawing/2014/main" id="{02A24D07-779B-B34B-A185-95C4ACF6893A}"/>
                </a:ext>
              </a:extLst>
            </p:cNvPr>
            <p:cNvSpPr txBox="1"/>
            <p:nvPr/>
          </p:nvSpPr>
          <p:spPr>
            <a:xfrm>
              <a:off x="5768851" y="6701953"/>
              <a:ext cx="1198023" cy="255672"/>
            </a:xfrm>
            <a:prstGeom prst="rect">
              <a:avLst/>
            </a:prstGeom>
            <a:noFill/>
          </p:spPr>
          <p:txBody>
            <a:bodyPr wrap="square" rtlCol="0">
              <a:spAutoFit/>
            </a:bodyPr>
            <a:lstStyle/>
            <a:p>
              <a:pPr algn="ctr"/>
              <a:r>
                <a:rPr lang="en-US" sz="2400" dirty="0"/>
                <a:t>Gini: 0.1</a:t>
              </a:r>
            </a:p>
          </p:txBody>
        </p:sp>
        <p:sp>
          <p:nvSpPr>
            <p:cNvPr id="23" name="Rounded Rectangle 22">
              <a:extLst>
                <a:ext uri="{FF2B5EF4-FFF2-40B4-BE49-F238E27FC236}">
                  <a16:creationId xmlns:a16="http://schemas.microsoft.com/office/drawing/2014/main" id="{6DB54011-BE55-7B49-9204-743567B2F995}"/>
                </a:ext>
              </a:extLst>
            </p:cNvPr>
            <p:cNvSpPr/>
            <p:nvPr/>
          </p:nvSpPr>
          <p:spPr>
            <a:xfrm>
              <a:off x="5768851" y="8253928"/>
              <a:ext cx="1144962" cy="1144962"/>
            </a:xfrm>
            <a:prstGeom prst="roundRect">
              <a:avLst>
                <a:gd name="adj" fmla="val 7844"/>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28AB28C-CA09-B448-B90A-AF1A4D1F4CBC}"/>
                </a:ext>
              </a:extLst>
            </p:cNvPr>
            <p:cNvSpPr/>
            <p:nvPr/>
          </p:nvSpPr>
          <p:spPr>
            <a:xfrm>
              <a:off x="5768851" y="8253928"/>
              <a:ext cx="1144962" cy="44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8A3BFD1-9EBC-5C4E-9743-4D92E621CF50}"/>
                </a:ext>
              </a:extLst>
            </p:cNvPr>
            <p:cNvSpPr txBox="1"/>
            <p:nvPr/>
          </p:nvSpPr>
          <p:spPr>
            <a:xfrm>
              <a:off x="5779425" y="8261907"/>
              <a:ext cx="1122584" cy="306806"/>
            </a:xfrm>
            <a:prstGeom prst="rect">
              <a:avLst/>
            </a:prstGeom>
            <a:noFill/>
          </p:spPr>
          <p:txBody>
            <a:bodyPr wrap="square" rtlCol="0">
              <a:spAutoFit/>
            </a:bodyPr>
            <a:lstStyle/>
            <a:p>
              <a:pPr algn="ctr"/>
              <a:r>
                <a:rPr lang="en-US" dirty="0">
                  <a:solidFill>
                    <a:schemeClr val="bg1"/>
                  </a:solidFill>
                </a:rPr>
                <a:t>X</a:t>
              </a:r>
              <a:r>
                <a:rPr lang="en-US" baseline="-25000" dirty="0">
                  <a:solidFill>
                    <a:schemeClr val="bg1"/>
                  </a:solidFill>
                </a:rPr>
                <a:t>2</a:t>
              </a:r>
              <a:r>
                <a:rPr lang="en-US" dirty="0">
                  <a:solidFill>
                    <a:schemeClr val="bg1"/>
                  </a:solidFill>
                </a:rPr>
                <a:t> &gt; 0.25</a:t>
              </a:r>
            </a:p>
          </p:txBody>
        </p:sp>
        <p:sp>
          <p:nvSpPr>
            <p:cNvPr id="26" name="TextBox 25">
              <a:extLst>
                <a:ext uri="{FF2B5EF4-FFF2-40B4-BE49-F238E27FC236}">
                  <a16:creationId xmlns:a16="http://schemas.microsoft.com/office/drawing/2014/main" id="{29F24222-63F5-CE4A-92FD-C5B1DE8373F5}"/>
                </a:ext>
              </a:extLst>
            </p:cNvPr>
            <p:cNvSpPr txBox="1"/>
            <p:nvPr/>
          </p:nvSpPr>
          <p:spPr>
            <a:xfrm>
              <a:off x="5715816" y="8696999"/>
              <a:ext cx="1261633" cy="255672"/>
            </a:xfrm>
            <a:prstGeom prst="rect">
              <a:avLst/>
            </a:prstGeom>
            <a:noFill/>
          </p:spPr>
          <p:txBody>
            <a:bodyPr wrap="square" rtlCol="0">
              <a:spAutoFit/>
            </a:bodyPr>
            <a:lstStyle/>
            <a:p>
              <a:pPr algn="ctr"/>
              <a:r>
                <a:rPr lang="en-US" sz="2400" dirty="0"/>
                <a:t>Data: 70%</a:t>
              </a:r>
            </a:p>
          </p:txBody>
        </p:sp>
        <p:sp>
          <p:nvSpPr>
            <p:cNvPr id="27" name="TextBox 26">
              <a:extLst>
                <a:ext uri="{FF2B5EF4-FFF2-40B4-BE49-F238E27FC236}">
                  <a16:creationId xmlns:a16="http://schemas.microsoft.com/office/drawing/2014/main" id="{85C9EDE1-3647-CB4C-BFC6-B5DBACC3615E}"/>
                </a:ext>
              </a:extLst>
            </p:cNvPr>
            <p:cNvSpPr txBox="1"/>
            <p:nvPr/>
          </p:nvSpPr>
          <p:spPr>
            <a:xfrm>
              <a:off x="5748944" y="8992517"/>
              <a:ext cx="1198023" cy="255672"/>
            </a:xfrm>
            <a:prstGeom prst="rect">
              <a:avLst/>
            </a:prstGeom>
            <a:noFill/>
          </p:spPr>
          <p:txBody>
            <a:bodyPr wrap="square" rtlCol="0">
              <a:spAutoFit/>
            </a:bodyPr>
            <a:lstStyle/>
            <a:p>
              <a:pPr algn="ctr"/>
              <a:r>
                <a:rPr lang="en-US" sz="2400" dirty="0"/>
                <a:t>Gini: 0.3</a:t>
              </a:r>
            </a:p>
          </p:txBody>
        </p:sp>
        <p:sp>
          <p:nvSpPr>
            <p:cNvPr id="28" name="Rounded Rectangle 27">
              <a:extLst>
                <a:ext uri="{FF2B5EF4-FFF2-40B4-BE49-F238E27FC236}">
                  <a16:creationId xmlns:a16="http://schemas.microsoft.com/office/drawing/2014/main" id="{E2999EF0-108E-344B-9610-FB13D1FA7314}"/>
                </a:ext>
              </a:extLst>
            </p:cNvPr>
            <p:cNvSpPr/>
            <p:nvPr/>
          </p:nvSpPr>
          <p:spPr>
            <a:xfrm>
              <a:off x="9113808" y="5963364"/>
              <a:ext cx="1144962" cy="1144962"/>
            </a:xfrm>
            <a:prstGeom prst="roundRect">
              <a:avLst>
                <a:gd name="adj" fmla="val 7844"/>
              </a:avLst>
            </a:prstGeom>
            <a:solidFill>
              <a:schemeClr val="bg1"/>
            </a:solidFill>
            <a:ln w="1016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1F8ADA5-270A-B545-9CBA-E9F913673095}"/>
                </a:ext>
              </a:extLst>
            </p:cNvPr>
            <p:cNvSpPr/>
            <p:nvPr/>
          </p:nvSpPr>
          <p:spPr>
            <a:xfrm>
              <a:off x="9113808" y="5963364"/>
              <a:ext cx="1144962" cy="4430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2299366-86A7-F947-B48C-FAD9557D8DCD}"/>
                </a:ext>
              </a:extLst>
            </p:cNvPr>
            <p:cNvSpPr txBox="1"/>
            <p:nvPr/>
          </p:nvSpPr>
          <p:spPr>
            <a:xfrm>
              <a:off x="9124382" y="5971342"/>
              <a:ext cx="1134388" cy="369332"/>
            </a:xfrm>
            <a:prstGeom prst="rect">
              <a:avLst/>
            </a:prstGeom>
            <a:noFill/>
          </p:spPr>
          <p:txBody>
            <a:bodyPr wrap="square" rtlCol="0">
              <a:spAutoFit/>
            </a:bodyPr>
            <a:lstStyle/>
            <a:p>
              <a:pPr algn="ctr"/>
              <a:r>
                <a:rPr lang="en-US" dirty="0">
                  <a:solidFill>
                    <a:schemeClr val="bg1"/>
                  </a:solidFill>
                </a:rPr>
                <a:t>Class 2</a:t>
              </a:r>
            </a:p>
          </p:txBody>
        </p:sp>
        <p:sp>
          <p:nvSpPr>
            <p:cNvPr id="31" name="TextBox 30">
              <a:extLst>
                <a:ext uri="{FF2B5EF4-FFF2-40B4-BE49-F238E27FC236}">
                  <a16:creationId xmlns:a16="http://schemas.microsoft.com/office/drawing/2014/main" id="{0BC2359A-A96B-2843-B2FB-8E08F10E630C}"/>
                </a:ext>
              </a:extLst>
            </p:cNvPr>
            <p:cNvSpPr txBox="1"/>
            <p:nvPr/>
          </p:nvSpPr>
          <p:spPr>
            <a:xfrm>
              <a:off x="9060773" y="6406435"/>
              <a:ext cx="1261633" cy="255672"/>
            </a:xfrm>
            <a:prstGeom prst="rect">
              <a:avLst/>
            </a:prstGeom>
            <a:noFill/>
          </p:spPr>
          <p:txBody>
            <a:bodyPr wrap="square" rtlCol="0">
              <a:spAutoFit/>
            </a:bodyPr>
            <a:lstStyle/>
            <a:p>
              <a:pPr algn="ctr"/>
              <a:r>
                <a:rPr lang="en-US" sz="2400" dirty="0"/>
                <a:t>Data: 20%</a:t>
              </a:r>
            </a:p>
          </p:txBody>
        </p:sp>
        <p:sp>
          <p:nvSpPr>
            <p:cNvPr id="32" name="TextBox 31">
              <a:extLst>
                <a:ext uri="{FF2B5EF4-FFF2-40B4-BE49-F238E27FC236}">
                  <a16:creationId xmlns:a16="http://schemas.microsoft.com/office/drawing/2014/main" id="{A304742A-C780-684D-8766-634836AD832B}"/>
                </a:ext>
              </a:extLst>
            </p:cNvPr>
            <p:cNvSpPr txBox="1"/>
            <p:nvPr/>
          </p:nvSpPr>
          <p:spPr>
            <a:xfrm>
              <a:off x="9093901" y="6701953"/>
              <a:ext cx="1198023" cy="255672"/>
            </a:xfrm>
            <a:prstGeom prst="rect">
              <a:avLst/>
            </a:prstGeom>
            <a:noFill/>
          </p:spPr>
          <p:txBody>
            <a:bodyPr wrap="square" rtlCol="0">
              <a:spAutoFit/>
            </a:bodyPr>
            <a:lstStyle/>
            <a:p>
              <a:pPr algn="ctr"/>
              <a:r>
                <a:rPr lang="en-US" sz="2400" dirty="0"/>
                <a:t>Gini: 0.1</a:t>
              </a:r>
            </a:p>
          </p:txBody>
        </p:sp>
        <p:sp>
          <p:nvSpPr>
            <p:cNvPr id="33" name="Rounded Rectangle 32">
              <a:extLst>
                <a:ext uri="{FF2B5EF4-FFF2-40B4-BE49-F238E27FC236}">
                  <a16:creationId xmlns:a16="http://schemas.microsoft.com/office/drawing/2014/main" id="{1B785821-DE77-5344-857C-9931BB9DCA91}"/>
                </a:ext>
              </a:extLst>
            </p:cNvPr>
            <p:cNvSpPr/>
            <p:nvPr/>
          </p:nvSpPr>
          <p:spPr>
            <a:xfrm>
              <a:off x="9093901" y="8253928"/>
              <a:ext cx="1144962" cy="1144962"/>
            </a:xfrm>
            <a:prstGeom prst="roundRect">
              <a:avLst>
                <a:gd name="adj" fmla="val 7844"/>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C29F503-5515-C14B-8AF2-2B74CC614DDF}"/>
                </a:ext>
              </a:extLst>
            </p:cNvPr>
            <p:cNvSpPr/>
            <p:nvPr/>
          </p:nvSpPr>
          <p:spPr>
            <a:xfrm>
              <a:off x="9093901" y="8253928"/>
              <a:ext cx="1144962" cy="44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CC63036-4528-2745-BE1E-ABE6922A77A8}"/>
                </a:ext>
              </a:extLst>
            </p:cNvPr>
            <p:cNvSpPr txBox="1"/>
            <p:nvPr/>
          </p:nvSpPr>
          <p:spPr>
            <a:xfrm>
              <a:off x="9104475" y="8261906"/>
              <a:ext cx="1134388" cy="306806"/>
            </a:xfrm>
            <a:prstGeom prst="rect">
              <a:avLst/>
            </a:prstGeom>
            <a:noFill/>
          </p:spPr>
          <p:txBody>
            <a:bodyPr wrap="square" rtlCol="0">
              <a:spAutoFit/>
            </a:bodyPr>
            <a:lstStyle/>
            <a:p>
              <a:pPr algn="ctr"/>
              <a:r>
                <a:rPr lang="en-US" dirty="0">
                  <a:solidFill>
                    <a:schemeClr val="bg1"/>
                  </a:solidFill>
                </a:rPr>
                <a:t>X</a:t>
              </a:r>
              <a:r>
                <a:rPr lang="en-US" baseline="-25000" dirty="0">
                  <a:solidFill>
                    <a:schemeClr val="bg1"/>
                  </a:solidFill>
                </a:rPr>
                <a:t>1</a:t>
              </a:r>
              <a:r>
                <a:rPr lang="en-US" dirty="0">
                  <a:solidFill>
                    <a:schemeClr val="bg1"/>
                  </a:solidFill>
                </a:rPr>
                <a:t> &gt; 0.25</a:t>
              </a:r>
            </a:p>
          </p:txBody>
        </p:sp>
        <p:sp>
          <p:nvSpPr>
            <p:cNvPr id="36" name="TextBox 35">
              <a:extLst>
                <a:ext uri="{FF2B5EF4-FFF2-40B4-BE49-F238E27FC236}">
                  <a16:creationId xmlns:a16="http://schemas.microsoft.com/office/drawing/2014/main" id="{F623D3C7-192F-3D4B-B3BB-340234B972CD}"/>
                </a:ext>
              </a:extLst>
            </p:cNvPr>
            <p:cNvSpPr txBox="1"/>
            <p:nvPr/>
          </p:nvSpPr>
          <p:spPr>
            <a:xfrm>
              <a:off x="9040866" y="8696999"/>
              <a:ext cx="1261633" cy="255672"/>
            </a:xfrm>
            <a:prstGeom prst="rect">
              <a:avLst/>
            </a:prstGeom>
            <a:noFill/>
          </p:spPr>
          <p:txBody>
            <a:bodyPr wrap="square" rtlCol="0">
              <a:spAutoFit/>
            </a:bodyPr>
            <a:lstStyle/>
            <a:p>
              <a:pPr algn="ctr"/>
              <a:r>
                <a:rPr lang="en-US" sz="2400" dirty="0"/>
                <a:t>Data: 50%</a:t>
              </a:r>
            </a:p>
          </p:txBody>
        </p:sp>
        <p:sp>
          <p:nvSpPr>
            <p:cNvPr id="37" name="TextBox 36">
              <a:extLst>
                <a:ext uri="{FF2B5EF4-FFF2-40B4-BE49-F238E27FC236}">
                  <a16:creationId xmlns:a16="http://schemas.microsoft.com/office/drawing/2014/main" id="{F680E06B-7177-BD49-8273-EE82D3345226}"/>
                </a:ext>
              </a:extLst>
            </p:cNvPr>
            <p:cNvSpPr txBox="1"/>
            <p:nvPr/>
          </p:nvSpPr>
          <p:spPr>
            <a:xfrm>
              <a:off x="9073994" y="8992517"/>
              <a:ext cx="1198023" cy="255672"/>
            </a:xfrm>
            <a:prstGeom prst="rect">
              <a:avLst/>
            </a:prstGeom>
            <a:noFill/>
          </p:spPr>
          <p:txBody>
            <a:bodyPr wrap="square" rtlCol="0">
              <a:spAutoFit/>
            </a:bodyPr>
            <a:lstStyle/>
            <a:p>
              <a:pPr algn="ctr"/>
              <a:r>
                <a:rPr lang="en-US" sz="2400" dirty="0"/>
                <a:t>Gini: 0.2</a:t>
              </a:r>
            </a:p>
          </p:txBody>
        </p:sp>
        <p:sp>
          <p:nvSpPr>
            <p:cNvPr id="38" name="Rounded Rectangle 37">
              <a:extLst>
                <a:ext uri="{FF2B5EF4-FFF2-40B4-BE49-F238E27FC236}">
                  <a16:creationId xmlns:a16="http://schemas.microsoft.com/office/drawing/2014/main" id="{5BD30256-CA93-F445-BB6B-4F18F74DFD92}"/>
                </a:ext>
              </a:extLst>
            </p:cNvPr>
            <p:cNvSpPr/>
            <p:nvPr/>
          </p:nvSpPr>
          <p:spPr>
            <a:xfrm>
              <a:off x="12397626" y="5955386"/>
              <a:ext cx="1144962" cy="1144962"/>
            </a:xfrm>
            <a:prstGeom prst="roundRect">
              <a:avLst>
                <a:gd name="adj" fmla="val 7844"/>
              </a:avLst>
            </a:prstGeom>
            <a:solidFill>
              <a:schemeClr val="bg1"/>
            </a:solidFill>
            <a:ln w="1016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AB5ACA8-8C56-2341-97F7-A8DA8A067C51}"/>
                </a:ext>
              </a:extLst>
            </p:cNvPr>
            <p:cNvSpPr/>
            <p:nvPr/>
          </p:nvSpPr>
          <p:spPr>
            <a:xfrm>
              <a:off x="12397626" y="5955386"/>
              <a:ext cx="1144962" cy="4430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3C17CB7-7104-3B48-87B6-7F9D1CC29729}"/>
                </a:ext>
              </a:extLst>
            </p:cNvPr>
            <p:cNvSpPr txBox="1"/>
            <p:nvPr/>
          </p:nvSpPr>
          <p:spPr>
            <a:xfrm>
              <a:off x="12408200" y="5963364"/>
              <a:ext cx="1134388" cy="369332"/>
            </a:xfrm>
            <a:prstGeom prst="rect">
              <a:avLst/>
            </a:prstGeom>
            <a:noFill/>
          </p:spPr>
          <p:txBody>
            <a:bodyPr wrap="square" rtlCol="0">
              <a:spAutoFit/>
            </a:bodyPr>
            <a:lstStyle/>
            <a:p>
              <a:pPr algn="ctr"/>
              <a:r>
                <a:rPr lang="en-US" dirty="0">
                  <a:solidFill>
                    <a:schemeClr val="bg1"/>
                  </a:solidFill>
                </a:rPr>
                <a:t>Class 2</a:t>
              </a:r>
            </a:p>
          </p:txBody>
        </p:sp>
        <p:sp>
          <p:nvSpPr>
            <p:cNvPr id="41" name="TextBox 40">
              <a:extLst>
                <a:ext uri="{FF2B5EF4-FFF2-40B4-BE49-F238E27FC236}">
                  <a16:creationId xmlns:a16="http://schemas.microsoft.com/office/drawing/2014/main" id="{2D163B02-F017-9843-82D3-45AF59EDFFD5}"/>
                </a:ext>
              </a:extLst>
            </p:cNvPr>
            <p:cNvSpPr txBox="1"/>
            <p:nvPr/>
          </p:nvSpPr>
          <p:spPr>
            <a:xfrm>
              <a:off x="12344591" y="6398457"/>
              <a:ext cx="1261633" cy="255672"/>
            </a:xfrm>
            <a:prstGeom prst="rect">
              <a:avLst/>
            </a:prstGeom>
            <a:noFill/>
          </p:spPr>
          <p:txBody>
            <a:bodyPr wrap="square" rtlCol="0">
              <a:spAutoFit/>
            </a:bodyPr>
            <a:lstStyle/>
            <a:p>
              <a:pPr algn="ctr"/>
              <a:r>
                <a:rPr lang="en-US" sz="2400" dirty="0"/>
                <a:t>Data: 30%</a:t>
              </a:r>
            </a:p>
          </p:txBody>
        </p:sp>
        <p:sp>
          <p:nvSpPr>
            <p:cNvPr id="42" name="TextBox 41">
              <a:extLst>
                <a:ext uri="{FF2B5EF4-FFF2-40B4-BE49-F238E27FC236}">
                  <a16:creationId xmlns:a16="http://schemas.microsoft.com/office/drawing/2014/main" id="{C32C4FF8-7B08-7B49-B388-1139E90A3B6E}"/>
                </a:ext>
              </a:extLst>
            </p:cNvPr>
            <p:cNvSpPr txBox="1"/>
            <p:nvPr/>
          </p:nvSpPr>
          <p:spPr>
            <a:xfrm>
              <a:off x="12377719" y="6693975"/>
              <a:ext cx="1198023" cy="255672"/>
            </a:xfrm>
            <a:prstGeom prst="rect">
              <a:avLst/>
            </a:prstGeom>
            <a:noFill/>
          </p:spPr>
          <p:txBody>
            <a:bodyPr wrap="square" rtlCol="0">
              <a:spAutoFit/>
            </a:bodyPr>
            <a:lstStyle/>
            <a:p>
              <a:pPr algn="ctr"/>
              <a:r>
                <a:rPr lang="en-US" sz="2400" dirty="0"/>
                <a:t>Gini: 0.1</a:t>
              </a:r>
            </a:p>
          </p:txBody>
        </p:sp>
        <p:sp>
          <p:nvSpPr>
            <p:cNvPr id="43" name="Rounded Rectangle 42">
              <a:extLst>
                <a:ext uri="{FF2B5EF4-FFF2-40B4-BE49-F238E27FC236}">
                  <a16:creationId xmlns:a16="http://schemas.microsoft.com/office/drawing/2014/main" id="{F4CB7967-C887-2F40-9122-8A7D77C15E77}"/>
                </a:ext>
              </a:extLst>
            </p:cNvPr>
            <p:cNvSpPr/>
            <p:nvPr/>
          </p:nvSpPr>
          <p:spPr>
            <a:xfrm>
              <a:off x="12377719" y="8245950"/>
              <a:ext cx="1144962" cy="1144962"/>
            </a:xfrm>
            <a:prstGeom prst="roundRect">
              <a:avLst>
                <a:gd name="adj" fmla="val 7844"/>
              </a:avLst>
            </a:prstGeom>
            <a:solidFill>
              <a:schemeClr val="bg1"/>
            </a:solidFill>
            <a:ln w="1016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03434C2-2B53-BC4A-8874-E9CFBF5E8A60}"/>
                </a:ext>
              </a:extLst>
            </p:cNvPr>
            <p:cNvSpPr/>
            <p:nvPr/>
          </p:nvSpPr>
          <p:spPr>
            <a:xfrm>
              <a:off x="12377719" y="8245950"/>
              <a:ext cx="1144962" cy="443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D2785E6-4780-B44B-AA96-99E0EE229B04}"/>
                </a:ext>
              </a:extLst>
            </p:cNvPr>
            <p:cNvSpPr txBox="1"/>
            <p:nvPr/>
          </p:nvSpPr>
          <p:spPr>
            <a:xfrm>
              <a:off x="12388293" y="8253928"/>
              <a:ext cx="1134388" cy="314785"/>
            </a:xfrm>
            <a:prstGeom prst="rect">
              <a:avLst/>
            </a:prstGeom>
            <a:noFill/>
          </p:spPr>
          <p:txBody>
            <a:bodyPr wrap="square" rtlCol="0">
              <a:spAutoFit/>
            </a:bodyPr>
            <a:lstStyle/>
            <a:p>
              <a:pPr algn="ctr"/>
              <a:r>
                <a:rPr lang="en-US" dirty="0">
                  <a:solidFill>
                    <a:schemeClr val="bg1"/>
                  </a:solidFill>
                </a:rPr>
                <a:t>Class 1</a:t>
              </a:r>
            </a:p>
          </p:txBody>
        </p:sp>
        <p:sp>
          <p:nvSpPr>
            <p:cNvPr id="46" name="TextBox 45">
              <a:extLst>
                <a:ext uri="{FF2B5EF4-FFF2-40B4-BE49-F238E27FC236}">
                  <a16:creationId xmlns:a16="http://schemas.microsoft.com/office/drawing/2014/main" id="{21CBBCE8-47AF-1144-8901-B91731E1F005}"/>
                </a:ext>
              </a:extLst>
            </p:cNvPr>
            <p:cNvSpPr txBox="1"/>
            <p:nvPr/>
          </p:nvSpPr>
          <p:spPr>
            <a:xfrm>
              <a:off x="12324684" y="8689021"/>
              <a:ext cx="1261633" cy="255672"/>
            </a:xfrm>
            <a:prstGeom prst="rect">
              <a:avLst/>
            </a:prstGeom>
            <a:noFill/>
          </p:spPr>
          <p:txBody>
            <a:bodyPr wrap="square" rtlCol="0">
              <a:spAutoFit/>
            </a:bodyPr>
            <a:lstStyle/>
            <a:p>
              <a:pPr algn="ctr"/>
              <a:r>
                <a:rPr lang="en-US" sz="2400" dirty="0"/>
                <a:t>Data: 20%</a:t>
              </a:r>
            </a:p>
          </p:txBody>
        </p:sp>
        <p:sp>
          <p:nvSpPr>
            <p:cNvPr id="47" name="TextBox 46">
              <a:extLst>
                <a:ext uri="{FF2B5EF4-FFF2-40B4-BE49-F238E27FC236}">
                  <a16:creationId xmlns:a16="http://schemas.microsoft.com/office/drawing/2014/main" id="{7C727F11-A280-3A4C-BA44-9E929864E6EB}"/>
                </a:ext>
              </a:extLst>
            </p:cNvPr>
            <p:cNvSpPr txBox="1"/>
            <p:nvPr/>
          </p:nvSpPr>
          <p:spPr>
            <a:xfrm>
              <a:off x="12357812" y="8984539"/>
              <a:ext cx="1198023" cy="255672"/>
            </a:xfrm>
            <a:prstGeom prst="rect">
              <a:avLst/>
            </a:prstGeom>
            <a:noFill/>
          </p:spPr>
          <p:txBody>
            <a:bodyPr wrap="square" rtlCol="0">
              <a:spAutoFit/>
            </a:bodyPr>
            <a:lstStyle/>
            <a:p>
              <a:pPr algn="ctr"/>
              <a:r>
                <a:rPr lang="en-US" sz="2400" dirty="0"/>
                <a:t>Gini: 0.1</a:t>
              </a:r>
            </a:p>
          </p:txBody>
        </p:sp>
      </p:grpSp>
    </p:spTree>
    <p:extLst>
      <p:ext uri="{BB962C8B-B14F-4D97-AF65-F5344CB8AC3E}">
        <p14:creationId xmlns:p14="http://schemas.microsoft.com/office/powerpoint/2010/main" val="134044755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E914-1014-9F4C-8206-A4BB1DEAC721}"/>
              </a:ext>
            </a:extLst>
          </p:cNvPr>
          <p:cNvSpPr>
            <a:spLocks noGrp="1"/>
          </p:cNvSpPr>
          <p:nvPr>
            <p:ph type="title"/>
          </p:nvPr>
        </p:nvSpPr>
        <p:spPr/>
        <p:txBody>
          <a:bodyPr/>
          <a:lstStyle/>
          <a:p>
            <a:r>
              <a:rPr lang="en-US" dirty="0"/>
              <a:t>Feature importance in a Single Tree</a:t>
            </a:r>
          </a:p>
        </p:txBody>
      </p:sp>
      <p:sp>
        <p:nvSpPr>
          <p:cNvPr id="3" name="Text Placeholder 2">
            <a:extLst>
              <a:ext uri="{FF2B5EF4-FFF2-40B4-BE49-F238E27FC236}">
                <a16:creationId xmlns:a16="http://schemas.microsoft.com/office/drawing/2014/main" id="{9AD7DEFA-AC67-1F44-99CE-7B5D2F318470}"/>
              </a:ext>
            </a:extLst>
          </p:cNvPr>
          <p:cNvSpPr>
            <a:spLocks noGrp="1"/>
          </p:cNvSpPr>
          <p:nvPr>
            <p:ph type="body" idx="1"/>
          </p:nvPr>
        </p:nvSpPr>
        <p:spPr/>
        <p:txBody>
          <a:bodyPr/>
          <a:lstStyle/>
          <a:p>
            <a:r>
              <a:rPr lang="en-US" sz="4400" dirty="0"/>
              <a:t>We can label every node with the average decrease in Gini Impurity that occurs at that node.</a:t>
            </a:r>
          </a:p>
        </p:txBody>
      </p:sp>
      <p:grpSp>
        <p:nvGrpSpPr>
          <p:cNvPr id="48" name="Group 47">
            <a:extLst>
              <a:ext uri="{FF2B5EF4-FFF2-40B4-BE49-F238E27FC236}">
                <a16:creationId xmlns:a16="http://schemas.microsoft.com/office/drawing/2014/main" id="{07A50FBF-A287-A64E-A419-74555E70AC37}"/>
              </a:ext>
            </a:extLst>
          </p:cNvPr>
          <p:cNvGrpSpPr>
            <a:grpSpLocks noChangeAspect="1"/>
          </p:cNvGrpSpPr>
          <p:nvPr/>
        </p:nvGrpSpPr>
        <p:grpSpPr>
          <a:xfrm>
            <a:off x="1689100" y="4985566"/>
            <a:ext cx="20281608" cy="6217920"/>
            <a:chOff x="2374206" y="5955386"/>
            <a:chExt cx="11232018" cy="3443504"/>
          </a:xfrm>
        </p:grpSpPr>
        <p:cxnSp>
          <p:nvCxnSpPr>
            <p:cNvPr id="4" name="Straight Arrow Connector 3">
              <a:extLst>
                <a:ext uri="{FF2B5EF4-FFF2-40B4-BE49-F238E27FC236}">
                  <a16:creationId xmlns:a16="http://schemas.microsoft.com/office/drawing/2014/main" id="{5A8C9E27-14BA-DC43-BEFC-539DBBE3C9EC}"/>
                </a:ext>
              </a:extLst>
            </p:cNvPr>
            <p:cNvCxnSpPr>
              <a:cxnSpLocks/>
              <a:stCxn id="26" idx="3"/>
              <a:endCxn id="31" idx="1"/>
            </p:cNvCxnSpPr>
            <p:nvPr/>
          </p:nvCxnSpPr>
          <p:spPr>
            <a:xfrm flipV="1">
              <a:off x="6977449" y="6534271"/>
              <a:ext cx="2083324" cy="2290564"/>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8222B40-18AF-324F-87C4-07554877449B}"/>
                </a:ext>
              </a:extLst>
            </p:cNvPr>
            <p:cNvCxnSpPr>
              <a:cxnSpLocks/>
              <a:stCxn id="26" idx="3"/>
              <a:endCxn id="36" idx="1"/>
            </p:cNvCxnSpPr>
            <p:nvPr/>
          </p:nvCxnSpPr>
          <p:spPr>
            <a:xfrm>
              <a:off x="6977449" y="8824835"/>
              <a:ext cx="2063417" cy="0"/>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F0544EA-4193-3442-9BF1-65CAA3AC915F}"/>
                </a:ext>
              </a:extLst>
            </p:cNvPr>
            <p:cNvCxnSpPr>
              <a:cxnSpLocks/>
              <a:stCxn id="36" idx="3"/>
              <a:endCxn id="41" idx="1"/>
            </p:cNvCxnSpPr>
            <p:nvPr/>
          </p:nvCxnSpPr>
          <p:spPr>
            <a:xfrm flipV="1">
              <a:off x="10302499" y="6526293"/>
              <a:ext cx="2042093" cy="2298542"/>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102C7EA-2556-C04F-9CF1-4FB5771CF423}"/>
                </a:ext>
              </a:extLst>
            </p:cNvPr>
            <p:cNvCxnSpPr>
              <a:cxnSpLocks/>
              <a:stCxn id="36" idx="3"/>
              <a:endCxn id="46" idx="1"/>
            </p:cNvCxnSpPr>
            <p:nvPr/>
          </p:nvCxnSpPr>
          <p:spPr>
            <a:xfrm flipV="1">
              <a:off x="10302499" y="8816857"/>
              <a:ext cx="2022186" cy="7978"/>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BD280BA-3A92-954D-99A5-7ABC1203021B}"/>
                </a:ext>
              </a:extLst>
            </p:cNvPr>
            <p:cNvSpPr/>
            <p:nvPr/>
          </p:nvSpPr>
          <p:spPr>
            <a:xfrm>
              <a:off x="9990028" y="8618384"/>
              <a:ext cx="479828" cy="4798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9745AF-E12A-BB44-A71A-7893B3B3E78B}"/>
                </a:ext>
              </a:extLst>
            </p:cNvPr>
            <p:cNvSpPr/>
            <p:nvPr/>
          </p:nvSpPr>
          <p:spPr>
            <a:xfrm>
              <a:off x="6683362" y="8627299"/>
              <a:ext cx="479828" cy="4798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400737B-03FF-A744-A206-8DBE0F4F7E22}"/>
                </a:ext>
              </a:extLst>
            </p:cNvPr>
            <p:cNvCxnSpPr>
              <a:cxnSpLocks/>
              <a:stCxn id="16" idx="3"/>
              <a:endCxn id="21" idx="1"/>
            </p:cNvCxnSpPr>
            <p:nvPr/>
          </p:nvCxnSpPr>
          <p:spPr>
            <a:xfrm flipV="1">
              <a:off x="3635839" y="6534271"/>
              <a:ext cx="2099884" cy="1144962"/>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C6163F-60E3-FF42-BC6D-94816502335E}"/>
                </a:ext>
              </a:extLst>
            </p:cNvPr>
            <p:cNvCxnSpPr>
              <a:cxnSpLocks/>
              <a:stCxn id="16" idx="3"/>
              <a:endCxn id="26" idx="1"/>
            </p:cNvCxnSpPr>
            <p:nvPr/>
          </p:nvCxnSpPr>
          <p:spPr>
            <a:xfrm>
              <a:off x="3635839" y="7679233"/>
              <a:ext cx="2079977" cy="1145602"/>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5C513FA-9414-C640-8C39-B8808DEA6C8E}"/>
                </a:ext>
              </a:extLst>
            </p:cNvPr>
            <p:cNvSpPr/>
            <p:nvPr/>
          </p:nvSpPr>
          <p:spPr>
            <a:xfrm>
              <a:off x="3332289" y="7477091"/>
              <a:ext cx="479828" cy="4798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9C8A39A-4E34-854F-B9DA-D925097A0702}"/>
                </a:ext>
              </a:extLst>
            </p:cNvPr>
            <p:cNvSpPr/>
            <p:nvPr/>
          </p:nvSpPr>
          <p:spPr>
            <a:xfrm>
              <a:off x="2427241" y="7108326"/>
              <a:ext cx="1144962" cy="1144962"/>
            </a:xfrm>
            <a:prstGeom prst="roundRect">
              <a:avLst>
                <a:gd name="adj" fmla="val 7844"/>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22A678C-AA43-E84B-9F2F-82955C6E33AF}"/>
                </a:ext>
              </a:extLst>
            </p:cNvPr>
            <p:cNvSpPr/>
            <p:nvPr/>
          </p:nvSpPr>
          <p:spPr>
            <a:xfrm>
              <a:off x="2427241" y="7108326"/>
              <a:ext cx="1144962" cy="44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5721556-1A8A-FD49-8290-BE51411E9DF9}"/>
                </a:ext>
              </a:extLst>
            </p:cNvPr>
            <p:cNvSpPr txBox="1"/>
            <p:nvPr/>
          </p:nvSpPr>
          <p:spPr>
            <a:xfrm>
              <a:off x="2437815" y="7116304"/>
              <a:ext cx="1134388" cy="306806"/>
            </a:xfrm>
            <a:prstGeom prst="rect">
              <a:avLst/>
            </a:prstGeom>
            <a:solidFill>
              <a:schemeClr val="tx1"/>
            </a:solidFill>
          </p:spPr>
          <p:txBody>
            <a:bodyPr wrap="square" rtlCol="0">
              <a:spAutoFit/>
            </a:bodyPr>
            <a:lstStyle/>
            <a:p>
              <a:pPr algn="ctr"/>
              <a:r>
                <a:rPr lang="en-US" dirty="0">
                  <a:solidFill>
                    <a:schemeClr val="bg1"/>
                  </a:solidFill>
                </a:rPr>
                <a:t>X</a:t>
              </a:r>
              <a:r>
                <a:rPr lang="en-US" baseline="-25000" dirty="0">
                  <a:solidFill>
                    <a:schemeClr val="bg1"/>
                  </a:solidFill>
                </a:rPr>
                <a:t>1</a:t>
              </a:r>
              <a:r>
                <a:rPr lang="en-US" dirty="0">
                  <a:solidFill>
                    <a:schemeClr val="bg1"/>
                  </a:solidFill>
                </a:rPr>
                <a:t> &gt; 0.5</a:t>
              </a:r>
            </a:p>
          </p:txBody>
        </p:sp>
        <p:sp>
          <p:nvSpPr>
            <p:cNvPr id="16" name="TextBox 15">
              <a:extLst>
                <a:ext uri="{FF2B5EF4-FFF2-40B4-BE49-F238E27FC236}">
                  <a16:creationId xmlns:a16="http://schemas.microsoft.com/office/drawing/2014/main" id="{761E4D4F-3F47-BA4F-B15A-3622FCE3B4EA}"/>
                </a:ext>
              </a:extLst>
            </p:cNvPr>
            <p:cNvSpPr txBox="1"/>
            <p:nvPr/>
          </p:nvSpPr>
          <p:spPr>
            <a:xfrm>
              <a:off x="2374206" y="7551397"/>
              <a:ext cx="1261633" cy="255672"/>
            </a:xfrm>
            <a:prstGeom prst="rect">
              <a:avLst/>
            </a:prstGeom>
            <a:noFill/>
          </p:spPr>
          <p:txBody>
            <a:bodyPr wrap="square" rtlCol="0">
              <a:spAutoFit/>
            </a:bodyPr>
            <a:lstStyle/>
            <a:p>
              <a:pPr algn="ctr"/>
              <a:r>
                <a:rPr lang="en-US" sz="2400" dirty="0"/>
                <a:t>Data: 100%</a:t>
              </a:r>
            </a:p>
          </p:txBody>
        </p:sp>
        <p:sp>
          <p:nvSpPr>
            <p:cNvPr id="17" name="TextBox 16">
              <a:extLst>
                <a:ext uri="{FF2B5EF4-FFF2-40B4-BE49-F238E27FC236}">
                  <a16:creationId xmlns:a16="http://schemas.microsoft.com/office/drawing/2014/main" id="{07B1CF96-D64D-D840-9AC8-6BA990F23C1A}"/>
                </a:ext>
              </a:extLst>
            </p:cNvPr>
            <p:cNvSpPr txBox="1"/>
            <p:nvPr/>
          </p:nvSpPr>
          <p:spPr>
            <a:xfrm>
              <a:off x="2407334" y="7846915"/>
              <a:ext cx="1198023" cy="255672"/>
            </a:xfrm>
            <a:prstGeom prst="rect">
              <a:avLst/>
            </a:prstGeom>
            <a:noFill/>
          </p:spPr>
          <p:txBody>
            <a:bodyPr wrap="square" rtlCol="0">
              <a:spAutoFit/>
            </a:bodyPr>
            <a:lstStyle/>
            <a:p>
              <a:pPr algn="ctr"/>
              <a:r>
                <a:rPr lang="en-US" sz="2400" dirty="0"/>
                <a:t>Gini: 0.5</a:t>
              </a:r>
            </a:p>
          </p:txBody>
        </p:sp>
        <p:sp>
          <p:nvSpPr>
            <p:cNvPr id="18" name="Rounded Rectangle 17">
              <a:extLst>
                <a:ext uri="{FF2B5EF4-FFF2-40B4-BE49-F238E27FC236}">
                  <a16:creationId xmlns:a16="http://schemas.microsoft.com/office/drawing/2014/main" id="{C7DE89FC-E978-7C4B-9722-E5A8A8C1F165}"/>
                </a:ext>
              </a:extLst>
            </p:cNvPr>
            <p:cNvSpPr/>
            <p:nvPr/>
          </p:nvSpPr>
          <p:spPr>
            <a:xfrm>
              <a:off x="5788758" y="5963364"/>
              <a:ext cx="1144962" cy="1144962"/>
            </a:xfrm>
            <a:prstGeom prst="roundRect">
              <a:avLst>
                <a:gd name="adj" fmla="val 7844"/>
              </a:avLst>
            </a:prstGeom>
            <a:solidFill>
              <a:schemeClr val="bg1"/>
            </a:solidFill>
            <a:ln w="1016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8C93534-3906-9948-AB9D-27B3097E2192}"/>
                </a:ext>
              </a:extLst>
            </p:cNvPr>
            <p:cNvSpPr/>
            <p:nvPr/>
          </p:nvSpPr>
          <p:spPr>
            <a:xfrm>
              <a:off x="5788758" y="5963364"/>
              <a:ext cx="1144962" cy="443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2FFD5A6-24D4-E742-A733-25EB49E052F2}"/>
                </a:ext>
              </a:extLst>
            </p:cNvPr>
            <p:cNvSpPr txBox="1"/>
            <p:nvPr/>
          </p:nvSpPr>
          <p:spPr>
            <a:xfrm>
              <a:off x="5799332" y="5971342"/>
              <a:ext cx="1134388" cy="369332"/>
            </a:xfrm>
            <a:prstGeom prst="rect">
              <a:avLst/>
            </a:prstGeom>
            <a:solidFill>
              <a:schemeClr val="accent3"/>
            </a:solidFill>
          </p:spPr>
          <p:txBody>
            <a:bodyPr wrap="square" rtlCol="0">
              <a:spAutoFit/>
            </a:bodyPr>
            <a:lstStyle/>
            <a:p>
              <a:pPr algn="ctr"/>
              <a:r>
                <a:rPr lang="en-US" dirty="0">
                  <a:solidFill>
                    <a:schemeClr val="bg1"/>
                  </a:solidFill>
                </a:rPr>
                <a:t>Class 1</a:t>
              </a:r>
            </a:p>
          </p:txBody>
        </p:sp>
        <p:sp>
          <p:nvSpPr>
            <p:cNvPr id="21" name="TextBox 20">
              <a:extLst>
                <a:ext uri="{FF2B5EF4-FFF2-40B4-BE49-F238E27FC236}">
                  <a16:creationId xmlns:a16="http://schemas.microsoft.com/office/drawing/2014/main" id="{900EE03F-2CDE-C545-865E-483877D9D117}"/>
                </a:ext>
              </a:extLst>
            </p:cNvPr>
            <p:cNvSpPr txBox="1"/>
            <p:nvPr/>
          </p:nvSpPr>
          <p:spPr>
            <a:xfrm>
              <a:off x="5735723" y="6406435"/>
              <a:ext cx="1261633" cy="255672"/>
            </a:xfrm>
            <a:prstGeom prst="rect">
              <a:avLst/>
            </a:prstGeom>
            <a:noFill/>
          </p:spPr>
          <p:txBody>
            <a:bodyPr wrap="square" rtlCol="0">
              <a:spAutoFit/>
            </a:bodyPr>
            <a:lstStyle/>
            <a:p>
              <a:pPr algn="ctr"/>
              <a:r>
                <a:rPr lang="en-US" sz="2400" dirty="0"/>
                <a:t>Data: 30%</a:t>
              </a:r>
            </a:p>
          </p:txBody>
        </p:sp>
        <p:sp>
          <p:nvSpPr>
            <p:cNvPr id="22" name="TextBox 21">
              <a:extLst>
                <a:ext uri="{FF2B5EF4-FFF2-40B4-BE49-F238E27FC236}">
                  <a16:creationId xmlns:a16="http://schemas.microsoft.com/office/drawing/2014/main" id="{02A24D07-779B-B34B-A185-95C4ACF6893A}"/>
                </a:ext>
              </a:extLst>
            </p:cNvPr>
            <p:cNvSpPr txBox="1"/>
            <p:nvPr/>
          </p:nvSpPr>
          <p:spPr>
            <a:xfrm>
              <a:off x="5768851" y="6701953"/>
              <a:ext cx="1198023" cy="255672"/>
            </a:xfrm>
            <a:prstGeom prst="rect">
              <a:avLst/>
            </a:prstGeom>
            <a:noFill/>
          </p:spPr>
          <p:txBody>
            <a:bodyPr wrap="square" rtlCol="0">
              <a:spAutoFit/>
            </a:bodyPr>
            <a:lstStyle/>
            <a:p>
              <a:pPr algn="ctr"/>
              <a:r>
                <a:rPr lang="en-US" sz="2400" dirty="0"/>
                <a:t>Gini: 0.1</a:t>
              </a:r>
            </a:p>
          </p:txBody>
        </p:sp>
        <p:sp>
          <p:nvSpPr>
            <p:cNvPr id="23" name="Rounded Rectangle 22">
              <a:extLst>
                <a:ext uri="{FF2B5EF4-FFF2-40B4-BE49-F238E27FC236}">
                  <a16:creationId xmlns:a16="http://schemas.microsoft.com/office/drawing/2014/main" id="{6DB54011-BE55-7B49-9204-743567B2F995}"/>
                </a:ext>
              </a:extLst>
            </p:cNvPr>
            <p:cNvSpPr/>
            <p:nvPr/>
          </p:nvSpPr>
          <p:spPr>
            <a:xfrm>
              <a:off x="5768851" y="8253928"/>
              <a:ext cx="1144962" cy="1144962"/>
            </a:xfrm>
            <a:prstGeom prst="roundRect">
              <a:avLst>
                <a:gd name="adj" fmla="val 7844"/>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28AB28C-CA09-B448-B90A-AF1A4D1F4CBC}"/>
                </a:ext>
              </a:extLst>
            </p:cNvPr>
            <p:cNvSpPr/>
            <p:nvPr/>
          </p:nvSpPr>
          <p:spPr>
            <a:xfrm>
              <a:off x="5768851" y="8253928"/>
              <a:ext cx="1144962" cy="44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8A3BFD1-9EBC-5C4E-9743-4D92E621CF50}"/>
                </a:ext>
              </a:extLst>
            </p:cNvPr>
            <p:cNvSpPr txBox="1"/>
            <p:nvPr/>
          </p:nvSpPr>
          <p:spPr>
            <a:xfrm>
              <a:off x="5779425" y="8261907"/>
              <a:ext cx="1122584" cy="306806"/>
            </a:xfrm>
            <a:prstGeom prst="rect">
              <a:avLst/>
            </a:prstGeom>
            <a:noFill/>
          </p:spPr>
          <p:txBody>
            <a:bodyPr wrap="square" rtlCol="0">
              <a:spAutoFit/>
            </a:bodyPr>
            <a:lstStyle/>
            <a:p>
              <a:pPr algn="ctr"/>
              <a:r>
                <a:rPr lang="en-US" dirty="0">
                  <a:solidFill>
                    <a:schemeClr val="bg1"/>
                  </a:solidFill>
                </a:rPr>
                <a:t>X</a:t>
              </a:r>
              <a:r>
                <a:rPr lang="en-US" baseline="-25000" dirty="0">
                  <a:solidFill>
                    <a:schemeClr val="bg1"/>
                  </a:solidFill>
                </a:rPr>
                <a:t>2</a:t>
              </a:r>
              <a:r>
                <a:rPr lang="en-US" dirty="0">
                  <a:solidFill>
                    <a:schemeClr val="bg1"/>
                  </a:solidFill>
                </a:rPr>
                <a:t> &gt; 0.25</a:t>
              </a:r>
            </a:p>
          </p:txBody>
        </p:sp>
        <p:sp>
          <p:nvSpPr>
            <p:cNvPr id="26" name="TextBox 25">
              <a:extLst>
                <a:ext uri="{FF2B5EF4-FFF2-40B4-BE49-F238E27FC236}">
                  <a16:creationId xmlns:a16="http://schemas.microsoft.com/office/drawing/2014/main" id="{29F24222-63F5-CE4A-92FD-C5B1DE8373F5}"/>
                </a:ext>
              </a:extLst>
            </p:cNvPr>
            <p:cNvSpPr txBox="1"/>
            <p:nvPr/>
          </p:nvSpPr>
          <p:spPr>
            <a:xfrm>
              <a:off x="5715816" y="8696999"/>
              <a:ext cx="1261633" cy="255672"/>
            </a:xfrm>
            <a:prstGeom prst="rect">
              <a:avLst/>
            </a:prstGeom>
            <a:noFill/>
          </p:spPr>
          <p:txBody>
            <a:bodyPr wrap="square" rtlCol="0">
              <a:spAutoFit/>
            </a:bodyPr>
            <a:lstStyle/>
            <a:p>
              <a:pPr algn="ctr"/>
              <a:r>
                <a:rPr lang="en-US" sz="2400" dirty="0"/>
                <a:t>Data: 70%</a:t>
              </a:r>
            </a:p>
          </p:txBody>
        </p:sp>
        <p:sp>
          <p:nvSpPr>
            <p:cNvPr id="27" name="TextBox 26">
              <a:extLst>
                <a:ext uri="{FF2B5EF4-FFF2-40B4-BE49-F238E27FC236}">
                  <a16:creationId xmlns:a16="http://schemas.microsoft.com/office/drawing/2014/main" id="{85C9EDE1-3647-CB4C-BFC6-B5DBACC3615E}"/>
                </a:ext>
              </a:extLst>
            </p:cNvPr>
            <p:cNvSpPr txBox="1"/>
            <p:nvPr/>
          </p:nvSpPr>
          <p:spPr>
            <a:xfrm>
              <a:off x="5748944" y="8992517"/>
              <a:ext cx="1198023" cy="255672"/>
            </a:xfrm>
            <a:prstGeom prst="rect">
              <a:avLst/>
            </a:prstGeom>
            <a:noFill/>
          </p:spPr>
          <p:txBody>
            <a:bodyPr wrap="square" rtlCol="0">
              <a:spAutoFit/>
            </a:bodyPr>
            <a:lstStyle/>
            <a:p>
              <a:pPr algn="ctr"/>
              <a:r>
                <a:rPr lang="en-US" sz="2400" dirty="0"/>
                <a:t>Gini: 0.3</a:t>
              </a:r>
            </a:p>
          </p:txBody>
        </p:sp>
        <p:sp>
          <p:nvSpPr>
            <p:cNvPr id="28" name="Rounded Rectangle 27">
              <a:extLst>
                <a:ext uri="{FF2B5EF4-FFF2-40B4-BE49-F238E27FC236}">
                  <a16:creationId xmlns:a16="http://schemas.microsoft.com/office/drawing/2014/main" id="{E2999EF0-108E-344B-9610-FB13D1FA7314}"/>
                </a:ext>
              </a:extLst>
            </p:cNvPr>
            <p:cNvSpPr/>
            <p:nvPr/>
          </p:nvSpPr>
          <p:spPr>
            <a:xfrm>
              <a:off x="9113808" y="5963364"/>
              <a:ext cx="1144962" cy="1144962"/>
            </a:xfrm>
            <a:prstGeom prst="roundRect">
              <a:avLst>
                <a:gd name="adj" fmla="val 7844"/>
              </a:avLst>
            </a:prstGeom>
            <a:solidFill>
              <a:schemeClr val="bg1"/>
            </a:solidFill>
            <a:ln w="1016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1F8ADA5-270A-B545-9CBA-E9F913673095}"/>
                </a:ext>
              </a:extLst>
            </p:cNvPr>
            <p:cNvSpPr/>
            <p:nvPr/>
          </p:nvSpPr>
          <p:spPr>
            <a:xfrm>
              <a:off x="9113808" y="5963364"/>
              <a:ext cx="1144962" cy="4430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2299366-86A7-F947-B48C-FAD9557D8DCD}"/>
                </a:ext>
              </a:extLst>
            </p:cNvPr>
            <p:cNvSpPr txBox="1"/>
            <p:nvPr/>
          </p:nvSpPr>
          <p:spPr>
            <a:xfrm>
              <a:off x="9124382" y="5971342"/>
              <a:ext cx="1134388" cy="369332"/>
            </a:xfrm>
            <a:prstGeom prst="rect">
              <a:avLst/>
            </a:prstGeom>
            <a:noFill/>
          </p:spPr>
          <p:txBody>
            <a:bodyPr wrap="square" rtlCol="0">
              <a:spAutoFit/>
            </a:bodyPr>
            <a:lstStyle/>
            <a:p>
              <a:pPr algn="ctr"/>
              <a:r>
                <a:rPr lang="en-US" dirty="0">
                  <a:solidFill>
                    <a:schemeClr val="bg1"/>
                  </a:solidFill>
                </a:rPr>
                <a:t>Class 2</a:t>
              </a:r>
            </a:p>
          </p:txBody>
        </p:sp>
        <p:sp>
          <p:nvSpPr>
            <p:cNvPr id="31" name="TextBox 30">
              <a:extLst>
                <a:ext uri="{FF2B5EF4-FFF2-40B4-BE49-F238E27FC236}">
                  <a16:creationId xmlns:a16="http://schemas.microsoft.com/office/drawing/2014/main" id="{0BC2359A-A96B-2843-B2FB-8E08F10E630C}"/>
                </a:ext>
              </a:extLst>
            </p:cNvPr>
            <p:cNvSpPr txBox="1"/>
            <p:nvPr/>
          </p:nvSpPr>
          <p:spPr>
            <a:xfrm>
              <a:off x="9060773" y="6406435"/>
              <a:ext cx="1261633" cy="255672"/>
            </a:xfrm>
            <a:prstGeom prst="rect">
              <a:avLst/>
            </a:prstGeom>
            <a:noFill/>
          </p:spPr>
          <p:txBody>
            <a:bodyPr wrap="square" rtlCol="0">
              <a:spAutoFit/>
            </a:bodyPr>
            <a:lstStyle/>
            <a:p>
              <a:pPr algn="ctr"/>
              <a:r>
                <a:rPr lang="en-US" sz="2400" dirty="0"/>
                <a:t>Data: 20%</a:t>
              </a:r>
            </a:p>
          </p:txBody>
        </p:sp>
        <p:sp>
          <p:nvSpPr>
            <p:cNvPr id="32" name="TextBox 31">
              <a:extLst>
                <a:ext uri="{FF2B5EF4-FFF2-40B4-BE49-F238E27FC236}">
                  <a16:creationId xmlns:a16="http://schemas.microsoft.com/office/drawing/2014/main" id="{A304742A-C780-684D-8766-634836AD832B}"/>
                </a:ext>
              </a:extLst>
            </p:cNvPr>
            <p:cNvSpPr txBox="1"/>
            <p:nvPr/>
          </p:nvSpPr>
          <p:spPr>
            <a:xfrm>
              <a:off x="9093901" y="6701953"/>
              <a:ext cx="1198023" cy="255672"/>
            </a:xfrm>
            <a:prstGeom prst="rect">
              <a:avLst/>
            </a:prstGeom>
            <a:noFill/>
          </p:spPr>
          <p:txBody>
            <a:bodyPr wrap="square" rtlCol="0">
              <a:spAutoFit/>
            </a:bodyPr>
            <a:lstStyle/>
            <a:p>
              <a:pPr algn="ctr"/>
              <a:r>
                <a:rPr lang="en-US" sz="2400" dirty="0"/>
                <a:t>Gini: 0.1</a:t>
              </a:r>
            </a:p>
          </p:txBody>
        </p:sp>
        <p:sp>
          <p:nvSpPr>
            <p:cNvPr id="33" name="Rounded Rectangle 32">
              <a:extLst>
                <a:ext uri="{FF2B5EF4-FFF2-40B4-BE49-F238E27FC236}">
                  <a16:creationId xmlns:a16="http://schemas.microsoft.com/office/drawing/2014/main" id="{1B785821-DE77-5344-857C-9931BB9DCA91}"/>
                </a:ext>
              </a:extLst>
            </p:cNvPr>
            <p:cNvSpPr/>
            <p:nvPr/>
          </p:nvSpPr>
          <p:spPr>
            <a:xfrm>
              <a:off x="9093901" y="8253928"/>
              <a:ext cx="1144962" cy="1144962"/>
            </a:xfrm>
            <a:prstGeom prst="roundRect">
              <a:avLst>
                <a:gd name="adj" fmla="val 7844"/>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C29F503-5515-C14B-8AF2-2B74CC614DDF}"/>
                </a:ext>
              </a:extLst>
            </p:cNvPr>
            <p:cNvSpPr/>
            <p:nvPr/>
          </p:nvSpPr>
          <p:spPr>
            <a:xfrm>
              <a:off x="9093901" y="8253928"/>
              <a:ext cx="1144962" cy="44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CC63036-4528-2745-BE1E-ABE6922A77A8}"/>
                </a:ext>
              </a:extLst>
            </p:cNvPr>
            <p:cNvSpPr txBox="1"/>
            <p:nvPr/>
          </p:nvSpPr>
          <p:spPr>
            <a:xfrm>
              <a:off x="9104475" y="8261906"/>
              <a:ext cx="1134388" cy="306806"/>
            </a:xfrm>
            <a:prstGeom prst="rect">
              <a:avLst/>
            </a:prstGeom>
            <a:noFill/>
          </p:spPr>
          <p:txBody>
            <a:bodyPr wrap="square" rtlCol="0">
              <a:spAutoFit/>
            </a:bodyPr>
            <a:lstStyle/>
            <a:p>
              <a:pPr algn="ctr"/>
              <a:r>
                <a:rPr lang="en-US" dirty="0">
                  <a:solidFill>
                    <a:schemeClr val="bg1"/>
                  </a:solidFill>
                </a:rPr>
                <a:t>X</a:t>
              </a:r>
              <a:r>
                <a:rPr lang="en-US" baseline="-25000" dirty="0">
                  <a:solidFill>
                    <a:schemeClr val="bg1"/>
                  </a:solidFill>
                </a:rPr>
                <a:t>1</a:t>
              </a:r>
              <a:r>
                <a:rPr lang="en-US" dirty="0">
                  <a:solidFill>
                    <a:schemeClr val="bg1"/>
                  </a:solidFill>
                </a:rPr>
                <a:t> &gt; 0.25</a:t>
              </a:r>
            </a:p>
          </p:txBody>
        </p:sp>
        <p:sp>
          <p:nvSpPr>
            <p:cNvPr id="36" name="TextBox 35">
              <a:extLst>
                <a:ext uri="{FF2B5EF4-FFF2-40B4-BE49-F238E27FC236}">
                  <a16:creationId xmlns:a16="http://schemas.microsoft.com/office/drawing/2014/main" id="{F623D3C7-192F-3D4B-B3BB-340234B972CD}"/>
                </a:ext>
              </a:extLst>
            </p:cNvPr>
            <p:cNvSpPr txBox="1"/>
            <p:nvPr/>
          </p:nvSpPr>
          <p:spPr>
            <a:xfrm>
              <a:off x="9040866" y="8696999"/>
              <a:ext cx="1261633" cy="255672"/>
            </a:xfrm>
            <a:prstGeom prst="rect">
              <a:avLst/>
            </a:prstGeom>
            <a:noFill/>
          </p:spPr>
          <p:txBody>
            <a:bodyPr wrap="square" rtlCol="0">
              <a:spAutoFit/>
            </a:bodyPr>
            <a:lstStyle/>
            <a:p>
              <a:pPr algn="ctr"/>
              <a:r>
                <a:rPr lang="en-US" sz="2400" dirty="0"/>
                <a:t>Data: 50%</a:t>
              </a:r>
            </a:p>
          </p:txBody>
        </p:sp>
        <p:sp>
          <p:nvSpPr>
            <p:cNvPr id="37" name="TextBox 36">
              <a:extLst>
                <a:ext uri="{FF2B5EF4-FFF2-40B4-BE49-F238E27FC236}">
                  <a16:creationId xmlns:a16="http://schemas.microsoft.com/office/drawing/2014/main" id="{F680E06B-7177-BD49-8273-EE82D3345226}"/>
                </a:ext>
              </a:extLst>
            </p:cNvPr>
            <p:cNvSpPr txBox="1"/>
            <p:nvPr/>
          </p:nvSpPr>
          <p:spPr>
            <a:xfrm>
              <a:off x="9073994" y="8992517"/>
              <a:ext cx="1198023" cy="255672"/>
            </a:xfrm>
            <a:prstGeom prst="rect">
              <a:avLst/>
            </a:prstGeom>
            <a:noFill/>
          </p:spPr>
          <p:txBody>
            <a:bodyPr wrap="square" rtlCol="0">
              <a:spAutoFit/>
            </a:bodyPr>
            <a:lstStyle/>
            <a:p>
              <a:pPr algn="ctr"/>
              <a:r>
                <a:rPr lang="en-US" sz="2400" dirty="0"/>
                <a:t>Gini: 0.2</a:t>
              </a:r>
            </a:p>
          </p:txBody>
        </p:sp>
        <p:sp>
          <p:nvSpPr>
            <p:cNvPr id="38" name="Rounded Rectangle 37">
              <a:extLst>
                <a:ext uri="{FF2B5EF4-FFF2-40B4-BE49-F238E27FC236}">
                  <a16:creationId xmlns:a16="http://schemas.microsoft.com/office/drawing/2014/main" id="{5BD30256-CA93-F445-BB6B-4F18F74DFD92}"/>
                </a:ext>
              </a:extLst>
            </p:cNvPr>
            <p:cNvSpPr/>
            <p:nvPr/>
          </p:nvSpPr>
          <p:spPr>
            <a:xfrm>
              <a:off x="12397626" y="5955386"/>
              <a:ext cx="1144962" cy="1144962"/>
            </a:xfrm>
            <a:prstGeom prst="roundRect">
              <a:avLst>
                <a:gd name="adj" fmla="val 7844"/>
              </a:avLst>
            </a:prstGeom>
            <a:solidFill>
              <a:schemeClr val="bg1"/>
            </a:solidFill>
            <a:ln w="1016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AB5ACA8-8C56-2341-97F7-A8DA8A067C51}"/>
                </a:ext>
              </a:extLst>
            </p:cNvPr>
            <p:cNvSpPr/>
            <p:nvPr/>
          </p:nvSpPr>
          <p:spPr>
            <a:xfrm>
              <a:off x="12397626" y="5955386"/>
              <a:ext cx="1144962" cy="4430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3C17CB7-7104-3B48-87B6-7F9D1CC29729}"/>
                </a:ext>
              </a:extLst>
            </p:cNvPr>
            <p:cNvSpPr txBox="1"/>
            <p:nvPr/>
          </p:nvSpPr>
          <p:spPr>
            <a:xfrm>
              <a:off x="12408200" y="5963364"/>
              <a:ext cx="1134388" cy="369332"/>
            </a:xfrm>
            <a:prstGeom prst="rect">
              <a:avLst/>
            </a:prstGeom>
            <a:noFill/>
          </p:spPr>
          <p:txBody>
            <a:bodyPr wrap="square" rtlCol="0">
              <a:spAutoFit/>
            </a:bodyPr>
            <a:lstStyle/>
            <a:p>
              <a:pPr algn="ctr"/>
              <a:r>
                <a:rPr lang="en-US" dirty="0">
                  <a:solidFill>
                    <a:schemeClr val="bg1"/>
                  </a:solidFill>
                </a:rPr>
                <a:t>Class 2</a:t>
              </a:r>
            </a:p>
          </p:txBody>
        </p:sp>
        <p:sp>
          <p:nvSpPr>
            <p:cNvPr id="41" name="TextBox 40">
              <a:extLst>
                <a:ext uri="{FF2B5EF4-FFF2-40B4-BE49-F238E27FC236}">
                  <a16:creationId xmlns:a16="http://schemas.microsoft.com/office/drawing/2014/main" id="{2D163B02-F017-9843-82D3-45AF59EDFFD5}"/>
                </a:ext>
              </a:extLst>
            </p:cNvPr>
            <p:cNvSpPr txBox="1"/>
            <p:nvPr/>
          </p:nvSpPr>
          <p:spPr>
            <a:xfrm>
              <a:off x="12344591" y="6398457"/>
              <a:ext cx="1261633" cy="255672"/>
            </a:xfrm>
            <a:prstGeom prst="rect">
              <a:avLst/>
            </a:prstGeom>
            <a:noFill/>
          </p:spPr>
          <p:txBody>
            <a:bodyPr wrap="square" rtlCol="0">
              <a:spAutoFit/>
            </a:bodyPr>
            <a:lstStyle/>
            <a:p>
              <a:pPr algn="ctr"/>
              <a:r>
                <a:rPr lang="en-US" sz="2400" dirty="0"/>
                <a:t>Data: 30%</a:t>
              </a:r>
            </a:p>
          </p:txBody>
        </p:sp>
        <p:sp>
          <p:nvSpPr>
            <p:cNvPr id="42" name="TextBox 41">
              <a:extLst>
                <a:ext uri="{FF2B5EF4-FFF2-40B4-BE49-F238E27FC236}">
                  <a16:creationId xmlns:a16="http://schemas.microsoft.com/office/drawing/2014/main" id="{C32C4FF8-7B08-7B49-B388-1139E90A3B6E}"/>
                </a:ext>
              </a:extLst>
            </p:cNvPr>
            <p:cNvSpPr txBox="1"/>
            <p:nvPr/>
          </p:nvSpPr>
          <p:spPr>
            <a:xfrm>
              <a:off x="12377719" y="6693975"/>
              <a:ext cx="1198023" cy="255672"/>
            </a:xfrm>
            <a:prstGeom prst="rect">
              <a:avLst/>
            </a:prstGeom>
            <a:noFill/>
          </p:spPr>
          <p:txBody>
            <a:bodyPr wrap="square" rtlCol="0">
              <a:spAutoFit/>
            </a:bodyPr>
            <a:lstStyle/>
            <a:p>
              <a:pPr algn="ctr"/>
              <a:r>
                <a:rPr lang="en-US" sz="2400" dirty="0"/>
                <a:t>Gini: 0.1</a:t>
              </a:r>
            </a:p>
          </p:txBody>
        </p:sp>
        <p:sp>
          <p:nvSpPr>
            <p:cNvPr id="43" name="Rounded Rectangle 42">
              <a:extLst>
                <a:ext uri="{FF2B5EF4-FFF2-40B4-BE49-F238E27FC236}">
                  <a16:creationId xmlns:a16="http://schemas.microsoft.com/office/drawing/2014/main" id="{F4CB7967-C887-2F40-9122-8A7D77C15E77}"/>
                </a:ext>
              </a:extLst>
            </p:cNvPr>
            <p:cNvSpPr/>
            <p:nvPr/>
          </p:nvSpPr>
          <p:spPr>
            <a:xfrm>
              <a:off x="12377719" y="8245950"/>
              <a:ext cx="1144962" cy="1144962"/>
            </a:xfrm>
            <a:prstGeom prst="roundRect">
              <a:avLst>
                <a:gd name="adj" fmla="val 7844"/>
              </a:avLst>
            </a:prstGeom>
            <a:solidFill>
              <a:schemeClr val="bg1"/>
            </a:solidFill>
            <a:ln w="1016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03434C2-2B53-BC4A-8874-E9CFBF5E8A60}"/>
                </a:ext>
              </a:extLst>
            </p:cNvPr>
            <p:cNvSpPr/>
            <p:nvPr/>
          </p:nvSpPr>
          <p:spPr>
            <a:xfrm>
              <a:off x="12377719" y="8245950"/>
              <a:ext cx="1144962" cy="443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D2785E6-4780-B44B-AA96-99E0EE229B04}"/>
                </a:ext>
              </a:extLst>
            </p:cNvPr>
            <p:cNvSpPr txBox="1"/>
            <p:nvPr/>
          </p:nvSpPr>
          <p:spPr>
            <a:xfrm>
              <a:off x="12388293" y="8253928"/>
              <a:ext cx="1134388" cy="314785"/>
            </a:xfrm>
            <a:prstGeom prst="rect">
              <a:avLst/>
            </a:prstGeom>
            <a:noFill/>
          </p:spPr>
          <p:txBody>
            <a:bodyPr wrap="square" rtlCol="0">
              <a:spAutoFit/>
            </a:bodyPr>
            <a:lstStyle/>
            <a:p>
              <a:pPr algn="ctr"/>
              <a:r>
                <a:rPr lang="en-US" dirty="0">
                  <a:solidFill>
                    <a:schemeClr val="bg1"/>
                  </a:solidFill>
                </a:rPr>
                <a:t>Class 1</a:t>
              </a:r>
            </a:p>
          </p:txBody>
        </p:sp>
        <p:sp>
          <p:nvSpPr>
            <p:cNvPr id="46" name="TextBox 45">
              <a:extLst>
                <a:ext uri="{FF2B5EF4-FFF2-40B4-BE49-F238E27FC236}">
                  <a16:creationId xmlns:a16="http://schemas.microsoft.com/office/drawing/2014/main" id="{21CBBCE8-47AF-1144-8901-B91731E1F005}"/>
                </a:ext>
              </a:extLst>
            </p:cNvPr>
            <p:cNvSpPr txBox="1"/>
            <p:nvPr/>
          </p:nvSpPr>
          <p:spPr>
            <a:xfrm>
              <a:off x="12324684" y="8689021"/>
              <a:ext cx="1261633" cy="255672"/>
            </a:xfrm>
            <a:prstGeom prst="rect">
              <a:avLst/>
            </a:prstGeom>
            <a:noFill/>
          </p:spPr>
          <p:txBody>
            <a:bodyPr wrap="square" rtlCol="0">
              <a:spAutoFit/>
            </a:bodyPr>
            <a:lstStyle/>
            <a:p>
              <a:pPr algn="ctr"/>
              <a:r>
                <a:rPr lang="en-US" sz="2400" dirty="0"/>
                <a:t>Data: 20%</a:t>
              </a:r>
            </a:p>
          </p:txBody>
        </p:sp>
        <p:sp>
          <p:nvSpPr>
            <p:cNvPr id="47" name="TextBox 46">
              <a:extLst>
                <a:ext uri="{FF2B5EF4-FFF2-40B4-BE49-F238E27FC236}">
                  <a16:creationId xmlns:a16="http://schemas.microsoft.com/office/drawing/2014/main" id="{7C727F11-A280-3A4C-BA44-9E929864E6EB}"/>
                </a:ext>
              </a:extLst>
            </p:cNvPr>
            <p:cNvSpPr txBox="1"/>
            <p:nvPr/>
          </p:nvSpPr>
          <p:spPr>
            <a:xfrm>
              <a:off x="12357812" y="8984539"/>
              <a:ext cx="1198023" cy="255672"/>
            </a:xfrm>
            <a:prstGeom prst="rect">
              <a:avLst/>
            </a:prstGeom>
            <a:noFill/>
          </p:spPr>
          <p:txBody>
            <a:bodyPr wrap="square" rtlCol="0">
              <a:spAutoFit/>
            </a:bodyPr>
            <a:lstStyle/>
            <a:p>
              <a:pPr algn="ctr"/>
              <a:r>
                <a:rPr lang="en-US" sz="2400" dirty="0"/>
                <a:t>Gini: 0.1</a:t>
              </a:r>
            </a:p>
          </p:txBody>
        </p:sp>
      </p:grpSp>
      <p:sp>
        <p:nvSpPr>
          <p:cNvPr id="49" name="TextBox 48">
            <a:extLst>
              <a:ext uri="{FF2B5EF4-FFF2-40B4-BE49-F238E27FC236}">
                <a16:creationId xmlns:a16="http://schemas.microsoft.com/office/drawing/2014/main" id="{3B108A5C-81C0-C848-8425-7C0074418B01}"/>
              </a:ext>
            </a:extLst>
          </p:cNvPr>
          <p:cNvSpPr txBox="1"/>
          <p:nvPr/>
        </p:nvSpPr>
        <p:spPr>
          <a:xfrm>
            <a:off x="5414210" y="6319913"/>
            <a:ext cx="944489" cy="523220"/>
          </a:xfrm>
          <a:prstGeom prst="rect">
            <a:avLst/>
          </a:prstGeom>
          <a:noFill/>
        </p:spPr>
        <p:txBody>
          <a:bodyPr wrap="none" rtlCol="0">
            <a:spAutoFit/>
          </a:bodyPr>
          <a:lstStyle/>
          <a:p>
            <a:r>
              <a:rPr lang="en-US" sz="2800" b="0" dirty="0"/>
              <a:t>30%</a:t>
            </a:r>
          </a:p>
        </p:txBody>
      </p:sp>
      <p:sp>
        <p:nvSpPr>
          <p:cNvPr id="50" name="TextBox 49">
            <a:extLst>
              <a:ext uri="{FF2B5EF4-FFF2-40B4-BE49-F238E27FC236}">
                <a16:creationId xmlns:a16="http://schemas.microsoft.com/office/drawing/2014/main" id="{363B2E49-83C2-1D4E-9D90-ED98DFCCFAD8}"/>
              </a:ext>
            </a:extLst>
          </p:cNvPr>
          <p:cNvSpPr txBox="1"/>
          <p:nvPr/>
        </p:nvSpPr>
        <p:spPr>
          <a:xfrm>
            <a:off x="5352196" y="9322915"/>
            <a:ext cx="944489" cy="523220"/>
          </a:xfrm>
          <a:prstGeom prst="rect">
            <a:avLst/>
          </a:prstGeom>
          <a:noFill/>
        </p:spPr>
        <p:txBody>
          <a:bodyPr wrap="none" rtlCol="0">
            <a:spAutoFit/>
          </a:bodyPr>
          <a:lstStyle/>
          <a:p>
            <a:r>
              <a:rPr lang="en-US" sz="2800" b="0" dirty="0"/>
              <a:t>70%</a:t>
            </a:r>
          </a:p>
        </p:txBody>
      </p:sp>
      <p:sp>
        <p:nvSpPr>
          <p:cNvPr id="51" name="TextBox 50">
            <a:extLst>
              <a:ext uri="{FF2B5EF4-FFF2-40B4-BE49-F238E27FC236}">
                <a16:creationId xmlns:a16="http://schemas.microsoft.com/office/drawing/2014/main" id="{B23033DD-090B-0A49-9369-125E79B55BD7}"/>
              </a:ext>
            </a:extLst>
          </p:cNvPr>
          <p:cNvSpPr txBox="1"/>
          <p:nvPr/>
        </p:nvSpPr>
        <p:spPr>
          <a:xfrm>
            <a:off x="11247510" y="7285464"/>
            <a:ext cx="944490" cy="523220"/>
          </a:xfrm>
          <a:prstGeom prst="rect">
            <a:avLst/>
          </a:prstGeom>
          <a:noFill/>
        </p:spPr>
        <p:txBody>
          <a:bodyPr wrap="none" rtlCol="0">
            <a:spAutoFit/>
          </a:bodyPr>
          <a:lstStyle/>
          <a:p>
            <a:r>
              <a:rPr lang="en-US" sz="2800" b="0" dirty="0"/>
              <a:t>29%</a:t>
            </a:r>
          </a:p>
        </p:txBody>
      </p:sp>
      <p:sp>
        <p:nvSpPr>
          <p:cNvPr id="52" name="TextBox 51">
            <a:extLst>
              <a:ext uri="{FF2B5EF4-FFF2-40B4-BE49-F238E27FC236}">
                <a16:creationId xmlns:a16="http://schemas.microsoft.com/office/drawing/2014/main" id="{629DF02F-F552-014D-AA6D-DC3D5B1BA84A}"/>
              </a:ext>
            </a:extLst>
          </p:cNvPr>
          <p:cNvSpPr txBox="1"/>
          <p:nvPr/>
        </p:nvSpPr>
        <p:spPr>
          <a:xfrm>
            <a:off x="11727524" y="10290296"/>
            <a:ext cx="944489" cy="523220"/>
          </a:xfrm>
          <a:prstGeom prst="rect">
            <a:avLst/>
          </a:prstGeom>
          <a:noFill/>
        </p:spPr>
        <p:txBody>
          <a:bodyPr wrap="none" rtlCol="0">
            <a:spAutoFit/>
          </a:bodyPr>
          <a:lstStyle/>
          <a:p>
            <a:r>
              <a:rPr lang="en-US" sz="2800" b="0" dirty="0"/>
              <a:t>71%</a:t>
            </a:r>
          </a:p>
        </p:txBody>
      </p:sp>
      <p:sp>
        <p:nvSpPr>
          <p:cNvPr id="53" name="TextBox 52">
            <a:extLst>
              <a:ext uri="{FF2B5EF4-FFF2-40B4-BE49-F238E27FC236}">
                <a16:creationId xmlns:a16="http://schemas.microsoft.com/office/drawing/2014/main" id="{8309691D-1231-4D44-A8DF-EAE5F8E9A296}"/>
              </a:ext>
            </a:extLst>
          </p:cNvPr>
          <p:cNvSpPr txBox="1"/>
          <p:nvPr/>
        </p:nvSpPr>
        <p:spPr>
          <a:xfrm>
            <a:off x="17110015" y="7285464"/>
            <a:ext cx="944489" cy="523220"/>
          </a:xfrm>
          <a:prstGeom prst="rect">
            <a:avLst/>
          </a:prstGeom>
          <a:noFill/>
        </p:spPr>
        <p:txBody>
          <a:bodyPr wrap="none" rtlCol="0">
            <a:spAutoFit/>
          </a:bodyPr>
          <a:lstStyle/>
          <a:p>
            <a:r>
              <a:rPr lang="en-US" sz="2800" b="0" dirty="0"/>
              <a:t>60%</a:t>
            </a:r>
          </a:p>
        </p:txBody>
      </p:sp>
      <p:sp>
        <p:nvSpPr>
          <p:cNvPr id="54" name="TextBox 53">
            <a:extLst>
              <a:ext uri="{FF2B5EF4-FFF2-40B4-BE49-F238E27FC236}">
                <a16:creationId xmlns:a16="http://schemas.microsoft.com/office/drawing/2014/main" id="{F32ECF41-C511-734C-A85F-EE279B20CD4A}"/>
              </a:ext>
            </a:extLst>
          </p:cNvPr>
          <p:cNvSpPr txBox="1"/>
          <p:nvPr/>
        </p:nvSpPr>
        <p:spPr>
          <a:xfrm>
            <a:off x="17543255" y="10177313"/>
            <a:ext cx="944489" cy="523220"/>
          </a:xfrm>
          <a:prstGeom prst="rect">
            <a:avLst/>
          </a:prstGeom>
          <a:noFill/>
        </p:spPr>
        <p:txBody>
          <a:bodyPr wrap="none" rtlCol="0">
            <a:spAutoFit/>
          </a:bodyPr>
          <a:lstStyle/>
          <a:p>
            <a:r>
              <a:rPr lang="en-US" sz="2800" b="0" dirty="0"/>
              <a:t>40%</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9C1A68B-4C1B-1145-8B71-937B9D656C92}"/>
                  </a:ext>
                </a:extLst>
              </p:cNvPr>
              <p:cNvSpPr txBox="1"/>
              <p:nvPr/>
            </p:nvSpPr>
            <p:spPr>
              <a:xfrm>
                <a:off x="617969" y="9286427"/>
                <a:ext cx="4638462" cy="1183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𝐺𝑖𝑛𝑖</m:t>
                          </m:r>
                        </m:sub>
                      </m:sSub>
                    </m:oMath>
                    <m:oMath xmlns:m="http://schemas.openxmlformats.org/officeDocument/2006/math">
                      <m:r>
                        <a:rPr lang="en-US" sz="2400" b="0" i="1" smtClean="0">
                          <a:latin typeface="Cambria Math" panose="02040503050406030204" pitchFamily="18" charset="0"/>
                          <a:ea typeface="Cambria Math" panose="02040503050406030204" pitchFamily="18" charset="0"/>
                        </a:rPr>
                        <m:t>=0.5−(</m:t>
                      </m:r>
                      <m:r>
                        <a:rPr lang="en-US" sz="2400" i="1">
                          <a:latin typeface="Cambria Math" panose="02040503050406030204" pitchFamily="18" charset="0"/>
                          <a:ea typeface="Cambria Math" panose="02040503050406030204" pitchFamily="18" charset="0"/>
                        </a:rPr>
                        <m:t>0.3⋅0.1+0.7⋅0.3</m:t>
                      </m:r>
                      <m:r>
                        <a:rPr lang="en-US" sz="2400" b="0" i="1" smtClean="0">
                          <a:latin typeface="Cambria Math" panose="02040503050406030204" pitchFamily="18" charset="0"/>
                          <a:ea typeface="Cambria Math" panose="02040503050406030204" pitchFamily="18" charset="0"/>
                        </a:rPr>
                        <m:t>)=0.26 </m:t>
                      </m:r>
                    </m:oMath>
                  </m:oMathPara>
                </a14:m>
                <a:endParaRPr lang="en-US" sz="2400" baseline="-25000" dirty="0"/>
              </a:p>
            </p:txBody>
          </p:sp>
        </mc:Choice>
        <mc:Fallback xmlns="">
          <p:sp>
            <p:nvSpPr>
              <p:cNvPr id="55" name="TextBox 54">
                <a:extLst>
                  <a:ext uri="{FF2B5EF4-FFF2-40B4-BE49-F238E27FC236}">
                    <a16:creationId xmlns:a16="http://schemas.microsoft.com/office/drawing/2014/main" id="{79C1A68B-4C1B-1145-8B71-937B9D656C92}"/>
                  </a:ext>
                </a:extLst>
              </p:cNvPr>
              <p:cNvSpPr txBox="1">
                <a:spLocks noRot="1" noChangeAspect="1" noMove="1" noResize="1" noEditPoints="1" noAdjustHandles="1" noChangeArrowheads="1" noChangeShapeType="1" noTextEdit="1"/>
              </p:cNvSpPr>
              <p:nvPr/>
            </p:nvSpPr>
            <p:spPr>
              <a:xfrm>
                <a:off x="617969" y="9286427"/>
                <a:ext cx="4638462" cy="1183273"/>
              </a:xfrm>
              <a:prstGeom prst="rect">
                <a:avLst/>
              </a:prstGeom>
              <a:blipFill>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0404E6D-09DD-8945-8D32-A87DDEF5860F}"/>
                  </a:ext>
                </a:extLst>
              </p:cNvPr>
              <p:cNvSpPr txBox="1"/>
              <p:nvPr/>
            </p:nvSpPr>
            <p:spPr>
              <a:xfrm>
                <a:off x="6726551" y="8078130"/>
                <a:ext cx="4248668" cy="11747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𝐺𝑖𝑛𝑖</m:t>
                          </m:r>
                        </m:sub>
                      </m:sSub>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29</m:t>
                      </m:r>
                      <m:r>
                        <a:rPr lang="en-US" sz="2400" i="1">
                          <a:latin typeface="Cambria Math" panose="02040503050406030204" pitchFamily="18" charset="0"/>
                          <a:ea typeface="Cambria Math" panose="02040503050406030204" pitchFamily="18" charset="0"/>
                        </a:rPr>
                        <m:t>⋅0.1+0.7</m:t>
                      </m:r>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13</m:t>
                      </m:r>
                      <m:r>
                        <a:rPr lang="en-US" sz="2400" i="1">
                          <a:latin typeface="Cambria Math" panose="02040503050406030204" pitchFamily="18" charset="0"/>
                          <a:ea typeface="Cambria Math" panose="02040503050406030204" pitchFamily="18" charset="0"/>
                        </a:rPr>
                        <m:t> </m:t>
                      </m:r>
                    </m:oMath>
                  </m:oMathPara>
                </a14:m>
                <a:endParaRPr lang="en-US" sz="2400" baseline="-25000" dirty="0"/>
              </a:p>
            </p:txBody>
          </p:sp>
        </mc:Choice>
        <mc:Fallback xmlns="">
          <p:sp>
            <p:nvSpPr>
              <p:cNvPr id="56" name="TextBox 55">
                <a:extLst>
                  <a:ext uri="{FF2B5EF4-FFF2-40B4-BE49-F238E27FC236}">
                    <a16:creationId xmlns:a16="http://schemas.microsoft.com/office/drawing/2014/main" id="{60404E6D-09DD-8945-8D32-A87DDEF5860F}"/>
                  </a:ext>
                </a:extLst>
              </p:cNvPr>
              <p:cNvSpPr txBox="1">
                <a:spLocks noRot="1" noChangeAspect="1" noMove="1" noResize="1" noEditPoints="1" noAdjustHandles="1" noChangeArrowheads="1" noChangeShapeType="1" noTextEdit="1"/>
              </p:cNvSpPr>
              <p:nvPr/>
            </p:nvSpPr>
            <p:spPr>
              <a:xfrm>
                <a:off x="6726551" y="8078130"/>
                <a:ext cx="4248668" cy="1174745"/>
              </a:xfrm>
              <a:prstGeom prst="rect">
                <a:avLst/>
              </a:prstGeom>
              <a:blipFill>
                <a:blip r:embed="rId4"/>
                <a:stretch>
                  <a:fillRect l="-299" r="-1194" b="-7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A5BB616-8B19-1345-8898-0393A0B54B86}"/>
                  </a:ext>
                </a:extLst>
              </p:cNvPr>
              <p:cNvSpPr txBox="1"/>
              <p:nvPr/>
            </p:nvSpPr>
            <p:spPr>
              <a:xfrm>
                <a:off x="12814387" y="8047340"/>
                <a:ext cx="4039499" cy="11747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𝐺𝑖𝑛𝑖</m:t>
                          </m:r>
                        </m:sub>
                      </m:sSub>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6</m:t>
                      </m:r>
                      <m:r>
                        <a:rPr lang="en-US" sz="2400" i="1">
                          <a:latin typeface="Cambria Math" panose="02040503050406030204" pitchFamily="18" charset="0"/>
                          <a:ea typeface="Cambria Math" panose="02040503050406030204" pitchFamily="18" charset="0"/>
                        </a:rPr>
                        <m:t>⋅0.1+0.</m:t>
                      </m:r>
                      <m:r>
                        <a:rPr lang="en-US" sz="2400" b="0" i="1" smtClean="0">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 </m:t>
                      </m:r>
                    </m:oMath>
                  </m:oMathPara>
                </a14:m>
                <a:endParaRPr lang="en-US" sz="2400" baseline="-25000" dirty="0"/>
              </a:p>
            </p:txBody>
          </p:sp>
        </mc:Choice>
        <mc:Fallback xmlns="">
          <p:sp>
            <p:nvSpPr>
              <p:cNvPr id="57" name="TextBox 56">
                <a:extLst>
                  <a:ext uri="{FF2B5EF4-FFF2-40B4-BE49-F238E27FC236}">
                    <a16:creationId xmlns:a16="http://schemas.microsoft.com/office/drawing/2014/main" id="{9A5BB616-8B19-1345-8898-0393A0B54B86}"/>
                  </a:ext>
                </a:extLst>
              </p:cNvPr>
              <p:cNvSpPr txBox="1">
                <a:spLocks noRot="1" noChangeAspect="1" noMove="1" noResize="1" noEditPoints="1" noAdjustHandles="1" noChangeArrowheads="1" noChangeShapeType="1" noTextEdit="1"/>
              </p:cNvSpPr>
              <p:nvPr/>
            </p:nvSpPr>
            <p:spPr>
              <a:xfrm>
                <a:off x="12814387" y="8047340"/>
                <a:ext cx="4039499" cy="1174745"/>
              </a:xfrm>
              <a:prstGeom prst="rect">
                <a:avLst/>
              </a:prstGeom>
              <a:blipFill>
                <a:blip r:embed="rId5"/>
                <a:stretch>
                  <a:fillRect b="-7527"/>
                </a:stretch>
              </a:blipFill>
            </p:spPr>
            <p:txBody>
              <a:bodyPr/>
              <a:lstStyle/>
              <a:p>
                <a:r>
                  <a:rPr lang="en-US">
                    <a:noFill/>
                  </a:rPr>
                  <a:t> </a:t>
                </a:r>
              </a:p>
            </p:txBody>
          </p:sp>
        </mc:Fallback>
      </mc:AlternateContent>
    </p:spTree>
    <p:extLst>
      <p:ext uri="{BB962C8B-B14F-4D97-AF65-F5344CB8AC3E}">
        <p14:creationId xmlns:p14="http://schemas.microsoft.com/office/powerpoint/2010/main" val="130876877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9BA1-3C7C-C94E-A600-449EF3A6B061}"/>
              </a:ext>
            </a:extLst>
          </p:cNvPr>
          <p:cNvSpPr>
            <a:spLocks noGrp="1"/>
          </p:cNvSpPr>
          <p:nvPr>
            <p:ph type="title"/>
          </p:nvPr>
        </p:nvSpPr>
        <p:spPr/>
        <p:txBody>
          <a:bodyPr/>
          <a:lstStyle/>
          <a:p>
            <a:r>
              <a:rPr lang="en-US" dirty="0"/>
              <a:t>Feature importance in a Single Tree</a:t>
            </a:r>
          </a:p>
        </p:txBody>
      </p:sp>
      <p:sp>
        <p:nvSpPr>
          <p:cNvPr id="3" name="Text Placeholder 2">
            <a:extLst>
              <a:ext uri="{FF2B5EF4-FFF2-40B4-BE49-F238E27FC236}">
                <a16:creationId xmlns:a16="http://schemas.microsoft.com/office/drawing/2014/main" id="{81F84C2B-ADFE-6444-9121-B5A2B9DCA862}"/>
              </a:ext>
            </a:extLst>
          </p:cNvPr>
          <p:cNvSpPr>
            <a:spLocks noGrp="1"/>
          </p:cNvSpPr>
          <p:nvPr>
            <p:ph type="body" idx="1"/>
          </p:nvPr>
        </p:nvSpPr>
        <p:spPr/>
        <p:txBody>
          <a:bodyPr/>
          <a:lstStyle/>
          <a:p>
            <a:r>
              <a:rPr lang="en-US" sz="4000" dirty="0"/>
              <a:t>Recall that as the tree was built, we picked the splits to </a:t>
            </a:r>
            <a:r>
              <a:rPr lang="en-US" sz="4000" b="1" dirty="0"/>
              <a:t>maximize the change </a:t>
            </a:r>
            <a:r>
              <a:rPr lang="en-US" sz="4000" dirty="0"/>
              <a:t>in the </a:t>
            </a:r>
            <a:r>
              <a:rPr lang="en-US" sz="4000" b="1" dirty="0"/>
              <a:t>Gini</a:t>
            </a:r>
            <a:r>
              <a:rPr lang="en-US" sz="4000" dirty="0"/>
              <a:t> </a:t>
            </a:r>
            <a:r>
              <a:rPr lang="en-US" sz="4000" b="1" dirty="0"/>
              <a:t>impurity</a:t>
            </a:r>
            <a:r>
              <a:rPr lang="en-US" sz="4000" dirty="0"/>
              <a:t>.  </a:t>
            </a:r>
          </a:p>
          <a:p>
            <a:r>
              <a:rPr lang="en-US" sz="4000" dirty="0"/>
              <a:t>Thus to every node in the tree we have associated to it the change in impurity from that particular split.</a:t>
            </a:r>
          </a:p>
          <a:p>
            <a:r>
              <a:rPr lang="en-US" sz="4000" dirty="0"/>
              <a:t>We can associate to every </a:t>
            </a:r>
            <a:r>
              <a:rPr lang="en-US" sz="4000" b="1" dirty="0">
                <a:solidFill>
                  <a:schemeClr val="accent3"/>
                </a:solidFill>
              </a:rPr>
              <a:t>feature</a:t>
            </a:r>
            <a:r>
              <a:rPr lang="en-US" sz="4000" dirty="0"/>
              <a:t> a </a:t>
            </a:r>
            <a:r>
              <a:rPr lang="en-US" sz="4000" b="1" dirty="0"/>
              <a:t>decrease in impurity </a:t>
            </a:r>
            <a:r>
              <a:rPr lang="en-US" sz="4000" dirty="0"/>
              <a:t>as follows:</a:t>
            </a:r>
          </a:p>
          <a:p>
            <a:pPr lvl="1">
              <a:buFont typeface="Wingdings" pitchFamily="2" charset="2"/>
              <a:buChar char="§"/>
            </a:pPr>
            <a:r>
              <a:rPr lang="en-US" sz="4000" dirty="0"/>
              <a:t>For every node associated to that feature, add up the fraction of the data that passes through that node times the reduction in Gini impurity at that node (formula in the next slide)</a:t>
            </a:r>
          </a:p>
          <a:p>
            <a:r>
              <a:rPr lang="en-US" sz="4000" dirty="0"/>
              <a:t>This defines the </a:t>
            </a:r>
            <a:r>
              <a:rPr lang="en-US" sz="4000" b="1" dirty="0"/>
              <a:t>feature importance</a:t>
            </a:r>
          </a:p>
        </p:txBody>
      </p:sp>
    </p:spTree>
    <p:extLst>
      <p:ext uri="{BB962C8B-B14F-4D97-AF65-F5344CB8AC3E}">
        <p14:creationId xmlns:p14="http://schemas.microsoft.com/office/powerpoint/2010/main" val="162257129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9BA1-3C7C-C94E-A600-449EF3A6B061}"/>
              </a:ext>
            </a:extLst>
          </p:cNvPr>
          <p:cNvSpPr>
            <a:spLocks noGrp="1"/>
          </p:cNvSpPr>
          <p:nvPr>
            <p:ph type="title"/>
          </p:nvPr>
        </p:nvSpPr>
        <p:spPr/>
        <p:txBody>
          <a:bodyPr/>
          <a:lstStyle/>
          <a:p>
            <a:r>
              <a:rPr lang="en-US" dirty="0"/>
              <a:t>Feature importance in a Single Tree</a:t>
            </a:r>
          </a:p>
        </p:txBody>
      </p:sp>
      <p:sp>
        <p:nvSpPr>
          <p:cNvPr id="3" name="Text Placeholder 2">
            <a:extLst>
              <a:ext uri="{FF2B5EF4-FFF2-40B4-BE49-F238E27FC236}">
                <a16:creationId xmlns:a16="http://schemas.microsoft.com/office/drawing/2014/main" id="{81F84C2B-ADFE-6444-9121-B5A2B9DCA862}"/>
              </a:ext>
            </a:extLst>
          </p:cNvPr>
          <p:cNvSpPr>
            <a:spLocks noGrp="1"/>
          </p:cNvSpPr>
          <p:nvPr>
            <p:ph type="body" idx="1"/>
          </p:nvPr>
        </p:nvSpPr>
        <p:spPr/>
        <p:txBody>
          <a:bodyPr/>
          <a:lstStyle/>
          <a:p>
            <a:r>
              <a:rPr lang="en-US" sz="4000" dirty="0"/>
              <a:t>In formula this is:</a:t>
            </a:r>
          </a:p>
          <a:p>
            <a:pPr marL="0" indent="0">
              <a:buNone/>
            </a:pPr>
            <a:endParaRPr lang="en-US" sz="4000" b="1" dirty="0"/>
          </a:p>
        </p:txBody>
      </p:sp>
      <p:cxnSp>
        <p:nvCxnSpPr>
          <p:cNvPr id="4" name="Straight Arrow Connector 3">
            <a:extLst>
              <a:ext uri="{FF2B5EF4-FFF2-40B4-BE49-F238E27FC236}">
                <a16:creationId xmlns:a16="http://schemas.microsoft.com/office/drawing/2014/main" id="{EC2E19EA-638E-F443-AF03-8EBBD5386A22}"/>
              </a:ext>
            </a:extLst>
          </p:cNvPr>
          <p:cNvCxnSpPr>
            <a:cxnSpLocks/>
            <a:stCxn id="9" idx="0"/>
          </p:cNvCxnSpPr>
          <p:nvPr/>
        </p:nvCxnSpPr>
        <p:spPr>
          <a:xfrm flipV="1">
            <a:off x="3679743" y="5957591"/>
            <a:ext cx="2073526" cy="1944300"/>
          </a:xfrm>
          <a:prstGeom prst="straightConnector1">
            <a:avLst/>
          </a:prstGeom>
          <a:ln w="50800" cap="rnd">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D5FC2E-6547-5243-A829-A9F027445030}"/>
              </a:ext>
            </a:extLst>
          </p:cNvPr>
          <p:cNvCxnSpPr>
            <a:cxnSpLocks/>
            <a:stCxn id="10" idx="0"/>
          </p:cNvCxnSpPr>
          <p:nvPr/>
        </p:nvCxnSpPr>
        <p:spPr>
          <a:xfrm flipV="1">
            <a:off x="7582908" y="7555378"/>
            <a:ext cx="161004" cy="1467756"/>
          </a:xfrm>
          <a:prstGeom prst="straightConnector1">
            <a:avLst/>
          </a:prstGeom>
          <a:ln w="50800" cap="rnd">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B91CF0E-67D8-D943-82DD-FB6BBBB5F9D7}"/>
              </a:ext>
            </a:extLst>
          </p:cNvPr>
          <p:cNvCxnSpPr>
            <a:cxnSpLocks/>
            <a:stCxn id="11" idx="0"/>
          </p:cNvCxnSpPr>
          <p:nvPr/>
        </p:nvCxnSpPr>
        <p:spPr>
          <a:xfrm flipH="1" flipV="1">
            <a:off x="9573551" y="6260134"/>
            <a:ext cx="2193301" cy="2314918"/>
          </a:xfrm>
          <a:prstGeom prst="straightConnector1">
            <a:avLst/>
          </a:prstGeom>
          <a:ln w="50800" cap="rnd">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1C0628E-018A-E24A-857B-EA9435E8080E}"/>
              </a:ext>
            </a:extLst>
          </p:cNvPr>
          <p:cNvCxnSpPr>
            <a:cxnSpLocks/>
            <a:stCxn id="12" idx="0"/>
          </p:cNvCxnSpPr>
          <p:nvPr/>
        </p:nvCxnSpPr>
        <p:spPr>
          <a:xfrm flipH="1" flipV="1">
            <a:off x="12307986" y="6260134"/>
            <a:ext cx="3442246" cy="1002820"/>
          </a:xfrm>
          <a:prstGeom prst="straightConnector1">
            <a:avLst/>
          </a:prstGeom>
          <a:ln w="50800" cap="rnd">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4801091-1164-B345-9FDC-EFF7E8075268}"/>
                  </a:ext>
                </a:extLst>
              </p:cNvPr>
              <p:cNvSpPr txBox="1"/>
              <p:nvPr/>
            </p:nvSpPr>
            <p:spPr>
              <a:xfrm>
                <a:off x="5978639" y="4462268"/>
                <a:ext cx="7372659" cy="28852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𝐼</m:t>
                          </m:r>
                        </m:e>
                        <m:sub>
                          <m:r>
                            <a:rPr lang="en-US" sz="6000" b="0" i="1" smtClean="0">
                              <a:latin typeface="Cambria Math" panose="02040503050406030204" pitchFamily="18" charset="0"/>
                            </a:rPr>
                            <m:t>𝑖</m:t>
                          </m:r>
                        </m:sub>
                      </m:sSub>
                      <m:r>
                        <a:rPr lang="en-US" sz="6000" b="0" i="1" smtClean="0">
                          <a:latin typeface="Cambria Math" panose="02040503050406030204" pitchFamily="18" charset="0"/>
                        </a:rPr>
                        <m:t>=</m:t>
                      </m:r>
                      <m:nary>
                        <m:naryPr>
                          <m:chr m:val="∑"/>
                          <m:supHide m:val="on"/>
                          <m:ctrlPr>
                            <a:rPr lang="en-US" sz="6000" b="0" i="1" smtClean="0">
                              <a:latin typeface="Cambria Math" panose="02040503050406030204" pitchFamily="18" charset="0"/>
                            </a:rPr>
                          </m:ctrlPr>
                        </m:naryPr>
                        <m:sub>
                          <m:eqArr>
                            <m:eqArrPr>
                              <m:ctrlPr>
                                <a:rPr lang="en-US" sz="6000" b="0" i="1" smtClean="0">
                                  <a:latin typeface="Cambria Math" panose="02040503050406030204" pitchFamily="18" charset="0"/>
                                </a:rPr>
                              </m:ctrlPr>
                            </m:eqArrPr>
                            <m:e>
                              <m:r>
                                <m:rPr>
                                  <m:brk m:alnAt="7"/>
                                </m:rPr>
                                <a:rPr lang="en-US" sz="6000" b="0" i="1" smtClean="0">
                                  <a:latin typeface="Cambria Math" panose="02040503050406030204" pitchFamily="18" charset="0"/>
                                </a:rPr>
                                <m:t>𝑛</m:t>
                              </m:r>
                              <m:r>
                                <a:rPr lang="en-US" sz="6000" b="0" i="1" smtClean="0">
                                  <a:latin typeface="Cambria Math" panose="02040503050406030204" pitchFamily="18" charset="0"/>
                                </a:rPr>
                                <m:t>∈</m:t>
                              </m:r>
                              <m:r>
                                <m:rPr>
                                  <m:sty m:val="p"/>
                                </m:rPr>
                                <a:rPr lang="en-US" sz="6000" b="0" i="1" smtClean="0">
                                  <a:latin typeface="Cambria Math" panose="02040503050406030204" pitchFamily="18" charset="0"/>
                                </a:rPr>
                                <m:t>T</m:t>
                              </m:r>
                            </m:e>
                            <m:e>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𝑖</m:t>
                                  </m:r>
                                </m:e>
                                <m:sub>
                                  <m:r>
                                    <a:rPr lang="en-US" sz="6000" b="0" i="1" smtClean="0">
                                      <a:latin typeface="Cambria Math" panose="02040503050406030204" pitchFamily="18" charset="0"/>
                                    </a:rPr>
                                    <m:t>𝑛</m:t>
                                  </m:r>
                                </m:sub>
                              </m:sSub>
                              <m:r>
                                <a:rPr lang="en-US" sz="6000" b="0" i="1" smtClean="0">
                                  <a:latin typeface="Cambria Math" panose="02040503050406030204" pitchFamily="18" charset="0"/>
                                </a:rPr>
                                <m:t>=</m:t>
                              </m:r>
                              <m:r>
                                <a:rPr lang="en-US" sz="6000" b="0" i="1" smtClean="0">
                                  <a:latin typeface="Cambria Math" panose="02040503050406030204" pitchFamily="18" charset="0"/>
                                </a:rPr>
                                <m:t>𝑖</m:t>
                              </m:r>
                            </m:e>
                          </m:eqArr>
                        </m:sub>
                        <m:sup/>
                        <m:e>
                          <m:r>
                            <a:rPr lang="en-US" sz="6000" b="0" i="1" smtClean="0">
                              <a:latin typeface="Cambria Math" panose="02040503050406030204" pitchFamily="18" charset="0"/>
                            </a:rPr>
                            <m:t>𝑝</m:t>
                          </m:r>
                          <m:d>
                            <m:dPr>
                              <m:ctrlPr>
                                <a:rPr lang="en-US" sz="6000" b="0" i="1" smtClean="0">
                                  <a:latin typeface="Cambria Math" panose="02040503050406030204" pitchFamily="18" charset="0"/>
                                </a:rPr>
                              </m:ctrlPr>
                            </m:dPr>
                            <m:e>
                              <m:r>
                                <a:rPr lang="en-US" sz="6000" b="0" i="1" smtClean="0">
                                  <a:latin typeface="Cambria Math" panose="02040503050406030204" pitchFamily="18" charset="0"/>
                                </a:rPr>
                                <m:t>𝑛</m:t>
                              </m:r>
                            </m:e>
                          </m:d>
                          <m:r>
                            <a:rPr lang="en-US" sz="6000" b="0" i="1" smtClean="0">
                              <a:latin typeface="Cambria Math" panose="02040503050406030204" pitchFamily="18" charset="0"/>
                            </a:rPr>
                            <m:t> </m:t>
                          </m:r>
                          <m:sSub>
                            <m:sSubPr>
                              <m:ctrlPr>
                                <a:rPr lang="en-US" sz="6000" b="0" i="1" smtClean="0">
                                  <a:latin typeface="Cambria Math" panose="02040503050406030204" pitchFamily="18" charset="0"/>
                                </a:rPr>
                              </m:ctrlPr>
                            </m:sSubPr>
                            <m:e>
                              <m:r>
                                <m:rPr>
                                  <m:sty m:val="p"/>
                                </m:rPr>
                                <a:rPr lang="en-US" sz="6000" b="0" i="0" smtClean="0">
                                  <a:latin typeface="Cambria Math" panose="02040503050406030204" pitchFamily="18" charset="0"/>
                                </a:rPr>
                                <m:t>Δ</m:t>
                              </m:r>
                            </m:e>
                            <m:sub>
                              <m:r>
                                <m:rPr>
                                  <m:sty m:val="p"/>
                                </m:rPr>
                                <a:rPr lang="en-US" sz="6000" b="0" i="0" smtClean="0">
                                  <a:latin typeface="Cambria Math" panose="02040503050406030204" pitchFamily="18" charset="0"/>
                                </a:rPr>
                                <m:t>Gini</m:t>
                              </m:r>
                            </m:sub>
                          </m:sSub>
                          <m:r>
                            <a:rPr lang="en-US" sz="6000" b="0" i="0" smtClean="0">
                              <a:latin typeface="Cambria Math" panose="02040503050406030204" pitchFamily="18" charset="0"/>
                            </a:rPr>
                            <m:t>(</m:t>
                          </m:r>
                          <m:r>
                            <m:rPr>
                              <m:sty m:val="p"/>
                            </m:rPr>
                            <a:rPr lang="en-US" sz="6000" b="0" i="0" smtClean="0">
                              <a:latin typeface="Cambria Math" panose="02040503050406030204" pitchFamily="18" charset="0"/>
                            </a:rPr>
                            <m:t>n</m:t>
                          </m:r>
                          <m:r>
                            <a:rPr lang="en-US" sz="6000" b="0" i="0" smtClean="0">
                              <a:latin typeface="Cambria Math" panose="02040503050406030204" pitchFamily="18" charset="0"/>
                            </a:rPr>
                            <m:t>)</m:t>
                          </m:r>
                        </m:e>
                      </m:nary>
                    </m:oMath>
                  </m:oMathPara>
                </a14:m>
                <a:endParaRPr lang="en-US" sz="6000" dirty="0"/>
              </a:p>
            </p:txBody>
          </p:sp>
        </mc:Choice>
        <mc:Fallback xmlns="">
          <p:sp>
            <p:nvSpPr>
              <p:cNvPr id="8" name="TextBox 7">
                <a:extLst>
                  <a:ext uri="{FF2B5EF4-FFF2-40B4-BE49-F238E27FC236}">
                    <a16:creationId xmlns:a16="http://schemas.microsoft.com/office/drawing/2014/main" id="{04801091-1164-B345-9FDC-EFF7E8075268}"/>
                  </a:ext>
                </a:extLst>
              </p:cNvPr>
              <p:cNvSpPr txBox="1">
                <a:spLocks noRot="1" noChangeAspect="1" noMove="1" noResize="1" noEditPoints="1" noAdjustHandles="1" noChangeArrowheads="1" noChangeShapeType="1" noTextEdit="1"/>
              </p:cNvSpPr>
              <p:nvPr/>
            </p:nvSpPr>
            <p:spPr>
              <a:xfrm>
                <a:off x="5978639" y="4462268"/>
                <a:ext cx="7372659" cy="2885213"/>
              </a:xfrm>
              <a:prstGeom prst="rect">
                <a:avLst/>
              </a:prstGeom>
              <a:blipFill>
                <a:blip r:embed="rId3"/>
                <a:stretch>
                  <a:fillRect l="-17900" t="-114410" r="-1377" b="-137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FEE8461-D897-7241-9A25-87C2BB5F1A20}"/>
                  </a:ext>
                </a:extLst>
              </p:cNvPr>
              <p:cNvSpPr txBox="1"/>
              <p:nvPr/>
            </p:nvSpPr>
            <p:spPr>
              <a:xfrm>
                <a:off x="2175511" y="7901891"/>
                <a:ext cx="3008463" cy="1015663"/>
              </a:xfrm>
              <a:prstGeom prst="rect">
                <a:avLst/>
              </a:prstGeom>
              <a:solidFill>
                <a:schemeClr val="accent1"/>
              </a:solidFill>
            </p:spPr>
            <p:txBody>
              <a:bodyPr wrap="square" rtlCol="0">
                <a:spAutoFit/>
              </a:bodyPr>
              <a:lstStyle/>
              <a:p>
                <a:r>
                  <a:rPr lang="en-US" dirty="0">
                    <a:solidFill>
                      <a:schemeClr val="bg1"/>
                    </a:solidFill>
                  </a:rPr>
                  <a:t>Importance of feature </a:t>
                </a:r>
                <a14:m>
                  <m:oMath xmlns:m="http://schemas.openxmlformats.org/officeDocument/2006/math">
                    <m:r>
                      <a:rPr lang="en-US" i="1" dirty="0" smtClean="0">
                        <a:solidFill>
                          <a:schemeClr val="bg1"/>
                        </a:solidFill>
                        <a:latin typeface="Cambria Math" panose="02040503050406030204" pitchFamily="18" charset="0"/>
                      </a:rPr>
                      <m:t>𝑖</m:t>
                    </m:r>
                  </m:oMath>
                </a14:m>
                <a:endParaRPr lang="en-US" dirty="0">
                  <a:solidFill>
                    <a:schemeClr val="bg1"/>
                  </a:solidFill>
                </a:endParaRPr>
              </a:p>
            </p:txBody>
          </p:sp>
        </mc:Choice>
        <mc:Fallback xmlns="">
          <p:sp>
            <p:nvSpPr>
              <p:cNvPr id="9" name="TextBox 8">
                <a:extLst>
                  <a:ext uri="{FF2B5EF4-FFF2-40B4-BE49-F238E27FC236}">
                    <a16:creationId xmlns:a16="http://schemas.microsoft.com/office/drawing/2014/main" id="{BFEE8461-D897-7241-9A25-87C2BB5F1A20}"/>
                  </a:ext>
                </a:extLst>
              </p:cNvPr>
              <p:cNvSpPr txBox="1">
                <a:spLocks noRot="1" noChangeAspect="1" noMove="1" noResize="1" noEditPoints="1" noAdjustHandles="1" noChangeArrowheads="1" noChangeShapeType="1" noTextEdit="1"/>
              </p:cNvSpPr>
              <p:nvPr/>
            </p:nvSpPr>
            <p:spPr>
              <a:xfrm>
                <a:off x="2175511" y="7901891"/>
                <a:ext cx="3008463" cy="1015663"/>
              </a:xfrm>
              <a:prstGeom prst="rect">
                <a:avLst/>
              </a:prstGeom>
              <a:blipFill>
                <a:blip r:embed="rId4"/>
                <a:stretch>
                  <a:fillRect t="-6173" r="-3782" b="-172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0308DF-EFB0-B14B-BD8E-5C3EB9006AEC}"/>
                  </a:ext>
                </a:extLst>
              </p:cNvPr>
              <p:cNvSpPr txBox="1"/>
              <p:nvPr/>
            </p:nvSpPr>
            <p:spPr>
              <a:xfrm>
                <a:off x="5644290" y="9023134"/>
                <a:ext cx="3877236" cy="1477328"/>
              </a:xfrm>
              <a:prstGeom prst="rect">
                <a:avLst/>
              </a:prstGeom>
              <a:solidFill>
                <a:schemeClr val="accent1"/>
              </a:solidFill>
            </p:spPr>
            <p:txBody>
              <a:bodyPr wrap="square" rtlCol="0">
                <a:spAutoFit/>
              </a:bodyPr>
              <a:lstStyle/>
              <a:p>
                <a:r>
                  <a:rPr lang="en-US" dirty="0">
                    <a:solidFill>
                      <a:schemeClr val="bg1"/>
                    </a:solidFill>
                  </a:rPr>
                  <a:t>Sum over all nodes of the tree that use feature </a:t>
                </a:r>
                <a14:m>
                  <m:oMath xmlns:m="http://schemas.openxmlformats.org/officeDocument/2006/math">
                    <m:r>
                      <a:rPr lang="en-US" b="0" i="1" smtClean="0">
                        <a:solidFill>
                          <a:schemeClr val="bg1"/>
                        </a:solidFill>
                        <a:latin typeface="Cambria Math" panose="02040503050406030204" pitchFamily="18" charset="0"/>
                      </a:rPr>
                      <m:t>𝑖</m:t>
                    </m:r>
                  </m:oMath>
                </a14:m>
                <a:endParaRPr lang="en-US" dirty="0">
                  <a:solidFill>
                    <a:schemeClr val="bg1"/>
                  </a:solidFill>
                </a:endParaRPr>
              </a:p>
            </p:txBody>
          </p:sp>
        </mc:Choice>
        <mc:Fallback xmlns="">
          <p:sp>
            <p:nvSpPr>
              <p:cNvPr id="10" name="TextBox 9">
                <a:extLst>
                  <a:ext uri="{FF2B5EF4-FFF2-40B4-BE49-F238E27FC236}">
                    <a16:creationId xmlns:a16="http://schemas.microsoft.com/office/drawing/2014/main" id="{E60308DF-EFB0-B14B-BD8E-5C3EB9006AEC}"/>
                  </a:ext>
                </a:extLst>
              </p:cNvPr>
              <p:cNvSpPr txBox="1">
                <a:spLocks noRot="1" noChangeAspect="1" noMove="1" noResize="1" noEditPoints="1" noAdjustHandles="1" noChangeArrowheads="1" noChangeShapeType="1" noTextEdit="1"/>
              </p:cNvSpPr>
              <p:nvPr/>
            </p:nvSpPr>
            <p:spPr>
              <a:xfrm>
                <a:off x="5644290" y="9023134"/>
                <a:ext cx="3877236" cy="1477328"/>
              </a:xfrm>
              <a:prstGeom prst="rect">
                <a:avLst/>
              </a:prstGeom>
              <a:blipFill>
                <a:blip r:embed="rId5"/>
                <a:stretch>
                  <a:fillRect l="-654" t="-4237" r="-3268" b="-1101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A084AE32-E387-314F-86CF-EE9B41C06406}"/>
              </a:ext>
            </a:extLst>
          </p:cNvPr>
          <p:cNvSpPr txBox="1"/>
          <p:nvPr/>
        </p:nvSpPr>
        <p:spPr>
          <a:xfrm>
            <a:off x="10020229" y="8575052"/>
            <a:ext cx="3493246" cy="1015663"/>
          </a:xfrm>
          <a:prstGeom prst="rect">
            <a:avLst/>
          </a:prstGeom>
          <a:solidFill>
            <a:schemeClr val="accent1"/>
          </a:solidFill>
        </p:spPr>
        <p:txBody>
          <a:bodyPr wrap="square" rtlCol="0">
            <a:spAutoFit/>
          </a:bodyPr>
          <a:lstStyle/>
          <a:p>
            <a:r>
              <a:rPr lang="en-US" dirty="0">
                <a:solidFill>
                  <a:schemeClr val="bg1"/>
                </a:solidFill>
              </a:rPr>
              <a:t>Probability of using that node</a:t>
            </a:r>
          </a:p>
        </p:txBody>
      </p:sp>
      <p:sp>
        <p:nvSpPr>
          <p:cNvPr id="12" name="TextBox 11">
            <a:extLst>
              <a:ext uri="{FF2B5EF4-FFF2-40B4-BE49-F238E27FC236}">
                <a16:creationId xmlns:a16="http://schemas.microsoft.com/office/drawing/2014/main" id="{AC480EB9-B93A-C345-8E16-4C431AAB969C}"/>
              </a:ext>
            </a:extLst>
          </p:cNvPr>
          <p:cNvSpPr txBox="1"/>
          <p:nvPr/>
        </p:nvSpPr>
        <p:spPr>
          <a:xfrm>
            <a:off x="14003609" y="7262954"/>
            <a:ext cx="3493246" cy="1477328"/>
          </a:xfrm>
          <a:prstGeom prst="rect">
            <a:avLst/>
          </a:prstGeom>
          <a:solidFill>
            <a:schemeClr val="accent1"/>
          </a:solidFill>
        </p:spPr>
        <p:txBody>
          <a:bodyPr wrap="square" rtlCol="0">
            <a:spAutoFit/>
          </a:bodyPr>
          <a:lstStyle/>
          <a:p>
            <a:r>
              <a:rPr lang="en-US" dirty="0">
                <a:solidFill>
                  <a:schemeClr val="bg1"/>
                </a:solidFill>
              </a:rPr>
              <a:t>Change in Gini Impurity at that node</a:t>
            </a:r>
          </a:p>
        </p:txBody>
      </p:sp>
    </p:spTree>
    <p:extLst>
      <p:ext uri="{BB962C8B-B14F-4D97-AF65-F5344CB8AC3E}">
        <p14:creationId xmlns:p14="http://schemas.microsoft.com/office/powerpoint/2010/main" val="23097598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E914-1014-9F4C-8206-A4BB1DEAC721}"/>
              </a:ext>
            </a:extLst>
          </p:cNvPr>
          <p:cNvSpPr>
            <a:spLocks noGrp="1"/>
          </p:cNvSpPr>
          <p:nvPr>
            <p:ph type="title"/>
          </p:nvPr>
        </p:nvSpPr>
        <p:spPr/>
        <p:txBody>
          <a:bodyPr/>
          <a:lstStyle/>
          <a:p>
            <a:r>
              <a:rPr lang="en-US" dirty="0"/>
              <a:t>Feature importance in a Single Tree</a:t>
            </a:r>
          </a:p>
        </p:txBody>
      </p:sp>
      <p:sp>
        <p:nvSpPr>
          <p:cNvPr id="3" name="Text Placeholder 2">
            <a:extLst>
              <a:ext uri="{FF2B5EF4-FFF2-40B4-BE49-F238E27FC236}">
                <a16:creationId xmlns:a16="http://schemas.microsoft.com/office/drawing/2014/main" id="{9AD7DEFA-AC67-1F44-99CE-7B5D2F318470}"/>
              </a:ext>
            </a:extLst>
          </p:cNvPr>
          <p:cNvSpPr>
            <a:spLocks noGrp="1"/>
          </p:cNvSpPr>
          <p:nvPr>
            <p:ph type="body" idx="1"/>
          </p:nvPr>
        </p:nvSpPr>
        <p:spPr/>
        <p:txBody>
          <a:bodyPr/>
          <a:lstStyle/>
          <a:p>
            <a:r>
              <a:rPr lang="en-US" sz="4400" dirty="0"/>
              <a:t>We can label every node with the average decrease in Gini Impurity that occurs at that node.</a:t>
            </a:r>
          </a:p>
        </p:txBody>
      </p:sp>
      <p:grpSp>
        <p:nvGrpSpPr>
          <p:cNvPr id="48" name="Group 47">
            <a:extLst>
              <a:ext uri="{FF2B5EF4-FFF2-40B4-BE49-F238E27FC236}">
                <a16:creationId xmlns:a16="http://schemas.microsoft.com/office/drawing/2014/main" id="{07A50FBF-A287-A64E-A419-74555E70AC37}"/>
              </a:ext>
            </a:extLst>
          </p:cNvPr>
          <p:cNvGrpSpPr>
            <a:grpSpLocks noChangeAspect="1"/>
          </p:cNvGrpSpPr>
          <p:nvPr/>
        </p:nvGrpSpPr>
        <p:grpSpPr>
          <a:xfrm>
            <a:off x="1689100" y="4985566"/>
            <a:ext cx="20281608" cy="6217920"/>
            <a:chOff x="2374206" y="5955386"/>
            <a:chExt cx="11232018" cy="3443504"/>
          </a:xfrm>
        </p:grpSpPr>
        <p:cxnSp>
          <p:nvCxnSpPr>
            <p:cNvPr id="4" name="Straight Arrow Connector 3">
              <a:extLst>
                <a:ext uri="{FF2B5EF4-FFF2-40B4-BE49-F238E27FC236}">
                  <a16:creationId xmlns:a16="http://schemas.microsoft.com/office/drawing/2014/main" id="{5A8C9E27-14BA-DC43-BEFC-539DBBE3C9EC}"/>
                </a:ext>
              </a:extLst>
            </p:cNvPr>
            <p:cNvCxnSpPr>
              <a:cxnSpLocks/>
              <a:stCxn id="26" idx="3"/>
              <a:endCxn id="31" idx="1"/>
            </p:cNvCxnSpPr>
            <p:nvPr/>
          </p:nvCxnSpPr>
          <p:spPr>
            <a:xfrm flipV="1">
              <a:off x="6977449" y="6534271"/>
              <a:ext cx="2083324" cy="2290564"/>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8222B40-18AF-324F-87C4-07554877449B}"/>
                </a:ext>
              </a:extLst>
            </p:cNvPr>
            <p:cNvCxnSpPr>
              <a:cxnSpLocks/>
              <a:stCxn id="26" idx="3"/>
              <a:endCxn id="36" idx="1"/>
            </p:cNvCxnSpPr>
            <p:nvPr/>
          </p:nvCxnSpPr>
          <p:spPr>
            <a:xfrm>
              <a:off x="6977449" y="8824835"/>
              <a:ext cx="2063417" cy="0"/>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F0544EA-4193-3442-9BF1-65CAA3AC915F}"/>
                </a:ext>
              </a:extLst>
            </p:cNvPr>
            <p:cNvCxnSpPr>
              <a:cxnSpLocks/>
              <a:stCxn id="36" idx="3"/>
              <a:endCxn id="41" idx="1"/>
            </p:cNvCxnSpPr>
            <p:nvPr/>
          </p:nvCxnSpPr>
          <p:spPr>
            <a:xfrm flipV="1">
              <a:off x="10302499" y="6526293"/>
              <a:ext cx="2042093" cy="2298542"/>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102C7EA-2556-C04F-9CF1-4FB5771CF423}"/>
                </a:ext>
              </a:extLst>
            </p:cNvPr>
            <p:cNvCxnSpPr>
              <a:cxnSpLocks/>
              <a:stCxn id="36" idx="3"/>
              <a:endCxn id="46" idx="1"/>
            </p:cNvCxnSpPr>
            <p:nvPr/>
          </p:nvCxnSpPr>
          <p:spPr>
            <a:xfrm flipV="1">
              <a:off x="10302499" y="8816857"/>
              <a:ext cx="2022186" cy="7978"/>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BD280BA-3A92-954D-99A5-7ABC1203021B}"/>
                </a:ext>
              </a:extLst>
            </p:cNvPr>
            <p:cNvSpPr/>
            <p:nvPr/>
          </p:nvSpPr>
          <p:spPr>
            <a:xfrm>
              <a:off x="9990028" y="8618384"/>
              <a:ext cx="479828" cy="4798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9745AF-E12A-BB44-A71A-7893B3B3E78B}"/>
                </a:ext>
              </a:extLst>
            </p:cNvPr>
            <p:cNvSpPr/>
            <p:nvPr/>
          </p:nvSpPr>
          <p:spPr>
            <a:xfrm>
              <a:off x="6683362" y="8627299"/>
              <a:ext cx="479828" cy="4798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400737B-03FF-A744-A206-8DBE0F4F7E22}"/>
                </a:ext>
              </a:extLst>
            </p:cNvPr>
            <p:cNvCxnSpPr>
              <a:cxnSpLocks/>
              <a:stCxn id="16" idx="3"/>
              <a:endCxn id="21" idx="1"/>
            </p:cNvCxnSpPr>
            <p:nvPr/>
          </p:nvCxnSpPr>
          <p:spPr>
            <a:xfrm flipV="1">
              <a:off x="3635839" y="6534271"/>
              <a:ext cx="2099884" cy="1144962"/>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C6163F-60E3-FF42-BC6D-94816502335E}"/>
                </a:ext>
              </a:extLst>
            </p:cNvPr>
            <p:cNvCxnSpPr>
              <a:cxnSpLocks/>
              <a:stCxn id="16" idx="3"/>
              <a:endCxn id="26" idx="1"/>
            </p:cNvCxnSpPr>
            <p:nvPr/>
          </p:nvCxnSpPr>
          <p:spPr>
            <a:xfrm>
              <a:off x="3635839" y="7679233"/>
              <a:ext cx="2079977" cy="1145602"/>
            </a:xfrm>
            <a:prstGeom prst="straightConnector1">
              <a:avLst/>
            </a:prstGeom>
            <a:ln w="508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5C513FA-9414-C640-8C39-B8808DEA6C8E}"/>
                </a:ext>
              </a:extLst>
            </p:cNvPr>
            <p:cNvSpPr/>
            <p:nvPr/>
          </p:nvSpPr>
          <p:spPr>
            <a:xfrm>
              <a:off x="3332289" y="7477091"/>
              <a:ext cx="479828" cy="4798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9C8A39A-4E34-854F-B9DA-D925097A0702}"/>
                </a:ext>
              </a:extLst>
            </p:cNvPr>
            <p:cNvSpPr/>
            <p:nvPr/>
          </p:nvSpPr>
          <p:spPr>
            <a:xfrm>
              <a:off x="2427241" y="7108326"/>
              <a:ext cx="1144962" cy="1144962"/>
            </a:xfrm>
            <a:prstGeom prst="roundRect">
              <a:avLst>
                <a:gd name="adj" fmla="val 7844"/>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22A678C-AA43-E84B-9F2F-82955C6E33AF}"/>
                </a:ext>
              </a:extLst>
            </p:cNvPr>
            <p:cNvSpPr/>
            <p:nvPr/>
          </p:nvSpPr>
          <p:spPr>
            <a:xfrm>
              <a:off x="2427241" y="7108326"/>
              <a:ext cx="1144962" cy="44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5721556-1A8A-FD49-8290-BE51411E9DF9}"/>
                </a:ext>
              </a:extLst>
            </p:cNvPr>
            <p:cNvSpPr txBox="1"/>
            <p:nvPr/>
          </p:nvSpPr>
          <p:spPr>
            <a:xfrm>
              <a:off x="2437815" y="7116304"/>
              <a:ext cx="1134388" cy="306806"/>
            </a:xfrm>
            <a:prstGeom prst="rect">
              <a:avLst/>
            </a:prstGeom>
            <a:solidFill>
              <a:schemeClr val="tx1"/>
            </a:solidFill>
          </p:spPr>
          <p:txBody>
            <a:bodyPr wrap="square" rtlCol="0">
              <a:spAutoFit/>
            </a:bodyPr>
            <a:lstStyle/>
            <a:p>
              <a:pPr algn="ctr"/>
              <a:r>
                <a:rPr lang="en-US" dirty="0">
                  <a:solidFill>
                    <a:srgbClr val="FF0000"/>
                  </a:solidFill>
                </a:rPr>
                <a:t>X</a:t>
              </a:r>
              <a:r>
                <a:rPr lang="en-US" baseline="-25000" dirty="0">
                  <a:solidFill>
                    <a:srgbClr val="FF0000"/>
                  </a:solidFill>
                </a:rPr>
                <a:t>1</a:t>
              </a:r>
              <a:r>
                <a:rPr lang="en-US" dirty="0">
                  <a:solidFill>
                    <a:srgbClr val="FF0000"/>
                  </a:solidFill>
                </a:rPr>
                <a:t> &gt; 0.5</a:t>
              </a:r>
            </a:p>
          </p:txBody>
        </p:sp>
        <p:sp>
          <p:nvSpPr>
            <p:cNvPr id="16" name="TextBox 15">
              <a:extLst>
                <a:ext uri="{FF2B5EF4-FFF2-40B4-BE49-F238E27FC236}">
                  <a16:creationId xmlns:a16="http://schemas.microsoft.com/office/drawing/2014/main" id="{761E4D4F-3F47-BA4F-B15A-3622FCE3B4EA}"/>
                </a:ext>
              </a:extLst>
            </p:cNvPr>
            <p:cNvSpPr txBox="1"/>
            <p:nvPr/>
          </p:nvSpPr>
          <p:spPr>
            <a:xfrm>
              <a:off x="2374206" y="7551397"/>
              <a:ext cx="1261633" cy="255672"/>
            </a:xfrm>
            <a:prstGeom prst="rect">
              <a:avLst/>
            </a:prstGeom>
            <a:noFill/>
          </p:spPr>
          <p:txBody>
            <a:bodyPr wrap="square" rtlCol="0">
              <a:spAutoFit/>
            </a:bodyPr>
            <a:lstStyle/>
            <a:p>
              <a:pPr algn="ctr"/>
              <a:r>
                <a:rPr lang="en-US" sz="2400" dirty="0"/>
                <a:t>Data: 100%</a:t>
              </a:r>
            </a:p>
          </p:txBody>
        </p:sp>
        <p:sp>
          <p:nvSpPr>
            <p:cNvPr id="17" name="TextBox 16">
              <a:extLst>
                <a:ext uri="{FF2B5EF4-FFF2-40B4-BE49-F238E27FC236}">
                  <a16:creationId xmlns:a16="http://schemas.microsoft.com/office/drawing/2014/main" id="{07B1CF96-D64D-D840-9AC8-6BA990F23C1A}"/>
                </a:ext>
              </a:extLst>
            </p:cNvPr>
            <p:cNvSpPr txBox="1"/>
            <p:nvPr/>
          </p:nvSpPr>
          <p:spPr>
            <a:xfrm>
              <a:off x="2407334" y="7846915"/>
              <a:ext cx="1198023" cy="255672"/>
            </a:xfrm>
            <a:prstGeom prst="rect">
              <a:avLst/>
            </a:prstGeom>
            <a:noFill/>
          </p:spPr>
          <p:txBody>
            <a:bodyPr wrap="square" rtlCol="0">
              <a:spAutoFit/>
            </a:bodyPr>
            <a:lstStyle/>
            <a:p>
              <a:pPr algn="ctr"/>
              <a:r>
                <a:rPr lang="en-US" sz="2400" dirty="0"/>
                <a:t>Gini: 0.5</a:t>
              </a:r>
            </a:p>
          </p:txBody>
        </p:sp>
        <p:sp>
          <p:nvSpPr>
            <p:cNvPr id="18" name="Rounded Rectangle 17">
              <a:extLst>
                <a:ext uri="{FF2B5EF4-FFF2-40B4-BE49-F238E27FC236}">
                  <a16:creationId xmlns:a16="http://schemas.microsoft.com/office/drawing/2014/main" id="{C7DE89FC-E978-7C4B-9722-E5A8A8C1F165}"/>
                </a:ext>
              </a:extLst>
            </p:cNvPr>
            <p:cNvSpPr/>
            <p:nvPr/>
          </p:nvSpPr>
          <p:spPr>
            <a:xfrm>
              <a:off x="5788758" y="5963364"/>
              <a:ext cx="1144962" cy="1144962"/>
            </a:xfrm>
            <a:prstGeom prst="roundRect">
              <a:avLst>
                <a:gd name="adj" fmla="val 7844"/>
              </a:avLst>
            </a:prstGeom>
            <a:solidFill>
              <a:schemeClr val="bg1"/>
            </a:solidFill>
            <a:ln w="1016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8C93534-3906-9948-AB9D-27B3097E2192}"/>
                </a:ext>
              </a:extLst>
            </p:cNvPr>
            <p:cNvSpPr/>
            <p:nvPr/>
          </p:nvSpPr>
          <p:spPr>
            <a:xfrm>
              <a:off x="5788758" y="5963364"/>
              <a:ext cx="1144962" cy="443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2FFD5A6-24D4-E742-A733-25EB49E052F2}"/>
                </a:ext>
              </a:extLst>
            </p:cNvPr>
            <p:cNvSpPr txBox="1"/>
            <p:nvPr/>
          </p:nvSpPr>
          <p:spPr>
            <a:xfrm>
              <a:off x="5799332" y="5971342"/>
              <a:ext cx="1134388" cy="369332"/>
            </a:xfrm>
            <a:prstGeom prst="rect">
              <a:avLst/>
            </a:prstGeom>
            <a:solidFill>
              <a:schemeClr val="accent3"/>
            </a:solidFill>
          </p:spPr>
          <p:txBody>
            <a:bodyPr wrap="square" rtlCol="0">
              <a:spAutoFit/>
            </a:bodyPr>
            <a:lstStyle/>
            <a:p>
              <a:pPr algn="ctr"/>
              <a:r>
                <a:rPr lang="en-US" dirty="0">
                  <a:solidFill>
                    <a:schemeClr val="bg1"/>
                  </a:solidFill>
                </a:rPr>
                <a:t>Class 1</a:t>
              </a:r>
            </a:p>
          </p:txBody>
        </p:sp>
        <p:sp>
          <p:nvSpPr>
            <p:cNvPr id="21" name="TextBox 20">
              <a:extLst>
                <a:ext uri="{FF2B5EF4-FFF2-40B4-BE49-F238E27FC236}">
                  <a16:creationId xmlns:a16="http://schemas.microsoft.com/office/drawing/2014/main" id="{900EE03F-2CDE-C545-865E-483877D9D117}"/>
                </a:ext>
              </a:extLst>
            </p:cNvPr>
            <p:cNvSpPr txBox="1"/>
            <p:nvPr/>
          </p:nvSpPr>
          <p:spPr>
            <a:xfrm>
              <a:off x="5735723" y="6406435"/>
              <a:ext cx="1261633" cy="255672"/>
            </a:xfrm>
            <a:prstGeom prst="rect">
              <a:avLst/>
            </a:prstGeom>
            <a:noFill/>
          </p:spPr>
          <p:txBody>
            <a:bodyPr wrap="square" rtlCol="0">
              <a:spAutoFit/>
            </a:bodyPr>
            <a:lstStyle/>
            <a:p>
              <a:pPr algn="ctr"/>
              <a:r>
                <a:rPr lang="en-US" sz="2400" dirty="0"/>
                <a:t>Data: 30%</a:t>
              </a:r>
            </a:p>
          </p:txBody>
        </p:sp>
        <p:sp>
          <p:nvSpPr>
            <p:cNvPr id="22" name="TextBox 21">
              <a:extLst>
                <a:ext uri="{FF2B5EF4-FFF2-40B4-BE49-F238E27FC236}">
                  <a16:creationId xmlns:a16="http://schemas.microsoft.com/office/drawing/2014/main" id="{02A24D07-779B-B34B-A185-95C4ACF6893A}"/>
                </a:ext>
              </a:extLst>
            </p:cNvPr>
            <p:cNvSpPr txBox="1"/>
            <p:nvPr/>
          </p:nvSpPr>
          <p:spPr>
            <a:xfrm>
              <a:off x="5768851" y="6701953"/>
              <a:ext cx="1198023" cy="255672"/>
            </a:xfrm>
            <a:prstGeom prst="rect">
              <a:avLst/>
            </a:prstGeom>
            <a:noFill/>
          </p:spPr>
          <p:txBody>
            <a:bodyPr wrap="square" rtlCol="0">
              <a:spAutoFit/>
            </a:bodyPr>
            <a:lstStyle/>
            <a:p>
              <a:pPr algn="ctr"/>
              <a:r>
                <a:rPr lang="en-US" sz="2400" dirty="0"/>
                <a:t>Gini: 0.1</a:t>
              </a:r>
            </a:p>
          </p:txBody>
        </p:sp>
        <p:sp>
          <p:nvSpPr>
            <p:cNvPr id="23" name="Rounded Rectangle 22">
              <a:extLst>
                <a:ext uri="{FF2B5EF4-FFF2-40B4-BE49-F238E27FC236}">
                  <a16:creationId xmlns:a16="http://schemas.microsoft.com/office/drawing/2014/main" id="{6DB54011-BE55-7B49-9204-743567B2F995}"/>
                </a:ext>
              </a:extLst>
            </p:cNvPr>
            <p:cNvSpPr/>
            <p:nvPr/>
          </p:nvSpPr>
          <p:spPr>
            <a:xfrm>
              <a:off x="5768851" y="8253928"/>
              <a:ext cx="1144962" cy="1144962"/>
            </a:xfrm>
            <a:prstGeom prst="roundRect">
              <a:avLst>
                <a:gd name="adj" fmla="val 7844"/>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28AB28C-CA09-B448-B90A-AF1A4D1F4CBC}"/>
                </a:ext>
              </a:extLst>
            </p:cNvPr>
            <p:cNvSpPr/>
            <p:nvPr/>
          </p:nvSpPr>
          <p:spPr>
            <a:xfrm>
              <a:off x="5768851" y="8253928"/>
              <a:ext cx="1144962" cy="44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8A3BFD1-9EBC-5C4E-9743-4D92E621CF50}"/>
                </a:ext>
              </a:extLst>
            </p:cNvPr>
            <p:cNvSpPr txBox="1"/>
            <p:nvPr/>
          </p:nvSpPr>
          <p:spPr>
            <a:xfrm>
              <a:off x="5779425" y="8261907"/>
              <a:ext cx="1122584" cy="306806"/>
            </a:xfrm>
            <a:prstGeom prst="rect">
              <a:avLst/>
            </a:prstGeom>
            <a:noFill/>
          </p:spPr>
          <p:txBody>
            <a:bodyPr wrap="square" rtlCol="0">
              <a:spAutoFit/>
            </a:bodyPr>
            <a:lstStyle/>
            <a:p>
              <a:pPr algn="ctr"/>
              <a:r>
                <a:rPr lang="en-US" dirty="0">
                  <a:solidFill>
                    <a:srgbClr val="00B050"/>
                  </a:solidFill>
                </a:rPr>
                <a:t>X</a:t>
              </a:r>
              <a:r>
                <a:rPr lang="en-US" baseline="-25000" dirty="0">
                  <a:solidFill>
                    <a:srgbClr val="00B050"/>
                  </a:solidFill>
                </a:rPr>
                <a:t>2</a:t>
              </a:r>
              <a:r>
                <a:rPr lang="en-US" dirty="0">
                  <a:solidFill>
                    <a:srgbClr val="00B050"/>
                  </a:solidFill>
                </a:rPr>
                <a:t> &gt; 0.25</a:t>
              </a:r>
            </a:p>
          </p:txBody>
        </p:sp>
        <p:sp>
          <p:nvSpPr>
            <p:cNvPr id="26" name="TextBox 25">
              <a:extLst>
                <a:ext uri="{FF2B5EF4-FFF2-40B4-BE49-F238E27FC236}">
                  <a16:creationId xmlns:a16="http://schemas.microsoft.com/office/drawing/2014/main" id="{29F24222-63F5-CE4A-92FD-C5B1DE8373F5}"/>
                </a:ext>
              </a:extLst>
            </p:cNvPr>
            <p:cNvSpPr txBox="1"/>
            <p:nvPr/>
          </p:nvSpPr>
          <p:spPr>
            <a:xfrm>
              <a:off x="5715816" y="8696999"/>
              <a:ext cx="1261633" cy="255672"/>
            </a:xfrm>
            <a:prstGeom prst="rect">
              <a:avLst/>
            </a:prstGeom>
            <a:noFill/>
          </p:spPr>
          <p:txBody>
            <a:bodyPr wrap="square" rtlCol="0">
              <a:spAutoFit/>
            </a:bodyPr>
            <a:lstStyle/>
            <a:p>
              <a:pPr algn="ctr"/>
              <a:r>
                <a:rPr lang="en-US" sz="2400" dirty="0"/>
                <a:t>Data: 70%</a:t>
              </a:r>
            </a:p>
          </p:txBody>
        </p:sp>
        <p:sp>
          <p:nvSpPr>
            <p:cNvPr id="27" name="TextBox 26">
              <a:extLst>
                <a:ext uri="{FF2B5EF4-FFF2-40B4-BE49-F238E27FC236}">
                  <a16:creationId xmlns:a16="http://schemas.microsoft.com/office/drawing/2014/main" id="{85C9EDE1-3647-CB4C-BFC6-B5DBACC3615E}"/>
                </a:ext>
              </a:extLst>
            </p:cNvPr>
            <p:cNvSpPr txBox="1"/>
            <p:nvPr/>
          </p:nvSpPr>
          <p:spPr>
            <a:xfrm>
              <a:off x="5748944" y="8992517"/>
              <a:ext cx="1198023" cy="255672"/>
            </a:xfrm>
            <a:prstGeom prst="rect">
              <a:avLst/>
            </a:prstGeom>
            <a:noFill/>
          </p:spPr>
          <p:txBody>
            <a:bodyPr wrap="square" rtlCol="0">
              <a:spAutoFit/>
            </a:bodyPr>
            <a:lstStyle/>
            <a:p>
              <a:pPr algn="ctr"/>
              <a:r>
                <a:rPr lang="en-US" sz="2400" dirty="0"/>
                <a:t>Gini: 0.3</a:t>
              </a:r>
            </a:p>
          </p:txBody>
        </p:sp>
        <p:sp>
          <p:nvSpPr>
            <p:cNvPr id="28" name="Rounded Rectangle 27">
              <a:extLst>
                <a:ext uri="{FF2B5EF4-FFF2-40B4-BE49-F238E27FC236}">
                  <a16:creationId xmlns:a16="http://schemas.microsoft.com/office/drawing/2014/main" id="{E2999EF0-108E-344B-9610-FB13D1FA7314}"/>
                </a:ext>
              </a:extLst>
            </p:cNvPr>
            <p:cNvSpPr/>
            <p:nvPr/>
          </p:nvSpPr>
          <p:spPr>
            <a:xfrm>
              <a:off x="9113808" y="5963364"/>
              <a:ext cx="1144962" cy="1144962"/>
            </a:xfrm>
            <a:prstGeom prst="roundRect">
              <a:avLst>
                <a:gd name="adj" fmla="val 7844"/>
              </a:avLst>
            </a:prstGeom>
            <a:solidFill>
              <a:schemeClr val="bg1"/>
            </a:solidFill>
            <a:ln w="1016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1F8ADA5-270A-B545-9CBA-E9F913673095}"/>
                </a:ext>
              </a:extLst>
            </p:cNvPr>
            <p:cNvSpPr/>
            <p:nvPr/>
          </p:nvSpPr>
          <p:spPr>
            <a:xfrm>
              <a:off x="9113808" y="5963364"/>
              <a:ext cx="1144962" cy="4430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2299366-86A7-F947-B48C-FAD9557D8DCD}"/>
                </a:ext>
              </a:extLst>
            </p:cNvPr>
            <p:cNvSpPr txBox="1"/>
            <p:nvPr/>
          </p:nvSpPr>
          <p:spPr>
            <a:xfrm>
              <a:off x="9124382" y="5971342"/>
              <a:ext cx="1134388" cy="369332"/>
            </a:xfrm>
            <a:prstGeom prst="rect">
              <a:avLst/>
            </a:prstGeom>
            <a:noFill/>
          </p:spPr>
          <p:txBody>
            <a:bodyPr wrap="square" rtlCol="0">
              <a:spAutoFit/>
            </a:bodyPr>
            <a:lstStyle/>
            <a:p>
              <a:pPr algn="ctr"/>
              <a:r>
                <a:rPr lang="en-US" dirty="0">
                  <a:solidFill>
                    <a:schemeClr val="bg1"/>
                  </a:solidFill>
                </a:rPr>
                <a:t>Class 2</a:t>
              </a:r>
            </a:p>
          </p:txBody>
        </p:sp>
        <p:sp>
          <p:nvSpPr>
            <p:cNvPr id="31" name="TextBox 30">
              <a:extLst>
                <a:ext uri="{FF2B5EF4-FFF2-40B4-BE49-F238E27FC236}">
                  <a16:creationId xmlns:a16="http://schemas.microsoft.com/office/drawing/2014/main" id="{0BC2359A-A96B-2843-B2FB-8E08F10E630C}"/>
                </a:ext>
              </a:extLst>
            </p:cNvPr>
            <p:cNvSpPr txBox="1"/>
            <p:nvPr/>
          </p:nvSpPr>
          <p:spPr>
            <a:xfrm>
              <a:off x="9060773" y="6406435"/>
              <a:ext cx="1261633" cy="255672"/>
            </a:xfrm>
            <a:prstGeom prst="rect">
              <a:avLst/>
            </a:prstGeom>
            <a:noFill/>
          </p:spPr>
          <p:txBody>
            <a:bodyPr wrap="square" rtlCol="0">
              <a:spAutoFit/>
            </a:bodyPr>
            <a:lstStyle/>
            <a:p>
              <a:pPr algn="ctr"/>
              <a:r>
                <a:rPr lang="en-US" sz="2400" dirty="0"/>
                <a:t>Data: 20%</a:t>
              </a:r>
            </a:p>
          </p:txBody>
        </p:sp>
        <p:sp>
          <p:nvSpPr>
            <p:cNvPr id="32" name="TextBox 31">
              <a:extLst>
                <a:ext uri="{FF2B5EF4-FFF2-40B4-BE49-F238E27FC236}">
                  <a16:creationId xmlns:a16="http://schemas.microsoft.com/office/drawing/2014/main" id="{A304742A-C780-684D-8766-634836AD832B}"/>
                </a:ext>
              </a:extLst>
            </p:cNvPr>
            <p:cNvSpPr txBox="1"/>
            <p:nvPr/>
          </p:nvSpPr>
          <p:spPr>
            <a:xfrm>
              <a:off x="9093901" y="6701953"/>
              <a:ext cx="1198023" cy="255672"/>
            </a:xfrm>
            <a:prstGeom prst="rect">
              <a:avLst/>
            </a:prstGeom>
            <a:noFill/>
          </p:spPr>
          <p:txBody>
            <a:bodyPr wrap="square" rtlCol="0">
              <a:spAutoFit/>
            </a:bodyPr>
            <a:lstStyle/>
            <a:p>
              <a:pPr algn="ctr"/>
              <a:r>
                <a:rPr lang="en-US" sz="2400" dirty="0"/>
                <a:t>Gini: 0.1</a:t>
              </a:r>
            </a:p>
          </p:txBody>
        </p:sp>
        <p:sp>
          <p:nvSpPr>
            <p:cNvPr id="33" name="Rounded Rectangle 32">
              <a:extLst>
                <a:ext uri="{FF2B5EF4-FFF2-40B4-BE49-F238E27FC236}">
                  <a16:creationId xmlns:a16="http://schemas.microsoft.com/office/drawing/2014/main" id="{1B785821-DE77-5344-857C-9931BB9DCA91}"/>
                </a:ext>
              </a:extLst>
            </p:cNvPr>
            <p:cNvSpPr/>
            <p:nvPr/>
          </p:nvSpPr>
          <p:spPr>
            <a:xfrm>
              <a:off x="9093901" y="8253928"/>
              <a:ext cx="1144962" cy="1144962"/>
            </a:xfrm>
            <a:prstGeom prst="roundRect">
              <a:avLst>
                <a:gd name="adj" fmla="val 7844"/>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C29F503-5515-C14B-8AF2-2B74CC614DDF}"/>
                </a:ext>
              </a:extLst>
            </p:cNvPr>
            <p:cNvSpPr/>
            <p:nvPr/>
          </p:nvSpPr>
          <p:spPr>
            <a:xfrm>
              <a:off x="9093901" y="8253928"/>
              <a:ext cx="1144962" cy="44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CC63036-4528-2745-BE1E-ABE6922A77A8}"/>
                </a:ext>
              </a:extLst>
            </p:cNvPr>
            <p:cNvSpPr txBox="1"/>
            <p:nvPr/>
          </p:nvSpPr>
          <p:spPr>
            <a:xfrm>
              <a:off x="9104475" y="8261906"/>
              <a:ext cx="1134388" cy="306806"/>
            </a:xfrm>
            <a:prstGeom prst="rect">
              <a:avLst/>
            </a:prstGeom>
            <a:noFill/>
          </p:spPr>
          <p:txBody>
            <a:bodyPr wrap="square" rtlCol="0">
              <a:spAutoFit/>
            </a:bodyPr>
            <a:lstStyle/>
            <a:p>
              <a:pPr algn="ctr"/>
              <a:r>
                <a:rPr lang="en-US" dirty="0">
                  <a:solidFill>
                    <a:srgbClr val="FF0000"/>
                  </a:solidFill>
                </a:rPr>
                <a:t>X</a:t>
              </a:r>
              <a:r>
                <a:rPr lang="en-US" baseline="-25000" dirty="0">
                  <a:solidFill>
                    <a:srgbClr val="FF0000"/>
                  </a:solidFill>
                </a:rPr>
                <a:t>1</a:t>
              </a:r>
              <a:r>
                <a:rPr lang="en-US" dirty="0">
                  <a:solidFill>
                    <a:srgbClr val="FF0000"/>
                  </a:solidFill>
                </a:rPr>
                <a:t> &gt; 0.25</a:t>
              </a:r>
            </a:p>
          </p:txBody>
        </p:sp>
        <p:sp>
          <p:nvSpPr>
            <p:cNvPr id="36" name="TextBox 35">
              <a:extLst>
                <a:ext uri="{FF2B5EF4-FFF2-40B4-BE49-F238E27FC236}">
                  <a16:creationId xmlns:a16="http://schemas.microsoft.com/office/drawing/2014/main" id="{F623D3C7-192F-3D4B-B3BB-340234B972CD}"/>
                </a:ext>
              </a:extLst>
            </p:cNvPr>
            <p:cNvSpPr txBox="1"/>
            <p:nvPr/>
          </p:nvSpPr>
          <p:spPr>
            <a:xfrm>
              <a:off x="9040866" y="8696999"/>
              <a:ext cx="1261633" cy="255672"/>
            </a:xfrm>
            <a:prstGeom prst="rect">
              <a:avLst/>
            </a:prstGeom>
            <a:noFill/>
          </p:spPr>
          <p:txBody>
            <a:bodyPr wrap="square" rtlCol="0">
              <a:spAutoFit/>
            </a:bodyPr>
            <a:lstStyle/>
            <a:p>
              <a:pPr algn="ctr"/>
              <a:r>
                <a:rPr lang="en-US" sz="2400" dirty="0"/>
                <a:t>Data: 50%</a:t>
              </a:r>
            </a:p>
          </p:txBody>
        </p:sp>
        <p:sp>
          <p:nvSpPr>
            <p:cNvPr id="37" name="TextBox 36">
              <a:extLst>
                <a:ext uri="{FF2B5EF4-FFF2-40B4-BE49-F238E27FC236}">
                  <a16:creationId xmlns:a16="http://schemas.microsoft.com/office/drawing/2014/main" id="{F680E06B-7177-BD49-8273-EE82D3345226}"/>
                </a:ext>
              </a:extLst>
            </p:cNvPr>
            <p:cNvSpPr txBox="1"/>
            <p:nvPr/>
          </p:nvSpPr>
          <p:spPr>
            <a:xfrm>
              <a:off x="9073994" y="8992517"/>
              <a:ext cx="1198023" cy="255672"/>
            </a:xfrm>
            <a:prstGeom prst="rect">
              <a:avLst/>
            </a:prstGeom>
            <a:noFill/>
          </p:spPr>
          <p:txBody>
            <a:bodyPr wrap="square" rtlCol="0">
              <a:spAutoFit/>
            </a:bodyPr>
            <a:lstStyle/>
            <a:p>
              <a:pPr algn="ctr"/>
              <a:r>
                <a:rPr lang="en-US" sz="2400" dirty="0"/>
                <a:t>Gini: 0.2</a:t>
              </a:r>
            </a:p>
          </p:txBody>
        </p:sp>
        <p:sp>
          <p:nvSpPr>
            <p:cNvPr id="38" name="Rounded Rectangle 37">
              <a:extLst>
                <a:ext uri="{FF2B5EF4-FFF2-40B4-BE49-F238E27FC236}">
                  <a16:creationId xmlns:a16="http://schemas.microsoft.com/office/drawing/2014/main" id="{5BD30256-CA93-F445-BB6B-4F18F74DFD92}"/>
                </a:ext>
              </a:extLst>
            </p:cNvPr>
            <p:cNvSpPr/>
            <p:nvPr/>
          </p:nvSpPr>
          <p:spPr>
            <a:xfrm>
              <a:off x="12397626" y="5955386"/>
              <a:ext cx="1144962" cy="1144962"/>
            </a:xfrm>
            <a:prstGeom prst="roundRect">
              <a:avLst>
                <a:gd name="adj" fmla="val 7844"/>
              </a:avLst>
            </a:prstGeom>
            <a:solidFill>
              <a:schemeClr val="bg1"/>
            </a:solidFill>
            <a:ln w="1016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AB5ACA8-8C56-2341-97F7-A8DA8A067C51}"/>
                </a:ext>
              </a:extLst>
            </p:cNvPr>
            <p:cNvSpPr/>
            <p:nvPr/>
          </p:nvSpPr>
          <p:spPr>
            <a:xfrm>
              <a:off x="12397626" y="5955386"/>
              <a:ext cx="1144962" cy="4430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3C17CB7-7104-3B48-87B6-7F9D1CC29729}"/>
                </a:ext>
              </a:extLst>
            </p:cNvPr>
            <p:cNvSpPr txBox="1"/>
            <p:nvPr/>
          </p:nvSpPr>
          <p:spPr>
            <a:xfrm>
              <a:off x="12408200" y="5963364"/>
              <a:ext cx="1134388" cy="369332"/>
            </a:xfrm>
            <a:prstGeom prst="rect">
              <a:avLst/>
            </a:prstGeom>
            <a:noFill/>
          </p:spPr>
          <p:txBody>
            <a:bodyPr wrap="square" rtlCol="0">
              <a:spAutoFit/>
            </a:bodyPr>
            <a:lstStyle/>
            <a:p>
              <a:pPr algn="ctr"/>
              <a:r>
                <a:rPr lang="en-US" dirty="0">
                  <a:solidFill>
                    <a:schemeClr val="bg1"/>
                  </a:solidFill>
                </a:rPr>
                <a:t>Class 2</a:t>
              </a:r>
            </a:p>
          </p:txBody>
        </p:sp>
        <p:sp>
          <p:nvSpPr>
            <p:cNvPr id="41" name="TextBox 40">
              <a:extLst>
                <a:ext uri="{FF2B5EF4-FFF2-40B4-BE49-F238E27FC236}">
                  <a16:creationId xmlns:a16="http://schemas.microsoft.com/office/drawing/2014/main" id="{2D163B02-F017-9843-82D3-45AF59EDFFD5}"/>
                </a:ext>
              </a:extLst>
            </p:cNvPr>
            <p:cNvSpPr txBox="1"/>
            <p:nvPr/>
          </p:nvSpPr>
          <p:spPr>
            <a:xfrm>
              <a:off x="12344591" y="6398457"/>
              <a:ext cx="1261633" cy="255672"/>
            </a:xfrm>
            <a:prstGeom prst="rect">
              <a:avLst/>
            </a:prstGeom>
            <a:noFill/>
          </p:spPr>
          <p:txBody>
            <a:bodyPr wrap="square" rtlCol="0">
              <a:spAutoFit/>
            </a:bodyPr>
            <a:lstStyle/>
            <a:p>
              <a:pPr algn="ctr"/>
              <a:r>
                <a:rPr lang="en-US" sz="2400" dirty="0"/>
                <a:t>Data: 30%</a:t>
              </a:r>
            </a:p>
          </p:txBody>
        </p:sp>
        <p:sp>
          <p:nvSpPr>
            <p:cNvPr id="42" name="TextBox 41">
              <a:extLst>
                <a:ext uri="{FF2B5EF4-FFF2-40B4-BE49-F238E27FC236}">
                  <a16:creationId xmlns:a16="http://schemas.microsoft.com/office/drawing/2014/main" id="{C32C4FF8-7B08-7B49-B388-1139E90A3B6E}"/>
                </a:ext>
              </a:extLst>
            </p:cNvPr>
            <p:cNvSpPr txBox="1"/>
            <p:nvPr/>
          </p:nvSpPr>
          <p:spPr>
            <a:xfrm>
              <a:off x="12377719" y="6693975"/>
              <a:ext cx="1198023" cy="255672"/>
            </a:xfrm>
            <a:prstGeom prst="rect">
              <a:avLst/>
            </a:prstGeom>
            <a:noFill/>
          </p:spPr>
          <p:txBody>
            <a:bodyPr wrap="square" rtlCol="0">
              <a:spAutoFit/>
            </a:bodyPr>
            <a:lstStyle/>
            <a:p>
              <a:pPr algn="ctr"/>
              <a:r>
                <a:rPr lang="en-US" sz="2400" dirty="0"/>
                <a:t>Gini: 0.1</a:t>
              </a:r>
            </a:p>
          </p:txBody>
        </p:sp>
        <p:sp>
          <p:nvSpPr>
            <p:cNvPr id="43" name="Rounded Rectangle 42">
              <a:extLst>
                <a:ext uri="{FF2B5EF4-FFF2-40B4-BE49-F238E27FC236}">
                  <a16:creationId xmlns:a16="http://schemas.microsoft.com/office/drawing/2014/main" id="{F4CB7967-C887-2F40-9122-8A7D77C15E77}"/>
                </a:ext>
              </a:extLst>
            </p:cNvPr>
            <p:cNvSpPr/>
            <p:nvPr/>
          </p:nvSpPr>
          <p:spPr>
            <a:xfrm>
              <a:off x="12377719" y="8245950"/>
              <a:ext cx="1144962" cy="1144962"/>
            </a:xfrm>
            <a:prstGeom prst="roundRect">
              <a:avLst>
                <a:gd name="adj" fmla="val 7844"/>
              </a:avLst>
            </a:prstGeom>
            <a:solidFill>
              <a:schemeClr val="bg1"/>
            </a:solidFill>
            <a:ln w="1016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03434C2-2B53-BC4A-8874-E9CFBF5E8A60}"/>
                </a:ext>
              </a:extLst>
            </p:cNvPr>
            <p:cNvSpPr/>
            <p:nvPr/>
          </p:nvSpPr>
          <p:spPr>
            <a:xfrm>
              <a:off x="12377719" y="8245950"/>
              <a:ext cx="1144962" cy="443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D2785E6-4780-B44B-AA96-99E0EE229B04}"/>
                </a:ext>
              </a:extLst>
            </p:cNvPr>
            <p:cNvSpPr txBox="1"/>
            <p:nvPr/>
          </p:nvSpPr>
          <p:spPr>
            <a:xfrm>
              <a:off x="12388293" y="8253928"/>
              <a:ext cx="1134388" cy="314785"/>
            </a:xfrm>
            <a:prstGeom prst="rect">
              <a:avLst/>
            </a:prstGeom>
            <a:noFill/>
          </p:spPr>
          <p:txBody>
            <a:bodyPr wrap="square" rtlCol="0">
              <a:spAutoFit/>
            </a:bodyPr>
            <a:lstStyle/>
            <a:p>
              <a:pPr algn="ctr"/>
              <a:r>
                <a:rPr lang="en-US" dirty="0">
                  <a:solidFill>
                    <a:schemeClr val="bg1"/>
                  </a:solidFill>
                </a:rPr>
                <a:t>Class 1</a:t>
              </a:r>
            </a:p>
          </p:txBody>
        </p:sp>
        <p:sp>
          <p:nvSpPr>
            <p:cNvPr id="46" name="TextBox 45">
              <a:extLst>
                <a:ext uri="{FF2B5EF4-FFF2-40B4-BE49-F238E27FC236}">
                  <a16:creationId xmlns:a16="http://schemas.microsoft.com/office/drawing/2014/main" id="{21CBBCE8-47AF-1144-8901-B91731E1F005}"/>
                </a:ext>
              </a:extLst>
            </p:cNvPr>
            <p:cNvSpPr txBox="1"/>
            <p:nvPr/>
          </p:nvSpPr>
          <p:spPr>
            <a:xfrm>
              <a:off x="12324684" y="8689021"/>
              <a:ext cx="1261633" cy="255672"/>
            </a:xfrm>
            <a:prstGeom prst="rect">
              <a:avLst/>
            </a:prstGeom>
            <a:noFill/>
          </p:spPr>
          <p:txBody>
            <a:bodyPr wrap="square" rtlCol="0">
              <a:spAutoFit/>
            </a:bodyPr>
            <a:lstStyle/>
            <a:p>
              <a:pPr algn="ctr"/>
              <a:r>
                <a:rPr lang="en-US" sz="2400" dirty="0"/>
                <a:t>Data: 20%</a:t>
              </a:r>
            </a:p>
          </p:txBody>
        </p:sp>
        <p:sp>
          <p:nvSpPr>
            <p:cNvPr id="47" name="TextBox 46">
              <a:extLst>
                <a:ext uri="{FF2B5EF4-FFF2-40B4-BE49-F238E27FC236}">
                  <a16:creationId xmlns:a16="http://schemas.microsoft.com/office/drawing/2014/main" id="{7C727F11-A280-3A4C-BA44-9E929864E6EB}"/>
                </a:ext>
              </a:extLst>
            </p:cNvPr>
            <p:cNvSpPr txBox="1"/>
            <p:nvPr/>
          </p:nvSpPr>
          <p:spPr>
            <a:xfrm>
              <a:off x="12357812" y="8984539"/>
              <a:ext cx="1198023" cy="255672"/>
            </a:xfrm>
            <a:prstGeom prst="rect">
              <a:avLst/>
            </a:prstGeom>
            <a:noFill/>
          </p:spPr>
          <p:txBody>
            <a:bodyPr wrap="square" rtlCol="0">
              <a:spAutoFit/>
            </a:bodyPr>
            <a:lstStyle/>
            <a:p>
              <a:pPr algn="ctr"/>
              <a:r>
                <a:rPr lang="en-US" sz="2400" dirty="0"/>
                <a:t>Gini: 0.1</a:t>
              </a:r>
            </a:p>
          </p:txBody>
        </p:sp>
      </p:grpSp>
      <p:sp>
        <p:nvSpPr>
          <p:cNvPr id="49" name="TextBox 48">
            <a:extLst>
              <a:ext uri="{FF2B5EF4-FFF2-40B4-BE49-F238E27FC236}">
                <a16:creationId xmlns:a16="http://schemas.microsoft.com/office/drawing/2014/main" id="{3B108A5C-81C0-C848-8425-7C0074418B01}"/>
              </a:ext>
            </a:extLst>
          </p:cNvPr>
          <p:cNvSpPr txBox="1"/>
          <p:nvPr/>
        </p:nvSpPr>
        <p:spPr>
          <a:xfrm>
            <a:off x="5414210" y="6319913"/>
            <a:ext cx="944489" cy="523220"/>
          </a:xfrm>
          <a:prstGeom prst="rect">
            <a:avLst/>
          </a:prstGeom>
          <a:noFill/>
        </p:spPr>
        <p:txBody>
          <a:bodyPr wrap="none" rtlCol="0">
            <a:spAutoFit/>
          </a:bodyPr>
          <a:lstStyle/>
          <a:p>
            <a:r>
              <a:rPr lang="en-US" sz="2800" b="0" dirty="0"/>
              <a:t>30%</a:t>
            </a:r>
          </a:p>
        </p:txBody>
      </p:sp>
      <p:sp>
        <p:nvSpPr>
          <p:cNvPr id="50" name="TextBox 49">
            <a:extLst>
              <a:ext uri="{FF2B5EF4-FFF2-40B4-BE49-F238E27FC236}">
                <a16:creationId xmlns:a16="http://schemas.microsoft.com/office/drawing/2014/main" id="{363B2E49-83C2-1D4E-9D90-ED98DFCCFAD8}"/>
              </a:ext>
            </a:extLst>
          </p:cNvPr>
          <p:cNvSpPr txBox="1"/>
          <p:nvPr/>
        </p:nvSpPr>
        <p:spPr>
          <a:xfrm>
            <a:off x="5352196" y="9322915"/>
            <a:ext cx="944489" cy="523220"/>
          </a:xfrm>
          <a:prstGeom prst="rect">
            <a:avLst/>
          </a:prstGeom>
          <a:noFill/>
        </p:spPr>
        <p:txBody>
          <a:bodyPr wrap="none" rtlCol="0">
            <a:spAutoFit/>
          </a:bodyPr>
          <a:lstStyle/>
          <a:p>
            <a:r>
              <a:rPr lang="en-US" sz="2800" b="0" dirty="0"/>
              <a:t>70%</a:t>
            </a:r>
          </a:p>
        </p:txBody>
      </p:sp>
      <p:sp>
        <p:nvSpPr>
          <p:cNvPr id="51" name="TextBox 50">
            <a:extLst>
              <a:ext uri="{FF2B5EF4-FFF2-40B4-BE49-F238E27FC236}">
                <a16:creationId xmlns:a16="http://schemas.microsoft.com/office/drawing/2014/main" id="{B23033DD-090B-0A49-9369-125E79B55BD7}"/>
              </a:ext>
            </a:extLst>
          </p:cNvPr>
          <p:cNvSpPr txBox="1"/>
          <p:nvPr/>
        </p:nvSpPr>
        <p:spPr>
          <a:xfrm>
            <a:off x="11247510" y="7285464"/>
            <a:ext cx="944490" cy="523220"/>
          </a:xfrm>
          <a:prstGeom prst="rect">
            <a:avLst/>
          </a:prstGeom>
          <a:noFill/>
        </p:spPr>
        <p:txBody>
          <a:bodyPr wrap="none" rtlCol="0">
            <a:spAutoFit/>
          </a:bodyPr>
          <a:lstStyle/>
          <a:p>
            <a:r>
              <a:rPr lang="en-US" sz="2800" b="0" dirty="0"/>
              <a:t>29%</a:t>
            </a:r>
          </a:p>
        </p:txBody>
      </p:sp>
      <p:sp>
        <p:nvSpPr>
          <p:cNvPr id="52" name="TextBox 51">
            <a:extLst>
              <a:ext uri="{FF2B5EF4-FFF2-40B4-BE49-F238E27FC236}">
                <a16:creationId xmlns:a16="http://schemas.microsoft.com/office/drawing/2014/main" id="{629DF02F-F552-014D-AA6D-DC3D5B1BA84A}"/>
              </a:ext>
            </a:extLst>
          </p:cNvPr>
          <p:cNvSpPr txBox="1"/>
          <p:nvPr/>
        </p:nvSpPr>
        <p:spPr>
          <a:xfrm>
            <a:off x="11727524" y="10290296"/>
            <a:ext cx="944489" cy="523220"/>
          </a:xfrm>
          <a:prstGeom prst="rect">
            <a:avLst/>
          </a:prstGeom>
          <a:noFill/>
        </p:spPr>
        <p:txBody>
          <a:bodyPr wrap="none" rtlCol="0">
            <a:spAutoFit/>
          </a:bodyPr>
          <a:lstStyle/>
          <a:p>
            <a:r>
              <a:rPr lang="en-US" sz="2800" b="0" dirty="0"/>
              <a:t>71%</a:t>
            </a:r>
          </a:p>
        </p:txBody>
      </p:sp>
      <p:sp>
        <p:nvSpPr>
          <p:cNvPr id="53" name="TextBox 52">
            <a:extLst>
              <a:ext uri="{FF2B5EF4-FFF2-40B4-BE49-F238E27FC236}">
                <a16:creationId xmlns:a16="http://schemas.microsoft.com/office/drawing/2014/main" id="{8309691D-1231-4D44-A8DF-EAE5F8E9A296}"/>
              </a:ext>
            </a:extLst>
          </p:cNvPr>
          <p:cNvSpPr txBox="1"/>
          <p:nvPr/>
        </p:nvSpPr>
        <p:spPr>
          <a:xfrm>
            <a:off x="17110015" y="7285464"/>
            <a:ext cx="944489" cy="523220"/>
          </a:xfrm>
          <a:prstGeom prst="rect">
            <a:avLst/>
          </a:prstGeom>
          <a:noFill/>
        </p:spPr>
        <p:txBody>
          <a:bodyPr wrap="none" rtlCol="0">
            <a:spAutoFit/>
          </a:bodyPr>
          <a:lstStyle/>
          <a:p>
            <a:r>
              <a:rPr lang="en-US" sz="2800" b="0" dirty="0"/>
              <a:t>60%</a:t>
            </a:r>
          </a:p>
        </p:txBody>
      </p:sp>
      <p:sp>
        <p:nvSpPr>
          <p:cNvPr id="54" name="TextBox 53">
            <a:extLst>
              <a:ext uri="{FF2B5EF4-FFF2-40B4-BE49-F238E27FC236}">
                <a16:creationId xmlns:a16="http://schemas.microsoft.com/office/drawing/2014/main" id="{F32ECF41-C511-734C-A85F-EE279B20CD4A}"/>
              </a:ext>
            </a:extLst>
          </p:cNvPr>
          <p:cNvSpPr txBox="1"/>
          <p:nvPr/>
        </p:nvSpPr>
        <p:spPr>
          <a:xfrm>
            <a:off x="17543255" y="10177313"/>
            <a:ext cx="944489" cy="523220"/>
          </a:xfrm>
          <a:prstGeom prst="rect">
            <a:avLst/>
          </a:prstGeom>
          <a:noFill/>
        </p:spPr>
        <p:txBody>
          <a:bodyPr wrap="none" rtlCol="0">
            <a:spAutoFit/>
          </a:bodyPr>
          <a:lstStyle/>
          <a:p>
            <a:r>
              <a:rPr lang="en-US" sz="2800" b="0" dirty="0"/>
              <a:t>40%</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9C1A68B-4C1B-1145-8B71-937B9D656C92}"/>
                  </a:ext>
                </a:extLst>
              </p:cNvPr>
              <p:cNvSpPr txBox="1"/>
              <p:nvPr/>
            </p:nvSpPr>
            <p:spPr>
              <a:xfrm>
                <a:off x="617969" y="9286427"/>
                <a:ext cx="4638462" cy="1183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𝐺𝑖𝑛𝑖</m:t>
                          </m:r>
                        </m:sub>
                      </m:sSub>
                    </m:oMath>
                    <m:oMath xmlns:m="http://schemas.openxmlformats.org/officeDocument/2006/math">
                      <m:r>
                        <a:rPr lang="en-US" sz="2400" b="0" i="1" smtClean="0">
                          <a:latin typeface="Cambria Math" panose="02040503050406030204" pitchFamily="18" charset="0"/>
                          <a:ea typeface="Cambria Math" panose="02040503050406030204" pitchFamily="18" charset="0"/>
                        </a:rPr>
                        <m:t>=0.5−(</m:t>
                      </m:r>
                      <m:r>
                        <a:rPr lang="en-US" sz="2400" i="1">
                          <a:latin typeface="Cambria Math" panose="02040503050406030204" pitchFamily="18" charset="0"/>
                          <a:ea typeface="Cambria Math" panose="02040503050406030204" pitchFamily="18" charset="0"/>
                        </a:rPr>
                        <m:t>0.3⋅0.1+0.7⋅0.3</m:t>
                      </m:r>
                      <m:r>
                        <a:rPr lang="en-US" sz="2400" b="0" i="1" smtClean="0">
                          <a:latin typeface="Cambria Math" panose="02040503050406030204" pitchFamily="18" charset="0"/>
                          <a:ea typeface="Cambria Math" panose="02040503050406030204" pitchFamily="18" charset="0"/>
                        </a:rPr>
                        <m:t>)=0.26 </m:t>
                      </m:r>
                    </m:oMath>
                  </m:oMathPara>
                </a14:m>
                <a:endParaRPr lang="en-US" sz="2400" baseline="-25000" dirty="0"/>
              </a:p>
            </p:txBody>
          </p:sp>
        </mc:Choice>
        <mc:Fallback xmlns="">
          <p:sp>
            <p:nvSpPr>
              <p:cNvPr id="55" name="TextBox 54">
                <a:extLst>
                  <a:ext uri="{FF2B5EF4-FFF2-40B4-BE49-F238E27FC236}">
                    <a16:creationId xmlns:a16="http://schemas.microsoft.com/office/drawing/2014/main" id="{79C1A68B-4C1B-1145-8B71-937B9D656C92}"/>
                  </a:ext>
                </a:extLst>
              </p:cNvPr>
              <p:cNvSpPr txBox="1">
                <a:spLocks noRot="1" noChangeAspect="1" noMove="1" noResize="1" noEditPoints="1" noAdjustHandles="1" noChangeArrowheads="1" noChangeShapeType="1" noTextEdit="1"/>
              </p:cNvSpPr>
              <p:nvPr/>
            </p:nvSpPr>
            <p:spPr>
              <a:xfrm>
                <a:off x="617969" y="9286427"/>
                <a:ext cx="4638462" cy="1183273"/>
              </a:xfrm>
              <a:prstGeom prst="rect">
                <a:avLst/>
              </a:prstGeom>
              <a:blipFill>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0404E6D-09DD-8945-8D32-A87DDEF5860F}"/>
                  </a:ext>
                </a:extLst>
              </p:cNvPr>
              <p:cNvSpPr txBox="1"/>
              <p:nvPr/>
            </p:nvSpPr>
            <p:spPr>
              <a:xfrm>
                <a:off x="6726551" y="8078130"/>
                <a:ext cx="4248668" cy="11747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𝐺𝑖𝑛𝑖</m:t>
                          </m:r>
                        </m:sub>
                      </m:sSub>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29</m:t>
                      </m:r>
                      <m:r>
                        <a:rPr lang="en-US" sz="2400" i="1">
                          <a:latin typeface="Cambria Math" panose="02040503050406030204" pitchFamily="18" charset="0"/>
                          <a:ea typeface="Cambria Math" panose="02040503050406030204" pitchFamily="18" charset="0"/>
                        </a:rPr>
                        <m:t>⋅0.1+0.7</m:t>
                      </m:r>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13</m:t>
                      </m:r>
                      <m:r>
                        <a:rPr lang="en-US" sz="2400" i="1">
                          <a:latin typeface="Cambria Math" panose="02040503050406030204" pitchFamily="18" charset="0"/>
                          <a:ea typeface="Cambria Math" panose="02040503050406030204" pitchFamily="18" charset="0"/>
                        </a:rPr>
                        <m:t> </m:t>
                      </m:r>
                    </m:oMath>
                  </m:oMathPara>
                </a14:m>
                <a:endParaRPr lang="en-US" sz="2400" baseline="-25000" dirty="0"/>
              </a:p>
            </p:txBody>
          </p:sp>
        </mc:Choice>
        <mc:Fallback xmlns="">
          <p:sp>
            <p:nvSpPr>
              <p:cNvPr id="56" name="TextBox 55">
                <a:extLst>
                  <a:ext uri="{FF2B5EF4-FFF2-40B4-BE49-F238E27FC236}">
                    <a16:creationId xmlns:a16="http://schemas.microsoft.com/office/drawing/2014/main" id="{60404E6D-09DD-8945-8D32-A87DDEF5860F}"/>
                  </a:ext>
                </a:extLst>
              </p:cNvPr>
              <p:cNvSpPr txBox="1">
                <a:spLocks noRot="1" noChangeAspect="1" noMove="1" noResize="1" noEditPoints="1" noAdjustHandles="1" noChangeArrowheads="1" noChangeShapeType="1" noTextEdit="1"/>
              </p:cNvSpPr>
              <p:nvPr/>
            </p:nvSpPr>
            <p:spPr>
              <a:xfrm>
                <a:off x="6726551" y="8078130"/>
                <a:ext cx="4248668" cy="1174745"/>
              </a:xfrm>
              <a:prstGeom prst="rect">
                <a:avLst/>
              </a:prstGeom>
              <a:blipFill>
                <a:blip r:embed="rId4"/>
                <a:stretch>
                  <a:fillRect l="-299" r="-1194" b="-7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A5BB616-8B19-1345-8898-0393A0B54B86}"/>
                  </a:ext>
                </a:extLst>
              </p:cNvPr>
              <p:cNvSpPr txBox="1"/>
              <p:nvPr/>
            </p:nvSpPr>
            <p:spPr>
              <a:xfrm>
                <a:off x="12814387" y="8047340"/>
                <a:ext cx="4039499" cy="11747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𝐺𝑖𝑛𝑖</m:t>
                          </m:r>
                        </m:sub>
                      </m:sSub>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6</m:t>
                      </m:r>
                      <m:r>
                        <a:rPr lang="en-US" sz="2400" i="1">
                          <a:latin typeface="Cambria Math" panose="02040503050406030204" pitchFamily="18" charset="0"/>
                          <a:ea typeface="Cambria Math" panose="02040503050406030204" pitchFamily="18" charset="0"/>
                        </a:rPr>
                        <m:t>⋅0.1+0.</m:t>
                      </m:r>
                      <m:r>
                        <a:rPr lang="en-US" sz="2400" b="0" i="1" smtClean="0">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 </m:t>
                      </m:r>
                    </m:oMath>
                  </m:oMathPara>
                </a14:m>
                <a:endParaRPr lang="en-US" sz="2400" baseline="-25000" dirty="0"/>
              </a:p>
            </p:txBody>
          </p:sp>
        </mc:Choice>
        <mc:Fallback xmlns="">
          <p:sp>
            <p:nvSpPr>
              <p:cNvPr id="57" name="TextBox 56">
                <a:extLst>
                  <a:ext uri="{FF2B5EF4-FFF2-40B4-BE49-F238E27FC236}">
                    <a16:creationId xmlns:a16="http://schemas.microsoft.com/office/drawing/2014/main" id="{9A5BB616-8B19-1345-8898-0393A0B54B86}"/>
                  </a:ext>
                </a:extLst>
              </p:cNvPr>
              <p:cNvSpPr txBox="1">
                <a:spLocks noRot="1" noChangeAspect="1" noMove="1" noResize="1" noEditPoints="1" noAdjustHandles="1" noChangeArrowheads="1" noChangeShapeType="1" noTextEdit="1"/>
              </p:cNvSpPr>
              <p:nvPr/>
            </p:nvSpPr>
            <p:spPr>
              <a:xfrm>
                <a:off x="12814387" y="8047340"/>
                <a:ext cx="4039499" cy="1174745"/>
              </a:xfrm>
              <a:prstGeom prst="rect">
                <a:avLst/>
              </a:prstGeom>
              <a:blipFill>
                <a:blip r:embed="rId5"/>
                <a:stretch>
                  <a:fillRect b="-7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5819915C-9DE4-4443-ACD2-3269FD4AEE19}"/>
                  </a:ext>
                </a:extLst>
              </p:cNvPr>
              <p:cNvSpPr txBox="1"/>
              <p:nvPr/>
            </p:nvSpPr>
            <p:spPr>
              <a:xfrm>
                <a:off x="964910" y="4744695"/>
                <a:ext cx="5638208" cy="2308324"/>
              </a:xfrm>
              <a:prstGeom prst="rect">
                <a:avLst/>
              </a:prstGeom>
              <a:solidFill>
                <a:schemeClr val="bg1"/>
              </a:solidFill>
              <a:ln w="50800">
                <a:solidFill>
                  <a:schemeClr val="accent1"/>
                </a:solidFill>
              </a:ln>
            </p:spPr>
            <p:txBody>
              <a:bodyPr wrap="square" lIns="0" tIns="0" rIns="0" bIns="0" rtlCol="0">
                <a:spAutoFit/>
              </a:bodyPr>
              <a:lstStyle/>
              <a:p>
                <a:endParaRPr lang="en-US"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𝑰</m:t>
                          </m:r>
                        </m:e>
                        <m:sub>
                          <m:r>
                            <a:rPr lang="en-US" b="1" i="1" smtClean="0">
                              <a:solidFill>
                                <a:srgbClr val="FF0000"/>
                              </a:solidFill>
                              <a:latin typeface="Cambria Math" panose="02040503050406030204" pitchFamily="18" charset="0"/>
                            </a:rPr>
                            <m:t>𝟏</m:t>
                          </m:r>
                        </m:sub>
                      </m:sSub>
                      <m:r>
                        <a:rPr lang="en-US" b="0" i="1" smtClean="0">
                          <a:latin typeface="Cambria Math" panose="02040503050406030204" pitchFamily="18" charset="0"/>
                        </a:rPr>
                        <m:t>=1.0⋅0.26+0.5⋅0.1 =0.31</m:t>
                      </m:r>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pPr algn="ct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𝑰</m:t>
                        </m:r>
                      </m:e>
                      <m:sub>
                        <m:r>
                          <a:rPr lang="en-US" b="1" i="1" smtClean="0">
                            <a:solidFill>
                              <a:srgbClr val="00B050"/>
                            </a:solidFill>
                            <a:latin typeface="Cambria Math" panose="02040503050406030204" pitchFamily="18" charset="0"/>
                          </a:rPr>
                          <m:t>𝟐</m:t>
                        </m:r>
                      </m:sub>
                    </m:sSub>
                    <m:r>
                      <a:rPr lang="en-US" i="1">
                        <a:latin typeface="Cambria Math" panose="02040503050406030204" pitchFamily="18" charset="0"/>
                      </a:rPr>
                      <m:t>=</m:t>
                    </m:r>
                    <m:r>
                      <a:rPr lang="en-US" i="1" smtClean="0">
                        <a:latin typeface="Cambria Math" panose="02040503050406030204" pitchFamily="18" charset="0"/>
                      </a:rPr>
                      <m:t>0</m:t>
                    </m:r>
                    <m:r>
                      <a:rPr lang="en-US" b="0" i="1" smtClean="0">
                        <a:latin typeface="Cambria Math" panose="02040503050406030204" pitchFamily="18" charset="0"/>
                      </a:rPr>
                      <m:t>.7⋅0.13 </m:t>
                    </m:r>
                  </m:oMath>
                </a14:m>
                <a:r>
                  <a:rPr lang="en-US" b="0" dirty="0"/>
                  <a:t>= 0.09</a:t>
                </a:r>
              </a:p>
              <a:p>
                <a:endParaRPr lang="en-US" dirty="0"/>
              </a:p>
            </p:txBody>
          </p:sp>
        </mc:Choice>
        <mc:Fallback xmlns="">
          <p:sp>
            <p:nvSpPr>
              <p:cNvPr id="58" name="TextBox 57">
                <a:extLst>
                  <a:ext uri="{FF2B5EF4-FFF2-40B4-BE49-F238E27FC236}">
                    <a16:creationId xmlns:a16="http://schemas.microsoft.com/office/drawing/2014/main" id="{5819915C-9DE4-4443-ACD2-3269FD4AEE19}"/>
                  </a:ext>
                </a:extLst>
              </p:cNvPr>
              <p:cNvSpPr txBox="1">
                <a:spLocks noRot="1" noChangeAspect="1" noMove="1" noResize="1" noEditPoints="1" noAdjustHandles="1" noChangeArrowheads="1" noChangeShapeType="1" noTextEdit="1"/>
              </p:cNvSpPr>
              <p:nvPr/>
            </p:nvSpPr>
            <p:spPr>
              <a:xfrm>
                <a:off x="964910" y="4744695"/>
                <a:ext cx="5638208" cy="2308324"/>
              </a:xfrm>
              <a:prstGeom prst="rect">
                <a:avLst/>
              </a:prstGeom>
              <a:blipFill>
                <a:blip r:embed="rId6"/>
                <a:stretch>
                  <a:fillRect/>
                </a:stretch>
              </a:blipFill>
              <a:ln w="508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39399126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98DC-6FB8-EB4F-B01C-143185401257}"/>
              </a:ext>
            </a:extLst>
          </p:cNvPr>
          <p:cNvSpPr>
            <a:spLocks noGrp="1"/>
          </p:cNvSpPr>
          <p:nvPr>
            <p:ph type="title"/>
          </p:nvPr>
        </p:nvSpPr>
        <p:spPr/>
        <p:txBody>
          <a:bodyPr/>
          <a:lstStyle/>
          <a:p>
            <a:r>
              <a:rPr lang="en-US" dirty="0"/>
              <a:t>Course Schedule</a:t>
            </a:r>
          </a:p>
        </p:txBody>
      </p:sp>
      <p:sp>
        <p:nvSpPr>
          <p:cNvPr id="3" name="Text Placeholder 2">
            <a:extLst>
              <a:ext uri="{FF2B5EF4-FFF2-40B4-BE49-F238E27FC236}">
                <a16:creationId xmlns:a16="http://schemas.microsoft.com/office/drawing/2014/main" id="{A924BF28-7645-F44C-893E-761912ECBA91}"/>
              </a:ext>
            </a:extLst>
          </p:cNvPr>
          <p:cNvSpPr>
            <a:spLocks noGrp="1"/>
          </p:cNvSpPr>
          <p:nvPr>
            <p:ph type="body" idx="1"/>
          </p:nvPr>
        </p:nvSpPr>
        <p:spPr/>
        <p:txBody>
          <a:bodyPr/>
          <a:lstStyle/>
          <a:p>
            <a:pPr marL="571500" indent="-571500">
              <a:buFont typeface="Arial" panose="020B0604020202020204" pitchFamily="34" charset="0"/>
              <a:buChar char="•"/>
            </a:pPr>
            <a:r>
              <a:rPr lang="en-US" sz="4000" dirty="0">
                <a:solidFill>
                  <a:schemeClr val="accent3"/>
                </a:solidFill>
              </a:rPr>
              <a:t>Lecture 1: </a:t>
            </a:r>
            <a:r>
              <a:rPr lang="en-US" sz="4000" b="0" dirty="0">
                <a:solidFill>
                  <a:schemeClr val="tx1"/>
                </a:solidFill>
              </a:rPr>
              <a:t>Introduction to Tree-Based Method</a:t>
            </a:r>
          </a:p>
          <a:p>
            <a:pPr marL="571500" indent="-571500">
              <a:buFont typeface="Arial" panose="020B0604020202020204" pitchFamily="34" charset="0"/>
              <a:buChar char="•"/>
            </a:pPr>
            <a:r>
              <a:rPr lang="en-US" sz="4000" dirty="0">
                <a:solidFill>
                  <a:schemeClr val="accent3"/>
                </a:solidFill>
              </a:rPr>
              <a:t>Lecture 2: </a:t>
            </a:r>
            <a:r>
              <a:rPr lang="en-US" sz="4000" b="0" dirty="0">
                <a:solidFill>
                  <a:schemeClr val="tx1"/>
                </a:solidFill>
              </a:rPr>
              <a:t>Bias-Variance Tradeoff and </a:t>
            </a:r>
            <a:r>
              <a:rPr lang="en-US" sz="4000" b="0" dirty="0" err="1">
                <a:solidFill>
                  <a:schemeClr val="tx1"/>
                </a:solidFill>
              </a:rPr>
              <a:t>Ensembling</a:t>
            </a:r>
            <a:r>
              <a:rPr lang="en-US" sz="4000" b="0" dirty="0">
                <a:solidFill>
                  <a:schemeClr val="tx1"/>
                </a:solidFill>
              </a:rPr>
              <a:t> Approaches</a:t>
            </a:r>
          </a:p>
          <a:p>
            <a:pPr marL="571500" indent="-571500">
              <a:buFont typeface="Arial" panose="020B0604020202020204" pitchFamily="34" charset="0"/>
              <a:buChar char="•"/>
            </a:pPr>
            <a:r>
              <a:rPr lang="en-US" sz="4000" dirty="0">
                <a:solidFill>
                  <a:schemeClr val="accent3"/>
                </a:solidFill>
              </a:rPr>
              <a:t>Lecture 3: </a:t>
            </a:r>
            <a:r>
              <a:rPr lang="en-US" sz="4000" b="0" dirty="0">
                <a:solidFill>
                  <a:schemeClr val="tx1"/>
                </a:solidFill>
              </a:rPr>
              <a:t>Bootstrap sampling</a:t>
            </a:r>
          </a:p>
          <a:p>
            <a:pPr marL="571500" indent="-571500">
              <a:buFont typeface="Arial" panose="020B0604020202020204" pitchFamily="34" charset="0"/>
              <a:buChar char="•"/>
            </a:pPr>
            <a:r>
              <a:rPr lang="en-US" sz="4000" dirty="0">
                <a:solidFill>
                  <a:schemeClr val="accent3"/>
                </a:solidFill>
              </a:rPr>
              <a:t>Lecture 4: </a:t>
            </a:r>
            <a:r>
              <a:rPr lang="en-US" sz="4000" b="0" dirty="0">
                <a:solidFill>
                  <a:schemeClr val="tx1"/>
                </a:solidFill>
              </a:rPr>
              <a:t>Random Forests</a:t>
            </a:r>
          </a:p>
          <a:p>
            <a:pPr marL="571500" indent="-571500">
              <a:buFont typeface="Arial" panose="020B0604020202020204" pitchFamily="34" charset="0"/>
              <a:buChar char="•"/>
            </a:pPr>
            <a:r>
              <a:rPr lang="en-US" sz="4000" dirty="0">
                <a:solidFill>
                  <a:schemeClr val="accent3"/>
                </a:solidFill>
              </a:rPr>
              <a:t>Lecture 5: </a:t>
            </a:r>
            <a:r>
              <a:rPr lang="en-US" sz="4000" b="0" dirty="0">
                <a:solidFill>
                  <a:schemeClr val="tx1"/>
                </a:solidFill>
              </a:rPr>
              <a:t>Boosting</a:t>
            </a:r>
          </a:p>
          <a:p>
            <a:pPr marL="571500" indent="-571500">
              <a:buFont typeface="Arial" panose="020B0604020202020204" pitchFamily="34" charset="0"/>
              <a:buChar char="•"/>
            </a:pPr>
            <a:r>
              <a:rPr lang="en-US" sz="4000" dirty="0">
                <a:solidFill>
                  <a:schemeClr val="accent3"/>
                </a:solidFill>
              </a:rPr>
              <a:t>Lecture 6: </a:t>
            </a:r>
            <a:r>
              <a:rPr lang="en-US" sz="4000" b="0" dirty="0">
                <a:solidFill>
                  <a:schemeClr val="tx1"/>
                </a:solidFill>
              </a:rPr>
              <a:t>Project Presentation </a:t>
            </a:r>
          </a:p>
        </p:txBody>
      </p:sp>
    </p:spTree>
    <p:extLst>
      <p:ext uri="{BB962C8B-B14F-4D97-AF65-F5344CB8AC3E}">
        <p14:creationId xmlns:p14="http://schemas.microsoft.com/office/powerpoint/2010/main" val="271127824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8F58-BC1E-3041-BCD6-5DB1DEE892A8}"/>
              </a:ext>
            </a:extLst>
          </p:cNvPr>
          <p:cNvSpPr>
            <a:spLocks noGrp="1"/>
          </p:cNvSpPr>
          <p:nvPr>
            <p:ph type="title"/>
          </p:nvPr>
        </p:nvSpPr>
        <p:spPr/>
        <p:txBody>
          <a:bodyPr/>
          <a:lstStyle/>
          <a:p>
            <a:r>
              <a:rPr lang="en-US" dirty="0"/>
              <a:t>Feature importance in a Single Tree</a:t>
            </a:r>
          </a:p>
        </p:txBody>
      </p:sp>
      <p:sp>
        <p:nvSpPr>
          <p:cNvPr id="3" name="Text Placeholder 2">
            <a:extLst>
              <a:ext uri="{FF2B5EF4-FFF2-40B4-BE49-F238E27FC236}">
                <a16:creationId xmlns:a16="http://schemas.microsoft.com/office/drawing/2014/main" id="{79AC7707-0A00-B64B-9CDE-7747E2D09083}"/>
              </a:ext>
            </a:extLst>
          </p:cNvPr>
          <p:cNvSpPr>
            <a:spLocks noGrp="1"/>
          </p:cNvSpPr>
          <p:nvPr>
            <p:ph type="body" idx="1"/>
          </p:nvPr>
        </p:nvSpPr>
        <p:spPr/>
        <p:txBody>
          <a:bodyPr/>
          <a:lstStyle/>
          <a:p>
            <a:r>
              <a:rPr lang="en-US" sz="4400" dirty="0"/>
              <a:t>These </a:t>
            </a:r>
            <a:r>
              <a:rPr lang="en-US" sz="4400" dirty="0" err="1"/>
              <a:t>importances</a:t>
            </a:r>
            <a:r>
              <a:rPr lang="en-US" sz="4400" dirty="0"/>
              <a:t> tell you the </a:t>
            </a:r>
            <a:r>
              <a:rPr lang="en-US" sz="4400" b="1" dirty="0">
                <a:solidFill>
                  <a:schemeClr val="accent3"/>
                </a:solidFill>
              </a:rPr>
              <a:t>relative importance </a:t>
            </a:r>
            <a:r>
              <a:rPr lang="en-US" sz="4400" dirty="0"/>
              <a:t>of the two features:</a:t>
            </a:r>
          </a:p>
          <a:p>
            <a:pPr lvl="1">
              <a:buFont typeface="Wingdings" pitchFamily="2" charset="2"/>
              <a:buChar char="§"/>
            </a:pPr>
            <a:r>
              <a:rPr lang="en-US" sz="4400" dirty="0"/>
              <a:t>Importance of X</a:t>
            </a:r>
            <a:r>
              <a:rPr lang="en-US" sz="4400" baseline="-25000" dirty="0"/>
              <a:t>1</a:t>
            </a:r>
            <a:r>
              <a:rPr lang="en-US" sz="4400" dirty="0"/>
              <a:t> = 0.31</a:t>
            </a:r>
          </a:p>
          <a:p>
            <a:pPr lvl="1">
              <a:buFont typeface="Wingdings" pitchFamily="2" charset="2"/>
              <a:buChar char="§"/>
            </a:pPr>
            <a:r>
              <a:rPr lang="en-US" sz="4400" dirty="0"/>
              <a:t>Importance of X</a:t>
            </a:r>
            <a:r>
              <a:rPr lang="en-US" sz="4400" baseline="-25000" dirty="0"/>
              <a:t>2</a:t>
            </a:r>
            <a:r>
              <a:rPr lang="en-US" sz="4400" dirty="0"/>
              <a:t> = 0.09</a:t>
            </a:r>
          </a:p>
          <a:p>
            <a:r>
              <a:rPr lang="en-US" sz="4400" dirty="0"/>
              <a:t>This makes sense if you plot the decision the tree makes:</a:t>
            </a:r>
          </a:p>
          <a:p>
            <a:pPr marL="0" indent="0">
              <a:buNone/>
            </a:pPr>
            <a:endParaRPr lang="en-US" sz="4000" dirty="0"/>
          </a:p>
        </p:txBody>
      </p:sp>
      <p:grpSp>
        <p:nvGrpSpPr>
          <p:cNvPr id="10" name="Group 9">
            <a:extLst>
              <a:ext uri="{FF2B5EF4-FFF2-40B4-BE49-F238E27FC236}">
                <a16:creationId xmlns:a16="http://schemas.microsoft.com/office/drawing/2014/main" id="{41A8384F-B94A-6E48-8016-977E692FE3C0}"/>
              </a:ext>
            </a:extLst>
          </p:cNvPr>
          <p:cNvGrpSpPr>
            <a:grpSpLocks noChangeAspect="1"/>
          </p:cNvGrpSpPr>
          <p:nvPr/>
        </p:nvGrpSpPr>
        <p:grpSpPr>
          <a:xfrm flipV="1">
            <a:off x="4893657" y="7172340"/>
            <a:ext cx="4887018" cy="4251960"/>
            <a:chOff x="4493338" y="3318384"/>
            <a:chExt cx="2871023" cy="2497939"/>
          </a:xfrm>
        </p:grpSpPr>
        <p:sp>
          <p:nvSpPr>
            <p:cNvPr id="11" name="Rectangle 10">
              <a:extLst>
                <a:ext uri="{FF2B5EF4-FFF2-40B4-BE49-F238E27FC236}">
                  <a16:creationId xmlns:a16="http://schemas.microsoft.com/office/drawing/2014/main" id="{75093AAB-8ED2-424F-95D0-6CDCEB1C91C6}"/>
                </a:ext>
              </a:extLst>
            </p:cNvPr>
            <p:cNvSpPr/>
            <p:nvPr/>
          </p:nvSpPr>
          <p:spPr>
            <a:xfrm>
              <a:off x="5928850" y="3318384"/>
              <a:ext cx="1435511" cy="24979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3E7DF7C-FF90-3948-93E0-BC533A0C7BB7}"/>
                </a:ext>
              </a:extLst>
            </p:cNvPr>
            <p:cNvSpPr/>
            <p:nvPr/>
          </p:nvSpPr>
          <p:spPr>
            <a:xfrm>
              <a:off x="4493339" y="4031222"/>
              <a:ext cx="1435511" cy="1785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00CA9C-85C6-0646-A083-CB076D7179C2}"/>
                </a:ext>
              </a:extLst>
            </p:cNvPr>
            <p:cNvSpPr/>
            <p:nvPr/>
          </p:nvSpPr>
          <p:spPr>
            <a:xfrm>
              <a:off x="5181601" y="3318385"/>
              <a:ext cx="747250" cy="712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06778B-64E1-D744-B76F-920DD2258E49}"/>
                </a:ext>
              </a:extLst>
            </p:cNvPr>
            <p:cNvSpPr/>
            <p:nvPr/>
          </p:nvSpPr>
          <p:spPr>
            <a:xfrm>
              <a:off x="4493338" y="3318384"/>
              <a:ext cx="688262" cy="7128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 name="Straight Arrow Connector 14">
            <a:extLst>
              <a:ext uri="{FF2B5EF4-FFF2-40B4-BE49-F238E27FC236}">
                <a16:creationId xmlns:a16="http://schemas.microsoft.com/office/drawing/2014/main" id="{10F6587A-7F77-3248-B324-570FA0A6FE0B}"/>
              </a:ext>
            </a:extLst>
          </p:cNvPr>
          <p:cNvCxnSpPr>
            <a:cxnSpLocks noChangeAspect="1"/>
          </p:cNvCxnSpPr>
          <p:nvPr/>
        </p:nvCxnSpPr>
        <p:spPr>
          <a:xfrm>
            <a:off x="4871689" y="11435237"/>
            <a:ext cx="5765798"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C9B0CA9-3690-F148-AC39-0C045BBBCB3D}"/>
              </a:ext>
            </a:extLst>
          </p:cNvPr>
          <p:cNvCxnSpPr>
            <a:cxnSpLocks noChangeAspect="1"/>
          </p:cNvCxnSpPr>
          <p:nvPr/>
        </p:nvCxnSpPr>
        <p:spPr>
          <a:xfrm flipV="1">
            <a:off x="4915788" y="6402578"/>
            <a:ext cx="0" cy="49834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07EA3C-6C10-3A45-BCB2-D42ADD6F6A52}"/>
              </a:ext>
            </a:extLst>
          </p:cNvPr>
          <p:cNvSpPr txBox="1">
            <a:spLocks noChangeAspect="1"/>
          </p:cNvSpPr>
          <p:nvPr/>
        </p:nvSpPr>
        <p:spPr>
          <a:xfrm>
            <a:off x="10091643" y="11507426"/>
            <a:ext cx="652685" cy="628674"/>
          </a:xfrm>
          <a:prstGeom prst="rect">
            <a:avLst/>
          </a:prstGeom>
          <a:noFill/>
        </p:spPr>
        <p:txBody>
          <a:bodyPr wrap="none" rtlCol="0">
            <a:spAutoFit/>
          </a:bodyPr>
          <a:lstStyle/>
          <a:p>
            <a:r>
              <a:rPr lang="en-US" dirty="0"/>
              <a:t>X</a:t>
            </a:r>
            <a:r>
              <a:rPr lang="en-US" baseline="-25000" dirty="0"/>
              <a:t>1</a:t>
            </a:r>
          </a:p>
        </p:txBody>
      </p:sp>
      <p:sp>
        <p:nvSpPr>
          <p:cNvPr id="18" name="TextBox 17">
            <a:extLst>
              <a:ext uri="{FF2B5EF4-FFF2-40B4-BE49-F238E27FC236}">
                <a16:creationId xmlns:a16="http://schemas.microsoft.com/office/drawing/2014/main" id="{B69EE347-6C21-3241-991C-4838983D6003}"/>
              </a:ext>
            </a:extLst>
          </p:cNvPr>
          <p:cNvSpPr txBox="1">
            <a:spLocks noChangeAspect="1"/>
          </p:cNvSpPr>
          <p:nvPr/>
        </p:nvSpPr>
        <p:spPr>
          <a:xfrm>
            <a:off x="4119106" y="6858000"/>
            <a:ext cx="652685" cy="628674"/>
          </a:xfrm>
          <a:prstGeom prst="rect">
            <a:avLst/>
          </a:prstGeom>
          <a:noFill/>
        </p:spPr>
        <p:txBody>
          <a:bodyPr wrap="none" rtlCol="0">
            <a:spAutoFit/>
          </a:bodyPr>
          <a:lstStyle/>
          <a:p>
            <a:r>
              <a:rPr lang="en-US" dirty="0"/>
              <a:t>X</a:t>
            </a:r>
            <a:r>
              <a:rPr lang="en-US" baseline="-25000" dirty="0"/>
              <a:t>2</a:t>
            </a:r>
          </a:p>
        </p:txBody>
      </p:sp>
      <p:sp>
        <p:nvSpPr>
          <p:cNvPr id="19" name="TextBox 18">
            <a:extLst>
              <a:ext uri="{FF2B5EF4-FFF2-40B4-BE49-F238E27FC236}">
                <a16:creationId xmlns:a16="http://schemas.microsoft.com/office/drawing/2014/main" id="{5482778E-F8E6-7E44-BB52-7FF88A88337E}"/>
              </a:ext>
            </a:extLst>
          </p:cNvPr>
          <p:cNvSpPr txBox="1">
            <a:spLocks noChangeAspect="1"/>
          </p:cNvSpPr>
          <p:nvPr/>
        </p:nvSpPr>
        <p:spPr>
          <a:xfrm>
            <a:off x="8085061" y="8746770"/>
            <a:ext cx="736400" cy="628674"/>
          </a:xfrm>
          <a:prstGeom prst="rect">
            <a:avLst/>
          </a:prstGeom>
          <a:noFill/>
        </p:spPr>
        <p:txBody>
          <a:bodyPr wrap="square" rtlCol="0">
            <a:spAutoFit/>
          </a:bodyPr>
          <a:lstStyle/>
          <a:p>
            <a:r>
              <a:rPr lang="en-US" dirty="0">
                <a:solidFill>
                  <a:schemeClr val="bg1"/>
                </a:solidFill>
              </a:rPr>
              <a:t>1</a:t>
            </a:r>
          </a:p>
        </p:txBody>
      </p:sp>
      <p:sp>
        <p:nvSpPr>
          <p:cNvPr id="20" name="TextBox 19">
            <a:extLst>
              <a:ext uri="{FF2B5EF4-FFF2-40B4-BE49-F238E27FC236}">
                <a16:creationId xmlns:a16="http://schemas.microsoft.com/office/drawing/2014/main" id="{82A333BA-EC44-F04D-BF8A-A84536BBB476}"/>
              </a:ext>
            </a:extLst>
          </p:cNvPr>
          <p:cNvSpPr txBox="1">
            <a:spLocks noChangeAspect="1"/>
          </p:cNvSpPr>
          <p:nvPr/>
        </p:nvSpPr>
        <p:spPr>
          <a:xfrm>
            <a:off x="5105032" y="10548595"/>
            <a:ext cx="736400" cy="628674"/>
          </a:xfrm>
          <a:prstGeom prst="rect">
            <a:avLst/>
          </a:prstGeom>
          <a:noFill/>
        </p:spPr>
        <p:txBody>
          <a:bodyPr wrap="square" rtlCol="0">
            <a:spAutoFit/>
          </a:bodyPr>
          <a:lstStyle/>
          <a:p>
            <a:r>
              <a:rPr lang="en-US" dirty="0">
                <a:solidFill>
                  <a:schemeClr val="bg1"/>
                </a:solidFill>
              </a:rPr>
              <a:t>1</a:t>
            </a:r>
          </a:p>
        </p:txBody>
      </p:sp>
      <p:sp>
        <p:nvSpPr>
          <p:cNvPr id="21" name="TextBox 20">
            <a:extLst>
              <a:ext uri="{FF2B5EF4-FFF2-40B4-BE49-F238E27FC236}">
                <a16:creationId xmlns:a16="http://schemas.microsoft.com/office/drawing/2014/main" id="{49E8D8E8-CC57-2046-B3B9-4EF7585A01AA}"/>
              </a:ext>
            </a:extLst>
          </p:cNvPr>
          <p:cNvSpPr txBox="1">
            <a:spLocks noChangeAspect="1"/>
          </p:cNvSpPr>
          <p:nvPr/>
        </p:nvSpPr>
        <p:spPr>
          <a:xfrm>
            <a:off x="5747213" y="8746770"/>
            <a:ext cx="736400" cy="628674"/>
          </a:xfrm>
          <a:prstGeom prst="rect">
            <a:avLst/>
          </a:prstGeom>
          <a:noFill/>
        </p:spPr>
        <p:txBody>
          <a:bodyPr wrap="square" rtlCol="0">
            <a:spAutoFit/>
          </a:bodyPr>
          <a:lstStyle/>
          <a:p>
            <a:r>
              <a:rPr lang="en-US" dirty="0">
                <a:solidFill>
                  <a:schemeClr val="bg1"/>
                </a:solidFill>
              </a:rPr>
              <a:t>2</a:t>
            </a:r>
          </a:p>
        </p:txBody>
      </p:sp>
      <p:sp>
        <p:nvSpPr>
          <p:cNvPr id="22" name="TextBox 21">
            <a:extLst>
              <a:ext uri="{FF2B5EF4-FFF2-40B4-BE49-F238E27FC236}">
                <a16:creationId xmlns:a16="http://schemas.microsoft.com/office/drawing/2014/main" id="{7BE2FAA7-6353-B44A-9FB6-6D9BBDCAF5FA}"/>
              </a:ext>
            </a:extLst>
          </p:cNvPr>
          <p:cNvSpPr txBox="1"/>
          <p:nvPr/>
        </p:nvSpPr>
        <p:spPr>
          <a:xfrm>
            <a:off x="11614837" y="8574456"/>
            <a:ext cx="4622950" cy="1477328"/>
          </a:xfrm>
          <a:prstGeom prst="rect">
            <a:avLst/>
          </a:prstGeom>
          <a:noFill/>
        </p:spPr>
        <p:txBody>
          <a:bodyPr wrap="square" rtlCol="0">
            <a:spAutoFit/>
          </a:bodyPr>
          <a:lstStyle/>
          <a:p>
            <a:r>
              <a:rPr lang="en-US" b="1" dirty="0">
                <a:solidFill>
                  <a:schemeClr val="tx1"/>
                </a:solidFill>
              </a:rPr>
              <a:t>X</a:t>
            </a:r>
            <a:r>
              <a:rPr lang="en-US" b="1" baseline="-25000" dirty="0">
                <a:solidFill>
                  <a:schemeClr val="tx1"/>
                </a:solidFill>
              </a:rPr>
              <a:t>1</a:t>
            </a:r>
            <a:r>
              <a:rPr lang="en-US" b="1" dirty="0">
                <a:solidFill>
                  <a:schemeClr val="tx1"/>
                </a:solidFill>
              </a:rPr>
              <a:t> has a much larger impact on the final class than X</a:t>
            </a:r>
            <a:r>
              <a:rPr lang="en-US" b="1" baseline="-25000" dirty="0">
                <a:solidFill>
                  <a:schemeClr val="tx1"/>
                </a:solidFill>
              </a:rPr>
              <a:t>2</a:t>
            </a:r>
          </a:p>
        </p:txBody>
      </p:sp>
    </p:spTree>
    <p:extLst>
      <p:ext uri="{BB962C8B-B14F-4D97-AF65-F5344CB8AC3E}">
        <p14:creationId xmlns:p14="http://schemas.microsoft.com/office/powerpoint/2010/main" val="212062769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5632-E173-764B-9378-BE149C3BB9D5}"/>
              </a:ext>
            </a:extLst>
          </p:cNvPr>
          <p:cNvSpPr>
            <a:spLocks noGrp="1"/>
          </p:cNvSpPr>
          <p:nvPr>
            <p:ph type="title"/>
          </p:nvPr>
        </p:nvSpPr>
        <p:spPr/>
        <p:txBody>
          <a:bodyPr/>
          <a:lstStyle/>
          <a:p>
            <a:r>
              <a:rPr lang="en-US" dirty="0"/>
              <a:t>Limitations of the Tree Feature Importance</a:t>
            </a:r>
          </a:p>
        </p:txBody>
      </p:sp>
      <p:sp>
        <p:nvSpPr>
          <p:cNvPr id="3" name="Text Placeholder 2">
            <a:extLst>
              <a:ext uri="{FF2B5EF4-FFF2-40B4-BE49-F238E27FC236}">
                <a16:creationId xmlns:a16="http://schemas.microsoft.com/office/drawing/2014/main" id="{DDB56D8B-11A9-734F-8E3D-2D0C82DCEC26}"/>
              </a:ext>
            </a:extLst>
          </p:cNvPr>
          <p:cNvSpPr>
            <a:spLocks noGrp="1"/>
          </p:cNvSpPr>
          <p:nvPr>
            <p:ph type="body" idx="1"/>
          </p:nvPr>
        </p:nvSpPr>
        <p:spPr/>
        <p:txBody>
          <a:bodyPr/>
          <a:lstStyle/>
          <a:p>
            <a:pPr marL="0" indent="0">
              <a:buNone/>
            </a:pPr>
            <a:r>
              <a:rPr lang="en-US" sz="4400" dirty="0"/>
              <a:t>1- Depends on </a:t>
            </a:r>
            <a:r>
              <a:rPr lang="en-US" sz="4400" b="1" dirty="0">
                <a:solidFill>
                  <a:schemeClr val="accent3"/>
                </a:solidFill>
              </a:rPr>
              <a:t>tree</a:t>
            </a:r>
            <a:r>
              <a:rPr lang="en-US" sz="4400" dirty="0"/>
              <a:t> not </a:t>
            </a:r>
            <a:r>
              <a:rPr lang="en-US" sz="4400" b="1" dirty="0">
                <a:solidFill>
                  <a:schemeClr val="accent3"/>
                </a:solidFill>
              </a:rPr>
              <a:t>prediction</a:t>
            </a:r>
            <a:r>
              <a:rPr lang="en-US" sz="4400" b="1" dirty="0">
                <a:solidFill>
                  <a:schemeClr val="accent6"/>
                </a:solidFill>
              </a:rPr>
              <a:t> </a:t>
            </a:r>
            <a:r>
              <a:rPr lang="en-US" sz="4400" dirty="0"/>
              <a:t>(two trees that make the same predictions can have different </a:t>
            </a:r>
            <a:r>
              <a:rPr lang="en-US" sz="4400" dirty="0" err="1"/>
              <a:t>importances</a:t>
            </a:r>
            <a:r>
              <a:rPr lang="en-US" sz="4400" dirty="0"/>
              <a:t>)</a:t>
            </a:r>
          </a:p>
          <a:p>
            <a:pPr marL="0" indent="0">
              <a:buNone/>
            </a:pPr>
            <a:r>
              <a:rPr lang="en-US" sz="4400" dirty="0"/>
              <a:t>2- Can become </a:t>
            </a:r>
            <a:r>
              <a:rPr lang="en-US" sz="4400" b="1" dirty="0">
                <a:solidFill>
                  <a:schemeClr val="tx1"/>
                </a:solidFill>
              </a:rPr>
              <a:t>confused with correlated variables </a:t>
            </a:r>
            <a:r>
              <a:rPr lang="en-US" sz="4400" dirty="0"/>
              <a:t>(if one is slightly more informative than another, it might be used exclusively even though both are almost equally useful)</a:t>
            </a:r>
          </a:p>
        </p:txBody>
      </p:sp>
    </p:spTree>
    <p:extLst>
      <p:ext uri="{BB962C8B-B14F-4D97-AF65-F5344CB8AC3E}">
        <p14:creationId xmlns:p14="http://schemas.microsoft.com/office/powerpoint/2010/main" val="391087597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8FD4-4F70-6E4F-BFE6-206ED94FE922}"/>
              </a:ext>
            </a:extLst>
          </p:cNvPr>
          <p:cNvSpPr>
            <a:spLocks noGrp="1"/>
          </p:cNvSpPr>
          <p:nvPr>
            <p:ph type="title"/>
          </p:nvPr>
        </p:nvSpPr>
        <p:spPr/>
        <p:txBody>
          <a:bodyPr/>
          <a:lstStyle/>
          <a:p>
            <a:r>
              <a:rPr lang="en-US" dirty="0"/>
              <a:t>1-Depends on Tree: An Illustrative Failure Case</a:t>
            </a:r>
          </a:p>
        </p:txBody>
      </p:sp>
      <p:sp>
        <p:nvSpPr>
          <p:cNvPr id="3" name="Text Placeholder 2">
            <a:extLst>
              <a:ext uri="{FF2B5EF4-FFF2-40B4-BE49-F238E27FC236}">
                <a16:creationId xmlns:a16="http://schemas.microsoft.com/office/drawing/2014/main" id="{33B5C03E-73EF-AE48-BF53-5F6733AF1B82}"/>
              </a:ext>
            </a:extLst>
          </p:cNvPr>
          <p:cNvSpPr>
            <a:spLocks noGrp="1"/>
          </p:cNvSpPr>
          <p:nvPr>
            <p:ph type="body" sz="half" idx="1"/>
          </p:nvPr>
        </p:nvSpPr>
        <p:spPr>
          <a:xfrm>
            <a:off x="1689100" y="2756958"/>
            <a:ext cx="14649784" cy="7369176"/>
          </a:xfrm>
        </p:spPr>
        <p:txBody>
          <a:bodyPr/>
          <a:lstStyle/>
          <a:p>
            <a:r>
              <a:rPr lang="en-US" sz="4000" dirty="0"/>
              <a:t>Suppose you are trying to learn a tree for the </a:t>
            </a:r>
            <a:r>
              <a:rPr lang="en-US" sz="4000" b="1" dirty="0"/>
              <a:t>XOR classification problem</a:t>
            </a:r>
            <a:r>
              <a:rPr lang="en-US" sz="4000" dirty="0"/>
              <a:t> on the right.</a:t>
            </a:r>
          </a:p>
          <a:p>
            <a:r>
              <a:rPr lang="en-US" sz="4000" i="1" dirty="0"/>
              <a:t>Note</a:t>
            </a:r>
            <a:r>
              <a:rPr lang="en-US" sz="4000" dirty="0"/>
              <a:t>: The greedy growth of trees has some issue with this since the impurity is unchanged with any first split, but after that it is fine.</a:t>
            </a:r>
          </a:p>
          <a:p>
            <a:r>
              <a:rPr lang="en-US" sz="4000" dirty="0"/>
              <a:t>If you consider the two obvious trees, the feature </a:t>
            </a:r>
            <a:r>
              <a:rPr lang="en-US" sz="4000" dirty="0" err="1"/>
              <a:t>importances</a:t>
            </a:r>
            <a:r>
              <a:rPr lang="en-US" sz="4000" dirty="0"/>
              <a:t> for these trees are either entirely on the first component or entirely on the second!</a:t>
            </a:r>
          </a:p>
        </p:txBody>
      </p:sp>
      <p:sp>
        <p:nvSpPr>
          <p:cNvPr id="4" name="Rectangle 3">
            <a:extLst>
              <a:ext uri="{FF2B5EF4-FFF2-40B4-BE49-F238E27FC236}">
                <a16:creationId xmlns:a16="http://schemas.microsoft.com/office/drawing/2014/main" id="{244C864B-9AFC-9E4F-ACAC-F5E00DE936D4}"/>
              </a:ext>
            </a:extLst>
          </p:cNvPr>
          <p:cNvSpPr>
            <a:spLocks noChangeAspect="1"/>
          </p:cNvSpPr>
          <p:nvPr/>
        </p:nvSpPr>
        <p:spPr>
          <a:xfrm>
            <a:off x="17805862" y="3975436"/>
            <a:ext cx="1828800" cy="1828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E00E8F0-9B56-A54E-874C-CF52E7759D54}"/>
              </a:ext>
            </a:extLst>
          </p:cNvPr>
          <p:cNvSpPr>
            <a:spLocks noChangeAspect="1"/>
          </p:cNvSpPr>
          <p:nvPr/>
        </p:nvSpPr>
        <p:spPr>
          <a:xfrm>
            <a:off x="19634662" y="3975436"/>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7D61B6-D6C1-E943-A5F4-A6445E64D540}"/>
              </a:ext>
            </a:extLst>
          </p:cNvPr>
          <p:cNvSpPr>
            <a:spLocks noChangeAspect="1"/>
          </p:cNvSpPr>
          <p:nvPr/>
        </p:nvSpPr>
        <p:spPr>
          <a:xfrm>
            <a:off x="17805862" y="5804236"/>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EF5F056-3504-594D-A946-EA0D258CE8A3}"/>
              </a:ext>
            </a:extLst>
          </p:cNvPr>
          <p:cNvSpPr>
            <a:spLocks noChangeAspect="1"/>
          </p:cNvSpPr>
          <p:nvPr/>
        </p:nvSpPr>
        <p:spPr>
          <a:xfrm>
            <a:off x="19634518" y="5804236"/>
            <a:ext cx="1828800" cy="1828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34C0AE-0299-884A-9B65-DB1AAA8CD757}"/>
              </a:ext>
            </a:extLst>
          </p:cNvPr>
          <p:cNvSpPr txBox="1">
            <a:spLocks noChangeAspect="1"/>
          </p:cNvSpPr>
          <p:nvPr/>
        </p:nvSpPr>
        <p:spPr>
          <a:xfrm>
            <a:off x="18506432" y="4520504"/>
            <a:ext cx="432619" cy="553998"/>
          </a:xfrm>
          <a:prstGeom prst="rect">
            <a:avLst/>
          </a:prstGeom>
          <a:noFill/>
        </p:spPr>
        <p:txBody>
          <a:bodyPr wrap="square" rtlCol="0">
            <a:spAutoFit/>
          </a:bodyPr>
          <a:lstStyle/>
          <a:p>
            <a:r>
              <a:rPr lang="en-US" dirty="0">
                <a:solidFill>
                  <a:schemeClr val="bg1"/>
                </a:solidFill>
              </a:rPr>
              <a:t>2</a:t>
            </a:r>
          </a:p>
        </p:txBody>
      </p:sp>
      <p:sp>
        <p:nvSpPr>
          <p:cNvPr id="9" name="TextBox 8">
            <a:extLst>
              <a:ext uri="{FF2B5EF4-FFF2-40B4-BE49-F238E27FC236}">
                <a16:creationId xmlns:a16="http://schemas.microsoft.com/office/drawing/2014/main" id="{7AF74A2A-2CDA-FD43-9F94-8CC32B8E3A3D}"/>
              </a:ext>
            </a:extLst>
          </p:cNvPr>
          <p:cNvSpPr txBox="1">
            <a:spLocks noChangeAspect="1"/>
          </p:cNvSpPr>
          <p:nvPr/>
        </p:nvSpPr>
        <p:spPr>
          <a:xfrm>
            <a:off x="20332752" y="6534955"/>
            <a:ext cx="432619" cy="553998"/>
          </a:xfrm>
          <a:prstGeom prst="rect">
            <a:avLst/>
          </a:prstGeom>
          <a:noFill/>
        </p:spPr>
        <p:txBody>
          <a:bodyPr wrap="square" rtlCol="0">
            <a:spAutoFit/>
          </a:bodyPr>
          <a:lstStyle/>
          <a:p>
            <a:r>
              <a:rPr lang="en-US" dirty="0">
                <a:solidFill>
                  <a:schemeClr val="bg1"/>
                </a:solidFill>
              </a:rPr>
              <a:t>2</a:t>
            </a:r>
          </a:p>
        </p:txBody>
      </p:sp>
      <p:sp>
        <p:nvSpPr>
          <p:cNvPr id="10" name="TextBox 9">
            <a:extLst>
              <a:ext uri="{FF2B5EF4-FFF2-40B4-BE49-F238E27FC236}">
                <a16:creationId xmlns:a16="http://schemas.microsoft.com/office/drawing/2014/main" id="{8A3641D7-F9A6-7640-89D0-B851E66F0EE5}"/>
              </a:ext>
            </a:extLst>
          </p:cNvPr>
          <p:cNvSpPr txBox="1">
            <a:spLocks noChangeAspect="1"/>
          </p:cNvSpPr>
          <p:nvPr/>
        </p:nvSpPr>
        <p:spPr>
          <a:xfrm>
            <a:off x="20330273" y="4520504"/>
            <a:ext cx="432619" cy="553998"/>
          </a:xfrm>
          <a:prstGeom prst="rect">
            <a:avLst/>
          </a:prstGeom>
          <a:noFill/>
        </p:spPr>
        <p:txBody>
          <a:bodyPr wrap="square" rtlCol="0">
            <a:spAutoFit/>
          </a:bodyPr>
          <a:lstStyle/>
          <a:p>
            <a:r>
              <a:rPr lang="en-US" dirty="0">
                <a:solidFill>
                  <a:schemeClr val="bg1"/>
                </a:solidFill>
              </a:rPr>
              <a:t>1</a:t>
            </a:r>
          </a:p>
        </p:txBody>
      </p:sp>
      <p:sp>
        <p:nvSpPr>
          <p:cNvPr id="11" name="TextBox 10">
            <a:extLst>
              <a:ext uri="{FF2B5EF4-FFF2-40B4-BE49-F238E27FC236}">
                <a16:creationId xmlns:a16="http://schemas.microsoft.com/office/drawing/2014/main" id="{59C24767-2F44-B94A-A995-B832BF62E6B1}"/>
              </a:ext>
            </a:extLst>
          </p:cNvPr>
          <p:cNvSpPr txBox="1">
            <a:spLocks noChangeAspect="1"/>
          </p:cNvSpPr>
          <p:nvPr/>
        </p:nvSpPr>
        <p:spPr>
          <a:xfrm>
            <a:off x="18609738" y="6533970"/>
            <a:ext cx="432619" cy="553998"/>
          </a:xfrm>
          <a:prstGeom prst="rect">
            <a:avLst/>
          </a:prstGeom>
          <a:noFill/>
        </p:spPr>
        <p:txBody>
          <a:bodyPr wrap="square" rtlCol="0">
            <a:spAutoFit/>
          </a:bodyPr>
          <a:lstStyle/>
          <a:p>
            <a:r>
              <a:rPr lang="en-US" dirty="0">
                <a:solidFill>
                  <a:schemeClr val="bg1"/>
                </a:solidFill>
              </a:rPr>
              <a:t>1</a:t>
            </a:r>
          </a:p>
        </p:txBody>
      </p:sp>
      <p:sp>
        <p:nvSpPr>
          <p:cNvPr id="12" name="TextBox 11">
            <a:extLst>
              <a:ext uri="{FF2B5EF4-FFF2-40B4-BE49-F238E27FC236}">
                <a16:creationId xmlns:a16="http://schemas.microsoft.com/office/drawing/2014/main" id="{8B378623-6217-CD40-8764-889A3D5F3DAD}"/>
              </a:ext>
            </a:extLst>
          </p:cNvPr>
          <p:cNvSpPr txBox="1"/>
          <p:nvPr/>
        </p:nvSpPr>
        <p:spPr>
          <a:xfrm>
            <a:off x="19042357" y="7798513"/>
            <a:ext cx="1391222"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x</a:t>
            </a:r>
            <a:r>
              <a:rPr kumimoji="0" lang="en-US" sz="3000" b="1" i="0" u="none" strike="noStrike" cap="none" spc="0" normalizeH="0" baseline="-25000" dirty="0">
                <a:ln>
                  <a:noFill/>
                </a:ln>
                <a:solidFill>
                  <a:srgbClr val="000000"/>
                </a:solidFill>
                <a:effectLst/>
                <a:uFillTx/>
                <a:latin typeface="Helvetica Neue"/>
                <a:ea typeface="Helvetica Neue"/>
                <a:cs typeface="Helvetica Neue"/>
                <a:sym typeface="Helvetica Neue"/>
              </a:rPr>
              <a:t>1</a:t>
            </a:r>
          </a:p>
        </p:txBody>
      </p:sp>
      <p:sp>
        <p:nvSpPr>
          <p:cNvPr id="13" name="TextBox 12">
            <a:extLst>
              <a:ext uri="{FF2B5EF4-FFF2-40B4-BE49-F238E27FC236}">
                <a16:creationId xmlns:a16="http://schemas.microsoft.com/office/drawing/2014/main" id="{8A442663-74E2-9A47-8B42-F730CC88BE73}"/>
              </a:ext>
            </a:extLst>
          </p:cNvPr>
          <p:cNvSpPr txBox="1"/>
          <p:nvPr/>
        </p:nvSpPr>
        <p:spPr>
          <a:xfrm>
            <a:off x="16846016" y="5522107"/>
            <a:ext cx="934506"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x</a:t>
            </a:r>
            <a:r>
              <a:rPr lang="en-US" baseline="-25000" dirty="0"/>
              <a:t>2</a:t>
            </a:r>
            <a:endParaRPr kumimoji="0" lang="en-US" sz="3000" b="1" i="0" u="none" strike="noStrike" cap="none" spc="0" normalizeH="0" baseline="-25000" dirty="0">
              <a:ln>
                <a:noFill/>
              </a:ln>
              <a:solidFill>
                <a:srgbClr val="000000"/>
              </a:solidFill>
              <a:effectLst/>
              <a:uFillTx/>
              <a:latin typeface="Helvetica Neue"/>
              <a:ea typeface="Helvetica Neue"/>
              <a:cs typeface="Helvetica Neue"/>
              <a:sym typeface="Helvetica Neue"/>
            </a:endParaRPr>
          </a:p>
        </p:txBody>
      </p:sp>
      <p:cxnSp>
        <p:nvCxnSpPr>
          <p:cNvPr id="14" name="Straight Arrow Connector 13">
            <a:extLst>
              <a:ext uri="{FF2B5EF4-FFF2-40B4-BE49-F238E27FC236}">
                <a16:creationId xmlns:a16="http://schemas.microsoft.com/office/drawing/2014/main" id="{1C9D4C33-B831-A048-A213-85B7CA1EA3D3}"/>
              </a:ext>
            </a:extLst>
          </p:cNvPr>
          <p:cNvCxnSpPr>
            <a:cxnSpLocks noChangeAspect="1"/>
          </p:cNvCxnSpPr>
          <p:nvPr/>
        </p:nvCxnSpPr>
        <p:spPr>
          <a:xfrm>
            <a:off x="17805862" y="7633036"/>
            <a:ext cx="411480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F9C9DB-1725-A940-80BE-DDADF628C502}"/>
              </a:ext>
            </a:extLst>
          </p:cNvPr>
          <p:cNvCxnSpPr>
            <a:cxnSpLocks noChangeAspect="1"/>
          </p:cNvCxnSpPr>
          <p:nvPr/>
        </p:nvCxnSpPr>
        <p:spPr>
          <a:xfrm flipV="1">
            <a:off x="17805862" y="3542299"/>
            <a:ext cx="0" cy="41148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63587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8FD4-4F70-6E4F-BFE6-206ED94FE922}"/>
              </a:ext>
            </a:extLst>
          </p:cNvPr>
          <p:cNvSpPr>
            <a:spLocks noGrp="1"/>
          </p:cNvSpPr>
          <p:nvPr>
            <p:ph type="title"/>
          </p:nvPr>
        </p:nvSpPr>
        <p:spPr/>
        <p:txBody>
          <a:bodyPr/>
          <a:lstStyle/>
          <a:p>
            <a:r>
              <a:rPr lang="en-US" dirty="0"/>
              <a:t>1-Depends on Tree: An Illustrative Failure Case</a:t>
            </a:r>
          </a:p>
        </p:txBody>
      </p:sp>
      <p:sp>
        <p:nvSpPr>
          <p:cNvPr id="3" name="Text Placeholder 2">
            <a:extLst>
              <a:ext uri="{FF2B5EF4-FFF2-40B4-BE49-F238E27FC236}">
                <a16:creationId xmlns:a16="http://schemas.microsoft.com/office/drawing/2014/main" id="{33B5C03E-73EF-AE48-BF53-5F6733AF1B82}"/>
              </a:ext>
            </a:extLst>
          </p:cNvPr>
          <p:cNvSpPr>
            <a:spLocks noGrp="1"/>
          </p:cNvSpPr>
          <p:nvPr>
            <p:ph type="body" sz="half" idx="1"/>
          </p:nvPr>
        </p:nvSpPr>
        <p:spPr>
          <a:xfrm>
            <a:off x="1689100" y="2756958"/>
            <a:ext cx="14649784" cy="7369176"/>
          </a:xfrm>
        </p:spPr>
        <p:txBody>
          <a:bodyPr/>
          <a:lstStyle/>
          <a:p>
            <a:r>
              <a:rPr lang="en-US" sz="4000" dirty="0"/>
              <a:t>Suppose you are trying to learn a tree for the </a:t>
            </a:r>
            <a:r>
              <a:rPr lang="en-US" sz="4000" b="1" dirty="0"/>
              <a:t>XOR classification problem</a:t>
            </a:r>
            <a:r>
              <a:rPr lang="en-US" sz="4000" dirty="0"/>
              <a:t> on the right.</a:t>
            </a:r>
          </a:p>
          <a:p>
            <a:r>
              <a:rPr lang="en-US" sz="4000" i="1" dirty="0"/>
              <a:t>Note</a:t>
            </a:r>
            <a:r>
              <a:rPr lang="en-US" sz="4000" dirty="0"/>
              <a:t>: The greedy growth of trees has some issue with this since the impurity is unchanged with any first split, but after that it is fine.</a:t>
            </a:r>
          </a:p>
          <a:p>
            <a:r>
              <a:rPr lang="en-US" sz="4000" dirty="0"/>
              <a:t>If you consider the two obvious trees, the feature </a:t>
            </a:r>
            <a:r>
              <a:rPr lang="en-US" sz="4000" dirty="0" err="1"/>
              <a:t>importances</a:t>
            </a:r>
            <a:r>
              <a:rPr lang="en-US" sz="4000" dirty="0"/>
              <a:t> for these trees are either entirely on the first component or entirely on the second!</a:t>
            </a:r>
          </a:p>
        </p:txBody>
      </p:sp>
      <p:sp>
        <p:nvSpPr>
          <p:cNvPr id="4" name="Rectangle 3">
            <a:extLst>
              <a:ext uri="{FF2B5EF4-FFF2-40B4-BE49-F238E27FC236}">
                <a16:creationId xmlns:a16="http://schemas.microsoft.com/office/drawing/2014/main" id="{244C864B-9AFC-9E4F-ACAC-F5E00DE936D4}"/>
              </a:ext>
            </a:extLst>
          </p:cNvPr>
          <p:cNvSpPr>
            <a:spLocks noChangeAspect="1"/>
          </p:cNvSpPr>
          <p:nvPr/>
        </p:nvSpPr>
        <p:spPr>
          <a:xfrm>
            <a:off x="17805862" y="3975436"/>
            <a:ext cx="1828800" cy="1828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E00E8F0-9B56-A54E-874C-CF52E7759D54}"/>
              </a:ext>
            </a:extLst>
          </p:cNvPr>
          <p:cNvSpPr>
            <a:spLocks noChangeAspect="1"/>
          </p:cNvSpPr>
          <p:nvPr/>
        </p:nvSpPr>
        <p:spPr>
          <a:xfrm>
            <a:off x="19634662" y="3975436"/>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7D61B6-D6C1-E943-A5F4-A6445E64D540}"/>
              </a:ext>
            </a:extLst>
          </p:cNvPr>
          <p:cNvSpPr>
            <a:spLocks noChangeAspect="1"/>
          </p:cNvSpPr>
          <p:nvPr/>
        </p:nvSpPr>
        <p:spPr>
          <a:xfrm>
            <a:off x="17805862" y="5804236"/>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EF5F056-3504-594D-A946-EA0D258CE8A3}"/>
              </a:ext>
            </a:extLst>
          </p:cNvPr>
          <p:cNvSpPr>
            <a:spLocks noChangeAspect="1"/>
          </p:cNvSpPr>
          <p:nvPr/>
        </p:nvSpPr>
        <p:spPr>
          <a:xfrm>
            <a:off x="19634518" y="5804236"/>
            <a:ext cx="1828800" cy="1828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34C0AE-0299-884A-9B65-DB1AAA8CD757}"/>
              </a:ext>
            </a:extLst>
          </p:cNvPr>
          <p:cNvSpPr txBox="1">
            <a:spLocks noChangeAspect="1"/>
          </p:cNvSpPr>
          <p:nvPr/>
        </p:nvSpPr>
        <p:spPr>
          <a:xfrm>
            <a:off x="18506432" y="4520504"/>
            <a:ext cx="432619" cy="553998"/>
          </a:xfrm>
          <a:prstGeom prst="rect">
            <a:avLst/>
          </a:prstGeom>
          <a:noFill/>
        </p:spPr>
        <p:txBody>
          <a:bodyPr wrap="square" rtlCol="0">
            <a:spAutoFit/>
          </a:bodyPr>
          <a:lstStyle/>
          <a:p>
            <a:r>
              <a:rPr lang="en-US" dirty="0">
                <a:solidFill>
                  <a:schemeClr val="bg1"/>
                </a:solidFill>
              </a:rPr>
              <a:t>2</a:t>
            </a:r>
          </a:p>
        </p:txBody>
      </p:sp>
      <p:sp>
        <p:nvSpPr>
          <p:cNvPr id="9" name="TextBox 8">
            <a:extLst>
              <a:ext uri="{FF2B5EF4-FFF2-40B4-BE49-F238E27FC236}">
                <a16:creationId xmlns:a16="http://schemas.microsoft.com/office/drawing/2014/main" id="{7AF74A2A-2CDA-FD43-9F94-8CC32B8E3A3D}"/>
              </a:ext>
            </a:extLst>
          </p:cNvPr>
          <p:cNvSpPr txBox="1">
            <a:spLocks noChangeAspect="1"/>
          </p:cNvSpPr>
          <p:nvPr/>
        </p:nvSpPr>
        <p:spPr>
          <a:xfrm>
            <a:off x="20332752" y="6534955"/>
            <a:ext cx="432619" cy="553998"/>
          </a:xfrm>
          <a:prstGeom prst="rect">
            <a:avLst/>
          </a:prstGeom>
          <a:noFill/>
        </p:spPr>
        <p:txBody>
          <a:bodyPr wrap="square" rtlCol="0">
            <a:spAutoFit/>
          </a:bodyPr>
          <a:lstStyle/>
          <a:p>
            <a:r>
              <a:rPr lang="en-US" dirty="0">
                <a:solidFill>
                  <a:schemeClr val="bg1"/>
                </a:solidFill>
              </a:rPr>
              <a:t>2</a:t>
            </a:r>
          </a:p>
        </p:txBody>
      </p:sp>
      <p:sp>
        <p:nvSpPr>
          <p:cNvPr id="10" name="TextBox 9">
            <a:extLst>
              <a:ext uri="{FF2B5EF4-FFF2-40B4-BE49-F238E27FC236}">
                <a16:creationId xmlns:a16="http://schemas.microsoft.com/office/drawing/2014/main" id="{8A3641D7-F9A6-7640-89D0-B851E66F0EE5}"/>
              </a:ext>
            </a:extLst>
          </p:cNvPr>
          <p:cNvSpPr txBox="1">
            <a:spLocks noChangeAspect="1"/>
          </p:cNvSpPr>
          <p:nvPr/>
        </p:nvSpPr>
        <p:spPr>
          <a:xfrm>
            <a:off x="20330273" y="4520504"/>
            <a:ext cx="432619" cy="553998"/>
          </a:xfrm>
          <a:prstGeom prst="rect">
            <a:avLst/>
          </a:prstGeom>
          <a:noFill/>
        </p:spPr>
        <p:txBody>
          <a:bodyPr wrap="square" rtlCol="0">
            <a:spAutoFit/>
          </a:bodyPr>
          <a:lstStyle/>
          <a:p>
            <a:r>
              <a:rPr lang="en-US" dirty="0">
                <a:solidFill>
                  <a:schemeClr val="bg1"/>
                </a:solidFill>
              </a:rPr>
              <a:t>1</a:t>
            </a:r>
          </a:p>
        </p:txBody>
      </p:sp>
      <p:sp>
        <p:nvSpPr>
          <p:cNvPr id="11" name="TextBox 10">
            <a:extLst>
              <a:ext uri="{FF2B5EF4-FFF2-40B4-BE49-F238E27FC236}">
                <a16:creationId xmlns:a16="http://schemas.microsoft.com/office/drawing/2014/main" id="{59C24767-2F44-B94A-A995-B832BF62E6B1}"/>
              </a:ext>
            </a:extLst>
          </p:cNvPr>
          <p:cNvSpPr txBox="1">
            <a:spLocks noChangeAspect="1"/>
          </p:cNvSpPr>
          <p:nvPr/>
        </p:nvSpPr>
        <p:spPr>
          <a:xfrm>
            <a:off x="18609738" y="6533970"/>
            <a:ext cx="432619" cy="553998"/>
          </a:xfrm>
          <a:prstGeom prst="rect">
            <a:avLst/>
          </a:prstGeom>
          <a:noFill/>
        </p:spPr>
        <p:txBody>
          <a:bodyPr wrap="square" rtlCol="0">
            <a:spAutoFit/>
          </a:bodyPr>
          <a:lstStyle/>
          <a:p>
            <a:r>
              <a:rPr lang="en-US" dirty="0">
                <a:solidFill>
                  <a:schemeClr val="bg1"/>
                </a:solidFill>
              </a:rPr>
              <a:t>1</a:t>
            </a:r>
          </a:p>
        </p:txBody>
      </p:sp>
      <p:sp>
        <p:nvSpPr>
          <p:cNvPr id="12" name="TextBox 11">
            <a:extLst>
              <a:ext uri="{FF2B5EF4-FFF2-40B4-BE49-F238E27FC236}">
                <a16:creationId xmlns:a16="http://schemas.microsoft.com/office/drawing/2014/main" id="{8B378623-6217-CD40-8764-889A3D5F3DAD}"/>
              </a:ext>
            </a:extLst>
          </p:cNvPr>
          <p:cNvSpPr txBox="1"/>
          <p:nvPr/>
        </p:nvSpPr>
        <p:spPr>
          <a:xfrm>
            <a:off x="19042357" y="7798513"/>
            <a:ext cx="1391222"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x</a:t>
            </a:r>
            <a:r>
              <a:rPr kumimoji="0" lang="en-US" sz="3000" b="1" i="0" u="none" strike="noStrike" cap="none" spc="0" normalizeH="0" baseline="-25000" dirty="0">
                <a:ln>
                  <a:noFill/>
                </a:ln>
                <a:solidFill>
                  <a:srgbClr val="000000"/>
                </a:solidFill>
                <a:effectLst/>
                <a:uFillTx/>
                <a:latin typeface="Helvetica Neue"/>
                <a:ea typeface="Helvetica Neue"/>
                <a:cs typeface="Helvetica Neue"/>
                <a:sym typeface="Helvetica Neue"/>
              </a:rPr>
              <a:t>1</a:t>
            </a:r>
          </a:p>
        </p:txBody>
      </p:sp>
      <p:sp>
        <p:nvSpPr>
          <p:cNvPr id="13" name="TextBox 12">
            <a:extLst>
              <a:ext uri="{FF2B5EF4-FFF2-40B4-BE49-F238E27FC236}">
                <a16:creationId xmlns:a16="http://schemas.microsoft.com/office/drawing/2014/main" id="{8A442663-74E2-9A47-8B42-F730CC88BE73}"/>
              </a:ext>
            </a:extLst>
          </p:cNvPr>
          <p:cNvSpPr txBox="1"/>
          <p:nvPr/>
        </p:nvSpPr>
        <p:spPr>
          <a:xfrm>
            <a:off x="16846016" y="5522107"/>
            <a:ext cx="934506"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x</a:t>
            </a:r>
            <a:r>
              <a:rPr lang="en-US" baseline="-25000" dirty="0"/>
              <a:t>2</a:t>
            </a:r>
            <a:endParaRPr kumimoji="0" lang="en-US" sz="3000" b="1" i="0" u="none" strike="noStrike" cap="none" spc="0" normalizeH="0" baseline="-25000" dirty="0">
              <a:ln>
                <a:noFill/>
              </a:ln>
              <a:solidFill>
                <a:srgbClr val="000000"/>
              </a:solidFill>
              <a:effectLst/>
              <a:uFillTx/>
              <a:latin typeface="Helvetica Neue"/>
              <a:ea typeface="Helvetica Neue"/>
              <a:cs typeface="Helvetica Neue"/>
              <a:sym typeface="Helvetica Neue"/>
            </a:endParaRPr>
          </a:p>
        </p:txBody>
      </p:sp>
      <p:cxnSp>
        <p:nvCxnSpPr>
          <p:cNvPr id="14" name="Straight Arrow Connector 13">
            <a:extLst>
              <a:ext uri="{FF2B5EF4-FFF2-40B4-BE49-F238E27FC236}">
                <a16:creationId xmlns:a16="http://schemas.microsoft.com/office/drawing/2014/main" id="{1C9D4C33-B831-A048-A213-85B7CA1EA3D3}"/>
              </a:ext>
            </a:extLst>
          </p:cNvPr>
          <p:cNvCxnSpPr>
            <a:cxnSpLocks noChangeAspect="1"/>
          </p:cNvCxnSpPr>
          <p:nvPr/>
        </p:nvCxnSpPr>
        <p:spPr>
          <a:xfrm>
            <a:off x="17805862" y="7633036"/>
            <a:ext cx="411480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F9C9DB-1725-A940-80BE-DDADF628C502}"/>
              </a:ext>
            </a:extLst>
          </p:cNvPr>
          <p:cNvCxnSpPr>
            <a:cxnSpLocks noChangeAspect="1"/>
          </p:cNvCxnSpPr>
          <p:nvPr/>
        </p:nvCxnSpPr>
        <p:spPr>
          <a:xfrm flipV="1">
            <a:off x="17805862" y="3542299"/>
            <a:ext cx="0" cy="41148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9B6F1BA-4BDC-E64D-B1F6-77438419FC96}"/>
              </a:ext>
            </a:extLst>
          </p:cNvPr>
          <p:cNvSpPr txBox="1"/>
          <p:nvPr/>
        </p:nvSpPr>
        <p:spPr>
          <a:xfrm>
            <a:off x="1417505" y="9713244"/>
            <a:ext cx="1981200" cy="564257"/>
          </a:xfrm>
          <a:prstGeom prst="rect">
            <a:avLst/>
          </a:prstGeom>
          <a:noFill/>
          <a:ln w="254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x</a:t>
            </a:r>
            <a:r>
              <a:rPr lang="en-US" baseline="-25000" dirty="0"/>
              <a:t>1 </a:t>
            </a:r>
            <a:r>
              <a:rPr lang="en-US" dirty="0"/>
              <a:t>&gt; 0.5</a:t>
            </a:r>
          </a:p>
        </p:txBody>
      </p:sp>
      <p:sp>
        <p:nvSpPr>
          <p:cNvPr id="17" name="TextBox 16">
            <a:extLst>
              <a:ext uri="{FF2B5EF4-FFF2-40B4-BE49-F238E27FC236}">
                <a16:creationId xmlns:a16="http://schemas.microsoft.com/office/drawing/2014/main" id="{7ED741BC-B84B-E94A-814B-E5723B5C88CA}"/>
              </a:ext>
            </a:extLst>
          </p:cNvPr>
          <p:cNvSpPr txBox="1"/>
          <p:nvPr/>
        </p:nvSpPr>
        <p:spPr>
          <a:xfrm>
            <a:off x="4524275" y="9284231"/>
            <a:ext cx="1981200" cy="564257"/>
          </a:xfrm>
          <a:prstGeom prst="rect">
            <a:avLst/>
          </a:prstGeom>
          <a:noFill/>
          <a:ln w="254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x</a:t>
            </a:r>
            <a:r>
              <a:rPr lang="en-US" baseline="-25000" dirty="0"/>
              <a:t>2 </a:t>
            </a:r>
            <a:r>
              <a:rPr lang="en-US" dirty="0"/>
              <a:t>&gt; 0.5</a:t>
            </a:r>
          </a:p>
        </p:txBody>
      </p:sp>
      <p:sp>
        <p:nvSpPr>
          <p:cNvPr id="18" name="TextBox 17">
            <a:extLst>
              <a:ext uri="{FF2B5EF4-FFF2-40B4-BE49-F238E27FC236}">
                <a16:creationId xmlns:a16="http://schemas.microsoft.com/office/drawing/2014/main" id="{F386A22C-891E-3F42-813C-3EA8D0C53F4D}"/>
              </a:ext>
            </a:extLst>
          </p:cNvPr>
          <p:cNvSpPr txBox="1"/>
          <p:nvPr/>
        </p:nvSpPr>
        <p:spPr>
          <a:xfrm>
            <a:off x="4524275" y="10565842"/>
            <a:ext cx="1981200" cy="564257"/>
          </a:xfrm>
          <a:prstGeom prst="rect">
            <a:avLst/>
          </a:prstGeom>
          <a:noFill/>
          <a:ln w="254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x</a:t>
            </a:r>
            <a:r>
              <a:rPr lang="en-US" baseline="-25000" dirty="0"/>
              <a:t>2 </a:t>
            </a:r>
            <a:r>
              <a:rPr lang="en-US" dirty="0"/>
              <a:t>&gt; 0.5</a:t>
            </a:r>
          </a:p>
        </p:txBody>
      </p:sp>
      <p:cxnSp>
        <p:nvCxnSpPr>
          <p:cNvPr id="20" name="Straight Arrow Connector 19">
            <a:extLst>
              <a:ext uri="{FF2B5EF4-FFF2-40B4-BE49-F238E27FC236}">
                <a16:creationId xmlns:a16="http://schemas.microsoft.com/office/drawing/2014/main" id="{A02F406A-494D-F944-960F-F6BD6002569B}"/>
              </a:ext>
            </a:extLst>
          </p:cNvPr>
          <p:cNvCxnSpPr>
            <a:stCxn id="15" idx="3"/>
            <a:endCxn id="17" idx="1"/>
          </p:cNvCxnSpPr>
          <p:nvPr/>
        </p:nvCxnSpPr>
        <p:spPr>
          <a:xfrm flipV="1">
            <a:off x="3398705" y="9566360"/>
            <a:ext cx="1125570" cy="42901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49D3562F-7D04-174F-B7FB-F4C7C6F12170}"/>
              </a:ext>
            </a:extLst>
          </p:cNvPr>
          <p:cNvCxnSpPr>
            <a:stCxn id="15" idx="3"/>
            <a:endCxn id="18" idx="1"/>
          </p:cNvCxnSpPr>
          <p:nvPr/>
        </p:nvCxnSpPr>
        <p:spPr>
          <a:xfrm>
            <a:off x="3398705" y="9995373"/>
            <a:ext cx="1125570" cy="85259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65BFE045-631A-7F4B-8D5E-65FDD9BA02D1}"/>
              </a:ext>
            </a:extLst>
          </p:cNvPr>
          <p:cNvCxnSpPr>
            <a:stCxn id="17" idx="3"/>
          </p:cNvCxnSpPr>
          <p:nvPr/>
        </p:nvCxnSpPr>
        <p:spPr>
          <a:xfrm flipV="1">
            <a:off x="6505475" y="9036414"/>
            <a:ext cx="1188072" cy="52994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9BBAD669-F807-9645-9A1B-01F441317780}"/>
              </a:ext>
            </a:extLst>
          </p:cNvPr>
          <p:cNvCxnSpPr>
            <a:stCxn id="17" idx="3"/>
          </p:cNvCxnSpPr>
          <p:nvPr/>
        </p:nvCxnSpPr>
        <p:spPr>
          <a:xfrm>
            <a:off x="6505475" y="9566360"/>
            <a:ext cx="1213412" cy="46953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87590DDD-0714-4D47-AFDA-7CAB24ADF8C7}"/>
              </a:ext>
            </a:extLst>
          </p:cNvPr>
          <p:cNvCxnSpPr>
            <a:stCxn id="18" idx="3"/>
          </p:cNvCxnSpPr>
          <p:nvPr/>
        </p:nvCxnSpPr>
        <p:spPr>
          <a:xfrm flipV="1">
            <a:off x="6505475" y="10565842"/>
            <a:ext cx="1188072" cy="28212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0DE70BA2-98BE-DE40-B6F0-071717E76F21}"/>
              </a:ext>
            </a:extLst>
          </p:cNvPr>
          <p:cNvCxnSpPr>
            <a:cxnSpLocks/>
            <a:stCxn id="18" idx="3"/>
          </p:cNvCxnSpPr>
          <p:nvPr/>
        </p:nvCxnSpPr>
        <p:spPr>
          <a:xfrm>
            <a:off x="6505475" y="10847971"/>
            <a:ext cx="1125570" cy="51059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C8B8DEE5-C294-0043-9BD0-1DDCF0E5F6BF}"/>
              </a:ext>
            </a:extLst>
          </p:cNvPr>
          <p:cNvSpPr txBox="1"/>
          <p:nvPr/>
        </p:nvSpPr>
        <p:spPr>
          <a:xfrm>
            <a:off x="7503699" y="8692067"/>
            <a:ext cx="79408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1</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6" name="TextBox 35">
            <a:extLst>
              <a:ext uri="{FF2B5EF4-FFF2-40B4-BE49-F238E27FC236}">
                <a16:creationId xmlns:a16="http://schemas.microsoft.com/office/drawing/2014/main" id="{E563DC64-53B2-7749-A318-92F13F0FE018}"/>
              </a:ext>
            </a:extLst>
          </p:cNvPr>
          <p:cNvSpPr txBox="1"/>
          <p:nvPr/>
        </p:nvSpPr>
        <p:spPr>
          <a:xfrm>
            <a:off x="7503699" y="9699507"/>
            <a:ext cx="79408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2</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7" name="TextBox 36">
            <a:extLst>
              <a:ext uri="{FF2B5EF4-FFF2-40B4-BE49-F238E27FC236}">
                <a16:creationId xmlns:a16="http://schemas.microsoft.com/office/drawing/2014/main" id="{847509EC-6CD1-5540-94D6-576951FE570F}"/>
              </a:ext>
            </a:extLst>
          </p:cNvPr>
          <p:cNvSpPr txBox="1"/>
          <p:nvPr/>
        </p:nvSpPr>
        <p:spPr>
          <a:xfrm>
            <a:off x="7505416" y="11181287"/>
            <a:ext cx="79408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1</a:t>
            </a:r>
          </a:p>
        </p:txBody>
      </p:sp>
      <p:sp>
        <p:nvSpPr>
          <p:cNvPr id="38" name="TextBox 37">
            <a:extLst>
              <a:ext uri="{FF2B5EF4-FFF2-40B4-BE49-F238E27FC236}">
                <a16:creationId xmlns:a16="http://schemas.microsoft.com/office/drawing/2014/main" id="{E370A384-A5C4-A84B-B50D-33B5A5026596}"/>
              </a:ext>
            </a:extLst>
          </p:cNvPr>
          <p:cNvSpPr txBox="1"/>
          <p:nvPr/>
        </p:nvSpPr>
        <p:spPr>
          <a:xfrm>
            <a:off x="3616426" y="9333930"/>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yes</a:t>
            </a:r>
          </a:p>
        </p:txBody>
      </p:sp>
      <p:sp>
        <p:nvSpPr>
          <p:cNvPr id="40" name="TextBox 39">
            <a:extLst>
              <a:ext uri="{FF2B5EF4-FFF2-40B4-BE49-F238E27FC236}">
                <a16:creationId xmlns:a16="http://schemas.microsoft.com/office/drawing/2014/main" id="{C78616C5-1B4A-6047-ABFE-FED66BA71E3B}"/>
              </a:ext>
            </a:extLst>
          </p:cNvPr>
          <p:cNvSpPr txBox="1"/>
          <p:nvPr/>
        </p:nvSpPr>
        <p:spPr>
          <a:xfrm>
            <a:off x="3588511" y="10480452"/>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no</a:t>
            </a:r>
          </a:p>
        </p:txBody>
      </p:sp>
      <p:sp>
        <p:nvSpPr>
          <p:cNvPr id="41" name="TextBox 40">
            <a:extLst>
              <a:ext uri="{FF2B5EF4-FFF2-40B4-BE49-F238E27FC236}">
                <a16:creationId xmlns:a16="http://schemas.microsoft.com/office/drawing/2014/main" id="{C86B8483-65D6-0C42-825D-BAC61FDDAAE5}"/>
              </a:ext>
            </a:extLst>
          </p:cNvPr>
          <p:cNvSpPr txBox="1"/>
          <p:nvPr/>
        </p:nvSpPr>
        <p:spPr>
          <a:xfrm>
            <a:off x="6695281" y="8850581"/>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yes</a:t>
            </a:r>
          </a:p>
        </p:txBody>
      </p:sp>
      <p:sp>
        <p:nvSpPr>
          <p:cNvPr id="42" name="TextBox 41">
            <a:extLst>
              <a:ext uri="{FF2B5EF4-FFF2-40B4-BE49-F238E27FC236}">
                <a16:creationId xmlns:a16="http://schemas.microsoft.com/office/drawing/2014/main" id="{6FE35E0F-AF13-ED4F-9197-D74E1FEDDC29}"/>
              </a:ext>
            </a:extLst>
          </p:cNvPr>
          <p:cNvSpPr txBox="1"/>
          <p:nvPr/>
        </p:nvSpPr>
        <p:spPr>
          <a:xfrm>
            <a:off x="6667366" y="9743354"/>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no</a:t>
            </a:r>
          </a:p>
        </p:txBody>
      </p:sp>
      <p:sp>
        <p:nvSpPr>
          <p:cNvPr id="43" name="TextBox 42">
            <a:extLst>
              <a:ext uri="{FF2B5EF4-FFF2-40B4-BE49-F238E27FC236}">
                <a16:creationId xmlns:a16="http://schemas.microsoft.com/office/drawing/2014/main" id="{84AC705C-FD9B-3747-BBF2-4A046AC3F904}"/>
              </a:ext>
            </a:extLst>
          </p:cNvPr>
          <p:cNvSpPr txBox="1"/>
          <p:nvPr/>
        </p:nvSpPr>
        <p:spPr>
          <a:xfrm>
            <a:off x="6695281" y="11181287"/>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no</a:t>
            </a:r>
          </a:p>
        </p:txBody>
      </p:sp>
      <p:sp>
        <p:nvSpPr>
          <p:cNvPr id="44" name="TextBox 43">
            <a:extLst>
              <a:ext uri="{FF2B5EF4-FFF2-40B4-BE49-F238E27FC236}">
                <a16:creationId xmlns:a16="http://schemas.microsoft.com/office/drawing/2014/main" id="{CC8296B2-80A9-C04C-9576-922D5EFC4BFE}"/>
              </a:ext>
            </a:extLst>
          </p:cNvPr>
          <p:cNvSpPr txBox="1"/>
          <p:nvPr/>
        </p:nvSpPr>
        <p:spPr>
          <a:xfrm>
            <a:off x="6655966" y="10254265"/>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yes</a:t>
            </a:r>
          </a:p>
        </p:txBody>
      </p:sp>
      <p:sp>
        <p:nvSpPr>
          <p:cNvPr id="45" name="TextBox 44">
            <a:extLst>
              <a:ext uri="{FF2B5EF4-FFF2-40B4-BE49-F238E27FC236}">
                <a16:creationId xmlns:a16="http://schemas.microsoft.com/office/drawing/2014/main" id="{7E163D03-005F-6747-B3AB-87E80AA65911}"/>
              </a:ext>
            </a:extLst>
          </p:cNvPr>
          <p:cNvSpPr txBox="1"/>
          <p:nvPr/>
        </p:nvSpPr>
        <p:spPr>
          <a:xfrm>
            <a:off x="7499693" y="10292269"/>
            <a:ext cx="79408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2</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656E9AB-5440-DB4D-BE74-B022FD8548BF}"/>
                  </a:ext>
                </a:extLst>
              </p:cNvPr>
              <p:cNvSpPr txBox="1"/>
              <p:nvPr/>
            </p:nvSpPr>
            <p:spPr>
              <a:xfrm>
                <a:off x="4818354" y="8648337"/>
                <a:ext cx="1876927" cy="607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e>
                        <m: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𝒈𝒊𝒏𝒊</m:t>
                          </m:r>
                        </m:sub>
                      </m:s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𝟏</m:t>
                      </m:r>
                    </m:oMath>
                  </m:oMathPara>
                </a14:m>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xmlns="">
          <p:sp>
            <p:nvSpPr>
              <p:cNvPr id="46" name="TextBox 45">
                <a:extLst>
                  <a:ext uri="{FF2B5EF4-FFF2-40B4-BE49-F238E27FC236}">
                    <a16:creationId xmlns:a16="http://schemas.microsoft.com/office/drawing/2014/main" id="{7656E9AB-5440-DB4D-BE74-B022FD8548BF}"/>
                  </a:ext>
                </a:extLst>
              </p:cNvPr>
              <p:cNvSpPr txBox="1">
                <a:spLocks noRot="1" noChangeAspect="1" noMove="1" noResize="1" noEditPoints="1" noAdjustHandles="1" noChangeArrowheads="1" noChangeShapeType="1" noTextEdit="1"/>
              </p:cNvSpPr>
              <p:nvPr/>
            </p:nvSpPr>
            <p:spPr>
              <a:xfrm>
                <a:off x="4818354" y="8648337"/>
                <a:ext cx="1876927" cy="607987"/>
              </a:xfrm>
              <a:prstGeom prst="rect">
                <a:avLst/>
              </a:prstGeom>
              <a:blipFill>
                <a:blip r:embed="rId3"/>
                <a:stretch>
                  <a:fillRect b="-1224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DAD248-3339-CC41-9B1E-2BC3215F2B1E}"/>
                  </a:ext>
                </a:extLst>
              </p:cNvPr>
              <p:cNvSpPr txBox="1"/>
              <p:nvPr/>
            </p:nvSpPr>
            <p:spPr>
              <a:xfrm>
                <a:off x="4779039" y="11108234"/>
                <a:ext cx="1876927" cy="607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e>
                        <m: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𝒈𝒊𝒏𝒊</m:t>
                          </m:r>
                        </m:sub>
                      </m:s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𝟏</m:t>
                      </m:r>
                    </m:oMath>
                  </m:oMathPara>
                </a14:m>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xmlns="">
          <p:sp>
            <p:nvSpPr>
              <p:cNvPr id="47" name="TextBox 46">
                <a:extLst>
                  <a:ext uri="{FF2B5EF4-FFF2-40B4-BE49-F238E27FC236}">
                    <a16:creationId xmlns:a16="http://schemas.microsoft.com/office/drawing/2014/main" id="{89DAD248-3339-CC41-9B1E-2BC3215F2B1E}"/>
                  </a:ext>
                </a:extLst>
              </p:cNvPr>
              <p:cNvSpPr txBox="1">
                <a:spLocks noRot="1" noChangeAspect="1" noMove="1" noResize="1" noEditPoints="1" noAdjustHandles="1" noChangeArrowheads="1" noChangeShapeType="1" noTextEdit="1"/>
              </p:cNvSpPr>
              <p:nvPr/>
            </p:nvSpPr>
            <p:spPr>
              <a:xfrm>
                <a:off x="4779039" y="11108234"/>
                <a:ext cx="1876927" cy="607987"/>
              </a:xfrm>
              <a:prstGeom prst="rect">
                <a:avLst/>
              </a:prstGeom>
              <a:blipFill>
                <a:blip r:embed="rId4"/>
                <a:stretch>
                  <a:fillRect b="-1224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85610207-47C1-C147-9727-3E77F36B534C}"/>
                  </a:ext>
                </a:extLst>
              </p:cNvPr>
              <p:cNvSpPr txBox="1"/>
              <p:nvPr/>
            </p:nvSpPr>
            <p:spPr>
              <a:xfrm>
                <a:off x="1359885" y="10325299"/>
                <a:ext cx="1876927" cy="607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e>
                        <m: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𝒈𝒊𝒏𝒊</m:t>
                          </m:r>
                        </m:sub>
                      </m:s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𝟎</m:t>
                      </m:r>
                    </m:oMath>
                  </m:oMathPara>
                </a14:m>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xmlns="">
          <p:sp>
            <p:nvSpPr>
              <p:cNvPr id="48" name="TextBox 47">
                <a:extLst>
                  <a:ext uri="{FF2B5EF4-FFF2-40B4-BE49-F238E27FC236}">
                    <a16:creationId xmlns:a16="http://schemas.microsoft.com/office/drawing/2014/main" id="{85610207-47C1-C147-9727-3E77F36B534C}"/>
                  </a:ext>
                </a:extLst>
              </p:cNvPr>
              <p:cNvSpPr txBox="1">
                <a:spLocks noRot="1" noChangeAspect="1" noMove="1" noResize="1" noEditPoints="1" noAdjustHandles="1" noChangeArrowheads="1" noChangeShapeType="1" noTextEdit="1"/>
              </p:cNvSpPr>
              <p:nvPr/>
            </p:nvSpPr>
            <p:spPr>
              <a:xfrm>
                <a:off x="1359885" y="10325299"/>
                <a:ext cx="1876927" cy="607987"/>
              </a:xfrm>
              <a:prstGeom prst="rect">
                <a:avLst/>
              </a:prstGeom>
              <a:blipFill>
                <a:blip r:embed="rId5"/>
                <a:stretch>
                  <a:fillRect b="-1224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EA8D3FF-C3CE-D348-8F4F-20AECAD5788C}"/>
                  </a:ext>
                </a:extLst>
              </p:cNvPr>
              <p:cNvSpPr txBox="1"/>
              <p:nvPr/>
            </p:nvSpPr>
            <p:spPr>
              <a:xfrm>
                <a:off x="8391546" y="9516756"/>
                <a:ext cx="1876927"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𝑰</m:t>
                          </m:r>
                        </m:e>
                        <m: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𝟏</m:t>
                          </m:r>
                        </m:sub>
                      </m:s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𝟎</m:t>
                      </m:r>
                    </m:oMath>
                  </m:oMathPara>
                </a14:m>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𝑰</m:t>
                          </m:r>
                        </m:e>
                        <m:sub>
                          <m:r>
                            <a:rPr lang="en-US" b="1" i="1" smtClean="0">
                              <a:latin typeface="Cambria Math" panose="02040503050406030204" pitchFamily="18" charset="0"/>
                            </a:rPr>
                            <m:t>𝟐</m:t>
                          </m:r>
                        </m:sub>
                      </m:sSub>
                      <m:r>
                        <a:rPr lang="en-US" i="1">
                          <a:latin typeface="Cambria Math" panose="02040503050406030204" pitchFamily="18" charset="0"/>
                        </a:rPr>
                        <m:t>=</m:t>
                      </m:r>
                      <m:r>
                        <a:rPr lang="en-US" b="1" i="1" smtClean="0">
                          <a:latin typeface="Cambria Math" panose="02040503050406030204" pitchFamily="18" charset="0"/>
                        </a:rPr>
                        <m:t>𝟏</m:t>
                      </m:r>
                    </m:oMath>
                  </m:oMathPara>
                </a14:m>
                <a:endParaRPr lang="en-US" dirty="0"/>
              </a:p>
            </p:txBody>
          </p:sp>
        </mc:Choice>
        <mc:Fallback xmlns="">
          <p:sp>
            <p:nvSpPr>
              <p:cNvPr id="49" name="TextBox 48">
                <a:extLst>
                  <a:ext uri="{FF2B5EF4-FFF2-40B4-BE49-F238E27FC236}">
                    <a16:creationId xmlns:a16="http://schemas.microsoft.com/office/drawing/2014/main" id="{5EA8D3FF-C3CE-D348-8F4F-20AECAD5788C}"/>
                  </a:ext>
                </a:extLst>
              </p:cNvPr>
              <p:cNvSpPr txBox="1">
                <a:spLocks noRot="1" noChangeAspect="1" noMove="1" noResize="1" noEditPoints="1" noAdjustHandles="1" noChangeArrowheads="1" noChangeShapeType="1" noTextEdit="1"/>
              </p:cNvSpPr>
              <p:nvPr/>
            </p:nvSpPr>
            <p:spPr>
              <a:xfrm>
                <a:off x="8391546" y="9516756"/>
                <a:ext cx="1876927" cy="1025922"/>
              </a:xfrm>
              <a:prstGeom prst="rect">
                <a:avLst/>
              </a:prstGeom>
              <a:blipFill>
                <a:blip r:embed="rId6"/>
                <a:stretch>
                  <a:fillRect b="-2439"/>
                </a:stretch>
              </a:blipFill>
              <a:ln w="12700" cap="flat">
                <a:noFill/>
                <a:miter lim="400000"/>
              </a:ln>
              <a:effectLst/>
            </p:spPr>
            <p:txBody>
              <a:bodyPr/>
              <a:lstStyle/>
              <a:p>
                <a:r>
                  <a:rPr lang="en-US">
                    <a:noFill/>
                  </a:rPr>
                  <a:t> </a:t>
                </a:r>
              </a:p>
            </p:txBody>
          </p:sp>
        </mc:Fallback>
      </mc:AlternateContent>
      <p:sp>
        <p:nvSpPr>
          <p:cNvPr id="50" name="TextBox 49">
            <a:extLst>
              <a:ext uri="{FF2B5EF4-FFF2-40B4-BE49-F238E27FC236}">
                <a16:creationId xmlns:a16="http://schemas.microsoft.com/office/drawing/2014/main" id="{53DB1383-8C52-4E44-B4A1-AE9A1E646C72}"/>
              </a:ext>
            </a:extLst>
          </p:cNvPr>
          <p:cNvSpPr txBox="1"/>
          <p:nvPr/>
        </p:nvSpPr>
        <p:spPr>
          <a:xfrm>
            <a:off x="11074448" y="9682387"/>
            <a:ext cx="1981200" cy="564257"/>
          </a:xfrm>
          <a:prstGeom prst="rect">
            <a:avLst/>
          </a:prstGeom>
          <a:noFill/>
          <a:ln w="254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x</a:t>
            </a:r>
            <a:r>
              <a:rPr lang="en-US" baseline="-25000" dirty="0"/>
              <a:t>2 </a:t>
            </a:r>
            <a:r>
              <a:rPr lang="en-US" dirty="0"/>
              <a:t>&gt; 0.5</a:t>
            </a:r>
          </a:p>
        </p:txBody>
      </p:sp>
      <p:sp>
        <p:nvSpPr>
          <p:cNvPr id="51" name="TextBox 50">
            <a:extLst>
              <a:ext uri="{FF2B5EF4-FFF2-40B4-BE49-F238E27FC236}">
                <a16:creationId xmlns:a16="http://schemas.microsoft.com/office/drawing/2014/main" id="{05C7B180-DB48-4B4A-96C3-E18498F04D35}"/>
              </a:ext>
            </a:extLst>
          </p:cNvPr>
          <p:cNvSpPr txBox="1"/>
          <p:nvPr/>
        </p:nvSpPr>
        <p:spPr>
          <a:xfrm>
            <a:off x="14181218" y="9253374"/>
            <a:ext cx="1981200" cy="564257"/>
          </a:xfrm>
          <a:prstGeom prst="rect">
            <a:avLst/>
          </a:prstGeom>
          <a:noFill/>
          <a:ln w="254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x</a:t>
            </a:r>
            <a:r>
              <a:rPr lang="en-US" baseline="-25000" dirty="0"/>
              <a:t>1 </a:t>
            </a:r>
            <a:r>
              <a:rPr lang="en-US" dirty="0"/>
              <a:t>&gt; 0.5</a:t>
            </a:r>
          </a:p>
        </p:txBody>
      </p:sp>
      <p:sp>
        <p:nvSpPr>
          <p:cNvPr id="52" name="TextBox 51">
            <a:extLst>
              <a:ext uri="{FF2B5EF4-FFF2-40B4-BE49-F238E27FC236}">
                <a16:creationId xmlns:a16="http://schemas.microsoft.com/office/drawing/2014/main" id="{EBD8E5B6-601A-EA48-96D6-F381ACDBC378}"/>
              </a:ext>
            </a:extLst>
          </p:cNvPr>
          <p:cNvSpPr txBox="1"/>
          <p:nvPr/>
        </p:nvSpPr>
        <p:spPr>
          <a:xfrm>
            <a:off x="14181218" y="10534985"/>
            <a:ext cx="1981200" cy="564257"/>
          </a:xfrm>
          <a:prstGeom prst="rect">
            <a:avLst/>
          </a:prstGeom>
          <a:noFill/>
          <a:ln w="254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x</a:t>
            </a:r>
            <a:r>
              <a:rPr lang="en-US" baseline="-25000" dirty="0"/>
              <a:t>1 </a:t>
            </a:r>
            <a:r>
              <a:rPr lang="en-US" dirty="0"/>
              <a:t>&gt; 0.5</a:t>
            </a:r>
          </a:p>
        </p:txBody>
      </p:sp>
      <p:cxnSp>
        <p:nvCxnSpPr>
          <p:cNvPr id="53" name="Straight Arrow Connector 52">
            <a:extLst>
              <a:ext uri="{FF2B5EF4-FFF2-40B4-BE49-F238E27FC236}">
                <a16:creationId xmlns:a16="http://schemas.microsoft.com/office/drawing/2014/main" id="{199470A4-5A84-0140-A00C-21C78FAE903F}"/>
              </a:ext>
            </a:extLst>
          </p:cNvPr>
          <p:cNvCxnSpPr>
            <a:stCxn id="50" idx="3"/>
            <a:endCxn id="51" idx="1"/>
          </p:cNvCxnSpPr>
          <p:nvPr/>
        </p:nvCxnSpPr>
        <p:spPr>
          <a:xfrm flipV="1">
            <a:off x="13055648" y="9535503"/>
            <a:ext cx="1125570" cy="42901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24507CB0-9E6C-B244-A1A7-3AF75155CC77}"/>
              </a:ext>
            </a:extLst>
          </p:cNvPr>
          <p:cNvCxnSpPr>
            <a:stCxn id="50" idx="3"/>
            <a:endCxn id="52" idx="1"/>
          </p:cNvCxnSpPr>
          <p:nvPr/>
        </p:nvCxnSpPr>
        <p:spPr>
          <a:xfrm>
            <a:off x="13055648" y="9964516"/>
            <a:ext cx="1125570" cy="85259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5" name="Straight Arrow Connector 54">
            <a:extLst>
              <a:ext uri="{FF2B5EF4-FFF2-40B4-BE49-F238E27FC236}">
                <a16:creationId xmlns:a16="http://schemas.microsoft.com/office/drawing/2014/main" id="{D00D0041-344B-CB42-920F-E6984E8CD8F1}"/>
              </a:ext>
            </a:extLst>
          </p:cNvPr>
          <p:cNvCxnSpPr>
            <a:stCxn id="51" idx="3"/>
          </p:cNvCxnSpPr>
          <p:nvPr/>
        </p:nvCxnSpPr>
        <p:spPr>
          <a:xfrm flipV="1">
            <a:off x="16162418" y="9005557"/>
            <a:ext cx="1188072" cy="52994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D776D177-99CA-C947-8C7D-85107EA42A0D}"/>
              </a:ext>
            </a:extLst>
          </p:cNvPr>
          <p:cNvCxnSpPr>
            <a:stCxn id="51" idx="3"/>
          </p:cNvCxnSpPr>
          <p:nvPr/>
        </p:nvCxnSpPr>
        <p:spPr>
          <a:xfrm>
            <a:off x="16162418" y="9535503"/>
            <a:ext cx="1213412" cy="46953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410868FC-756D-6D42-B939-98FBE281A9BF}"/>
              </a:ext>
            </a:extLst>
          </p:cNvPr>
          <p:cNvCxnSpPr>
            <a:stCxn id="52" idx="3"/>
          </p:cNvCxnSpPr>
          <p:nvPr/>
        </p:nvCxnSpPr>
        <p:spPr>
          <a:xfrm flipV="1">
            <a:off x="16162418" y="10534985"/>
            <a:ext cx="1188072" cy="28212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8" name="Straight Arrow Connector 57">
            <a:extLst>
              <a:ext uri="{FF2B5EF4-FFF2-40B4-BE49-F238E27FC236}">
                <a16:creationId xmlns:a16="http://schemas.microsoft.com/office/drawing/2014/main" id="{BA365152-F1AA-0B4C-9F27-BE9E9A423AF1}"/>
              </a:ext>
            </a:extLst>
          </p:cNvPr>
          <p:cNvCxnSpPr>
            <a:cxnSpLocks/>
            <a:stCxn id="52" idx="3"/>
          </p:cNvCxnSpPr>
          <p:nvPr/>
        </p:nvCxnSpPr>
        <p:spPr>
          <a:xfrm>
            <a:off x="16162418" y="10817114"/>
            <a:ext cx="1125570" cy="51059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9" name="TextBox 58">
            <a:extLst>
              <a:ext uri="{FF2B5EF4-FFF2-40B4-BE49-F238E27FC236}">
                <a16:creationId xmlns:a16="http://schemas.microsoft.com/office/drawing/2014/main" id="{6AC63858-76B3-4D45-AD5F-B12AFB72E90A}"/>
              </a:ext>
            </a:extLst>
          </p:cNvPr>
          <p:cNvSpPr txBox="1"/>
          <p:nvPr/>
        </p:nvSpPr>
        <p:spPr>
          <a:xfrm>
            <a:off x="17160642" y="8661210"/>
            <a:ext cx="79408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1</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0" name="TextBox 59">
            <a:extLst>
              <a:ext uri="{FF2B5EF4-FFF2-40B4-BE49-F238E27FC236}">
                <a16:creationId xmlns:a16="http://schemas.microsoft.com/office/drawing/2014/main" id="{118574A6-111E-A64B-B07B-685C10142278}"/>
              </a:ext>
            </a:extLst>
          </p:cNvPr>
          <p:cNvSpPr txBox="1"/>
          <p:nvPr/>
        </p:nvSpPr>
        <p:spPr>
          <a:xfrm>
            <a:off x="17160642" y="9668650"/>
            <a:ext cx="79408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2</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1" name="TextBox 60">
            <a:extLst>
              <a:ext uri="{FF2B5EF4-FFF2-40B4-BE49-F238E27FC236}">
                <a16:creationId xmlns:a16="http://schemas.microsoft.com/office/drawing/2014/main" id="{F58F6D5C-8444-AD47-802A-59837A1C6235}"/>
              </a:ext>
            </a:extLst>
          </p:cNvPr>
          <p:cNvSpPr txBox="1"/>
          <p:nvPr/>
        </p:nvSpPr>
        <p:spPr>
          <a:xfrm>
            <a:off x="17162359" y="11150430"/>
            <a:ext cx="79408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1</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2" name="TextBox 61">
            <a:extLst>
              <a:ext uri="{FF2B5EF4-FFF2-40B4-BE49-F238E27FC236}">
                <a16:creationId xmlns:a16="http://schemas.microsoft.com/office/drawing/2014/main" id="{2180A311-CACB-F54F-8F7E-89AE4F46F075}"/>
              </a:ext>
            </a:extLst>
          </p:cNvPr>
          <p:cNvSpPr txBox="1"/>
          <p:nvPr/>
        </p:nvSpPr>
        <p:spPr>
          <a:xfrm>
            <a:off x="13273369" y="9303073"/>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yes</a:t>
            </a:r>
          </a:p>
        </p:txBody>
      </p:sp>
      <p:sp>
        <p:nvSpPr>
          <p:cNvPr id="63" name="TextBox 62">
            <a:extLst>
              <a:ext uri="{FF2B5EF4-FFF2-40B4-BE49-F238E27FC236}">
                <a16:creationId xmlns:a16="http://schemas.microsoft.com/office/drawing/2014/main" id="{CCD64AC4-F87A-7B4E-8CF8-F666EBB7DC13}"/>
              </a:ext>
            </a:extLst>
          </p:cNvPr>
          <p:cNvSpPr txBox="1"/>
          <p:nvPr/>
        </p:nvSpPr>
        <p:spPr>
          <a:xfrm>
            <a:off x="13245454" y="10449595"/>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no</a:t>
            </a:r>
          </a:p>
        </p:txBody>
      </p:sp>
      <p:sp>
        <p:nvSpPr>
          <p:cNvPr id="64" name="TextBox 63">
            <a:extLst>
              <a:ext uri="{FF2B5EF4-FFF2-40B4-BE49-F238E27FC236}">
                <a16:creationId xmlns:a16="http://schemas.microsoft.com/office/drawing/2014/main" id="{F240EE31-9676-C84A-93E4-163EA4F8F820}"/>
              </a:ext>
            </a:extLst>
          </p:cNvPr>
          <p:cNvSpPr txBox="1"/>
          <p:nvPr/>
        </p:nvSpPr>
        <p:spPr>
          <a:xfrm>
            <a:off x="16352224" y="8819724"/>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yes</a:t>
            </a:r>
          </a:p>
        </p:txBody>
      </p:sp>
      <p:sp>
        <p:nvSpPr>
          <p:cNvPr id="65" name="TextBox 64">
            <a:extLst>
              <a:ext uri="{FF2B5EF4-FFF2-40B4-BE49-F238E27FC236}">
                <a16:creationId xmlns:a16="http://schemas.microsoft.com/office/drawing/2014/main" id="{5E9C0E49-FCE7-CE4B-85B4-F9AF15DD323D}"/>
              </a:ext>
            </a:extLst>
          </p:cNvPr>
          <p:cNvSpPr txBox="1"/>
          <p:nvPr/>
        </p:nvSpPr>
        <p:spPr>
          <a:xfrm>
            <a:off x="16324309" y="9712497"/>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no</a:t>
            </a:r>
          </a:p>
        </p:txBody>
      </p:sp>
      <p:sp>
        <p:nvSpPr>
          <p:cNvPr id="66" name="TextBox 65">
            <a:extLst>
              <a:ext uri="{FF2B5EF4-FFF2-40B4-BE49-F238E27FC236}">
                <a16:creationId xmlns:a16="http://schemas.microsoft.com/office/drawing/2014/main" id="{000C9BA6-FC5E-7D48-B09A-F051035A804D}"/>
              </a:ext>
            </a:extLst>
          </p:cNvPr>
          <p:cNvSpPr txBox="1"/>
          <p:nvPr/>
        </p:nvSpPr>
        <p:spPr>
          <a:xfrm>
            <a:off x="16352224" y="11150430"/>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no</a:t>
            </a:r>
          </a:p>
        </p:txBody>
      </p:sp>
      <p:sp>
        <p:nvSpPr>
          <p:cNvPr id="67" name="TextBox 66">
            <a:extLst>
              <a:ext uri="{FF2B5EF4-FFF2-40B4-BE49-F238E27FC236}">
                <a16:creationId xmlns:a16="http://schemas.microsoft.com/office/drawing/2014/main" id="{3E8E503B-FFC3-8140-983F-C06F5B9AEF66}"/>
              </a:ext>
            </a:extLst>
          </p:cNvPr>
          <p:cNvSpPr txBox="1"/>
          <p:nvPr/>
        </p:nvSpPr>
        <p:spPr>
          <a:xfrm>
            <a:off x="16312909" y="10223408"/>
            <a:ext cx="74595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yes</a:t>
            </a:r>
          </a:p>
        </p:txBody>
      </p:sp>
      <p:sp>
        <p:nvSpPr>
          <p:cNvPr id="68" name="TextBox 67">
            <a:extLst>
              <a:ext uri="{FF2B5EF4-FFF2-40B4-BE49-F238E27FC236}">
                <a16:creationId xmlns:a16="http://schemas.microsoft.com/office/drawing/2014/main" id="{ADC1CF8E-B588-9847-9D75-C66F9B545FC5}"/>
              </a:ext>
            </a:extLst>
          </p:cNvPr>
          <p:cNvSpPr txBox="1"/>
          <p:nvPr/>
        </p:nvSpPr>
        <p:spPr>
          <a:xfrm>
            <a:off x="17156636" y="10261412"/>
            <a:ext cx="79408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2</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757A36CE-7FDD-F343-930C-EFAD316BEBE2}"/>
                  </a:ext>
                </a:extLst>
              </p:cNvPr>
              <p:cNvSpPr txBox="1"/>
              <p:nvPr/>
            </p:nvSpPr>
            <p:spPr>
              <a:xfrm>
                <a:off x="14475297" y="8617480"/>
                <a:ext cx="1876927" cy="607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e>
                        <m: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𝒈𝒊𝒏𝒊</m:t>
                          </m:r>
                        </m:sub>
                      </m:s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𝟏</m:t>
                      </m:r>
                    </m:oMath>
                  </m:oMathPara>
                </a14:m>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xmlns="">
          <p:sp>
            <p:nvSpPr>
              <p:cNvPr id="69" name="TextBox 68">
                <a:extLst>
                  <a:ext uri="{FF2B5EF4-FFF2-40B4-BE49-F238E27FC236}">
                    <a16:creationId xmlns:a16="http://schemas.microsoft.com/office/drawing/2014/main" id="{757A36CE-7FDD-F343-930C-EFAD316BEBE2}"/>
                  </a:ext>
                </a:extLst>
              </p:cNvPr>
              <p:cNvSpPr txBox="1">
                <a:spLocks noRot="1" noChangeAspect="1" noMove="1" noResize="1" noEditPoints="1" noAdjustHandles="1" noChangeArrowheads="1" noChangeShapeType="1" noTextEdit="1"/>
              </p:cNvSpPr>
              <p:nvPr/>
            </p:nvSpPr>
            <p:spPr>
              <a:xfrm>
                <a:off x="14475297" y="8617480"/>
                <a:ext cx="1876927" cy="607987"/>
              </a:xfrm>
              <a:prstGeom prst="rect">
                <a:avLst/>
              </a:prstGeom>
              <a:blipFill>
                <a:blip r:embed="rId7"/>
                <a:stretch>
                  <a:fillRect b="-1250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CEFDA39-A82C-1A4E-9D40-0FE7045BA0E2}"/>
                  </a:ext>
                </a:extLst>
              </p:cNvPr>
              <p:cNvSpPr txBox="1"/>
              <p:nvPr/>
            </p:nvSpPr>
            <p:spPr>
              <a:xfrm>
                <a:off x="14435982" y="11077377"/>
                <a:ext cx="1876927" cy="607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e>
                        <m: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𝒈𝒊𝒏𝒊</m:t>
                          </m:r>
                        </m:sub>
                      </m:s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𝟏</m:t>
                      </m:r>
                    </m:oMath>
                  </m:oMathPara>
                </a14:m>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xmlns="">
          <p:sp>
            <p:nvSpPr>
              <p:cNvPr id="70" name="TextBox 69">
                <a:extLst>
                  <a:ext uri="{FF2B5EF4-FFF2-40B4-BE49-F238E27FC236}">
                    <a16:creationId xmlns:a16="http://schemas.microsoft.com/office/drawing/2014/main" id="{9CEFDA39-A82C-1A4E-9D40-0FE7045BA0E2}"/>
                  </a:ext>
                </a:extLst>
              </p:cNvPr>
              <p:cNvSpPr txBox="1">
                <a:spLocks noRot="1" noChangeAspect="1" noMove="1" noResize="1" noEditPoints="1" noAdjustHandles="1" noChangeArrowheads="1" noChangeShapeType="1" noTextEdit="1"/>
              </p:cNvSpPr>
              <p:nvPr/>
            </p:nvSpPr>
            <p:spPr>
              <a:xfrm>
                <a:off x="14435982" y="11077377"/>
                <a:ext cx="1876927" cy="607987"/>
              </a:xfrm>
              <a:prstGeom prst="rect">
                <a:avLst/>
              </a:prstGeom>
              <a:blipFill>
                <a:blip r:embed="rId8"/>
                <a:stretch>
                  <a:fillRect b="-1224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64D3670-AA90-0F45-810D-ACFA4C11E9EE}"/>
                  </a:ext>
                </a:extLst>
              </p:cNvPr>
              <p:cNvSpPr txBox="1"/>
              <p:nvPr/>
            </p:nvSpPr>
            <p:spPr>
              <a:xfrm>
                <a:off x="10991614" y="10325298"/>
                <a:ext cx="1876927" cy="607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e>
                        <m: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𝒈𝒊𝒏𝒊</m:t>
                          </m:r>
                        </m:sub>
                      </m:s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𝟎</m:t>
                      </m:r>
                    </m:oMath>
                  </m:oMathPara>
                </a14:m>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xmlns="">
          <p:sp>
            <p:nvSpPr>
              <p:cNvPr id="71" name="TextBox 70">
                <a:extLst>
                  <a:ext uri="{FF2B5EF4-FFF2-40B4-BE49-F238E27FC236}">
                    <a16:creationId xmlns:a16="http://schemas.microsoft.com/office/drawing/2014/main" id="{D64D3670-AA90-0F45-810D-ACFA4C11E9EE}"/>
                  </a:ext>
                </a:extLst>
              </p:cNvPr>
              <p:cNvSpPr txBox="1">
                <a:spLocks noRot="1" noChangeAspect="1" noMove="1" noResize="1" noEditPoints="1" noAdjustHandles="1" noChangeArrowheads="1" noChangeShapeType="1" noTextEdit="1"/>
              </p:cNvSpPr>
              <p:nvPr/>
            </p:nvSpPr>
            <p:spPr>
              <a:xfrm>
                <a:off x="10991614" y="10325298"/>
                <a:ext cx="1876927" cy="607987"/>
              </a:xfrm>
              <a:prstGeom prst="rect">
                <a:avLst/>
              </a:prstGeom>
              <a:blipFill>
                <a:blip r:embed="rId9"/>
                <a:stretch>
                  <a:fillRect b="-1224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463AD7B-0FDC-2D43-9C1A-AB1EAC1FDC6A}"/>
                  </a:ext>
                </a:extLst>
              </p:cNvPr>
              <p:cNvSpPr txBox="1"/>
              <p:nvPr/>
            </p:nvSpPr>
            <p:spPr>
              <a:xfrm>
                <a:off x="18048489" y="9485899"/>
                <a:ext cx="1876927"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𝑰</m:t>
                          </m:r>
                        </m:e>
                        <m: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𝟏</m:t>
                          </m:r>
                        </m:sub>
                      </m:sSub>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r>
                        <a:rPr kumimoji="0" lang="en-US" sz="3000" b="1"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𝟏</m:t>
                      </m:r>
                    </m:oMath>
                  </m:oMathPara>
                </a14:m>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𝑰</m:t>
                          </m:r>
                        </m:e>
                        <m:sub>
                          <m:r>
                            <a:rPr lang="en-US" b="1" i="1" smtClean="0">
                              <a:latin typeface="Cambria Math" panose="02040503050406030204" pitchFamily="18" charset="0"/>
                            </a:rPr>
                            <m:t>𝟐</m:t>
                          </m:r>
                        </m:sub>
                      </m:sSub>
                      <m:r>
                        <a:rPr lang="en-US" i="1">
                          <a:latin typeface="Cambria Math" panose="02040503050406030204" pitchFamily="18" charset="0"/>
                        </a:rPr>
                        <m:t>=</m:t>
                      </m:r>
                      <m:r>
                        <a:rPr lang="en-US" b="1" i="1" smtClean="0">
                          <a:latin typeface="Cambria Math" panose="02040503050406030204" pitchFamily="18" charset="0"/>
                        </a:rPr>
                        <m:t>𝟎</m:t>
                      </m:r>
                    </m:oMath>
                  </m:oMathPara>
                </a14:m>
                <a:endParaRPr lang="en-US" dirty="0"/>
              </a:p>
            </p:txBody>
          </p:sp>
        </mc:Choice>
        <mc:Fallback xmlns="">
          <p:sp>
            <p:nvSpPr>
              <p:cNvPr id="72" name="TextBox 71">
                <a:extLst>
                  <a:ext uri="{FF2B5EF4-FFF2-40B4-BE49-F238E27FC236}">
                    <a16:creationId xmlns:a16="http://schemas.microsoft.com/office/drawing/2014/main" id="{6463AD7B-0FDC-2D43-9C1A-AB1EAC1FDC6A}"/>
                  </a:ext>
                </a:extLst>
              </p:cNvPr>
              <p:cNvSpPr txBox="1">
                <a:spLocks noRot="1" noChangeAspect="1" noMove="1" noResize="1" noEditPoints="1" noAdjustHandles="1" noChangeArrowheads="1" noChangeShapeType="1" noTextEdit="1"/>
              </p:cNvSpPr>
              <p:nvPr/>
            </p:nvSpPr>
            <p:spPr>
              <a:xfrm>
                <a:off x="18048489" y="9485899"/>
                <a:ext cx="1876927" cy="1025922"/>
              </a:xfrm>
              <a:prstGeom prst="rect">
                <a:avLst/>
              </a:prstGeom>
              <a:blipFill>
                <a:blip r:embed="rId10"/>
                <a:stretch>
                  <a:fillRect b="-2439"/>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0761735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4" grpId="0" animBg="1"/>
      <p:bldP spid="5" grpId="0" animBg="1"/>
      <p:bldP spid="6" grpId="0" animBg="1"/>
      <p:bldP spid="7" grpId="0" animBg="1"/>
      <p:bldP spid="8" grpId="0"/>
      <p:bldP spid="9" grpId="0"/>
      <p:bldP spid="10" grpId="0"/>
      <p:bldP spid="11" grpId="0"/>
      <p:bldP spid="12" grpId="0"/>
      <p:bldP spid="13" grpId="0"/>
      <p:bldP spid="15" grpId="0" animBg="1"/>
      <p:bldP spid="17" grpId="0" animBg="1"/>
      <p:bldP spid="18" grpId="0" animBg="1"/>
      <p:bldP spid="35" grpId="0"/>
      <p:bldP spid="36" grpId="0"/>
      <p:bldP spid="37" grpId="0"/>
      <p:bldP spid="38" grpId="0"/>
      <p:bldP spid="40" grpId="0"/>
      <p:bldP spid="41" grpId="0"/>
      <p:bldP spid="42" grpId="0"/>
      <p:bldP spid="43" grpId="0"/>
      <p:bldP spid="44" grpId="0"/>
      <p:bldP spid="45" grpId="0"/>
      <p:bldP spid="46" grpId="0"/>
      <p:bldP spid="47" grpId="0"/>
      <p:bldP spid="48" grpId="0"/>
      <p:bldP spid="49" grpId="0"/>
      <p:bldP spid="50" grpId="0" animBg="1"/>
      <p:bldP spid="51" grpId="0" animBg="1"/>
      <p:bldP spid="52" grpId="0" animBg="1"/>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FBEA-DE06-7244-9D8B-CACB740258A6}"/>
              </a:ext>
            </a:extLst>
          </p:cNvPr>
          <p:cNvSpPr>
            <a:spLocks noGrp="1"/>
          </p:cNvSpPr>
          <p:nvPr>
            <p:ph type="title"/>
          </p:nvPr>
        </p:nvSpPr>
        <p:spPr/>
        <p:txBody>
          <a:bodyPr>
            <a:noAutofit/>
          </a:bodyPr>
          <a:lstStyle/>
          <a:p>
            <a:r>
              <a:rPr lang="en-US" sz="7200" dirty="0"/>
              <a:t>2-Correlated Variables: Feature Importance on MNIST</a:t>
            </a:r>
          </a:p>
        </p:txBody>
      </p:sp>
      <p:sp>
        <p:nvSpPr>
          <p:cNvPr id="3" name="Text Placeholder 2">
            <a:extLst>
              <a:ext uri="{FF2B5EF4-FFF2-40B4-BE49-F238E27FC236}">
                <a16:creationId xmlns:a16="http://schemas.microsoft.com/office/drawing/2014/main" id="{B6ED4D68-7032-9044-AD14-58F235A9A739}"/>
              </a:ext>
            </a:extLst>
          </p:cNvPr>
          <p:cNvSpPr>
            <a:spLocks noGrp="1"/>
          </p:cNvSpPr>
          <p:nvPr>
            <p:ph type="body" sz="half" idx="1"/>
          </p:nvPr>
        </p:nvSpPr>
        <p:spPr/>
        <p:txBody>
          <a:bodyPr/>
          <a:lstStyle/>
          <a:p>
            <a:endParaRPr lang="en-US" sz="4400" dirty="0"/>
          </a:p>
          <a:p>
            <a:r>
              <a:rPr lang="en-US" sz="4400" dirty="0"/>
              <a:t>Image data is highly correlated, so it can show that second point very clearly, where predictions are dominated by a small number of pixels</a:t>
            </a:r>
          </a:p>
        </p:txBody>
      </p:sp>
      <p:pic>
        <p:nvPicPr>
          <p:cNvPr id="4" name="Picture 3">
            <a:extLst>
              <a:ext uri="{FF2B5EF4-FFF2-40B4-BE49-F238E27FC236}">
                <a16:creationId xmlns:a16="http://schemas.microsoft.com/office/drawing/2014/main" id="{B2F96120-066D-F043-8B8C-75E86FA33098}"/>
              </a:ext>
            </a:extLst>
          </p:cNvPr>
          <p:cNvPicPr>
            <a:picLocks noChangeAspect="1"/>
          </p:cNvPicPr>
          <p:nvPr/>
        </p:nvPicPr>
        <p:blipFill>
          <a:blip r:embed="rId3"/>
          <a:stretch>
            <a:fillRect/>
          </a:stretch>
        </p:blipFill>
        <p:spPr>
          <a:xfrm>
            <a:off x="12991974" y="3366899"/>
            <a:ext cx="7653838" cy="7772400"/>
          </a:xfrm>
          <a:prstGeom prst="rect">
            <a:avLst/>
          </a:prstGeom>
        </p:spPr>
      </p:pic>
      <p:sp>
        <p:nvSpPr>
          <p:cNvPr id="5" name="Rectangle 4">
            <a:extLst>
              <a:ext uri="{FF2B5EF4-FFF2-40B4-BE49-F238E27FC236}">
                <a16:creationId xmlns:a16="http://schemas.microsoft.com/office/drawing/2014/main" id="{E678345D-516A-6244-9B9F-C6C249C5DB16}"/>
              </a:ext>
            </a:extLst>
          </p:cNvPr>
          <p:cNvSpPr/>
          <p:nvPr/>
        </p:nvSpPr>
        <p:spPr>
          <a:xfrm>
            <a:off x="1568183" y="9687494"/>
            <a:ext cx="9119805" cy="553998"/>
          </a:xfrm>
          <a:prstGeom prst="rect">
            <a:avLst/>
          </a:prstGeom>
        </p:spPr>
        <p:txBody>
          <a:bodyPr wrap="none">
            <a:spAutoFit/>
          </a:bodyPr>
          <a:lstStyle/>
          <a:p>
            <a:r>
              <a:rPr lang="en-US" dirty="0"/>
              <a:t>DTE-LECTURE-4-FEATURE-IMPORTANCE.ipynb</a:t>
            </a:r>
          </a:p>
        </p:txBody>
      </p:sp>
    </p:spTree>
    <p:extLst>
      <p:ext uri="{BB962C8B-B14F-4D97-AF65-F5344CB8AC3E}">
        <p14:creationId xmlns:p14="http://schemas.microsoft.com/office/powerpoint/2010/main" val="359040048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98DC-6FB8-EB4F-B01C-143185401257}"/>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924BF28-7645-F44C-893E-761912ECBA91}"/>
              </a:ext>
            </a:extLst>
          </p:cNvPr>
          <p:cNvSpPr>
            <a:spLocks noGrp="1"/>
          </p:cNvSpPr>
          <p:nvPr>
            <p:ph type="body" idx="1"/>
          </p:nvPr>
        </p:nvSpPr>
        <p:spPr/>
        <p:txBody>
          <a:bodyPr/>
          <a:lstStyle/>
          <a:p>
            <a:pPr marL="571500" indent="-571500">
              <a:buFont typeface="Arial" panose="020B0604020202020204" pitchFamily="34" charset="0"/>
              <a:buChar char="•"/>
            </a:pPr>
            <a:r>
              <a:rPr lang="en-US" sz="4000" b="0" dirty="0">
                <a:solidFill>
                  <a:schemeClr val="tx1"/>
                </a:solidFill>
              </a:rPr>
              <a:t>Review</a:t>
            </a:r>
          </a:p>
          <a:p>
            <a:pPr marL="571500" indent="-571500">
              <a:buFont typeface="Arial" panose="020B0604020202020204" pitchFamily="34" charset="0"/>
              <a:buChar char="•"/>
            </a:pPr>
            <a:r>
              <a:rPr lang="en-US" sz="4000" b="0" dirty="0">
                <a:solidFill>
                  <a:schemeClr val="tx1"/>
                </a:solidFill>
              </a:rPr>
              <a:t>Random Forest Proximities</a:t>
            </a:r>
          </a:p>
          <a:p>
            <a:pPr marL="571500" indent="-571500">
              <a:buFont typeface="Arial" panose="020B0604020202020204" pitchFamily="34" charset="0"/>
              <a:buChar char="•"/>
            </a:pPr>
            <a:r>
              <a:rPr lang="en-US" sz="4000" b="0" dirty="0">
                <a:solidFill>
                  <a:schemeClr val="tx1"/>
                </a:solidFill>
              </a:rPr>
              <a:t>Feature </a:t>
            </a:r>
            <a:r>
              <a:rPr lang="en-US" sz="4000" b="0" dirty="0" err="1">
                <a:solidFill>
                  <a:schemeClr val="tx1"/>
                </a:solidFill>
              </a:rPr>
              <a:t>Importances</a:t>
            </a:r>
            <a:r>
              <a:rPr lang="en-US" sz="4000" b="0" dirty="0">
                <a:solidFill>
                  <a:schemeClr val="tx1"/>
                </a:solidFill>
              </a:rPr>
              <a:t> in Trees</a:t>
            </a:r>
          </a:p>
          <a:p>
            <a:pPr marL="571500" indent="-571500">
              <a:buFont typeface="Arial" panose="020B0604020202020204" pitchFamily="34" charset="0"/>
              <a:buChar char="•"/>
            </a:pPr>
            <a:r>
              <a:rPr lang="en-US" sz="4000" b="0" dirty="0">
                <a:solidFill>
                  <a:schemeClr val="accent3"/>
                </a:solidFill>
              </a:rPr>
              <a:t>Feature </a:t>
            </a:r>
            <a:r>
              <a:rPr lang="en-US" sz="4000" b="0" dirty="0" err="1">
                <a:solidFill>
                  <a:schemeClr val="accent3"/>
                </a:solidFill>
              </a:rPr>
              <a:t>Importances</a:t>
            </a:r>
            <a:r>
              <a:rPr lang="en-US" sz="4000" b="0" dirty="0">
                <a:solidFill>
                  <a:schemeClr val="accent3"/>
                </a:solidFill>
              </a:rPr>
              <a:t> in Forests</a:t>
            </a:r>
          </a:p>
          <a:p>
            <a:pPr marL="571500" indent="-571500">
              <a:buFont typeface="Arial" panose="020B0604020202020204" pitchFamily="34" charset="0"/>
              <a:buChar char="•"/>
            </a:pPr>
            <a:r>
              <a:rPr lang="en-US" sz="4000" b="0" dirty="0">
                <a:solidFill>
                  <a:schemeClr val="tx1"/>
                </a:solidFill>
              </a:rPr>
              <a:t>Summary</a:t>
            </a:r>
          </a:p>
        </p:txBody>
      </p:sp>
    </p:spTree>
    <p:extLst>
      <p:ext uri="{BB962C8B-B14F-4D97-AF65-F5344CB8AC3E}">
        <p14:creationId xmlns:p14="http://schemas.microsoft.com/office/powerpoint/2010/main" val="203926422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5F77-E89A-854B-A75D-7F68656643C1}"/>
              </a:ext>
            </a:extLst>
          </p:cNvPr>
          <p:cNvSpPr>
            <a:spLocks noGrp="1"/>
          </p:cNvSpPr>
          <p:nvPr>
            <p:ph type="title"/>
          </p:nvPr>
        </p:nvSpPr>
        <p:spPr/>
        <p:txBody>
          <a:bodyPr/>
          <a:lstStyle/>
          <a:p>
            <a:r>
              <a:rPr lang="en-US" dirty="0"/>
              <a:t>How Random Forests Help solve these Issues</a:t>
            </a:r>
          </a:p>
        </p:txBody>
      </p:sp>
      <p:sp>
        <p:nvSpPr>
          <p:cNvPr id="3" name="Text Placeholder 2">
            <a:extLst>
              <a:ext uri="{FF2B5EF4-FFF2-40B4-BE49-F238E27FC236}">
                <a16:creationId xmlns:a16="http://schemas.microsoft.com/office/drawing/2014/main" id="{420080D1-8D06-5A4D-8185-6EB6D77FB572}"/>
              </a:ext>
            </a:extLst>
          </p:cNvPr>
          <p:cNvSpPr>
            <a:spLocks noGrp="1"/>
          </p:cNvSpPr>
          <p:nvPr>
            <p:ph type="body" idx="1"/>
          </p:nvPr>
        </p:nvSpPr>
        <p:spPr/>
        <p:txBody>
          <a:bodyPr/>
          <a:lstStyle/>
          <a:p>
            <a:r>
              <a:rPr lang="en-US" sz="4400" dirty="0"/>
              <a:t>Depends on </a:t>
            </a:r>
            <a:r>
              <a:rPr lang="en-US" sz="4400" b="1" dirty="0">
                <a:solidFill>
                  <a:schemeClr val="accent3"/>
                </a:solidFill>
              </a:rPr>
              <a:t>tree</a:t>
            </a:r>
            <a:r>
              <a:rPr lang="en-US" sz="4400" dirty="0"/>
              <a:t> not </a:t>
            </a:r>
            <a:r>
              <a:rPr lang="en-US" sz="4400" b="1" dirty="0">
                <a:solidFill>
                  <a:schemeClr val="tx1"/>
                </a:solidFill>
              </a:rPr>
              <a:t>prediction/data</a:t>
            </a:r>
          </a:p>
          <a:p>
            <a:pPr lvl="1">
              <a:buFont typeface="Wingdings" pitchFamily="2" charset="2"/>
              <a:buChar char="§"/>
            </a:pPr>
            <a:r>
              <a:rPr lang="en-US" sz="4400" dirty="0"/>
              <a:t>Due to random data split, the different equivalent should hopefully all occur equally; often all contributing to the importance</a:t>
            </a:r>
          </a:p>
          <a:p>
            <a:r>
              <a:rPr lang="en-US" sz="4400" dirty="0"/>
              <a:t>Can become </a:t>
            </a:r>
            <a:r>
              <a:rPr lang="en-US" sz="4400" b="1" dirty="0">
                <a:solidFill>
                  <a:schemeClr val="tx1"/>
                </a:solidFill>
              </a:rPr>
              <a:t>confused with correlated variables</a:t>
            </a:r>
            <a:r>
              <a:rPr lang="en-US" sz="4400" b="1" dirty="0">
                <a:solidFill>
                  <a:schemeClr val="accent6"/>
                </a:solidFill>
              </a:rPr>
              <a:t> </a:t>
            </a:r>
            <a:r>
              <a:rPr lang="en-US" sz="4400" dirty="0"/>
              <a:t>(if one is slightly more informative than another, it might be used exclusively even though both are almost equally useful)</a:t>
            </a:r>
          </a:p>
          <a:p>
            <a:pPr lvl="1">
              <a:buFont typeface="Wingdings" pitchFamily="2" charset="2"/>
              <a:buChar char="§"/>
            </a:pPr>
            <a:r>
              <a:rPr lang="en-US" sz="4400" dirty="0"/>
              <a:t>Random feature split means that different trees will have access to different subsets of the the correlated variables.  Thus each variable will contribute!</a:t>
            </a:r>
          </a:p>
        </p:txBody>
      </p:sp>
    </p:spTree>
    <p:extLst>
      <p:ext uri="{BB962C8B-B14F-4D97-AF65-F5344CB8AC3E}">
        <p14:creationId xmlns:p14="http://schemas.microsoft.com/office/powerpoint/2010/main" val="40208350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57D0-03A9-6546-8C98-B5B90BA99331}"/>
              </a:ext>
            </a:extLst>
          </p:cNvPr>
          <p:cNvSpPr>
            <a:spLocks noGrp="1"/>
          </p:cNvSpPr>
          <p:nvPr>
            <p:ph type="title"/>
          </p:nvPr>
        </p:nvSpPr>
        <p:spPr/>
        <p:txBody>
          <a:bodyPr/>
          <a:lstStyle/>
          <a:p>
            <a:r>
              <a:rPr lang="en-US" dirty="0"/>
              <a:t>Feature Importance - Formula</a:t>
            </a:r>
          </a:p>
        </p:txBody>
      </p:sp>
      <p:sp>
        <p:nvSpPr>
          <p:cNvPr id="3" name="Text Placeholder 2">
            <a:extLst>
              <a:ext uri="{FF2B5EF4-FFF2-40B4-BE49-F238E27FC236}">
                <a16:creationId xmlns:a16="http://schemas.microsoft.com/office/drawing/2014/main" id="{38AA78AD-3AC9-FC43-A054-A72301F31125}"/>
              </a:ext>
            </a:extLst>
          </p:cNvPr>
          <p:cNvSpPr>
            <a:spLocks noGrp="1"/>
          </p:cNvSpPr>
          <p:nvPr>
            <p:ph type="body" idx="1"/>
          </p:nvPr>
        </p:nvSpPr>
        <p:spPr/>
        <p:txBody>
          <a:bodyPr/>
          <a:lstStyle/>
          <a:p>
            <a:r>
              <a:rPr lang="en-US" sz="4400" dirty="0"/>
              <a:t>We simply average over all the trees in the forest the importance from that tree.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1B7965-7472-1E48-BEA0-FD5B3587E88E}"/>
                  </a:ext>
                </a:extLst>
              </p:cNvPr>
              <p:cNvSpPr txBox="1"/>
              <p:nvPr/>
            </p:nvSpPr>
            <p:spPr>
              <a:xfrm>
                <a:off x="7840152" y="4903781"/>
                <a:ext cx="5853525" cy="22355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𝐼</m:t>
                          </m:r>
                        </m:e>
                        <m:sub>
                          <m:r>
                            <a:rPr lang="en-US" sz="6000" b="0" i="1" smtClean="0">
                              <a:latin typeface="Cambria Math" panose="02040503050406030204" pitchFamily="18" charset="0"/>
                            </a:rPr>
                            <m:t>𝑖</m:t>
                          </m:r>
                        </m:sub>
                      </m:sSub>
                      <m:r>
                        <a:rPr lang="en-US" sz="6000" b="0" i="1" smtClean="0">
                          <a:latin typeface="Cambria Math" panose="02040503050406030204" pitchFamily="18" charset="0"/>
                        </a:rPr>
                        <m:t>= </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1</m:t>
                          </m:r>
                        </m:num>
                        <m:den>
                          <m:r>
                            <a:rPr lang="en-US" sz="6000" b="0" i="1" smtClean="0">
                              <a:latin typeface="Cambria Math" panose="02040503050406030204" pitchFamily="18" charset="0"/>
                            </a:rPr>
                            <m:t>|</m:t>
                          </m:r>
                          <m:r>
                            <a:rPr lang="en-US" sz="6000" b="0" i="1" smtClean="0">
                              <a:latin typeface="Cambria Math" panose="02040503050406030204" pitchFamily="18" charset="0"/>
                            </a:rPr>
                            <m:t>𝐵</m:t>
                          </m:r>
                          <m:r>
                            <a:rPr lang="en-US" sz="6000" b="0" i="1" smtClean="0">
                              <a:latin typeface="Cambria Math" panose="02040503050406030204" pitchFamily="18" charset="0"/>
                            </a:rPr>
                            <m:t>|</m:t>
                          </m:r>
                        </m:den>
                      </m:f>
                      <m:nary>
                        <m:naryPr>
                          <m:chr m:val="∑"/>
                          <m:supHide m:val="on"/>
                          <m:ctrlPr>
                            <a:rPr lang="en-US" sz="6000" b="0" i="1" smtClean="0">
                              <a:latin typeface="Cambria Math" panose="02040503050406030204" pitchFamily="18" charset="0"/>
                            </a:rPr>
                          </m:ctrlPr>
                        </m:naryPr>
                        <m:sub>
                          <m:r>
                            <a:rPr lang="en-US" sz="6000" b="0" i="1" smtClean="0">
                              <a:latin typeface="Cambria Math" panose="02040503050406030204" pitchFamily="18" charset="0"/>
                            </a:rPr>
                            <m:t>𝑇</m:t>
                          </m:r>
                          <m:r>
                            <a:rPr lang="en-US" sz="6000" b="0" i="1" smtClean="0">
                              <a:latin typeface="Cambria Math" panose="02040503050406030204" pitchFamily="18" charset="0"/>
                            </a:rPr>
                            <m:t>∈</m:t>
                          </m:r>
                          <m:r>
                            <m:rPr>
                              <m:sty m:val="p"/>
                            </m:rPr>
                            <a:rPr lang="en-US" sz="6000" b="0" i="1" smtClean="0">
                              <a:latin typeface="Cambria Math" panose="02040503050406030204" pitchFamily="18" charset="0"/>
                            </a:rPr>
                            <m:t>B</m:t>
                          </m:r>
                        </m:sub>
                        <m:sup/>
                        <m:e>
                          <m:sSub>
                            <m:sSubPr>
                              <m:ctrlPr>
                                <a:rPr lang="en-US" sz="6000" b="0" i="1" smtClean="0">
                                  <a:latin typeface="Cambria Math" panose="02040503050406030204" pitchFamily="18" charset="0"/>
                                </a:rPr>
                              </m:ctrlPr>
                            </m:sSubPr>
                            <m:e>
                              <m:r>
                                <a:rPr lang="en-US" sz="6000" b="0" i="1" smtClean="0">
                                  <a:latin typeface="Cambria Math" panose="02040503050406030204" pitchFamily="18" charset="0"/>
                                </a:rPr>
                                <m:t>𝐼</m:t>
                              </m:r>
                            </m:e>
                            <m:sub>
                              <m:r>
                                <a:rPr lang="en-US" sz="6000" b="0" i="1" smtClean="0">
                                  <a:latin typeface="Cambria Math" panose="02040503050406030204" pitchFamily="18" charset="0"/>
                                </a:rPr>
                                <m:t>𝑖</m:t>
                              </m:r>
                            </m:sub>
                          </m:sSub>
                          <m:d>
                            <m:dPr>
                              <m:ctrlPr>
                                <a:rPr lang="en-US" sz="6000" b="0" i="1" smtClean="0">
                                  <a:latin typeface="Cambria Math" panose="02040503050406030204" pitchFamily="18" charset="0"/>
                                </a:rPr>
                              </m:ctrlPr>
                            </m:dPr>
                            <m:e>
                              <m:r>
                                <a:rPr lang="en-US" sz="6000" b="0" i="1" smtClean="0">
                                  <a:latin typeface="Cambria Math" panose="02040503050406030204" pitchFamily="18" charset="0"/>
                                </a:rPr>
                                <m:t>𝑇</m:t>
                              </m:r>
                            </m:e>
                          </m:d>
                        </m:e>
                      </m:nary>
                    </m:oMath>
                  </m:oMathPara>
                </a14:m>
                <a:endParaRPr lang="en-US" sz="6000" dirty="0"/>
              </a:p>
            </p:txBody>
          </p:sp>
        </mc:Choice>
        <mc:Fallback xmlns="">
          <p:sp>
            <p:nvSpPr>
              <p:cNvPr id="4" name="TextBox 3">
                <a:extLst>
                  <a:ext uri="{FF2B5EF4-FFF2-40B4-BE49-F238E27FC236}">
                    <a16:creationId xmlns:a16="http://schemas.microsoft.com/office/drawing/2014/main" id="{9A1B7965-7472-1E48-BEA0-FD5B3587E88E}"/>
                  </a:ext>
                </a:extLst>
              </p:cNvPr>
              <p:cNvSpPr txBox="1">
                <a:spLocks noRot="1" noChangeAspect="1" noMove="1" noResize="1" noEditPoints="1" noAdjustHandles="1" noChangeArrowheads="1" noChangeShapeType="1" noTextEdit="1"/>
              </p:cNvSpPr>
              <p:nvPr/>
            </p:nvSpPr>
            <p:spPr>
              <a:xfrm>
                <a:off x="7840152" y="4903781"/>
                <a:ext cx="5853525" cy="2235548"/>
              </a:xfrm>
              <a:prstGeom prst="rect">
                <a:avLst/>
              </a:prstGeom>
              <a:blipFill>
                <a:blip r:embed="rId3"/>
                <a:stretch>
                  <a:fillRect l="-3680" t="-148588" b="-206780"/>
                </a:stretch>
              </a:blipFill>
            </p:spPr>
            <p:txBody>
              <a:bodyPr/>
              <a:lstStyle/>
              <a:p>
                <a:r>
                  <a:rPr lang="en-US">
                    <a:noFill/>
                  </a:rPr>
                  <a:t> </a:t>
                </a:r>
              </a:p>
            </p:txBody>
          </p:sp>
        </mc:Fallback>
      </mc:AlternateContent>
    </p:spTree>
    <p:extLst>
      <p:ext uri="{BB962C8B-B14F-4D97-AF65-F5344CB8AC3E}">
        <p14:creationId xmlns:p14="http://schemas.microsoft.com/office/powerpoint/2010/main" val="138207518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FBEA-DE06-7244-9D8B-CACB740258A6}"/>
              </a:ext>
            </a:extLst>
          </p:cNvPr>
          <p:cNvSpPr>
            <a:spLocks noGrp="1"/>
          </p:cNvSpPr>
          <p:nvPr>
            <p:ph type="title"/>
          </p:nvPr>
        </p:nvSpPr>
        <p:spPr/>
        <p:txBody>
          <a:bodyPr/>
          <a:lstStyle/>
          <a:p>
            <a:r>
              <a:rPr lang="en-US" dirty="0"/>
              <a:t>Feature Importance Example on MNIST</a:t>
            </a:r>
          </a:p>
        </p:txBody>
      </p:sp>
      <p:sp>
        <p:nvSpPr>
          <p:cNvPr id="3" name="Text Placeholder 2">
            <a:extLst>
              <a:ext uri="{FF2B5EF4-FFF2-40B4-BE49-F238E27FC236}">
                <a16:creationId xmlns:a16="http://schemas.microsoft.com/office/drawing/2014/main" id="{B6ED4D68-7032-9044-AD14-58F235A9A739}"/>
              </a:ext>
            </a:extLst>
          </p:cNvPr>
          <p:cNvSpPr>
            <a:spLocks noGrp="1"/>
          </p:cNvSpPr>
          <p:nvPr>
            <p:ph type="body" sz="half" idx="1"/>
          </p:nvPr>
        </p:nvSpPr>
        <p:spPr/>
        <p:txBody>
          <a:bodyPr/>
          <a:lstStyle/>
          <a:p>
            <a:r>
              <a:rPr lang="en-US" sz="4400" dirty="0"/>
              <a:t>We can now see how working with </a:t>
            </a:r>
            <a:r>
              <a:rPr lang="en-US" sz="4400" dirty="0" err="1"/>
              <a:t>importances</a:t>
            </a:r>
            <a:r>
              <a:rPr lang="en-US" sz="4400" dirty="0"/>
              <a:t> in random forests can help smooth things out to a more reasonable model </a:t>
            </a:r>
          </a:p>
          <a:p>
            <a:r>
              <a:rPr lang="en-US" sz="4400" dirty="0"/>
              <a:t>Remember it does this while still being faster to train, and more accurate</a:t>
            </a:r>
          </a:p>
        </p:txBody>
      </p:sp>
      <p:sp>
        <p:nvSpPr>
          <p:cNvPr id="5" name="Rectangle 4">
            <a:extLst>
              <a:ext uri="{FF2B5EF4-FFF2-40B4-BE49-F238E27FC236}">
                <a16:creationId xmlns:a16="http://schemas.microsoft.com/office/drawing/2014/main" id="{E678345D-516A-6244-9B9F-C6C249C5DB16}"/>
              </a:ext>
            </a:extLst>
          </p:cNvPr>
          <p:cNvSpPr/>
          <p:nvPr/>
        </p:nvSpPr>
        <p:spPr>
          <a:xfrm>
            <a:off x="1568183" y="9687494"/>
            <a:ext cx="9119805" cy="553998"/>
          </a:xfrm>
          <a:prstGeom prst="rect">
            <a:avLst/>
          </a:prstGeom>
        </p:spPr>
        <p:txBody>
          <a:bodyPr wrap="none">
            <a:spAutoFit/>
          </a:bodyPr>
          <a:lstStyle/>
          <a:p>
            <a:r>
              <a:rPr lang="en-US" dirty="0"/>
              <a:t>DTE-LECTURE-4-FEATURE-IMPORTANCE.ipynb</a:t>
            </a:r>
          </a:p>
        </p:txBody>
      </p:sp>
      <p:pic>
        <p:nvPicPr>
          <p:cNvPr id="6" name="Picture 5">
            <a:extLst>
              <a:ext uri="{FF2B5EF4-FFF2-40B4-BE49-F238E27FC236}">
                <a16:creationId xmlns:a16="http://schemas.microsoft.com/office/drawing/2014/main" id="{12200A10-D252-5346-AADB-FA746EE5F8E8}"/>
              </a:ext>
            </a:extLst>
          </p:cNvPr>
          <p:cNvPicPr>
            <a:picLocks noChangeAspect="1"/>
          </p:cNvPicPr>
          <p:nvPr/>
        </p:nvPicPr>
        <p:blipFill>
          <a:blip r:embed="rId3"/>
          <a:stretch>
            <a:fillRect/>
          </a:stretch>
        </p:blipFill>
        <p:spPr>
          <a:xfrm>
            <a:off x="14031044" y="2971800"/>
            <a:ext cx="7653838" cy="7772400"/>
          </a:xfrm>
          <a:prstGeom prst="rect">
            <a:avLst/>
          </a:prstGeom>
        </p:spPr>
      </p:pic>
    </p:spTree>
    <p:extLst>
      <p:ext uri="{BB962C8B-B14F-4D97-AF65-F5344CB8AC3E}">
        <p14:creationId xmlns:p14="http://schemas.microsoft.com/office/powerpoint/2010/main" val="88365808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DD90-411D-3043-8DE1-47895696DEE1}"/>
              </a:ext>
            </a:extLst>
          </p:cNvPr>
          <p:cNvSpPr>
            <a:spLocks noGrp="1"/>
          </p:cNvSpPr>
          <p:nvPr>
            <p:ph type="title"/>
          </p:nvPr>
        </p:nvSpPr>
        <p:spPr/>
        <p:txBody>
          <a:bodyPr/>
          <a:lstStyle/>
          <a:p>
            <a:r>
              <a:rPr lang="en-US" dirty="0"/>
              <a:t>Warnings about Feature </a:t>
            </a:r>
            <a:r>
              <a:rPr lang="en-US" dirty="0" err="1"/>
              <a:t>Importances</a:t>
            </a:r>
            <a:endParaRPr lang="en-US" dirty="0"/>
          </a:p>
        </p:txBody>
      </p:sp>
      <p:sp>
        <p:nvSpPr>
          <p:cNvPr id="3" name="Text Placeholder 2">
            <a:extLst>
              <a:ext uri="{FF2B5EF4-FFF2-40B4-BE49-F238E27FC236}">
                <a16:creationId xmlns:a16="http://schemas.microsoft.com/office/drawing/2014/main" id="{C2F6118C-D3EF-BB42-ABAF-C46862BE2784}"/>
              </a:ext>
            </a:extLst>
          </p:cNvPr>
          <p:cNvSpPr>
            <a:spLocks noGrp="1"/>
          </p:cNvSpPr>
          <p:nvPr>
            <p:ph type="body" idx="1"/>
          </p:nvPr>
        </p:nvSpPr>
        <p:spPr/>
        <p:txBody>
          <a:bodyPr/>
          <a:lstStyle/>
          <a:p>
            <a:r>
              <a:rPr lang="en-US" sz="4400" dirty="0"/>
              <a:t>Interpreting feature </a:t>
            </a:r>
            <a:r>
              <a:rPr lang="en-US" sz="4400" dirty="0" err="1"/>
              <a:t>importances</a:t>
            </a:r>
            <a:r>
              <a:rPr lang="en-US" sz="4400" dirty="0"/>
              <a:t> can be wrought with peril.  Here are a few warnings:</a:t>
            </a:r>
          </a:p>
          <a:p>
            <a:pPr lvl="1">
              <a:buFont typeface="Wingdings" pitchFamily="2" charset="2"/>
              <a:buChar char="§"/>
            </a:pPr>
            <a:r>
              <a:rPr lang="en-US" sz="4400" b="1" dirty="0"/>
              <a:t>Main one: </a:t>
            </a:r>
            <a:r>
              <a:rPr lang="en-US" sz="4400" dirty="0"/>
              <a:t>continuous random variables are often seen as more important than discrete.  Discrete ones with more classes are more important than discrete ones with fewer classes. </a:t>
            </a:r>
            <a:r>
              <a:rPr lang="en-US" sz="4400" dirty="0">
                <a:hlinkClick r:id="rId3"/>
              </a:rPr>
              <a:t>This paper </a:t>
            </a:r>
            <a:r>
              <a:rPr lang="en-US" sz="4400" dirty="0"/>
              <a:t>dives in, as does </a:t>
            </a:r>
            <a:r>
              <a:rPr lang="en-US" sz="4400" dirty="0">
                <a:hlinkClick r:id="rId4"/>
              </a:rPr>
              <a:t>this blog</a:t>
            </a:r>
            <a:r>
              <a:rPr lang="en-US" sz="4400" dirty="0"/>
              <a:t>.</a:t>
            </a:r>
          </a:p>
          <a:p>
            <a:pPr lvl="1">
              <a:buFont typeface="Wingdings" pitchFamily="2" charset="2"/>
              <a:buChar char="§"/>
            </a:pPr>
            <a:r>
              <a:rPr lang="en-US" sz="4400" b="1" dirty="0"/>
              <a:t>Consequence: </a:t>
            </a:r>
            <a:r>
              <a:rPr lang="en-US" sz="4400" dirty="0"/>
              <a:t>often times a random continuous column is seen as more important than an informative discrete one!</a:t>
            </a:r>
          </a:p>
          <a:p>
            <a:pPr lvl="1">
              <a:buFont typeface="Wingdings" pitchFamily="2" charset="2"/>
              <a:buChar char="§"/>
            </a:pPr>
            <a:r>
              <a:rPr lang="en-US" sz="4400" b="1" dirty="0"/>
              <a:t>Collinearity: </a:t>
            </a:r>
            <a:r>
              <a:rPr lang="en-US" sz="4400" dirty="0"/>
              <a:t>Correlated columns will share feature importance between them (imagine duplicating a column, the random forests will pick the columns essentially at random, spreading the importance)</a:t>
            </a:r>
          </a:p>
        </p:txBody>
      </p:sp>
    </p:spTree>
    <p:extLst>
      <p:ext uri="{BB962C8B-B14F-4D97-AF65-F5344CB8AC3E}">
        <p14:creationId xmlns:p14="http://schemas.microsoft.com/office/powerpoint/2010/main" val="139615685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98DC-6FB8-EB4F-B01C-143185401257}"/>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924BF28-7645-F44C-893E-761912ECBA91}"/>
              </a:ext>
            </a:extLst>
          </p:cNvPr>
          <p:cNvSpPr>
            <a:spLocks noGrp="1"/>
          </p:cNvSpPr>
          <p:nvPr>
            <p:ph type="body" idx="1"/>
          </p:nvPr>
        </p:nvSpPr>
        <p:spPr/>
        <p:txBody>
          <a:bodyPr/>
          <a:lstStyle/>
          <a:p>
            <a:pPr marL="571500" indent="-571500">
              <a:buFont typeface="Arial" panose="020B0604020202020204" pitchFamily="34" charset="0"/>
              <a:buChar char="•"/>
            </a:pPr>
            <a:r>
              <a:rPr lang="en-US" sz="4000" b="0" dirty="0">
                <a:solidFill>
                  <a:schemeClr val="accent3"/>
                </a:solidFill>
              </a:rPr>
              <a:t>Class review</a:t>
            </a:r>
          </a:p>
          <a:p>
            <a:pPr marL="571500" indent="-571500">
              <a:buFont typeface="Arial" panose="020B0604020202020204" pitchFamily="34" charset="0"/>
              <a:buChar char="•"/>
            </a:pPr>
            <a:r>
              <a:rPr lang="en-US" sz="4000" b="0" dirty="0">
                <a:solidFill>
                  <a:schemeClr val="tx1"/>
                </a:solidFill>
              </a:rPr>
              <a:t>Random Forest Proximities</a:t>
            </a:r>
          </a:p>
          <a:p>
            <a:pPr marL="571500" indent="-571500">
              <a:buFont typeface="Arial" panose="020B0604020202020204" pitchFamily="34" charset="0"/>
              <a:buChar char="•"/>
            </a:pPr>
            <a:r>
              <a:rPr lang="en-US" sz="4000" b="0" dirty="0">
                <a:solidFill>
                  <a:schemeClr val="tx1"/>
                </a:solidFill>
              </a:rPr>
              <a:t>Feature </a:t>
            </a:r>
            <a:r>
              <a:rPr lang="en-US" sz="4000" b="0" dirty="0" err="1">
                <a:solidFill>
                  <a:schemeClr val="tx1"/>
                </a:solidFill>
              </a:rPr>
              <a:t>Importances</a:t>
            </a:r>
            <a:r>
              <a:rPr lang="en-US" sz="4000" b="0" dirty="0">
                <a:solidFill>
                  <a:schemeClr val="tx1"/>
                </a:solidFill>
              </a:rPr>
              <a:t> in Trees</a:t>
            </a:r>
          </a:p>
          <a:p>
            <a:pPr marL="571500" indent="-571500">
              <a:buFont typeface="Arial" panose="020B0604020202020204" pitchFamily="34" charset="0"/>
              <a:buChar char="•"/>
            </a:pPr>
            <a:r>
              <a:rPr lang="en-US" sz="4000" b="0" dirty="0">
                <a:solidFill>
                  <a:schemeClr val="tx1"/>
                </a:solidFill>
              </a:rPr>
              <a:t>Feature </a:t>
            </a:r>
            <a:r>
              <a:rPr lang="en-US" sz="4000" b="0" dirty="0" err="1">
                <a:solidFill>
                  <a:schemeClr val="tx1"/>
                </a:solidFill>
              </a:rPr>
              <a:t>Importances</a:t>
            </a:r>
            <a:r>
              <a:rPr lang="en-US" sz="4000" b="0" dirty="0">
                <a:solidFill>
                  <a:schemeClr val="tx1"/>
                </a:solidFill>
              </a:rPr>
              <a:t> in Forests</a:t>
            </a:r>
          </a:p>
          <a:p>
            <a:pPr marL="571500" indent="-571500">
              <a:buFont typeface="Arial" panose="020B0604020202020204" pitchFamily="34" charset="0"/>
              <a:buChar char="•"/>
            </a:pPr>
            <a:r>
              <a:rPr lang="en-US" sz="4000" b="0" dirty="0">
                <a:solidFill>
                  <a:schemeClr val="tx1"/>
                </a:solidFill>
              </a:rPr>
              <a:t>Summary</a:t>
            </a:r>
          </a:p>
        </p:txBody>
      </p:sp>
    </p:spTree>
    <p:extLst>
      <p:ext uri="{BB962C8B-B14F-4D97-AF65-F5344CB8AC3E}">
        <p14:creationId xmlns:p14="http://schemas.microsoft.com/office/powerpoint/2010/main" val="168977580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DD90-411D-3043-8DE1-47895696DEE1}"/>
              </a:ext>
            </a:extLst>
          </p:cNvPr>
          <p:cNvSpPr>
            <a:spLocks noGrp="1"/>
          </p:cNvSpPr>
          <p:nvPr>
            <p:ph type="title"/>
          </p:nvPr>
        </p:nvSpPr>
        <p:spPr/>
        <p:txBody>
          <a:bodyPr/>
          <a:lstStyle/>
          <a:p>
            <a:r>
              <a:rPr lang="en-US" dirty="0"/>
              <a:t>Permutation Importance</a:t>
            </a:r>
          </a:p>
        </p:txBody>
      </p:sp>
      <p:sp>
        <p:nvSpPr>
          <p:cNvPr id="3" name="Text Placeholder 2">
            <a:extLst>
              <a:ext uri="{FF2B5EF4-FFF2-40B4-BE49-F238E27FC236}">
                <a16:creationId xmlns:a16="http://schemas.microsoft.com/office/drawing/2014/main" id="{C2F6118C-D3EF-BB42-ABAF-C46862BE2784}"/>
              </a:ext>
            </a:extLst>
          </p:cNvPr>
          <p:cNvSpPr>
            <a:spLocks noGrp="1"/>
          </p:cNvSpPr>
          <p:nvPr>
            <p:ph type="body" idx="1"/>
          </p:nvPr>
        </p:nvSpPr>
        <p:spPr/>
        <p:txBody>
          <a:bodyPr/>
          <a:lstStyle/>
          <a:p>
            <a:r>
              <a:rPr lang="en-US" sz="4000" dirty="0"/>
              <a:t>In general feature </a:t>
            </a:r>
            <a:r>
              <a:rPr lang="en-US" sz="4000" dirty="0" err="1"/>
              <a:t>importances</a:t>
            </a:r>
            <a:r>
              <a:rPr lang="en-US" sz="4000" dirty="0"/>
              <a:t> can be computed using whatever criteria you used to split: entropy, Gini, mean squared error.</a:t>
            </a:r>
          </a:p>
          <a:p>
            <a:r>
              <a:rPr lang="en-US" sz="4000" dirty="0"/>
              <a:t>An alternative notion, called </a:t>
            </a:r>
            <a:r>
              <a:rPr lang="en-US" sz="4000" b="1" dirty="0">
                <a:solidFill>
                  <a:schemeClr val="tx1"/>
                </a:solidFill>
              </a:rPr>
              <a:t>Permutation Importance</a:t>
            </a:r>
            <a:r>
              <a:rPr lang="en-US" sz="4000" dirty="0"/>
              <a:t>, can also be used:</a:t>
            </a:r>
          </a:p>
          <a:p>
            <a:pPr lvl="1">
              <a:buFont typeface="Wingdings" pitchFamily="2" charset="2"/>
              <a:buChar char="ü"/>
            </a:pPr>
            <a:r>
              <a:rPr lang="en-US" sz="4000" dirty="0"/>
              <a:t>First the random forest is grown and the out-of-bag error (or validation error) is used to assess the performance of the model</a:t>
            </a:r>
          </a:p>
          <a:p>
            <a:pPr lvl="1">
              <a:buFont typeface="Wingdings" pitchFamily="2" charset="2"/>
              <a:buChar char="ü"/>
            </a:pPr>
            <a:r>
              <a:rPr lang="en-US" sz="4000" dirty="0"/>
              <a:t>Second, the </a:t>
            </a:r>
            <a:r>
              <a:rPr lang="en-US" sz="4000" dirty="0" err="1"/>
              <a:t>i-th</a:t>
            </a:r>
            <a:r>
              <a:rPr lang="en-US" sz="4000" dirty="0"/>
              <a:t> feature is </a:t>
            </a:r>
            <a:r>
              <a:rPr lang="en-US" sz="4000" b="1" dirty="0">
                <a:solidFill>
                  <a:schemeClr val="tx1"/>
                </a:solidFill>
              </a:rPr>
              <a:t>randomly shuffled</a:t>
            </a:r>
            <a:r>
              <a:rPr lang="en-US" sz="4000" b="1" dirty="0">
                <a:solidFill>
                  <a:schemeClr val="accent6"/>
                </a:solidFill>
              </a:rPr>
              <a:t> </a:t>
            </a:r>
            <a:r>
              <a:rPr lang="en-US" sz="4000" dirty="0"/>
              <a:t>in the out-of-bag samples (or validation samples), and the accuracy on the shuffled features is also measured.</a:t>
            </a:r>
          </a:p>
          <a:p>
            <a:pPr lvl="1">
              <a:buFont typeface="Wingdings" pitchFamily="2" charset="2"/>
              <a:buChar char="ü"/>
            </a:pPr>
            <a:r>
              <a:rPr lang="en-US" sz="4000" dirty="0"/>
              <a:t>The decrease in accuracy when the feature is shuffled is the importance of the feature</a:t>
            </a:r>
          </a:p>
          <a:p>
            <a:pPr lvl="1">
              <a:buFont typeface="Wingdings" pitchFamily="2" charset="2"/>
              <a:buChar char="ü"/>
            </a:pPr>
            <a:r>
              <a:rPr lang="en-US" sz="4000" dirty="0"/>
              <a:t>Note that this </a:t>
            </a:r>
            <a:r>
              <a:rPr lang="en-US" sz="4000" b="1" dirty="0">
                <a:solidFill>
                  <a:schemeClr val="tx1"/>
                </a:solidFill>
              </a:rPr>
              <a:t>makes sense for any model</a:t>
            </a:r>
            <a:r>
              <a:rPr lang="en-US" sz="4000" dirty="0"/>
              <a:t>, not just trees.</a:t>
            </a:r>
          </a:p>
          <a:p>
            <a:pPr lvl="1">
              <a:buFont typeface="Wingdings" pitchFamily="2" charset="2"/>
              <a:buChar char="ü"/>
            </a:pPr>
            <a:r>
              <a:rPr lang="en-US" sz="4000" dirty="0"/>
              <a:t>It is </a:t>
            </a:r>
            <a:r>
              <a:rPr lang="en-US" sz="4000" b="1" dirty="0">
                <a:solidFill>
                  <a:schemeClr val="tx1"/>
                </a:solidFill>
              </a:rPr>
              <a:t>extremely slow</a:t>
            </a:r>
          </a:p>
        </p:txBody>
      </p:sp>
    </p:spTree>
    <p:extLst>
      <p:ext uri="{BB962C8B-B14F-4D97-AF65-F5344CB8AC3E}">
        <p14:creationId xmlns:p14="http://schemas.microsoft.com/office/powerpoint/2010/main" val="34671887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FBEA-DE06-7244-9D8B-CACB740258A6}"/>
              </a:ext>
            </a:extLst>
          </p:cNvPr>
          <p:cNvSpPr>
            <a:spLocks noGrp="1"/>
          </p:cNvSpPr>
          <p:nvPr>
            <p:ph type="title"/>
          </p:nvPr>
        </p:nvSpPr>
        <p:spPr/>
        <p:txBody>
          <a:bodyPr/>
          <a:lstStyle/>
          <a:p>
            <a:r>
              <a:rPr lang="en-US" dirty="0"/>
              <a:t>Permutation </a:t>
            </a:r>
            <a:r>
              <a:rPr lang="en-US" dirty="0" err="1"/>
              <a:t>Importances</a:t>
            </a:r>
            <a:r>
              <a:rPr lang="en-US" dirty="0"/>
              <a:t> on MNIST</a:t>
            </a:r>
          </a:p>
        </p:txBody>
      </p:sp>
      <p:sp>
        <p:nvSpPr>
          <p:cNvPr id="3" name="Text Placeholder 2">
            <a:extLst>
              <a:ext uri="{FF2B5EF4-FFF2-40B4-BE49-F238E27FC236}">
                <a16:creationId xmlns:a16="http://schemas.microsoft.com/office/drawing/2014/main" id="{B6ED4D68-7032-9044-AD14-58F235A9A739}"/>
              </a:ext>
            </a:extLst>
          </p:cNvPr>
          <p:cNvSpPr>
            <a:spLocks noGrp="1"/>
          </p:cNvSpPr>
          <p:nvPr>
            <p:ph type="body" sz="half" idx="1"/>
          </p:nvPr>
        </p:nvSpPr>
        <p:spPr/>
        <p:txBody>
          <a:bodyPr/>
          <a:lstStyle/>
          <a:p>
            <a:r>
              <a:rPr lang="en-US" sz="4400" dirty="0"/>
              <a:t>If done with a small number of shuffles (here 10 for efficiency) they can be fairly noisy</a:t>
            </a:r>
          </a:p>
          <a:p>
            <a:r>
              <a:rPr lang="en-US" sz="4400" dirty="0"/>
              <a:t>Generally shows a similar pattern to the Gini Importance</a:t>
            </a:r>
          </a:p>
          <a:p>
            <a:r>
              <a:rPr lang="en-US" sz="4400" dirty="0"/>
              <a:t>Great discussion </a:t>
            </a:r>
            <a:r>
              <a:rPr lang="en-US" sz="4400" dirty="0">
                <a:hlinkClick r:id="rId3"/>
              </a:rPr>
              <a:t>here</a:t>
            </a:r>
            <a:r>
              <a:rPr lang="en-US" sz="4400" dirty="0"/>
              <a:t> on the benefits.</a:t>
            </a:r>
          </a:p>
          <a:p>
            <a:r>
              <a:rPr lang="en-US" sz="4400" dirty="0"/>
              <a:t>Again, often very inefficient.  This noisy picture took 1 hour, the last one took 1 minute…</a:t>
            </a:r>
          </a:p>
        </p:txBody>
      </p:sp>
      <p:sp>
        <p:nvSpPr>
          <p:cNvPr id="5" name="Rectangle 4">
            <a:extLst>
              <a:ext uri="{FF2B5EF4-FFF2-40B4-BE49-F238E27FC236}">
                <a16:creationId xmlns:a16="http://schemas.microsoft.com/office/drawing/2014/main" id="{E678345D-516A-6244-9B9F-C6C249C5DB16}"/>
              </a:ext>
            </a:extLst>
          </p:cNvPr>
          <p:cNvSpPr/>
          <p:nvPr/>
        </p:nvSpPr>
        <p:spPr>
          <a:xfrm>
            <a:off x="1011944" y="10467201"/>
            <a:ext cx="10232288" cy="553998"/>
          </a:xfrm>
          <a:prstGeom prst="rect">
            <a:avLst/>
          </a:prstGeom>
        </p:spPr>
        <p:txBody>
          <a:bodyPr wrap="none">
            <a:spAutoFit/>
          </a:bodyPr>
          <a:lstStyle/>
          <a:p>
            <a:r>
              <a:rPr lang="en-US" dirty="0"/>
              <a:t>DTE-LECTURE-4-PERMUTATION-FEATURE-IMP.ipynb</a:t>
            </a:r>
          </a:p>
        </p:txBody>
      </p:sp>
      <p:pic>
        <p:nvPicPr>
          <p:cNvPr id="6" name="Picture 5">
            <a:extLst>
              <a:ext uri="{FF2B5EF4-FFF2-40B4-BE49-F238E27FC236}">
                <a16:creationId xmlns:a16="http://schemas.microsoft.com/office/drawing/2014/main" id="{12200A10-D252-5346-AADB-FA746EE5F8E8}"/>
              </a:ext>
            </a:extLst>
          </p:cNvPr>
          <p:cNvPicPr>
            <a:picLocks noChangeAspect="1"/>
          </p:cNvPicPr>
          <p:nvPr/>
        </p:nvPicPr>
        <p:blipFill>
          <a:blip r:embed="rId4"/>
          <a:stretch>
            <a:fillRect/>
          </a:stretch>
        </p:blipFill>
        <p:spPr>
          <a:xfrm>
            <a:off x="14031044" y="2971800"/>
            <a:ext cx="7653838" cy="7772400"/>
          </a:xfrm>
          <a:prstGeom prst="rect">
            <a:avLst/>
          </a:prstGeom>
        </p:spPr>
      </p:pic>
    </p:spTree>
    <p:extLst>
      <p:ext uri="{BB962C8B-B14F-4D97-AF65-F5344CB8AC3E}">
        <p14:creationId xmlns:p14="http://schemas.microsoft.com/office/powerpoint/2010/main" val="171274452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98DC-6FB8-EB4F-B01C-143185401257}"/>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924BF28-7645-F44C-893E-761912ECBA91}"/>
              </a:ext>
            </a:extLst>
          </p:cNvPr>
          <p:cNvSpPr>
            <a:spLocks noGrp="1"/>
          </p:cNvSpPr>
          <p:nvPr>
            <p:ph type="body" idx="1"/>
          </p:nvPr>
        </p:nvSpPr>
        <p:spPr/>
        <p:txBody>
          <a:bodyPr/>
          <a:lstStyle/>
          <a:p>
            <a:pPr marL="571500" indent="-571500">
              <a:buFont typeface="Arial" panose="020B0604020202020204" pitchFamily="34" charset="0"/>
              <a:buChar char="•"/>
            </a:pPr>
            <a:r>
              <a:rPr lang="en-US" sz="4000" b="0" dirty="0">
                <a:solidFill>
                  <a:schemeClr val="tx1"/>
                </a:solidFill>
              </a:rPr>
              <a:t>Review</a:t>
            </a:r>
          </a:p>
          <a:p>
            <a:pPr marL="571500" indent="-571500">
              <a:buFont typeface="Arial" panose="020B0604020202020204" pitchFamily="34" charset="0"/>
              <a:buChar char="•"/>
            </a:pPr>
            <a:r>
              <a:rPr lang="en-US" sz="4000" b="0" dirty="0">
                <a:solidFill>
                  <a:schemeClr val="tx1"/>
                </a:solidFill>
              </a:rPr>
              <a:t>Random Forest Proximities</a:t>
            </a:r>
          </a:p>
          <a:p>
            <a:pPr marL="571500" indent="-571500">
              <a:buFont typeface="Arial" panose="020B0604020202020204" pitchFamily="34" charset="0"/>
              <a:buChar char="•"/>
            </a:pPr>
            <a:r>
              <a:rPr lang="en-US" sz="4000" b="0" dirty="0">
                <a:solidFill>
                  <a:schemeClr val="tx1"/>
                </a:solidFill>
              </a:rPr>
              <a:t>Feature </a:t>
            </a:r>
            <a:r>
              <a:rPr lang="en-US" sz="4000" b="0" dirty="0" err="1">
                <a:solidFill>
                  <a:schemeClr val="tx1"/>
                </a:solidFill>
              </a:rPr>
              <a:t>Importances</a:t>
            </a:r>
            <a:r>
              <a:rPr lang="en-US" sz="4000" b="0" dirty="0">
                <a:solidFill>
                  <a:schemeClr val="tx1"/>
                </a:solidFill>
              </a:rPr>
              <a:t> in Trees</a:t>
            </a:r>
          </a:p>
          <a:p>
            <a:pPr marL="571500" indent="-571500">
              <a:buFont typeface="Arial" panose="020B0604020202020204" pitchFamily="34" charset="0"/>
              <a:buChar char="•"/>
            </a:pPr>
            <a:r>
              <a:rPr lang="en-US" sz="4000" b="0" dirty="0">
                <a:solidFill>
                  <a:schemeClr val="tx1"/>
                </a:solidFill>
              </a:rPr>
              <a:t>Feature </a:t>
            </a:r>
            <a:r>
              <a:rPr lang="en-US" sz="4000" b="0" dirty="0" err="1">
                <a:solidFill>
                  <a:schemeClr val="tx1"/>
                </a:solidFill>
              </a:rPr>
              <a:t>Importances</a:t>
            </a:r>
            <a:r>
              <a:rPr lang="en-US" sz="4000" b="0" dirty="0">
                <a:solidFill>
                  <a:schemeClr val="tx1"/>
                </a:solidFill>
              </a:rPr>
              <a:t> in Forests</a:t>
            </a:r>
          </a:p>
          <a:p>
            <a:pPr marL="571500" indent="-571500">
              <a:buFont typeface="Arial" panose="020B0604020202020204" pitchFamily="34" charset="0"/>
              <a:buChar char="•"/>
            </a:pPr>
            <a:r>
              <a:rPr lang="en-US" sz="4000" b="0" dirty="0">
                <a:solidFill>
                  <a:schemeClr val="accent3"/>
                </a:solidFill>
              </a:rPr>
              <a:t>Summary</a:t>
            </a:r>
          </a:p>
        </p:txBody>
      </p:sp>
    </p:spTree>
    <p:extLst>
      <p:ext uri="{BB962C8B-B14F-4D97-AF65-F5344CB8AC3E}">
        <p14:creationId xmlns:p14="http://schemas.microsoft.com/office/powerpoint/2010/main" val="257240016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36CB-F546-684C-8EDC-24AA63E6B45B}"/>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2FD4F4FC-A052-CA44-BDD1-2D9F18A4EC13}"/>
              </a:ext>
            </a:extLst>
          </p:cNvPr>
          <p:cNvSpPr>
            <a:spLocks noGrp="1"/>
          </p:cNvSpPr>
          <p:nvPr>
            <p:ph type="body" idx="1"/>
          </p:nvPr>
        </p:nvSpPr>
        <p:spPr/>
        <p:txBody>
          <a:bodyPr/>
          <a:lstStyle/>
          <a:p>
            <a:r>
              <a:rPr lang="en-US" sz="4400" dirty="0"/>
              <a:t>Saw how to further boost the performance of bagged trees by taking random subsets of features as well, leading us to </a:t>
            </a:r>
            <a:r>
              <a:rPr lang="en-US" sz="4400" b="1" dirty="0">
                <a:solidFill>
                  <a:schemeClr val="accent3"/>
                </a:solidFill>
              </a:rPr>
              <a:t>random forests</a:t>
            </a:r>
          </a:p>
          <a:p>
            <a:r>
              <a:rPr lang="en-US" sz="4400" dirty="0"/>
              <a:t>Saw how to compute </a:t>
            </a:r>
            <a:r>
              <a:rPr lang="en-US" sz="4400" b="1" dirty="0">
                <a:solidFill>
                  <a:schemeClr val="accent3"/>
                </a:solidFill>
              </a:rPr>
              <a:t>feature </a:t>
            </a:r>
            <a:r>
              <a:rPr lang="en-US" sz="4400" b="1" dirty="0" err="1">
                <a:solidFill>
                  <a:schemeClr val="accent3"/>
                </a:solidFill>
              </a:rPr>
              <a:t>importances</a:t>
            </a:r>
            <a:r>
              <a:rPr lang="en-US" sz="4400" dirty="0">
                <a:solidFill>
                  <a:schemeClr val="accent3"/>
                </a:solidFill>
              </a:rPr>
              <a:t> </a:t>
            </a:r>
            <a:r>
              <a:rPr lang="en-US" sz="4400" dirty="0"/>
              <a:t>in trees and forests, and noted that there were some shortfalls when working with trees that we could avoid by moving to forests</a:t>
            </a:r>
          </a:p>
        </p:txBody>
      </p:sp>
    </p:spTree>
    <p:extLst>
      <p:ext uri="{BB962C8B-B14F-4D97-AF65-F5344CB8AC3E}">
        <p14:creationId xmlns:p14="http://schemas.microsoft.com/office/powerpoint/2010/main" val="365131855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36CB-F546-684C-8EDC-24AA63E6B45B}"/>
              </a:ext>
            </a:extLst>
          </p:cNvPr>
          <p:cNvSpPr>
            <a:spLocks noGrp="1"/>
          </p:cNvSpPr>
          <p:nvPr>
            <p:ph type="title"/>
          </p:nvPr>
        </p:nvSpPr>
        <p:spPr/>
        <p:txBody>
          <a:bodyPr/>
          <a:lstStyle/>
          <a:p>
            <a:r>
              <a:rPr lang="en-US" dirty="0"/>
              <a:t>Next Time</a:t>
            </a:r>
          </a:p>
        </p:txBody>
      </p:sp>
      <p:sp>
        <p:nvSpPr>
          <p:cNvPr id="3" name="Text Placeholder 2">
            <a:extLst>
              <a:ext uri="{FF2B5EF4-FFF2-40B4-BE49-F238E27FC236}">
                <a16:creationId xmlns:a16="http://schemas.microsoft.com/office/drawing/2014/main" id="{2FD4F4FC-A052-CA44-BDD1-2D9F18A4EC13}"/>
              </a:ext>
            </a:extLst>
          </p:cNvPr>
          <p:cNvSpPr>
            <a:spLocks noGrp="1"/>
          </p:cNvSpPr>
          <p:nvPr>
            <p:ph type="body" idx="1"/>
          </p:nvPr>
        </p:nvSpPr>
        <p:spPr/>
        <p:txBody>
          <a:bodyPr/>
          <a:lstStyle/>
          <a:p>
            <a:r>
              <a:rPr lang="en-US" sz="4400" dirty="0"/>
              <a:t>Aggregating trees in parallel on data is nice, it allows us to reduce variance with a small tradeoff in bias</a:t>
            </a:r>
          </a:p>
          <a:p>
            <a:r>
              <a:rPr lang="en-US" sz="4400" dirty="0"/>
              <a:t>It would be nice if we could also somehow do the opposite: aggregate models to reduce bias without introducing too much variance</a:t>
            </a:r>
          </a:p>
          <a:p>
            <a:r>
              <a:rPr lang="en-US" sz="4400" b="1" dirty="0">
                <a:solidFill>
                  <a:schemeClr val="accent3"/>
                </a:solidFill>
              </a:rPr>
              <a:t>Boosting</a:t>
            </a:r>
            <a:r>
              <a:rPr lang="en-US" sz="4400" dirty="0"/>
              <a:t> is a tool that lets us do exactly this!</a:t>
            </a:r>
          </a:p>
        </p:txBody>
      </p:sp>
    </p:spTree>
    <p:extLst>
      <p:ext uri="{BB962C8B-B14F-4D97-AF65-F5344CB8AC3E}">
        <p14:creationId xmlns:p14="http://schemas.microsoft.com/office/powerpoint/2010/main" val="253336244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D935-E1DD-2944-9D3B-29A0750E4833}"/>
              </a:ext>
            </a:extLst>
          </p:cNvPr>
          <p:cNvSpPr>
            <a:spLocks noGrp="1"/>
          </p:cNvSpPr>
          <p:nvPr>
            <p:ph type="title"/>
          </p:nvPr>
        </p:nvSpPr>
        <p:spPr/>
        <p:txBody>
          <a:bodyPr/>
          <a:lstStyle/>
          <a:p>
            <a:r>
              <a:rPr lang="en-US" dirty="0"/>
              <a:t>Final Project – Predict Pet Adoption Time</a:t>
            </a:r>
          </a:p>
        </p:txBody>
      </p:sp>
      <p:sp>
        <p:nvSpPr>
          <p:cNvPr id="3" name="Text Placeholder 2">
            <a:extLst>
              <a:ext uri="{FF2B5EF4-FFF2-40B4-BE49-F238E27FC236}">
                <a16:creationId xmlns:a16="http://schemas.microsoft.com/office/drawing/2014/main" id="{D0657E64-C71F-364D-9562-5C8B5D1D038A}"/>
              </a:ext>
            </a:extLst>
          </p:cNvPr>
          <p:cNvSpPr>
            <a:spLocks noGrp="1"/>
          </p:cNvSpPr>
          <p:nvPr>
            <p:ph type="body" idx="1"/>
          </p:nvPr>
        </p:nvSpPr>
        <p:spPr>
          <a:xfrm>
            <a:off x="1689100" y="2756958"/>
            <a:ext cx="10074532" cy="9006674"/>
          </a:xfrm>
          <a:ln>
            <a:solidFill>
              <a:srgbClr val="00B0F0"/>
            </a:solidFill>
          </a:ln>
        </p:spPr>
        <p:txBody>
          <a:bodyPr/>
          <a:lstStyle/>
          <a:p>
            <a:r>
              <a:rPr lang="en-US" sz="4000" dirty="0"/>
              <a:t>You will working with </a:t>
            </a:r>
            <a:r>
              <a:rPr lang="en-US" sz="4000" b="1" dirty="0"/>
              <a:t>pet adoption </a:t>
            </a:r>
            <a:r>
              <a:rPr lang="en-US" sz="4000" dirty="0"/>
              <a:t>data from </a:t>
            </a:r>
            <a:r>
              <a:rPr lang="en-US" sz="4000" b="1" dirty="0"/>
              <a:t>Austin Animal Center</a:t>
            </a:r>
            <a:r>
              <a:rPr lang="en-US" sz="4000" dirty="0"/>
              <a:t>. </a:t>
            </a:r>
          </a:p>
          <a:p>
            <a:r>
              <a:rPr lang="en-US" sz="4000" dirty="0"/>
              <a:t>We joined two datasets that cover </a:t>
            </a:r>
            <a:r>
              <a:rPr lang="en-US" sz="4000" b="1" dirty="0"/>
              <a:t>intake</a:t>
            </a:r>
            <a:r>
              <a:rPr lang="en-US" sz="4000" dirty="0"/>
              <a:t> and </a:t>
            </a:r>
            <a:r>
              <a:rPr lang="en-US" sz="4000" b="1" dirty="0"/>
              <a:t>outcome</a:t>
            </a:r>
            <a:r>
              <a:rPr lang="en-US" sz="4000" dirty="0"/>
              <a:t> of animals. Intake data is available from </a:t>
            </a:r>
            <a:r>
              <a:rPr lang="en-US" sz="4000" dirty="0">
                <a:hlinkClick r:id="rId2"/>
              </a:rPr>
              <a:t>here</a:t>
            </a:r>
            <a:r>
              <a:rPr lang="en-US" sz="4000" dirty="0"/>
              <a:t> and outcome is from </a:t>
            </a:r>
            <a:r>
              <a:rPr lang="en-US" sz="4000" dirty="0">
                <a:hlinkClick r:id="rId3"/>
              </a:rPr>
              <a:t>here</a:t>
            </a:r>
            <a:r>
              <a:rPr lang="en-US" sz="4000" dirty="0"/>
              <a:t>.</a:t>
            </a:r>
          </a:p>
          <a:p>
            <a:r>
              <a:rPr lang="en-US" sz="4000" dirty="0"/>
              <a:t>We want you to predict </a:t>
            </a:r>
            <a:r>
              <a:rPr lang="en-US" sz="4000" b="1" dirty="0"/>
              <a:t>whether a pet is adopted within the 30 days</a:t>
            </a:r>
            <a:r>
              <a:rPr lang="en-US" sz="4000" dirty="0"/>
              <a:t> stay time in the animal center.</a:t>
            </a:r>
          </a:p>
          <a:p>
            <a:r>
              <a:rPr lang="en-US" sz="4000" dirty="0"/>
              <a:t>We give you a starter notebook: </a:t>
            </a:r>
            <a:r>
              <a:rPr lang="en-US" sz="4000" b="1" dirty="0"/>
              <a:t>DTE-FINAL-</a:t>
            </a:r>
            <a:r>
              <a:rPr lang="en-US" sz="4000" b="1" dirty="0" err="1"/>
              <a:t>PROJECT.ipynb</a:t>
            </a:r>
            <a:endParaRPr lang="en-US" sz="4000" b="1" dirty="0"/>
          </a:p>
          <a:p>
            <a:endParaRPr lang="en-US" sz="4000" dirty="0"/>
          </a:p>
        </p:txBody>
      </p:sp>
      <p:sp>
        <p:nvSpPr>
          <p:cNvPr id="7" name="Text Placeholder 2">
            <a:extLst>
              <a:ext uri="{FF2B5EF4-FFF2-40B4-BE49-F238E27FC236}">
                <a16:creationId xmlns:a16="http://schemas.microsoft.com/office/drawing/2014/main" id="{9EACCCE5-C44B-AC4D-8F3B-AE34AF0E601D}"/>
              </a:ext>
            </a:extLst>
          </p:cNvPr>
          <p:cNvSpPr txBox="1">
            <a:spLocks/>
          </p:cNvSpPr>
          <p:nvPr/>
        </p:nvSpPr>
        <p:spPr>
          <a:xfrm>
            <a:off x="11763631" y="2756958"/>
            <a:ext cx="11738919" cy="9006674"/>
          </a:xfrm>
          <a:prstGeom prst="rect">
            <a:avLst/>
          </a:prstGeom>
          <a:ln w="12700">
            <a:solidFill>
              <a:srgbClr val="00B0F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Autofit/>
          </a:bodyPr>
          <a:lstStyle>
            <a:lvl1pPr marL="0" marR="0" indent="0" algn="l" defTabSz="825500" rtl="0" latinLnBrk="0">
              <a:lnSpc>
                <a:spcPct val="100000"/>
              </a:lnSpc>
              <a:spcBef>
                <a:spcPts val="3000"/>
              </a:spcBef>
              <a:spcAft>
                <a:spcPts val="0"/>
              </a:spcAft>
              <a:buClrTx/>
              <a:buSzTx/>
              <a:buFontTx/>
              <a:buNone/>
              <a:tabLst/>
              <a:defRPr sz="3600" b="0" i="0" u="none" strike="noStrike" cap="none" spc="0" baseline="0">
                <a:solidFill>
                  <a:srgbClr val="373737"/>
                </a:solidFill>
                <a:uFillTx/>
                <a:latin typeface="Amazon Ember"/>
                <a:ea typeface="Amazon Ember"/>
                <a:cs typeface="Amazon Ember"/>
                <a:sym typeface="Amazon Ember"/>
              </a:defRPr>
            </a:lvl1pPr>
            <a:lvl2pPr marL="0" marR="0" indent="0" algn="l" defTabSz="825500" rtl="0" latinLnBrk="0">
              <a:lnSpc>
                <a:spcPct val="100000"/>
              </a:lnSpc>
              <a:spcBef>
                <a:spcPts val="1000"/>
              </a:spcBef>
              <a:spcAft>
                <a:spcPts val="0"/>
              </a:spcAft>
              <a:buClrTx/>
              <a:buSzTx/>
              <a:buFontTx/>
              <a:buNone/>
              <a:tabLst/>
              <a:defRPr sz="3000" b="0" i="0" u="none" strike="noStrike" cap="none" spc="0" baseline="0">
                <a:solidFill>
                  <a:srgbClr val="373737"/>
                </a:solidFill>
                <a:uFillTx/>
                <a:latin typeface="Amazon Ember"/>
                <a:ea typeface="Amazon Ember"/>
                <a:cs typeface="Amazon Ember"/>
                <a:sym typeface="Amazon Ember"/>
              </a:defRPr>
            </a:lvl2pPr>
            <a:lvl3pPr marL="0" marR="0" indent="0" algn="l" defTabSz="825500" rtl="0" latinLnBrk="0">
              <a:lnSpc>
                <a:spcPct val="100000"/>
              </a:lnSpc>
              <a:spcBef>
                <a:spcPts val="1000"/>
              </a:spcBef>
              <a:spcAft>
                <a:spcPts val="0"/>
              </a:spcAft>
              <a:buClrTx/>
              <a:buSzTx/>
              <a:buFontTx/>
              <a:buNone/>
              <a:tabLst/>
              <a:defRPr sz="2800" b="0" i="0" u="none" strike="noStrike" cap="none" spc="0" baseline="0">
                <a:solidFill>
                  <a:srgbClr val="373737"/>
                </a:solidFill>
                <a:uFillTx/>
                <a:latin typeface="Amazon Ember"/>
                <a:ea typeface="Amazon Ember"/>
                <a:cs typeface="Amazon Ember"/>
                <a:sym typeface="Amazon Ember"/>
              </a:defRPr>
            </a:lvl3pPr>
            <a:lvl4pPr marL="0" marR="0" indent="0" algn="l" defTabSz="825500" rtl="0" latinLnBrk="0">
              <a:lnSpc>
                <a:spcPct val="100000"/>
              </a:lnSpc>
              <a:spcBef>
                <a:spcPts val="1000"/>
              </a:spcBef>
              <a:spcAft>
                <a:spcPts val="0"/>
              </a:spcAft>
              <a:buClrTx/>
              <a:buSzTx/>
              <a:buFontTx/>
              <a:buNone/>
              <a:tabLst/>
              <a:defRPr sz="2800" b="0" i="0" u="none" strike="noStrike" cap="none" spc="0" baseline="0">
                <a:solidFill>
                  <a:srgbClr val="373737"/>
                </a:solidFill>
                <a:uFillTx/>
                <a:latin typeface="Amazon Ember"/>
                <a:ea typeface="Amazon Ember"/>
                <a:cs typeface="Amazon Ember"/>
                <a:sym typeface="Amazon Ember"/>
              </a:defRPr>
            </a:lvl4pPr>
            <a:lvl5pPr marL="0" marR="0" indent="0" algn="l" defTabSz="825500" rtl="0" latinLnBrk="0">
              <a:lnSpc>
                <a:spcPct val="100000"/>
              </a:lnSpc>
              <a:spcBef>
                <a:spcPts val="1000"/>
              </a:spcBef>
              <a:spcAft>
                <a:spcPts val="0"/>
              </a:spcAft>
              <a:buClrTx/>
              <a:buSzTx/>
              <a:buFontTx/>
              <a:buNone/>
              <a:tabLst/>
              <a:defRPr sz="2800" b="0" i="0" u="none" strike="noStrike" cap="none" spc="0" baseline="0">
                <a:solidFill>
                  <a:srgbClr val="373737"/>
                </a:solidFill>
                <a:uFillTx/>
                <a:latin typeface="Amazon Ember"/>
                <a:ea typeface="Amazon Ember"/>
                <a:cs typeface="Amazon Ember"/>
                <a:sym typeface="Amazon Ember"/>
              </a:defRPr>
            </a:lvl5pPr>
            <a:lvl6pPr marL="365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6pPr>
            <a:lvl7pPr marL="428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7pPr>
            <a:lvl8pPr marL="492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8pPr>
            <a:lvl9pPr marL="555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9pPr>
          </a:lstStyle>
          <a:p>
            <a:pPr>
              <a:spcBef>
                <a:spcPts val="600"/>
              </a:spcBef>
            </a:pPr>
            <a:r>
              <a:rPr lang="en-US" sz="3000" b="1" u="sng" dirty="0"/>
              <a:t>Dataset schema</a:t>
            </a:r>
            <a:r>
              <a:rPr lang="en-US" sz="3000" b="1" dirty="0"/>
              <a:t>:</a:t>
            </a:r>
            <a:endParaRPr lang="en-US" sz="3000" dirty="0"/>
          </a:p>
          <a:p>
            <a:pPr>
              <a:spcBef>
                <a:spcPts val="600"/>
              </a:spcBef>
            </a:pPr>
            <a:r>
              <a:rPr lang="en-US" sz="3000" b="1" dirty="0"/>
              <a:t>Pet ID</a:t>
            </a:r>
            <a:r>
              <a:rPr lang="en-US" sz="3000" dirty="0"/>
              <a:t> - Unique ID of pet</a:t>
            </a:r>
          </a:p>
          <a:p>
            <a:pPr>
              <a:spcBef>
                <a:spcPts val="600"/>
              </a:spcBef>
            </a:pPr>
            <a:r>
              <a:rPr lang="en-US" sz="3000" b="1" dirty="0"/>
              <a:t>Outcome Type</a:t>
            </a:r>
            <a:r>
              <a:rPr lang="en-US" sz="3000" dirty="0"/>
              <a:t> - State of pet at the time of recording the outcome</a:t>
            </a:r>
          </a:p>
          <a:p>
            <a:pPr>
              <a:spcBef>
                <a:spcPts val="600"/>
              </a:spcBef>
            </a:pPr>
            <a:r>
              <a:rPr lang="en-US" sz="3000" b="1" dirty="0"/>
              <a:t>Sex upon Outcome</a:t>
            </a:r>
            <a:r>
              <a:rPr lang="en-US" sz="3000" dirty="0"/>
              <a:t> - Sex of pet at outcome</a:t>
            </a:r>
          </a:p>
          <a:p>
            <a:pPr>
              <a:spcBef>
                <a:spcPts val="600"/>
              </a:spcBef>
            </a:pPr>
            <a:r>
              <a:rPr lang="en-US" sz="3000" b="1" dirty="0"/>
              <a:t>Name</a:t>
            </a:r>
            <a:r>
              <a:rPr lang="en-US" sz="3000" dirty="0"/>
              <a:t> - Name of pet </a:t>
            </a:r>
          </a:p>
          <a:p>
            <a:pPr>
              <a:spcBef>
                <a:spcPts val="600"/>
              </a:spcBef>
            </a:pPr>
            <a:r>
              <a:rPr lang="en-US" sz="3000" b="1" dirty="0"/>
              <a:t>Found Location</a:t>
            </a:r>
            <a:r>
              <a:rPr lang="en-US" sz="3000" dirty="0"/>
              <a:t> - Found location of pet before entered the center</a:t>
            </a:r>
          </a:p>
          <a:p>
            <a:pPr>
              <a:spcBef>
                <a:spcPts val="600"/>
              </a:spcBef>
            </a:pPr>
            <a:r>
              <a:rPr lang="en-US" sz="3000" b="1" dirty="0"/>
              <a:t>Intake Type</a:t>
            </a:r>
            <a:r>
              <a:rPr lang="en-US" sz="3000" dirty="0"/>
              <a:t> - Circumstances bringing the pet to the center</a:t>
            </a:r>
          </a:p>
          <a:p>
            <a:pPr>
              <a:spcBef>
                <a:spcPts val="600"/>
              </a:spcBef>
            </a:pPr>
            <a:r>
              <a:rPr lang="en-US" sz="3000" b="1" dirty="0"/>
              <a:t>Intake Condition</a:t>
            </a:r>
            <a:r>
              <a:rPr lang="en-US" sz="3000" dirty="0"/>
              <a:t> - Health condition of pet when entered the center</a:t>
            </a:r>
          </a:p>
          <a:p>
            <a:pPr>
              <a:spcBef>
                <a:spcPts val="600"/>
              </a:spcBef>
            </a:pPr>
            <a:r>
              <a:rPr lang="en-US" sz="3000" b="1" dirty="0"/>
              <a:t>Pet Type</a:t>
            </a:r>
            <a:r>
              <a:rPr lang="en-US" sz="3000" dirty="0"/>
              <a:t> - Type of pet</a:t>
            </a:r>
          </a:p>
          <a:p>
            <a:pPr>
              <a:spcBef>
                <a:spcPts val="600"/>
              </a:spcBef>
            </a:pPr>
            <a:r>
              <a:rPr lang="en-US" sz="3000" b="1" dirty="0"/>
              <a:t>Sex upon Intake</a:t>
            </a:r>
            <a:r>
              <a:rPr lang="en-US" sz="3000" dirty="0"/>
              <a:t> - Sex of pet when entered the center</a:t>
            </a:r>
          </a:p>
          <a:p>
            <a:pPr>
              <a:spcBef>
                <a:spcPts val="600"/>
              </a:spcBef>
            </a:pPr>
            <a:r>
              <a:rPr lang="en-US" sz="3000" b="1" dirty="0"/>
              <a:t>Breed</a:t>
            </a:r>
            <a:r>
              <a:rPr lang="en-US" sz="3000" dirty="0"/>
              <a:t> - Breed of pet </a:t>
            </a:r>
          </a:p>
          <a:p>
            <a:pPr>
              <a:spcBef>
                <a:spcPts val="600"/>
              </a:spcBef>
            </a:pPr>
            <a:r>
              <a:rPr lang="en-US" sz="3000" b="1" dirty="0"/>
              <a:t>Color</a:t>
            </a:r>
            <a:r>
              <a:rPr lang="en-US" sz="3000" dirty="0"/>
              <a:t> - Color of pet </a:t>
            </a:r>
          </a:p>
          <a:p>
            <a:pPr>
              <a:spcBef>
                <a:spcPts val="600"/>
              </a:spcBef>
            </a:pPr>
            <a:r>
              <a:rPr lang="en-US" sz="3000" b="1" dirty="0"/>
              <a:t>Age upon Intake Days</a:t>
            </a:r>
            <a:r>
              <a:rPr lang="en-US" sz="3000" dirty="0"/>
              <a:t> - Age of pet when entered the center (days)</a:t>
            </a:r>
          </a:p>
          <a:p>
            <a:pPr>
              <a:spcBef>
                <a:spcPts val="600"/>
              </a:spcBef>
            </a:pPr>
            <a:r>
              <a:rPr lang="en-US" sz="3000" b="1" dirty="0"/>
              <a:t>Time at Center</a:t>
            </a:r>
            <a:r>
              <a:rPr lang="en-US" sz="3000" dirty="0"/>
              <a:t> - Time at center (0 = less than 30 days; 1 = more than 30 days). This is the value to predict.</a:t>
            </a:r>
          </a:p>
          <a:p>
            <a:pPr>
              <a:spcBef>
                <a:spcPts val="600"/>
              </a:spcBef>
            </a:pPr>
            <a:endParaRPr lang="en-US" sz="3000" dirty="0"/>
          </a:p>
        </p:txBody>
      </p:sp>
    </p:spTree>
    <p:extLst>
      <p:ext uri="{BB962C8B-B14F-4D97-AF65-F5344CB8AC3E}">
        <p14:creationId xmlns:p14="http://schemas.microsoft.com/office/powerpoint/2010/main" val="26197838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E188-3EA6-5643-96A7-939BE7FEE162}"/>
              </a:ext>
            </a:extLst>
          </p:cNvPr>
          <p:cNvSpPr>
            <a:spLocks noGrp="1"/>
          </p:cNvSpPr>
          <p:nvPr>
            <p:ph type="title"/>
          </p:nvPr>
        </p:nvSpPr>
        <p:spPr/>
        <p:txBody>
          <a:bodyPr/>
          <a:lstStyle/>
          <a:p>
            <a:r>
              <a:rPr lang="en-US" dirty="0"/>
              <a:t>Libraries-tools and licenses</a:t>
            </a:r>
          </a:p>
        </p:txBody>
      </p:sp>
      <p:sp>
        <p:nvSpPr>
          <p:cNvPr id="3" name="Text Placeholder 2">
            <a:extLst>
              <a:ext uri="{FF2B5EF4-FFF2-40B4-BE49-F238E27FC236}">
                <a16:creationId xmlns:a16="http://schemas.microsoft.com/office/drawing/2014/main" id="{6C97FCD3-DD2F-F64B-952C-440FEE27BCF1}"/>
              </a:ext>
            </a:extLst>
          </p:cNvPr>
          <p:cNvSpPr>
            <a:spLocks noGrp="1"/>
          </p:cNvSpPr>
          <p:nvPr>
            <p:ph type="body" idx="1"/>
          </p:nvPr>
        </p:nvSpPr>
        <p:spPr/>
        <p:txBody>
          <a:bodyPr/>
          <a:lstStyle/>
          <a:p>
            <a:pPr marL="293370">
              <a:spcBef>
                <a:spcPts val="1200"/>
              </a:spcBef>
            </a:pPr>
            <a:r>
              <a:rPr lang="en-US" dirty="0" err="1"/>
              <a:t>Numpy</a:t>
            </a:r>
            <a:r>
              <a:rPr lang="en-US" dirty="0"/>
              <a:t>: </a:t>
            </a:r>
            <a:r>
              <a:rPr lang="en-US" dirty="0">
                <a:hlinkClick r:id="rId2"/>
              </a:rPr>
              <a:t>BSD</a:t>
            </a:r>
            <a:endParaRPr lang="en-US" dirty="0"/>
          </a:p>
          <a:p>
            <a:pPr marL="293370">
              <a:spcBef>
                <a:spcPts val="1200"/>
              </a:spcBef>
            </a:pPr>
            <a:r>
              <a:rPr lang="en-US" dirty="0"/>
              <a:t>Pandas: </a:t>
            </a:r>
            <a:r>
              <a:rPr lang="en-US" dirty="0">
                <a:hlinkClick r:id="rId3"/>
              </a:rPr>
              <a:t>BSD</a:t>
            </a:r>
            <a:endParaRPr lang="en-US" dirty="0"/>
          </a:p>
          <a:p>
            <a:pPr marL="293370">
              <a:spcBef>
                <a:spcPts val="1200"/>
              </a:spcBef>
            </a:pPr>
            <a:r>
              <a:rPr lang="en-US" dirty="0" err="1"/>
              <a:t>Sagemaker</a:t>
            </a:r>
            <a:r>
              <a:rPr lang="en-US" dirty="0"/>
              <a:t>: </a:t>
            </a:r>
            <a:r>
              <a:rPr lang="en-US" dirty="0">
                <a:hlinkClick r:id="rId4"/>
              </a:rPr>
              <a:t>Apache license 2.0</a:t>
            </a:r>
            <a:endParaRPr lang="en-US" dirty="0"/>
          </a:p>
          <a:p>
            <a:pPr marL="293370">
              <a:spcBef>
                <a:spcPts val="1200"/>
              </a:spcBef>
            </a:pPr>
            <a:r>
              <a:rPr lang="en-US" dirty="0"/>
              <a:t>Seaborn: </a:t>
            </a:r>
            <a:r>
              <a:rPr lang="en-US" dirty="0">
                <a:hlinkClick r:id="rId5"/>
              </a:rPr>
              <a:t>BSD</a:t>
            </a:r>
            <a:endParaRPr lang="en-US" dirty="0"/>
          </a:p>
          <a:p>
            <a:pPr marL="293370">
              <a:spcBef>
                <a:spcPts val="1200"/>
              </a:spcBef>
            </a:pPr>
            <a:r>
              <a:rPr lang="en-US" dirty="0" err="1"/>
              <a:t>Sklearn</a:t>
            </a:r>
            <a:r>
              <a:rPr lang="en-US" dirty="0"/>
              <a:t>: </a:t>
            </a:r>
            <a:r>
              <a:rPr lang="en-US" dirty="0">
                <a:hlinkClick r:id="rId6"/>
              </a:rPr>
              <a:t>BSD</a:t>
            </a:r>
            <a:endParaRPr lang="en-US" dirty="0"/>
          </a:p>
          <a:p>
            <a:pPr marL="293370">
              <a:spcBef>
                <a:spcPts val="1200"/>
              </a:spcBef>
            </a:pPr>
            <a:r>
              <a:rPr lang="en-US" dirty="0"/>
              <a:t>Matplotlib: </a:t>
            </a:r>
            <a:r>
              <a:rPr lang="en-US" dirty="0">
                <a:hlinkClick r:id="rId7"/>
              </a:rPr>
              <a:t>BSD</a:t>
            </a:r>
            <a:endParaRPr lang="en-US" dirty="0"/>
          </a:p>
          <a:p>
            <a:pPr marL="293370">
              <a:spcBef>
                <a:spcPts val="1200"/>
              </a:spcBef>
            </a:pPr>
            <a:r>
              <a:rPr lang="en-US" dirty="0" err="1"/>
              <a:t>CatBoost</a:t>
            </a:r>
            <a:r>
              <a:rPr lang="en-US" dirty="0"/>
              <a:t>: </a:t>
            </a:r>
            <a:r>
              <a:rPr lang="en-US" dirty="0">
                <a:hlinkClick r:id="rId8"/>
              </a:rPr>
              <a:t>Apache license 2.0</a:t>
            </a:r>
            <a:endParaRPr lang="en-US" dirty="0"/>
          </a:p>
          <a:p>
            <a:pPr marL="293370">
              <a:spcBef>
                <a:spcPts val="1200"/>
              </a:spcBef>
            </a:pPr>
            <a:r>
              <a:rPr lang="en-US" dirty="0" err="1"/>
              <a:t>LightGBM</a:t>
            </a:r>
            <a:r>
              <a:rPr lang="en-US" dirty="0"/>
              <a:t>: </a:t>
            </a:r>
            <a:r>
              <a:rPr lang="en-US" dirty="0">
                <a:hlinkClick r:id="rId9"/>
              </a:rPr>
              <a:t>MIT</a:t>
            </a:r>
            <a:endParaRPr lang="en-US" dirty="0"/>
          </a:p>
          <a:p>
            <a:pPr marL="293370">
              <a:spcBef>
                <a:spcPts val="1200"/>
              </a:spcBef>
            </a:pPr>
            <a:r>
              <a:rPr lang="en-US" dirty="0" err="1"/>
              <a:t>XGBoost</a:t>
            </a:r>
            <a:r>
              <a:rPr lang="en-US" dirty="0"/>
              <a:t>: </a:t>
            </a:r>
            <a:r>
              <a:rPr lang="en-US" dirty="0">
                <a:hlinkClick r:id="rId10"/>
              </a:rPr>
              <a:t>Apache license 2.0</a:t>
            </a:r>
            <a:endParaRPr lang="en-US" dirty="0"/>
          </a:p>
          <a:p>
            <a:pPr marL="293370">
              <a:spcBef>
                <a:spcPts val="1200"/>
              </a:spcBef>
            </a:pPr>
            <a:r>
              <a:rPr lang="en-US" dirty="0" err="1"/>
              <a:t>MXNet</a:t>
            </a:r>
            <a:r>
              <a:rPr lang="en-US" dirty="0"/>
              <a:t>: </a:t>
            </a:r>
            <a:r>
              <a:rPr lang="en-US" dirty="0">
                <a:hlinkClick r:id="rId11"/>
              </a:rPr>
              <a:t>Apache license 2.0</a:t>
            </a:r>
            <a:endParaRPr lang="en-US" dirty="0"/>
          </a:p>
        </p:txBody>
      </p:sp>
    </p:spTree>
    <p:extLst>
      <p:ext uri="{BB962C8B-B14F-4D97-AF65-F5344CB8AC3E}">
        <p14:creationId xmlns:p14="http://schemas.microsoft.com/office/powerpoint/2010/main" val="366044765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2FA9-8207-5B47-B23A-4AB123BD2341}"/>
              </a:ext>
            </a:extLst>
          </p:cNvPr>
          <p:cNvSpPr>
            <a:spLocks noGrp="1"/>
          </p:cNvSpPr>
          <p:nvPr>
            <p:ph type="title"/>
          </p:nvPr>
        </p:nvSpPr>
        <p:spPr/>
        <p:txBody>
          <a:bodyPr/>
          <a:lstStyle/>
          <a:p>
            <a:r>
              <a:rPr lang="en-US" dirty="0"/>
              <a:t>Bootstrapping</a:t>
            </a:r>
          </a:p>
        </p:txBody>
      </p:sp>
      <p:pic>
        <p:nvPicPr>
          <p:cNvPr id="4" name="Picture 3">
            <a:extLst>
              <a:ext uri="{FF2B5EF4-FFF2-40B4-BE49-F238E27FC236}">
                <a16:creationId xmlns:a16="http://schemas.microsoft.com/office/drawing/2014/main" id="{A5B0E5C4-898D-3B49-8049-2E9C4AC70765}"/>
              </a:ext>
            </a:extLst>
          </p:cNvPr>
          <p:cNvPicPr>
            <a:picLocks noChangeAspect="1"/>
          </p:cNvPicPr>
          <p:nvPr/>
        </p:nvPicPr>
        <p:blipFill>
          <a:blip r:embed="rId3"/>
          <a:stretch>
            <a:fillRect/>
          </a:stretch>
        </p:blipFill>
        <p:spPr>
          <a:xfrm>
            <a:off x="2865125" y="3015316"/>
            <a:ext cx="18653750" cy="7406640"/>
          </a:xfrm>
          <a:prstGeom prst="rect">
            <a:avLst/>
          </a:prstGeom>
        </p:spPr>
      </p:pic>
    </p:spTree>
    <p:extLst>
      <p:ext uri="{BB962C8B-B14F-4D97-AF65-F5344CB8AC3E}">
        <p14:creationId xmlns:p14="http://schemas.microsoft.com/office/powerpoint/2010/main" val="36864374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1690-B830-6142-9A60-215CD017C2C5}"/>
              </a:ext>
            </a:extLst>
          </p:cNvPr>
          <p:cNvSpPr>
            <a:spLocks noGrp="1"/>
          </p:cNvSpPr>
          <p:nvPr>
            <p:ph type="title"/>
          </p:nvPr>
        </p:nvSpPr>
        <p:spPr/>
        <p:txBody>
          <a:bodyPr/>
          <a:lstStyle/>
          <a:p>
            <a:r>
              <a:rPr lang="en-US" dirty="0">
                <a:solidFill>
                  <a:schemeClr val="accent3"/>
                </a:solidFill>
              </a:rPr>
              <a:t>B</a:t>
            </a:r>
            <a:r>
              <a:rPr lang="en-US" dirty="0"/>
              <a:t>ootstrap </a:t>
            </a:r>
            <a:r>
              <a:rPr lang="en-US" dirty="0">
                <a:solidFill>
                  <a:schemeClr val="accent3"/>
                </a:solidFill>
              </a:rPr>
              <a:t>Agg</a:t>
            </a:r>
            <a:r>
              <a:rPr lang="en-US" dirty="0"/>
              <a:t>regat</a:t>
            </a:r>
            <a:r>
              <a:rPr lang="en-US" dirty="0">
                <a:solidFill>
                  <a:schemeClr val="accent3"/>
                </a:solidFill>
              </a:rPr>
              <a:t>ing</a:t>
            </a:r>
            <a:r>
              <a:rPr lang="en-US" dirty="0"/>
              <a:t>: Bagging</a:t>
            </a:r>
          </a:p>
        </p:txBody>
      </p:sp>
      <p:sp>
        <p:nvSpPr>
          <p:cNvPr id="3" name="Text Placeholder 2">
            <a:extLst>
              <a:ext uri="{FF2B5EF4-FFF2-40B4-BE49-F238E27FC236}">
                <a16:creationId xmlns:a16="http://schemas.microsoft.com/office/drawing/2014/main" id="{34D7F981-D5BE-C842-AFC9-E71C0467C11A}"/>
              </a:ext>
            </a:extLst>
          </p:cNvPr>
          <p:cNvSpPr>
            <a:spLocks noGrp="1"/>
          </p:cNvSpPr>
          <p:nvPr>
            <p:ph type="body" idx="1"/>
          </p:nvPr>
        </p:nvSpPr>
        <p:spPr/>
        <p:txBody>
          <a:bodyPr/>
          <a:lstStyle/>
          <a:p>
            <a:pPr marL="0" indent="0">
              <a:buNone/>
            </a:pPr>
            <a:r>
              <a:rPr lang="en-US" sz="4400" dirty="0">
                <a:solidFill>
                  <a:schemeClr val="tx1"/>
                </a:solidFill>
              </a:rPr>
              <a:t>Given a dataset </a:t>
            </a:r>
            <a:r>
              <a:rPr lang="en-US" sz="4400" b="1" i="1" dirty="0">
                <a:solidFill>
                  <a:schemeClr val="tx1"/>
                </a:solidFill>
              </a:rPr>
              <a:t>D</a:t>
            </a:r>
            <a:r>
              <a:rPr lang="en-US" sz="4400" dirty="0">
                <a:solidFill>
                  <a:schemeClr val="tx1"/>
                </a:solidFill>
              </a:rPr>
              <a:t> with </a:t>
            </a:r>
            <a:r>
              <a:rPr lang="en-US" sz="4400" b="1" i="1" dirty="0">
                <a:solidFill>
                  <a:schemeClr val="tx1"/>
                </a:solidFill>
              </a:rPr>
              <a:t>n</a:t>
            </a:r>
            <a:r>
              <a:rPr lang="en-US" sz="4400" dirty="0">
                <a:solidFill>
                  <a:schemeClr val="tx1"/>
                </a:solidFill>
              </a:rPr>
              <a:t> samples in it</a:t>
            </a:r>
          </a:p>
          <a:p>
            <a:r>
              <a:rPr lang="en-US" sz="4000" dirty="0">
                <a:solidFill>
                  <a:schemeClr val="tx1"/>
                </a:solidFill>
              </a:rPr>
              <a:t>Separate it into </a:t>
            </a:r>
            <a:r>
              <a:rPr lang="en-US" sz="4000" b="1" i="1" dirty="0">
                <a:solidFill>
                  <a:schemeClr val="tx1"/>
                </a:solidFill>
              </a:rPr>
              <a:t>m</a:t>
            </a:r>
            <a:r>
              <a:rPr lang="en-US" sz="4000" dirty="0">
                <a:solidFill>
                  <a:schemeClr val="tx1"/>
                </a:solidFill>
              </a:rPr>
              <a:t> different random samples with replacement: </a:t>
            </a:r>
            <a:r>
              <a:rPr lang="en-US" sz="4000" b="1" i="1" dirty="0">
                <a:solidFill>
                  <a:schemeClr val="tx1"/>
                </a:solidFill>
              </a:rPr>
              <a:t>D</a:t>
            </a:r>
            <a:r>
              <a:rPr lang="en-US" sz="4000" b="1" i="1" baseline="-25000" dirty="0">
                <a:solidFill>
                  <a:schemeClr val="tx1"/>
                </a:solidFill>
              </a:rPr>
              <a:t>m</a:t>
            </a:r>
            <a:r>
              <a:rPr lang="en-US" sz="4000" i="1" dirty="0">
                <a:solidFill>
                  <a:schemeClr val="tx1"/>
                </a:solidFill>
              </a:rPr>
              <a:t> </a:t>
            </a:r>
            <a:endParaRPr lang="en-US" sz="4000" dirty="0">
              <a:solidFill>
                <a:schemeClr val="tx1"/>
              </a:solidFill>
            </a:endParaRPr>
          </a:p>
          <a:p>
            <a:pPr lvl="1">
              <a:buFont typeface="Wingdings" pitchFamily="2" charset="2"/>
              <a:buChar char="§"/>
            </a:pPr>
            <a:r>
              <a:rPr lang="en-US" sz="3600" dirty="0"/>
              <a:t>These may have a smaller number of points if desired</a:t>
            </a:r>
          </a:p>
          <a:p>
            <a:r>
              <a:rPr lang="en-US" sz="4000" dirty="0"/>
              <a:t>Train </a:t>
            </a:r>
            <a:r>
              <a:rPr lang="en-US" sz="4000" b="1" i="1" dirty="0"/>
              <a:t>m</a:t>
            </a:r>
            <a:r>
              <a:rPr lang="en-US" sz="4000" dirty="0"/>
              <a:t> models </a:t>
            </a:r>
            <a:r>
              <a:rPr lang="en-US" sz="4000" b="1" i="1" dirty="0" err="1"/>
              <a:t>f</a:t>
            </a:r>
            <a:r>
              <a:rPr lang="en-US" sz="4000" b="1" i="1" baseline="-25000" dirty="0" err="1"/>
              <a:t>m</a:t>
            </a:r>
            <a:r>
              <a:rPr lang="en-US" sz="4000" baseline="-25000" dirty="0"/>
              <a:t> </a:t>
            </a:r>
            <a:r>
              <a:rPr lang="en-US" sz="4000" dirty="0"/>
              <a:t>on the sampled datasets </a:t>
            </a:r>
            <a:r>
              <a:rPr lang="en-US" sz="4000" b="1" i="1" dirty="0"/>
              <a:t>D</a:t>
            </a:r>
            <a:r>
              <a:rPr lang="en-US" sz="4000" b="1" i="1" baseline="-25000" dirty="0"/>
              <a:t>m</a:t>
            </a:r>
          </a:p>
          <a:p>
            <a:r>
              <a:rPr lang="en-US" sz="4000" dirty="0"/>
              <a:t>Produce the final prediction by either averaging </a:t>
            </a:r>
            <a:r>
              <a:rPr lang="en-US" sz="4000" b="1" i="1" dirty="0" err="1"/>
              <a:t>f</a:t>
            </a:r>
            <a:r>
              <a:rPr lang="en-US" sz="4000" b="1" i="1" baseline="-25000" dirty="0" err="1"/>
              <a:t>m</a:t>
            </a:r>
            <a:r>
              <a:rPr lang="en-US" sz="4000" dirty="0"/>
              <a:t> (for regression problems) or voting with </a:t>
            </a:r>
            <a:r>
              <a:rPr lang="en-US" sz="4000" b="1" i="1" dirty="0" err="1"/>
              <a:t>f</a:t>
            </a:r>
            <a:r>
              <a:rPr lang="en-US" sz="4000" b="1" i="1" baseline="-25000" dirty="0" err="1"/>
              <a:t>m</a:t>
            </a:r>
            <a:r>
              <a:rPr lang="en-US" sz="4000" dirty="0"/>
              <a:t> (for classification problems)</a:t>
            </a:r>
            <a:endParaRPr lang="en-US" sz="4000" dirty="0">
              <a:solidFill>
                <a:schemeClr val="tx1"/>
              </a:solidFill>
            </a:endParaRPr>
          </a:p>
          <a:p>
            <a:endParaRPr lang="en-US" dirty="0"/>
          </a:p>
        </p:txBody>
      </p:sp>
    </p:spTree>
    <p:extLst>
      <p:ext uri="{BB962C8B-B14F-4D97-AF65-F5344CB8AC3E}">
        <p14:creationId xmlns:p14="http://schemas.microsoft.com/office/powerpoint/2010/main" val="29451666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D6DF-1BE1-A641-9D9A-EB48409CCF2D}"/>
              </a:ext>
            </a:extLst>
          </p:cNvPr>
          <p:cNvSpPr>
            <a:spLocks noGrp="1"/>
          </p:cNvSpPr>
          <p:nvPr>
            <p:ph type="title"/>
          </p:nvPr>
        </p:nvSpPr>
        <p:spPr/>
        <p:txBody>
          <a:bodyPr/>
          <a:lstStyle/>
          <a:p>
            <a:r>
              <a:rPr lang="en-US" dirty="0"/>
              <a:t>Random Forest – Core Idea</a:t>
            </a:r>
          </a:p>
        </p:txBody>
      </p:sp>
      <p:sp>
        <p:nvSpPr>
          <p:cNvPr id="3" name="Text Placeholder 2">
            <a:extLst>
              <a:ext uri="{FF2B5EF4-FFF2-40B4-BE49-F238E27FC236}">
                <a16:creationId xmlns:a16="http://schemas.microsoft.com/office/drawing/2014/main" id="{503D71DF-F1BB-224B-9FD0-D84417F0963B}"/>
              </a:ext>
            </a:extLst>
          </p:cNvPr>
          <p:cNvSpPr>
            <a:spLocks noGrp="1"/>
          </p:cNvSpPr>
          <p:nvPr>
            <p:ph type="body" idx="1"/>
          </p:nvPr>
        </p:nvSpPr>
        <p:spPr/>
        <p:txBody>
          <a:bodyPr/>
          <a:lstStyle/>
          <a:p>
            <a:r>
              <a:rPr lang="en-US" sz="4000" dirty="0"/>
              <a:t>What if we don’t just randomize the </a:t>
            </a:r>
            <a:r>
              <a:rPr lang="en-US" sz="4000" b="1" dirty="0">
                <a:solidFill>
                  <a:schemeClr val="accent3"/>
                </a:solidFill>
              </a:rPr>
              <a:t>datapoints</a:t>
            </a:r>
            <a:r>
              <a:rPr lang="en-US" sz="4000" dirty="0"/>
              <a:t> given to each tree, but the </a:t>
            </a:r>
            <a:r>
              <a:rPr lang="en-US" sz="4000" b="1" dirty="0">
                <a:solidFill>
                  <a:schemeClr val="accent3"/>
                </a:solidFill>
              </a:rPr>
              <a:t>features</a:t>
            </a:r>
            <a:r>
              <a:rPr lang="en-US" sz="4000" dirty="0"/>
              <a:t> as well.</a:t>
            </a:r>
          </a:p>
          <a:p>
            <a:r>
              <a:rPr lang="en-US" sz="4000" b="1" dirty="0">
                <a:solidFill>
                  <a:schemeClr val="accent3"/>
                </a:solidFill>
              </a:rPr>
              <a:t>Intuitively</a:t>
            </a:r>
            <a:r>
              <a:rPr lang="en-US" sz="4000" dirty="0"/>
              <a:t>: if different trees trained on different features in different data all agree on the same conclusion, we can be very confident on the conclusion!</a:t>
            </a:r>
          </a:p>
          <a:p>
            <a:r>
              <a:rPr lang="en-US" sz="4000" dirty="0"/>
              <a:t>This can all be viewed through the Bias-Variance trade-off, and how successfully our added randomness can be averaged out.</a:t>
            </a:r>
          </a:p>
        </p:txBody>
      </p:sp>
    </p:spTree>
    <p:extLst>
      <p:ext uri="{BB962C8B-B14F-4D97-AF65-F5344CB8AC3E}">
        <p14:creationId xmlns:p14="http://schemas.microsoft.com/office/powerpoint/2010/main" val="36312602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A1F-95F2-AC45-9F67-B0F2AB9DC9A9}"/>
              </a:ext>
            </a:extLst>
          </p:cNvPr>
          <p:cNvSpPr>
            <a:spLocks noGrp="1"/>
          </p:cNvSpPr>
          <p:nvPr>
            <p:ph type="title"/>
          </p:nvPr>
        </p:nvSpPr>
        <p:spPr/>
        <p:txBody>
          <a:bodyPr/>
          <a:lstStyle/>
          <a:p>
            <a:r>
              <a:rPr lang="en-US" dirty="0"/>
              <a:t>Main Takeaway</a:t>
            </a:r>
          </a:p>
        </p:txBody>
      </p:sp>
      <p:sp>
        <p:nvSpPr>
          <p:cNvPr id="3" name="Text Placeholder 2">
            <a:extLst>
              <a:ext uri="{FF2B5EF4-FFF2-40B4-BE49-F238E27FC236}">
                <a16:creationId xmlns:a16="http://schemas.microsoft.com/office/drawing/2014/main" id="{2338CE14-A4A8-9642-BA5A-3AF22229168C}"/>
              </a:ext>
            </a:extLst>
          </p:cNvPr>
          <p:cNvSpPr>
            <a:spLocks noGrp="1"/>
          </p:cNvSpPr>
          <p:nvPr>
            <p:ph type="body" sz="half" idx="1"/>
          </p:nvPr>
        </p:nvSpPr>
        <p:spPr/>
        <p:txBody>
          <a:bodyPr/>
          <a:lstStyle/>
          <a:p>
            <a:r>
              <a:rPr lang="en-US" sz="4400" dirty="0"/>
              <a:t>It works better than simply bagging trees</a:t>
            </a:r>
          </a:p>
          <a:p>
            <a:r>
              <a:rPr lang="en-US" sz="4400" dirty="0"/>
              <a:t>It is </a:t>
            </a:r>
            <a:r>
              <a:rPr lang="en-US" sz="4400" b="1" dirty="0">
                <a:solidFill>
                  <a:schemeClr val="tx1"/>
                </a:solidFill>
              </a:rPr>
              <a:t>vastly more computationally efficient</a:t>
            </a:r>
            <a:r>
              <a:rPr lang="en-US" sz="4400" dirty="0"/>
              <a:t>. </a:t>
            </a:r>
          </a:p>
          <a:p>
            <a:r>
              <a:rPr lang="en-US" sz="4400" dirty="0"/>
              <a:t>Each tree in the forest does a bit worse than in the bag, but the aggregate is better.</a:t>
            </a:r>
          </a:p>
        </p:txBody>
      </p:sp>
      <p:sp>
        <p:nvSpPr>
          <p:cNvPr id="7" name="Rectangle 6">
            <a:extLst>
              <a:ext uri="{FF2B5EF4-FFF2-40B4-BE49-F238E27FC236}">
                <a16:creationId xmlns:a16="http://schemas.microsoft.com/office/drawing/2014/main" id="{C7BE07C4-6A45-2841-90A0-ABF7036649AC}"/>
              </a:ext>
            </a:extLst>
          </p:cNvPr>
          <p:cNvSpPr/>
          <p:nvPr/>
        </p:nvSpPr>
        <p:spPr>
          <a:xfrm>
            <a:off x="824907" y="10784946"/>
            <a:ext cx="8015336" cy="553998"/>
          </a:xfrm>
          <a:prstGeom prst="rect">
            <a:avLst/>
          </a:prstGeom>
        </p:spPr>
        <p:txBody>
          <a:bodyPr wrap="none">
            <a:spAutoFit/>
          </a:bodyPr>
          <a:lstStyle/>
          <a:p>
            <a:r>
              <a:rPr lang="en-US" dirty="0"/>
              <a:t>DTE-LECTURE-3-RANDOM-FOREST.ipynb</a:t>
            </a:r>
          </a:p>
        </p:txBody>
      </p:sp>
      <p:pic>
        <p:nvPicPr>
          <p:cNvPr id="5" name="Picture 4">
            <a:extLst>
              <a:ext uri="{FF2B5EF4-FFF2-40B4-BE49-F238E27FC236}">
                <a16:creationId xmlns:a16="http://schemas.microsoft.com/office/drawing/2014/main" id="{0F7C9F93-031B-0C4A-8FEB-21D1BF0DD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1034" y="2641600"/>
            <a:ext cx="8506149" cy="8138160"/>
          </a:xfrm>
          <a:prstGeom prst="rect">
            <a:avLst/>
          </a:prstGeom>
        </p:spPr>
      </p:pic>
      <p:sp>
        <p:nvSpPr>
          <p:cNvPr id="8" name="TextBox 7">
            <a:extLst>
              <a:ext uri="{FF2B5EF4-FFF2-40B4-BE49-F238E27FC236}">
                <a16:creationId xmlns:a16="http://schemas.microsoft.com/office/drawing/2014/main" id="{77F04E34-459E-7A48-9779-4F1E83F2E42D}"/>
              </a:ext>
            </a:extLst>
          </p:cNvPr>
          <p:cNvSpPr txBox="1"/>
          <p:nvPr/>
        </p:nvSpPr>
        <p:spPr>
          <a:xfrm>
            <a:off x="15543759" y="10745000"/>
            <a:ext cx="4403558"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Number of predictors</a:t>
            </a:r>
          </a:p>
        </p:txBody>
      </p:sp>
      <p:sp>
        <p:nvSpPr>
          <p:cNvPr id="9" name="TextBox 8">
            <a:extLst>
              <a:ext uri="{FF2B5EF4-FFF2-40B4-BE49-F238E27FC236}">
                <a16:creationId xmlns:a16="http://schemas.microsoft.com/office/drawing/2014/main" id="{AC508119-CBBA-434D-A2B2-8F086B8CE35D}"/>
              </a:ext>
            </a:extLst>
          </p:cNvPr>
          <p:cNvSpPr txBox="1"/>
          <p:nvPr/>
        </p:nvSpPr>
        <p:spPr>
          <a:xfrm rot="16200000">
            <a:off x="10575431" y="6245671"/>
            <a:ext cx="4403558"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b="0" dirty="0"/>
              <a:t>Test Accuracy</a:t>
            </a:r>
            <a:endPar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2536064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9FBE-D064-684A-AF09-B0A6339DC50F}"/>
              </a:ext>
            </a:extLst>
          </p:cNvPr>
          <p:cNvSpPr>
            <a:spLocks noGrp="1"/>
          </p:cNvSpPr>
          <p:nvPr>
            <p:ph type="title"/>
          </p:nvPr>
        </p:nvSpPr>
        <p:spPr/>
        <p:txBody>
          <a:bodyPr/>
          <a:lstStyle/>
          <a:p>
            <a:r>
              <a:rPr lang="en-US" dirty="0"/>
              <a:t>Today’s Goal</a:t>
            </a:r>
          </a:p>
        </p:txBody>
      </p:sp>
      <p:sp>
        <p:nvSpPr>
          <p:cNvPr id="3" name="Text Placeholder 2">
            <a:extLst>
              <a:ext uri="{FF2B5EF4-FFF2-40B4-BE49-F238E27FC236}">
                <a16:creationId xmlns:a16="http://schemas.microsoft.com/office/drawing/2014/main" id="{0F46F485-C534-8746-85B9-9E938BA1518B}"/>
              </a:ext>
            </a:extLst>
          </p:cNvPr>
          <p:cNvSpPr>
            <a:spLocks noGrp="1"/>
          </p:cNvSpPr>
          <p:nvPr>
            <p:ph type="body" idx="1"/>
          </p:nvPr>
        </p:nvSpPr>
        <p:spPr/>
        <p:txBody>
          <a:bodyPr/>
          <a:lstStyle/>
          <a:p>
            <a:endParaRPr lang="en-US" dirty="0"/>
          </a:p>
          <a:p>
            <a:endParaRPr lang="en-US" dirty="0"/>
          </a:p>
          <a:p>
            <a:endParaRPr lang="en-US" dirty="0"/>
          </a:p>
          <a:p>
            <a:pPr algn="ctr"/>
            <a:r>
              <a:rPr lang="en-US" sz="4800" b="1" dirty="0">
                <a:solidFill>
                  <a:schemeClr val="tx1"/>
                </a:solidFill>
              </a:rPr>
              <a:t>We now turn to spending today examining the benefits we get by using random forests.</a:t>
            </a:r>
          </a:p>
        </p:txBody>
      </p:sp>
    </p:spTree>
    <p:extLst>
      <p:ext uri="{BB962C8B-B14F-4D97-AF65-F5344CB8AC3E}">
        <p14:creationId xmlns:p14="http://schemas.microsoft.com/office/powerpoint/2010/main" val="984766172"/>
      </p:ext>
    </p:extLst>
  </p:cSld>
  <p:clrMapOvr>
    <a:masterClrMapping/>
  </p:clrMapOvr>
  <p:transition spd="med"/>
</p:sld>
</file>

<file path=ppt/theme/theme1.xml><?xml version="1.0" encoding="utf-8"?>
<a:theme xmlns:a="http://schemas.openxmlformats.org/drawingml/2006/main" name="White">
  <a:themeElements>
    <a:clrScheme name="Custom 1">
      <a:dk1>
        <a:srgbClr val="373737"/>
      </a:dk1>
      <a:lt1>
        <a:srgbClr val="FFFFFF"/>
      </a:lt1>
      <a:dk2>
        <a:srgbClr val="373737"/>
      </a:dk2>
      <a:lt2>
        <a:srgbClr val="FFFFFF"/>
      </a:lt2>
      <a:accent1>
        <a:srgbClr val="008DC4"/>
      </a:accent1>
      <a:accent2>
        <a:srgbClr val="A166FF"/>
      </a:accent2>
      <a:accent3>
        <a:srgbClr val="FF9900"/>
      </a:accent3>
      <a:accent4>
        <a:srgbClr val="C7001E"/>
      </a:accent4>
      <a:accent5>
        <a:srgbClr val="F4F4F4"/>
      </a:accent5>
      <a:accent6>
        <a:srgbClr val="008DC4"/>
      </a:accent6>
      <a:hlink>
        <a:srgbClr val="A066FF"/>
      </a:hlink>
      <a:folHlink>
        <a:srgbClr val="FF9900"/>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12491</TotalTime>
  <Words>2892</Words>
  <Application>Microsoft Macintosh PowerPoint</Application>
  <PresentationFormat>Custom</PresentationFormat>
  <Paragraphs>377</Paragraphs>
  <Slides>46</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Amazon Ember</vt:lpstr>
      <vt:lpstr>Arial</vt:lpstr>
      <vt:lpstr>Cambria Math</vt:lpstr>
      <vt:lpstr>Consolas</vt:lpstr>
      <vt:lpstr>Helvetica Neue</vt:lpstr>
      <vt:lpstr>Helvetica Neue Light</vt:lpstr>
      <vt:lpstr>Helvetica Neue Medium</vt:lpstr>
      <vt:lpstr>Wingdings</vt:lpstr>
      <vt:lpstr>White</vt:lpstr>
      <vt:lpstr>PowerPoint Presentation</vt:lpstr>
      <vt:lpstr>Decision Trees &amp; Ensemble Models</vt:lpstr>
      <vt:lpstr>Course Schedule</vt:lpstr>
      <vt:lpstr>Agenda</vt:lpstr>
      <vt:lpstr>Bootstrapping</vt:lpstr>
      <vt:lpstr>Bootstrap Aggregating: Bagging</vt:lpstr>
      <vt:lpstr>Random Forest – Core Idea</vt:lpstr>
      <vt:lpstr>Main Takeaway</vt:lpstr>
      <vt:lpstr>Today’s Goal</vt:lpstr>
      <vt:lpstr>Agenda</vt:lpstr>
      <vt:lpstr>Proximities: What are the Goals?</vt:lpstr>
      <vt:lpstr>Random Forest Similarities</vt:lpstr>
      <vt:lpstr>Random Forest Similarities</vt:lpstr>
      <vt:lpstr>Random Forest Similarities</vt:lpstr>
      <vt:lpstr>Random Forest Similarities</vt:lpstr>
      <vt:lpstr>How do we use this?</vt:lpstr>
      <vt:lpstr>PCA and Metric MDS on Fashion MNIST</vt:lpstr>
      <vt:lpstr>MDS of Dissimilarities</vt:lpstr>
      <vt:lpstr>Can you do better?</vt:lpstr>
      <vt:lpstr>PCA of Vectors</vt:lpstr>
      <vt:lpstr>Can also feed other methods</vt:lpstr>
      <vt:lpstr>Annoying Fact</vt:lpstr>
      <vt:lpstr>Agenda</vt:lpstr>
      <vt:lpstr>Feature Importance</vt:lpstr>
      <vt:lpstr>Feature importance in a Single Tree</vt:lpstr>
      <vt:lpstr>Feature importance in a Single Tree</vt:lpstr>
      <vt:lpstr>Feature importance in a Single Tree</vt:lpstr>
      <vt:lpstr>Feature importance in a Single Tree</vt:lpstr>
      <vt:lpstr>Feature importance in a Single Tree</vt:lpstr>
      <vt:lpstr>Feature importance in a Single Tree</vt:lpstr>
      <vt:lpstr>Limitations of the Tree Feature Importance</vt:lpstr>
      <vt:lpstr>1-Depends on Tree: An Illustrative Failure Case</vt:lpstr>
      <vt:lpstr>1-Depends on Tree: An Illustrative Failure Case</vt:lpstr>
      <vt:lpstr>2-Correlated Variables: Feature Importance on MNIST</vt:lpstr>
      <vt:lpstr>Agenda</vt:lpstr>
      <vt:lpstr>How Random Forests Help solve these Issues</vt:lpstr>
      <vt:lpstr>Feature Importance - Formula</vt:lpstr>
      <vt:lpstr>Feature Importance Example on MNIST</vt:lpstr>
      <vt:lpstr>Warnings about Feature Importances</vt:lpstr>
      <vt:lpstr>Permutation Importance</vt:lpstr>
      <vt:lpstr>Permutation Importances on MNIST</vt:lpstr>
      <vt:lpstr>Agenda</vt:lpstr>
      <vt:lpstr>Summary</vt:lpstr>
      <vt:lpstr>Next Time</vt:lpstr>
      <vt:lpstr>Final Project – Predict Pet Adoption Time</vt:lpstr>
      <vt:lpstr>Libraries-tools and licenses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251</cp:revision>
  <dcterms:modified xsi:type="dcterms:W3CDTF">2020-12-09T16:09:15Z</dcterms:modified>
</cp:coreProperties>
</file>