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307" r:id="rId3"/>
    <p:sldId id="472" r:id="rId4"/>
    <p:sldId id="309" r:id="rId5"/>
    <p:sldId id="437" r:id="rId6"/>
    <p:sldId id="438" r:id="rId7"/>
    <p:sldId id="446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69" r:id="rId24"/>
    <p:sldId id="416" r:id="rId25"/>
    <p:sldId id="405" r:id="rId26"/>
    <p:sldId id="406" r:id="rId27"/>
    <p:sldId id="470" r:id="rId28"/>
    <p:sldId id="425" r:id="rId29"/>
    <p:sldId id="414" r:id="rId30"/>
    <p:sldId id="432" r:id="rId31"/>
    <p:sldId id="433" r:id="rId32"/>
    <p:sldId id="434" r:id="rId33"/>
    <p:sldId id="436" r:id="rId34"/>
    <p:sldId id="435" r:id="rId35"/>
    <p:sldId id="466" r:id="rId36"/>
    <p:sldId id="415" r:id="rId37"/>
    <p:sldId id="417" r:id="rId38"/>
    <p:sldId id="419" r:id="rId39"/>
    <p:sldId id="420" r:id="rId40"/>
    <p:sldId id="474" r:id="rId41"/>
    <p:sldId id="475" r:id="rId42"/>
    <p:sldId id="476" r:id="rId43"/>
    <p:sldId id="428" r:id="rId44"/>
    <p:sldId id="427" r:id="rId45"/>
    <p:sldId id="477" r:id="rId46"/>
    <p:sldId id="426" r:id="rId47"/>
    <p:sldId id="471" r:id="rId48"/>
    <p:sldId id="468" r:id="rId49"/>
    <p:sldId id="478" r:id="rId50"/>
    <p:sldId id="336" r:id="rId5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Intro Slides and Schedule" id="{570699D9-51F0-AA46-9166-9AFE830224D0}">
          <p14:sldIdLst>
            <p14:sldId id="256"/>
            <p14:sldId id="307"/>
            <p14:sldId id="472"/>
          </p14:sldIdLst>
        </p14:section>
        <p14:section name="Review" id="{47E1883B-4706-1943-A6F9-752A99155AFF}">
          <p14:sldIdLst>
            <p14:sldId id="309"/>
            <p14:sldId id="437"/>
            <p14:sldId id="438"/>
          </p14:sldIdLst>
        </p14:section>
        <p14:section name="Boosting" id="{702B62AF-8B95-DD4B-A5E1-8C9BA5063DEC}">
          <p14:sldIdLst>
            <p14:sldId id="446"/>
            <p14:sldId id="439"/>
            <p14:sldId id="440"/>
            <p14:sldId id="441"/>
            <p14:sldId id="442"/>
            <p14:sldId id="443"/>
            <p14:sldId id="444"/>
            <p14:sldId id="445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XGBoost" id="{B35A95A4-DF04-474C-8D1F-BC47C766170D}">
          <p14:sldIdLst>
            <p14:sldId id="469"/>
            <p14:sldId id="416"/>
            <p14:sldId id="405"/>
            <p14:sldId id="406"/>
            <p14:sldId id="470"/>
          </p14:sldIdLst>
        </p14:section>
        <p14:section name="LightGBM" id="{85A497C1-00DF-944C-AC1A-A2DD30E21278}">
          <p14:sldIdLst>
            <p14:sldId id="425"/>
            <p14:sldId id="414"/>
            <p14:sldId id="432"/>
            <p14:sldId id="433"/>
            <p14:sldId id="434"/>
            <p14:sldId id="436"/>
            <p14:sldId id="435"/>
            <p14:sldId id="466"/>
          </p14:sldIdLst>
        </p14:section>
        <p14:section name="CatBoost" id="{9B02CD6E-3CFA-8A41-9214-677E2A449287}">
          <p14:sldIdLst>
            <p14:sldId id="415"/>
            <p14:sldId id="417"/>
            <p14:sldId id="419"/>
            <p14:sldId id="420"/>
            <p14:sldId id="474"/>
            <p14:sldId id="475"/>
            <p14:sldId id="476"/>
            <p14:sldId id="428"/>
            <p14:sldId id="427"/>
            <p14:sldId id="477"/>
            <p14:sldId id="426"/>
            <p14:sldId id="471"/>
          </p14:sldIdLst>
        </p14:section>
        <p14:section name="Summary" id="{A1D6CE70-F6E0-564B-BE40-81F113BE4F51}">
          <p14:sldIdLst>
            <p14:sldId id="468"/>
          </p14:sldIdLst>
        </p14:section>
        <p14:section name="Final Project" id="{7EC47CDE-FC17-6C44-A4F7-27938E244228}">
          <p14:sldIdLst>
            <p14:sldId id="478"/>
          </p14:sldIdLst>
        </p14:section>
        <p14:section name="Libraries-tools" id="{4BEB2375-E0D1-1C4C-98CF-FCC9B371F669}">
          <p14:sldIdLst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/>
    <p:restoredTop sz="95023"/>
  </p:normalViewPr>
  <p:slideViewPr>
    <p:cSldViewPr snapToGrid="0" snapToObjects="1">
      <p:cViewPr varScale="1">
        <p:scale>
          <a:sx n="54" d="100"/>
          <a:sy n="54" d="100"/>
        </p:scale>
        <p:origin x="7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2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09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1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1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32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29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5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1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8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34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3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35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20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4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1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5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49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62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0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9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895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07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06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94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4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208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07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74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2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96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9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4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9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er, Text &amp; R-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159933" y="355600"/>
            <a:ext cx="22671750" cy="2286000"/>
          </a:xfrm>
          <a:prstGeom prst="rect">
            <a:avLst/>
          </a:prstGeom>
        </p:spPr>
        <p:txBody>
          <a:bodyPr/>
          <a:lstStyle>
            <a:lvl1pPr algn="l">
              <a:defRPr sz="75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2756958"/>
            <a:ext cx="10288786" cy="91811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3000"/>
              </a:spcBef>
              <a:buSzTx/>
              <a:buNone/>
              <a:defRPr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  <a:lvl2pPr marL="0" indent="0">
              <a:spcBef>
                <a:spcPts val="1000"/>
              </a:spcBef>
              <a:buSzTx/>
              <a:buNone/>
              <a:defRPr sz="30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2pPr>
            <a:lvl3pPr marL="0" indent="0">
              <a:spcBef>
                <a:spcPts val="1000"/>
              </a:spcBef>
              <a:buSzTx/>
              <a:buNone/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3pPr>
            <a:lvl4pPr marL="0" indent="0">
              <a:spcBef>
                <a:spcPts val="1000"/>
              </a:spcBef>
              <a:buSzTx/>
              <a:buNone/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4pPr>
            <a:lvl5pPr marL="0" indent="0">
              <a:spcBef>
                <a:spcPts val="1000"/>
              </a:spcBef>
              <a:buSzTx/>
              <a:buNone/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Rectangle"/>
          <p:cNvSpPr/>
          <p:nvPr/>
        </p:nvSpPr>
        <p:spPr>
          <a:xfrm>
            <a:off x="-42334" y="12454466"/>
            <a:ext cx="24468667" cy="1270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-25400" y="12342614"/>
            <a:ext cx="24434800" cy="111853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62" y="12780773"/>
            <a:ext cx="3135677" cy="6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116" y="12858937"/>
            <a:ext cx="471527" cy="4572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xfrm>
            <a:off x="1159933" y="355600"/>
            <a:ext cx="22672941" cy="2286000"/>
          </a:xfrm>
          <a:prstGeom prst="rect">
            <a:avLst/>
          </a:prstGeom>
        </p:spPr>
        <p:txBody>
          <a:bodyPr/>
          <a:lstStyle>
            <a:lvl1pPr algn="l">
              <a:defRPr sz="75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Title Text</a:t>
            </a:r>
          </a:p>
        </p:txBody>
      </p:sp>
      <p:sp>
        <p:nvSpPr>
          <p:cNvPr id="159" name="Rectangle"/>
          <p:cNvSpPr/>
          <p:nvPr/>
        </p:nvSpPr>
        <p:spPr>
          <a:xfrm>
            <a:off x="-42334" y="12454466"/>
            <a:ext cx="24468667" cy="1270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-25400" y="12342614"/>
            <a:ext cx="24434800" cy="111853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62" y="12780773"/>
            <a:ext cx="3135677" cy="6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116" y="12858937"/>
            <a:ext cx="471527" cy="4572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Arrow"/>
          <p:cNvSpPr/>
          <p:nvPr/>
        </p:nvSpPr>
        <p:spPr>
          <a:xfrm>
            <a:off x="10530879" y="3879982"/>
            <a:ext cx="3322242" cy="5123128"/>
          </a:xfrm>
          <a:prstGeom prst="rightArrow">
            <a:avLst>
              <a:gd name="adj1" fmla="val 32000"/>
              <a:gd name="adj2" fmla="val 80122"/>
            </a:avLst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EBEBEB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Body Level One…"/>
          <p:cNvSpPr txBox="1"/>
          <p:nvPr/>
        </p:nvSpPr>
        <p:spPr>
          <a:xfrm>
            <a:off x="1689100" y="2756958"/>
            <a:ext cx="8624557" cy="736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spcBef>
                <a:spcPts val="3000"/>
              </a:spcBef>
              <a:defRPr sz="3600">
                <a:solidFill>
                  <a:srgbClr val="008DC4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  <a:lvl2pPr indent="0" algn="l">
              <a:spcBef>
                <a:spcPts val="1000"/>
              </a:spcBef>
              <a:defRPr sz="3400" b="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2pPr>
            <a:lvl3pPr indent="0" algn="l">
              <a:spcBef>
                <a:spcPts val="1000"/>
              </a:spcBef>
              <a:defRPr sz="2800" b="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3pPr>
            <a:lvl4pPr indent="0" algn="l">
              <a:spcBef>
                <a:spcPts val="1000"/>
              </a:spcBef>
              <a:defRPr sz="2800" b="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4pPr>
            <a:lvl5pPr indent="0" algn="l">
              <a:spcBef>
                <a:spcPts val="1000"/>
              </a:spcBef>
              <a:defRPr sz="2800" b="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 You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-42334" y="12454466"/>
            <a:ext cx="24468667" cy="1270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Rectangle"/>
          <p:cNvSpPr/>
          <p:nvPr/>
        </p:nvSpPr>
        <p:spPr>
          <a:xfrm>
            <a:off x="-25400" y="12342614"/>
            <a:ext cx="24434800" cy="111853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62" y="12780773"/>
            <a:ext cx="3135677" cy="6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116" y="12858937"/>
            <a:ext cx="471527" cy="4572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8" name="Thank You!!!"/>
          <p:cNvSpPr txBox="1"/>
          <p:nvPr/>
        </p:nvSpPr>
        <p:spPr>
          <a:xfrm>
            <a:off x="9079903" y="5710766"/>
            <a:ext cx="6224194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20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Thank You!!!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1778000" y="2301368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 sz="16000">
                <a:solidFill>
                  <a:srgbClr val="FFFFFF"/>
                </a:solidFill>
                <a:effectLst>
                  <a:outerShdw blurRad="25400" dist="25400" dir="7800000" rotWithShape="0">
                    <a:srgbClr val="E2E2E2"/>
                  </a:outerShdw>
                </a:effectLst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260718"/>
            <a:ext cx="20828000" cy="49924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  <a:latin typeface="Amazon Ember"/>
                <a:ea typeface="Amazon Ember"/>
                <a:cs typeface="Amazon Ember"/>
                <a:sym typeface="Amazon Emb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62" y="12780773"/>
            <a:ext cx="3135677" cy="6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61" y="7291176"/>
            <a:ext cx="3135677" cy="2799715"/>
          </a:xfrm>
          <a:prstGeom prst="rect">
            <a:avLst/>
          </a:prstGeom>
          <a:ln w="25400">
            <a:miter lim="400000"/>
          </a:ln>
          <a:effectLst>
            <a:reflection stA="24261" endPos="40000" dir="5400000" sy="-100000" algn="bl" rotWithShape="0"/>
          </a:effectLst>
        </p:spPr>
      </p:pic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89100" y="36068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 sz="16000">
                <a:solidFill>
                  <a:srgbClr val="FFFFFF"/>
                </a:solidFill>
                <a:effectLst>
                  <a:outerShdw blurRad="25400" dist="25400" dir="7800000" rotWithShape="0">
                    <a:srgbClr val="E9E9E9"/>
                  </a:outerShdw>
                </a:effectLst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Title Text</a:t>
            </a:r>
          </a:p>
        </p:txBody>
      </p:sp>
      <p:pic>
        <p:nvPicPr>
          <p:cNvPr id="3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762" y="12780773"/>
            <a:ext cx="3135677" cy="6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er, SubHeader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1159933" y="355600"/>
            <a:ext cx="22670295" cy="2286000"/>
          </a:xfrm>
          <a:prstGeom prst="rect">
            <a:avLst/>
          </a:prstGeom>
        </p:spPr>
        <p:txBody>
          <a:bodyPr/>
          <a:lstStyle>
            <a:lvl1pPr algn="l">
              <a:defRPr sz="75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2756958"/>
            <a:ext cx="21005800" cy="91811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3000"/>
              </a:spcBef>
              <a:buSzTx/>
              <a:buNone/>
              <a:defRPr b="1">
                <a:solidFill>
                  <a:srgbClr val="008DC4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  <a:lvl2pPr marL="1270000" indent="-635000">
              <a:spcBef>
                <a:spcPts val="1000"/>
              </a:spcBef>
              <a:defRPr sz="34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2pPr>
            <a:lvl3pPr marL="1905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3pPr>
            <a:lvl4pPr marL="2540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4pPr>
            <a:lvl5pPr marL="3175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Rectangle"/>
          <p:cNvSpPr/>
          <p:nvPr/>
        </p:nvSpPr>
        <p:spPr>
          <a:xfrm>
            <a:off x="-42334" y="12454466"/>
            <a:ext cx="24468667" cy="1270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" name="Rectangle"/>
          <p:cNvSpPr/>
          <p:nvPr/>
        </p:nvSpPr>
        <p:spPr>
          <a:xfrm>
            <a:off x="-25400" y="12342614"/>
            <a:ext cx="24434800" cy="111853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62" y="12780773"/>
            <a:ext cx="3135677" cy="6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116" y="12858937"/>
            <a:ext cx="471527" cy="4572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Header, SubHeader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1159933" y="355600"/>
            <a:ext cx="22670295" cy="2286000"/>
          </a:xfrm>
          <a:prstGeom prst="rect">
            <a:avLst/>
          </a:prstGeom>
        </p:spPr>
        <p:txBody>
          <a:bodyPr/>
          <a:lstStyle>
            <a:lvl1pPr algn="l">
              <a:defRPr sz="75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2756958"/>
            <a:ext cx="21005800" cy="91811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3000"/>
              </a:spcBef>
              <a:buSzTx/>
              <a:buNone/>
              <a:defRPr b="1">
                <a:solidFill>
                  <a:srgbClr val="008DC4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  <a:lvl2pPr marL="1841500" indent="-571500">
              <a:spcBef>
                <a:spcPts val="1000"/>
              </a:spcBef>
              <a:buFont typeface="Arial" panose="020B0604020202020204" pitchFamily="34" charset="0"/>
              <a:buChar char="•"/>
              <a:defRPr sz="34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2pPr>
            <a:lvl3pPr marL="1905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3pPr>
            <a:lvl4pPr marL="2540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4pPr>
            <a:lvl5pPr marL="3175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5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Fasdf</a:t>
            </a:r>
            <a:endParaRPr lang="en-US" dirty="0"/>
          </a:p>
          <a:p>
            <a:pPr marL="1841500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Sdfsdf</a:t>
            </a:r>
            <a:endParaRPr lang="en-US" dirty="0"/>
          </a:p>
          <a:p>
            <a:pPr marL="1841500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Sdfdf</a:t>
            </a:r>
            <a:endParaRPr lang="en-US" dirty="0"/>
          </a:p>
          <a:p>
            <a:pPr marL="1905000" lvl="2" indent="-571500">
              <a:buFont typeface="Arial" panose="020B0604020202020204" pitchFamily="34" charset="0"/>
              <a:buChar char="•"/>
            </a:pPr>
            <a:r>
              <a:rPr lang="en-US" dirty="0" err="1"/>
              <a:t>sdfsd</a:t>
            </a:r>
            <a:endParaRPr lang="en-US" dirty="0"/>
          </a:p>
        </p:txBody>
      </p:sp>
      <p:sp>
        <p:nvSpPr>
          <p:cNvPr id="52" name="Rectangle"/>
          <p:cNvSpPr/>
          <p:nvPr/>
        </p:nvSpPr>
        <p:spPr>
          <a:xfrm>
            <a:off x="-42334" y="12454466"/>
            <a:ext cx="24468667" cy="1270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" name="Rectangle"/>
          <p:cNvSpPr/>
          <p:nvPr/>
        </p:nvSpPr>
        <p:spPr>
          <a:xfrm>
            <a:off x="-25400" y="12342614"/>
            <a:ext cx="24434800" cy="111853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62" y="12780773"/>
            <a:ext cx="3135677" cy="6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116" y="12858937"/>
            <a:ext cx="471527" cy="4572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28181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er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1159933" y="355600"/>
            <a:ext cx="22670295" cy="2286000"/>
          </a:xfrm>
          <a:prstGeom prst="rect">
            <a:avLst/>
          </a:prstGeom>
        </p:spPr>
        <p:txBody>
          <a:bodyPr/>
          <a:lstStyle>
            <a:lvl1pPr algn="l">
              <a:defRPr sz="75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2756958"/>
            <a:ext cx="21005800" cy="736917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3000"/>
              </a:spcBef>
              <a:defRPr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  <a:lvl2pPr marL="1270000" indent="-635000">
              <a:spcBef>
                <a:spcPts val="1000"/>
              </a:spcBef>
              <a:defRPr sz="30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2pPr>
            <a:lvl3pPr marL="1905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3pPr>
            <a:lvl4pPr marL="2540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4pPr>
            <a:lvl5pPr marL="3175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Rectangle"/>
          <p:cNvSpPr/>
          <p:nvPr/>
        </p:nvSpPr>
        <p:spPr>
          <a:xfrm>
            <a:off x="-42334" y="12454466"/>
            <a:ext cx="24468667" cy="1270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" name="Rectangle"/>
          <p:cNvSpPr/>
          <p:nvPr/>
        </p:nvSpPr>
        <p:spPr>
          <a:xfrm>
            <a:off x="-25400" y="12342614"/>
            <a:ext cx="24434800" cy="111853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62" y="12780773"/>
            <a:ext cx="3135677" cy="6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116" y="12858937"/>
            <a:ext cx="471527" cy="4572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er, Subheader &amp;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1159933" y="355600"/>
            <a:ext cx="22671750" cy="2286000"/>
          </a:xfrm>
          <a:prstGeom prst="rect">
            <a:avLst/>
          </a:prstGeom>
        </p:spPr>
        <p:txBody>
          <a:bodyPr/>
          <a:lstStyle>
            <a:lvl1pPr algn="l">
              <a:defRPr sz="75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2756958"/>
            <a:ext cx="21005800" cy="73691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3000"/>
              </a:spcBef>
              <a:buSzTx/>
              <a:buNone/>
              <a:defRPr b="1">
                <a:solidFill>
                  <a:srgbClr val="008DC4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  <a:lvl2pPr marL="0" indent="0">
              <a:spcBef>
                <a:spcPts val="1000"/>
              </a:spcBef>
              <a:buSzTx/>
              <a:buNone/>
              <a:defRPr sz="34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2pPr>
            <a:lvl3pPr marL="0" indent="0">
              <a:spcBef>
                <a:spcPts val="1000"/>
              </a:spcBef>
              <a:buSzTx/>
              <a:buNone/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3pPr>
            <a:lvl4pPr marL="0" indent="0">
              <a:spcBef>
                <a:spcPts val="1000"/>
              </a:spcBef>
              <a:buSzTx/>
              <a:buNone/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4pPr>
            <a:lvl5pPr marL="0" indent="0">
              <a:spcBef>
                <a:spcPts val="1000"/>
              </a:spcBef>
              <a:buSzTx/>
              <a:buNone/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Rectangle"/>
          <p:cNvSpPr/>
          <p:nvPr/>
        </p:nvSpPr>
        <p:spPr>
          <a:xfrm>
            <a:off x="-42334" y="12454466"/>
            <a:ext cx="24468667" cy="1270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7" name="Rectangle"/>
          <p:cNvSpPr/>
          <p:nvPr/>
        </p:nvSpPr>
        <p:spPr>
          <a:xfrm>
            <a:off x="-25400" y="12342614"/>
            <a:ext cx="24434800" cy="111853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62" y="12780773"/>
            <a:ext cx="3135677" cy="6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116" y="12858937"/>
            <a:ext cx="471527" cy="4572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er, Subheader Bullets &amp; L-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1159933" y="355600"/>
            <a:ext cx="22669037" cy="2286000"/>
          </a:xfrm>
          <a:prstGeom prst="rect">
            <a:avLst/>
          </a:prstGeom>
        </p:spPr>
        <p:txBody>
          <a:bodyPr/>
          <a:lstStyle>
            <a:lvl1pPr algn="l">
              <a:defRPr sz="75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50800" y="2756958"/>
            <a:ext cx="10283098" cy="73691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3000"/>
              </a:spcBef>
              <a:buSzTx/>
              <a:buNone/>
              <a:defRPr b="1">
                <a:solidFill>
                  <a:srgbClr val="008DC4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  <a:lvl2pPr marL="1270000" indent="-635000">
              <a:spcBef>
                <a:spcPts val="1000"/>
              </a:spcBef>
              <a:defRPr sz="34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2pPr>
            <a:lvl3pPr marL="1905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3pPr>
            <a:lvl4pPr marL="2540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4pPr>
            <a:lvl5pPr marL="3175000" indent="-635000">
              <a:spcBef>
                <a:spcPts val="1000"/>
              </a:spcBef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Rectangle"/>
          <p:cNvSpPr/>
          <p:nvPr/>
        </p:nvSpPr>
        <p:spPr>
          <a:xfrm>
            <a:off x="-42334" y="12454466"/>
            <a:ext cx="24468667" cy="1270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3" name="Rectangle"/>
          <p:cNvSpPr/>
          <p:nvPr/>
        </p:nvSpPr>
        <p:spPr>
          <a:xfrm>
            <a:off x="-25400" y="12342614"/>
            <a:ext cx="24434800" cy="111853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1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62" y="12780773"/>
            <a:ext cx="3135677" cy="6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116" y="12858937"/>
            <a:ext cx="471527" cy="4572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er, Subheader, Text &amp; R-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1159933" y="355600"/>
            <a:ext cx="22671088" cy="2286000"/>
          </a:xfrm>
          <a:prstGeom prst="rect">
            <a:avLst/>
          </a:prstGeom>
        </p:spPr>
        <p:txBody>
          <a:bodyPr/>
          <a:lstStyle>
            <a:lvl1pPr algn="l">
              <a:defRPr sz="75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2756958"/>
            <a:ext cx="10263585" cy="73691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3000"/>
              </a:spcBef>
              <a:buSzTx/>
              <a:buNone/>
              <a:defRPr b="1">
                <a:solidFill>
                  <a:srgbClr val="008DC4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  <a:lvl2pPr marL="0" indent="0">
              <a:spcBef>
                <a:spcPts val="1000"/>
              </a:spcBef>
              <a:buSzTx/>
              <a:buNone/>
              <a:defRPr sz="34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2pPr>
            <a:lvl3pPr marL="0" indent="0">
              <a:spcBef>
                <a:spcPts val="1000"/>
              </a:spcBef>
              <a:buSzTx/>
              <a:buNone/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3pPr>
            <a:lvl4pPr marL="0" indent="0">
              <a:spcBef>
                <a:spcPts val="1000"/>
              </a:spcBef>
              <a:buSzTx/>
              <a:buNone/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4pPr>
            <a:lvl5pPr marL="0" indent="0">
              <a:spcBef>
                <a:spcPts val="1000"/>
              </a:spcBef>
              <a:buSzTx/>
              <a:buNone/>
              <a:defRPr sz="2800">
                <a:solidFill>
                  <a:srgbClr val="373737"/>
                </a:solidFill>
                <a:latin typeface="Amazon Ember"/>
                <a:ea typeface="Amazon Ember"/>
                <a:cs typeface="Amazon Ember"/>
                <a:sym typeface="Amazon Emb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Rectangle"/>
          <p:cNvSpPr/>
          <p:nvPr/>
        </p:nvSpPr>
        <p:spPr>
          <a:xfrm>
            <a:off x="-42334" y="12454466"/>
            <a:ext cx="24468667" cy="1270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Rectangle"/>
          <p:cNvSpPr/>
          <p:nvPr/>
        </p:nvSpPr>
        <p:spPr>
          <a:xfrm>
            <a:off x="-25400" y="12342614"/>
            <a:ext cx="24434800" cy="111853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62" y="12780773"/>
            <a:ext cx="3135677" cy="61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116" y="12858937"/>
            <a:ext cx="471527" cy="4572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D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2778" y="2403333"/>
            <a:ext cx="9978444" cy="8909334"/>
          </a:xfrm>
          <a:prstGeom prst="rect">
            <a:avLst/>
          </a:prstGeom>
          <a:ln w="25400">
            <a:miter lim="400000"/>
          </a:ln>
          <a:effectLst>
            <a:reflection stA="24261" endPos="40000" dir="5400000" sy="-100000" algn="bl" rotWithShape="0"/>
          </a:effectLst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66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5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76250" marR="0" indent="-47625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2828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11250" marR="0" indent="-47625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2828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746250" marR="0" indent="-47625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2828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381250" marR="0" indent="-47625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2828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016250" marR="0" indent="-47625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2828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651250" marR="0" indent="-47625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2828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286250" marR="0" indent="-47625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2828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921250" marR="0" indent="-47625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2828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556250" marR="0" indent="-47625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600" b="0" i="0" u="none" strike="noStrike" cap="none" spc="0" baseline="0">
          <a:solidFill>
            <a:srgbClr val="2828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eremykun.com/2015/05/18/boosting-censu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3.02754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6907-lightgbm-a-highly-efficient-gradient-boosting-decision-tree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mazon+Access+Sample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9516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rchive.ics.uci.edu/ml/datasets/Amazon+Access+Sampl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Health-and-Community-Services/Austin-Animal-Center-Outcomes/9t4d-g238" TargetMode="External"/><Relationship Id="rId2" Type="http://schemas.openxmlformats.org/officeDocument/2006/relationships/hyperlink" Target="https://data.austintexas.gov/Health-and-Community-Services/Austin-Animal-Center-Intakes/wter-evk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tboost/catboost/blob/master/LICENSE" TargetMode="External"/><Relationship Id="rId3" Type="http://schemas.openxmlformats.org/officeDocument/2006/relationships/hyperlink" Target="https://pandas.pydata.org/pandas-docs/stable/getting_started/overview.html#license" TargetMode="External"/><Relationship Id="rId7" Type="http://schemas.openxmlformats.org/officeDocument/2006/relationships/hyperlink" Target="https://matplotlib.org/3.1.3/devel/license.html" TargetMode="External"/><Relationship Id="rId2" Type="http://schemas.openxmlformats.org/officeDocument/2006/relationships/hyperlink" Target="https://github.com/numpy/numpy/blob/master/LICENSE.tx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cikit-learn/scikit-learn/blob/master/COPYING" TargetMode="External"/><Relationship Id="rId11" Type="http://schemas.openxmlformats.org/officeDocument/2006/relationships/hyperlink" Target="https://github.com/apache/incubator-mxnet/blob/master/LICENSE" TargetMode="External"/><Relationship Id="rId5" Type="http://schemas.openxmlformats.org/officeDocument/2006/relationships/hyperlink" Target="https://github.com/mwaskom/seaborn/blob/master/LICENSE" TargetMode="External"/><Relationship Id="rId10" Type="http://schemas.openxmlformats.org/officeDocument/2006/relationships/hyperlink" Target="https://github.com/dmlc/xgboost/blob/master/LICENSE" TargetMode="External"/><Relationship Id="rId4" Type="http://schemas.openxmlformats.org/officeDocument/2006/relationships/hyperlink" Target="https://github.com/aws/sagemaker-python-sdk/blob/master/LICENSE.txt" TargetMode="External"/><Relationship Id="rId9" Type="http://schemas.openxmlformats.org/officeDocument/2006/relationships/hyperlink" Target="https://github.com/microsoft/LightGBM/blob/master/LICENS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0DBE-2FD3-294C-AFA8-F03462B1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idea?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70DBC-B78A-C44B-9614-26CD0CAE6DF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4000" dirty="0"/>
                  <a:t>What we can do is look at the errors this model is making: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:r>
                  <a:rPr lang="en-US" sz="4000" dirty="0"/>
                  <a:t>With these errors in place, we can try to learn a new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dirty="0"/>
                  <a:t> to predict these errors: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4000" dirty="0"/>
                  <a:t>Or more intuitively: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  <a:p>
                <a:r>
                  <a:rPr lang="en-US" sz="4000" dirty="0"/>
                  <a:t>We then produce a new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70DBC-B78A-C44B-9614-26CD0CAE6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31" t="-4131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3222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0DBE-2FD3-294C-AFA8-F03462B1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idea?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70DBC-B78A-C44B-9614-26CD0CAE6DF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now iterate this procedure:</a:t>
                </a:r>
              </a:p>
              <a:p>
                <a:pPr lvl="1"/>
                <a:r>
                  <a:rPr lang="en-US" sz="3600" dirty="0"/>
                  <a:t>Take our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Compute the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Fit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Define a new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3600" dirty="0"/>
              </a:p>
              <a:p>
                <a:r>
                  <a:rPr lang="en-US" dirty="0"/>
                  <a:t>We could in theory start with any model, say the average 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long as our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do better than guessing the average for any dataset, we will continue to improve the total loss (training)!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70DBC-B78A-C44B-9614-26CD0CAE6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50" t="-3442" b="-1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027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0DBE-2FD3-294C-AFA8-F03462B1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improve at all?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70DBC-B78A-C44B-9614-26CD0CAE6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special case of a concept known as </a:t>
            </a:r>
            <a:r>
              <a:rPr lang="en-US" b="1" dirty="0">
                <a:solidFill>
                  <a:schemeClr val="tx1"/>
                </a:solidFill>
              </a:rPr>
              <a:t>a weak learner</a:t>
            </a:r>
            <a:r>
              <a:rPr lang="en-US" dirty="0"/>
              <a:t>:</a:t>
            </a:r>
          </a:p>
          <a:p>
            <a:pPr lvl="1"/>
            <a:r>
              <a:rPr lang="en-US" sz="3600" b="1" dirty="0"/>
              <a:t>For regression:</a:t>
            </a:r>
            <a:r>
              <a:rPr lang="en-US" sz="3600" dirty="0"/>
              <a:t> can the model reduce the mean squared error on </a:t>
            </a:r>
            <a:r>
              <a:rPr lang="en-US" sz="3600" b="1" dirty="0">
                <a:solidFill>
                  <a:schemeClr val="accent3"/>
                </a:solidFill>
              </a:rPr>
              <a:t>any</a:t>
            </a:r>
            <a:r>
              <a:rPr lang="en-US" sz="3600" dirty="0"/>
              <a:t> dataset compared to guessing the average value</a:t>
            </a:r>
          </a:p>
          <a:p>
            <a:pPr lvl="1"/>
            <a:r>
              <a:rPr lang="en-US" sz="3600" b="1" dirty="0"/>
              <a:t>For classification: </a:t>
            </a:r>
            <a:r>
              <a:rPr lang="en-US" sz="3600" dirty="0"/>
              <a:t>can the model do better on </a:t>
            </a:r>
            <a:r>
              <a:rPr lang="en-US" sz="3600" b="1" dirty="0">
                <a:solidFill>
                  <a:schemeClr val="accent3"/>
                </a:solidFill>
              </a:rPr>
              <a:t>any</a:t>
            </a:r>
            <a:r>
              <a:rPr lang="en-US" sz="3600" dirty="0"/>
              <a:t> dataset compared to random guessing</a:t>
            </a:r>
          </a:p>
          <a:p>
            <a:r>
              <a:rPr lang="en-US" dirty="0"/>
              <a:t>The concept itself is quite technical, I recommend reading </a:t>
            </a:r>
            <a:r>
              <a:rPr lang="en-US" dirty="0">
                <a:hlinkClick r:id="rId3"/>
              </a:rPr>
              <a:t>this</a:t>
            </a:r>
            <a:r>
              <a:rPr lang="en-US" dirty="0"/>
              <a:t> blog post for some extra details.</a:t>
            </a:r>
          </a:p>
          <a:p>
            <a:r>
              <a:rPr lang="en-US" dirty="0"/>
              <a:t>A good example would be a short decision tree (say with less than 10 nodes) or even a </a:t>
            </a:r>
            <a:r>
              <a:rPr lang="en-US" b="1" dirty="0">
                <a:solidFill>
                  <a:schemeClr val="tx1"/>
                </a:solidFill>
              </a:rPr>
              <a:t>decision stump</a:t>
            </a:r>
            <a:r>
              <a:rPr lang="en-US" dirty="0"/>
              <a:t>: a tree with a single node!</a:t>
            </a:r>
          </a:p>
          <a:p>
            <a:pPr lvl="1"/>
            <a:r>
              <a:rPr lang="en-US" dirty="0"/>
              <a:t>While often used, it is worth noting that a decision stump is too weak</a:t>
            </a:r>
          </a:p>
          <a:p>
            <a:r>
              <a:rPr lang="en-US" dirty="0"/>
              <a:t>These weak learners are almost always </a:t>
            </a:r>
            <a:r>
              <a:rPr lang="en-US" b="1" dirty="0">
                <a:solidFill>
                  <a:schemeClr val="tx1"/>
                </a:solidFill>
              </a:rPr>
              <a:t>high bias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63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70C3-70D2-A04C-93ED-A30917DA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Example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23A25-2AD2-6645-A9F6-1937A529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269" y="2185866"/>
            <a:ext cx="18221462" cy="8961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AD5C55-3566-444C-B011-FA2A4EE083BD}"/>
              </a:ext>
            </a:extLst>
          </p:cNvPr>
          <p:cNvSpPr/>
          <p:nvPr/>
        </p:nvSpPr>
        <p:spPr>
          <a:xfrm>
            <a:off x="16786804" y="11391384"/>
            <a:ext cx="63690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DTE-LECTURE-5-BOOSTING.ipynb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56F52-FA13-4248-B937-31EB3264E052}"/>
              </a:ext>
            </a:extLst>
          </p:cNvPr>
          <p:cNvSpPr txBox="1"/>
          <p:nvPr/>
        </p:nvSpPr>
        <p:spPr>
          <a:xfrm>
            <a:off x="6522832" y="5734127"/>
            <a:ext cx="96252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-US" b="0" baseline="-25000" dirty="0"/>
              <a:t>2</a:t>
            </a:r>
            <a:endParaRPr kumimoji="0" lang="en-US" sz="30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E3EAC-3B0E-FD4E-BAB8-69926DFD24A0}"/>
              </a:ext>
            </a:extLst>
          </p:cNvPr>
          <p:cNvSpPr txBox="1"/>
          <p:nvPr/>
        </p:nvSpPr>
        <p:spPr>
          <a:xfrm>
            <a:off x="4191607" y="6066767"/>
            <a:ext cx="96252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US" sz="30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3E4B77-6E09-514D-8947-017F1DBE8D11}"/>
              </a:ext>
            </a:extLst>
          </p:cNvPr>
          <p:cNvGrpSpPr/>
          <p:nvPr/>
        </p:nvGrpSpPr>
        <p:grpSpPr>
          <a:xfrm>
            <a:off x="803499" y="2891001"/>
            <a:ext cx="2551852" cy="1202611"/>
            <a:chOff x="803499" y="3136773"/>
            <a:chExt cx="2551852" cy="1202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94A450-1EAC-4F43-B353-B63E1AA66BA7}"/>
                    </a:ext>
                  </a:extLst>
                </p:cNvPr>
                <p:cNvSpPr txBox="1"/>
                <p:nvPr/>
              </p:nvSpPr>
              <p:spPr>
                <a:xfrm>
                  <a:off x="803499" y="3136773"/>
                  <a:ext cx="2551852" cy="461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kumimoji="0" lang="en-US" sz="3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3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sz="3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sz="3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~</m:t>
                        </m:r>
                        <m:r>
                          <a:rPr kumimoji="0" lang="en-US" sz="3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𝑵</m:t>
                        </m:r>
                        <m:r>
                          <a:rPr kumimoji="0" lang="en-US" sz="3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(</m:t>
                        </m:r>
                        <m:r>
                          <a:rPr kumimoji="0" lang="en-US" sz="3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𝟎</m:t>
                        </m:r>
                        <m:r>
                          <a:rPr kumimoji="0" lang="en-US" sz="3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, </m:t>
                        </m:r>
                        <m:r>
                          <a:rPr kumimoji="0" lang="en-US" sz="3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𝟏</m:t>
                        </m:r>
                        <m:r>
                          <a:rPr kumimoji="0" lang="en-US" sz="3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)</m:t>
                        </m:r>
                      </m:oMath>
                    </m:oMathPara>
                  </a14:m>
                  <a:endParaRPr kumimoji="0" lang="en-US" sz="3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94A450-1EAC-4F43-B353-B63E1AA66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99" y="3136773"/>
                  <a:ext cx="2551852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970" r="-2475" b="-3611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4F39454-0A50-0A42-8847-785DAA5563BA}"/>
                    </a:ext>
                  </a:extLst>
                </p:cNvPr>
                <p:cNvSpPr txBox="1"/>
                <p:nvPr/>
              </p:nvSpPr>
              <p:spPr>
                <a:xfrm>
                  <a:off x="975051" y="3847839"/>
                  <a:ext cx="2106218" cy="4915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𝒚</m:t>
                        </m:r>
                        <m:r>
                          <a:rPr kumimoji="0" lang="en-US" sz="3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en-US" sz="3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sSubSupPr>
                          <m:e>
                            <m:r>
                              <a:rPr kumimoji="0" lang="en-US" sz="3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3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sz="3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𝟐</m:t>
                            </m:r>
                          </m:sup>
                        </m:sSubSup>
                        <m:r>
                          <a:rPr kumimoji="0" lang="en-US" sz="30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US" sz="3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sSubSupPr>
                          <m:e>
                            <m:r>
                              <a:rPr kumimoji="0" lang="en-US" sz="3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3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sz="30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kumimoji="0" lang="en-US" sz="3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4F39454-0A50-0A42-8847-785DAA556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051" y="3847839"/>
                  <a:ext cx="2106218" cy="491545"/>
                </a:xfrm>
                <a:prstGeom prst="rect">
                  <a:avLst/>
                </a:prstGeom>
                <a:blipFill>
                  <a:blip r:embed="rId5"/>
                  <a:stretch>
                    <a:fillRect l="-5988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32203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8DC-6FB8-EB4F-B01C-1431854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BF28-7645-F44C-893E-761912ECB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Class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Motivating Boosting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/>
                </a:solidFill>
              </a:rPr>
              <a:t>Gradient Boosting</a:t>
            </a:r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Gradient Boosting Libraries</a:t>
            </a:r>
            <a:endParaRPr lang="en-US" sz="4000" b="0" dirty="0">
              <a:solidFill>
                <a:schemeClr val="accent3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XGBoost</a:t>
            </a:r>
            <a:endParaRPr lang="en-US" sz="3800" dirty="0">
              <a:solidFill>
                <a:schemeClr val="tx1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LightGBM</a:t>
            </a:r>
            <a:endParaRPr lang="en-US" sz="3800" dirty="0">
              <a:solidFill>
                <a:schemeClr val="tx1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CatBoost</a:t>
            </a:r>
            <a:endParaRPr lang="en-US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116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174-7021-E54B-ACAC-4474CFE9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4000" dirty="0"/>
                  <a:t>In the previous section, we boosted by fitting models on the residuals.  This clearly only makes sense for regression, so what can we do in general?</a:t>
                </a:r>
              </a:p>
              <a:p>
                <a:r>
                  <a:rPr lang="en-US" sz="4000" dirty="0"/>
                  <a:t>Note the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Where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31" t="-4131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9820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174-7021-E54B-ACAC-4474CFE9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4000" dirty="0"/>
                  <a:t>Our loss is a sum of losses per </a:t>
                </a:r>
                <a:r>
                  <a:rPr lang="en-US" sz="4000" dirty="0" err="1"/>
                  <a:t>datapoint</a:t>
                </a:r>
                <a:r>
                  <a:rPr lang="en-US" sz="400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r>
                  <a:rPr lang="en-US" sz="4000" dirty="0"/>
                  <a:t>If we take derivative of the loss and re-arrange the terms, residuals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r>
                  <a:rPr lang="en-US" sz="4000" dirty="0"/>
                  <a:t>The residual is nothing more than the negative gradient of the loss function with respect to our prediction!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31" t="-4131" r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9316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174-7021-E54B-ACAC-4474CFE9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4000" dirty="0"/>
                  <a:t>We can now iterate this procedure:</a:t>
                </a:r>
              </a:p>
              <a:p>
                <a:pPr lvl="1"/>
                <a:r>
                  <a:rPr lang="en-US" sz="4000" dirty="0"/>
                  <a:t>Take our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4000" dirty="0"/>
              </a:p>
              <a:p>
                <a:pPr lvl="1"/>
                <a:r>
                  <a:rPr lang="en-US" sz="4000" dirty="0"/>
                  <a:t>Compute </a:t>
                </a:r>
                <a:r>
                  <a:rPr lang="en-US" sz="4000" strike="sngStrike" dirty="0">
                    <a:solidFill>
                      <a:schemeClr val="accent2"/>
                    </a:solidFill>
                  </a:rPr>
                  <a:t>the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trike="sngStrike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trike="sngStrike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4000" i="1" strike="sngStrike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 strike="sngStrike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 strike="sngStrike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trike="sngStrike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i="1" strike="sngStrike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 strike="sngStrike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i="1" strike="sngStrike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strike="sngStrike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 strike="sngStrike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4000" i="1" strike="sngStrike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 strike="sngStrike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4000" i="1" strike="sngStrike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 strike="sngStrike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 strike="sngStrike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dirty="0"/>
                  <a:t> pseudo-residuals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000" dirty="0"/>
              </a:p>
              <a:p>
                <a:pPr lvl="1"/>
                <a:r>
                  <a:rPr lang="en-US" sz="4000" dirty="0"/>
                  <a:t>Fit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000" dirty="0"/>
              </a:p>
              <a:p>
                <a:pPr lvl="1"/>
                <a:r>
                  <a:rPr lang="en-US" sz="4000" dirty="0"/>
                  <a:t>Define a new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r>
                  <a:rPr lang="en-US" sz="4000" dirty="0"/>
                  <a:t>We now see that what we are doing is 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nothing more than gradient descent</a:t>
                </a:r>
                <a:r>
                  <a:rPr lang="en-US" sz="4000" dirty="0"/>
                  <a:t> on the loss function where we approximate the gradient using a weak learner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31" t="-4131" r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5213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174-7021-E54B-ACAC-4474CFE9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4000" dirty="0"/>
                  <a:t>Indeed, the weakness of the learner is key, as it provides a form of 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regularization</a:t>
                </a:r>
                <a:r>
                  <a:rPr lang="en-US" sz="4000" dirty="0"/>
                  <a:t> where the gradient updates are forced to be simple.  If the weak learners were strong (say very deep decision trees) it would instantly overfit in a single learning step.</a:t>
                </a:r>
              </a:p>
              <a:p>
                <a:r>
                  <a:rPr lang="en-US" sz="4000" dirty="0"/>
                  <a:t>The optimal step size need not be one, so many implementations do a line search to find an optimal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4000" dirty="0"/>
                  <a:t> so the update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:r>
                  <a:rPr lang="en-US" sz="4000" dirty="0"/>
                  <a:t>We may also include a </a:t>
                </a:r>
                <a:r>
                  <a:rPr lang="en-US" sz="4000" b="1" dirty="0">
                    <a:solidFill>
                      <a:schemeClr val="accent3"/>
                    </a:solidFill>
                  </a:rPr>
                  <a:t>learning rate</a:t>
                </a:r>
                <a:r>
                  <a:rPr lang="en-US" sz="4000" b="1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4000" dirty="0"/>
                  <a:t>, in this case often referred to as </a:t>
                </a:r>
                <a:r>
                  <a:rPr lang="en-US" sz="4000" b="1" dirty="0">
                    <a:solidFill>
                      <a:schemeClr val="accent3"/>
                    </a:solidFill>
                  </a:rPr>
                  <a:t>shrinkage</a:t>
                </a:r>
                <a:r>
                  <a:rPr lang="en-US" sz="4000" dirty="0"/>
                  <a:t>, so that the update step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31" t="-4131" r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3431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174-7021-E54B-ACAC-4474CFE9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Choices of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Regression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3200" dirty="0"/>
                  <a:t>Mean Squared Error</a:t>
                </a:r>
              </a:p>
              <a:p>
                <a:pPr marL="45697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3200" dirty="0"/>
                  <a:t>Mean Absolute Error</a:t>
                </a:r>
              </a:p>
              <a:p>
                <a:pPr marL="45697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3200" dirty="0"/>
                  <a:t>Huber Loss (mixture of the two)</a:t>
                </a:r>
              </a:p>
              <a:p>
                <a:pPr marL="45697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≥1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456971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49" t="-7560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5628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0D2D-B6B2-2848-B8F6-2B940156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 &amp; Ensemble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96DE9-6A0C-FE49-9867-7DCE6AFFF28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32113696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174-7021-E54B-ACAC-4474CFE9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Choices of Loss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7C95A-12B6-6C4C-97EE-AE2D9C0E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00" y="2641600"/>
            <a:ext cx="9411192" cy="923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440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174-7021-E54B-ACAC-4474CFE9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Choices of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3200" dirty="0"/>
                  <a:t>Deviance (Logistic Regression Loss)</a:t>
                </a:r>
              </a:p>
              <a:p>
                <a:pPr marL="45697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3200" dirty="0"/>
                  <a:t>Exponential loss (</a:t>
                </a:r>
                <a:r>
                  <a:rPr lang="en-US" sz="3200" dirty="0" err="1"/>
                  <a:t>Adaboost</a:t>
                </a:r>
                <a:r>
                  <a:rPr lang="en-US" sz="3200" dirty="0"/>
                  <a:t>)</a:t>
                </a:r>
              </a:p>
              <a:p>
                <a:pPr marL="45697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3200" dirty="0"/>
                  <a:t>Hinge Loss (Perceptrons and SVMs)</a:t>
                </a:r>
              </a:p>
              <a:p>
                <a:pPr marL="456971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</m:nary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456971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521D5-457A-8D49-AC4C-E98E7A8C8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50" t="-7573" b="-14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2950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174-7021-E54B-ACAC-4474CFE9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Choices of Loss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29CEE-2860-A14F-8EEA-D7150FF2E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86" y="3026224"/>
            <a:ext cx="8852113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3762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8DC-6FB8-EB4F-B01C-1431854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BF28-7645-F44C-893E-761912ECB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Class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Motivating Boosting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Gradient Boosting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/>
                </a:solidFill>
              </a:rPr>
              <a:t>Gradient Boosting Libraries</a:t>
            </a: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b="0" dirty="0" err="1">
                <a:solidFill>
                  <a:schemeClr val="tx1"/>
                </a:solidFill>
              </a:rPr>
              <a:t>XGBoost</a:t>
            </a:r>
            <a:endParaRPr lang="en-US" sz="3800" b="0" dirty="0">
              <a:solidFill>
                <a:schemeClr val="tx1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b="0" dirty="0" err="1">
                <a:solidFill>
                  <a:schemeClr val="tx1"/>
                </a:solidFill>
              </a:rPr>
              <a:t>LightGBM</a:t>
            </a:r>
            <a:endParaRPr lang="en-US" sz="3800" b="0" dirty="0">
              <a:solidFill>
                <a:schemeClr val="tx1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b="0" dirty="0" err="1">
                <a:solidFill>
                  <a:schemeClr val="tx1"/>
                </a:solidFill>
              </a:rPr>
              <a:t>CatBoost</a:t>
            </a:r>
            <a:endParaRPr lang="en-US" sz="3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1058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err="1"/>
              <a:t>XGBoost</a:t>
            </a:r>
            <a:r>
              <a:rPr lang="en-US" sz="4400" dirty="0"/>
              <a:t> stands for </a:t>
            </a:r>
            <a:r>
              <a:rPr lang="en-US" sz="4400" b="1" dirty="0"/>
              <a:t>“Extreme Gradient Boosting”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Algorithm details are described in the 2016 paper</a:t>
            </a:r>
            <a:r>
              <a:rPr lang="en-US" sz="4400" baseline="30000" dirty="0">
                <a:solidFill>
                  <a:schemeClr val="tx1"/>
                </a:solidFill>
              </a:rPr>
              <a:t>*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  <a:hlinkClick r:id="rId3"/>
              </a:rPr>
              <a:t>here</a:t>
            </a:r>
            <a:r>
              <a:rPr lang="en-US" sz="4400" dirty="0">
                <a:solidFill>
                  <a:schemeClr val="tx1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Some contributions of this model (there are many more):</a:t>
            </a:r>
          </a:p>
          <a:p>
            <a:pPr marL="1365250" lvl="1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</a:rPr>
              <a:t>Approximate Greedy Algorithm</a:t>
            </a:r>
          </a:p>
          <a:p>
            <a:pPr marL="1365250" lvl="1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</a:rPr>
              <a:t>Reformulate split conditions and gains considering weights on leaves.</a:t>
            </a:r>
          </a:p>
          <a:p>
            <a:pPr marL="1365250" lvl="1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</a:rPr>
              <a:t>Performance improvement techniques: </a:t>
            </a:r>
            <a:r>
              <a:rPr lang="en-US" sz="3600" dirty="0">
                <a:solidFill>
                  <a:schemeClr val="tx1"/>
                </a:solidFill>
              </a:rPr>
              <a:t>Parallel blocks, Cache-aware Access and Out-of-core computation</a:t>
            </a:r>
            <a:endParaRPr lang="en-US" sz="3800" dirty="0">
              <a:solidFill>
                <a:schemeClr val="tx1"/>
              </a:solidFill>
            </a:endParaRPr>
          </a:p>
          <a:p>
            <a:pPr marL="793750" lvl="1" indent="0"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793750" lvl="1" indent="0"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* Chen, T. &amp; </a:t>
            </a:r>
            <a:r>
              <a:rPr lang="en-US" sz="2800" dirty="0" err="1">
                <a:solidFill>
                  <a:schemeClr val="tx1"/>
                </a:solidFill>
              </a:rPr>
              <a:t>Guestrin</a:t>
            </a:r>
            <a:r>
              <a:rPr lang="en-US" sz="2800" dirty="0">
                <a:solidFill>
                  <a:schemeClr val="tx1"/>
                </a:solidFill>
              </a:rPr>
              <a:t>, C. </a:t>
            </a:r>
            <a:r>
              <a:rPr lang="en-US" sz="2800" dirty="0" err="1">
                <a:solidFill>
                  <a:schemeClr val="tx1"/>
                </a:solidFill>
              </a:rPr>
              <a:t>Xgboost</a:t>
            </a:r>
            <a:r>
              <a:rPr lang="en-US" sz="2800" dirty="0">
                <a:solidFill>
                  <a:schemeClr val="tx1"/>
                </a:solidFill>
              </a:rPr>
              <a:t>: A scalable tree boosting system. In Proc. 22nd ACM SIGKDD International Conference on Knowledge Discovery and Data Mining 785–794 (ACM, 2016).</a:t>
            </a:r>
          </a:p>
          <a:p>
            <a:pPr marL="793750" lvl="1" indent="0">
              <a:buNone/>
            </a:pPr>
            <a:endParaRPr lang="en-US" sz="38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07201E-F66D-C440-A083-6648BF2F5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10"/>
          <a:stretch/>
        </p:blipFill>
        <p:spPr bwMode="auto">
          <a:xfrm>
            <a:off x="1256186" y="938462"/>
            <a:ext cx="5181600" cy="11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4022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40C4-2073-ED41-A014-6896D654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Greedy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60B20-E4F3-7347-AE2F-F11A707E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8"/>
            <a:ext cx="21005800" cy="736917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Trying all possible split thresholds can be time consuming for large datasets.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>
                <a:solidFill>
                  <a:schemeClr val="tx1"/>
                </a:solidFill>
              </a:rPr>
              <a:t>XGBoost</a:t>
            </a:r>
            <a:r>
              <a:rPr lang="en-US" sz="4000" b="0" dirty="0">
                <a:solidFill>
                  <a:schemeClr val="tx1"/>
                </a:solidFill>
              </a:rPr>
              <a:t> uses </a:t>
            </a:r>
            <a:r>
              <a:rPr lang="en-US" sz="4000" dirty="0">
                <a:solidFill>
                  <a:schemeClr val="tx1"/>
                </a:solidFill>
              </a:rPr>
              <a:t>quantiles</a:t>
            </a:r>
            <a:r>
              <a:rPr lang="en-US" sz="4000" b="0" dirty="0">
                <a:solidFill>
                  <a:schemeClr val="tx1"/>
                </a:solidFill>
              </a:rPr>
              <a:t> as threshold candidates. Assume a feature x</a:t>
            </a:r>
            <a:r>
              <a:rPr lang="en-US" sz="4000" b="0" baseline="-25000" dirty="0">
                <a:solidFill>
                  <a:schemeClr val="tx1"/>
                </a:solidFill>
              </a:rPr>
              <a:t>1</a:t>
            </a:r>
            <a:r>
              <a:rPr lang="en-US" sz="4000" b="0" dirty="0">
                <a:solidFill>
                  <a:schemeClr val="tx1"/>
                </a:solidFill>
              </a:rPr>
              <a:t> ordered like this: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650F79-97EC-8A40-99DD-5ACB851EE312}"/>
              </a:ext>
            </a:extLst>
          </p:cNvPr>
          <p:cNvSpPr/>
          <p:nvPr/>
        </p:nvSpPr>
        <p:spPr>
          <a:xfrm>
            <a:off x="13946120" y="5310381"/>
            <a:ext cx="1371600" cy="605909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X</a:t>
            </a:r>
            <a:r>
              <a:rPr lang="en-US" sz="2800" b="0" baseline="-250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</a:t>
            </a:r>
            <a:r>
              <a:rPr lang="en-US" sz="28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&lt; ?</a:t>
            </a:r>
            <a:endParaRPr kumimoji="0" lang="en-US" sz="2800" b="0" i="0" u="none" strike="noStrike" cap="none" spc="0" normalizeH="0" baseline="-2500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CF0595-85D4-1C4C-8B56-C220D0CBD4DD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3371382" y="5916290"/>
            <a:ext cx="1260538" cy="96684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873237-C02F-AA4D-A3B8-F613EDA58F42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4631920" y="5916290"/>
            <a:ext cx="1121063" cy="96684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18E616-3123-CF44-B0FC-6C074839FE1A}"/>
              </a:ext>
            </a:extLst>
          </p:cNvPr>
          <p:cNvCxnSpPr>
            <a:cxnSpLocks/>
          </p:cNvCxnSpPr>
          <p:nvPr/>
        </p:nvCxnSpPr>
        <p:spPr>
          <a:xfrm>
            <a:off x="3091122" y="5133044"/>
            <a:ext cx="0" cy="713232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5B8FF5F-1EAC-A541-B47F-11FEA4D5A1FE}"/>
              </a:ext>
            </a:extLst>
          </p:cNvPr>
          <p:cNvSpPr/>
          <p:nvPr/>
        </p:nvSpPr>
        <p:spPr>
          <a:xfrm>
            <a:off x="2917430" y="534815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A92C61D-91D0-5649-B080-A2D1EA637799}"/>
              </a:ext>
            </a:extLst>
          </p:cNvPr>
          <p:cNvSpPr/>
          <p:nvPr/>
        </p:nvSpPr>
        <p:spPr>
          <a:xfrm>
            <a:off x="2920755" y="5829275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6F9264-CAE2-BC4E-A6A2-372C6EE63F5B}"/>
              </a:ext>
            </a:extLst>
          </p:cNvPr>
          <p:cNvSpPr/>
          <p:nvPr/>
        </p:nvSpPr>
        <p:spPr>
          <a:xfrm>
            <a:off x="2920201" y="7119085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EAD2C8-8506-0040-A522-AC2776956245}"/>
              </a:ext>
            </a:extLst>
          </p:cNvPr>
          <p:cNvSpPr/>
          <p:nvPr/>
        </p:nvSpPr>
        <p:spPr>
          <a:xfrm>
            <a:off x="2920755" y="828439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F894338-E007-6545-ADFD-C3264604EF13}"/>
              </a:ext>
            </a:extLst>
          </p:cNvPr>
          <p:cNvSpPr/>
          <p:nvPr/>
        </p:nvSpPr>
        <p:spPr>
          <a:xfrm>
            <a:off x="2920755" y="889142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1B3FE5F-A9E6-6349-86C1-291E442ED442}"/>
              </a:ext>
            </a:extLst>
          </p:cNvPr>
          <p:cNvSpPr/>
          <p:nvPr/>
        </p:nvSpPr>
        <p:spPr>
          <a:xfrm>
            <a:off x="2920755" y="957420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922F92-71EA-6445-BF32-F69EEBFC0B62}"/>
              </a:ext>
            </a:extLst>
          </p:cNvPr>
          <p:cNvSpPr/>
          <p:nvPr/>
        </p:nvSpPr>
        <p:spPr>
          <a:xfrm>
            <a:off x="2920755" y="786024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6DAED8-6F70-5A49-B84C-9672D9900002}"/>
              </a:ext>
            </a:extLst>
          </p:cNvPr>
          <p:cNvCxnSpPr>
            <a:cxnSpLocks/>
          </p:cNvCxnSpPr>
          <p:nvPr/>
        </p:nvCxnSpPr>
        <p:spPr>
          <a:xfrm>
            <a:off x="1856504" y="6838057"/>
            <a:ext cx="221843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8BA9B3-3B3B-1F44-AA6D-30C78F41F21C}"/>
              </a:ext>
            </a:extLst>
          </p:cNvPr>
          <p:cNvSpPr txBox="1"/>
          <p:nvPr/>
        </p:nvSpPr>
        <p:spPr>
          <a:xfrm>
            <a:off x="4196082" y="10394785"/>
            <a:ext cx="24525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0.25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quantile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5C2802B-FE51-DA4D-A09B-90AAC38C6749}"/>
              </a:ext>
            </a:extLst>
          </p:cNvPr>
          <p:cNvSpPr/>
          <p:nvPr/>
        </p:nvSpPr>
        <p:spPr>
          <a:xfrm>
            <a:off x="2917430" y="6272198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8A470A-0638-2542-8DE7-F92DC8489C6D}"/>
              </a:ext>
            </a:extLst>
          </p:cNvPr>
          <p:cNvSpPr/>
          <p:nvPr/>
        </p:nvSpPr>
        <p:spPr>
          <a:xfrm>
            <a:off x="2917430" y="665517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8DBD26B-66A4-2B4D-955E-64112BCA8466}"/>
              </a:ext>
            </a:extLst>
          </p:cNvPr>
          <p:cNvSpPr/>
          <p:nvPr/>
        </p:nvSpPr>
        <p:spPr>
          <a:xfrm>
            <a:off x="2919767" y="10944593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5B0511-9D8F-E642-BE64-CE88552410BD}"/>
              </a:ext>
            </a:extLst>
          </p:cNvPr>
          <p:cNvSpPr/>
          <p:nvPr/>
        </p:nvSpPr>
        <p:spPr>
          <a:xfrm>
            <a:off x="2917430" y="11328224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D6FC06-A999-584E-923B-53077F05EF99}"/>
              </a:ext>
            </a:extLst>
          </p:cNvPr>
          <p:cNvSpPr/>
          <p:nvPr/>
        </p:nvSpPr>
        <p:spPr>
          <a:xfrm>
            <a:off x="2917430" y="7496442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5F8514D-38A8-EB4D-9BFF-BDC476051D72}"/>
              </a:ext>
            </a:extLst>
          </p:cNvPr>
          <p:cNvSpPr/>
          <p:nvPr/>
        </p:nvSpPr>
        <p:spPr>
          <a:xfrm>
            <a:off x="2917430" y="999835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1A843F5-AA99-5945-8585-1F8B0A3E8253}"/>
              </a:ext>
            </a:extLst>
          </p:cNvPr>
          <p:cNvSpPr/>
          <p:nvPr/>
        </p:nvSpPr>
        <p:spPr>
          <a:xfrm>
            <a:off x="2919767" y="11732642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F5B6CA-AEA2-AC4E-8736-C89448D815C4}"/>
              </a:ext>
            </a:extLst>
          </p:cNvPr>
          <p:cNvSpPr txBox="1"/>
          <p:nvPr/>
        </p:nvSpPr>
        <p:spPr>
          <a:xfrm>
            <a:off x="4196082" y="6513947"/>
            <a:ext cx="24525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0.75 quantile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ACE625-9BD5-6443-A59E-035847FEA3E3}"/>
              </a:ext>
            </a:extLst>
          </p:cNvPr>
          <p:cNvSpPr/>
          <p:nvPr/>
        </p:nvSpPr>
        <p:spPr>
          <a:xfrm>
            <a:off x="2920755" y="10532023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AC5561-5074-A645-A803-B733719ABBBE}"/>
              </a:ext>
            </a:extLst>
          </p:cNvPr>
          <p:cNvSpPr txBox="1"/>
          <p:nvPr/>
        </p:nvSpPr>
        <p:spPr>
          <a:xfrm>
            <a:off x="4196081" y="8126033"/>
            <a:ext cx="24525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0.5 quantile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8299B3-18F9-DE44-BB52-AA5E54DBFB0C}"/>
              </a:ext>
            </a:extLst>
          </p:cNvPr>
          <p:cNvCxnSpPr>
            <a:cxnSpLocks/>
          </p:cNvCxnSpPr>
          <p:nvPr/>
        </p:nvCxnSpPr>
        <p:spPr>
          <a:xfrm>
            <a:off x="2062315" y="5196187"/>
            <a:ext cx="0" cy="691720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F577EA4-B3E9-EA4A-A69A-D2DD2E808915}"/>
              </a:ext>
            </a:extLst>
          </p:cNvPr>
          <p:cNvSpPr txBox="1"/>
          <p:nvPr/>
        </p:nvSpPr>
        <p:spPr>
          <a:xfrm>
            <a:off x="770721" y="5133044"/>
            <a:ext cx="1183774" cy="580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High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3FD790-90F3-9147-947F-FC4FF1F10F55}"/>
              </a:ext>
            </a:extLst>
          </p:cNvPr>
          <p:cNvSpPr txBox="1"/>
          <p:nvPr/>
        </p:nvSpPr>
        <p:spPr>
          <a:xfrm>
            <a:off x="672730" y="11625085"/>
            <a:ext cx="1183774" cy="580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9617A4-8361-C243-8EE6-01F9CC7F44A8}"/>
              </a:ext>
            </a:extLst>
          </p:cNvPr>
          <p:cNvSpPr txBox="1"/>
          <p:nvPr/>
        </p:nvSpPr>
        <p:spPr>
          <a:xfrm>
            <a:off x="555012" y="8134947"/>
            <a:ext cx="118377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US" sz="3000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23ACB80-6DA2-BB4A-9F73-4F1822E05E89}"/>
              </a:ext>
            </a:extLst>
          </p:cNvPr>
          <p:cNvSpPr/>
          <p:nvPr/>
        </p:nvSpPr>
        <p:spPr>
          <a:xfrm>
            <a:off x="2917430" y="4874841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1607B46-8FB6-9D48-A585-E82473912A4C}"/>
              </a:ext>
            </a:extLst>
          </p:cNvPr>
          <p:cNvCxnSpPr>
            <a:cxnSpLocks/>
          </p:cNvCxnSpPr>
          <p:nvPr/>
        </p:nvCxnSpPr>
        <p:spPr>
          <a:xfrm>
            <a:off x="1856504" y="8452533"/>
            <a:ext cx="221843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D8ECE2-CF13-AB42-8594-BAAB5BE3E62B}"/>
              </a:ext>
            </a:extLst>
          </p:cNvPr>
          <p:cNvCxnSpPr>
            <a:cxnSpLocks/>
          </p:cNvCxnSpPr>
          <p:nvPr/>
        </p:nvCxnSpPr>
        <p:spPr>
          <a:xfrm>
            <a:off x="1856504" y="10700464"/>
            <a:ext cx="221843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1156001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40C4-2073-ED41-A014-6896D654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Greedy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60B20-E4F3-7347-AE2F-F11A707E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8"/>
            <a:ext cx="21005800" cy="736917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Trying all possible split thresholds can be time consuming for large datasets.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>
                <a:solidFill>
                  <a:schemeClr val="tx1"/>
                </a:solidFill>
              </a:rPr>
              <a:t>XGBoost</a:t>
            </a:r>
            <a:r>
              <a:rPr lang="en-US" sz="4000" b="0" dirty="0">
                <a:solidFill>
                  <a:schemeClr val="tx1"/>
                </a:solidFill>
              </a:rPr>
              <a:t> uses </a:t>
            </a:r>
            <a:r>
              <a:rPr lang="en-US" sz="4000" dirty="0">
                <a:solidFill>
                  <a:schemeClr val="tx1"/>
                </a:solidFill>
              </a:rPr>
              <a:t>quantiles</a:t>
            </a:r>
            <a:r>
              <a:rPr lang="en-US" sz="4000" b="0" dirty="0">
                <a:solidFill>
                  <a:schemeClr val="tx1"/>
                </a:solidFill>
              </a:rPr>
              <a:t> as threshold candidates. Assume a feature ordered like this: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6BCAB-A4A2-C54A-A0C9-4B4BEFEEFB80}"/>
              </a:ext>
            </a:extLst>
          </p:cNvPr>
          <p:cNvSpPr txBox="1"/>
          <p:nvPr/>
        </p:nvSpPr>
        <p:spPr>
          <a:xfrm>
            <a:off x="11854647" y="7180342"/>
            <a:ext cx="9958405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b="0" dirty="0"/>
              <a:t>We can use these three quantiles as the splits to try.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There are usually more than three quantiles and they apply some extra optimizations to do this in parallel.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608EA-B524-EC47-A8EB-E88B6A7E3CC7}"/>
              </a:ext>
            </a:extLst>
          </p:cNvPr>
          <p:cNvCxnSpPr>
            <a:cxnSpLocks/>
          </p:cNvCxnSpPr>
          <p:nvPr/>
        </p:nvCxnSpPr>
        <p:spPr>
          <a:xfrm flipH="1" flipV="1">
            <a:off x="6978316" y="6752286"/>
            <a:ext cx="4680939" cy="1373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8AE105-B1F3-CA44-9F31-58332F8C6A2F}"/>
              </a:ext>
            </a:extLst>
          </p:cNvPr>
          <p:cNvCxnSpPr>
            <a:cxnSpLocks/>
          </p:cNvCxnSpPr>
          <p:nvPr/>
        </p:nvCxnSpPr>
        <p:spPr>
          <a:xfrm flipH="1" flipV="1">
            <a:off x="6978316" y="8198626"/>
            <a:ext cx="4680939" cy="2738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D3EBBA-0EB3-6749-BE85-D313F7CED364}"/>
              </a:ext>
            </a:extLst>
          </p:cNvPr>
          <p:cNvCxnSpPr>
            <a:cxnSpLocks/>
          </p:cNvCxnSpPr>
          <p:nvPr/>
        </p:nvCxnSpPr>
        <p:spPr>
          <a:xfrm flipH="1">
            <a:off x="6978316" y="8417075"/>
            <a:ext cx="4680939" cy="18462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4AD964C-13A7-594C-86BF-5BEBD03989C1}"/>
              </a:ext>
            </a:extLst>
          </p:cNvPr>
          <p:cNvCxnSpPr>
            <a:cxnSpLocks/>
          </p:cNvCxnSpPr>
          <p:nvPr/>
        </p:nvCxnSpPr>
        <p:spPr>
          <a:xfrm>
            <a:off x="3091122" y="5133044"/>
            <a:ext cx="0" cy="713232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CEC4B38-469A-D240-82E1-03D2571ADC19}"/>
              </a:ext>
            </a:extLst>
          </p:cNvPr>
          <p:cNvSpPr/>
          <p:nvPr/>
        </p:nvSpPr>
        <p:spPr>
          <a:xfrm>
            <a:off x="2917430" y="534815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750E32-BC5B-2E4A-8019-0D81DA0C54C6}"/>
              </a:ext>
            </a:extLst>
          </p:cNvPr>
          <p:cNvSpPr/>
          <p:nvPr/>
        </p:nvSpPr>
        <p:spPr>
          <a:xfrm>
            <a:off x="2920755" y="5829275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4B1883F-99CA-A645-8A56-7617755F1BA4}"/>
              </a:ext>
            </a:extLst>
          </p:cNvPr>
          <p:cNvSpPr/>
          <p:nvPr/>
        </p:nvSpPr>
        <p:spPr>
          <a:xfrm>
            <a:off x="2920201" y="7119085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848135F-31EF-F643-B568-4D99BC72287F}"/>
              </a:ext>
            </a:extLst>
          </p:cNvPr>
          <p:cNvSpPr/>
          <p:nvPr/>
        </p:nvSpPr>
        <p:spPr>
          <a:xfrm>
            <a:off x="2920755" y="828439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AD026B9-678C-EA49-B56D-6313354709B0}"/>
              </a:ext>
            </a:extLst>
          </p:cNvPr>
          <p:cNvSpPr/>
          <p:nvPr/>
        </p:nvSpPr>
        <p:spPr>
          <a:xfrm>
            <a:off x="2920755" y="889142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AAC9572-B6BF-7444-B106-E2D63A039A04}"/>
              </a:ext>
            </a:extLst>
          </p:cNvPr>
          <p:cNvSpPr/>
          <p:nvPr/>
        </p:nvSpPr>
        <p:spPr>
          <a:xfrm>
            <a:off x="2920755" y="957420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776E13B-E10C-F143-9687-D334B77837AB}"/>
              </a:ext>
            </a:extLst>
          </p:cNvPr>
          <p:cNvSpPr/>
          <p:nvPr/>
        </p:nvSpPr>
        <p:spPr>
          <a:xfrm>
            <a:off x="2920755" y="786024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F9BC866-4107-6246-B72B-0EC055A78C50}"/>
              </a:ext>
            </a:extLst>
          </p:cNvPr>
          <p:cNvCxnSpPr>
            <a:cxnSpLocks/>
          </p:cNvCxnSpPr>
          <p:nvPr/>
        </p:nvCxnSpPr>
        <p:spPr>
          <a:xfrm>
            <a:off x="1856504" y="6838057"/>
            <a:ext cx="221843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69EEE78-3192-194F-9F85-1C1C46456989}"/>
              </a:ext>
            </a:extLst>
          </p:cNvPr>
          <p:cNvSpPr txBox="1"/>
          <p:nvPr/>
        </p:nvSpPr>
        <p:spPr>
          <a:xfrm>
            <a:off x="4196082" y="10394785"/>
            <a:ext cx="24525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0.25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quantile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A7C30AA-065C-6A40-8AA3-FF468232CA01}"/>
              </a:ext>
            </a:extLst>
          </p:cNvPr>
          <p:cNvSpPr/>
          <p:nvPr/>
        </p:nvSpPr>
        <p:spPr>
          <a:xfrm>
            <a:off x="2917430" y="6272198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8CC86D3-4116-9346-BAAE-FBE2E0991D96}"/>
              </a:ext>
            </a:extLst>
          </p:cNvPr>
          <p:cNvSpPr/>
          <p:nvPr/>
        </p:nvSpPr>
        <p:spPr>
          <a:xfrm>
            <a:off x="2917430" y="665517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4AFB385-A7D0-8543-9E01-AC80CD7E200D}"/>
              </a:ext>
            </a:extLst>
          </p:cNvPr>
          <p:cNvSpPr/>
          <p:nvPr/>
        </p:nvSpPr>
        <p:spPr>
          <a:xfrm>
            <a:off x="2919767" y="10944593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B0CBFD6-0956-6849-A055-A0FA491BA0C7}"/>
              </a:ext>
            </a:extLst>
          </p:cNvPr>
          <p:cNvSpPr/>
          <p:nvPr/>
        </p:nvSpPr>
        <p:spPr>
          <a:xfrm>
            <a:off x="2917430" y="11328224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8356A95-0B0A-3A4F-9E9C-1D6FB6475293}"/>
              </a:ext>
            </a:extLst>
          </p:cNvPr>
          <p:cNvSpPr/>
          <p:nvPr/>
        </p:nvSpPr>
        <p:spPr>
          <a:xfrm>
            <a:off x="2917430" y="7496442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E1AD324-30BE-934A-8624-DA53EAE12E48}"/>
              </a:ext>
            </a:extLst>
          </p:cNvPr>
          <p:cNvSpPr/>
          <p:nvPr/>
        </p:nvSpPr>
        <p:spPr>
          <a:xfrm>
            <a:off x="2917430" y="9998357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CBBBDAE-3BAD-5240-964C-E822FAC5E8E7}"/>
              </a:ext>
            </a:extLst>
          </p:cNvPr>
          <p:cNvSpPr/>
          <p:nvPr/>
        </p:nvSpPr>
        <p:spPr>
          <a:xfrm>
            <a:off x="2919767" y="11732642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615B96-2EB1-DD4A-ACA3-2F3010118055}"/>
              </a:ext>
            </a:extLst>
          </p:cNvPr>
          <p:cNvSpPr txBox="1"/>
          <p:nvPr/>
        </p:nvSpPr>
        <p:spPr>
          <a:xfrm>
            <a:off x="4196082" y="6513947"/>
            <a:ext cx="24525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0.75 quantile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B4A5C8C-8A34-1E4B-88C5-C830A56F8747}"/>
              </a:ext>
            </a:extLst>
          </p:cNvPr>
          <p:cNvSpPr/>
          <p:nvPr/>
        </p:nvSpPr>
        <p:spPr>
          <a:xfrm>
            <a:off x="2920755" y="10532023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4F4DC7-8C49-3740-9211-D53E2F25DDBB}"/>
              </a:ext>
            </a:extLst>
          </p:cNvPr>
          <p:cNvSpPr txBox="1"/>
          <p:nvPr/>
        </p:nvSpPr>
        <p:spPr>
          <a:xfrm>
            <a:off x="4196081" y="8126033"/>
            <a:ext cx="24525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0.5 quantile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79B4F2-02B8-0346-9D53-2B73A5162836}"/>
              </a:ext>
            </a:extLst>
          </p:cNvPr>
          <p:cNvCxnSpPr>
            <a:cxnSpLocks/>
          </p:cNvCxnSpPr>
          <p:nvPr/>
        </p:nvCxnSpPr>
        <p:spPr>
          <a:xfrm>
            <a:off x="2062315" y="5196187"/>
            <a:ext cx="0" cy="691720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7925190-EFD7-074A-B6A6-FEC2B463C45D}"/>
              </a:ext>
            </a:extLst>
          </p:cNvPr>
          <p:cNvSpPr txBox="1"/>
          <p:nvPr/>
        </p:nvSpPr>
        <p:spPr>
          <a:xfrm>
            <a:off x="770721" y="5133044"/>
            <a:ext cx="1183774" cy="580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High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D71712-7D80-FE4B-8B4D-479B94690D31}"/>
              </a:ext>
            </a:extLst>
          </p:cNvPr>
          <p:cNvSpPr txBox="1"/>
          <p:nvPr/>
        </p:nvSpPr>
        <p:spPr>
          <a:xfrm>
            <a:off x="672730" y="11625085"/>
            <a:ext cx="1183774" cy="580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744B78-B012-2149-85AF-FA641158BC7C}"/>
              </a:ext>
            </a:extLst>
          </p:cNvPr>
          <p:cNvSpPr txBox="1"/>
          <p:nvPr/>
        </p:nvSpPr>
        <p:spPr>
          <a:xfrm>
            <a:off x="555012" y="8134947"/>
            <a:ext cx="118377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US" sz="3000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DC64A8-099B-6342-9E5D-C8FB13DF79CB}"/>
              </a:ext>
            </a:extLst>
          </p:cNvPr>
          <p:cNvSpPr/>
          <p:nvPr/>
        </p:nvSpPr>
        <p:spPr>
          <a:xfrm>
            <a:off x="2917430" y="4874841"/>
            <a:ext cx="365760" cy="36576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A5443C3-DC6A-2547-8C15-49F4E018870F}"/>
              </a:ext>
            </a:extLst>
          </p:cNvPr>
          <p:cNvSpPr/>
          <p:nvPr/>
        </p:nvSpPr>
        <p:spPr>
          <a:xfrm>
            <a:off x="13946120" y="5310381"/>
            <a:ext cx="1371600" cy="605909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X</a:t>
            </a:r>
            <a:r>
              <a:rPr lang="en-US" sz="2800" b="0" baseline="-250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</a:t>
            </a:r>
            <a:r>
              <a:rPr lang="en-US" sz="28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&lt; ?</a:t>
            </a:r>
            <a:endParaRPr kumimoji="0" lang="en-US" sz="2800" b="0" i="0" u="none" strike="noStrike" cap="none" spc="0" normalizeH="0" baseline="-2500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EC91F27-C504-7A45-9CA3-0FCCE64B7BB7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13371382" y="5916290"/>
            <a:ext cx="1260538" cy="96684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3938AD1-448A-2E42-9816-FC887685EF0F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4631920" y="5916290"/>
            <a:ext cx="1121063" cy="96684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8732D66-9CD0-6840-8AFB-3399938C749B}"/>
              </a:ext>
            </a:extLst>
          </p:cNvPr>
          <p:cNvCxnSpPr>
            <a:cxnSpLocks/>
          </p:cNvCxnSpPr>
          <p:nvPr/>
        </p:nvCxnSpPr>
        <p:spPr>
          <a:xfrm>
            <a:off x="1856504" y="8452533"/>
            <a:ext cx="221843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C7496F-03EC-944D-8D63-BE5B414A3FAD}"/>
              </a:ext>
            </a:extLst>
          </p:cNvPr>
          <p:cNvCxnSpPr>
            <a:cxnSpLocks/>
          </p:cNvCxnSpPr>
          <p:nvPr/>
        </p:nvCxnSpPr>
        <p:spPr>
          <a:xfrm>
            <a:off x="1856504" y="10700464"/>
            <a:ext cx="221843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179251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40C4-2073-ED41-A014-6896D654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XGBoost</a:t>
            </a:r>
            <a:r>
              <a:rPr lang="en-US" dirty="0"/>
              <a:t>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60B20-E4F3-7347-AE2F-F11A707E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8"/>
            <a:ext cx="21005800" cy="7369176"/>
          </a:xfrm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</a:rPr>
              <a:t>Here is the </a:t>
            </a:r>
            <a:r>
              <a:rPr lang="en-US" sz="4400" b="0" dirty="0" err="1">
                <a:solidFill>
                  <a:schemeClr val="tx1"/>
                </a:solidFill>
              </a:rPr>
              <a:t>XGBoostClassifier</a:t>
            </a:r>
            <a:r>
              <a:rPr lang="en-US" sz="4400" b="0" dirty="0">
                <a:solidFill>
                  <a:schemeClr val="tx1"/>
                </a:solidFill>
              </a:rPr>
              <a:t> interface with some default parameters. The full interface is longer.</a:t>
            </a:r>
          </a:p>
          <a:p>
            <a:endParaRPr lang="en-US" sz="4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XGBClassifier</a:t>
            </a:r>
            <a:r>
              <a:rPr lang="en-US" sz="4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chemeClr val="tx1"/>
                </a:solidFill>
              </a:rPr>
              <a:t>max_depth</a:t>
            </a:r>
            <a:r>
              <a:rPr lang="en-US" sz="4400" b="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400" b="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4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4400" b="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4000" b="0" dirty="0" err="1">
                <a:solidFill>
                  <a:schemeClr val="tx1"/>
                </a:solidFill>
              </a:rPr>
              <a:t>learning_rate</a:t>
            </a:r>
            <a:r>
              <a:rPr lang="en-US" sz="4400" b="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400" b="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lang="en-US" sz="4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>
              <a:spcBef>
                <a:spcPts val="0"/>
              </a:spcBef>
            </a:pPr>
            <a:r>
              <a:rPr lang="en-US" sz="4400" b="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4000" b="0" dirty="0" err="1">
                <a:solidFill>
                  <a:schemeClr val="tx1"/>
                </a:solidFill>
              </a:rPr>
              <a:t>n_estimators</a:t>
            </a:r>
            <a:r>
              <a:rPr lang="en-US" sz="4400" b="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400" b="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4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>
              <a:spcBef>
                <a:spcPts val="0"/>
              </a:spcBef>
            </a:pPr>
            <a:r>
              <a:rPr lang="en-US" sz="4400" b="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4000" b="0" dirty="0">
                <a:solidFill>
                  <a:schemeClr val="tx1"/>
                </a:solidFill>
              </a:rPr>
              <a:t>objective</a:t>
            </a:r>
            <a:r>
              <a:rPr lang="en-US" sz="4400" b="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400" b="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4400" b="0" i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binary:logistic</a:t>
            </a:r>
            <a:r>
              <a:rPr lang="en-US" sz="4400" b="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4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>
              <a:spcBef>
                <a:spcPts val="0"/>
              </a:spcBef>
            </a:pPr>
            <a:r>
              <a:rPr lang="en-US" sz="4400" b="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4000" b="0" dirty="0">
                <a:solidFill>
                  <a:schemeClr val="tx1"/>
                </a:solidFill>
              </a:rPr>
              <a:t>booster</a:t>
            </a:r>
            <a:r>
              <a:rPr lang="en-US" sz="4400" b="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400" b="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4400" b="0" i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gbtree</a:t>
            </a:r>
            <a:r>
              <a:rPr lang="en-US" sz="4400" b="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4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>
              <a:spcBef>
                <a:spcPts val="0"/>
              </a:spcBef>
            </a:pPr>
            <a:r>
              <a:rPr lang="en-US" sz="4400" b="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4400" b="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</a:t>
            </a:r>
            <a:r>
              <a:rPr lang="en-US" sz="4000" b="0" dirty="0" err="1">
                <a:solidFill>
                  <a:schemeClr val="tx1"/>
                </a:solidFill>
              </a:rPr>
              <a:t>jobs</a:t>
            </a:r>
            <a:r>
              <a:rPr lang="en-US" sz="4400" b="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400" b="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4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>
              <a:spcBef>
                <a:spcPts val="0"/>
              </a:spcBef>
            </a:pPr>
            <a:r>
              <a:rPr lang="en-US" sz="4400" b="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…</a:t>
            </a:r>
            <a:r>
              <a:rPr lang="en-US" sz="4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4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743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 highly efficient gradient boosting method and library that came out in 2017. The original paper is </a:t>
            </a:r>
            <a:r>
              <a:rPr lang="en-US" sz="4400" dirty="0">
                <a:solidFill>
                  <a:schemeClr val="tx1"/>
                </a:solidFill>
                <a:hlinkClick r:id="rId3"/>
              </a:rPr>
              <a:t>here</a:t>
            </a:r>
            <a:r>
              <a:rPr lang="en-US" sz="4400" dirty="0">
                <a:solidFill>
                  <a:schemeClr val="tx1"/>
                </a:solidFill>
              </a:rPr>
              <a:t>. </a:t>
            </a:r>
          </a:p>
          <a:p>
            <a:r>
              <a:rPr lang="en-US" sz="4400" dirty="0"/>
              <a:t>Main contributions:</a:t>
            </a:r>
          </a:p>
          <a:p>
            <a:pPr lvl="1"/>
            <a:r>
              <a:rPr lang="en-US" sz="4000" b="1" dirty="0"/>
              <a:t>Gradient-based One-Side Sampling (GOSS): </a:t>
            </a:r>
            <a:r>
              <a:rPr lang="en-US" sz="4000" dirty="0"/>
              <a:t>Puts more focus on under-trained data points.</a:t>
            </a:r>
            <a:endParaRPr lang="en-US" sz="4000" b="1" dirty="0"/>
          </a:p>
          <a:p>
            <a:pPr lvl="1"/>
            <a:r>
              <a:rPr lang="en-US" sz="4000" b="1" dirty="0"/>
              <a:t>Exclusive Feature Bundling (EFB): </a:t>
            </a:r>
            <a:r>
              <a:rPr lang="en-US" sz="4000" dirty="0"/>
              <a:t>Efficient representation for sparse features such as one-hot-encoded features.</a:t>
            </a:r>
          </a:p>
        </p:txBody>
      </p:sp>
    </p:spTree>
    <p:extLst>
      <p:ext uri="{BB962C8B-B14F-4D97-AF65-F5344CB8AC3E}">
        <p14:creationId xmlns:p14="http://schemas.microsoft.com/office/powerpoint/2010/main" val="99696978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Gradient-based One-Side Sampling (GOSS):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D4F4FC-A052-CA44-BDD1-2D9F18A4EC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89100" y="2756958"/>
                <a:ext cx="21005800" cy="8215842"/>
              </a:xfrm>
            </p:spPr>
            <p:txBody>
              <a:bodyPr/>
              <a:lstStyle/>
              <a:p>
                <a:r>
                  <a:rPr lang="en-US" sz="4000" b="1" dirty="0"/>
                  <a:t>Idea: </a:t>
                </a:r>
                <a:r>
                  <a:rPr lang="en-US" sz="4000" dirty="0"/>
                  <a:t>We can put more focus (importance) on under-trained data points when building our trees.</a:t>
                </a:r>
              </a:p>
              <a:p>
                <a:r>
                  <a:rPr lang="en-US" sz="4000" dirty="0"/>
                  <a:t>We can use </a:t>
                </a:r>
                <a:r>
                  <a:rPr lang="en-US" sz="4000" b="1" dirty="0"/>
                  <a:t>gradients</a:t>
                </a:r>
                <a:r>
                  <a:rPr lang="en-US" sz="4000" dirty="0"/>
                  <a:t> as some </a:t>
                </a:r>
                <a:r>
                  <a:rPr lang="en-US" sz="4000" b="1" dirty="0"/>
                  <a:t>measure of importance</a:t>
                </a:r>
                <a:r>
                  <a:rPr lang="en-US" sz="4000" dirty="0"/>
                  <a:t>.</a:t>
                </a:r>
              </a:p>
              <a:p>
                <a:pPr lvl="1"/>
                <a:r>
                  <a:rPr lang="en-US" sz="3400" b="1" dirty="0"/>
                  <a:t>Small gradient: </a:t>
                </a:r>
                <a:r>
                  <a:rPr lang="en-US" sz="3400" dirty="0"/>
                  <a:t>Means </a:t>
                </a:r>
                <a:r>
                  <a:rPr lang="en-US" sz="3400" b="1" dirty="0"/>
                  <a:t>small error</a:t>
                </a:r>
                <a:r>
                  <a:rPr lang="en-US" sz="3400" dirty="0"/>
                  <a:t>, the data point is </a:t>
                </a:r>
                <a:r>
                  <a:rPr lang="en-US" sz="3400" b="1" dirty="0"/>
                  <a:t>learned well. (Not important)</a:t>
                </a:r>
              </a:p>
              <a:p>
                <a:pPr lvl="1"/>
                <a:r>
                  <a:rPr lang="en-US" sz="3400" b="1" dirty="0"/>
                  <a:t>Large gradient: </a:t>
                </a:r>
                <a:r>
                  <a:rPr lang="en-US" sz="3400" dirty="0"/>
                  <a:t>Means </a:t>
                </a:r>
                <a:r>
                  <a:rPr lang="en-US" sz="3400" b="1" dirty="0"/>
                  <a:t>large error</a:t>
                </a:r>
                <a:r>
                  <a:rPr lang="en-US" sz="3400" dirty="0"/>
                  <a:t>, the data point is </a:t>
                </a:r>
                <a:r>
                  <a:rPr lang="en-US" sz="3400" b="1" dirty="0"/>
                  <a:t>NOT learned well. (important)</a:t>
                </a:r>
              </a:p>
              <a:p>
                <a:r>
                  <a:rPr lang="en-US" sz="4000" dirty="0"/>
                  <a:t>The algorithm (with parameters </a:t>
                </a:r>
                <a:r>
                  <a:rPr lang="en-US" sz="4000" b="1" dirty="0"/>
                  <a:t>a</a:t>
                </a:r>
                <a:r>
                  <a:rPr lang="en-US" sz="4000" dirty="0"/>
                  <a:t> and </a:t>
                </a:r>
                <a:r>
                  <a:rPr lang="en-US" sz="4000" b="1" dirty="0"/>
                  <a:t>b</a:t>
                </a:r>
                <a:r>
                  <a:rPr lang="en-US" sz="4000" dirty="0"/>
                  <a:t>): </a:t>
                </a:r>
              </a:p>
              <a:p>
                <a:pPr lvl="1"/>
                <a:r>
                  <a:rPr lang="en-US" sz="3400" dirty="0"/>
                  <a:t>Sort the data according to absolute gradient value.</a:t>
                </a:r>
              </a:p>
              <a:p>
                <a:pPr lvl="1"/>
                <a:r>
                  <a:rPr lang="en-US" sz="3400" dirty="0"/>
                  <a:t>Keep the top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3400" b="1" dirty="0"/>
                  <a:t> </a:t>
                </a:r>
                <a:r>
                  <a:rPr lang="en-US" sz="3400" dirty="0"/>
                  <a:t>of the data samples (large gradients)</a:t>
                </a:r>
              </a:p>
              <a:p>
                <a:pPr lvl="1"/>
                <a:r>
                  <a:rPr lang="en-US" sz="3400" dirty="0"/>
                  <a:t>Randomly sample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3400" b="1" dirty="0"/>
                  <a:t> </a:t>
                </a:r>
                <a:r>
                  <a:rPr lang="en-US" sz="3400" dirty="0"/>
                  <a:t>from the rest of the data (small gradients)</a:t>
                </a:r>
              </a:p>
              <a:p>
                <a:pPr lvl="1"/>
                <a:r>
                  <a:rPr lang="en-US" sz="3400" dirty="0"/>
                  <a:t>Amplify small gradients by multiplying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3400" dirty="0"/>
                  <a:t>  when calculating information gain.</a:t>
                </a:r>
              </a:p>
              <a:p>
                <a:pPr lvl="1"/>
                <a:endParaRPr lang="en-US" sz="3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D4F4FC-A052-CA44-BDD1-2D9F18A4E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89100" y="2756958"/>
                <a:ext cx="21005800" cy="8215842"/>
              </a:xfrm>
              <a:blipFill>
                <a:blip r:embed="rId3"/>
                <a:stretch>
                  <a:fillRect l="-1630" t="-3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3355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8DC-6FB8-EB4F-B01C-1431854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BF28-7645-F44C-893E-761912ECB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/>
                </a:solidFill>
              </a:rPr>
              <a:t>Lecture 1: </a:t>
            </a:r>
            <a:r>
              <a:rPr lang="en-US" sz="4000" b="0" dirty="0">
                <a:solidFill>
                  <a:schemeClr val="tx1"/>
                </a:solidFill>
              </a:rPr>
              <a:t>Introduction to Tree-Based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/>
                </a:solidFill>
              </a:rPr>
              <a:t>Lecture 2: </a:t>
            </a:r>
            <a:r>
              <a:rPr lang="en-US" sz="4000" b="0" dirty="0">
                <a:solidFill>
                  <a:schemeClr val="tx1"/>
                </a:solidFill>
              </a:rPr>
              <a:t>Bias-Variance Tradeoff and </a:t>
            </a:r>
            <a:r>
              <a:rPr lang="en-US" sz="4000" b="0" dirty="0" err="1">
                <a:solidFill>
                  <a:schemeClr val="tx1"/>
                </a:solidFill>
              </a:rPr>
              <a:t>Ensembling</a:t>
            </a:r>
            <a:r>
              <a:rPr lang="en-US" sz="4000" b="0" dirty="0">
                <a:solidFill>
                  <a:schemeClr val="tx1"/>
                </a:solidFill>
              </a:rPr>
              <a:t> Approaches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/>
                </a:solidFill>
              </a:rPr>
              <a:t>Lecture 3: </a:t>
            </a:r>
            <a:r>
              <a:rPr lang="en-US" sz="4000" b="0" dirty="0">
                <a:solidFill>
                  <a:schemeClr val="tx1"/>
                </a:solidFill>
              </a:rPr>
              <a:t>Bootstrap sampling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/>
                </a:solidFill>
              </a:rPr>
              <a:t>Lecture 4: </a:t>
            </a:r>
            <a:r>
              <a:rPr lang="en-US" sz="4000" b="0" dirty="0">
                <a:solidFill>
                  <a:schemeClr val="tx1"/>
                </a:solidFill>
              </a:rPr>
              <a:t>Random Forests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/>
                </a:solidFill>
              </a:rPr>
              <a:t>Lecture 5: </a:t>
            </a:r>
            <a:r>
              <a:rPr lang="en-US" sz="4000" b="0" dirty="0">
                <a:solidFill>
                  <a:schemeClr val="tx1"/>
                </a:solidFill>
              </a:rPr>
              <a:t>Boosting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/>
                </a:solidFill>
              </a:rPr>
              <a:t>Lecture 6: </a:t>
            </a:r>
            <a:r>
              <a:rPr lang="en-US" sz="4000" b="0" dirty="0">
                <a:solidFill>
                  <a:schemeClr val="tx1"/>
                </a:solidFill>
              </a:rPr>
              <a:t>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18635626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Exclusive Feature Bundling (EFB)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099" y="2756958"/>
            <a:ext cx="21315279" cy="8215842"/>
          </a:xfrm>
        </p:spPr>
        <p:txBody>
          <a:bodyPr/>
          <a:lstStyle/>
          <a:p>
            <a:pPr marL="0" indent="-158750">
              <a:buNone/>
            </a:pPr>
            <a:r>
              <a:rPr lang="en-US" sz="4000" dirty="0"/>
              <a:t>A nice way to reduce number of features by taking advantage of </a:t>
            </a:r>
            <a:r>
              <a:rPr lang="en-US" sz="4000" b="1" dirty="0"/>
              <a:t>sparsity of large datasets</a:t>
            </a:r>
            <a:r>
              <a:rPr lang="en-US" sz="4000" dirty="0"/>
              <a:t>.</a:t>
            </a:r>
          </a:p>
          <a:p>
            <a:pPr marL="0" indent="-158750">
              <a:buNone/>
            </a:pPr>
            <a:r>
              <a:rPr lang="en-US" sz="4000" dirty="0"/>
              <a:t>The main observation is many features are </a:t>
            </a:r>
            <a:r>
              <a:rPr lang="en-US" sz="4000" b="1" dirty="0"/>
              <a:t>never non-zero at the same time</a:t>
            </a:r>
            <a:r>
              <a:rPr lang="en-US" sz="4000" dirty="0"/>
              <a:t>. Therefore, we can </a:t>
            </a:r>
            <a:r>
              <a:rPr lang="en-US" sz="4000" b="1" dirty="0"/>
              <a:t>merge</a:t>
            </a:r>
            <a:r>
              <a:rPr lang="en-US" sz="4000" dirty="0"/>
              <a:t> </a:t>
            </a:r>
            <a:r>
              <a:rPr lang="en-US" sz="4000" b="1" dirty="0"/>
              <a:t>(bundle)</a:t>
            </a:r>
            <a:r>
              <a:rPr lang="en-US" sz="4000" dirty="0"/>
              <a:t> them and save space by doing that.</a:t>
            </a:r>
          </a:p>
          <a:p>
            <a:pPr marL="0" indent="-158750">
              <a:buNone/>
            </a:pPr>
            <a:r>
              <a:rPr lang="en-US" sz="4000" b="1" dirty="0"/>
              <a:t>Example:</a:t>
            </a:r>
          </a:p>
          <a:p>
            <a:pPr marL="0" indent="-158750">
              <a:buNone/>
            </a:pP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90CABC-C57B-BE49-89E2-DD331C61B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07730"/>
              </p:ext>
            </p:extLst>
          </p:nvPr>
        </p:nvGraphicFramePr>
        <p:xfrm>
          <a:off x="1689100" y="6516660"/>
          <a:ext cx="6932862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994651300"/>
                    </a:ext>
                  </a:extLst>
                </a:gridCol>
                <a:gridCol w="2310954">
                  <a:extLst>
                    <a:ext uri="{9D8B030D-6E8A-4147-A177-3AD203B41FA5}">
                      <a16:colId xmlns:a16="http://schemas.microsoft.com/office/drawing/2014/main" val="1692432101"/>
                    </a:ext>
                  </a:extLst>
                </a:gridCol>
                <a:gridCol w="2310954">
                  <a:extLst>
                    <a:ext uri="{9D8B030D-6E8A-4147-A177-3AD203B41FA5}">
                      <a16:colId xmlns:a16="http://schemas.microsoft.com/office/drawing/2014/main" val="4131501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Feature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0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8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8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8660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Exclusive Feature Bundling (EFB)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099" y="2756958"/>
            <a:ext cx="21243089" cy="8215842"/>
          </a:xfrm>
        </p:spPr>
        <p:txBody>
          <a:bodyPr/>
          <a:lstStyle/>
          <a:p>
            <a:pPr marL="0" indent="-158750">
              <a:buNone/>
            </a:pPr>
            <a:r>
              <a:rPr lang="en-US" sz="4000" dirty="0"/>
              <a:t>A nice way to reduce number of features by taking advantage of </a:t>
            </a:r>
            <a:r>
              <a:rPr lang="en-US" sz="4000" b="1" dirty="0"/>
              <a:t>sparsity of large datasets</a:t>
            </a:r>
            <a:r>
              <a:rPr lang="en-US" sz="4000" dirty="0"/>
              <a:t>.</a:t>
            </a:r>
          </a:p>
          <a:p>
            <a:pPr marL="0" indent="-158750">
              <a:buNone/>
            </a:pPr>
            <a:r>
              <a:rPr lang="en-US" sz="4000" dirty="0"/>
              <a:t>The main observation is many features are </a:t>
            </a:r>
            <a:r>
              <a:rPr lang="en-US" sz="4000" b="1" dirty="0"/>
              <a:t>never non-zero at the same time</a:t>
            </a:r>
            <a:r>
              <a:rPr lang="en-US" sz="4000" dirty="0"/>
              <a:t>. Therefore, we can </a:t>
            </a:r>
            <a:r>
              <a:rPr lang="en-US" sz="4000" b="1" dirty="0"/>
              <a:t>merge</a:t>
            </a:r>
            <a:r>
              <a:rPr lang="en-US" sz="4000" dirty="0"/>
              <a:t> </a:t>
            </a:r>
            <a:r>
              <a:rPr lang="en-US" sz="4000" b="1" dirty="0"/>
              <a:t>(bundle)</a:t>
            </a:r>
            <a:r>
              <a:rPr lang="en-US" sz="4000" dirty="0"/>
              <a:t> them and save space by doing that.</a:t>
            </a:r>
          </a:p>
          <a:p>
            <a:pPr marL="0" indent="-158750">
              <a:buNone/>
            </a:pPr>
            <a:r>
              <a:rPr lang="en-US" sz="4000" b="1" dirty="0"/>
              <a:t>Example:</a:t>
            </a:r>
          </a:p>
          <a:p>
            <a:pPr marL="0" indent="-158750">
              <a:buNone/>
            </a:pP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90CABC-C57B-BE49-89E2-DD331C61B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47222"/>
              </p:ext>
            </p:extLst>
          </p:nvPr>
        </p:nvGraphicFramePr>
        <p:xfrm>
          <a:off x="1689100" y="6516660"/>
          <a:ext cx="6932862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994651300"/>
                    </a:ext>
                  </a:extLst>
                </a:gridCol>
                <a:gridCol w="2310954">
                  <a:extLst>
                    <a:ext uri="{9D8B030D-6E8A-4147-A177-3AD203B41FA5}">
                      <a16:colId xmlns:a16="http://schemas.microsoft.com/office/drawing/2014/main" val="1692432101"/>
                    </a:ext>
                  </a:extLst>
                </a:gridCol>
                <a:gridCol w="2310954">
                  <a:extLst>
                    <a:ext uri="{9D8B030D-6E8A-4147-A177-3AD203B41FA5}">
                      <a16:colId xmlns:a16="http://schemas.microsoft.com/office/drawing/2014/main" val="4131501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Feature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0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8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833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EF0656-2CA7-5D49-9391-CD53A835BD61}"/>
              </a:ext>
            </a:extLst>
          </p:cNvPr>
          <p:cNvSpPr/>
          <p:nvPr/>
        </p:nvSpPr>
        <p:spPr>
          <a:xfrm>
            <a:off x="1689100" y="8223540"/>
            <a:ext cx="4639511" cy="64008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5D71E-4103-E94A-914F-41DE5CB25478}"/>
              </a:ext>
            </a:extLst>
          </p:cNvPr>
          <p:cNvSpPr txBox="1"/>
          <p:nvPr/>
        </p:nvSpPr>
        <p:spPr>
          <a:xfrm>
            <a:off x="9885044" y="6345039"/>
            <a:ext cx="64538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We cannot merge Feature 1 and Feature 2. There is overlap</a:t>
            </a:r>
          </a:p>
        </p:txBody>
      </p:sp>
    </p:spTree>
    <p:extLst>
      <p:ext uri="{BB962C8B-B14F-4D97-AF65-F5344CB8AC3E}">
        <p14:creationId xmlns:p14="http://schemas.microsoft.com/office/powerpoint/2010/main" val="95122969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Exclusive Feature Bundling (EFB)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8"/>
            <a:ext cx="21411532" cy="8215842"/>
          </a:xfrm>
        </p:spPr>
        <p:txBody>
          <a:bodyPr/>
          <a:lstStyle/>
          <a:p>
            <a:pPr marL="0" indent="-158750">
              <a:buNone/>
            </a:pPr>
            <a:r>
              <a:rPr lang="en-US" sz="4000" dirty="0"/>
              <a:t>A nice way to reduce number of features by taking advantage of </a:t>
            </a:r>
            <a:r>
              <a:rPr lang="en-US" sz="4000" b="1" dirty="0"/>
              <a:t>sparsity of large datasets</a:t>
            </a:r>
            <a:r>
              <a:rPr lang="en-US" sz="4000" dirty="0"/>
              <a:t>.</a:t>
            </a:r>
          </a:p>
          <a:p>
            <a:pPr marL="0" indent="-158750">
              <a:buNone/>
            </a:pPr>
            <a:r>
              <a:rPr lang="en-US" sz="4000" dirty="0"/>
              <a:t>The main observation is many features are </a:t>
            </a:r>
            <a:r>
              <a:rPr lang="en-US" sz="4000" b="1" dirty="0"/>
              <a:t>never non-zero at the same time</a:t>
            </a:r>
            <a:r>
              <a:rPr lang="en-US" sz="4000" dirty="0"/>
              <a:t>. Therefore, we can </a:t>
            </a:r>
            <a:r>
              <a:rPr lang="en-US" sz="4000" b="1" dirty="0"/>
              <a:t>merge</a:t>
            </a:r>
            <a:r>
              <a:rPr lang="en-US" sz="4000" dirty="0"/>
              <a:t> </a:t>
            </a:r>
            <a:r>
              <a:rPr lang="en-US" sz="4000" b="1" dirty="0"/>
              <a:t>(bundle)</a:t>
            </a:r>
            <a:r>
              <a:rPr lang="en-US" sz="4000" dirty="0"/>
              <a:t> them and save space by doing that.</a:t>
            </a:r>
          </a:p>
          <a:p>
            <a:pPr marL="0" indent="-158750">
              <a:buNone/>
            </a:pPr>
            <a:r>
              <a:rPr lang="en-US" sz="4000" b="1" dirty="0"/>
              <a:t>Example:</a:t>
            </a:r>
          </a:p>
          <a:p>
            <a:pPr marL="0" indent="-158750">
              <a:buNone/>
            </a:pP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90CABC-C57B-BE49-89E2-DD331C61B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28586"/>
              </p:ext>
            </p:extLst>
          </p:nvPr>
        </p:nvGraphicFramePr>
        <p:xfrm>
          <a:off x="1689100" y="6516660"/>
          <a:ext cx="6932862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994651300"/>
                    </a:ext>
                  </a:extLst>
                </a:gridCol>
                <a:gridCol w="2310954">
                  <a:extLst>
                    <a:ext uri="{9D8B030D-6E8A-4147-A177-3AD203B41FA5}">
                      <a16:colId xmlns:a16="http://schemas.microsoft.com/office/drawing/2014/main" val="1692432101"/>
                    </a:ext>
                  </a:extLst>
                </a:gridCol>
                <a:gridCol w="2310954">
                  <a:extLst>
                    <a:ext uri="{9D8B030D-6E8A-4147-A177-3AD203B41FA5}">
                      <a16:colId xmlns:a16="http://schemas.microsoft.com/office/drawing/2014/main" val="4131501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Feature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0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8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833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45D71E-4103-E94A-914F-41DE5CB25478}"/>
              </a:ext>
            </a:extLst>
          </p:cNvPr>
          <p:cNvSpPr txBox="1"/>
          <p:nvPr/>
        </p:nvSpPr>
        <p:spPr>
          <a:xfrm>
            <a:off x="9884664" y="7038433"/>
            <a:ext cx="6932862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 overlap between Feature 1 and Feature 3. We can merge them!</a:t>
            </a:r>
          </a:p>
        </p:txBody>
      </p:sp>
    </p:spTree>
    <p:extLst>
      <p:ext uri="{BB962C8B-B14F-4D97-AF65-F5344CB8AC3E}">
        <p14:creationId xmlns:p14="http://schemas.microsoft.com/office/powerpoint/2010/main" val="225893191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Exclusive Feature Bundling (EFB)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099" y="2756958"/>
            <a:ext cx="21387469" cy="8215842"/>
          </a:xfrm>
        </p:spPr>
        <p:txBody>
          <a:bodyPr/>
          <a:lstStyle/>
          <a:p>
            <a:pPr marL="0" indent="-158750">
              <a:buNone/>
            </a:pPr>
            <a:r>
              <a:rPr lang="en-US" sz="4000" dirty="0"/>
              <a:t>A nice way to reduce number of features by taking advantage of </a:t>
            </a:r>
            <a:r>
              <a:rPr lang="en-US" sz="4000" b="1" dirty="0"/>
              <a:t>sparsity of large datasets</a:t>
            </a:r>
            <a:r>
              <a:rPr lang="en-US" sz="4000" dirty="0"/>
              <a:t>.</a:t>
            </a:r>
          </a:p>
          <a:p>
            <a:pPr marL="0" indent="-158750">
              <a:buNone/>
            </a:pPr>
            <a:r>
              <a:rPr lang="en-US" sz="4000" dirty="0"/>
              <a:t>The main observation is many features are </a:t>
            </a:r>
            <a:r>
              <a:rPr lang="en-US" sz="4000" b="1" dirty="0"/>
              <a:t>never non-zero at the same time</a:t>
            </a:r>
            <a:r>
              <a:rPr lang="en-US" sz="4000" dirty="0"/>
              <a:t>. Therefore, we can </a:t>
            </a:r>
            <a:r>
              <a:rPr lang="en-US" sz="4000" b="1" dirty="0"/>
              <a:t>merge</a:t>
            </a:r>
            <a:r>
              <a:rPr lang="en-US" sz="4000" dirty="0"/>
              <a:t> </a:t>
            </a:r>
            <a:r>
              <a:rPr lang="en-US" sz="4000" b="1" dirty="0"/>
              <a:t>(bundle)</a:t>
            </a:r>
            <a:r>
              <a:rPr lang="en-US" sz="4000" dirty="0"/>
              <a:t> them and save space by doing that.</a:t>
            </a:r>
          </a:p>
          <a:p>
            <a:pPr marL="0" indent="-158750">
              <a:buNone/>
            </a:pPr>
            <a:r>
              <a:rPr lang="en-US" sz="4000" b="1" dirty="0"/>
              <a:t>Example:</a:t>
            </a:r>
          </a:p>
          <a:p>
            <a:pPr marL="0" indent="-158750">
              <a:buNone/>
            </a:pP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90CABC-C57B-BE49-89E2-DD331C61B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70058"/>
              </p:ext>
            </p:extLst>
          </p:nvPr>
        </p:nvGraphicFramePr>
        <p:xfrm>
          <a:off x="1689100" y="6516660"/>
          <a:ext cx="6932862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994651300"/>
                    </a:ext>
                  </a:extLst>
                </a:gridCol>
                <a:gridCol w="2310954">
                  <a:extLst>
                    <a:ext uri="{9D8B030D-6E8A-4147-A177-3AD203B41FA5}">
                      <a16:colId xmlns:a16="http://schemas.microsoft.com/office/drawing/2014/main" val="1692432101"/>
                    </a:ext>
                  </a:extLst>
                </a:gridCol>
                <a:gridCol w="2310954">
                  <a:extLst>
                    <a:ext uri="{9D8B030D-6E8A-4147-A177-3AD203B41FA5}">
                      <a16:colId xmlns:a16="http://schemas.microsoft.com/office/drawing/2014/main" val="4131501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Feature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0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8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833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F68EC5-1CE7-924C-9331-F01A149B76DB}"/>
              </a:ext>
            </a:extLst>
          </p:cNvPr>
          <p:cNvSpPr txBox="1"/>
          <p:nvPr/>
        </p:nvSpPr>
        <p:spPr>
          <a:xfrm>
            <a:off x="9884664" y="6576769"/>
            <a:ext cx="6932862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We will add +1 to the non-zero Feature 3 rows so that Feature 3  and Feature 1 have different ranges.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3288895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Exclusive Feature Bundling (EFB)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099" y="2756958"/>
            <a:ext cx="21435595" cy="8215842"/>
          </a:xfrm>
        </p:spPr>
        <p:txBody>
          <a:bodyPr/>
          <a:lstStyle/>
          <a:p>
            <a:pPr marL="0" indent="-158750">
              <a:buNone/>
            </a:pPr>
            <a:r>
              <a:rPr lang="en-US" sz="4000" dirty="0"/>
              <a:t>A nice way to reduce number of features by taking advantage of </a:t>
            </a:r>
            <a:r>
              <a:rPr lang="en-US" sz="4000" b="1" dirty="0"/>
              <a:t>sparsity of large datasets</a:t>
            </a:r>
            <a:r>
              <a:rPr lang="en-US" sz="4000" dirty="0"/>
              <a:t>.</a:t>
            </a:r>
          </a:p>
          <a:p>
            <a:pPr marL="0" indent="-158750">
              <a:buNone/>
            </a:pPr>
            <a:r>
              <a:rPr lang="en-US" sz="4000" dirty="0"/>
              <a:t>The main observation is many features are </a:t>
            </a:r>
            <a:r>
              <a:rPr lang="en-US" sz="4000" b="1" dirty="0"/>
              <a:t>never non-zero at the same time</a:t>
            </a:r>
            <a:r>
              <a:rPr lang="en-US" sz="4000" dirty="0"/>
              <a:t>. Therefore, we can </a:t>
            </a:r>
            <a:r>
              <a:rPr lang="en-US" sz="4000" b="1" dirty="0"/>
              <a:t>merge</a:t>
            </a:r>
            <a:r>
              <a:rPr lang="en-US" sz="4000" dirty="0"/>
              <a:t> </a:t>
            </a:r>
            <a:r>
              <a:rPr lang="en-US" sz="4000" b="1" dirty="0"/>
              <a:t>(bundle)</a:t>
            </a:r>
            <a:r>
              <a:rPr lang="en-US" sz="4000" dirty="0"/>
              <a:t> them and save space by doing that.</a:t>
            </a:r>
          </a:p>
          <a:p>
            <a:pPr marL="0" indent="-158750">
              <a:buNone/>
            </a:pPr>
            <a:r>
              <a:rPr lang="en-US" sz="4000" b="1" dirty="0"/>
              <a:t>Example:</a:t>
            </a:r>
          </a:p>
          <a:p>
            <a:pPr marL="0" indent="-158750">
              <a:buNone/>
            </a:pP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90CABC-C57B-BE49-89E2-DD331C61B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31991"/>
              </p:ext>
            </p:extLst>
          </p:nvPr>
        </p:nvGraphicFramePr>
        <p:xfrm>
          <a:off x="1689099" y="6516660"/>
          <a:ext cx="6372059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2627">
                  <a:extLst>
                    <a:ext uri="{9D8B030D-6E8A-4147-A177-3AD203B41FA5}">
                      <a16:colId xmlns:a16="http://schemas.microsoft.com/office/drawing/2014/main" val="994651300"/>
                    </a:ext>
                  </a:extLst>
                </a:gridCol>
                <a:gridCol w="2069432">
                  <a:extLst>
                    <a:ext uri="{9D8B030D-6E8A-4147-A177-3AD203B41FA5}">
                      <a16:colId xmlns:a16="http://schemas.microsoft.com/office/drawing/2014/main" val="1692432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Feature 1 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3200" b="1" dirty="0">
                          <a:solidFill>
                            <a:srgbClr val="00B050"/>
                          </a:solidFill>
                        </a:rPr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Feature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0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8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833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45D71E-4103-E94A-914F-41DE5CB25478}"/>
              </a:ext>
            </a:extLst>
          </p:cNvPr>
          <p:cNvSpPr txBox="1"/>
          <p:nvPr/>
        </p:nvSpPr>
        <p:spPr>
          <a:xfrm>
            <a:off x="9884664" y="6623026"/>
            <a:ext cx="6932862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 algn="l">
              <a:buFont typeface="Arial" panose="020B0604020202020204" pitchFamily="34" charset="0"/>
              <a:buChar char="•"/>
            </a:lvl1pPr>
          </a:lstStyle>
          <a:p>
            <a:pPr marL="0" indent="0">
              <a:buNone/>
            </a:pPr>
            <a:r>
              <a:rPr lang="en-US" dirty="0"/>
              <a:t>Sample query in a bundle:</a:t>
            </a:r>
          </a:p>
          <a:p>
            <a:r>
              <a:rPr lang="en-US" dirty="0"/>
              <a:t>If the value is larger than 2: it refers to Feature 3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B462E7C-136C-C14A-BD02-81B17BA27460}"/>
              </a:ext>
            </a:extLst>
          </p:cNvPr>
          <p:cNvSpPr/>
          <p:nvPr/>
        </p:nvSpPr>
        <p:spPr>
          <a:xfrm rot="5400000">
            <a:off x="3503527" y="8807729"/>
            <a:ext cx="673769" cy="4302627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039BC-A33A-6746-8D0C-720CFD37BB0B}"/>
              </a:ext>
            </a:extLst>
          </p:cNvPr>
          <p:cNvSpPr txBox="1"/>
          <p:nvPr/>
        </p:nvSpPr>
        <p:spPr>
          <a:xfrm>
            <a:off x="2805695" y="11295927"/>
            <a:ext cx="206943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Bundle</a:t>
            </a:r>
          </a:p>
        </p:txBody>
      </p:sp>
    </p:spTree>
    <p:extLst>
      <p:ext uri="{BB962C8B-B14F-4D97-AF65-F5344CB8AC3E}">
        <p14:creationId xmlns:p14="http://schemas.microsoft.com/office/powerpoint/2010/main" val="219117216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/>
              <a:t>LightGBM</a:t>
            </a:r>
            <a:r>
              <a:rPr lang="en-US" sz="8000" dirty="0"/>
              <a:t> Notebook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8"/>
            <a:ext cx="21005800" cy="8215842"/>
          </a:xfrm>
        </p:spPr>
        <p:txBody>
          <a:bodyPr/>
          <a:lstStyle/>
          <a:p>
            <a:pPr marL="0" indent="-158750">
              <a:buNone/>
            </a:pPr>
            <a:r>
              <a:rPr lang="en-US" sz="4000" dirty="0"/>
              <a:t>We will use </a:t>
            </a:r>
            <a:r>
              <a:rPr lang="en-US" sz="4000" dirty="0" err="1"/>
              <a:t>lightGBM</a:t>
            </a:r>
            <a:r>
              <a:rPr lang="en-US" sz="4000" dirty="0"/>
              <a:t> on a tabular dataset: </a:t>
            </a:r>
            <a:r>
              <a:rPr lang="en-US" sz="4000" dirty="0">
                <a:hlinkClick r:id="rId3"/>
              </a:rPr>
              <a:t>Amazon Access Samples Data Set</a:t>
            </a:r>
            <a:r>
              <a:rPr lang="en-US" sz="4000" dirty="0"/>
              <a:t>. </a:t>
            </a:r>
            <a:endParaRPr lang="en-US" sz="4000" b="1" dirty="0"/>
          </a:p>
          <a:p>
            <a:pPr marL="0" indent="-158750">
              <a:buNone/>
            </a:pPr>
            <a:r>
              <a:rPr lang="en-US" sz="4000" dirty="0"/>
              <a:t>It is historical data about employees requesting resources. Binary classification: Employees were either given access or rejected.</a:t>
            </a:r>
          </a:p>
          <a:p>
            <a:pPr marL="0" indent="-158750">
              <a:buNone/>
            </a:pPr>
            <a:endParaRPr lang="en-US" sz="4000" dirty="0"/>
          </a:p>
          <a:p>
            <a:pPr marL="0" indent="-158750">
              <a:buNone/>
            </a:pPr>
            <a:endParaRPr lang="en-US" sz="4000" dirty="0"/>
          </a:p>
          <a:p>
            <a:pPr marL="0" indent="-158750">
              <a:buNone/>
            </a:pPr>
            <a:endParaRPr lang="en-US" sz="4000" dirty="0"/>
          </a:p>
          <a:p>
            <a:pPr marL="0" indent="-158750">
              <a:buNone/>
            </a:pPr>
            <a:endParaRPr lang="en-US" sz="4000" dirty="0"/>
          </a:p>
          <a:p>
            <a:pPr marL="0" indent="-158750">
              <a:buNone/>
            </a:pPr>
            <a:endParaRPr lang="en-US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8D1D-5765-9D41-B518-DCEDD5C12211}"/>
              </a:ext>
            </a:extLst>
          </p:cNvPr>
          <p:cNvSpPr/>
          <p:nvPr/>
        </p:nvSpPr>
        <p:spPr>
          <a:xfrm>
            <a:off x="1908809" y="10096213"/>
            <a:ext cx="9191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58750"/>
            <a:r>
              <a:rPr lang="en-US" sz="3200" dirty="0"/>
              <a:t>Notebook: DTE-LECTURE-5-LIGHTGBM.ipynb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A6D6C-9B8F-F443-9BF5-BED562A5A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97" y="5435460"/>
            <a:ext cx="14389597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1754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</a:t>
            </a:r>
            <a:r>
              <a:rPr lang="en-US" dirty="0" err="1"/>
              <a:t>Catboost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 boosting method that focuses on processing </a:t>
            </a:r>
            <a:r>
              <a:rPr lang="en-US" sz="4400" b="1" dirty="0">
                <a:solidFill>
                  <a:schemeClr val="tx1"/>
                </a:solidFill>
              </a:rPr>
              <a:t>categorical</a:t>
            </a:r>
            <a:r>
              <a:rPr lang="en-US" sz="4400" dirty="0">
                <a:solidFill>
                  <a:schemeClr val="tx1"/>
                </a:solidFill>
              </a:rPr>
              <a:t> features and boosting trees with some </a:t>
            </a:r>
            <a:r>
              <a:rPr lang="en-US" sz="4400" b="1" dirty="0">
                <a:solidFill>
                  <a:schemeClr val="tx1"/>
                </a:solidFill>
              </a:rPr>
              <a:t>“ordering principle”</a:t>
            </a:r>
            <a:r>
              <a:rPr lang="en-US" sz="4400" dirty="0">
                <a:solidFill>
                  <a:schemeClr val="tx1"/>
                </a:solidFill>
              </a:rPr>
              <a:t>.</a:t>
            </a:r>
          </a:p>
          <a:p>
            <a:r>
              <a:rPr lang="en-US" sz="4400" dirty="0">
                <a:solidFill>
                  <a:schemeClr val="tx1"/>
                </a:solidFill>
              </a:rPr>
              <a:t>Algorithm details are explained in the </a:t>
            </a:r>
            <a:r>
              <a:rPr lang="en-US" sz="4400" dirty="0">
                <a:solidFill>
                  <a:schemeClr val="tx1"/>
                </a:solidFill>
                <a:hlinkClick r:id="rId3"/>
              </a:rPr>
              <a:t>paper</a:t>
            </a:r>
            <a:r>
              <a:rPr lang="en-US" sz="4400" dirty="0">
                <a:solidFill>
                  <a:schemeClr val="tx1"/>
                </a:solidFill>
              </a:rPr>
              <a:t>.</a:t>
            </a:r>
          </a:p>
          <a:p>
            <a:r>
              <a:rPr lang="en-US" sz="4400" dirty="0">
                <a:solidFill>
                  <a:schemeClr val="tx1"/>
                </a:solidFill>
              </a:rPr>
              <a:t>The main take-away is to apply </a:t>
            </a:r>
            <a:r>
              <a:rPr lang="en-US" sz="4400" b="1" dirty="0">
                <a:solidFill>
                  <a:schemeClr val="tx1"/>
                </a:solidFill>
              </a:rPr>
              <a:t>ordering principle </a:t>
            </a:r>
            <a:r>
              <a:rPr lang="en-US" sz="4400" dirty="0">
                <a:solidFill>
                  <a:schemeClr val="tx1"/>
                </a:solidFill>
              </a:rPr>
              <a:t>in: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Target encoding categorical features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Boosting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B6713-7846-8943-AC62-789B9B53A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3" y="858520"/>
            <a:ext cx="153990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041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7"/>
            <a:ext cx="21005800" cy="886554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An efficient way to deal with categorical variables is to </a:t>
            </a:r>
            <a:r>
              <a:rPr lang="en-US" sz="4400" b="1" dirty="0">
                <a:solidFill>
                  <a:schemeClr val="tx1"/>
                </a:solidFill>
              </a:rPr>
              <a:t>substitute</a:t>
            </a:r>
            <a:r>
              <a:rPr lang="en-US" sz="4400" dirty="0">
                <a:solidFill>
                  <a:schemeClr val="tx1"/>
                </a:solidFill>
              </a:rPr>
              <a:t> them with </a:t>
            </a:r>
            <a:r>
              <a:rPr lang="en-US" sz="4400" b="1" dirty="0">
                <a:solidFill>
                  <a:schemeClr val="tx1"/>
                </a:solidFill>
              </a:rPr>
              <a:t>numerical values (usually some target statistics)</a:t>
            </a:r>
            <a:r>
              <a:rPr lang="en-US" sz="4400" dirty="0">
                <a:solidFill>
                  <a:schemeClr val="tx1"/>
                </a:solidFill>
              </a:rPr>
              <a:t>.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Mean Target Encoding</a:t>
            </a:r>
            <a:r>
              <a:rPr lang="en-US" sz="4400" dirty="0">
                <a:solidFill>
                  <a:schemeClr val="tx1"/>
                </a:solidFill>
              </a:rPr>
              <a:t>: Replace </a:t>
            </a:r>
            <a:r>
              <a:rPr lang="en-US" sz="4400" dirty="0" err="1">
                <a:solidFill>
                  <a:schemeClr val="tx1"/>
                </a:solidFill>
              </a:rPr>
              <a:t>categoricals</a:t>
            </a:r>
            <a:r>
              <a:rPr lang="en-US" sz="4400" dirty="0">
                <a:solidFill>
                  <a:schemeClr val="tx1"/>
                </a:solidFill>
              </a:rPr>
              <a:t> with </a:t>
            </a:r>
            <a:r>
              <a:rPr lang="en-US" sz="4400" b="1" dirty="0">
                <a:solidFill>
                  <a:schemeClr val="tx1"/>
                </a:solidFill>
              </a:rPr>
              <a:t>mean target</a:t>
            </a:r>
            <a:r>
              <a:rPr lang="en-US" sz="4400" dirty="0">
                <a:solidFill>
                  <a:schemeClr val="tx1"/>
                </a:solidFill>
              </a:rPr>
              <a:t> value for them.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5075E0-A4D1-3E4A-8B51-AF504A8E6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1094"/>
              </p:ext>
            </p:extLst>
          </p:nvPr>
        </p:nvGraphicFramePr>
        <p:xfrm>
          <a:off x="1689100" y="6858000"/>
          <a:ext cx="652378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911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3255878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134"/>
                  </a:ext>
                </a:extLst>
              </a:tr>
              <a:tr h="145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725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FBAB9C-D051-0046-AD15-DDB095541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34017"/>
              </p:ext>
            </p:extLst>
          </p:nvPr>
        </p:nvGraphicFramePr>
        <p:xfrm>
          <a:off x="8748254" y="7064720"/>
          <a:ext cx="5642434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1105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3271329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sz="3200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mean_target</a:t>
                      </a:r>
                      <a:endParaRPr lang="en-US" sz="3200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u="none" strike="noStrike" cap="none" spc="0" baseline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(0+1+1)/3=0.67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(0+1)/2=0.5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0/1=0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767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BD7498-6FDC-4F49-99BA-493774086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49013"/>
              </p:ext>
            </p:extLst>
          </p:nvPr>
        </p:nvGraphicFramePr>
        <p:xfrm>
          <a:off x="16489909" y="6858000"/>
          <a:ext cx="6523788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465">
                  <a:extLst>
                    <a:ext uri="{9D8B030D-6E8A-4147-A177-3AD203B41FA5}">
                      <a16:colId xmlns:a16="http://schemas.microsoft.com/office/drawing/2014/main" val="2631771933"/>
                    </a:ext>
                  </a:extLst>
                </a:gridCol>
                <a:gridCol w="2939441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1495882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encoded_color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134"/>
                  </a:ext>
                </a:extLst>
              </a:tr>
              <a:tr h="145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72581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19DF79E0-FAAE-2646-BA4F-469E79E54EE4}"/>
              </a:ext>
            </a:extLst>
          </p:cNvPr>
          <p:cNvSpPr/>
          <p:nvPr/>
        </p:nvSpPr>
        <p:spPr>
          <a:xfrm>
            <a:off x="14926053" y="8001000"/>
            <a:ext cx="1347537" cy="91440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091809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355600"/>
            <a:ext cx="22670295" cy="2286000"/>
          </a:xfrm>
        </p:spPr>
        <p:txBody>
          <a:bodyPr/>
          <a:lstStyle/>
          <a:p>
            <a:r>
              <a:rPr lang="en-US" dirty="0"/>
              <a:t>Target encoding with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D4F4FC-A052-CA44-BDD1-2D9F18A4EC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689099" y="2641600"/>
                <a:ext cx="9955614" cy="961150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000" dirty="0">
                    <a:solidFill>
                      <a:schemeClr val="tx1"/>
                    </a:solidFill>
                  </a:rPr>
                  <a:t>We usually apply some smoothing in the calculation with a </a:t>
                </a:r>
                <a:r>
                  <a:rPr lang="en-US" sz="4000" b="1" dirty="0">
                    <a:solidFill>
                      <a:schemeClr val="tx1"/>
                    </a:solidFill>
                  </a:rPr>
                  <a:t>prior term</a:t>
                </a:r>
              </a:p>
              <a:p>
                <a:pPr marL="0" indent="0">
                  <a:buNone/>
                </a:pPr>
                <a:endParaRPr lang="en-US" sz="4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𝑖𝑛𝑐𝑙𝑎𝑠𝑠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400" dirty="0">
                    <a:solidFill>
                      <a:schemeClr val="tx1"/>
                    </a:solidFill>
                  </a:rPr>
                  <a:t>where </a:t>
                </a:r>
              </a:p>
              <a:p>
                <a:pPr marL="0" indent="0">
                  <a:buNone/>
                </a:pPr>
                <a:r>
                  <a:rPr lang="en-US" sz="3200" b="1" dirty="0" err="1">
                    <a:solidFill>
                      <a:schemeClr val="tx1"/>
                    </a:solidFill>
                  </a:rPr>
                  <a:t>count_inclass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3200" dirty="0">
                    <a:solidFill>
                      <a:schemeClr val="tx1"/>
                    </a:solidFill>
                  </a:rPr>
                  <a:t>H</a:t>
                </a:r>
                <a:r>
                  <a:rPr lang="en-US" sz="3200" dirty="0"/>
                  <a:t>ow many times the label value was equal to “1” for objects for the categorical feature.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prior: </a:t>
                </a:r>
                <a:r>
                  <a:rPr lang="en-US" sz="3200" dirty="0">
                    <a:solidFill>
                      <a:schemeClr val="tx1"/>
                    </a:solidFill>
                  </a:rPr>
                  <a:t>T</a:t>
                </a:r>
                <a:r>
                  <a:rPr lang="en-US" sz="3200" dirty="0"/>
                  <a:t>he preliminary value for the numerator. It is determined by the starting parameters.</a:t>
                </a:r>
              </a:p>
              <a:p>
                <a:pPr marL="0" indent="0">
                  <a:buNone/>
                </a:pPr>
                <a:r>
                  <a:rPr lang="en-US" sz="3200" b="1" dirty="0" err="1"/>
                  <a:t>total_count</a:t>
                </a:r>
                <a:r>
                  <a:rPr lang="en-US" sz="3200" b="1" dirty="0"/>
                  <a:t>: </a:t>
                </a:r>
                <a:r>
                  <a:rPr lang="en-US" sz="3200" dirty="0"/>
                  <a:t>The total number of objects </a:t>
                </a:r>
                <a:r>
                  <a:rPr lang="en-US" sz="3200"/>
                  <a:t>with the </a:t>
                </a:r>
                <a:r>
                  <a:rPr lang="en-US" sz="3200" dirty="0"/>
                  <a:t>categorical feature value.</a:t>
                </a:r>
              </a:p>
              <a:p>
                <a:pPr marL="0" indent="0" algn="ctr"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FD4F4FC-A052-CA44-BDD1-2D9F18A4E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89099" y="2641600"/>
                <a:ext cx="9955614" cy="9611506"/>
              </a:xfrm>
              <a:blipFill>
                <a:blip r:embed="rId3"/>
                <a:stretch>
                  <a:fillRect l="-2545" t="-10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5075E0-A4D1-3E4A-8B51-AF504A8E6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68966"/>
              </p:ext>
            </p:extLst>
          </p:nvPr>
        </p:nvGraphicFramePr>
        <p:xfrm>
          <a:off x="12399633" y="4672822"/>
          <a:ext cx="456212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6123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spc="0" baseline="0" dirty="0">
                          <a:solidFill>
                            <a:srgbClr val="00B05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134"/>
                  </a:ext>
                </a:extLst>
              </a:tr>
              <a:tr h="145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725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FBAB9C-D051-0046-AD15-DDB095541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231"/>
              </p:ext>
            </p:extLst>
          </p:nvPr>
        </p:nvGraphicFramePr>
        <p:xfrm>
          <a:off x="17306438" y="5003484"/>
          <a:ext cx="6523789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0362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3713427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sz="3200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target_encoding</a:t>
                      </a:r>
                      <a:endParaRPr lang="en-US" sz="3200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u="none" strike="noStrike" cap="none" spc="0" baseline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(2+0.05)/4=0.51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(1+0.05)/3=0.35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(0+0.05)/2=0.025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767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BD7498-6FDC-4F49-99BA-493774086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00901"/>
              </p:ext>
            </p:extLst>
          </p:nvPr>
        </p:nvGraphicFramePr>
        <p:xfrm>
          <a:off x="13956632" y="8462964"/>
          <a:ext cx="724785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920">
                  <a:extLst>
                    <a:ext uri="{9D8B030D-6E8A-4147-A177-3AD203B41FA5}">
                      <a16:colId xmlns:a16="http://schemas.microsoft.com/office/drawing/2014/main" val="1039836440"/>
                    </a:ext>
                  </a:extLst>
                </a:gridCol>
                <a:gridCol w="2418920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2410013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encoded_color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spc="0" baseline="0" dirty="0">
                          <a:solidFill>
                            <a:srgbClr val="00B05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134"/>
                  </a:ext>
                </a:extLst>
              </a:tr>
              <a:tr h="145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72581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0511CA-5FD5-854E-8296-5493A6A1697A}"/>
              </a:ext>
            </a:extLst>
          </p:cNvPr>
          <p:cNvSpPr txBox="1">
            <a:spLocks/>
          </p:cNvSpPr>
          <p:nvPr/>
        </p:nvSpPr>
        <p:spPr>
          <a:xfrm>
            <a:off x="11644712" y="2641600"/>
            <a:ext cx="12185515" cy="961150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476250" marR="0" indent="-476250" algn="l" defTabSz="8255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0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5pPr>
            <a:lvl6pPr marL="365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8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92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55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r>
              <a:rPr lang="en-US" sz="4000" dirty="0">
                <a:solidFill>
                  <a:schemeClr val="tx1"/>
                </a:solidFill>
              </a:rPr>
              <a:t>   Example: Assume prior=0.05</a:t>
            </a:r>
          </a:p>
        </p:txBody>
      </p:sp>
    </p:spTree>
    <p:extLst>
      <p:ext uri="{BB962C8B-B14F-4D97-AF65-F5344CB8AC3E}">
        <p14:creationId xmlns:p14="http://schemas.microsoft.com/office/powerpoint/2010/main" val="327928399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target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7"/>
            <a:ext cx="21573464" cy="886554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Why use “</a:t>
            </a:r>
            <a:r>
              <a:rPr lang="en-US" sz="4400" b="1" dirty="0">
                <a:solidFill>
                  <a:schemeClr val="tx1"/>
                </a:solidFill>
              </a:rPr>
              <a:t>ordered</a:t>
            </a:r>
            <a:r>
              <a:rPr lang="en-US" sz="4400" dirty="0">
                <a:solidFill>
                  <a:schemeClr val="tx1"/>
                </a:solidFill>
              </a:rPr>
              <a:t>” encoding? It helps prevent overfitting due to “</a:t>
            </a:r>
            <a:r>
              <a:rPr lang="en-US" sz="4400" b="1" dirty="0">
                <a:solidFill>
                  <a:schemeClr val="tx1"/>
                </a:solidFill>
              </a:rPr>
              <a:t>target leakage</a:t>
            </a:r>
            <a:r>
              <a:rPr lang="en-US" sz="4400" dirty="0">
                <a:solidFill>
                  <a:schemeClr val="tx1"/>
                </a:solidFill>
              </a:rPr>
              <a:t>”. </a:t>
            </a:r>
          </a:p>
          <a:p>
            <a:r>
              <a:rPr lang="en-US" sz="4400" dirty="0">
                <a:solidFill>
                  <a:schemeClr val="tx1"/>
                </a:solidFill>
              </a:rPr>
              <a:t>Inspired by the online learning techniques, target statistics rely only on the observed history.</a:t>
            </a:r>
          </a:p>
          <a:p>
            <a:endParaRPr lang="en-US" sz="4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4E01B35-C2E6-A044-9FA3-586163FFBA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9099" y="5486400"/>
                <a:ext cx="9955614" cy="676670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t">
                <a:noAutofit/>
              </a:bodyPr>
              <a:lstStyle>
                <a:lvl1pPr marL="476250" marR="0" indent="-476250" algn="l" defTabSz="825500" rtl="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1pPr>
                <a:lvl2pPr marL="1270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0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2pPr>
                <a:lvl3pPr marL="1905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3pPr>
                <a:lvl4pPr marL="2540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4pPr>
                <a:lvl5pPr marL="3175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5pPr>
                <a:lvl6pPr marL="3651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6pPr>
                <a:lvl7pPr marL="4286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7pPr>
                <a:lvl8pPr marL="4921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8pPr>
                <a:lvl9pPr marL="5556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9pPr>
              </a:lstStyle>
              <a:p>
                <a:pPr marL="0" indent="0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𝑖𝑛𝑐𝑙𝑎𝑠𝑠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num>
                        <m:den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 marL="0" indent="0" algn="ctr" hangingPunct="1">
                  <a:buFontTx/>
                  <a:buNone/>
                </a:pPr>
                <a:r>
                  <a:rPr lang="en-US" sz="4000" dirty="0">
                    <a:solidFill>
                      <a:schemeClr val="tx1"/>
                    </a:solidFill>
                  </a:rPr>
                  <a:t>where </a:t>
                </a:r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US" sz="2800" b="1" dirty="0" err="1">
                    <a:solidFill>
                      <a:schemeClr val="tx1"/>
                    </a:solidFill>
                  </a:rPr>
                  <a:t>count_inclass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</a:rPr>
                  <a:t>H</a:t>
                </a:r>
                <a:r>
                  <a:rPr lang="en-US" sz="2800" dirty="0"/>
                  <a:t>ow many times the label value was equal to “1” for objects for the categorical feature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(up to the current one, not including it)</a:t>
                </a:r>
                <a:r>
                  <a:rPr lang="en-US" sz="2800" dirty="0"/>
                  <a:t>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FontTx/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prior: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</a:t>
                </a:r>
                <a:r>
                  <a:rPr lang="en-US" sz="2800" dirty="0"/>
                  <a:t>he preliminary value for the numerator. It is determined by the starting parameters.</a:t>
                </a:r>
              </a:p>
              <a:p>
                <a:pPr marL="0" indent="0" hangingPunct="1">
                  <a:buNone/>
                </a:pPr>
                <a:r>
                  <a:rPr lang="en-US" sz="2800" b="1" dirty="0" err="1"/>
                  <a:t>total_count</a:t>
                </a:r>
                <a:r>
                  <a:rPr lang="en-US" sz="2800" b="1" dirty="0"/>
                  <a:t>: </a:t>
                </a:r>
                <a:r>
                  <a:rPr lang="en-US" sz="2800" dirty="0"/>
                  <a:t>The total number of objects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(up to the current one, not including it)</a:t>
                </a:r>
                <a:r>
                  <a:rPr lang="en-US" sz="2800" dirty="0"/>
                  <a:t> that have a categorical feature value matching the current one.</a:t>
                </a:r>
              </a:p>
              <a:p>
                <a:pPr marL="0" indent="0" algn="ctr" hangingPunct="1">
                  <a:buFontTx/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4E01B35-C2E6-A044-9FA3-586163FFB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99" y="5486400"/>
                <a:ext cx="9955614" cy="6766706"/>
              </a:xfrm>
              <a:prstGeom prst="rect">
                <a:avLst/>
              </a:prstGeom>
              <a:blipFill>
                <a:blip r:embed="rId3"/>
                <a:stretch>
                  <a:fillRect l="-1527" r="-1399" b="-3178"/>
                </a:stretch>
              </a:blip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2D9F0AE-98BA-E44A-AB38-7B6887ED5D4E}"/>
              </a:ext>
            </a:extLst>
          </p:cNvPr>
          <p:cNvSpPr txBox="1">
            <a:spLocks/>
          </p:cNvSpPr>
          <p:nvPr/>
        </p:nvSpPr>
        <p:spPr>
          <a:xfrm>
            <a:off x="11644712" y="5486400"/>
            <a:ext cx="12185515" cy="676670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476250" marR="0" indent="-476250" algn="l" defTabSz="8255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0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5pPr>
            <a:lvl6pPr marL="365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8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92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55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r>
              <a:rPr lang="en-US" sz="4000" dirty="0">
                <a:solidFill>
                  <a:schemeClr val="tx1"/>
                </a:solidFill>
              </a:rPr>
              <a:t>   Example: Assume prior=0.05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BEC84D-CCF7-E441-8E92-07DEFDD80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31835"/>
              </p:ext>
            </p:extLst>
          </p:nvPr>
        </p:nvGraphicFramePr>
        <p:xfrm>
          <a:off x="12151247" y="7266489"/>
          <a:ext cx="456212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6123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spc="0" baseline="0" dirty="0">
                          <a:solidFill>
                            <a:srgbClr val="00B05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134"/>
                  </a:ext>
                </a:extLst>
              </a:tr>
              <a:tr h="145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725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21CE54-1A13-BE44-A853-E23559872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41149"/>
              </p:ext>
            </p:extLst>
          </p:nvPr>
        </p:nvGraphicFramePr>
        <p:xfrm>
          <a:off x="17321788" y="7266489"/>
          <a:ext cx="594077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6947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3293829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encoded_target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(0+0.05)/(0+1)=0.05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8912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8DC-6FB8-EB4F-B01C-1431854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BF28-7645-F44C-893E-761912ECB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/>
                </a:solidFill>
              </a:rPr>
              <a:t>Class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Motivating Boosting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Gradient Boosting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Some Gradient Boosting Methods/Libraries</a:t>
            </a:r>
            <a:endParaRPr lang="en-US" sz="4000" b="0" dirty="0">
              <a:solidFill>
                <a:schemeClr val="accent3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XGBoost</a:t>
            </a:r>
            <a:endParaRPr lang="en-US" sz="3800" dirty="0">
              <a:solidFill>
                <a:schemeClr val="tx1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LightGBM</a:t>
            </a:r>
            <a:endParaRPr lang="en-US" sz="3800" dirty="0">
              <a:solidFill>
                <a:schemeClr val="tx1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CatBoost</a:t>
            </a:r>
            <a:endParaRPr lang="en-US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77580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target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7"/>
            <a:ext cx="21573464" cy="886554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Why use “</a:t>
            </a:r>
            <a:r>
              <a:rPr lang="en-US" sz="4400" b="1" dirty="0">
                <a:solidFill>
                  <a:schemeClr val="tx1"/>
                </a:solidFill>
              </a:rPr>
              <a:t>ordered</a:t>
            </a:r>
            <a:r>
              <a:rPr lang="en-US" sz="4400" dirty="0">
                <a:solidFill>
                  <a:schemeClr val="tx1"/>
                </a:solidFill>
              </a:rPr>
              <a:t>” encoding? It helps prevent overfitting due to “</a:t>
            </a:r>
            <a:r>
              <a:rPr lang="en-US" sz="4400" b="1" dirty="0">
                <a:solidFill>
                  <a:schemeClr val="tx1"/>
                </a:solidFill>
              </a:rPr>
              <a:t>target leakage</a:t>
            </a:r>
            <a:r>
              <a:rPr lang="en-US" sz="4400" dirty="0">
                <a:solidFill>
                  <a:schemeClr val="tx1"/>
                </a:solidFill>
              </a:rPr>
              <a:t>”. </a:t>
            </a:r>
          </a:p>
          <a:p>
            <a:r>
              <a:rPr lang="en-US" sz="4400" dirty="0">
                <a:solidFill>
                  <a:schemeClr val="tx1"/>
                </a:solidFill>
              </a:rPr>
              <a:t>Inspired by the online learning techniques, target statistics rely only on the observed history.</a:t>
            </a:r>
          </a:p>
          <a:p>
            <a:endParaRPr lang="en-US" sz="4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4E01B35-C2E6-A044-9FA3-586163FFBA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9099" y="5486400"/>
                <a:ext cx="9955614" cy="676670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t">
                <a:noAutofit/>
              </a:bodyPr>
              <a:lstStyle>
                <a:lvl1pPr marL="476250" marR="0" indent="-476250" algn="l" defTabSz="825500" rtl="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1pPr>
                <a:lvl2pPr marL="1270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0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2pPr>
                <a:lvl3pPr marL="1905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3pPr>
                <a:lvl4pPr marL="2540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4pPr>
                <a:lvl5pPr marL="3175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5pPr>
                <a:lvl6pPr marL="3651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6pPr>
                <a:lvl7pPr marL="4286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7pPr>
                <a:lvl8pPr marL="4921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8pPr>
                <a:lvl9pPr marL="5556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9pPr>
              </a:lstStyle>
              <a:p>
                <a:pPr marL="0" indent="0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𝑖𝑛𝑐𝑙𝑎𝑠𝑠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num>
                        <m:den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 marL="0" indent="0" algn="ctr" hangingPunct="1">
                  <a:buFontTx/>
                  <a:buNone/>
                </a:pPr>
                <a:r>
                  <a:rPr lang="en-US" sz="4000" dirty="0">
                    <a:solidFill>
                      <a:schemeClr val="tx1"/>
                    </a:solidFill>
                  </a:rPr>
                  <a:t>where </a:t>
                </a:r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US" sz="2800" b="1" dirty="0" err="1">
                    <a:solidFill>
                      <a:schemeClr val="tx1"/>
                    </a:solidFill>
                  </a:rPr>
                  <a:t>count_inclass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</a:rPr>
                  <a:t>H</a:t>
                </a:r>
                <a:r>
                  <a:rPr lang="en-US" sz="2800" dirty="0"/>
                  <a:t>ow many times the label value was equal to “1” for objects for the categorical feature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(up to the current one, not including it)</a:t>
                </a:r>
                <a:r>
                  <a:rPr lang="en-US" sz="2800" dirty="0"/>
                  <a:t>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FontTx/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prior: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</a:t>
                </a:r>
                <a:r>
                  <a:rPr lang="en-US" sz="2800" dirty="0"/>
                  <a:t>he preliminary value for the numerator. It is determined by the starting parameters.</a:t>
                </a:r>
              </a:p>
              <a:p>
                <a:pPr marL="0" indent="0" hangingPunct="1">
                  <a:buNone/>
                </a:pPr>
                <a:r>
                  <a:rPr lang="en-US" sz="2800" b="1" dirty="0" err="1"/>
                  <a:t>total_count</a:t>
                </a:r>
                <a:r>
                  <a:rPr lang="en-US" sz="2800" b="1" dirty="0"/>
                  <a:t>: </a:t>
                </a:r>
                <a:r>
                  <a:rPr lang="en-US" sz="2800" dirty="0"/>
                  <a:t>The total number of objects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(up to the current one, not including it)</a:t>
                </a:r>
                <a:r>
                  <a:rPr lang="en-US" sz="2800" dirty="0"/>
                  <a:t> that have a categorical feature value matching the current one.</a:t>
                </a:r>
              </a:p>
              <a:p>
                <a:pPr marL="0" indent="0" algn="ctr" hangingPunct="1">
                  <a:buFontTx/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4E01B35-C2E6-A044-9FA3-586163FFB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99" y="5486400"/>
                <a:ext cx="9955614" cy="6766706"/>
              </a:xfrm>
              <a:prstGeom prst="rect">
                <a:avLst/>
              </a:prstGeom>
              <a:blipFill>
                <a:blip r:embed="rId3"/>
                <a:stretch>
                  <a:fillRect l="-1527" r="-1399" b="-3178"/>
                </a:stretch>
              </a:blip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2D9F0AE-98BA-E44A-AB38-7B6887ED5D4E}"/>
              </a:ext>
            </a:extLst>
          </p:cNvPr>
          <p:cNvSpPr txBox="1">
            <a:spLocks/>
          </p:cNvSpPr>
          <p:nvPr/>
        </p:nvSpPr>
        <p:spPr>
          <a:xfrm>
            <a:off x="11644712" y="5486400"/>
            <a:ext cx="12185515" cy="676670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476250" marR="0" indent="-476250" algn="l" defTabSz="8255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0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5pPr>
            <a:lvl6pPr marL="365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8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92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55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r>
              <a:rPr lang="en-US" sz="4000" dirty="0">
                <a:solidFill>
                  <a:schemeClr val="tx1"/>
                </a:solidFill>
              </a:rPr>
              <a:t>   Example: Assume prior=0.05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BEC84D-CCF7-E441-8E92-07DEFDD80438}"/>
              </a:ext>
            </a:extLst>
          </p:cNvPr>
          <p:cNvGraphicFramePr>
            <a:graphicFrameLocks noGrp="1"/>
          </p:cNvGraphicFramePr>
          <p:nvPr/>
        </p:nvGraphicFramePr>
        <p:xfrm>
          <a:off x="12151247" y="7266489"/>
          <a:ext cx="456212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6123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spc="0" baseline="0" dirty="0">
                          <a:solidFill>
                            <a:srgbClr val="00B05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134"/>
                  </a:ext>
                </a:extLst>
              </a:tr>
              <a:tr h="145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7258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5FA761-B7F7-4747-97BC-200EB02F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11488"/>
              </p:ext>
            </p:extLst>
          </p:nvPr>
        </p:nvGraphicFramePr>
        <p:xfrm>
          <a:off x="17321788" y="7266489"/>
          <a:ext cx="594077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6947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3293829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encoded_target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(0+0.05)/(0+1)=0.05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2035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+0.05)/(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+1)=0.05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5312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0C0C8BA-8789-8846-90DE-DC6D7497A635}"/>
              </a:ext>
            </a:extLst>
          </p:cNvPr>
          <p:cNvSpPr txBox="1"/>
          <p:nvPr/>
        </p:nvSpPr>
        <p:spPr>
          <a:xfrm>
            <a:off x="15410786" y="10716574"/>
            <a:ext cx="38327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Still no </a:t>
            </a:r>
            <a:r>
              <a:rPr lang="en-US" b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red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 1 before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88E60-98FE-D54E-972A-C9B6C450FC14}"/>
              </a:ext>
            </a:extLst>
          </p:cNvPr>
          <p:cNvSpPr txBox="1"/>
          <p:nvPr/>
        </p:nvSpPr>
        <p:spPr>
          <a:xfrm>
            <a:off x="20032865" y="10037368"/>
            <a:ext cx="317394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Still no </a:t>
            </a:r>
            <a:r>
              <a:rPr lang="en-US" b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red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before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D782F2-46F4-CB4E-82C4-D38E445A2341}"/>
              </a:ext>
            </a:extLst>
          </p:cNvPr>
          <p:cNvCxnSpPr>
            <a:cxnSpLocks/>
          </p:cNvCxnSpPr>
          <p:nvPr/>
        </p:nvCxnSpPr>
        <p:spPr>
          <a:xfrm flipV="1">
            <a:off x="21116022" y="8726239"/>
            <a:ext cx="471053" cy="13371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F77727-C8D0-4549-B2DF-F8DF60CFB0CE}"/>
              </a:ext>
            </a:extLst>
          </p:cNvPr>
          <p:cNvCxnSpPr>
            <a:cxnSpLocks/>
          </p:cNvCxnSpPr>
          <p:nvPr/>
        </p:nvCxnSpPr>
        <p:spPr>
          <a:xfrm flipV="1">
            <a:off x="18428237" y="8705678"/>
            <a:ext cx="1911927" cy="201089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0075481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target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7"/>
            <a:ext cx="21573464" cy="886554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Why use “</a:t>
            </a:r>
            <a:r>
              <a:rPr lang="en-US" sz="4400" b="1" dirty="0">
                <a:solidFill>
                  <a:schemeClr val="tx1"/>
                </a:solidFill>
              </a:rPr>
              <a:t>ordered</a:t>
            </a:r>
            <a:r>
              <a:rPr lang="en-US" sz="4400" dirty="0">
                <a:solidFill>
                  <a:schemeClr val="tx1"/>
                </a:solidFill>
              </a:rPr>
              <a:t>” encoding? It helps prevent overfitting due to “</a:t>
            </a:r>
            <a:r>
              <a:rPr lang="en-US" sz="4400" b="1" dirty="0">
                <a:solidFill>
                  <a:schemeClr val="tx1"/>
                </a:solidFill>
              </a:rPr>
              <a:t>target leakage</a:t>
            </a:r>
            <a:r>
              <a:rPr lang="en-US" sz="4400" dirty="0">
                <a:solidFill>
                  <a:schemeClr val="tx1"/>
                </a:solidFill>
              </a:rPr>
              <a:t>”. </a:t>
            </a:r>
          </a:p>
          <a:p>
            <a:r>
              <a:rPr lang="en-US" sz="4400" dirty="0">
                <a:solidFill>
                  <a:schemeClr val="tx1"/>
                </a:solidFill>
              </a:rPr>
              <a:t>Inspired by the online learning techniques, target statistics rely only on the observed history.</a:t>
            </a:r>
          </a:p>
          <a:p>
            <a:endParaRPr lang="en-US" sz="4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4E01B35-C2E6-A044-9FA3-586163FFBA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9099" y="5486400"/>
                <a:ext cx="9955614" cy="676670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t">
                <a:noAutofit/>
              </a:bodyPr>
              <a:lstStyle>
                <a:lvl1pPr marL="476250" marR="0" indent="-476250" algn="l" defTabSz="825500" rtl="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1pPr>
                <a:lvl2pPr marL="1270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0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2pPr>
                <a:lvl3pPr marL="1905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3pPr>
                <a:lvl4pPr marL="2540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4pPr>
                <a:lvl5pPr marL="3175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5pPr>
                <a:lvl6pPr marL="3651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6pPr>
                <a:lvl7pPr marL="4286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7pPr>
                <a:lvl8pPr marL="4921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8pPr>
                <a:lvl9pPr marL="5556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9pPr>
              </a:lstStyle>
              <a:p>
                <a:pPr marL="0" indent="0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𝑖𝑛𝑐𝑙𝑎𝑠𝑠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num>
                        <m:den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 marL="0" indent="0" algn="ctr" hangingPunct="1">
                  <a:buFontTx/>
                  <a:buNone/>
                </a:pPr>
                <a:r>
                  <a:rPr lang="en-US" sz="4000" dirty="0">
                    <a:solidFill>
                      <a:schemeClr val="tx1"/>
                    </a:solidFill>
                  </a:rPr>
                  <a:t>where </a:t>
                </a:r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US" sz="2800" b="1" dirty="0" err="1">
                    <a:solidFill>
                      <a:schemeClr val="tx1"/>
                    </a:solidFill>
                  </a:rPr>
                  <a:t>count_inclass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</a:rPr>
                  <a:t>H</a:t>
                </a:r>
                <a:r>
                  <a:rPr lang="en-US" sz="2800" dirty="0"/>
                  <a:t>ow many times the label value was equal to “1” for objects for the categorical feature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(up to the current one, not including it)</a:t>
                </a:r>
                <a:r>
                  <a:rPr lang="en-US" sz="2800" dirty="0"/>
                  <a:t>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FontTx/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prior: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</a:t>
                </a:r>
                <a:r>
                  <a:rPr lang="en-US" sz="2800" dirty="0"/>
                  <a:t>he preliminary value for the numerator. It is determined by the starting parameters.</a:t>
                </a:r>
              </a:p>
              <a:p>
                <a:pPr marL="0" indent="0" hangingPunct="1">
                  <a:buNone/>
                </a:pPr>
                <a:r>
                  <a:rPr lang="en-US" sz="2800" b="1" dirty="0" err="1"/>
                  <a:t>total_count</a:t>
                </a:r>
                <a:r>
                  <a:rPr lang="en-US" sz="2800" b="1" dirty="0"/>
                  <a:t>: </a:t>
                </a:r>
                <a:r>
                  <a:rPr lang="en-US" sz="2800" dirty="0"/>
                  <a:t>The total number of objects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(up to the current one, not including it)</a:t>
                </a:r>
                <a:r>
                  <a:rPr lang="en-US" sz="2800" dirty="0"/>
                  <a:t> that have a categorical feature value matching the current one.</a:t>
                </a:r>
              </a:p>
              <a:p>
                <a:pPr marL="0" indent="0" algn="ctr" hangingPunct="1">
                  <a:buFontTx/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4E01B35-C2E6-A044-9FA3-586163FFB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99" y="5486400"/>
                <a:ext cx="9955614" cy="6766706"/>
              </a:xfrm>
              <a:prstGeom prst="rect">
                <a:avLst/>
              </a:prstGeom>
              <a:blipFill>
                <a:blip r:embed="rId3"/>
                <a:stretch>
                  <a:fillRect l="-1527" r="-1399" b="-3178"/>
                </a:stretch>
              </a:blip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2D9F0AE-98BA-E44A-AB38-7B6887ED5D4E}"/>
              </a:ext>
            </a:extLst>
          </p:cNvPr>
          <p:cNvSpPr txBox="1">
            <a:spLocks/>
          </p:cNvSpPr>
          <p:nvPr/>
        </p:nvSpPr>
        <p:spPr>
          <a:xfrm>
            <a:off x="11644712" y="5486400"/>
            <a:ext cx="12185515" cy="676670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476250" marR="0" indent="-476250" algn="l" defTabSz="8255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0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5pPr>
            <a:lvl6pPr marL="365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8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92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55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r>
              <a:rPr lang="en-US" sz="4000" dirty="0">
                <a:solidFill>
                  <a:schemeClr val="tx1"/>
                </a:solidFill>
              </a:rPr>
              <a:t>   Example: Assume prior=0.05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BEC84D-CCF7-E441-8E92-07DEFDD80438}"/>
              </a:ext>
            </a:extLst>
          </p:cNvPr>
          <p:cNvGraphicFramePr>
            <a:graphicFrameLocks noGrp="1"/>
          </p:cNvGraphicFramePr>
          <p:nvPr/>
        </p:nvGraphicFramePr>
        <p:xfrm>
          <a:off x="12151247" y="7266489"/>
          <a:ext cx="456212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6123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spc="0" baseline="0" dirty="0">
                          <a:solidFill>
                            <a:srgbClr val="00B05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134"/>
                  </a:ext>
                </a:extLst>
              </a:tr>
              <a:tr h="145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7258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84837B3-8A99-B946-9B38-15959F16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6441"/>
              </p:ext>
            </p:extLst>
          </p:nvPr>
        </p:nvGraphicFramePr>
        <p:xfrm>
          <a:off x="17321788" y="7266489"/>
          <a:ext cx="59407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6947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3293829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encoded_target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(0+0.05)/(0+1)=0.05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2035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(0+0.05)/(0+1)=0.05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53127"/>
                  </a:ext>
                </a:extLst>
              </a:tr>
              <a:tr h="203567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+0.05)/(</a:t>
                      </a:r>
                      <a:r>
                        <a:rPr lang="en-US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+1)=0.025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119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AD4B4A7-73BF-A841-A69B-2A4976C56CBB}"/>
              </a:ext>
            </a:extLst>
          </p:cNvPr>
          <p:cNvSpPr txBox="1"/>
          <p:nvPr/>
        </p:nvSpPr>
        <p:spPr>
          <a:xfrm>
            <a:off x="15608391" y="10820928"/>
            <a:ext cx="401231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Still no </a:t>
            </a:r>
            <a:r>
              <a:rPr 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blue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 1 before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CA84F4-8B91-D849-AAD7-7E7F878C65B8}"/>
              </a:ext>
            </a:extLst>
          </p:cNvPr>
          <p:cNvSpPr txBox="1"/>
          <p:nvPr/>
        </p:nvSpPr>
        <p:spPr>
          <a:xfrm>
            <a:off x="20045322" y="10141722"/>
            <a:ext cx="372377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Now one </a:t>
            </a:r>
            <a:r>
              <a:rPr 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blue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before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1556D4-A5EC-A24C-AF25-9B746C6A9C4A}"/>
              </a:ext>
            </a:extLst>
          </p:cNvPr>
          <p:cNvCxnSpPr>
            <a:cxnSpLocks/>
          </p:cNvCxnSpPr>
          <p:nvPr/>
        </p:nvCxnSpPr>
        <p:spPr>
          <a:xfrm flipH="1" flipV="1">
            <a:off x="21629808" y="9262267"/>
            <a:ext cx="133804" cy="8500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FAC407-F531-9D4A-8F83-8B7BD3EFA98B}"/>
              </a:ext>
            </a:extLst>
          </p:cNvPr>
          <p:cNvCxnSpPr>
            <a:cxnSpLocks/>
          </p:cNvCxnSpPr>
          <p:nvPr/>
        </p:nvCxnSpPr>
        <p:spPr>
          <a:xfrm flipV="1">
            <a:off x="18715611" y="9151432"/>
            <a:ext cx="1557199" cy="15545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023897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target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7"/>
            <a:ext cx="21573464" cy="886554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Why use “</a:t>
            </a:r>
            <a:r>
              <a:rPr lang="en-US" sz="4400" b="1" dirty="0">
                <a:solidFill>
                  <a:schemeClr val="tx1"/>
                </a:solidFill>
              </a:rPr>
              <a:t>ordered</a:t>
            </a:r>
            <a:r>
              <a:rPr lang="en-US" sz="4400" dirty="0">
                <a:solidFill>
                  <a:schemeClr val="tx1"/>
                </a:solidFill>
              </a:rPr>
              <a:t>” encoding? It helps prevent overfitting due to “</a:t>
            </a:r>
            <a:r>
              <a:rPr lang="en-US" sz="4400" b="1" dirty="0">
                <a:solidFill>
                  <a:schemeClr val="tx1"/>
                </a:solidFill>
              </a:rPr>
              <a:t>target leakage</a:t>
            </a:r>
            <a:r>
              <a:rPr lang="en-US" sz="4400" dirty="0">
                <a:solidFill>
                  <a:schemeClr val="tx1"/>
                </a:solidFill>
              </a:rPr>
              <a:t>”. </a:t>
            </a:r>
          </a:p>
          <a:p>
            <a:r>
              <a:rPr lang="en-US" sz="4400" dirty="0">
                <a:solidFill>
                  <a:schemeClr val="tx1"/>
                </a:solidFill>
              </a:rPr>
              <a:t>Inspired by the online learning techniques, target statistics rely only on the observed history.</a:t>
            </a:r>
          </a:p>
          <a:p>
            <a:endParaRPr lang="en-US" sz="4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4E01B35-C2E6-A044-9FA3-586163FFBA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9099" y="5486400"/>
                <a:ext cx="9955614" cy="676670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t">
                <a:noAutofit/>
              </a:bodyPr>
              <a:lstStyle>
                <a:lvl1pPr marL="476250" marR="0" indent="-476250" algn="l" defTabSz="825500" rtl="0" latinLnBrk="0">
                  <a:lnSpc>
                    <a:spcPct val="100000"/>
                  </a:lnSpc>
                  <a:spcBef>
                    <a:spcPts val="3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1pPr>
                <a:lvl2pPr marL="1270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0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2pPr>
                <a:lvl3pPr marL="1905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3pPr>
                <a:lvl4pPr marL="2540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4pPr>
                <a:lvl5pPr marL="3175000" marR="0" indent="-635000" algn="l" defTabSz="82550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2800" b="0" i="0" u="none" strike="noStrike" cap="none" spc="0" baseline="0">
                    <a:solidFill>
                      <a:srgbClr val="373737"/>
                    </a:solidFill>
                    <a:uFillTx/>
                    <a:latin typeface="Amazon Ember"/>
                    <a:ea typeface="Amazon Ember"/>
                    <a:cs typeface="Amazon Ember"/>
                    <a:sym typeface="Amazon Ember"/>
                  </a:defRPr>
                </a:lvl5pPr>
                <a:lvl6pPr marL="3651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6pPr>
                <a:lvl7pPr marL="4286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7pPr>
                <a:lvl8pPr marL="4921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8pPr>
                <a:lvl9pPr marL="5556250" marR="0" indent="-47625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125000"/>
                  <a:buFontTx/>
                  <a:buChar char="•"/>
                  <a:tabLst/>
                  <a:defRPr sz="3600" b="0" i="0" u="none" strike="noStrike" cap="none" spc="0" baseline="0">
                    <a:solidFill>
                      <a:srgbClr val="282800"/>
                    </a:solidFill>
                    <a:uFillTx/>
                    <a:latin typeface="Helvetica Neue"/>
                    <a:ea typeface="Helvetica Neue"/>
                    <a:cs typeface="Helvetica Neue"/>
                    <a:sym typeface="Helvetica Neue"/>
                  </a:defRPr>
                </a:lvl9pPr>
              </a:lstStyle>
              <a:p>
                <a:pPr marL="0" indent="0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𝑎𝑣𝑔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𝑖𝑛𝑐𝑙𝑎𝑠𝑠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</m:num>
                        <m:den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 marL="0" indent="0" algn="ctr" hangingPunct="1">
                  <a:buFontTx/>
                  <a:buNone/>
                </a:pPr>
                <a:r>
                  <a:rPr lang="en-US" sz="4000" dirty="0">
                    <a:solidFill>
                      <a:schemeClr val="tx1"/>
                    </a:solidFill>
                  </a:rPr>
                  <a:t>where </a:t>
                </a:r>
                <a:endParaRPr lang="en-US" sz="4000" b="1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None/>
                </a:pPr>
                <a:r>
                  <a:rPr lang="en-US" sz="2800" b="1" dirty="0" err="1">
                    <a:solidFill>
                      <a:schemeClr val="tx1"/>
                    </a:solidFill>
                  </a:rPr>
                  <a:t>count_inclass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</a:rPr>
                  <a:t>H</a:t>
                </a:r>
                <a:r>
                  <a:rPr lang="en-US" sz="2800" dirty="0"/>
                  <a:t>ow many times the label value was equal to “1” for objects for the categorical feature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(up to the current one, not including it)</a:t>
                </a:r>
                <a:r>
                  <a:rPr lang="en-US" sz="2800" dirty="0"/>
                  <a:t>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 hangingPunct="1">
                  <a:buFontTx/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prior: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</a:t>
                </a:r>
                <a:r>
                  <a:rPr lang="en-US" sz="2800" dirty="0"/>
                  <a:t>he preliminary value for the numerator. It is determined by the starting parameters.</a:t>
                </a:r>
              </a:p>
              <a:p>
                <a:pPr marL="0" indent="0" hangingPunct="1">
                  <a:buNone/>
                </a:pPr>
                <a:r>
                  <a:rPr lang="en-US" sz="2800" b="1" dirty="0" err="1"/>
                  <a:t>total_count</a:t>
                </a:r>
                <a:r>
                  <a:rPr lang="en-US" sz="2800" b="1" dirty="0"/>
                  <a:t>: </a:t>
                </a:r>
                <a:r>
                  <a:rPr lang="en-US" sz="2800" dirty="0"/>
                  <a:t>The total number of objects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(up to the current one, not including it)</a:t>
                </a:r>
                <a:r>
                  <a:rPr lang="en-US" sz="2800" dirty="0"/>
                  <a:t> that have a categorical feature value matching the current one.</a:t>
                </a:r>
              </a:p>
              <a:p>
                <a:pPr marL="0" indent="0" algn="ctr" hangingPunct="1">
                  <a:buFontTx/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F4E01B35-C2E6-A044-9FA3-586163FFB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99" y="5486400"/>
                <a:ext cx="9955614" cy="6766706"/>
              </a:xfrm>
              <a:prstGeom prst="rect">
                <a:avLst/>
              </a:prstGeom>
              <a:blipFill>
                <a:blip r:embed="rId3"/>
                <a:stretch>
                  <a:fillRect l="-1527" r="-1399" b="-3178"/>
                </a:stretch>
              </a:blip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:a14="http://schemas.microsoft.com/office/drawing/2010/main"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2D9F0AE-98BA-E44A-AB38-7B6887ED5D4E}"/>
              </a:ext>
            </a:extLst>
          </p:cNvPr>
          <p:cNvSpPr txBox="1">
            <a:spLocks/>
          </p:cNvSpPr>
          <p:nvPr/>
        </p:nvSpPr>
        <p:spPr>
          <a:xfrm>
            <a:off x="11644712" y="5486400"/>
            <a:ext cx="12185515" cy="676670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476250" marR="0" indent="-476250" algn="l" defTabSz="8255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0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5pPr>
            <a:lvl6pPr marL="365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8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92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55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r>
              <a:rPr lang="en-US" sz="4000" dirty="0">
                <a:solidFill>
                  <a:schemeClr val="tx1"/>
                </a:solidFill>
              </a:rPr>
              <a:t>   Example: Assume prior=0.05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BEC84D-CCF7-E441-8E92-07DEFDD80438}"/>
              </a:ext>
            </a:extLst>
          </p:cNvPr>
          <p:cNvGraphicFramePr>
            <a:graphicFrameLocks noGrp="1"/>
          </p:cNvGraphicFramePr>
          <p:nvPr/>
        </p:nvGraphicFramePr>
        <p:xfrm>
          <a:off x="12151247" y="7266489"/>
          <a:ext cx="456212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6123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spc="0" baseline="0" dirty="0">
                          <a:solidFill>
                            <a:srgbClr val="00B05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134"/>
                  </a:ext>
                </a:extLst>
              </a:tr>
              <a:tr h="145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7258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8A91B2F-7DA8-4140-8CF2-58EFA9DAC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09448"/>
              </p:ext>
            </p:extLst>
          </p:nvPr>
        </p:nvGraphicFramePr>
        <p:xfrm>
          <a:off x="17321789" y="7266489"/>
          <a:ext cx="594077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6947">
                  <a:extLst>
                    <a:ext uri="{9D8B030D-6E8A-4147-A177-3AD203B41FA5}">
                      <a16:colId xmlns:a16="http://schemas.microsoft.com/office/drawing/2014/main" val="1841847363"/>
                    </a:ext>
                  </a:extLst>
                </a:gridCol>
                <a:gridCol w="3293829">
                  <a:extLst>
                    <a:ext uri="{9D8B030D-6E8A-4147-A177-3AD203B41FA5}">
                      <a16:colId xmlns:a16="http://schemas.microsoft.com/office/drawing/2014/main" val="2441323965"/>
                    </a:ext>
                  </a:extLst>
                </a:gridCol>
              </a:tblGrid>
              <a:tr h="173878">
                <a:tc>
                  <a:txBody>
                    <a:bodyPr/>
                    <a:lstStyle/>
                    <a:p>
                      <a:r>
                        <a:rPr lang="en-US" b="1" dirty="0"/>
                        <a:t>color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encoded_target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3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(0+0.05)/(0+1)=0.05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4339"/>
                  </a:ext>
                </a:extLst>
              </a:tr>
              <a:tr h="2035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(0+0.05)/(0+1)=0.05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53127"/>
                  </a:ext>
                </a:extLst>
              </a:tr>
              <a:tr h="203567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(0+0.05)/(1+1)=0.025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11978"/>
                  </a:ext>
                </a:extLst>
              </a:tr>
              <a:tr h="203567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(1+0.05)/(2+1)=0.35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83546"/>
                  </a:ext>
                </a:extLst>
              </a:tr>
              <a:tr h="203567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spc="0" baseline="0" dirty="0">
                          <a:solidFill>
                            <a:srgbClr val="00B05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green</a:t>
                      </a:r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(0+0.05)/(0+1)=0.05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46301"/>
                  </a:ext>
                </a:extLst>
              </a:tr>
              <a:tr h="203567">
                <a:tc>
                  <a:txBody>
                    <a:bodyPr/>
                    <a:lstStyle/>
                    <a:p>
                      <a:pPr marL="0" marR="0" lvl="0" indent="0" algn="ctr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+0.05)/(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+1)=0.025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81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AA69224-54FD-4F40-B5B6-F5CEF9E56151}"/>
              </a:ext>
            </a:extLst>
          </p:cNvPr>
          <p:cNvSpPr txBox="1"/>
          <p:nvPr/>
        </p:nvSpPr>
        <p:spPr>
          <a:xfrm>
            <a:off x="15140822" y="11542821"/>
            <a:ext cx="420307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Now one </a:t>
            </a:r>
            <a:r>
              <a:rPr lang="en-US" b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red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 1 before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F4841-49B2-1145-87DC-4AB9764A2472}"/>
              </a:ext>
            </a:extLst>
          </p:cNvPr>
          <p:cNvSpPr txBox="1"/>
          <p:nvPr/>
        </p:nvSpPr>
        <p:spPr>
          <a:xfrm>
            <a:off x="19730135" y="11300534"/>
            <a:ext cx="354424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Now one </a:t>
            </a:r>
            <a:r>
              <a:rPr lang="en-US" b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red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before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F74168-9138-0F4C-ADA0-3D78FA64D427}"/>
              </a:ext>
            </a:extLst>
          </p:cNvPr>
          <p:cNvCxnSpPr>
            <a:cxnSpLocks/>
          </p:cNvCxnSpPr>
          <p:nvPr/>
        </p:nvCxnSpPr>
        <p:spPr>
          <a:xfrm flipV="1">
            <a:off x="21280584" y="10582246"/>
            <a:ext cx="221671" cy="8088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580852-670B-2540-B13E-3472F9DAEA8A}"/>
              </a:ext>
            </a:extLst>
          </p:cNvPr>
          <p:cNvCxnSpPr>
            <a:cxnSpLocks/>
          </p:cNvCxnSpPr>
          <p:nvPr/>
        </p:nvCxnSpPr>
        <p:spPr>
          <a:xfrm flipV="1">
            <a:off x="18343419" y="10645507"/>
            <a:ext cx="1794392" cy="78236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75015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8"/>
            <a:ext cx="21005800" cy="7369176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In classical boosting, we fit multiple trees using the </a:t>
            </a:r>
            <a:r>
              <a:rPr lang="en-US" sz="4400" b="1" dirty="0">
                <a:solidFill>
                  <a:schemeClr val="tx1"/>
                </a:solidFill>
              </a:rPr>
              <a:t>whole dataset (</a:t>
            </a:r>
            <a:r>
              <a:rPr lang="en-US" sz="4400" b="1" dirty="0" err="1">
                <a:solidFill>
                  <a:schemeClr val="tx1"/>
                </a:solidFill>
              </a:rPr>
              <a:t>x</a:t>
            </a:r>
            <a:r>
              <a:rPr lang="en-US" sz="4400" b="1" baseline="-25000" dirty="0" err="1">
                <a:solidFill>
                  <a:schemeClr val="tx1"/>
                </a:solidFill>
              </a:rPr>
              <a:t>n</a:t>
            </a:r>
            <a:r>
              <a:rPr lang="en-US" sz="4400" b="1" dirty="0">
                <a:solidFill>
                  <a:schemeClr val="tx1"/>
                </a:solidFill>
              </a:rPr>
              <a:t>)</a:t>
            </a:r>
            <a:r>
              <a:rPr lang="en-US" sz="4400" dirty="0">
                <a:solidFill>
                  <a:schemeClr val="tx1"/>
                </a:solidFill>
              </a:rPr>
              <a:t>. This can lead to </a:t>
            </a:r>
            <a:r>
              <a:rPr lang="en-US" sz="4400" b="1" dirty="0">
                <a:solidFill>
                  <a:schemeClr val="tx1"/>
                </a:solidFill>
              </a:rPr>
              <a:t>overfitting</a:t>
            </a:r>
            <a:r>
              <a:rPr lang="en-US" sz="44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C2FE1A-58AF-2745-95C9-B4D5D3C62123}"/>
              </a:ext>
            </a:extLst>
          </p:cNvPr>
          <p:cNvGrpSpPr/>
          <p:nvPr/>
        </p:nvGrpSpPr>
        <p:grpSpPr>
          <a:xfrm>
            <a:off x="9021233" y="5944054"/>
            <a:ext cx="2895333" cy="2275394"/>
            <a:chOff x="9021233" y="5944054"/>
            <a:chExt cx="2895333" cy="22753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49F096-06A2-6A47-B451-8F7287D037FA}"/>
                </a:ext>
              </a:extLst>
            </p:cNvPr>
            <p:cNvSpPr/>
            <p:nvPr/>
          </p:nvSpPr>
          <p:spPr>
            <a:xfrm>
              <a:off x="10219163" y="5944054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B3AB5A-BCA7-0541-A6DD-2D87F734C67B}"/>
                </a:ext>
              </a:extLst>
            </p:cNvPr>
            <p:cNvSpPr/>
            <p:nvPr/>
          </p:nvSpPr>
          <p:spPr>
            <a:xfrm>
              <a:off x="9429674" y="6774358"/>
              <a:ext cx="497492" cy="497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A345D1-0A67-BE43-B8ED-02AD15E4DECE}"/>
                </a:ext>
              </a:extLst>
            </p:cNvPr>
            <p:cNvSpPr/>
            <p:nvPr/>
          </p:nvSpPr>
          <p:spPr>
            <a:xfrm>
              <a:off x="10929089" y="6773208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619C27-C7B8-694A-AD8A-B26D03BA279D}"/>
                </a:ext>
              </a:extLst>
            </p:cNvPr>
            <p:cNvSpPr/>
            <p:nvPr/>
          </p:nvSpPr>
          <p:spPr>
            <a:xfrm>
              <a:off x="11419074" y="7721956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F6C2C8-A5CD-774A-A9D6-FD80E85CEED2}"/>
                </a:ext>
              </a:extLst>
            </p:cNvPr>
            <p:cNvCxnSpPr>
              <a:stCxn id="21" idx="5"/>
              <a:endCxn id="23" idx="0"/>
            </p:cNvCxnSpPr>
            <p:nvPr/>
          </p:nvCxnSpPr>
          <p:spPr>
            <a:xfrm>
              <a:off x="10643799" y="6368690"/>
              <a:ext cx="534036" cy="404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09E801C-0E47-B944-9F6F-18546D902118}"/>
                </a:ext>
              </a:extLst>
            </p:cNvPr>
            <p:cNvCxnSpPr>
              <a:stCxn id="21" idx="3"/>
              <a:endCxn id="22" idx="0"/>
            </p:cNvCxnSpPr>
            <p:nvPr/>
          </p:nvCxnSpPr>
          <p:spPr>
            <a:xfrm flipH="1">
              <a:off x="9678420" y="6368690"/>
              <a:ext cx="613599" cy="405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9F2AF8-4EB9-854E-9B70-2E25FAAB00BE}"/>
                </a:ext>
              </a:extLst>
            </p:cNvPr>
            <p:cNvSpPr/>
            <p:nvPr/>
          </p:nvSpPr>
          <p:spPr>
            <a:xfrm>
              <a:off x="10625690" y="7721956"/>
              <a:ext cx="497492" cy="497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3762D05-B2EF-8340-89FC-8F53087E877B}"/>
                </a:ext>
              </a:extLst>
            </p:cNvPr>
            <p:cNvCxnSpPr>
              <a:cxnSpLocks/>
              <a:stCxn id="23" idx="3"/>
              <a:endCxn id="29" idx="0"/>
            </p:cNvCxnSpPr>
            <p:nvPr/>
          </p:nvCxnSpPr>
          <p:spPr>
            <a:xfrm flipH="1">
              <a:off x="10874436" y="7197844"/>
              <a:ext cx="127509" cy="524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5DF9BD5-49B2-4642-94EC-9F725C691835}"/>
                </a:ext>
              </a:extLst>
            </p:cNvPr>
            <p:cNvCxnSpPr>
              <a:stCxn id="23" idx="5"/>
              <a:endCxn id="24" idx="0"/>
            </p:cNvCxnSpPr>
            <p:nvPr/>
          </p:nvCxnSpPr>
          <p:spPr>
            <a:xfrm>
              <a:off x="11353725" y="7197844"/>
              <a:ext cx="314095" cy="524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E71986-95FF-7540-B9C3-63436E16EDE1}"/>
                </a:ext>
              </a:extLst>
            </p:cNvPr>
            <p:cNvSpPr/>
            <p:nvPr/>
          </p:nvSpPr>
          <p:spPr>
            <a:xfrm>
              <a:off x="9840891" y="7721956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5B7A2B9-DE63-9B48-833C-3C7055EA7FF1}"/>
                </a:ext>
              </a:extLst>
            </p:cNvPr>
            <p:cNvSpPr/>
            <p:nvPr/>
          </p:nvSpPr>
          <p:spPr>
            <a:xfrm>
              <a:off x="9021233" y="7721956"/>
              <a:ext cx="497492" cy="497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6A4FAD-66B7-3B4E-9246-879EADB88B65}"/>
                </a:ext>
              </a:extLst>
            </p:cNvPr>
            <p:cNvCxnSpPr>
              <a:cxnSpLocks/>
              <a:stCxn id="22" idx="5"/>
              <a:endCxn id="34" idx="0"/>
            </p:cNvCxnSpPr>
            <p:nvPr/>
          </p:nvCxnSpPr>
          <p:spPr>
            <a:xfrm>
              <a:off x="9854310" y="7198994"/>
              <a:ext cx="235327" cy="522962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AB22703-6E8C-6D4C-B42A-75A23076D19A}"/>
                </a:ext>
              </a:extLst>
            </p:cNvPr>
            <p:cNvCxnSpPr>
              <a:cxnSpLocks/>
              <a:stCxn id="22" idx="3"/>
              <a:endCxn id="35" idx="0"/>
            </p:cNvCxnSpPr>
            <p:nvPr/>
          </p:nvCxnSpPr>
          <p:spPr>
            <a:xfrm flipH="1">
              <a:off x="9269979" y="7198994"/>
              <a:ext cx="232551" cy="522962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5F2519C-8411-5349-AA6E-BE5FCD9B50B5}"/>
              </a:ext>
            </a:extLst>
          </p:cNvPr>
          <p:cNvSpPr txBox="1"/>
          <p:nvPr/>
        </p:nvSpPr>
        <p:spPr>
          <a:xfrm>
            <a:off x="9269979" y="5095155"/>
            <a:ext cx="241403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Tree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ECD6C4-E192-1642-96BB-93898D90754C}"/>
              </a:ext>
            </a:extLst>
          </p:cNvPr>
          <p:cNvGrpSpPr/>
          <p:nvPr/>
        </p:nvGrpSpPr>
        <p:grpSpPr>
          <a:xfrm>
            <a:off x="12910225" y="5947281"/>
            <a:ext cx="2895333" cy="2275394"/>
            <a:chOff x="9021233" y="5944054"/>
            <a:chExt cx="2895333" cy="227539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94F7190-233B-C54F-80A5-668F1C59C574}"/>
                </a:ext>
              </a:extLst>
            </p:cNvPr>
            <p:cNvSpPr/>
            <p:nvPr/>
          </p:nvSpPr>
          <p:spPr>
            <a:xfrm>
              <a:off x="10219163" y="5944054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93391D4-52BD-E047-BC70-A36B73BC98B0}"/>
                </a:ext>
              </a:extLst>
            </p:cNvPr>
            <p:cNvSpPr/>
            <p:nvPr/>
          </p:nvSpPr>
          <p:spPr>
            <a:xfrm>
              <a:off x="9429674" y="6774358"/>
              <a:ext cx="497492" cy="497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3E6BAF2-19B2-1848-A260-DDA4B06B014B}"/>
                </a:ext>
              </a:extLst>
            </p:cNvPr>
            <p:cNvSpPr/>
            <p:nvPr/>
          </p:nvSpPr>
          <p:spPr>
            <a:xfrm>
              <a:off x="10929089" y="6773208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B156E3D-30A8-864A-A79D-5A28CB7A047A}"/>
                </a:ext>
              </a:extLst>
            </p:cNvPr>
            <p:cNvSpPr/>
            <p:nvPr/>
          </p:nvSpPr>
          <p:spPr>
            <a:xfrm>
              <a:off x="11419074" y="7721956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7C902CA-93DE-A543-B485-B5CA9A2D556C}"/>
                </a:ext>
              </a:extLst>
            </p:cNvPr>
            <p:cNvCxnSpPr>
              <a:stCxn id="64" idx="5"/>
              <a:endCxn id="66" idx="0"/>
            </p:cNvCxnSpPr>
            <p:nvPr/>
          </p:nvCxnSpPr>
          <p:spPr>
            <a:xfrm>
              <a:off x="10643799" y="6368690"/>
              <a:ext cx="534036" cy="404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99937DD-50E9-C449-9ADF-9C6BF4503F68}"/>
                </a:ext>
              </a:extLst>
            </p:cNvPr>
            <p:cNvCxnSpPr>
              <a:stCxn id="64" idx="3"/>
              <a:endCxn id="65" idx="0"/>
            </p:cNvCxnSpPr>
            <p:nvPr/>
          </p:nvCxnSpPr>
          <p:spPr>
            <a:xfrm flipH="1">
              <a:off x="9678420" y="6368690"/>
              <a:ext cx="613599" cy="405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145160E-D225-444E-BB15-F8EBCCFF2F00}"/>
                </a:ext>
              </a:extLst>
            </p:cNvPr>
            <p:cNvSpPr/>
            <p:nvPr/>
          </p:nvSpPr>
          <p:spPr>
            <a:xfrm>
              <a:off x="10625690" y="7721956"/>
              <a:ext cx="497492" cy="497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A7C011-CC7C-F541-906B-BF883F741C31}"/>
                </a:ext>
              </a:extLst>
            </p:cNvPr>
            <p:cNvCxnSpPr>
              <a:cxnSpLocks/>
              <a:stCxn id="66" idx="3"/>
              <a:endCxn id="70" idx="0"/>
            </p:cNvCxnSpPr>
            <p:nvPr/>
          </p:nvCxnSpPr>
          <p:spPr>
            <a:xfrm flipH="1">
              <a:off x="10874436" y="7197844"/>
              <a:ext cx="127509" cy="524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2E09DB9-84F1-3D4E-9629-730592251ECD}"/>
                </a:ext>
              </a:extLst>
            </p:cNvPr>
            <p:cNvCxnSpPr>
              <a:stCxn id="66" idx="5"/>
              <a:endCxn id="67" idx="0"/>
            </p:cNvCxnSpPr>
            <p:nvPr/>
          </p:nvCxnSpPr>
          <p:spPr>
            <a:xfrm>
              <a:off x="11353725" y="7197844"/>
              <a:ext cx="314095" cy="524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E49897-C735-C946-B5F5-5B8F9F186EE6}"/>
                </a:ext>
              </a:extLst>
            </p:cNvPr>
            <p:cNvSpPr/>
            <p:nvPr/>
          </p:nvSpPr>
          <p:spPr>
            <a:xfrm>
              <a:off x="9840891" y="7721956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6063AF0-0872-C949-AE36-70384095A09C}"/>
                </a:ext>
              </a:extLst>
            </p:cNvPr>
            <p:cNvSpPr/>
            <p:nvPr/>
          </p:nvSpPr>
          <p:spPr>
            <a:xfrm>
              <a:off x="9021233" y="7721956"/>
              <a:ext cx="497492" cy="497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1ABFE93-A1A9-9C44-A165-9C528CA91628}"/>
                </a:ext>
              </a:extLst>
            </p:cNvPr>
            <p:cNvCxnSpPr>
              <a:cxnSpLocks/>
              <a:stCxn id="65" idx="5"/>
              <a:endCxn id="73" idx="0"/>
            </p:cNvCxnSpPr>
            <p:nvPr/>
          </p:nvCxnSpPr>
          <p:spPr>
            <a:xfrm>
              <a:off x="9854310" y="7198994"/>
              <a:ext cx="235327" cy="522962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B71972C-115A-934E-98BB-B6E14119A96D}"/>
                </a:ext>
              </a:extLst>
            </p:cNvPr>
            <p:cNvCxnSpPr>
              <a:cxnSpLocks/>
              <a:stCxn id="65" idx="3"/>
              <a:endCxn id="74" idx="0"/>
            </p:cNvCxnSpPr>
            <p:nvPr/>
          </p:nvCxnSpPr>
          <p:spPr>
            <a:xfrm flipH="1">
              <a:off x="9269979" y="7198994"/>
              <a:ext cx="232551" cy="522962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C8C4ADC-1CC5-8D48-8DC8-39103529271F}"/>
              </a:ext>
            </a:extLst>
          </p:cNvPr>
          <p:cNvSpPr txBox="1"/>
          <p:nvPr/>
        </p:nvSpPr>
        <p:spPr>
          <a:xfrm>
            <a:off x="13158971" y="5098382"/>
            <a:ext cx="241403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Tree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0C37BC-5CC3-5146-8395-D59B2C7A7AE0}"/>
              </a:ext>
            </a:extLst>
          </p:cNvPr>
          <p:cNvSpPr txBox="1"/>
          <p:nvPr/>
        </p:nvSpPr>
        <p:spPr>
          <a:xfrm>
            <a:off x="16068750" y="6462137"/>
            <a:ext cx="225742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……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A0F40A9-3CAB-AA42-B022-C99E360B7751}"/>
              </a:ext>
            </a:extLst>
          </p:cNvPr>
          <p:cNvGrpSpPr/>
          <p:nvPr/>
        </p:nvGrpSpPr>
        <p:grpSpPr>
          <a:xfrm>
            <a:off x="18169967" y="5944054"/>
            <a:ext cx="2895333" cy="2275394"/>
            <a:chOff x="9021233" y="5944054"/>
            <a:chExt cx="2895333" cy="2275394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061A58D-63F9-8745-8183-00F9CBF71805}"/>
                </a:ext>
              </a:extLst>
            </p:cNvPr>
            <p:cNvSpPr/>
            <p:nvPr/>
          </p:nvSpPr>
          <p:spPr>
            <a:xfrm>
              <a:off x="10219163" y="5944054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68AF76C-8328-8240-B762-A513521E9A62}"/>
                </a:ext>
              </a:extLst>
            </p:cNvPr>
            <p:cNvSpPr/>
            <p:nvPr/>
          </p:nvSpPr>
          <p:spPr>
            <a:xfrm>
              <a:off x="9429674" y="6774358"/>
              <a:ext cx="497492" cy="497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2765BCF-67B2-AD4B-9636-632013A0D1C7}"/>
                </a:ext>
              </a:extLst>
            </p:cNvPr>
            <p:cNvSpPr/>
            <p:nvPr/>
          </p:nvSpPr>
          <p:spPr>
            <a:xfrm>
              <a:off x="10929089" y="6773208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9496F23-2AFE-5746-B96A-858ED13166B7}"/>
                </a:ext>
              </a:extLst>
            </p:cNvPr>
            <p:cNvSpPr/>
            <p:nvPr/>
          </p:nvSpPr>
          <p:spPr>
            <a:xfrm>
              <a:off x="11419074" y="7721956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C9386C4-FB1F-4848-A210-B1C7E74E0611}"/>
                </a:ext>
              </a:extLst>
            </p:cNvPr>
            <p:cNvCxnSpPr>
              <a:stCxn id="80" idx="5"/>
              <a:endCxn id="82" idx="0"/>
            </p:cNvCxnSpPr>
            <p:nvPr/>
          </p:nvCxnSpPr>
          <p:spPr>
            <a:xfrm>
              <a:off x="10643799" y="6368690"/>
              <a:ext cx="534036" cy="404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A86D1EF-1766-BE4F-A274-9410A00C4B1B}"/>
                </a:ext>
              </a:extLst>
            </p:cNvPr>
            <p:cNvCxnSpPr>
              <a:stCxn id="80" idx="3"/>
              <a:endCxn id="81" idx="0"/>
            </p:cNvCxnSpPr>
            <p:nvPr/>
          </p:nvCxnSpPr>
          <p:spPr>
            <a:xfrm flipH="1">
              <a:off x="9678420" y="6368690"/>
              <a:ext cx="613599" cy="405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6A385B8-1D0C-EA49-85DD-BC52DD78F5A9}"/>
                </a:ext>
              </a:extLst>
            </p:cNvPr>
            <p:cNvSpPr/>
            <p:nvPr/>
          </p:nvSpPr>
          <p:spPr>
            <a:xfrm>
              <a:off x="10625690" y="7721956"/>
              <a:ext cx="497492" cy="497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02D4708-B1B6-414C-B158-C5C2129AA5DA}"/>
                </a:ext>
              </a:extLst>
            </p:cNvPr>
            <p:cNvCxnSpPr>
              <a:cxnSpLocks/>
              <a:stCxn id="82" idx="3"/>
              <a:endCxn id="86" idx="0"/>
            </p:cNvCxnSpPr>
            <p:nvPr/>
          </p:nvCxnSpPr>
          <p:spPr>
            <a:xfrm flipH="1">
              <a:off x="10874436" y="7197844"/>
              <a:ext cx="127509" cy="524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40563C2-0CEC-4D41-8264-C24C27BDDA30}"/>
                </a:ext>
              </a:extLst>
            </p:cNvPr>
            <p:cNvCxnSpPr>
              <a:stCxn id="82" idx="5"/>
              <a:endCxn id="83" idx="0"/>
            </p:cNvCxnSpPr>
            <p:nvPr/>
          </p:nvCxnSpPr>
          <p:spPr>
            <a:xfrm>
              <a:off x="11353725" y="7197844"/>
              <a:ext cx="314095" cy="524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7E7A6DB-5753-6E40-8D4D-6740FF7735AD}"/>
                </a:ext>
              </a:extLst>
            </p:cNvPr>
            <p:cNvSpPr/>
            <p:nvPr/>
          </p:nvSpPr>
          <p:spPr>
            <a:xfrm>
              <a:off x="9840891" y="7721956"/>
              <a:ext cx="497492" cy="4974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8124537-06BD-664C-BFE7-1838D8154DD3}"/>
                </a:ext>
              </a:extLst>
            </p:cNvPr>
            <p:cNvSpPr/>
            <p:nvPr/>
          </p:nvSpPr>
          <p:spPr>
            <a:xfrm>
              <a:off x="9021233" y="7721956"/>
              <a:ext cx="497492" cy="4974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312E2D3-73AD-DD4C-9948-9A42B333F23E}"/>
                </a:ext>
              </a:extLst>
            </p:cNvPr>
            <p:cNvCxnSpPr>
              <a:cxnSpLocks/>
              <a:stCxn id="81" idx="5"/>
              <a:endCxn id="89" idx="0"/>
            </p:cNvCxnSpPr>
            <p:nvPr/>
          </p:nvCxnSpPr>
          <p:spPr>
            <a:xfrm>
              <a:off x="9854310" y="7198994"/>
              <a:ext cx="235327" cy="522962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FC8CBFF-403E-EB41-B5A0-7A3D3AE875D2}"/>
                </a:ext>
              </a:extLst>
            </p:cNvPr>
            <p:cNvCxnSpPr>
              <a:cxnSpLocks/>
              <a:stCxn id="81" idx="3"/>
              <a:endCxn id="90" idx="0"/>
            </p:cNvCxnSpPr>
            <p:nvPr/>
          </p:nvCxnSpPr>
          <p:spPr>
            <a:xfrm flipH="1">
              <a:off x="9269979" y="7198994"/>
              <a:ext cx="232551" cy="522962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583F2FF-725E-B14A-8460-3213F279AF51}"/>
              </a:ext>
            </a:extLst>
          </p:cNvPr>
          <p:cNvSpPr txBox="1"/>
          <p:nvPr/>
        </p:nvSpPr>
        <p:spPr>
          <a:xfrm>
            <a:off x="18418713" y="5095155"/>
            <a:ext cx="241403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Tree 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7FFA55-4F94-0F4D-B0C1-5136B1F6F580}"/>
              </a:ext>
            </a:extLst>
          </p:cNvPr>
          <p:cNvSpPr txBox="1"/>
          <p:nvPr/>
        </p:nvSpPr>
        <p:spPr>
          <a:xfrm>
            <a:off x="3108570" y="9125307"/>
            <a:ext cx="225742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…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DDCFF8-9452-3448-9D26-46454E0241BB}"/>
              </a:ext>
            </a:extLst>
          </p:cNvPr>
          <p:cNvSpPr txBox="1"/>
          <p:nvPr/>
        </p:nvSpPr>
        <p:spPr>
          <a:xfrm>
            <a:off x="3108570" y="9642368"/>
            <a:ext cx="225742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…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B75533-8FA1-4C44-8763-DCF2505BB47E}"/>
              </a:ext>
            </a:extLst>
          </p:cNvPr>
          <p:cNvSpPr txBox="1"/>
          <p:nvPr/>
        </p:nvSpPr>
        <p:spPr>
          <a:xfrm>
            <a:off x="3108570" y="10240941"/>
            <a:ext cx="225742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…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F98DB6A8-8695-4742-B07B-09F4E0DD26FA}"/>
              </a:ext>
            </a:extLst>
          </p:cNvPr>
          <p:cNvSpPr/>
          <p:nvPr/>
        </p:nvSpPr>
        <p:spPr>
          <a:xfrm>
            <a:off x="6772548" y="5411820"/>
            <a:ext cx="739733" cy="5393377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EB2D1-E69F-014B-BE38-1637A68BED8F}"/>
              </a:ext>
            </a:extLst>
          </p:cNvPr>
          <p:cNvSpPr txBox="1"/>
          <p:nvPr/>
        </p:nvSpPr>
        <p:spPr>
          <a:xfrm>
            <a:off x="12786726" y="8799569"/>
            <a:ext cx="315852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(Fit on residuals from Tree 1)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5EE5E2-4BC2-4C47-82D3-5AF2EF279655}"/>
              </a:ext>
            </a:extLst>
          </p:cNvPr>
          <p:cNvSpPr txBox="1"/>
          <p:nvPr/>
        </p:nvSpPr>
        <p:spPr>
          <a:xfrm>
            <a:off x="17801949" y="8804649"/>
            <a:ext cx="3629387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(Fit on residuals from previous iteration)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4838A37-3403-354E-B6E5-49F5607D54AB}"/>
              </a:ext>
            </a:extLst>
          </p:cNvPr>
          <p:cNvSpPr/>
          <p:nvPr/>
        </p:nvSpPr>
        <p:spPr>
          <a:xfrm>
            <a:off x="3911792" y="6217920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D050114-FB14-3E4E-929E-23BE5C651786}"/>
              </a:ext>
            </a:extLst>
          </p:cNvPr>
          <p:cNvSpPr/>
          <p:nvPr/>
        </p:nvSpPr>
        <p:spPr>
          <a:xfrm>
            <a:off x="3918015" y="6951076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5F5F537-A913-514D-ADAB-44B74E0A4BF4}"/>
              </a:ext>
            </a:extLst>
          </p:cNvPr>
          <p:cNvSpPr/>
          <p:nvPr/>
        </p:nvSpPr>
        <p:spPr>
          <a:xfrm>
            <a:off x="3911792" y="5500890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FE46001-F2E7-9A41-BCAF-C53F01C20047}"/>
              </a:ext>
            </a:extLst>
          </p:cNvPr>
          <p:cNvSpPr/>
          <p:nvPr/>
        </p:nvSpPr>
        <p:spPr>
          <a:xfrm>
            <a:off x="3918015" y="7691356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13167A-02DA-8041-9852-3C1171388020}"/>
              </a:ext>
            </a:extLst>
          </p:cNvPr>
          <p:cNvSpPr/>
          <p:nvPr/>
        </p:nvSpPr>
        <p:spPr>
          <a:xfrm>
            <a:off x="3911792" y="8392151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5ECA31-FF77-EC4F-95A0-7DFCF1AE3AAC}"/>
              </a:ext>
            </a:extLst>
          </p:cNvPr>
          <p:cNvSpPr txBox="1"/>
          <p:nvPr/>
        </p:nvSpPr>
        <p:spPr>
          <a:xfrm>
            <a:off x="2970727" y="4612522"/>
            <a:ext cx="252220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 points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E715BF-5DD4-244A-A2C1-3676A022B4CD}"/>
              </a:ext>
            </a:extLst>
          </p:cNvPr>
          <p:cNvSpPr txBox="1"/>
          <p:nvPr/>
        </p:nvSpPr>
        <p:spPr>
          <a:xfrm>
            <a:off x="2650409" y="5537544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F04613-7420-0F42-B1D2-742DC3A6BCBC}"/>
              </a:ext>
            </a:extLst>
          </p:cNvPr>
          <p:cNvSpPr txBox="1"/>
          <p:nvPr/>
        </p:nvSpPr>
        <p:spPr>
          <a:xfrm>
            <a:off x="2650409" y="6192800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97DC9B-1CB4-3149-A6EE-09FA423131A2}"/>
              </a:ext>
            </a:extLst>
          </p:cNvPr>
          <p:cNvSpPr txBox="1"/>
          <p:nvPr/>
        </p:nvSpPr>
        <p:spPr>
          <a:xfrm>
            <a:off x="2637710" y="6929500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80E6E12-30EC-D048-B2A3-AC90367A3719}"/>
              </a:ext>
            </a:extLst>
          </p:cNvPr>
          <p:cNvSpPr txBox="1"/>
          <p:nvPr/>
        </p:nvSpPr>
        <p:spPr>
          <a:xfrm>
            <a:off x="2644652" y="7638466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E48015-2FE5-9B46-A993-9B5814BCEBE7}"/>
              </a:ext>
            </a:extLst>
          </p:cNvPr>
          <p:cNvSpPr txBox="1"/>
          <p:nvPr/>
        </p:nvSpPr>
        <p:spPr>
          <a:xfrm>
            <a:off x="2637710" y="8343852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320E21-8F26-9542-8200-C023DF728CEF}"/>
              </a:ext>
            </a:extLst>
          </p:cNvPr>
          <p:cNvSpPr txBox="1"/>
          <p:nvPr/>
        </p:nvSpPr>
        <p:spPr>
          <a:xfrm>
            <a:off x="2644652" y="10309165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44A7F-E15F-BD4C-AECD-6240EA0D7C23}"/>
              </a:ext>
            </a:extLst>
          </p:cNvPr>
          <p:cNvSpPr txBox="1"/>
          <p:nvPr/>
        </p:nvSpPr>
        <p:spPr>
          <a:xfrm>
            <a:off x="11916566" y="6537566"/>
            <a:ext cx="124240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880443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Assume model M</a:t>
            </a:r>
            <a:r>
              <a:rPr lang="en-US" sz="4000" baseline="-25000" dirty="0">
                <a:solidFill>
                  <a:schemeClr val="tx1"/>
                </a:solidFill>
              </a:rPr>
              <a:t>i</a:t>
            </a:r>
            <a:r>
              <a:rPr lang="en-US" sz="4000" dirty="0">
                <a:solidFill>
                  <a:schemeClr val="tx1"/>
                </a:solidFill>
              </a:rPr>
              <a:t> was trained on the first </a:t>
            </a:r>
            <a:r>
              <a:rPr lang="en-US" sz="4000" dirty="0" err="1">
                <a:solidFill>
                  <a:schemeClr val="tx1"/>
                </a:solidFill>
              </a:rPr>
              <a:t>i</a:t>
            </a:r>
            <a:r>
              <a:rPr lang="en-US" sz="4000" dirty="0">
                <a:solidFill>
                  <a:schemeClr val="tx1"/>
                </a:solidFill>
              </a:rPr>
              <a:t> data points.</a:t>
            </a:r>
          </a:p>
          <a:p>
            <a:r>
              <a:rPr lang="en-US" sz="4000" dirty="0">
                <a:solidFill>
                  <a:schemeClr val="tx1"/>
                </a:solidFill>
              </a:rPr>
              <a:t>We compute residuals at each data point </a:t>
            </a:r>
            <a:r>
              <a:rPr lang="en-US" sz="4000" dirty="0" err="1">
                <a:solidFill>
                  <a:schemeClr val="tx1"/>
                </a:solidFill>
              </a:rPr>
              <a:t>i</a:t>
            </a:r>
            <a:r>
              <a:rPr lang="en-US" sz="4000" dirty="0">
                <a:solidFill>
                  <a:schemeClr val="tx1"/>
                </a:solidFill>
              </a:rPr>
              <a:t> using model M</a:t>
            </a:r>
            <a:r>
              <a:rPr lang="en-US" sz="4000" baseline="-25000" dirty="0">
                <a:solidFill>
                  <a:schemeClr val="tx1"/>
                </a:solidFill>
              </a:rPr>
              <a:t>i-1</a:t>
            </a:r>
            <a:r>
              <a:rPr lang="en-US" sz="4000" dirty="0">
                <a:solidFill>
                  <a:schemeClr val="tx1"/>
                </a:solidFill>
              </a:rPr>
              <a:t> (use a tree that didn’t see that data point before)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C41C-AF47-CB48-B490-D3E8796BDDB1}"/>
              </a:ext>
            </a:extLst>
          </p:cNvPr>
          <p:cNvSpPr txBox="1"/>
          <p:nvPr/>
        </p:nvSpPr>
        <p:spPr>
          <a:xfrm>
            <a:off x="2723560" y="10391161"/>
            <a:ext cx="225742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…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07CE4-4121-1B4B-AB5A-58475024BE1B}"/>
              </a:ext>
            </a:extLst>
          </p:cNvPr>
          <p:cNvSpPr txBox="1"/>
          <p:nvPr/>
        </p:nvSpPr>
        <p:spPr>
          <a:xfrm>
            <a:off x="2723560" y="10989734"/>
            <a:ext cx="225742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…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9B24FE-0A52-D047-A44B-9A2D053F2BEE}"/>
              </a:ext>
            </a:extLst>
          </p:cNvPr>
          <p:cNvSpPr/>
          <p:nvPr/>
        </p:nvSpPr>
        <p:spPr>
          <a:xfrm>
            <a:off x="3526782" y="6966713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5F583-8310-EC49-8918-285E52BDCB54}"/>
              </a:ext>
            </a:extLst>
          </p:cNvPr>
          <p:cNvSpPr/>
          <p:nvPr/>
        </p:nvSpPr>
        <p:spPr>
          <a:xfrm>
            <a:off x="3533005" y="7699869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5953F4-C797-634D-A7C2-9662D9153150}"/>
              </a:ext>
            </a:extLst>
          </p:cNvPr>
          <p:cNvSpPr/>
          <p:nvPr/>
        </p:nvSpPr>
        <p:spPr>
          <a:xfrm>
            <a:off x="3526782" y="6249683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B77728-5E76-D647-A8C3-CF67D9551F45}"/>
              </a:ext>
            </a:extLst>
          </p:cNvPr>
          <p:cNvSpPr/>
          <p:nvPr/>
        </p:nvSpPr>
        <p:spPr>
          <a:xfrm>
            <a:off x="3533005" y="8440149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055537-C0A8-0C47-B416-6563F93F70AF}"/>
              </a:ext>
            </a:extLst>
          </p:cNvPr>
          <p:cNvSpPr/>
          <p:nvPr/>
        </p:nvSpPr>
        <p:spPr>
          <a:xfrm>
            <a:off x="3526782" y="9140944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9E32C-7647-594F-AC87-6FD3B7B6EA8F}"/>
              </a:ext>
            </a:extLst>
          </p:cNvPr>
          <p:cNvSpPr txBox="1"/>
          <p:nvPr/>
        </p:nvSpPr>
        <p:spPr>
          <a:xfrm>
            <a:off x="2585717" y="5361315"/>
            <a:ext cx="252220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 points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B54D2-5204-AE40-9004-8767347AB6EA}"/>
              </a:ext>
            </a:extLst>
          </p:cNvPr>
          <p:cNvSpPr txBox="1"/>
          <p:nvPr/>
        </p:nvSpPr>
        <p:spPr>
          <a:xfrm>
            <a:off x="2265399" y="6286337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1A04C-517D-6343-93E8-2ED7F5A2D9C3}"/>
              </a:ext>
            </a:extLst>
          </p:cNvPr>
          <p:cNvSpPr txBox="1"/>
          <p:nvPr/>
        </p:nvSpPr>
        <p:spPr>
          <a:xfrm>
            <a:off x="2265399" y="6941593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20E53-2A9C-B745-8722-48F49E1D2346}"/>
              </a:ext>
            </a:extLst>
          </p:cNvPr>
          <p:cNvSpPr txBox="1"/>
          <p:nvPr/>
        </p:nvSpPr>
        <p:spPr>
          <a:xfrm>
            <a:off x="2252700" y="7678293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5671F-1064-3145-ADEA-6A429F530DFD}"/>
              </a:ext>
            </a:extLst>
          </p:cNvPr>
          <p:cNvSpPr txBox="1"/>
          <p:nvPr/>
        </p:nvSpPr>
        <p:spPr>
          <a:xfrm>
            <a:off x="2259642" y="8387259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FE483-F598-9D47-94B9-0908E0BCC28E}"/>
              </a:ext>
            </a:extLst>
          </p:cNvPr>
          <p:cNvSpPr txBox="1"/>
          <p:nvPr/>
        </p:nvSpPr>
        <p:spPr>
          <a:xfrm>
            <a:off x="2252700" y="9092645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A9AC1-DC73-7B4E-82B9-8D2362B42BB5}"/>
              </a:ext>
            </a:extLst>
          </p:cNvPr>
          <p:cNvSpPr txBox="1"/>
          <p:nvPr/>
        </p:nvSpPr>
        <p:spPr>
          <a:xfrm>
            <a:off x="2259642" y="11057958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2F7D1707-1F63-8948-970A-25DB2D9500AE}"/>
              </a:ext>
            </a:extLst>
          </p:cNvPr>
          <p:cNvSpPr/>
          <p:nvPr/>
        </p:nvSpPr>
        <p:spPr>
          <a:xfrm>
            <a:off x="4368193" y="6442633"/>
            <a:ext cx="739733" cy="2309752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117E94-C982-C64C-927E-297A62A79387}"/>
              </a:ext>
            </a:extLst>
          </p:cNvPr>
          <p:cNvSpPr txBox="1"/>
          <p:nvPr/>
        </p:nvSpPr>
        <p:spPr>
          <a:xfrm>
            <a:off x="4818265" y="7324664"/>
            <a:ext cx="163987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lang="en-US" baseline="-25000" dirty="0"/>
              <a:t>4</a:t>
            </a:r>
            <a:endParaRPr kumimoji="0" lang="en-US" sz="3000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2FEDF-41C2-BF44-9914-A0D88D7593DF}"/>
                  </a:ext>
                </a:extLst>
              </p:cNvPr>
              <p:cNvSpPr txBox="1"/>
              <p:nvPr/>
            </p:nvSpPr>
            <p:spPr>
              <a:xfrm>
                <a:off x="4980985" y="9153904"/>
                <a:ext cx="4228722" cy="461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𝒓</m:t>
                      </m:r>
                      <m:d>
                        <m:dPr>
                          <m:ctrlP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𝟓</m:t>
                              </m:r>
                            </m:sub>
                          </m:sSub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kumimoji="0" lang="en-US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𝒚</m:t>
                          </m:r>
                        </m:e>
                        <m:sub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𝟓</m:t>
                          </m:r>
                        </m:sub>
                      </m:sSub>
                      <m:r>
                        <a:rPr kumimoji="0" lang="en-US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−</m:t>
                      </m:r>
                      <m:sSub>
                        <m:sSubPr>
                          <m:ctrlP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𝑴</m:t>
                          </m:r>
                        </m:e>
                        <m:sub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𝟒</m:t>
                          </m:r>
                        </m:sub>
                      </m:sSub>
                      <m:r>
                        <a:rPr kumimoji="0" lang="en-US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sSub>
                        <m:sSubPr>
                          <m:ctrlP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  <m:sub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𝟓</m:t>
                          </m:r>
                        </m:sub>
                      </m:sSub>
                      <m:r>
                        <a:rPr kumimoji="0" lang="en-US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en-US" sz="3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2FEDF-41C2-BF44-9914-A0D88D759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85" y="9153904"/>
                <a:ext cx="4228722" cy="461665"/>
              </a:xfrm>
              <a:prstGeom prst="rect">
                <a:avLst/>
              </a:prstGeom>
              <a:blipFill>
                <a:blip r:embed="rId3"/>
                <a:stretch>
                  <a:fillRect l="-2096" r="-1198" b="-4054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8FF98AE-5840-8645-AEEE-B3DF7115FB67}"/>
              </a:ext>
            </a:extLst>
          </p:cNvPr>
          <p:cNvSpPr/>
          <p:nvPr/>
        </p:nvSpPr>
        <p:spPr>
          <a:xfrm>
            <a:off x="3526781" y="9964770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D1E7E8-D7B1-D940-8448-EB91B93FC02D}"/>
              </a:ext>
            </a:extLst>
          </p:cNvPr>
          <p:cNvSpPr txBox="1"/>
          <p:nvPr/>
        </p:nvSpPr>
        <p:spPr>
          <a:xfrm>
            <a:off x="2259642" y="9857387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6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571697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Assume model M</a:t>
            </a:r>
            <a:r>
              <a:rPr lang="en-US" sz="4000" baseline="-25000" dirty="0">
                <a:solidFill>
                  <a:schemeClr val="tx1"/>
                </a:solidFill>
              </a:rPr>
              <a:t>i</a:t>
            </a:r>
            <a:r>
              <a:rPr lang="en-US" sz="4000" dirty="0">
                <a:solidFill>
                  <a:schemeClr val="tx1"/>
                </a:solidFill>
              </a:rPr>
              <a:t> was trained on the first </a:t>
            </a:r>
            <a:r>
              <a:rPr lang="en-US" sz="4000" dirty="0" err="1">
                <a:solidFill>
                  <a:schemeClr val="tx1"/>
                </a:solidFill>
              </a:rPr>
              <a:t>i</a:t>
            </a:r>
            <a:r>
              <a:rPr lang="en-US" sz="4000" dirty="0">
                <a:solidFill>
                  <a:schemeClr val="tx1"/>
                </a:solidFill>
              </a:rPr>
              <a:t> data points.</a:t>
            </a:r>
          </a:p>
          <a:p>
            <a:r>
              <a:rPr lang="en-US" sz="4000" dirty="0">
                <a:solidFill>
                  <a:schemeClr val="tx1"/>
                </a:solidFill>
              </a:rPr>
              <a:t>We compute residuals at each data point </a:t>
            </a:r>
            <a:r>
              <a:rPr lang="en-US" sz="4000" dirty="0" err="1">
                <a:solidFill>
                  <a:schemeClr val="tx1"/>
                </a:solidFill>
              </a:rPr>
              <a:t>i</a:t>
            </a:r>
            <a:r>
              <a:rPr lang="en-US" sz="4000" dirty="0">
                <a:solidFill>
                  <a:schemeClr val="tx1"/>
                </a:solidFill>
              </a:rPr>
              <a:t> using model M</a:t>
            </a:r>
            <a:r>
              <a:rPr lang="en-US" sz="4000" baseline="-25000" dirty="0">
                <a:solidFill>
                  <a:schemeClr val="tx1"/>
                </a:solidFill>
              </a:rPr>
              <a:t>i-1</a:t>
            </a:r>
            <a:r>
              <a:rPr lang="en-US" sz="4000" dirty="0">
                <a:solidFill>
                  <a:schemeClr val="tx1"/>
                </a:solidFill>
              </a:rPr>
              <a:t> (use a tree that didn’t see that data point before)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C41C-AF47-CB48-B490-D3E8796BDDB1}"/>
              </a:ext>
            </a:extLst>
          </p:cNvPr>
          <p:cNvSpPr txBox="1"/>
          <p:nvPr/>
        </p:nvSpPr>
        <p:spPr>
          <a:xfrm>
            <a:off x="2723560" y="10391161"/>
            <a:ext cx="225742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…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07CE4-4121-1B4B-AB5A-58475024BE1B}"/>
              </a:ext>
            </a:extLst>
          </p:cNvPr>
          <p:cNvSpPr txBox="1"/>
          <p:nvPr/>
        </p:nvSpPr>
        <p:spPr>
          <a:xfrm>
            <a:off x="2723560" y="10989734"/>
            <a:ext cx="225742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…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9B24FE-0A52-D047-A44B-9A2D053F2BEE}"/>
              </a:ext>
            </a:extLst>
          </p:cNvPr>
          <p:cNvSpPr/>
          <p:nvPr/>
        </p:nvSpPr>
        <p:spPr>
          <a:xfrm>
            <a:off x="3526782" y="6966713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5F583-8310-EC49-8918-285E52BDCB54}"/>
              </a:ext>
            </a:extLst>
          </p:cNvPr>
          <p:cNvSpPr/>
          <p:nvPr/>
        </p:nvSpPr>
        <p:spPr>
          <a:xfrm>
            <a:off x="3533005" y="7699869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5953F4-C797-634D-A7C2-9662D9153150}"/>
              </a:ext>
            </a:extLst>
          </p:cNvPr>
          <p:cNvSpPr/>
          <p:nvPr/>
        </p:nvSpPr>
        <p:spPr>
          <a:xfrm>
            <a:off x="3526782" y="6249683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B77728-5E76-D647-A8C3-CF67D9551F45}"/>
              </a:ext>
            </a:extLst>
          </p:cNvPr>
          <p:cNvSpPr/>
          <p:nvPr/>
        </p:nvSpPr>
        <p:spPr>
          <a:xfrm>
            <a:off x="3533005" y="8440149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055537-C0A8-0C47-B416-6563F93F70AF}"/>
              </a:ext>
            </a:extLst>
          </p:cNvPr>
          <p:cNvSpPr/>
          <p:nvPr/>
        </p:nvSpPr>
        <p:spPr>
          <a:xfrm>
            <a:off x="3526782" y="9140944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9E32C-7647-594F-AC87-6FD3B7B6EA8F}"/>
              </a:ext>
            </a:extLst>
          </p:cNvPr>
          <p:cNvSpPr txBox="1"/>
          <p:nvPr/>
        </p:nvSpPr>
        <p:spPr>
          <a:xfrm>
            <a:off x="2585717" y="5361315"/>
            <a:ext cx="252220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 points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B54D2-5204-AE40-9004-8767347AB6EA}"/>
              </a:ext>
            </a:extLst>
          </p:cNvPr>
          <p:cNvSpPr txBox="1"/>
          <p:nvPr/>
        </p:nvSpPr>
        <p:spPr>
          <a:xfrm>
            <a:off x="2265399" y="6286337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1A04C-517D-6343-93E8-2ED7F5A2D9C3}"/>
              </a:ext>
            </a:extLst>
          </p:cNvPr>
          <p:cNvSpPr txBox="1"/>
          <p:nvPr/>
        </p:nvSpPr>
        <p:spPr>
          <a:xfrm>
            <a:off x="2265399" y="6941593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20E53-2A9C-B745-8722-48F49E1D2346}"/>
              </a:ext>
            </a:extLst>
          </p:cNvPr>
          <p:cNvSpPr txBox="1"/>
          <p:nvPr/>
        </p:nvSpPr>
        <p:spPr>
          <a:xfrm>
            <a:off x="2252700" y="7678293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5671F-1064-3145-ADEA-6A429F530DFD}"/>
              </a:ext>
            </a:extLst>
          </p:cNvPr>
          <p:cNvSpPr txBox="1"/>
          <p:nvPr/>
        </p:nvSpPr>
        <p:spPr>
          <a:xfrm>
            <a:off x="2259642" y="8387259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FE483-F598-9D47-94B9-0908E0BCC28E}"/>
              </a:ext>
            </a:extLst>
          </p:cNvPr>
          <p:cNvSpPr txBox="1"/>
          <p:nvPr/>
        </p:nvSpPr>
        <p:spPr>
          <a:xfrm>
            <a:off x="2252700" y="9092645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A9AC1-DC73-7B4E-82B9-8D2362B42BB5}"/>
              </a:ext>
            </a:extLst>
          </p:cNvPr>
          <p:cNvSpPr txBox="1"/>
          <p:nvPr/>
        </p:nvSpPr>
        <p:spPr>
          <a:xfrm>
            <a:off x="2259642" y="11057958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2F7D1707-1F63-8948-970A-25DB2D9500AE}"/>
              </a:ext>
            </a:extLst>
          </p:cNvPr>
          <p:cNvSpPr/>
          <p:nvPr/>
        </p:nvSpPr>
        <p:spPr>
          <a:xfrm>
            <a:off x="4368193" y="6442633"/>
            <a:ext cx="739733" cy="2309752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117E94-C982-C64C-927E-297A62A79387}"/>
              </a:ext>
            </a:extLst>
          </p:cNvPr>
          <p:cNvSpPr txBox="1"/>
          <p:nvPr/>
        </p:nvSpPr>
        <p:spPr>
          <a:xfrm>
            <a:off x="4818265" y="7324664"/>
            <a:ext cx="163987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lang="en-US" baseline="-25000" dirty="0"/>
              <a:t>4</a:t>
            </a:r>
            <a:endParaRPr kumimoji="0" lang="en-US" sz="3000" b="1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2FEDF-41C2-BF44-9914-A0D88D7593DF}"/>
                  </a:ext>
                </a:extLst>
              </p:cNvPr>
              <p:cNvSpPr txBox="1"/>
              <p:nvPr/>
            </p:nvSpPr>
            <p:spPr>
              <a:xfrm>
                <a:off x="4980985" y="9153904"/>
                <a:ext cx="4228722" cy="461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𝒓</m:t>
                      </m:r>
                      <m:d>
                        <m:dPr>
                          <m:ctrlP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𝟓</m:t>
                              </m:r>
                            </m:sub>
                          </m:sSub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sz="3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kumimoji="0" lang="en-US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𝒚</m:t>
                          </m:r>
                        </m:e>
                        <m:sub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𝟓</m:t>
                          </m:r>
                        </m:sub>
                      </m:sSub>
                      <m:r>
                        <a:rPr kumimoji="0" lang="en-US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−</m:t>
                      </m:r>
                      <m:sSub>
                        <m:sSubPr>
                          <m:ctrlP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𝑴</m:t>
                          </m:r>
                        </m:e>
                        <m:sub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𝟒</m:t>
                          </m:r>
                        </m:sub>
                      </m:sSub>
                      <m:r>
                        <a:rPr kumimoji="0" lang="en-US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(</m:t>
                      </m:r>
                      <m:sSub>
                        <m:sSubPr>
                          <m:ctrlP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  <m:sub>
                          <m:r>
                            <a:rPr kumimoji="0" lang="en-US" sz="3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𝟓</m:t>
                          </m:r>
                        </m:sub>
                      </m:sSub>
                      <m:r>
                        <a:rPr kumimoji="0" lang="en-US" sz="3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)</m:t>
                      </m:r>
                    </m:oMath>
                  </m:oMathPara>
                </a14:m>
                <a:endParaRPr kumimoji="0" lang="en-US" sz="3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2FEDF-41C2-BF44-9914-A0D88D759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85" y="9153904"/>
                <a:ext cx="4228722" cy="461665"/>
              </a:xfrm>
              <a:prstGeom prst="rect">
                <a:avLst/>
              </a:prstGeom>
              <a:blipFill>
                <a:blip r:embed="rId3"/>
                <a:stretch>
                  <a:fillRect l="-2096" r="-1198" b="-4054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8FF98AE-5840-8645-AEEE-B3DF7115FB67}"/>
              </a:ext>
            </a:extLst>
          </p:cNvPr>
          <p:cNvSpPr/>
          <p:nvPr/>
        </p:nvSpPr>
        <p:spPr>
          <a:xfrm>
            <a:off x="3526781" y="9964770"/>
            <a:ext cx="640080" cy="64008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D1E7E8-D7B1-D940-8448-EB91B93FC02D}"/>
              </a:ext>
            </a:extLst>
          </p:cNvPr>
          <p:cNvSpPr txBox="1"/>
          <p:nvPr/>
        </p:nvSpPr>
        <p:spPr>
          <a:xfrm>
            <a:off x="2259642" y="9857387"/>
            <a:ext cx="991012" cy="566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6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A005C-C4AA-3349-AE41-0F56AC10D7B3}"/>
              </a:ext>
            </a:extLst>
          </p:cNvPr>
          <p:cNvSpPr txBox="1"/>
          <p:nvPr/>
        </p:nvSpPr>
        <p:spPr>
          <a:xfrm>
            <a:off x="13671303" y="5888373"/>
            <a:ext cx="8005471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We need to have n separate trees to make this work (not feasible).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b="0" dirty="0"/>
              <a:t>In practical application, we only work with trees at locations 2</a:t>
            </a:r>
            <a:r>
              <a:rPr lang="en-US" sz="3600" b="0" baseline="30000" dirty="0"/>
              <a:t>j</a:t>
            </a:r>
            <a:r>
              <a:rPr lang="en-US" sz="3600" b="0" dirty="0"/>
              <a:t> where j=1, 2, …, log</a:t>
            </a:r>
            <a:r>
              <a:rPr lang="en-US" sz="3600" b="0" baseline="-25000" dirty="0"/>
              <a:t>2</a:t>
            </a:r>
            <a:r>
              <a:rPr lang="en-US" sz="3600" b="0" dirty="0"/>
              <a:t>(n). 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131569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vs </a:t>
            </a:r>
            <a:r>
              <a:rPr lang="en-US" dirty="0" err="1"/>
              <a:t>LightGBM</a:t>
            </a:r>
            <a:r>
              <a:rPr lang="en-US" dirty="0"/>
              <a:t> vs </a:t>
            </a:r>
            <a:r>
              <a:rPr lang="en-US" dirty="0" err="1"/>
              <a:t>CatBoost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36E7B4-4F7F-9F44-9957-C2E72420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93062"/>
              </p:ext>
            </p:extLst>
          </p:nvPr>
        </p:nvGraphicFramePr>
        <p:xfrm>
          <a:off x="1630612" y="4290461"/>
          <a:ext cx="21122776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694">
                  <a:extLst>
                    <a:ext uri="{9D8B030D-6E8A-4147-A177-3AD203B41FA5}">
                      <a16:colId xmlns:a16="http://schemas.microsoft.com/office/drawing/2014/main" val="2743183968"/>
                    </a:ext>
                  </a:extLst>
                </a:gridCol>
                <a:gridCol w="4484270">
                  <a:extLst>
                    <a:ext uri="{9D8B030D-6E8A-4147-A177-3AD203B41FA5}">
                      <a16:colId xmlns:a16="http://schemas.microsoft.com/office/drawing/2014/main" val="3459988976"/>
                    </a:ext>
                  </a:extLst>
                </a:gridCol>
                <a:gridCol w="5823284">
                  <a:extLst>
                    <a:ext uri="{9D8B030D-6E8A-4147-A177-3AD203B41FA5}">
                      <a16:colId xmlns:a16="http://schemas.microsoft.com/office/drawing/2014/main" val="3370348348"/>
                    </a:ext>
                  </a:extLst>
                </a:gridCol>
                <a:gridCol w="5534528">
                  <a:extLst>
                    <a:ext uri="{9D8B030D-6E8A-4147-A177-3AD203B41FA5}">
                      <a16:colId xmlns:a16="http://schemas.microsoft.com/office/drawing/2014/main" val="149119958"/>
                    </a:ext>
                  </a:extLst>
                </a:gridCol>
              </a:tblGrid>
              <a:tr h="294194">
                <a:tc>
                  <a:txBody>
                    <a:bodyPr/>
                    <a:lstStyle/>
                    <a:p>
                      <a:endParaRPr lang="en-US" sz="36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chemeClr val="tx1"/>
                          </a:solidFill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XGBoost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chemeClr val="tx1"/>
                          </a:solidFill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LightGBM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err="1">
                          <a:solidFill>
                            <a:schemeClr val="tx1"/>
                          </a:solidFill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CatBoost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7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Categorical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Needs to be </a:t>
                      </a:r>
                      <a:r>
                        <a:rPr lang="en-US" sz="3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one-hot-encoded</a:t>
                      </a:r>
                      <a:r>
                        <a:rPr lang="en-US" sz="3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or </a:t>
                      </a:r>
                      <a:r>
                        <a:rPr lang="en-US" sz="3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target-encoded</a:t>
                      </a:r>
                      <a:r>
                        <a:rPr lang="en-US" sz="3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beforehand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Set column type as “category” in data frame, or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Use </a:t>
                      </a:r>
                      <a:r>
                        <a:rPr lang="en-US" sz="36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categorical_feature</a:t>
                      </a:r>
                      <a:r>
                        <a:rPr lang="en-US" sz="3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</a:t>
                      </a:r>
                      <a:r>
                        <a:rPr lang="en-US" sz="3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parameter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571500" marR="0" lvl="0" indent="-57150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Set column type as “category” in data frame, or</a:t>
                      </a:r>
                    </a:p>
                    <a:p>
                      <a:pPr marL="571500" marR="0" lvl="0" indent="-57150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U</a:t>
                      </a:r>
                      <a:r>
                        <a:rPr lang="en-US" sz="36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se </a:t>
                      </a:r>
                      <a:r>
                        <a:rPr lang="en-US" sz="3600" b="1" dirty="0" err="1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cat_features</a:t>
                      </a:r>
                      <a:r>
                        <a:rPr lang="en-US" sz="3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</a:t>
                      </a:r>
                      <a:r>
                        <a:rPr lang="en-US" sz="3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05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6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Branch directions are learned for 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6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Skips the data point during split, allocates later to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6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Numerical missing values are set to min value for that feature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7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55359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36CB-F546-684C-8EDC-24AA63E6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      </a:t>
            </a:r>
            <a:r>
              <a:rPr lang="en-US" sz="8000" dirty="0" err="1"/>
              <a:t>CatBoost</a:t>
            </a:r>
            <a:r>
              <a:rPr lang="en-US" sz="8000" dirty="0"/>
              <a:t> Notebook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F4FC-A052-CA44-BDD1-2D9F18A4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756958"/>
            <a:ext cx="21005800" cy="8215842"/>
          </a:xfrm>
        </p:spPr>
        <p:txBody>
          <a:bodyPr/>
          <a:lstStyle/>
          <a:p>
            <a:pPr marL="0" indent="-158750">
              <a:buNone/>
            </a:pPr>
            <a:r>
              <a:rPr lang="en-US" sz="4000" dirty="0"/>
              <a:t>We will use </a:t>
            </a:r>
            <a:r>
              <a:rPr lang="en-US" sz="4000" dirty="0" err="1"/>
              <a:t>CatBoost</a:t>
            </a:r>
            <a:r>
              <a:rPr lang="en-US" sz="4000" dirty="0"/>
              <a:t> on a tabular dataset: </a:t>
            </a:r>
            <a:r>
              <a:rPr lang="en-US" sz="4000" dirty="0">
                <a:hlinkClick r:id="rId2"/>
              </a:rPr>
              <a:t>Amazon Access Samples Data Set</a:t>
            </a:r>
            <a:r>
              <a:rPr lang="en-US" sz="4000" dirty="0"/>
              <a:t>. </a:t>
            </a:r>
            <a:endParaRPr lang="en-US" sz="4000" b="1" dirty="0"/>
          </a:p>
          <a:p>
            <a:pPr marL="0" indent="-158750">
              <a:buNone/>
            </a:pPr>
            <a:r>
              <a:rPr lang="en-US" sz="4000" dirty="0"/>
              <a:t>It is historical data about employees requesting resources. Binary classification: Employees were either given access or rejected.</a:t>
            </a:r>
            <a:endParaRPr lang="en-US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E9A41-FA43-C44A-95CC-2D5A82D00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3" y="858520"/>
            <a:ext cx="1539902" cy="1280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CFAA5E-DECC-8A42-B6A7-A48E8A846BD9}"/>
              </a:ext>
            </a:extLst>
          </p:cNvPr>
          <p:cNvSpPr/>
          <p:nvPr/>
        </p:nvSpPr>
        <p:spPr>
          <a:xfrm>
            <a:off x="1814231" y="10096213"/>
            <a:ext cx="9381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58750"/>
            <a:r>
              <a:rPr lang="en-US" sz="3200" dirty="0"/>
              <a:t>Notebook: DTE-LECTURE-5-CATBOOST.ipynb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044F1C-6B04-BB46-B8A1-031DA2BD9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97" y="5435460"/>
            <a:ext cx="14389597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5774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8DC-6FB8-EB4F-B01C-1431854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BF28-7645-F44C-893E-761912ECB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Class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Motivating Boosting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Gradient Boosting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Gradient Boosting Libraries</a:t>
            </a: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XGBoost</a:t>
            </a:r>
            <a:endParaRPr lang="en-US" sz="3800" dirty="0">
              <a:solidFill>
                <a:schemeClr val="tx1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LightGBM</a:t>
            </a:r>
            <a:endParaRPr lang="en-US" sz="3800" dirty="0">
              <a:solidFill>
                <a:schemeClr val="tx1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CatBoost</a:t>
            </a:r>
            <a:endParaRPr lang="en-US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0005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E68E-3918-7F40-96CC-1B3EAA7C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– Predict Pet Adoption Time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61EA030-9CDF-B14D-82C5-EAB70A7458D2}"/>
              </a:ext>
            </a:extLst>
          </p:cNvPr>
          <p:cNvSpPr txBox="1">
            <a:spLocks/>
          </p:cNvSpPr>
          <p:nvPr/>
        </p:nvSpPr>
        <p:spPr>
          <a:xfrm>
            <a:off x="1689100" y="2756958"/>
            <a:ext cx="10074532" cy="9006674"/>
          </a:xfrm>
          <a:prstGeom prst="rect">
            <a:avLst/>
          </a:prstGeom>
          <a:ln w="12700">
            <a:solidFill>
              <a:srgbClr val="00B0F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476250" marR="0" indent="-476250" algn="l" defTabSz="8255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0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5pPr>
            <a:lvl6pPr marL="365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8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92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55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4000" dirty="0"/>
              <a:t>You will working with </a:t>
            </a:r>
            <a:r>
              <a:rPr lang="en-US" sz="4000" b="1" dirty="0"/>
              <a:t>pet adoption </a:t>
            </a:r>
            <a:r>
              <a:rPr lang="en-US" sz="4000" dirty="0"/>
              <a:t>data from </a:t>
            </a:r>
            <a:r>
              <a:rPr lang="en-US" sz="4000" b="1" dirty="0"/>
              <a:t>Austin Animal Center</a:t>
            </a:r>
            <a:r>
              <a:rPr lang="en-US" sz="4000" dirty="0"/>
              <a:t>. </a:t>
            </a:r>
          </a:p>
          <a:p>
            <a:pPr hangingPunct="1"/>
            <a:r>
              <a:rPr lang="en-US" sz="4000" dirty="0"/>
              <a:t>We joined two datasets that cover </a:t>
            </a:r>
            <a:r>
              <a:rPr lang="en-US" sz="4000" b="1" dirty="0"/>
              <a:t>intake</a:t>
            </a:r>
            <a:r>
              <a:rPr lang="en-US" sz="4000" dirty="0"/>
              <a:t> and </a:t>
            </a:r>
            <a:r>
              <a:rPr lang="en-US" sz="4000" b="1" dirty="0"/>
              <a:t>outcome</a:t>
            </a:r>
            <a:r>
              <a:rPr lang="en-US" sz="4000" dirty="0"/>
              <a:t> of animals. Intake data is available from </a:t>
            </a:r>
            <a:r>
              <a:rPr lang="en-US" sz="4000" dirty="0">
                <a:hlinkClick r:id="rId2"/>
              </a:rPr>
              <a:t>here</a:t>
            </a:r>
            <a:r>
              <a:rPr lang="en-US" sz="4000" dirty="0"/>
              <a:t> and outcome is from </a:t>
            </a:r>
            <a:r>
              <a:rPr lang="en-US" sz="4000" dirty="0">
                <a:hlinkClick r:id="rId3"/>
              </a:rPr>
              <a:t>here</a:t>
            </a:r>
            <a:r>
              <a:rPr lang="en-US" sz="4000" dirty="0"/>
              <a:t>.</a:t>
            </a:r>
          </a:p>
          <a:p>
            <a:pPr hangingPunct="1"/>
            <a:r>
              <a:rPr lang="en-US" sz="4000" dirty="0"/>
              <a:t>We want you to predict </a:t>
            </a:r>
            <a:r>
              <a:rPr lang="en-US" sz="4000" b="1" dirty="0"/>
              <a:t>whether a pet is adopted within the 30 days</a:t>
            </a:r>
            <a:r>
              <a:rPr lang="en-US" sz="4000" dirty="0"/>
              <a:t> stay time in the animal center.</a:t>
            </a:r>
          </a:p>
          <a:p>
            <a:pPr hangingPunct="1"/>
            <a:r>
              <a:rPr lang="en-US" sz="4000" dirty="0"/>
              <a:t>We give you a starter notebook: </a:t>
            </a:r>
            <a:r>
              <a:rPr lang="en-US" sz="4000" b="1" dirty="0"/>
              <a:t>DTE-FINAL-</a:t>
            </a:r>
            <a:r>
              <a:rPr lang="en-US" sz="4000" b="1" dirty="0" err="1"/>
              <a:t>PROJECT.ipynb</a:t>
            </a:r>
            <a:endParaRPr lang="en-US" sz="4000" b="1" dirty="0"/>
          </a:p>
          <a:p>
            <a:pPr hangingPunct="1"/>
            <a:endParaRPr lang="en-US" sz="4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E24A79-6B1A-3A49-AC2C-4AC65DB2AF1C}"/>
              </a:ext>
            </a:extLst>
          </p:cNvPr>
          <p:cNvSpPr txBox="1">
            <a:spLocks/>
          </p:cNvSpPr>
          <p:nvPr/>
        </p:nvSpPr>
        <p:spPr>
          <a:xfrm>
            <a:off x="11763631" y="2756958"/>
            <a:ext cx="11738919" cy="9006674"/>
          </a:xfrm>
          <a:prstGeom prst="rect">
            <a:avLst/>
          </a:prstGeom>
          <a:ln w="12700">
            <a:solidFill>
              <a:srgbClr val="00B0F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373737"/>
                </a:solidFill>
                <a:uFillTx/>
                <a:latin typeface="Amazon Ember"/>
                <a:ea typeface="Amazon Ember"/>
                <a:cs typeface="Amazon Ember"/>
                <a:sym typeface="Amazon Ember"/>
              </a:defRPr>
            </a:lvl5pPr>
            <a:lvl6pPr marL="365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8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921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556250" marR="0" indent="-47625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solidFill>
                  <a:srgbClr val="2828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000" b="1" u="sng" dirty="0"/>
              <a:t>Dataset schema</a:t>
            </a:r>
            <a:r>
              <a:rPr lang="en-US" sz="3000" b="1" dirty="0"/>
              <a:t>: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b="1" dirty="0"/>
              <a:t>Pet ID</a:t>
            </a:r>
            <a:r>
              <a:rPr lang="en-US" sz="3000" dirty="0"/>
              <a:t> - Unique ID of pet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Outcome Type</a:t>
            </a:r>
            <a:r>
              <a:rPr lang="en-US" sz="3000" dirty="0"/>
              <a:t> - State of pet at the time of recording the outcome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Sex upon Outcome</a:t>
            </a:r>
            <a:r>
              <a:rPr lang="en-US" sz="3000" dirty="0"/>
              <a:t> - Sex of pet at outcome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Name</a:t>
            </a:r>
            <a:r>
              <a:rPr lang="en-US" sz="3000" dirty="0"/>
              <a:t> - Name of pet 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Found Location</a:t>
            </a:r>
            <a:r>
              <a:rPr lang="en-US" sz="3000" dirty="0"/>
              <a:t> - Found location of pet before entered the center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Intake Type</a:t>
            </a:r>
            <a:r>
              <a:rPr lang="en-US" sz="3000" dirty="0"/>
              <a:t> - Circumstances bringing the pet to the center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Intake Condition</a:t>
            </a:r>
            <a:r>
              <a:rPr lang="en-US" sz="3000" dirty="0"/>
              <a:t> - Health condition of pet when entered the center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Pet Type</a:t>
            </a:r>
            <a:r>
              <a:rPr lang="en-US" sz="3000" dirty="0"/>
              <a:t> - Type of pet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Sex upon Intake</a:t>
            </a:r>
            <a:r>
              <a:rPr lang="en-US" sz="3000" dirty="0"/>
              <a:t> - Sex of pet when entered the center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Breed</a:t>
            </a:r>
            <a:r>
              <a:rPr lang="en-US" sz="3000" dirty="0"/>
              <a:t> - Breed of pet 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Color</a:t>
            </a:r>
            <a:r>
              <a:rPr lang="en-US" sz="3000" dirty="0"/>
              <a:t> - Color of pet 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Age upon Intake Days</a:t>
            </a:r>
            <a:r>
              <a:rPr lang="en-US" sz="3000" dirty="0"/>
              <a:t> - Age of pet when entered the center (days)</a:t>
            </a:r>
          </a:p>
          <a:p>
            <a:pPr>
              <a:spcBef>
                <a:spcPts val="600"/>
              </a:spcBef>
            </a:pPr>
            <a:r>
              <a:rPr lang="en-US" sz="3000" b="1" dirty="0"/>
              <a:t>Time at Center</a:t>
            </a:r>
            <a:r>
              <a:rPr lang="en-US" sz="3000" dirty="0"/>
              <a:t> - Time at center (0 = less than 30 days; 1 = more than 30 days). This is the value to predict.</a:t>
            </a:r>
          </a:p>
          <a:p>
            <a:pPr>
              <a:spcBef>
                <a:spcPts val="600"/>
              </a:spcBef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46907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1612-F1F7-364B-A713-73A0B20E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met Proximities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7E53-A213-544A-A6C8-BE5523F55F5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Random forest can be used to transform your data in a non-linear way into potentially more useful features.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Proximities are obtained by using distances in those transformed features to measure similarity of datapoints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6E56D-E46F-294E-BCFF-E4D0140B1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005" y="2641600"/>
            <a:ext cx="9205706" cy="87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4151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E188-3EA6-5643-96A7-939BE7FE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Libraries-tools and licenses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7FCD3-DD2F-F64B-952C-440FEE27B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3370">
              <a:spcBef>
                <a:spcPts val="1200"/>
              </a:spcBef>
            </a:pPr>
            <a:r>
              <a:rPr lang="en-US" dirty="0" err="1"/>
              <a:t>Numpy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BSD</a:t>
            </a:r>
            <a:endParaRPr lang="en-US" dirty="0"/>
          </a:p>
          <a:p>
            <a:pPr marL="293370">
              <a:spcBef>
                <a:spcPts val="1200"/>
              </a:spcBef>
            </a:pPr>
            <a:r>
              <a:rPr lang="en-US" dirty="0"/>
              <a:t>Pandas: </a:t>
            </a:r>
            <a:r>
              <a:rPr lang="en-US" dirty="0">
                <a:hlinkClick r:id="rId3"/>
              </a:rPr>
              <a:t>BSD</a:t>
            </a:r>
            <a:endParaRPr lang="en-US" dirty="0"/>
          </a:p>
          <a:p>
            <a:pPr marL="293370">
              <a:spcBef>
                <a:spcPts val="1200"/>
              </a:spcBef>
            </a:pPr>
            <a:r>
              <a:rPr lang="en-US" dirty="0" err="1"/>
              <a:t>Sagemaker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Apache license 2.0</a:t>
            </a:r>
            <a:endParaRPr lang="en-US" dirty="0"/>
          </a:p>
          <a:p>
            <a:pPr marL="293370">
              <a:spcBef>
                <a:spcPts val="1200"/>
              </a:spcBef>
            </a:pPr>
            <a:r>
              <a:rPr lang="en-US" dirty="0"/>
              <a:t>Seaborn: </a:t>
            </a:r>
            <a:r>
              <a:rPr lang="en-US" dirty="0">
                <a:hlinkClick r:id="rId5"/>
              </a:rPr>
              <a:t>BSD</a:t>
            </a:r>
            <a:endParaRPr lang="en-US" dirty="0"/>
          </a:p>
          <a:p>
            <a:pPr marL="293370">
              <a:spcBef>
                <a:spcPts val="1200"/>
              </a:spcBef>
            </a:pPr>
            <a:r>
              <a:rPr lang="en-US" dirty="0" err="1"/>
              <a:t>Sklearn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BSD</a:t>
            </a:r>
            <a:endParaRPr lang="en-US" dirty="0"/>
          </a:p>
          <a:p>
            <a:pPr marL="293370">
              <a:spcBef>
                <a:spcPts val="1200"/>
              </a:spcBef>
            </a:pPr>
            <a:r>
              <a:rPr lang="en-US" dirty="0"/>
              <a:t>Matplotlib: </a:t>
            </a:r>
            <a:r>
              <a:rPr lang="en-US" dirty="0">
                <a:hlinkClick r:id="rId7"/>
              </a:rPr>
              <a:t>BSD</a:t>
            </a:r>
            <a:endParaRPr lang="en-US" dirty="0"/>
          </a:p>
          <a:p>
            <a:pPr marL="293370">
              <a:spcBef>
                <a:spcPts val="1200"/>
              </a:spcBef>
            </a:pPr>
            <a:r>
              <a:rPr lang="en-US" dirty="0" err="1"/>
              <a:t>CatBoost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Apache license 2.0</a:t>
            </a:r>
            <a:endParaRPr lang="en-US" dirty="0"/>
          </a:p>
          <a:p>
            <a:pPr marL="293370">
              <a:spcBef>
                <a:spcPts val="1200"/>
              </a:spcBef>
            </a:pPr>
            <a:r>
              <a:rPr lang="en-US" dirty="0" err="1"/>
              <a:t>LightGBM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MIT</a:t>
            </a:r>
            <a:endParaRPr lang="en-US" dirty="0"/>
          </a:p>
          <a:p>
            <a:pPr marL="293370">
              <a:spcBef>
                <a:spcPts val="1200"/>
              </a:spcBef>
            </a:pPr>
            <a:r>
              <a:rPr lang="en-US" dirty="0" err="1"/>
              <a:t>XGBoost</a:t>
            </a:r>
            <a:r>
              <a:rPr lang="en-US" dirty="0"/>
              <a:t>: </a:t>
            </a:r>
            <a:r>
              <a:rPr lang="en-US" dirty="0">
                <a:hlinkClick r:id="rId10"/>
              </a:rPr>
              <a:t>Apache license 2.0</a:t>
            </a:r>
            <a:endParaRPr lang="en-US" dirty="0"/>
          </a:p>
          <a:p>
            <a:pPr marL="293370">
              <a:spcBef>
                <a:spcPts val="1200"/>
              </a:spcBef>
            </a:pPr>
            <a:r>
              <a:rPr lang="en-US" dirty="0" err="1"/>
              <a:t>MXNet</a:t>
            </a:r>
            <a:r>
              <a:rPr lang="en-US" dirty="0"/>
              <a:t>: </a:t>
            </a:r>
            <a:r>
              <a:rPr lang="en-US" dirty="0">
                <a:hlinkClick r:id="rId11"/>
              </a:rPr>
              <a:t>Apache license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298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1612-F1F7-364B-A713-73A0B20E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met Feature </a:t>
            </a:r>
            <a:r>
              <a:rPr lang="en-US" dirty="0" err="1"/>
              <a:t>Importances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7E53-A213-544A-A6C8-BE5523F55F5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We also discussed how the structure of tree based methods gives an explicitly way of measuring how useful every feature was to making the decision.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This provides a useful lens not only during feature engineering, and data visualization, but also an incredible tool for deducing conclusions from learned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48770-D2B0-324E-9DE0-9A714DB51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840" y="2641600"/>
            <a:ext cx="8554289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180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8DC-6FB8-EB4F-B01C-1431854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BF28-7645-F44C-893E-761912ECB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Class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accent3"/>
                </a:solidFill>
              </a:rPr>
              <a:t>Motivating Boosting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Gradient Boosting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</a:rPr>
              <a:t>Gradient Boosting Libraries</a:t>
            </a:r>
            <a:endParaRPr lang="en-US" sz="4000" b="0" dirty="0">
              <a:solidFill>
                <a:schemeClr val="accent3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XGBoost</a:t>
            </a:r>
            <a:endParaRPr lang="en-US" sz="3800" dirty="0">
              <a:solidFill>
                <a:schemeClr val="tx1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LightGBM</a:t>
            </a:r>
            <a:endParaRPr lang="en-US" sz="3800" dirty="0">
              <a:solidFill>
                <a:schemeClr val="tx1"/>
              </a:solidFill>
            </a:endParaRPr>
          </a:p>
          <a:p>
            <a:pPr marL="1841500" lvl="1" indent="-571500">
              <a:buFont typeface="Wingdings" pitchFamily="2" charset="2"/>
              <a:buChar char="§"/>
            </a:pPr>
            <a:r>
              <a:rPr lang="en-US" sz="3800" dirty="0" err="1">
                <a:solidFill>
                  <a:schemeClr val="tx1"/>
                </a:solidFill>
              </a:rPr>
              <a:t>CatBoost</a:t>
            </a:r>
            <a:endParaRPr lang="en-US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452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0DBE-2FD3-294C-AFA8-F03462B1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70DBC-B78A-C44B-9614-26CD0CAE6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Aggregating trees in parallel on data is nice, it allows us to reduce variance with a small tradeoff in bias</a:t>
            </a:r>
          </a:p>
          <a:p>
            <a:r>
              <a:rPr lang="en-US" dirty="0"/>
              <a:t>It would be nice if we could also somehow do the opposite: aggregate models to reduce bias without introducing too much variance</a:t>
            </a:r>
          </a:p>
          <a:p>
            <a:r>
              <a:rPr lang="en-US" b="1" dirty="0">
                <a:solidFill>
                  <a:schemeClr val="accent3"/>
                </a:solidFill>
              </a:rPr>
              <a:t>Boosting</a:t>
            </a:r>
            <a:r>
              <a:rPr lang="en-US" dirty="0"/>
              <a:t> is a tool that lets us do exactly this!</a:t>
            </a:r>
          </a:p>
        </p:txBody>
      </p:sp>
    </p:spTree>
    <p:extLst>
      <p:ext uri="{BB962C8B-B14F-4D97-AF65-F5344CB8AC3E}">
        <p14:creationId xmlns:p14="http://schemas.microsoft.com/office/powerpoint/2010/main" val="25610433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0DBE-2FD3-294C-AFA8-F03462B1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idea?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70DBC-B78A-C44B-9614-26CD0CAE6DF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4000" dirty="0"/>
                  <a:t>Let’s forget about trees for a little while and start fresh.  </a:t>
                </a:r>
              </a:p>
              <a:p>
                <a:r>
                  <a:rPr lang="en-US" sz="4000" dirty="0"/>
                  <a:t>Think about a regression problem where we are handed a dataset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and we want to produce a model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that minimizes the mean squared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000" dirty="0"/>
              </a:p>
              <a:p>
                <a:pPr marL="793750" lvl="1" indent="0">
                  <a:buNone/>
                </a:pPr>
                <a:r>
                  <a:rPr lang="en-US" sz="3400" dirty="0"/>
                  <a:t>where the </a:t>
                </a:r>
                <a:r>
                  <a:rPr lang="en-US" sz="3400" i="1" dirty="0"/>
                  <a:t>2N used here is a derivative trick explained later</a:t>
                </a:r>
              </a:p>
              <a:p>
                <a:r>
                  <a:rPr lang="en-US" sz="4000" dirty="0"/>
                  <a:t>Suppose we are given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/>
                  <a:t> which tries to solve this problem, what should we do?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F70DBC-B78A-C44B-9614-26CD0CAE6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31" t="-4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0660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Custom 1">
      <a:dk1>
        <a:srgbClr val="373737"/>
      </a:dk1>
      <a:lt1>
        <a:srgbClr val="FFFFFF"/>
      </a:lt1>
      <a:dk2>
        <a:srgbClr val="373737"/>
      </a:dk2>
      <a:lt2>
        <a:srgbClr val="FFFFFF"/>
      </a:lt2>
      <a:accent1>
        <a:srgbClr val="008DC4"/>
      </a:accent1>
      <a:accent2>
        <a:srgbClr val="A166FF"/>
      </a:accent2>
      <a:accent3>
        <a:srgbClr val="FF9900"/>
      </a:accent3>
      <a:accent4>
        <a:srgbClr val="C7001E"/>
      </a:accent4>
      <a:accent5>
        <a:srgbClr val="F4F4F4"/>
      </a:accent5>
      <a:accent6>
        <a:srgbClr val="008DC4"/>
      </a:accent6>
      <a:hlink>
        <a:srgbClr val="A066FF"/>
      </a:hlink>
      <a:folHlink>
        <a:srgbClr val="FF9900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18792</TotalTime>
  <Words>3614</Words>
  <Application>Microsoft Macintosh PowerPoint</Application>
  <PresentationFormat>Custom</PresentationFormat>
  <Paragraphs>660</Paragraphs>
  <Slides>50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Amazon Ember</vt:lpstr>
      <vt:lpstr>Arial</vt:lpstr>
      <vt:lpstr>Cambria Math</vt:lpstr>
      <vt:lpstr>Consolas</vt:lpstr>
      <vt:lpstr>Helvetica Neue</vt:lpstr>
      <vt:lpstr>Helvetica Neue Light</vt:lpstr>
      <vt:lpstr>Helvetica Neue Medium</vt:lpstr>
      <vt:lpstr>Wingdings</vt:lpstr>
      <vt:lpstr>White</vt:lpstr>
      <vt:lpstr>PowerPoint Presentation</vt:lpstr>
      <vt:lpstr>Decision Trees &amp; Ensemble Models</vt:lpstr>
      <vt:lpstr>Course Schedule</vt:lpstr>
      <vt:lpstr>Agenda</vt:lpstr>
      <vt:lpstr>We met Proximities</vt:lpstr>
      <vt:lpstr>We met Feature Importances</vt:lpstr>
      <vt:lpstr>Agenda</vt:lpstr>
      <vt:lpstr>Today’s Goal</vt:lpstr>
      <vt:lpstr>What is the idea?</vt:lpstr>
      <vt:lpstr>What is the idea?</vt:lpstr>
      <vt:lpstr>What is the idea?</vt:lpstr>
      <vt:lpstr>What do we mean by improve at all? </vt:lpstr>
      <vt:lpstr>Boosting Example </vt:lpstr>
      <vt:lpstr>Agenda</vt:lpstr>
      <vt:lpstr>Generalizing</vt:lpstr>
      <vt:lpstr>Generalizing</vt:lpstr>
      <vt:lpstr>Generalizing</vt:lpstr>
      <vt:lpstr>A few comments</vt:lpstr>
      <vt:lpstr>Common Choices of Loss Functions</vt:lpstr>
      <vt:lpstr>Common Choices of Loss Functions</vt:lpstr>
      <vt:lpstr>Common Choices of Loss Functions</vt:lpstr>
      <vt:lpstr>Common Choices of Loss Functions</vt:lpstr>
      <vt:lpstr>Agenda</vt:lpstr>
      <vt:lpstr>PowerPoint Presentation</vt:lpstr>
      <vt:lpstr>Approximate Greedy Algorithm</vt:lpstr>
      <vt:lpstr>Approximate Greedy Algorithm</vt:lpstr>
      <vt:lpstr>XGBoost Interface</vt:lpstr>
      <vt:lpstr>LightGBM</vt:lpstr>
      <vt:lpstr>Gradient-based One-Side Sampling (GOSS):</vt:lpstr>
      <vt:lpstr>Exclusive Feature Bundling (EFB)</vt:lpstr>
      <vt:lpstr>Exclusive Feature Bundling (EFB)</vt:lpstr>
      <vt:lpstr>Exclusive Feature Bundling (EFB)</vt:lpstr>
      <vt:lpstr>Exclusive Feature Bundling (EFB)</vt:lpstr>
      <vt:lpstr>Exclusive Feature Bundling (EFB)</vt:lpstr>
      <vt:lpstr>LightGBM Notebook Example</vt:lpstr>
      <vt:lpstr>       Catboost</vt:lpstr>
      <vt:lpstr>Target encoding</vt:lpstr>
      <vt:lpstr>Target encoding with smoothing</vt:lpstr>
      <vt:lpstr>Ordered target encoding</vt:lpstr>
      <vt:lpstr>Ordered target encoding</vt:lpstr>
      <vt:lpstr>Ordered target encoding</vt:lpstr>
      <vt:lpstr>Ordered target encoding</vt:lpstr>
      <vt:lpstr>Classical Boosting</vt:lpstr>
      <vt:lpstr>Ordered boosting</vt:lpstr>
      <vt:lpstr>Ordered boosting</vt:lpstr>
      <vt:lpstr>XGBoost vs LightGBM vs CatBoost</vt:lpstr>
      <vt:lpstr>      CatBoost Notebook Example</vt:lpstr>
      <vt:lpstr>Agenda</vt:lpstr>
      <vt:lpstr>Final Project – Predict Pet Adoption Time</vt:lpstr>
      <vt:lpstr>Libraries-tools and licenses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404</cp:revision>
  <dcterms:modified xsi:type="dcterms:W3CDTF">2020-12-18T09:09:39Z</dcterms:modified>
</cp:coreProperties>
</file>