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E3F5-E809-3A4C-77E9-DC3BF030D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5EEDC-3C68-59F2-2914-F95764DAF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1E25-0A4B-7BD1-9868-CA3B0E05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8C94-D4B0-0DA3-FA3E-1A3D8D2F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A7A6-54D1-31B7-E780-4E102BE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95C0-8EF9-CECA-981B-139AB077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07D9C-BBC7-304E-E549-E164E600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9C72-4AB9-885B-7959-725F414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E211-F634-693E-AF06-0DD09712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72FA-50C6-B021-5AF2-7D0CA128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7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F33BD-9089-D722-A06B-F95E01633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C235A-5C6B-1AA3-51D8-477D2E68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C5A9-2868-7D86-3575-F235FB3E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F751-3CD0-738F-83BD-1AB1720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D507-C4C8-3A47-DBE4-38F7A81A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9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89A4-A408-9FB4-27AE-CE05D2E3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CF2-09C2-6F62-C9DE-F48DB729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3F13-D641-22B7-60E6-ED8763C5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791D0-334C-E4FB-6F0B-D58C73F8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6DF8-B50E-5F60-1B0F-BC16E212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43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DF8-9E01-194B-8645-D9D61833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C4B84-424B-E184-F610-C1EF9FCE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65CA-E73E-8A5C-6CE3-27A89D8B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7AEE-9871-D969-D102-BDD2936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83E0C-EF6A-426C-FBC7-37E9AF30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5E3A-1E89-34BC-7FCA-162AE701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64A4-E9AE-84E7-7DA9-5D91567B4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582AD-8769-8894-6B11-1C441C60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56DE-74C0-C648-ED74-D09AC1DD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AAA8-A311-6534-DC40-D9F2C199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7284-B6A0-BAA2-DB6D-4EE12524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0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7F1-2145-A8A7-2EE8-08A1A028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4237-93C0-5222-3EA9-F5F590EC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EAC6D-8EE9-CC64-C8FD-8CAD87D45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D20B8-223F-55AB-B268-A6AFD2A0B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8823-738F-068F-00D1-6B48C767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C9FB-1BC4-AA0C-A20C-7772CE1D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9575-626B-4AA3-2DB6-135DD02E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5E72F-40B6-6F71-8943-E794F542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6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6E86-1CDD-1423-D622-EEF2745F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58B9E-B209-DA2E-32C9-3DFA7A52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0CEFF-261D-8E62-01F5-13B591E7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CA50B-5C65-4298-E892-D1DD5FC5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39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8E631-C798-D9D2-0147-E760B71B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2F166-3B32-F4B6-6895-E9326BA7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60090-4ABC-00C3-64AD-90FBD809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DCE6-6649-B1E1-9D1B-0060E15E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E068-BAC2-9459-5E3E-85CF4F31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DA980-FD92-C53B-4557-4BA191DB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592B0-3D25-2920-E74E-4A1F60E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C441-E041-999F-D293-C45163AA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DA180-EF14-E20E-14FA-3FF7E56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B89C-7E7D-267D-1978-30C81B23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D6275-B4CB-071A-40F3-92E6E9B36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96374-518D-B2F8-67E1-3A8F06BFA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AA96-D6A0-B963-66C4-6D1DC718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7729-A7FE-E57E-A0DB-8BBB0012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A3FA7-868B-9AD1-5FCE-55E49DA9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9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149DC-57B0-F83E-A00F-FDB73584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13DC2-3191-D9BA-DB72-A72F9D32A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26FC-0B4C-17D2-7D19-7921C754D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80A7-FA56-4D28-A47F-546927BB3A5C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A3F5-ACFF-1325-4541-9798EC502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0DB2-5CF1-80D2-F574-271862041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C722-AE31-43F8-890D-A4260CBBB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7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1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4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8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 /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 /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 /><Relationship Id="rId2" Type="http://schemas.openxmlformats.org/officeDocument/2006/relationships/image" Target="../media/image39.emf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 /><Relationship Id="rId2" Type="http://schemas.openxmlformats.org/officeDocument/2006/relationships/image" Target="../media/image41.emf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88900-436C-8B5D-5552-E36FAB1D63D8}"/>
              </a:ext>
            </a:extLst>
          </p:cNvPr>
          <p:cNvSpPr txBox="1"/>
          <p:nvPr/>
        </p:nvSpPr>
        <p:spPr>
          <a:xfrm>
            <a:off x="2155971" y="1887523"/>
            <a:ext cx="8053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MULTIPLEXER</a:t>
            </a:r>
          </a:p>
        </p:txBody>
      </p:sp>
    </p:spTree>
    <p:extLst>
      <p:ext uri="{BB962C8B-B14F-4D97-AF65-F5344CB8AC3E}">
        <p14:creationId xmlns:p14="http://schemas.microsoft.com/office/powerpoint/2010/main" val="71046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90D09-03B6-6CEA-1E66-FF5E4719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57012"/>
            <a:ext cx="11190914" cy="634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1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B8590A-0C89-4237-98E9-EF573F5B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11" y="236285"/>
            <a:ext cx="4661125" cy="1131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DD861-DF18-ABDD-E984-66F52E0DD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21" y="1872571"/>
            <a:ext cx="4735637" cy="484004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9667682-C98C-8903-CD82-8590D4010C75}"/>
              </a:ext>
            </a:extLst>
          </p:cNvPr>
          <p:cNvGrpSpPr/>
          <p:nvPr/>
        </p:nvGrpSpPr>
        <p:grpSpPr>
          <a:xfrm>
            <a:off x="310393" y="252375"/>
            <a:ext cx="6223349" cy="6550674"/>
            <a:chOff x="310393" y="252375"/>
            <a:chExt cx="6223349" cy="655067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57B1A9-3EAE-10A2-C616-2B57AA593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666" y="252375"/>
              <a:ext cx="0" cy="471112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22D528-77A2-44B1-6F8E-DFC5A22EF2E2}"/>
                </a:ext>
              </a:extLst>
            </p:cNvPr>
            <p:cNvCxnSpPr/>
            <p:nvPr/>
          </p:nvCxnSpPr>
          <p:spPr>
            <a:xfrm>
              <a:off x="2692866" y="3429000"/>
              <a:ext cx="0" cy="27893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E9BC521-DF85-F078-8838-5B9C33A132FB}"/>
                </a:ext>
              </a:extLst>
            </p:cNvPr>
            <p:cNvGrpSpPr/>
            <p:nvPr/>
          </p:nvGrpSpPr>
          <p:grpSpPr>
            <a:xfrm>
              <a:off x="310393" y="264224"/>
              <a:ext cx="6223349" cy="6538825"/>
              <a:chOff x="746730" y="236285"/>
              <a:chExt cx="5176426" cy="653882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89FF763-1B31-99A5-B8B2-EF680B6B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730" y="4747372"/>
                <a:ext cx="279414" cy="40007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EC50A-4E56-A1F5-C1F6-1DF7002E3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0018" y="633055"/>
                <a:ext cx="4413138" cy="614205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A734C9F-BFA4-8BDA-A42A-E9BEE40F8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6313" y="2116592"/>
                <a:ext cx="935985" cy="926809"/>
              </a:xfrm>
              <a:prstGeom prst="rect">
                <a:avLst/>
              </a:prstGeom>
            </p:spPr>
          </p:pic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AFA9D43-DF8B-B32C-BEA9-35C2CC47F890}"/>
                  </a:ext>
                </a:extLst>
              </p:cNvPr>
              <p:cNvCxnSpPr>
                <a:stCxn id="3" idx="3"/>
              </p:cNvCxnSpPr>
              <p:nvPr/>
            </p:nvCxnSpPr>
            <p:spPr>
              <a:xfrm flipV="1">
                <a:off x="1026144" y="4947407"/>
                <a:ext cx="483874" cy="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A8EE5C-B209-765E-30F1-ED078C134E4D}"/>
                  </a:ext>
                </a:extLst>
              </p:cNvPr>
              <p:cNvCxnSpPr/>
              <p:nvPr/>
            </p:nvCxnSpPr>
            <p:spPr>
              <a:xfrm>
                <a:off x="1510018" y="236285"/>
                <a:ext cx="145129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F4CC24A-A16B-EBC1-5004-30EEA1D2A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5" y="236285"/>
                <a:ext cx="0" cy="36432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2342E45-2370-C725-1D84-99EC0674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018" y="3429000"/>
                <a:ext cx="123476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8CC57F4-6A9E-3FC4-B6FB-CD5531B89038}"/>
                  </a:ext>
                </a:extLst>
              </p:cNvPr>
              <p:cNvSpPr/>
              <p:nvPr/>
            </p:nvSpPr>
            <p:spPr>
              <a:xfrm>
                <a:off x="2848303" y="600606"/>
                <a:ext cx="210207" cy="19049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5516CE-288B-87EF-771F-CC3193EF2D49}"/>
                  </a:ext>
                </a:extLst>
              </p:cNvPr>
              <p:cNvSpPr txBox="1"/>
              <p:nvPr/>
            </p:nvSpPr>
            <p:spPr>
              <a:xfrm>
                <a:off x="2848303" y="678604"/>
                <a:ext cx="360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GB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48E70D-9B40-0D37-55EA-85EBA76686A7}"/>
                  </a:ext>
                </a:extLst>
              </p:cNvPr>
              <p:cNvSpPr txBox="1"/>
              <p:nvPr/>
            </p:nvSpPr>
            <p:spPr>
              <a:xfrm>
                <a:off x="2564417" y="3706409"/>
                <a:ext cx="360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53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6650" y="-299055"/>
            <a:ext cx="6680133" cy="763398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51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E2911-650C-E097-2DC1-851026AD3347}"/>
              </a:ext>
            </a:extLst>
          </p:cNvPr>
          <p:cNvSpPr txBox="1"/>
          <p:nvPr/>
        </p:nvSpPr>
        <p:spPr>
          <a:xfrm>
            <a:off x="7692705" y="260059"/>
            <a:ext cx="449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Design of 16:1 Mux using 4:1 Mux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2144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B7AEC2-19DC-FE43-9E1A-18045732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1" y="294079"/>
            <a:ext cx="9429434" cy="1392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11622-E696-9D50-B791-BA5F90823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71" y="1687050"/>
            <a:ext cx="5038288" cy="1676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2C2947-EA39-9A1F-FEF6-688D0E3B0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56" y="3825381"/>
            <a:ext cx="8548269" cy="2927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B9B2E-B4FF-AB5C-0C63-D717FD9F5247}"/>
              </a:ext>
            </a:extLst>
          </p:cNvPr>
          <p:cNvSpPr txBox="1"/>
          <p:nvPr/>
        </p:nvSpPr>
        <p:spPr>
          <a:xfrm>
            <a:off x="8061819" y="5268178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endParaRPr lang="en-GB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05555-7840-E80A-13FE-3067138387B6}"/>
              </a:ext>
            </a:extLst>
          </p:cNvPr>
          <p:cNvSpPr txBox="1"/>
          <p:nvPr/>
        </p:nvSpPr>
        <p:spPr>
          <a:xfrm>
            <a:off x="7585043" y="5317342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42878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F983E-07C5-F9FA-572A-6DDEA5C9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40"/>
            <a:ext cx="9647339" cy="1434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2DFEE-A202-46AB-7AA6-25A92D75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4" y="2157828"/>
            <a:ext cx="5760613" cy="3158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ACDD7-3EF4-747E-E0FC-8E16CE45D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20161"/>
            <a:ext cx="5760612" cy="44645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F5753-6118-1CA6-E8E6-5B4410AD41D5}"/>
              </a:ext>
            </a:extLst>
          </p:cNvPr>
          <p:cNvSpPr txBox="1"/>
          <p:nvPr/>
        </p:nvSpPr>
        <p:spPr>
          <a:xfrm>
            <a:off x="9555059" y="4144053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endParaRPr lang="en-GB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8DBA64-4D36-364D-E398-608FF15D44E7}"/>
              </a:ext>
            </a:extLst>
          </p:cNvPr>
          <p:cNvGrpSpPr/>
          <p:nvPr/>
        </p:nvGrpSpPr>
        <p:grpSpPr>
          <a:xfrm>
            <a:off x="7464887" y="3244334"/>
            <a:ext cx="724165" cy="369332"/>
            <a:chOff x="7464887" y="3244334"/>
            <a:chExt cx="72416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0E692F-7C7A-FB6E-4EA8-71ECECE457E8}"/>
                </a:ext>
              </a:extLst>
            </p:cNvPr>
            <p:cNvSpPr txBox="1"/>
            <p:nvPr/>
          </p:nvSpPr>
          <p:spPr>
            <a:xfrm>
              <a:off x="7761213" y="3244334"/>
              <a:ext cx="42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0</a:t>
              </a:r>
              <a:endParaRPr lang="en-GB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8AC4A7-627E-C432-49D4-F749F7CE3362}"/>
                </a:ext>
              </a:extLst>
            </p:cNvPr>
            <p:cNvSpPr txBox="1"/>
            <p:nvPr/>
          </p:nvSpPr>
          <p:spPr>
            <a:xfrm>
              <a:off x="7464887" y="3244334"/>
              <a:ext cx="42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1</a:t>
              </a:r>
              <a:endParaRPr lang="en-GB" baseline="-25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603D0D-9285-0A80-5554-BACBDA88FD27}"/>
              </a:ext>
            </a:extLst>
          </p:cNvPr>
          <p:cNvSpPr txBox="1"/>
          <p:nvPr/>
        </p:nvSpPr>
        <p:spPr>
          <a:xfrm>
            <a:off x="7815910" y="5316197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endParaRPr lang="en-GB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36F00-190B-A686-105D-3057B2E1E936}"/>
              </a:ext>
            </a:extLst>
          </p:cNvPr>
          <p:cNvSpPr txBox="1"/>
          <p:nvPr/>
        </p:nvSpPr>
        <p:spPr>
          <a:xfrm>
            <a:off x="7464886" y="5328497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GB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4052E-8816-8B1E-7B0E-B8EF999C72E8}"/>
              </a:ext>
            </a:extLst>
          </p:cNvPr>
          <p:cNvSpPr txBox="1"/>
          <p:nvPr/>
        </p:nvSpPr>
        <p:spPr>
          <a:xfrm>
            <a:off x="1686188" y="1381669"/>
            <a:ext cx="692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Implement using 4:1 Mux and 2:1 Mux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7515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78FE2D-05A7-D22A-5037-676E0BB2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70" y="1133708"/>
            <a:ext cx="5771625" cy="4721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051B81-A383-8F8A-C844-A2D099F57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1" y="1544768"/>
            <a:ext cx="5226341" cy="3572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73611-1E09-3DDB-00B3-582F4F0A38FE}"/>
              </a:ext>
            </a:extLst>
          </p:cNvPr>
          <p:cNvSpPr txBox="1"/>
          <p:nvPr/>
        </p:nvSpPr>
        <p:spPr>
          <a:xfrm>
            <a:off x="318782" y="366601"/>
            <a:ext cx="6929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Implement the same question using 8:1 Mux</a:t>
            </a:r>
            <a:endParaRPr lang="en-GB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CB3FC4-F6F8-FE7C-C3B8-EE919028CEBB}"/>
              </a:ext>
            </a:extLst>
          </p:cNvPr>
          <p:cNvGrpSpPr/>
          <p:nvPr/>
        </p:nvGrpSpPr>
        <p:grpSpPr>
          <a:xfrm>
            <a:off x="7881583" y="4517364"/>
            <a:ext cx="1003840" cy="369332"/>
            <a:chOff x="7371253" y="3244334"/>
            <a:chExt cx="100384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6EC254-04FF-10E1-9C7A-304EE2CECC84}"/>
                </a:ext>
              </a:extLst>
            </p:cNvPr>
            <p:cNvSpPr txBox="1"/>
            <p:nvPr/>
          </p:nvSpPr>
          <p:spPr>
            <a:xfrm>
              <a:off x="7947254" y="3244334"/>
              <a:ext cx="42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0</a:t>
              </a:r>
              <a:endParaRPr lang="en-GB" baseline="-25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21DB1A-C1D0-15AA-9AEA-1CD918524761}"/>
                </a:ext>
              </a:extLst>
            </p:cNvPr>
            <p:cNvSpPr txBox="1"/>
            <p:nvPr/>
          </p:nvSpPr>
          <p:spPr>
            <a:xfrm>
              <a:off x="7371253" y="3244334"/>
              <a:ext cx="42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1</a:t>
              </a:r>
              <a:endParaRPr lang="en-GB" baseline="-25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9DDE02-8F4C-8CBC-610B-E34EDF1B6711}"/>
              </a:ext>
            </a:extLst>
          </p:cNvPr>
          <p:cNvSpPr txBox="1"/>
          <p:nvPr/>
        </p:nvSpPr>
        <p:spPr>
          <a:xfrm>
            <a:off x="7399216" y="4553017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300090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C2421-1EE7-1966-8C1A-378556D7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25" y="131224"/>
            <a:ext cx="6492057" cy="502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6B9AA-AAA5-A6BB-BACF-7EFAD56B8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43" y="1613075"/>
            <a:ext cx="4860639" cy="4802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66DEB-5305-59D0-C922-AA5C30CA6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194" y="618688"/>
            <a:ext cx="6565729" cy="6042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578CA7-F0CC-45CA-A14D-B98C87A21410}"/>
              </a:ext>
            </a:extLst>
          </p:cNvPr>
          <p:cNvSpPr txBox="1"/>
          <p:nvPr/>
        </p:nvSpPr>
        <p:spPr>
          <a:xfrm>
            <a:off x="7367310" y="202482"/>
            <a:ext cx="444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Implement using 4:1 Mux</a:t>
            </a:r>
            <a:endParaRPr lang="en-GB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0F982-F6F3-7203-5F1E-DD96DAA09103}"/>
              </a:ext>
            </a:extLst>
          </p:cNvPr>
          <p:cNvSpPr txBox="1"/>
          <p:nvPr/>
        </p:nvSpPr>
        <p:spPr>
          <a:xfrm>
            <a:off x="6689330" y="1353854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GB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173E3-E38A-6DF9-9797-93D1A19C5F1B}"/>
              </a:ext>
            </a:extLst>
          </p:cNvPr>
          <p:cNvSpPr txBox="1"/>
          <p:nvPr/>
        </p:nvSpPr>
        <p:spPr>
          <a:xfrm>
            <a:off x="6990990" y="5743340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endParaRPr lang="en-GB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8D7F3-73DD-4A05-B0F0-38F7EDB0D5EB}"/>
              </a:ext>
            </a:extLst>
          </p:cNvPr>
          <p:cNvSpPr txBox="1"/>
          <p:nvPr/>
        </p:nvSpPr>
        <p:spPr>
          <a:xfrm>
            <a:off x="7002093" y="4289356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endParaRPr lang="en-GB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0B12E-7C17-8CD6-0311-EC91C8F78EC5}"/>
              </a:ext>
            </a:extLst>
          </p:cNvPr>
          <p:cNvSpPr txBox="1"/>
          <p:nvPr/>
        </p:nvSpPr>
        <p:spPr>
          <a:xfrm>
            <a:off x="7002094" y="2835372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endParaRPr lang="en-GB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86B7F-4773-D40A-EE1D-3B0F1D43C92D}"/>
              </a:ext>
            </a:extLst>
          </p:cNvPr>
          <p:cNvSpPr txBox="1"/>
          <p:nvPr/>
        </p:nvSpPr>
        <p:spPr>
          <a:xfrm>
            <a:off x="6939471" y="1343529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endParaRPr lang="en-GB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98F5-70B2-BC4E-7B11-7F0254D2A710}"/>
              </a:ext>
            </a:extLst>
          </p:cNvPr>
          <p:cNvSpPr txBox="1"/>
          <p:nvPr/>
        </p:nvSpPr>
        <p:spPr>
          <a:xfrm>
            <a:off x="9764868" y="3568010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endParaRPr lang="en-GB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F8503-7485-D7F4-EBCD-0A9C42BCB238}"/>
              </a:ext>
            </a:extLst>
          </p:cNvPr>
          <p:cNvSpPr txBox="1"/>
          <p:nvPr/>
        </p:nvSpPr>
        <p:spPr>
          <a:xfrm>
            <a:off x="6704970" y="2857742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GB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C7C2E-AC7A-9E82-CC69-9807B7E68DA0}"/>
              </a:ext>
            </a:extLst>
          </p:cNvPr>
          <p:cNvSpPr txBox="1"/>
          <p:nvPr/>
        </p:nvSpPr>
        <p:spPr>
          <a:xfrm>
            <a:off x="6704970" y="4266986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GB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B7044-19B3-05A9-E6D8-40035DB4F493}"/>
              </a:ext>
            </a:extLst>
          </p:cNvPr>
          <p:cNvSpPr txBox="1"/>
          <p:nvPr/>
        </p:nvSpPr>
        <p:spPr>
          <a:xfrm>
            <a:off x="6725551" y="5743340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GB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D0787-35D7-91B5-014F-4D07B9ECF232}"/>
              </a:ext>
            </a:extLst>
          </p:cNvPr>
          <p:cNvSpPr txBox="1"/>
          <p:nvPr/>
        </p:nvSpPr>
        <p:spPr>
          <a:xfrm>
            <a:off x="9531457" y="3639773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330223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416ED-C29E-5071-D004-14FE0117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" y="2088718"/>
            <a:ext cx="6225289" cy="3540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4E3329-4D10-F0A4-5DE6-EE8DA771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16" y="1228987"/>
            <a:ext cx="5964573" cy="450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39EEC-8CAF-F169-DD58-406D0DDD831D}"/>
              </a:ext>
            </a:extLst>
          </p:cNvPr>
          <p:cNvSpPr txBox="1"/>
          <p:nvPr/>
        </p:nvSpPr>
        <p:spPr>
          <a:xfrm>
            <a:off x="406054" y="286372"/>
            <a:ext cx="5865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Implement the same question using 8:1 Mux</a:t>
            </a:r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23927-072B-88E3-B70D-168BD4A2532D}"/>
              </a:ext>
            </a:extLst>
          </p:cNvPr>
          <p:cNvSpPr txBox="1"/>
          <p:nvPr/>
        </p:nvSpPr>
        <p:spPr>
          <a:xfrm>
            <a:off x="8548463" y="4718699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GB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71E18-BF00-A152-0D5B-74BCA2AFFA2B}"/>
              </a:ext>
            </a:extLst>
          </p:cNvPr>
          <p:cNvSpPr txBox="1"/>
          <p:nvPr/>
        </p:nvSpPr>
        <p:spPr>
          <a:xfrm>
            <a:off x="9079768" y="4657289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GB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DEC2E-1B3D-692D-46E2-7A2A4AA8AF54}"/>
              </a:ext>
            </a:extLst>
          </p:cNvPr>
          <p:cNvSpPr txBox="1"/>
          <p:nvPr/>
        </p:nvSpPr>
        <p:spPr>
          <a:xfrm>
            <a:off x="9441892" y="4657289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3646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ED6B11-ED46-D62A-7E0F-3DF029BB673E}"/>
              </a:ext>
            </a:extLst>
          </p:cNvPr>
          <p:cNvSpPr txBox="1"/>
          <p:nvPr/>
        </p:nvSpPr>
        <p:spPr>
          <a:xfrm>
            <a:off x="564160" y="205112"/>
            <a:ext cx="63987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th-italic"/>
              </a:rPr>
              <a:t>F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in"/>
              </a:rPr>
              <a:t>(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th-italic"/>
              </a:rPr>
              <a:t>A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in"/>
              </a:rPr>
              <a:t>,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th-italic"/>
              </a:rPr>
              <a:t>B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in"/>
              </a:rPr>
              <a:t>,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th-italic"/>
              </a:rPr>
              <a:t>C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in"/>
              </a:rPr>
              <a:t>,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th-italic"/>
              </a:rPr>
              <a:t>D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in"/>
              </a:rPr>
              <a:t>)=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Size1"/>
              </a:rPr>
              <a:t>∑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th-italic"/>
              </a:rPr>
              <a:t>m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in"/>
              </a:rPr>
              <a:t>(0,2,6,10,11,12,13)+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Size1"/>
              </a:rPr>
              <a:t>∑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th-italic"/>
              </a:rPr>
              <a:t>d</a:t>
            </a:r>
            <a:r>
              <a:rPr lang="en-GB" sz="2000" b="0" i="0" u="none" strike="noStrike" dirty="0">
                <a:solidFill>
                  <a:srgbClr val="282829"/>
                </a:solidFill>
                <a:effectLst/>
                <a:latin typeface="MathJax_Main"/>
              </a:rPr>
              <a:t>(3,8,14)</a:t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67A87-939D-8698-1CDB-21283EC1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39" y="1179273"/>
            <a:ext cx="6310704" cy="197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6FD690-D66B-FAE9-1A21-504E372BA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61" y="3285046"/>
            <a:ext cx="8380601" cy="34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8DB6D-CBD4-0D6B-6648-894CA2B506D5}"/>
              </a:ext>
            </a:extLst>
          </p:cNvPr>
          <p:cNvSpPr txBox="1"/>
          <p:nvPr/>
        </p:nvSpPr>
        <p:spPr>
          <a:xfrm>
            <a:off x="564160" y="779163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Case 1: Without don't care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7500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C501A-30EE-2B8B-F808-0DE2EC64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16" y="118728"/>
            <a:ext cx="51403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Case 2: With don't care condition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 (taking </a:t>
            </a:r>
            <a:r>
              <a:rPr lang="en-US" altLang="en-US" sz="2000" dirty="0">
                <a:solidFill>
                  <a:srgbClr val="282829"/>
                </a:solidFill>
                <a:latin typeface="MathJax_Math-italic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X=1)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8C1168A-BFEB-213B-CBFF-4A1227E7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7" y="770826"/>
            <a:ext cx="57340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CFAFBBD6-4C8D-FB74-6D42-CB89F98B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22" y="3032589"/>
            <a:ext cx="7172587" cy="370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F1A96-6F71-797E-A7E9-60C1C59D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647556"/>
            <a:ext cx="11501306" cy="59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1A12E-0354-1F49-37E2-8DD5AD3B5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" y="420583"/>
            <a:ext cx="8690071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th-italic"/>
              </a:rPr>
              <a:t>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=(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th-italic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th-italic"/>
              </a:rPr>
              <a:t>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th-italic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th-italic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)=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Size1"/>
              </a:rPr>
              <a:t>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th-italic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MathJax_Main"/>
              </a:rPr>
              <a:t>(0,1,2,4,5,7,11,15)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F=(A,B,C,D)=∑m(0,1,2,4,5,7,11,15)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20565-CF66-D20E-5242-EC00B2D73AF8}"/>
              </a:ext>
            </a:extLst>
          </p:cNvPr>
          <p:cNvSpPr txBox="1"/>
          <p:nvPr/>
        </p:nvSpPr>
        <p:spPr>
          <a:xfrm>
            <a:off x="947957" y="1056904"/>
            <a:ext cx="6107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282829"/>
                </a:solidFill>
                <a:effectLst/>
                <a:latin typeface="-apple-system"/>
              </a:rPr>
              <a:t>Using 16:1 MUX:</a:t>
            </a:r>
            <a:endParaRPr lang="en-GB" sz="2400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E168A7AB-38B2-4805-CA21-ADDFE7470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00" y="1753091"/>
            <a:ext cx="8610688" cy="480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54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E685EFD-6A83-05BE-88ED-D69954EFA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2" y="847288"/>
            <a:ext cx="8909108" cy="556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D2EB70-D0E8-AC18-8F5E-8060FCA14315}"/>
              </a:ext>
            </a:extLst>
          </p:cNvPr>
          <p:cNvSpPr txBox="1"/>
          <p:nvPr/>
        </p:nvSpPr>
        <p:spPr>
          <a:xfrm>
            <a:off x="1159779" y="33018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282829"/>
                </a:solidFill>
                <a:effectLst/>
                <a:latin typeface="-apple-system"/>
              </a:rPr>
              <a:t>Using </a:t>
            </a:r>
            <a:r>
              <a:rPr lang="en-GB" sz="2400" b="1" dirty="0">
                <a:solidFill>
                  <a:srgbClr val="282829"/>
                </a:solidFill>
                <a:latin typeface="-apple-system"/>
              </a:rPr>
              <a:t>8</a:t>
            </a:r>
            <a:r>
              <a:rPr lang="en-GB" sz="2400" b="1" i="0" dirty="0">
                <a:solidFill>
                  <a:srgbClr val="282829"/>
                </a:solidFill>
                <a:effectLst/>
                <a:latin typeface="-apple-system"/>
              </a:rPr>
              <a:t>:1 MUX: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09152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9828FCE-B6F8-1A8C-0A2E-DC5AD487A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53" y="0"/>
            <a:ext cx="90097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08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FF34791-370A-26EE-B646-73560913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55" y="0"/>
            <a:ext cx="86742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50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8F170-3529-0D60-F09A-31892346C663}"/>
              </a:ext>
            </a:extLst>
          </p:cNvPr>
          <p:cNvSpPr txBox="1"/>
          <p:nvPr/>
        </p:nvSpPr>
        <p:spPr>
          <a:xfrm>
            <a:off x="589326" y="457010"/>
            <a:ext cx="10769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Implement the </a:t>
            </a:r>
            <a:r>
              <a:rPr lang="en-US" sz="2400" dirty="0" err="1"/>
              <a:t>boolean</a:t>
            </a:r>
            <a:r>
              <a:rPr lang="en-US" sz="2400" dirty="0"/>
              <a:t> expression F(A, B, C) = ∑ m(0, 2, 5, 6) using 4 : 1 multiplexer.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91698-1E74-2F30-18BD-1E1C6B5E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9" y="1332203"/>
            <a:ext cx="6034790" cy="2912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BBFC3-08F5-1375-7697-E672334A8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14" y="1664165"/>
            <a:ext cx="5130206" cy="48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1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3E5375-3EB4-2E56-E700-313521A6CA8B}"/>
              </a:ext>
            </a:extLst>
          </p:cNvPr>
          <p:cNvSpPr txBox="1"/>
          <p:nvPr/>
        </p:nvSpPr>
        <p:spPr>
          <a:xfrm>
            <a:off x="731939" y="389737"/>
            <a:ext cx="10282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 F(A, B, C, D) = </a:t>
            </a:r>
            <a:r>
              <a:rPr lang="el-G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Σ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m(0, 1, 5, 6, 8, 10, 12, 15) using 8 : 1 multiplexer.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778D9-21D1-24F3-6A38-C0FEBC65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4" y="1330785"/>
            <a:ext cx="5827404" cy="1924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D7640-B23A-1472-F4BD-A6808454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44" y="989902"/>
            <a:ext cx="5742592" cy="560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8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137CF-E75E-64B7-97D5-6000A2FA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3" y="511025"/>
            <a:ext cx="10519795" cy="58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3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1E9D8-D2C4-6170-9AF9-9EFD20C6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7" y="457778"/>
            <a:ext cx="9349488" cy="54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A25E9-EFD5-4F3F-5298-81DF62ED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0" y="202674"/>
            <a:ext cx="10796630" cy="602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19EC3-5B6B-CDCA-D827-060366B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" y="511728"/>
            <a:ext cx="10981189" cy="58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9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437"/>
            <a:ext cx="10998666" cy="1051708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Realization of 4-to-1 line multiplexer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68471" y="479739"/>
            <a:ext cx="3397400" cy="421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82237" y="-184255"/>
            <a:ext cx="3725656" cy="622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21794" y="3448003"/>
            <a:ext cx="3175478" cy="29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58298" y="4376137"/>
            <a:ext cx="245730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3375" y="4877499"/>
            <a:ext cx="324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 Diagram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6412468"/>
            <a:ext cx="324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Truth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9974" y="4126468"/>
            <a:ext cx="324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210481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27198-D7E1-1D7E-4A08-C148B14A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1" y="798440"/>
            <a:ext cx="9496338" cy="54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3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23012D-E214-CB4D-F9F9-F7C257F1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3" y="828541"/>
            <a:ext cx="9811254" cy="56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5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214</Words>
  <Application>Microsoft Office PowerPoint</Application>
  <PresentationFormat>Widescreen</PresentationFormat>
  <Paragraphs>44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Realization of 4-to-1 line multiplexer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Ranu Gupta</dc:creator>
  <cp:lastModifiedBy>RAVI KUMAR</cp:lastModifiedBy>
  <cp:revision>8</cp:revision>
  <dcterms:created xsi:type="dcterms:W3CDTF">2022-10-07T17:52:11Z</dcterms:created>
  <dcterms:modified xsi:type="dcterms:W3CDTF">2023-10-11T04:18:14Z</dcterms:modified>
</cp:coreProperties>
</file>