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18.jp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6199" y="247650"/>
            <a:ext cx="7410450" cy="10258425"/>
            <a:chOff x="76199" y="247650"/>
            <a:chExt cx="7410450" cy="10258425"/>
          </a:xfrm>
        </p:grpSpPr>
        <p:sp>
          <p:nvSpPr>
            <p:cNvPr id="3" name="object 3" descr=""/>
            <p:cNvSpPr/>
            <p:nvPr/>
          </p:nvSpPr>
          <p:spPr>
            <a:xfrm>
              <a:off x="76187" y="247661"/>
              <a:ext cx="7410450" cy="10258425"/>
            </a:xfrm>
            <a:custGeom>
              <a:avLst/>
              <a:gdLst/>
              <a:ahLst/>
              <a:cxnLst/>
              <a:rect l="l" t="t" r="r" b="b"/>
              <a:pathLst>
                <a:path w="7410450" h="10258425">
                  <a:moveTo>
                    <a:pt x="7410450" y="0"/>
                  </a:moveTo>
                  <a:lnTo>
                    <a:pt x="740092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10258412"/>
                  </a:lnTo>
                  <a:lnTo>
                    <a:pt x="9525" y="10258412"/>
                  </a:lnTo>
                  <a:lnTo>
                    <a:pt x="9525" y="9525"/>
                  </a:lnTo>
                  <a:lnTo>
                    <a:pt x="7400925" y="9525"/>
                  </a:lnTo>
                  <a:lnTo>
                    <a:pt x="7400925" y="10258412"/>
                  </a:lnTo>
                  <a:lnTo>
                    <a:pt x="7410450" y="10258412"/>
                  </a:lnTo>
                  <a:lnTo>
                    <a:pt x="7410450" y="9525"/>
                  </a:lnTo>
                  <a:lnTo>
                    <a:pt x="74104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961" y="723900"/>
              <a:ext cx="582675" cy="39612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4" y="1600199"/>
              <a:ext cx="590549" cy="4000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961" y="2647949"/>
              <a:ext cx="582675" cy="39612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961" y="3695700"/>
              <a:ext cx="582675" cy="4000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961" y="4743450"/>
              <a:ext cx="582675" cy="39612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961" y="6305549"/>
              <a:ext cx="582675" cy="58661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3961" y="7086600"/>
              <a:ext cx="582675" cy="39608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961" y="7677150"/>
              <a:ext cx="582675" cy="40555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3961" y="8277225"/>
              <a:ext cx="582675" cy="20954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961" y="8982075"/>
              <a:ext cx="582675" cy="39612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3961" y="9572625"/>
              <a:ext cx="582675" cy="3047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87324" y="330200"/>
            <a:ext cx="551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91592" y="330200"/>
            <a:ext cx="1097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12121"/>
                </a:solidFill>
                <a:latin typeface="Verdana"/>
                <a:cs typeface="Verdana"/>
              </a:rPr>
              <a:t>Shape </a:t>
            </a:r>
            <a:r>
              <a:rPr dirty="0" sz="1200" spc="-20" b="1">
                <a:solidFill>
                  <a:srgbClr val="212121"/>
                </a:solidFill>
                <a:latin typeface="Verdana"/>
                <a:cs typeface="Verdana"/>
              </a:rPr>
              <a:t>Name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96380" y="330200"/>
            <a:ext cx="10026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12121"/>
                </a:solidFill>
                <a:latin typeface="Verdana"/>
                <a:cs typeface="Verdana"/>
              </a:rPr>
              <a:t>Description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91592" y="701675"/>
            <a:ext cx="603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Process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96380" y="701675"/>
            <a:ext cx="4833620" cy="7226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Process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(typically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Rectangle)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shows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process,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task,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action,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operation.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represents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something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to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done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action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taken.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Note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text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within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Process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almost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always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includes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verb.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91592" y="1577975"/>
            <a:ext cx="726440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Alternate Process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96380" y="1577975"/>
            <a:ext cx="4903470" cy="8940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Alternate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Process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(typically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rounded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Rectangle)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allows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you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specify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alternate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process.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Compare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rounded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edges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rectangle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vs.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sharp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corners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conventional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Process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shape.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Often,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automated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activity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that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happens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faster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than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conventional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Process.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91592" y="2625725"/>
            <a:ext cx="6654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Decision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96380" y="2625725"/>
            <a:ext cx="4967605" cy="8940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Decision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(typically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Diamond)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denotes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question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5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branch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flowchart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sequence.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Most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time,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you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see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two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branches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emanating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from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Decision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shape.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These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branches</a:t>
            </a:r>
            <a:endParaRPr sz="1200">
              <a:latin typeface="Verdana"/>
              <a:cs typeface="Verdana"/>
            </a:endParaRPr>
          </a:p>
          <a:p>
            <a:pPr marL="12700" marR="289560">
              <a:lnSpc>
                <a:spcPts val="1350"/>
              </a:lnSpc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are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b="1">
                <a:solidFill>
                  <a:srgbClr val="212121"/>
                </a:solidFill>
                <a:latin typeface="Verdana"/>
                <a:cs typeface="Verdana"/>
              </a:rPr>
              <a:t>Yes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b="1">
                <a:solidFill>
                  <a:srgbClr val="212121"/>
                </a:solidFill>
                <a:latin typeface="Verdana"/>
                <a:cs typeface="Verdana"/>
              </a:rPr>
              <a:t>No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responses.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Sometimes,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you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may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see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third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branch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emanating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with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b="1">
                <a:solidFill>
                  <a:srgbClr val="212121"/>
                </a:solidFill>
                <a:latin typeface="Verdana"/>
                <a:cs typeface="Verdana"/>
              </a:rPr>
              <a:t>Maybe</a:t>
            </a:r>
            <a:r>
              <a:rPr dirty="0" sz="1200" spc="-20" b="1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another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response.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91592" y="3673475"/>
            <a:ext cx="386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396380" y="3673475"/>
            <a:ext cx="4802505" cy="8940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9525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(typically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Parallelogram)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show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input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output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from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source.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Examples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include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receiving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5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report,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getting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e-mail,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getting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order,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receiving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in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some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format,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generating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report,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sending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e-mail,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faxing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5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message,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etc.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91592" y="4721225"/>
            <a:ext cx="836930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Predefined Process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396380" y="4721225"/>
            <a:ext cx="4946015" cy="14084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126364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process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has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already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been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defined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elsewhere.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indicates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there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another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flowchart</a:t>
            </a:r>
            <a:endParaRPr sz="1200">
              <a:latin typeface="Verdana"/>
              <a:cs typeface="Verdana"/>
            </a:endParaRPr>
          </a:p>
          <a:p>
            <a:pPr marL="12700" marR="17780">
              <a:lnSpc>
                <a:spcPts val="1350"/>
              </a:lnSpc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available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predefined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process,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you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should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reference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source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more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information.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Predefined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Process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shape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also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known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Subroutine.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typically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simplify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complex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flowcharts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by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moving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large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part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flowchart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to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another</a:t>
            </a:r>
            <a:r>
              <a:rPr dirty="0" sz="1200" spc="-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flowchart.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Optionally,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you</a:t>
            </a:r>
            <a:r>
              <a:rPr dirty="0" sz="1200" spc="-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can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then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hyperlink</a:t>
            </a:r>
            <a:r>
              <a:rPr dirty="0" sz="1200" spc="-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shape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other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flowchart.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91592" y="6283324"/>
            <a:ext cx="631825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Internal Storage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396380" y="6283324"/>
            <a:ext cx="4531360" cy="5511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represents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stored,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mainly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in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computer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programming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flowcharts.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Typically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refers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data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stored in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memory.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91592" y="7064375"/>
            <a:ext cx="807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Document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396380" y="7064375"/>
            <a:ext cx="4754880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Document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Report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represented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by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rectangle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with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5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curved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bottom-left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area.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Also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represents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printed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document.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91592" y="7654925"/>
            <a:ext cx="1153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Multidocument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396380" y="7654925"/>
            <a:ext cx="4886325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same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Document,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but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with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multiple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documents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reports.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can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also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represent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multiple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printed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documents.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91592" y="8255000"/>
            <a:ext cx="854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Terminator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396380" y="8255000"/>
            <a:ext cx="4834255" cy="55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depicts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start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stop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point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process.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designate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start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flowchart,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type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words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like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Start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Begin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within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shape.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91592" y="8959850"/>
            <a:ext cx="904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Preparation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396380" y="8959850"/>
            <a:ext cx="4704715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depict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step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involves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preparation,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such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setting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up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your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equipment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even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process.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91592" y="9550400"/>
            <a:ext cx="1037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Manual</a:t>
            </a:r>
            <a:r>
              <a:rPr dirty="0" sz="1200" spc="-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Input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396380" y="9550400"/>
            <a:ext cx="4758055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depicts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manual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input,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such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entering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into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5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computer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via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keyboard.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77124" y="171449"/>
            <a:ext cx="9525" cy="10334625"/>
          </a:xfrm>
          <a:custGeom>
            <a:avLst/>
            <a:gdLst/>
            <a:ahLst/>
            <a:cxnLst/>
            <a:rect l="l" t="t" r="r" b="b"/>
            <a:pathLst>
              <a:path w="9525" h="10334625">
                <a:moveTo>
                  <a:pt x="9524" y="10334624"/>
                </a:moveTo>
                <a:lnTo>
                  <a:pt x="0" y="10334624"/>
                </a:lnTo>
                <a:lnTo>
                  <a:pt x="0" y="0"/>
                </a:lnTo>
                <a:lnTo>
                  <a:pt x="9524" y="0"/>
                </a:lnTo>
                <a:lnTo>
                  <a:pt x="9524" y="103346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6199" y="171449"/>
            <a:ext cx="9525" cy="10334625"/>
          </a:xfrm>
          <a:custGeom>
            <a:avLst/>
            <a:gdLst/>
            <a:ahLst/>
            <a:cxnLst/>
            <a:rect l="l" t="t" r="r" b="b"/>
            <a:pathLst>
              <a:path w="9525" h="10334625">
                <a:moveTo>
                  <a:pt x="9524" y="10334624"/>
                </a:moveTo>
                <a:lnTo>
                  <a:pt x="0" y="10334624"/>
                </a:lnTo>
                <a:lnTo>
                  <a:pt x="0" y="0"/>
                </a:lnTo>
                <a:lnTo>
                  <a:pt x="9524" y="0"/>
                </a:lnTo>
                <a:lnTo>
                  <a:pt x="9524" y="103346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87324" y="225425"/>
            <a:ext cx="551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1592" y="225425"/>
            <a:ext cx="1097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12121"/>
                </a:solidFill>
                <a:latin typeface="Verdana"/>
                <a:cs typeface="Verdana"/>
              </a:rPr>
              <a:t>Shape </a:t>
            </a:r>
            <a:r>
              <a:rPr dirty="0" sz="1200" spc="-20" b="1">
                <a:solidFill>
                  <a:srgbClr val="212121"/>
                </a:solidFill>
                <a:latin typeface="Verdana"/>
                <a:cs typeface="Verdana"/>
              </a:rPr>
              <a:t>Name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96380" y="225425"/>
            <a:ext cx="10026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12121"/>
                </a:solidFill>
                <a:latin typeface="Verdana"/>
                <a:cs typeface="Verdana"/>
              </a:rPr>
              <a:t>Description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61" y="619125"/>
            <a:ext cx="582675" cy="39612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91592" y="596900"/>
            <a:ext cx="775970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Manual Operation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96380" y="596900"/>
            <a:ext cx="4918710" cy="7226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Represented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by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Trapezoid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shape,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depicts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manual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operation.</a:t>
            </a:r>
            <a:r>
              <a:rPr dirty="0" sz="1200" spc="-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indicates</a:t>
            </a:r>
            <a:r>
              <a:rPr dirty="0" sz="1200" spc="-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any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operation</a:t>
            </a:r>
            <a:r>
              <a:rPr dirty="0" sz="1200" spc="-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adjustment</a:t>
            </a:r>
            <a:r>
              <a:rPr dirty="0" sz="1200" spc="-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has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done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manually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by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user,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opposed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doing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same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activity</a:t>
            </a:r>
            <a:r>
              <a:rPr dirty="0" sz="1200" spc="-5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automatically.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898" y="1499361"/>
            <a:ext cx="574801" cy="58267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91592" y="1473200"/>
            <a:ext cx="805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Connector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96380" y="1473200"/>
            <a:ext cx="4764405" cy="7226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generally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complex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flowcharts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connect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one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point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chart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with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another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without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having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draw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5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line.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Typically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such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may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also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contain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text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within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the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Connector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symbol.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961" y="2371725"/>
            <a:ext cx="582675" cy="586612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991592" y="2349500"/>
            <a:ext cx="805180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Off-Page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Connector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96380" y="2349500"/>
            <a:ext cx="4938395" cy="7226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show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flowchart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continued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onto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another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page.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letter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page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number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guides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you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where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go.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Note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such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Off-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Page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connectors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can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rotated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indicate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direction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other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page.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961" y="3248025"/>
            <a:ext cx="582675" cy="519906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991592" y="3225800"/>
            <a:ext cx="3835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Card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96380" y="3225800"/>
            <a:ext cx="4577715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depicts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old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IBM-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computer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styled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punch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card,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rarely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present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day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flowcharts.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3961" y="3962400"/>
            <a:ext cx="582675" cy="519936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991592" y="3940175"/>
            <a:ext cx="1078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Punched</a:t>
            </a:r>
            <a:r>
              <a:rPr dirty="0" sz="1200" spc="-5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Tape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96380" y="3940175"/>
            <a:ext cx="4912995" cy="5511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depicted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old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computer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punched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tape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input,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again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rarely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present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day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flowcharts.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Sometimes,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also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called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Paper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Tape.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7898" y="4680775"/>
            <a:ext cx="574801" cy="592073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991592" y="4654550"/>
            <a:ext cx="756285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Summing Junction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396380" y="4654550"/>
            <a:ext cx="4848860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when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multiple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input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branches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converge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into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single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process.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It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also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logical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 b="1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7898" y="5471286"/>
            <a:ext cx="574801" cy="582675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991592" y="5445124"/>
            <a:ext cx="210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396380" y="5445124"/>
            <a:ext cx="4686935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performs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logical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b="1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10" b="1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input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braches.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Also,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can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have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multiple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output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branches.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7898" y="6248399"/>
            <a:ext cx="578738" cy="596074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991592" y="6226174"/>
            <a:ext cx="550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Collate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396380" y="6226174"/>
            <a:ext cx="4960620" cy="7226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Collate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sequences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b="1">
                <a:solidFill>
                  <a:srgbClr val="212121"/>
                </a:solidFill>
                <a:latin typeface="Verdana"/>
                <a:cs typeface="Verdana"/>
              </a:rPr>
              <a:t>Merge</a:t>
            </a:r>
            <a:r>
              <a:rPr dirty="0" sz="1200" spc="-20" b="1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plus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b="1">
                <a:solidFill>
                  <a:srgbClr val="212121"/>
                </a:solidFill>
                <a:latin typeface="Verdana"/>
                <a:cs typeface="Verdana"/>
              </a:rPr>
              <a:t>Extract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.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merge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multiple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processes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result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extracted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processes.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More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often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than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not,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outcome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standard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format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arrangement.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3961" y="7124700"/>
            <a:ext cx="582675" cy="596074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991592" y="7102475"/>
            <a:ext cx="347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Sort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396380" y="7102475"/>
            <a:ext cx="4757420" cy="8940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Sort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sequences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b="1">
                <a:solidFill>
                  <a:srgbClr val="212121"/>
                </a:solidFill>
                <a:latin typeface="Verdana"/>
                <a:cs typeface="Verdana"/>
              </a:rPr>
              <a:t>Extract</a:t>
            </a:r>
            <a:r>
              <a:rPr dirty="0" sz="1200" spc="-20" b="1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plus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b="1">
                <a:solidFill>
                  <a:srgbClr val="212121"/>
                </a:solidFill>
                <a:latin typeface="Verdana"/>
                <a:cs typeface="Verdana"/>
              </a:rPr>
              <a:t>Merge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.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extract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single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source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multiple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results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then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converge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them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back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single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merge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point.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More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often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than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not,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outcome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arranging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set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into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pre-defined order.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3961" y="8172450"/>
            <a:ext cx="582675" cy="409574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991592" y="8150225"/>
            <a:ext cx="565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Extract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396380" y="8150225"/>
            <a:ext cx="4960620" cy="5511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Extract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(split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processes)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removes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one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more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specific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sets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items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from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set.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Also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depicts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storage</a:t>
            </a:r>
            <a:r>
              <a:rPr dirty="0" sz="1200" spc="-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finished goods.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3961" y="8877300"/>
            <a:ext cx="582675" cy="405559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991592" y="8855075"/>
            <a:ext cx="4959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Merge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396380" y="8855075"/>
            <a:ext cx="4914900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Merge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(storage)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merge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multiple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processes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one.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Also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depicts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storage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raw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material.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0" name="object 4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3961" y="9477375"/>
            <a:ext cx="582675" cy="400049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991592" y="9455150"/>
            <a:ext cx="9474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Stored</a:t>
            </a:r>
            <a:r>
              <a:rPr dirty="0" sz="1200" spc="-5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396380" y="9455150"/>
            <a:ext cx="4897755" cy="5511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represents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general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storage.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may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be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stored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hard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drive,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magnetic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tape,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memory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card,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any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storage</a:t>
            </a:r>
            <a:r>
              <a:rPr dirty="0" sz="1200" spc="-5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device.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6199" y="171449"/>
            <a:ext cx="7410450" cy="4095750"/>
            <a:chOff x="76199" y="171449"/>
            <a:chExt cx="7410450" cy="4095750"/>
          </a:xfrm>
        </p:grpSpPr>
        <p:sp>
          <p:nvSpPr>
            <p:cNvPr id="3" name="object 3" descr=""/>
            <p:cNvSpPr/>
            <p:nvPr/>
          </p:nvSpPr>
          <p:spPr>
            <a:xfrm>
              <a:off x="76187" y="171449"/>
              <a:ext cx="7410450" cy="4095750"/>
            </a:xfrm>
            <a:custGeom>
              <a:avLst/>
              <a:gdLst/>
              <a:ahLst/>
              <a:cxnLst/>
              <a:rect l="l" t="t" r="r" b="b"/>
              <a:pathLst>
                <a:path w="7410450" h="4095750">
                  <a:moveTo>
                    <a:pt x="7410450" y="0"/>
                  </a:moveTo>
                  <a:lnTo>
                    <a:pt x="7400925" y="0"/>
                  </a:lnTo>
                  <a:lnTo>
                    <a:pt x="7400925" y="4086225"/>
                  </a:lnTo>
                  <a:lnTo>
                    <a:pt x="9525" y="40862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4086225"/>
                  </a:lnTo>
                  <a:lnTo>
                    <a:pt x="0" y="4095750"/>
                  </a:lnTo>
                  <a:lnTo>
                    <a:pt x="9525" y="4095750"/>
                  </a:lnTo>
                  <a:lnTo>
                    <a:pt x="7400925" y="4095750"/>
                  </a:lnTo>
                  <a:lnTo>
                    <a:pt x="7410450" y="4095750"/>
                  </a:lnTo>
                  <a:lnTo>
                    <a:pt x="7410450" y="4086225"/>
                  </a:lnTo>
                  <a:lnTo>
                    <a:pt x="74104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961" y="619125"/>
              <a:ext cx="578738" cy="58661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98" y="1670811"/>
              <a:ext cx="578738" cy="5826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961" y="2447925"/>
              <a:ext cx="582675" cy="40555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961" y="3047999"/>
              <a:ext cx="582675" cy="39612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961" y="3752850"/>
              <a:ext cx="582675" cy="396127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87324" y="225425"/>
            <a:ext cx="551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91592" y="225425"/>
            <a:ext cx="1097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12121"/>
                </a:solidFill>
                <a:latin typeface="Verdana"/>
                <a:cs typeface="Verdana"/>
              </a:rPr>
              <a:t>Shape </a:t>
            </a:r>
            <a:r>
              <a:rPr dirty="0" sz="1200" spc="-20" b="1">
                <a:solidFill>
                  <a:srgbClr val="212121"/>
                </a:solidFill>
                <a:latin typeface="Verdana"/>
                <a:cs typeface="Verdana"/>
              </a:rPr>
              <a:t>Name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96380" y="225425"/>
            <a:ext cx="10026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12121"/>
                </a:solidFill>
                <a:latin typeface="Verdana"/>
                <a:cs typeface="Verdana"/>
              </a:rPr>
              <a:t>Description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91592" y="596900"/>
            <a:ext cx="456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Delay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96380" y="596900"/>
            <a:ext cx="4923155" cy="8940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represents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waiting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period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where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no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activity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done.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important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delay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may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result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adding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cost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product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simply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delaying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production.</a:t>
            </a:r>
            <a:endParaRPr sz="1200">
              <a:latin typeface="Verdana"/>
              <a:cs typeface="Verdana"/>
            </a:endParaRPr>
          </a:p>
          <a:p>
            <a:pPr marL="12700" marR="198755">
              <a:lnSpc>
                <a:spcPts val="1350"/>
              </a:lnSpc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Delays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should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analyzed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see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if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they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can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minimized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or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eliminated.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91592" y="1644650"/>
            <a:ext cx="1188085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Sequential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Access</a:t>
            </a:r>
            <a:r>
              <a:rPr dirty="0" sz="1200" spc="-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Storage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96380" y="1644650"/>
            <a:ext cx="4957445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Sequential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Access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Storage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(magnetic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tape)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akin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old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reel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tape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representing</a:t>
            </a:r>
            <a:r>
              <a:rPr dirty="0" sz="1200" spc="-3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storage.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91592" y="2425700"/>
            <a:ext cx="1091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Magnetic</a:t>
            </a:r>
            <a:r>
              <a:rPr dirty="0" sz="1200" spc="-5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Disk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96380" y="2425700"/>
            <a:ext cx="4696460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depicts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database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any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type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such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as: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Microsoft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Access,</a:t>
            </a:r>
            <a:r>
              <a:rPr dirty="0" sz="1200" spc="-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SQL</a:t>
            </a:r>
            <a:r>
              <a:rPr dirty="0" sz="1200" spc="-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Server,</a:t>
            </a:r>
            <a:r>
              <a:rPr dirty="0" sz="1200" spc="-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etc.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91592" y="3025775"/>
            <a:ext cx="1046480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Direct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Access Storage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96380" y="3025775"/>
            <a:ext cx="4598670" cy="5511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cylinder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represents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Direct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Access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Storage.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hard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drive</a:t>
            </a:r>
            <a:r>
              <a:rPr dirty="0" sz="1200" spc="-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referred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direct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access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storage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since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any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sector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drive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can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be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accessed.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91592" y="3730625"/>
            <a:ext cx="581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Display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96380" y="3730625"/>
            <a:ext cx="4586605" cy="379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shape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refers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display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PC,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indicating</a:t>
            </a:r>
            <a:r>
              <a:rPr dirty="0" sz="1200" spc="-2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information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being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displayed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1200" spc="-1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1200" spc="-10">
                <a:solidFill>
                  <a:srgbClr val="212121"/>
                </a:solidFill>
                <a:latin typeface="Verdana"/>
                <a:cs typeface="Verdana"/>
              </a:rPr>
              <a:t> user.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2024-01-08T11:40:41Z</dcterms:created>
  <dcterms:modified xsi:type="dcterms:W3CDTF">2024-01-08T11:40:41Z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2024-01-08T00:00:00Z</vt:filetime>
  </property>
  <property fmtid="{D5CDD505-2E9C-101B-9397-08002B2CF9AE}" pid="3" name="Creator">
    <vt:lpwstr>Mozilla/5.0 (Windows NT 10.0; Win64; x64) AppleWebKit/537.36 (KHTML, like Gecko) Chrome/120.0.0.0 Safari/537.36</vt:lpwstr>
  </property>
  <property fmtid="{D5CDD505-2E9C-101B-9397-08002B2CF9AE}" pid="4" name="LastSaved">
    <vt:filetime>2024-01-08T00:00:00Z</vt:filetime>
  </property>
  <property fmtid="{D5CDD505-2E9C-101B-9397-08002B2CF9AE}" pid="5" name="Producer">
    <vt:lpwstr>Skia/PDF m120</vt:lpwstr>
  </property>
</Properties>
</file>