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90" r:id="rId3"/>
    <p:sldMasterId id="2147483704" r:id="rId4"/>
    <p:sldMasterId id="2147483718" r:id="rId5"/>
    <p:sldMasterId id="2147483732" r:id="rId6"/>
    <p:sldMasterId id="2147483746" r:id="rId7"/>
  </p:sldMasterIdLst>
  <p:notesMasterIdLst>
    <p:notesMasterId r:id="rId24"/>
  </p:notesMasterIdLst>
  <p:sldIdLst>
    <p:sldId id="29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36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FAF8B9-3B13-46CB-8B5B-738070950AAD}" type="datetimeFigureOut">
              <a:rPr lang="en-US" altLang="en-US"/>
              <a:pPr>
                <a:defRPr/>
              </a:pPr>
              <a:t>2/24/2024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C17A903-38FD-446A-A0FC-113826BEF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40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BF15F-E4A8-4D45-87DC-2568F3B654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66914-9E99-49A9-AB8E-1DC4D3DBC7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0D003-FD55-46B1-BA44-CB08942F1C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ABE3D-7BB8-4B9B-A36C-B4029C65B7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DFF7F-B8E3-4513-BF62-9F9C6654D2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15C964C-901B-4C70-BDA0-789B7FADD87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3BE301B5-0EB7-4DFD-A3EF-14260E982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9B61D3F-CA9F-4DAE-A99A-0DA615A4CF0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67E932A0-87BC-49BE-83FC-DE243959F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9E974F6-EDCF-42CE-AF5E-510F5162F10F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D7645A4E-33CC-42EF-A73D-591D6D6FC5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99A6594-9337-43E7-A5BD-B668B65DB7D5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27193E6-C994-4E02-9868-BA6BC2DDA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A7A2817-9BC9-4A53-AF70-BE9BC93BC33E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966C915-8BC5-4EE5-A297-47205A5242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2370760C-BCBD-4F97-A86F-B5A8F5F932CA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32EC1C7-6D57-4D25-A104-B1CD0D403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3854F-556F-4367-A6A6-38233DB425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07A14A3-2B60-4244-9BA9-1B216BCB44AD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A34E9164-E159-4BAB-840A-9A2B9516B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FE0F403-6AA8-43A6-9DBA-E5FFA84D21D5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8BAEC2B2-4A6D-4015-A729-16C6EC903D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595E2DF-6D73-4139-AA93-83A9B8507810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6C49A56-2FAC-4AD9-B666-3A1A6A7B1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584139A-F844-44AE-B0B2-4B7E169A87A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95B85D7-F65D-453D-8BE3-A24D867E15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CFD730C-E0A2-404C-9734-363546DBE33C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69C93DF8-0442-4271-B881-5C8EFD83EC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163DFD06-F531-46C1-95B4-DE68CB748185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151F0306-E0C5-49BB-AB46-4BD4E7AF8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51C4962-C809-46FE-AEE5-26C5435520C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052BAF3A-CE14-45FA-BAD3-3C79ED688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59FA89-BAD3-4DBD-91C1-7736AA43B8E0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B0A62AC0-D175-4AC9-9366-D142134030C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028DA9-F1EF-4B52-BBAA-F65E451AB2CE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4823290-0127-4340-839F-1410B439F7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EB503-FA03-4C51-817C-B4F4A5518A0B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BA31FB33-7F8C-4D5F-9B71-1A61D3BB278B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29878-0FC4-45A8-B0F0-D50FCCDECB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F26692-C445-4EA3-B3AC-D91F152171DE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9F40DE4-729F-40E9-B503-580AB18C71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2BAA71-026C-4C32-8375-CB4F887ABDDE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659A13DE-7F5F-4A5C-8BFB-AF28E4B2AA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A73CF-BBAD-4C99-8EFD-237CAAE83C4B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1C98F03-7EAB-445B-B494-D8E0F5071C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F3F4B8-8318-4A74-96CD-27250F3EA9C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136DC1A-2455-4D7D-A0B9-29B88F7834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735C40-B3BF-4548-9554-C4DB954A0B6D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42CA2EB-8F37-4E27-B872-ED51D794F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B8A9A3-1362-4FC3-B84A-384B104CB86B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D4A322F4-24F2-4875-841D-E932BCB68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B21467-D5CC-44F3-AB6F-EE428DF7B7A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FCF3D5C0-0B2E-4909-93CF-69EF8DC2E7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27EE0A-2661-4A1C-AA8E-A8C54409183A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57D70FF-CDA8-4FD2-9076-E8E9FD300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C8281B-998E-4EB0-B673-BA36D2090074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7755E8A-BAA4-429C-B1C3-59E0F9572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0B6AB0-2596-4755-A7B6-B2E7C860907A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62A45269-6775-4983-A1B3-E977C21106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59A73-CD49-42CB-8584-85A0BC056B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AF52277-44DF-42A5-BCBD-FCBD33532591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A7D3189-EA61-4846-AA7F-DB29C84603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57454E91-F7F5-4ABB-8C49-A52683570F5E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EDF7177-B06E-4A8F-AB97-0B22ED08E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CCA68554-EF1B-4A7E-89F2-2F1740A3F551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C589375-4D7D-4DE0-A939-B6AB0007F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6FFDAD1-3F3D-490E-82E4-561E7FDB9139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4A688C1F-B1A7-4312-BE1F-456FADFC6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2B037A5-EBF0-4562-B89B-2AF8093609BE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D01DF6AB-0229-4608-BC13-46014FBE79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A3356436-D54E-450D-BE82-C633DCC03025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EA59D70A-B908-4DE5-BF1A-8205D8616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217DDBD-EE36-4E71-AE52-90286EE262F5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10231EA-F2E8-4EB6-94C4-789E77CB4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162D628-8405-45A2-82E6-33A129F2D769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7C3E0EA-BB19-43B4-8D58-F87F42CCBC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3FA808A7-EAB0-4014-85CE-CD8E48111AD0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61B41BE-4539-4E05-95B9-A965F57151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1F6BC9B-6A30-4856-BCAB-224D1E2956A2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14EC2881-34C1-4802-B1E8-C9B249B7F3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1251A-0C33-4174-B601-8039B10A94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4927C4D-68DA-48CC-BD1B-ED7DE087CBCD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C4F4F873-79E5-4069-A0D0-314799D75D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5F5305B3-9ED1-4C2B-9920-F7A0ED8538FB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20AC881-5EB4-4C6A-944C-03E2519DB7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09A3A-18A4-4380-803D-682510B5061F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7456A9DC-F91E-495E-88D9-D3F184B37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AD25EA-17FC-438E-8532-4127A7BF59E6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1B5383F7-8022-4C42-9D34-3EC21BA29B9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BED7CD-DAF1-460A-9DB1-4714D93BA5B5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7399F90-E4AD-44C8-9AE4-E5DC67C351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9CA04D-8845-42F2-8497-F0187E5F9704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60C95451-D322-4717-8D93-A23D74E6BE9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199247-E90A-4953-B92E-DDDE94E2C759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03C0B69D-BD7C-4711-A212-518504F3E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052A35-5EC1-47A6-9C2C-D2A6BB61F110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9BAE540-6159-4049-9647-11E87BE7A1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F6C952-1B0C-4CE3-BAD4-0A0E3F7029DB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0B987A48-1333-4BB8-AE9B-55FD9F1139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A4D3BA-794B-470C-82D3-1E515ABBDB0A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367F6BAA-0C02-45D4-9014-A94E95C40F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A7777-A25E-4131-ADFD-D51DD282D6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A8A6CD-7CD0-4C2B-AB64-6726B731AD3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E221F48-3C92-480D-BF6C-278D7CD67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132D16-E265-453D-ACF4-21D48B513168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DEFDECE-03FB-42B9-9C08-46B1E1019B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8A3E94-676D-4148-83E6-438413D77704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B1812392-A1B5-415C-8B58-6F5C6F53A6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2DF8F5-5652-496F-8E44-178D7502CA60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7B705AF6-1D5C-4AC0-80FA-84F2F0D18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C0A5E0-E987-4EBE-B90A-077A73AD0F26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C5588F0-B921-4A9B-B820-05D53C2F56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11543D-F880-4679-81F3-1FAED2027500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5A14A6DC-B311-4BF3-A6A8-80AAE6FED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04016B1C-9F14-4EC1-A2D4-25C0DB83476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3513580-8C97-401F-9694-14D9878E6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8E2E3E1-3295-4F9F-BD85-F01F18593390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29D8F2F6-24FB-4B7A-9555-E46E5287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FEDF8F84-B07E-4EEF-92C0-6B00A42B1072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3D0B0-652F-4338-8E37-A856B05F80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B13CF8A-FDF3-41E2-887C-61A0E7EACB82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D5C5376D-0B0B-4B91-8994-F3448FBAF2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A7028-8497-484C-8CCE-FF5DB42CAE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C132C30-DD06-4339-A0A9-FCE3684F1D55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619F032-AA88-4933-BF9A-7232E21EF3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94FBE359-1862-4453-9E20-FA90B0B2EAEE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FADF272E-A76F-417C-A0AC-B09152226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B0DB5E71-8603-4C41-BCB6-D6E90800BEFB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A2505CF-52B7-455E-BED8-1AAA097A01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4B64ECD7-03E5-4425-ADD9-B312683D76E0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93D99104-BAFE-4DC8-B92C-019C75B88D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09F19203-3CAA-490C-A296-EEE04E7A7CFC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7FE1A7AA-CD4C-4232-B1CF-AB5092B546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E22F672A-97D3-46D7-828D-01C4907E4C20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E01285D5-DE97-49AB-9239-97D7A8DF1F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3E725015-CD84-492F-8C3A-D8D45E2554DB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A5E9C9D0-C36E-4BFB-82DF-84B8CD6D8D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D652C5DA-82E9-4A6D-86AE-AAEEF58AA9E2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</a:defRPr>
            </a:lvl1pPr>
          </a:lstStyle>
          <a:p>
            <a:fld id="{23C590A3-784F-4B40-AFCA-720433434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E31C9D-68F2-4954-A0B5-2E666D10B104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050E85E0-80E9-48F8-9049-F28EC369D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6EFEEF-36FD-4352-B5CC-A5882E89BA67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768A63F4-BE88-46D9-AFE6-63EFF9FE6077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7F9165-155D-4038-8934-5D58E035BE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FC2327-D501-4AA6-BFA5-B504F3E4492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14133640-962F-47AA-ABF5-9AAD3CE16B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609FAF-5ADF-4280-B42F-D7750788F6BD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  <a:latin typeface="Arial" pitchFamily="34" charset="0"/>
              </a:defRPr>
            </a:lvl1pPr>
          </a:lstStyle>
          <a:p>
            <a:fld id="{21CA8900-4893-4075-9FAB-146154E6A02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606850-867B-4A0C-ADFA-13DB4848746D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2BC78D-EA73-4FD7-B3AE-87951A3C1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032972-FA11-48EA-BB6B-F6AD938C67C1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7371197-7F75-4EA6-830E-C59EB7B2E2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3D0344-197F-470F-A420-F061CBDB1DAA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AAC71825-3C2C-4485-B241-07459F48F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1BF679-9B3A-4C5E-BF68-CF8BB200F371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0438669-93CE-40AE-AF1C-E91B582AD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4409C6-B9F2-4197-99F6-CCCB43CBFF88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1A31419-F144-45FC-B299-383098DFE6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3BFC39-193F-4086-8CB3-CD812C2C3D56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487D4BE7-7A61-4B3C-8D9E-61B036729B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7BB5C7-1754-4A15-AC44-6E5603898DDB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898C675A-57D6-43DC-9C4E-ECE0F14B5A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0A4684-95EA-4989-905D-F73444E72164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26FB63D6-5FF4-4011-BB36-15C64B7F9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15171-6AD5-4920-ACFD-1E8DCC2643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836143-DFFD-46E3-ABCD-28FF1B960F68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9C638491-2CBC-4553-BA0C-98CDD65B5B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IN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600" y="60960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422A6C-DE40-4A3C-829B-99C3AE4F784C}" type="datetime1">
              <a:rPr lang="en-US"/>
              <a:pPr>
                <a:defRPr/>
              </a:pPr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096000"/>
            <a:ext cx="28956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096000"/>
            <a:ext cx="19050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fld id="{ECD548C9-74D7-44D0-8A24-668B3BDBE3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3AFDB4D-B5BF-45A9-806F-C44C1CA3A6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2" r:id="rId1"/>
    <p:sldLayoutId id="2147484853" r:id="rId2"/>
    <p:sldLayoutId id="2147484854" r:id="rId3"/>
    <p:sldLayoutId id="2147484855" r:id="rId4"/>
    <p:sldLayoutId id="2147484856" r:id="rId5"/>
    <p:sldLayoutId id="2147484857" r:id="rId6"/>
    <p:sldLayoutId id="2147484858" r:id="rId7"/>
    <p:sldLayoutId id="2147484859" r:id="rId8"/>
    <p:sldLayoutId id="2147484860" r:id="rId9"/>
    <p:sldLayoutId id="2147484861" r:id="rId10"/>
    <p:sldLayoutId id="2147484862" r:id="rId11"/>
    <p:sldLayoutId id="2147484863" r:id="rId12"/>
    <p:sldLayoutId id="214748486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3C0EF88-B4A9-43F5-A17C-CE610D5272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  <p:sldLayoutId id="2147484876" r:id="rId12"/>
    <p:sldLayoutId id="21474848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F63D27F-E25C-4A9A-852C-0A728E061BD3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81785129-2D86-4F4E-B321-C4E6384892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8" r:id="rId1"/>
    <p:sldLayoutId id="2147484879" r:id="rId2"/>
    <p:sldLayoutId id="2147484880" r:id="rId3"/>
    <p:sldLayoutId id="2147484881" r:id="rId4"/>
    <p:sldLayoutId id="2147484882" r:id="rId5"/>
    <p:sldLayoutId id="2147484883" r:id="rId6"/>
    <p:sldLayoutId id="2147484884" r:id="rId7"/>
    <p:sldLayoutId id="2147484885" r:id="rId8"/>
    <p:sldLayoutId id="2147484886" r:id="rId9"/>
    <p:sldLayoutId id="2147484887" r:id="rId10"/>
    <p:sldLayoutId id="2147484888" r:id="rId11"/>
    <p:sldLayoutId id="2147484889" r:id="rId12"/>
    <p:sldLayoutId id="214748489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B5FF54C-078B-49B2-8D20-E70ED431E9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  <p:sldLayoutId id="2147484902" r:id="rId12"/>
    <p:sldLayoutId id="21474849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5124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7E95D2D-2A84-43AF-B765-692797175E18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65C8A4C2-357B-4E2A-8064-18C8ABE55FC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9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  <p:sldLayoutId id="2147484907" r:id="rId4"/>
    <p:sldLayoutId id="2147484908" r:id="rId5"/>
    <p:sldLayoutId id="2147484909" r:id="rId6"/>
    <p:sldLayoutId id="2147484910" r:id="rId7"/>
    <p:sldLayoutId id="2147484911" r:id="rId8"/>
    <p:sldLayoutId id="2147484912" r:id="rId9"/>
    <p:sldLayoutId id="2147484913" r:id="rId10"/>
    <p:sldLayoutId id="2147484914" r:id="rId11"/>
    <p:sldLayoutId id="2147484915" r:id="rId12"/>
    <p:sldLayoutId id="2147484916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846AA61-BB21-4BF2-9231-DE4BEAEEF9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Rectangle 7"/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7" r:id="rId1"/>
    <p:sldLayoutId id="2147484918" r:id="rId2"/>
    <p:sldLayoutId id="2147484919" r:id="rId3"/>
    <p:sldLayoutId id="2147484920" r:id="rId4"/>
    <p:sldLayoutId id="2147484921" r:id="rId5"/>
    <p:sldLayoutId id="2147484922" r:id="rId6"/>
    <p:sldLayoutId id="2147484923" r:id="rId7"/>
    <p:sldLayoutId id="2147484924" r:id="rId8"/>
    <p:sldLayoutId id="2147484925" r:id="rId9"/>
    <p:sldLayoutId id="2147484926" r:id="rId10"/>
    <p:sldLayoutId id="2147484927" r:id="rId11"/>
    <p:sldLayoutId id="2147484928" r:id="rId12"/>
    <p:sldLayoutId id="21474849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717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5C8C22-5797-4526-AD68-C9F20AF665F5}" type="datetime1">
              <a:rPr lang="en-US"/>
              <a:pPr>
                <a:defRPr/>
              </a:pPr>
              <a:t>2/24/2024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Analyzing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Times New Roman" pitchFamily="18" charset="0"/>
              </a:defRPr>
            </a:lvl1pPr>
          </a:lstStyle>
          <a:p>
            <a:fld id="{AE38DC92-B4DA-42B8-984E-7C3EBA193F9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17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800" y="34925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sz="3600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85750" y="1809750"/>
            <a:ext cx="838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0B050"/>
                </a:solidFill>
              </a:rPr>
              <a:t>Divide and Conquer </a:t>
            </a:r>
            <a:br>
              <a:rPr lang="en-US" altLang="en-US" sz="3200" b="1" dirty="0">
                <a:solidFill>
                  <a:srgbClr val="00B050"/>
                </a:solidFill>
              </a:rPr>
            </a:br>
            <a:r>
              <a:rPr lang="en-US" altLang="en-US" sz="3200" b="1" dirty="0" smtClean="0">
                <a:solidFill>
                  <a:srgbClr val="00B050"/>
                </a:solidFill>
              </a:rPr>
              <a:t>(</a:t>
            </a:r>
            <a:r>
              <a:rPr lang="en-US" altLang="en-US" sz="3200" b="1" dirty="0" err="1" smtClean="0">
                <a:solidFill>
                  <a:srgbClr val="00B050"/>
                </a:solidFill>
              </a:rPr>
              <a:t>Strassen's</a:t>
            </a:r>
            <a:r>
              <a:rPr lang="en-US" altLang="en-US" sz="3200" b="1" dirty="0" smtClean="0">
                <a:solidFill>
                  <a:srgbClr val="00B050"/>
                </a:solidFill>
              </a:rPr>
              <a:t> Matrix Multiplication )</a:t>
            </a:r>
            <a:endParaRPr lang="en-US" sz="3200" b="1" i="1" dirty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134" y="145796"/>
            <a:ext cx="693483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imes New Roman" pitchFamily="18" charset="0"/>
                <a:cs typeface="Times New Roman" pitchFamily="18" charset="0"/>
              </a:rPr>
              <a:t>Formulas</a:t>
            </a:r>
            <a:r>
              <a:rPr sz="3200" b="1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b="1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35" dirty="0">
                <a:latin typeface="Times New Roman" pitchFamily="18" charset="0"/>
                <a:cs typeface="Times New Roman" pitchFamily="18" charset="0"/>
              </a:rPr>
              <a:t>Strassen’s</a:t>
            </a:r>
            <a:r>
              <a:rPr sz="3200" b="1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Algorithm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2200" y="1517129"/>
          <a:ext cx="2628264" cy="94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304800"/>
                <a:gridCol w="867410"/>
                <a:gridCol w="295910"/>
                <a:gridCol w="588644"/>
              </a:tblGrid>
              <a:tr h="473075">
                <a:tc>
                  <a:txBody>
                    <a:bodyPr/>
                    <a:lstStyle/>
                    <a:p>
                      <a:pPr marL="25400">
                        <a:lnSpc>
                          <a:spcPts val="3625"/>
                        </a:lnSpc>
                      </a:pPr>
                      <a:r>
                        <a:rPr sz="4800" spc="-37" baseline="13888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11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995"/>
                        </a:lnSpc>
                      </a:pPr>
                      <a:r>
                        <a:rPr sz="3200" dirty="0">
                          <a:latin typeface="Symbol"/>
                          <a:cs typeface="Symbol"/>
                        </a:rPr>
                        <a:t>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ts val="299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3150" baseline="-21164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3150" spc="390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3150" spc="-30" baseline="-21164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3075">
                <a:tc gridSpan="3">
                  <a:txBody>
                    <a:bodyPr/>
                    <a:lstStyle/>
                    <a:p>
                      <a:pPr marL="25400">
                        <a:lnSpc>
                          <a:spcPts val="349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3150" baseline="-21164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3150" spc="390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150" spc="-30" baseline="-21164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57150">
                      <a:solidFill>
                        <a:srgbClr val="FF0000"/>
                      </a:solidFill>
                      <a:prstDash val="soli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3490"/>
                        </a:lnSpc>
                      </a:pPr>
                      <a:r>
                        <a:rPr sz="3200" dirty="0">
                          <a:latin typeface="Symbol"/>
                          <a:cs typeface="Symbol"/>
                        </a:rPr>
                        <a:t>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5715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5313" y="1361033"/>
            <a:ext cx="2804795" cy="16351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1</a:t>
            </a:r>
            <a:r>
              <a:rPr sz="3150" spc="382" baseline="-2116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150" spc="382" baseline="-2116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3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(A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22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0" dirty="0"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8252" y="1998065"/>
            <a:ext cx="57150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100"/>
              </a:spcBef>
            </a:pPr>
            <a:r>
              <a:rPr sz="4800" spc="-37" baseline="13888" dirty="0">
                <a:latin typeface="Calibri"/>
                <a:cs typeface="Calibri"/>
              </a:rPr>
              <a:t>B</a:t>
            </a:r>
            <a:r>
              <a:rPr sz="2100" spc="-25" dirty="0">
                <a:latin typeface="Calibri"/>
                <a:cs typeface="Calibri"/>
              </a:rPr>
              <a:t>22 </a:t>
            </a:r>
            <a:r>
              <a:rPr sz="4800" spc="-37" baseline="13888" dirty="0">
                <a:latin typeface="Calibri"/>
                <a:cs typeface="Calibri"/>
              </a:rPr>
              <a:t>B</a:t>
            </a:r>
            <a:r>
              <a:rPr sz="2100" spc="-25" dirty="0">
                <a:latin typeface="Calibri"/>
                <a:cs typeface="Calibri"/>
              </a:rPr>
              <a:t>11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13" y="3119120"/>
            <a:ext cx="1413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64869" algn="l"/>
              </a:tabLst>
            </a:pPr>
            <a:r>
              <a:rPr sz="4800" baseline="13888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4</a:t>
            </a:r>
            <a:r>
              <a:rPr sz="2100" spc="254" dirty="0">
                <a:latin typeface="Calibri"/>
                <a:cs typeface="Calibri"/>
              </a:rPr>
              <a:t> </a:t>
            </a:r>
            <a:r>
              <a:rPr sz="4800" spc="-75" baseline="13888" dirty="0">
                <a:latin typeface="Calibri"/>
                <a:cs typeface="Calibri"/>
              </a:rPr>
              <a:t>=</a:t>
            </a:r>
            <a:r>
              <a:rPr sz="4800" baseline="13888" dirty="0">
                <a:latin typeface="Calibri"/>
                <a:cs typeface="Calibri"/>
              </a:rPr>
              <a:t>	</a:t>
            </a:r>
            <a:r>
              <a:rPr sz="4800" spc="-37" baseline="13888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22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3130029"/>
            <a:ext cx="304800" cy="4514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3065"/>
              </a:lnSpc>
            </a:pPr>
            <a:r>
              <a:rPr sz="3200" dirty="0"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00" y="3018536"/>
            <a:ext cx="1778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11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674" y="3554984"/>
            <a:ext cx="668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2755" algn="l"/>
              </a:tabLst>
            </a:pPr>
            <a:r>
              <a:rPr sz="3200" spc="-5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80" y="3791204"/>
            <a:ext cx="719455" cy="1350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76835" algn="ctr">
              <a:lnSpc>
                <a:spcPts val="2425"/>
              </a:lnSpc>
              <a:spcBef>
                <a:spcPts val="135"/>
              </a:spcBef>
            </a:pPr>
            <a:r>
              <a:rPr sz="2100" spc="15" dirty="0">
                <a:latin typeface="Calibri"/>
                <a:cs typeface="Calibri"/>
              </a:rPr>
              <a:t>5</a:t>
            </a:r>
            <a:endParaRPr sz="2100">
              <a:latin typeface="Calibri"/>
              <a:cs typeface="Calibri"/>
            </a:endParaRPr>
          </a:p>
          <a:p>
            <a:pPr marL="38100">
              <a:lnSpc>
                <a:spcPts val="3745"/>
              </a:lnSpc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6</a:t>
            </a:r>
            <a:r>
              <a:rPr sz="3150" spc="375" baseline="-2116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7</a:t>
            </a:r>
            <a:r>
              <a:rPr sz="3150" spc="375" baseline="-2116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92200" y="3644937"/>
          <a:ext cx="377190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/>
                <a:gridCol w="285750"/>
                <a:gridCol w="1752600"/>
              </a:tblGrid>
              <a:tr h="450850">
                <a:tc>
                  <a:txBody>
                    <a:bodyPr/>
                    <a:lstStyle/>
                    <a:p>
                      <a:pPr marL="25400">
                        <a:lnSpc>
                          <a:spcPts val="313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3150" baseline="-21164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3150" spc="390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3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150" spc="-30" baseline="-21164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135"/>
                        </a:lnSpc>
                      </a:pPr>
                      <a:r>
                        <a:rPr sz="3200" dirty="0">
                          <a:latin typeface="Symbol"/>
                          <a:cs typeface="Symbol"/>
                        </a:rPr>
                        <a:t>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13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3150" baseline="-21164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3150" spc="390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3150" spc="-30" baseline="-21164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92200" y="4175074"/>
          <a:ext cx="377190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/>
                <a:gridCol w="285750"/>
                <a:gridCol w="1752600"/>
              </a:tblGrid>
              <a:tr h="450850">
                <a:tc>
                  <a:txBody>
                    <a:bodyPr/>
                    <a:lstStyle/>
                    <a:p>
                      <a:pPr marL="25400">
                        <a:lnSpc>
                          <a:spcPts val="318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3150" baseline="-21164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3150" spc="390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3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150" spc="-30" baseline="-21164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185"/>
                        </a:lnSpc>
                      </a:pPr>
                      <a:r>
                        <a:rPr sz="3200" dirty="0">
                          <a:latin typeface="Symbol"/>
                          <a:cs typeface="Symbol"/>
                        </a:rPr>
                        <a:t>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18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3150" baseline="-21164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3150" spc="390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3150" spc="-30" baseline="-21164" dirty="0">
                          <a:latin typeface="Calibri"/>
                          <a:cs typeface="Calibri"/>
                        </a:rPr>
                        <a:t>22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92200" y="4711700"/>
          <a:ext cx="3771900" cy="45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/>
                <a:gridCol w="285750"/>
                <a:gridCol w="1752600"/>
              </a:tblGrid>
              <a:tr h="450850">
                <a:tc>
                  <a:txBody>
                    <a:bodyPr/>
                    <a:lstStyle/>
                    <a:p>
                      <a:pPr marL="25400">
                        <a:lnSpc>
                          <a:spcPts val="318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3150" baseline="-21164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3150" spc="390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3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150" spc="-30" baseline="-21164" dirty="0">
                          <a:latin typeface="Calibri"/>
                          <a:cs typeface="Calibri"/>
                        </a:rPr>
                        <a:t>21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3185"/>
                        </a:lnSpc>
                      </a:pPr>
                      <a:r>
                        <a:rPr sz="3200" dirty="0">
                          <a:latin typeface="Symbol"/>
                          <a:cs typeface="Symbol"/>
                        </a:rPr>
                        <a:t>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318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3150" baseline="-21164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3150" spc="390" baseline="-2116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3150" spc="-30" baseline="-21164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631809" y="2733621"/>
            <a:ext cx="520065" cy="282575"/>
          </a:xfrm>
          <a:custGeom>
            <a:avLst/>
            <a:gdLst/>
            <a:ahLst/>
            <a:cxnLst/>
            <a:rect l="l" t="t" r="r" b="b"/>
            <a:pathLst>
              <a:path w="520065" h="282575">
                <a:moveTo>
                  <a:pt x="429412" y="0"/>
                </a:moveTo>
                <a:lnTo>
                  <a:pt x="425399" y="11455"/>
                </a:lnTo>
                <a:lnTo>
                  <a:pt x="441741" y="18551"/>
                </a:lnTo>
                <a:lnTo>
                  <a:pt x="455795" y="28371"/>
                </a:lnTo>
                <a:lnTo>
                  <a:pt x="484328" y="73880"/>
                </a:lnTo>
                <a:lnTo>
                  <a:pt x="492658" y="115661"/>
                </a:lnTo>
                <a:lnTo>
                  <a:pt x="493699" y="139750"/>
                </a:lnTo>
                <a:lnTo>
                  <a:pt x="492654" y="164649"/>
                </a:lnTo>
                <a:lnTo>
                  <a:pt x="484286" y="207587"/>
                </a:lnTo>
                <a:lnTo>
                  <a:pt x="455807" y="253828"/>
                </a:lnTo>
                <a:lnTo>
                  <a:pt x="425843" y="270865"/>
                </a:lnTo>
                <a:lnTo>
                  <a:pt x="429412" y="282321"/>
                </a:lnTo>
                <a:lnTo>
                  <a:pt x="467921" y="264263"/>
                </a:lnTo>
                <a:lnTo>
                  <a:pt x="496239" y="232994"/>
                </a:lnTo>
                <a:lnTo>
                  <a:pt x="513648" y="191111"/>
                </a:lnTo>
                <a:lnTo>
                  <a:pt x="519455" y="141236"/>
                </a:lnTo>
                <a:lnTo>
                  <a:pt x="518000" y="115357"/>
                </a:lnTo>
                <a:lnTo>
                  <a:pt x="506355" y="69479"/>
                </a:lnTo>
                <a:lnTo>
                  <a:pt x="483254" y="32129"/>
                </a:lnTo>
                <a:lnTo>
                  <a:pt x="449879" y="7391"/>
                </a:lnTo>
                <a:lnTo>
                  <a:pt x="429412" y="0"/>
                </a:lnTo>
                <a:close/>
              </a:path>
              <a:path w="520065" h="282575">
                <a:moveTo>
                  <a:pt x="90030" y="0"/>
                </a:moveTo>
                <a:lnTo>
                  <a:pt x="51617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3" y="250279"/>
                </a:lnTo>
                <a:lnTo>
                  <a:pt x="69501" y="274944"/>
                </a:lnTo>
                <a:lnTo>
                  <a:pt x="90030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3540" y="1543042"/>
            <a:ext cx="2340610" cy="1491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First,</a:t>
            </a:r>
            <a:r>
              <a:rPr sz="24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create</a:t>
            </a:r>
            <a:r>
              <a:rPr sz="24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10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matrices,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each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of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which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/2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/2.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400" spc="46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625" spc="-52" baseline="28571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130029"/>
            <a:ext cx="1752600" cy="451484"/>
          </a:xfrm>
          <a:custGeom>
            <a:avLst/>
            <a:gdLst/>
            <a:ahLst/>
            <a:cxnLst/>
            <a:rect l="l" t="t" r="r" b="b"/>
            <a:pathLst>
              <a:path w="1752600" h="451485">
                <a:moveTo>
                  <a:pt x="0" y="0"/>
                </a:moveTo>
                <a:lnTo>
                  <a:pt x="1752600" y="0"/>
                </a:lnTo>
                <a:lnTo>
                  <a:pt x="1752600" y="451370"/>
                </a:lnTo>
                <a:lnTo>
                  <a:pt x="0" y="45137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092200" y="2580322"/>
            <a:ext cx="2044700" cy="480695"/>
            <a:chOff x="1092200" y="2580322"/>
            <a:chExt cx="2044700" cy="480695"/>
          </a:xfrm>
        </p:grpSpPr>
        <p:sp>
          <p:nvSpPr>
            <p:cNvPr id="18" name="object 18"/>
            <p:cNvSpPr/>
            <p:nvPr/>
          </p:nvSpPr>
          <p:spPr>
            <a:xfrm>
              <a:off x="1104900" y="2596629"/>
              <a:ext cx="1752600" cy="451484"/>
            </a:xfrm>
            <a:custGeom>
              <a:avLst/>
              <a:gdLst/>
              <a:ahLst/>
              <a:cxnLst/>
              <a:rect l="l" t="t" r="r" b="b"/>
              <a:pathLst>
                <a:path w="1752600" h="451485">
                  <a:moveTo>
                    <a:pt x="0" y="0"/>
                  </a:moveTo>
                  <a:lnTo>
                    <a:pt x="1752600" y="0"/>
                  </a:lnTo>
                  <a:lnTo>
                    <a:pt x="1752600" y="451370"/>
                  </a:lnTo>
                  <a:lnTo>
                    <a:pt x="0" y="45137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9400" y="2593022"/>
              <a:ext cx="304800" cy="451484"/>
            </a:xfrm>
            <a:custGeom>
              <a:avLst/>
              <a:gdLst/>
              <a:ahLst/>
              <a:cxnLst/>
              <a:rect l="l" t="t" r="r" b="b"/>
              <a:pathLst>
                <a:path w="304800" h="451485">
                  <a:moveTo>
                    <a:pt x="0" y="0"/>
                  </a:moveTo>
                  <a:lnTo>
                    <a:pt x="304800" y="0"/>
                  </a:lnTo>
                  <a:lnTo>
                    <a:pt x="304800" y="451370"/>
                  </a:lnTo>
                  <a:lnTo>
                    <a:pt x="0" y="45137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88940" y="3464736"/>
            <a:ext cx="2215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Then,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recursively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compute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matrix products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719" y="286162"/>
            <a:ext cx="4242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Then</a:t>
            </a:r>
            <a:r>
              <a:rPr sz="3200" b="1" spc="-10" dirty="0"/>
              <a:t> </a:t>
            </a:r>
            <a:r>
              <a:rPr sz="3200" b="1" dirty="0"/>
              <a:t>add</a:t>
            </a:r>
            <a:r>
              <a:rPr sz="3200" b="1" spc="5" dirty="0"/>
              <a:t> </a:t>
            </a:r>
            <a:r>
              <a:rPr sz="3200" b="1" spc="-10" dirty="0"/>
              <a:t>together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1842389"/>
            <a:ext cx="106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3600" spc="-37" baseline="13888" dirty="0">
                <a:latin typeface="Calibri"/>
                <a:cs typeface="Calibri"/>
              </a:rPr>
              <a:t>C</a:t>
            </a:r>
            <a:r>
              <a:rPr sz="1600" spc="-25" dirty="0">
                <a:latin typeface="Calibri"/>
                <a:cs typeface="Calibri"/>
              </a:rPr>
              <a:t>11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C</a:t>
            </a:r>
            <a:r>
              <a:rPr sz="1600" spc="-2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2979" y="1842389"/>
            <a:ext cx="113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07390" algn="l"/>
              </a:tabLst>
            </a:pPr>
            <a:r>
              <a:rPr sz="3600" spc="-37" baseline="13888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11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6476" y="1842389"/>
            <a:ext cx="1115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93420" algn="l"/>
              </a:tabLst>
            </a:pPr>
            <a:r>
              <a:rPr sz="3600" spc="-37" baseline="13888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11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8683" y="213347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40" y="213347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000" y="2573909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93420" algn="l"/>
              </a:tabLst>
            </a:pPr>
            <a:r>
              <a:rPr sz="3600" spc="-37" baseline="13888" dirty="0">
                <a:latin typeface="Calibri"/>
                <a:cs typeface="Calibri"/>
              </a:rPr>
              <a:t>C</a:t>
            </a:r>
            <a:r>
              <a:rPr sz="1600" spc="-25" dirty="0">
                <a:latin typeface="Calibri"/>
                <a:cs typeface="Calibri"/>
              </a:rPr>
              <a:t>21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C</a:t>
            </a:r>
            <a:r>
              <a:rPr sz="1600" spc="-25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0223" y="2573909"/>
            <a:ext cx="113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05485" algn="l"/>
              </a:tabLst>
            </a:pPr>
            <a:r>
              <a:rPr sz="3600" spc="-37" baseline="13888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21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2196" y="2573909"/>
            <a:ext cx="111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3600" spc="-37" baseline="13888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21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4507" y="3396729"/>
            <a:ext cx="2211070" cy="451484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635"/>
              </a:lnSpc>
              <a:tabLst>
                <a:tab pos="518795" algn="l"/>
                <a:tab pos="1136015" algn="l"/>
              </a:tabLst>
            </a:pP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5</a:t>
            </a:r>
            <a:r>
              <a:rPr sz="2400" baseline="-20833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4</a:t>
            </a:r>
            <a:r>
              <a:rPr sz="2400" baseline="-20833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- P</a:t>
            </a:r>
            <a:r>
              <a:rPr sz="2400" baseline="-2083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6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1683" y="3393516"/>
            <a:ext cx="1295400" cy="451484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266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spc="-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2839" y="371843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507" y="4114800"/>
            <a:ext cx="1537970" cy="451484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135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baseline="-20833" dirty="0">
                <a:latin typeface="Calibri"/>
                <a:cs typeface="Calibri"/>
              </a:rPr>
              <a:t>3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4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1794" y="4110837"/>
            <a:ext cx="2211070" cy="451484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770"/>
              </a:lnSpc>
              <a:tabLst>
                <a:tab pos="502284" algn="l"/>
                <a:tab pos="1119505" algn="l"/>
              </a:tabLst>
            </a:pP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5</a:t>
            </a:r>
            <a:r>
              <a:rPr sz="2400" baseline="-20833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1</a:t>
            </a:r>
            <a:r>
              <a:rPr sz="2400" baseline="-20833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baseline="-20833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7</a:t>
            </a:r>
            <a:endParaRPr sz="2400" baseline="-20833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2443" y="1739900"/>
            <a:ext cx="1416050" cy="1346200"/>
            <a:chOff x="1262443" y="1739900"/>
            <a:chExt cx="1416050" cy="1346200"/>
          </a:xfrm>
        </p:grpSpPr>
        <p:sp>
          <p:nvSpPr>
            <p:cNvPr id="17" name="object 17"/>
            <p:cNvSpPr/>
            <p:nvPr/>
          </p:nvSpPr>
          <p:spPr>
            <a:xfrm>
              <a:off x="1970313" y="1924050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9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4170" y="2368550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>
                  <a:moveTo>
                    <a:pt x="0" y="0"/>
                  </a:moveTo>
                  <a:lnTo>
                    <a:pt x="96459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8793" y="1746250"/>
              <a:ext cx="1403350" cy="1333500"/>
            </a:xfrm>
            <a:custGeom>
              <a:avLst/>
              <a:gdLst/>
              <a:ahLst/>
              <a:cxnLst/>
              <a:rect l="l" t="t" r="r" b="b"/>
              <a:pathLst>
                <a:path w="1403350" h="1333500">
                  <a:moveTo>
                    <a:pt x="222250" y="1333500"/>
                  </a:moveTo>
                  <a:lnTo>
                    <a:pt x="177458" y="1328984"/>
                  </a:lnTo>
                  <a:lnTo>
                    <a:pt x="135740" y="1316034"/>
                  </a:lnTo>
                  <a:lnTo>
                    <a:pt x="97987" y="1295543"/>
                  </a:lnTo>
                  <a:lnTo>
                    <a:pt x="65095" y="1268404"/>
                  </a:lnTo>
                  <a:lnTo>
                    <a:pt x="37956" y="1235512"/>
                  </a:lnTo>
                  <a:lnTo>
                    <a:pt x="17465" y="1197759"/>
                  </a:lnTo>
                  <a:lnTo>
                    <a:pt x="4515" y="1156041"/>
                  </a:lnTo>
                  <a:lnTo>
                    <a:pt x="0" y="1111250"/>
                  </a:lnTo>
                  <a:lnTo>
                    <a:pt x="0" y="222250"/>
                  </a:lnTo>
                  <a:lnTo>
                    <a:pt x="4515" y="177458"/>
                  </a:lnTo>
                  <a:lnTo>
                    <a:pt x="17465" y="135740"/>
                  </a:lnTo>
                  <a:lnTo>
                    <a:pt x="37956" y="97987"/>
                  </a:lnTo>
                  <a:lnTo>
                    <a:pt x="65095" y="65095"/>
                  </a:lnTo>
                  <a:lnTo>
                    <a:pt x="97987" y="37956"/>
                  </a:lnTo>
                  <a:lnTo>
                    <a:pt x="135740" y="17465"/>
                  </a:lnTo>
                  <a:lnTo>
                    <a:pt x="177458" y="4515"/>
                  </a:lnTo>
                  <a:lnTo>
                    <a:pt x="222250" y="0"/>
                  </a:lnTo>
                </a:path>
                <a:path w="1403350" h="1333500">
                  <a:moveTo>
                    <a:pt x="1180795" y="0"/>
                  </a:moveTo>
                  <a:lnTo>
                    <a:pt x="1225586" y="4515"/>
                  </a:lnTo>
                  <a:lnTo>
                    <a:pt x="1267305" y="17465"/>
                  </a:lnTo>
                  <a:lnTo>
                    <a:pt x="1305057" y="37956"/>
                  </a:lnTo>
                  <a:lnTo>
                    <a:pt x="1337949" y="65095"/>
                  </a:lnTo>
                  <a:lnTo>
                    <a:pt x="1365088" y="97987"/>
                  </a:lnTo>
                  <a:lnTo>
                    <a:pt x="1385579" y="135740"/>
                  </a:lnTo>
                  <a:lnTo>
                    <a:pt x="1398529" y="177458"/>
                  </a:lnTo>
                  <a:lnTo>
                    <a:pt x="1403045" y="222250"/>
                  </a:lnTo>
                  <a:lnTo>
                    <a:pt x="1403045" y="1111250"/>
                  </a:lnTo>
                  <a:lnTo>
                    <a:pt x="1398529" y="1156041"/>
                  </a:lnTo>
                  <a:lnTo>
                    <a:pt x="1385579" y="1197759"/>
                  </a:lnTo>
                  <a:lnTo>
                    <a:pt x="1365088" y="1235512"/>
                  </a:lnTo>
                  <a:lnTo>
                    <a:pt x="1337949" y="1268404"/>
                  </a:lnTo>
                  <a:lnTo>
                    <a:pt x="1305057" y="1295543"/>
                  </a:lnTo>
                  <a:lnTo>
                    <a:pt x="1267305" y="1316034"/>
                  </a:lnTo>
                  <a:lnTo>
                    <a:pt x="1225586" y="1328984"/>
                  </a:lnTo>
                  <a:lnTo>
                    <a:pt x="1180795" y="1333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383895" y="1739900"/>
            <a:ext cx="1416050" cy="1346200"/>
            <a:chOff x="5383895" y="1739900"/>
            <a:chExt cx="1416050" cy="1346200"/>
          </a:xfrm>
        </p:grpSpPr>
        <p:sp>
          <p:nvSpPr>
            <p:cNvPr id="21" name="object 21"/>
            <p:cNvSpPr/>
            <p:nvPr/>
          </p:nvSpPr>
          <p:spPr>
            <a:xfrm>
              <a:off x="6091765" y="1924050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9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5622" y="2368550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>
                  <a:moveTo>
                    <a:pt x="0" y="0"/>
                  </a:moveTo>
                  <a:lnTo>
                    <a:pt x="96459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90245" y="1746250"/>
              <a:ext cx="1403350" cy="1333500"/>
            </a:xfrm>
            <a:custGeom>
              <a:avLst/>
              <a:gdLst/>
              <a:ahLst/>
              <a:cxnLst/>
              <a:rect l="l" t="t" r="r" b="b"/>
              <a:pathLst>
                <a:path w="1403350" h="1333500">
                  <a:moveTo>
                    <a:pt x="222250" y="1333500"/>
                  </a:moveTo>
                  <a:lnTo>
                    <a:pt x="177458" y="1328984"/>
                  </a:lnTo>
                  <a:lnTo>
                    <a:pt x="135740" y="1316034"/>
                  </a:lnTo>
                  <a:lnTo>
                    <a:pt x="97987" y="1295543"/>
                  </a:lnTo>
                  <a:lnTo>
                    <a:pt x="65095" y="1268404"/>
                  </a:lnTo>
                  <a:lnTo>
                    <a:pt x="37956" y="1235512"/>
                  </a:lnTo>
                  <a:lnTo>
                    <a:pt x="17465" y="1197759"/>
                  </a:lnTo>
                  <a:lnTo>
                    <a:pt x="4515" y="1156041"/>
                  </a:lnTo>
                  <a:lnTo>
                    <a:pt x="0" y="1111250"/>
                  </a:lnTo>
                  <a:lnTo>
                    <a:pt x="0" y="222250"/>
                  </a:lnTo>
                  <a:lnTo>
                    <a:pt x="4515" y="177458"/>
                  </a:lnTo>
                  <a:lnTo>
                    <a:pt x="17465" y="135740"/>
                  </a:lnTo>
                  <a:lnTo>
                    <a:pt x="37956" y="97987"/>
                  </a:lnTo>
                  <a:lnTo>
                    <a:pt x="65095" y="65095"/>
                  </a:lnTo>
                  <a:lnTo>
                    <a:pt x="97987" y="37956"/>
                  </a:lnTo>
                  <a:lnTo>
                    <a:pt x="135740" y="17465"/>
                  </a:lnTo>
                  <a:lnTo>
                    <a:pt x="177458" y="4515"/>
                  </a:lnTo>
                  <a:lnTo>
                    <a:pt x="222250" y="0"/>
                  </a:lnTo>
                </a:path>
                <a:path w="1403350" h="1333500">
                  <a:moveTo>
                    <a:pt x="1180795" y="0"/>
                  </a:moveTo>
                  <a:lnTo>
                    <a:pt x="1225586" y="4515"/>
                  </a:lnTo>
                  <a:lnTo>
                    <a:pt x="1267305" y="17465"/>
                  </a:lnTo>
                  <a:lnTo>
                    <a:pt x="1305057" y="37956"/>
                  </a:lnTo>
                  <a:lnTo>
                    <a:pt x="1337949" y="65095"/>
                  </a:lnTo>
                  <a:lnTo>
                    <a:pt x="1365088" y="97987"/>
                  </a:lnTo>
                  <a:lnTo>
                    <a:pt x="1385579" y="135740"/>
                  </a:lnTo>
                  <a:lnTo>
                    <a:pt x="1398529" y="177458"/>
                  </a:lnTo>
                  <a:lnTo>
                    <a:pt x="1403045" y="222250"/>
                  </a:lnTo>
                  <a:lnTo>
                    <a:pt x="1403045" y="1111250"/>
                  </a:lnTo>
                  <a:lnTo>
                    <a:pt x="1398529" y="1156041"/>
                  </a:lnTo>
                  <a:lnTo>
                    <a:pt x="1385579" y="1197759"/>
                  </a:lnTo>
                  <a:lnTo>
                    <a:pt x="1365088" y="1235512"/>
                  </a:lnTo>
                  <a:lnTo>
                    <a:pt x="1337949" y="1268404"/>
                  </a:lnTo>
                  <a:lnTo>
                    <a:pt x="1305057" y="1295543"/>
                  </a:lnTo>
                  <a:lnTo>
                    <a:pt x="1267305" y="1316034"/>
                  </a:lnTo>
                  <a:lnTo>
                    <a:pt x="1225586" y="1328984"/>
                  </a:lnTo>
                  <a:lnTo>
                    <a:pt x="1180795" y="1333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636433" y="1739900"/>
            <a:ext cx="1059180" cy="1346200"/>
            <a:chOff x="3636433" y="1739900"/>
            <a:chExt cx="1059180" cy="1346200"/>
          </a:xfrm>
        </p:grpSpPr>
        <p:sp>
          <p:nvSpPr>
            <p:cNvPr id="25" name="object 25"/>
            <p:cNvSpPr/>
            <p:nvPr/>
          </p:nvSpPr>
          <p:spPr>
            <a:xfrm>
              <a:off x="4074885" y="2012950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9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36433" y="2368550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>
                  <a:moveTo>
                    <a:pt x="0" y="0"/>
                  </a:moveTo>
                  <a:lnTo>
                    <a:pt x="96459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6470" y="1746250"/>
              <a:ext cx="222250" cy="1333500"/>
            </a:xfrm>
            <a:custGeom>
              <a:avLst/>
              <a:gdLst/>
              <a:ahLst/>
              <a:cxnLst/>
              <a:rect l="l" t="t" r="r" b="b"/>
              <a:pathLst>
                <a:path w="222250" h="1333500">
                  <a:moveTo>
                    <a:pt x="0" y="0"/>
                  </a:moveTo>
                  <a:lnTo>
                    <a:pt x="44791" y="4515"/>
                  </a:lnTo>
                  <a:lnTo>
                    <a:pt x="86509" y="17465"/>
                  </a:lnTo>
                  <a:lnTo>
                    <a:pt x="124262" y="37956"/>
                  </a:lnTo>
                  <a:lnTo>
                    <a:pt x="157154" y="65095"/>
                  </a:lnTo>
                  <a:lnTo>
                    <a:pt x="184293" y="97987"/>
                  </a:lnTo>
                  <a:lnTo>
                    <a:pt x="204784" y="135740"/>
                  </a:lnTo>
                  <a:lnTo>
                    <a:pt x="217734" y="177458"/>
                  </a:lnTo>
                  <a:lnTo>
                    <a:pt x="222250" y="222250"/>
                  </a:lnTo>
                  <a:lnTo>
                    <a:pt x="222250" y="1111250"/>
                  </a:lnTo>
                  <a:lnTo>
                    <a:pt x="217734" y="1156041"/>
                  </a:lnTo>
                  <a:lnTo>
                    <a:pt x="204784" y="1197759"/>
                  </a:lnTo>
                  <a:lnTo>
                    <a:pt x="184293" y="1235512"/>
                  </a:lnTo>
                  <a:lnTo>
                    <a:pt x="157154" y="1268404"/>
                  </a:lnTo>
                  <a:lnTo>
                    <a:pt x="124262" y="1295543"/>
                  </a:lnTo>
                  <a:lnTo>
                    <a:pt x="86509" y="1316034"/>
                  </a:lnTo>
                  <a:lnTo>
                    <a:pt x="44791" y="1328984"/>
                  </a:lnTo>
                  <a:lnTo>
                    <a:pt x="0" y="1333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3285675" y="1746250"/>
            <a:ext cx="222250" cy="1333500"/>
          </a:xfrm>
          <a:custGeom>
            <a:avLst/>
            <a:gdLst/>
            <a:ahLst/>
            <a:cxnLst/>
            <a:rect l="l" t="t" r="r" b="b"/>
            <a:pathLst>
              <a:path w="222250" h="1333500">
                <a:moveTo>
                  <a:pt x="222250" y="1333500"/>
                </a:moveTo>
                <a:lnTo>
                  <a:pt x="177458" y="1328984"/>
                </a:lnTo>
                <a:lnTo>
                  <a:pt x="135740" y="1316034"/>
                </a:lnTo>
                <a:lnTo>
                  <a:pt x="97987" y="1295543"/>
                </a:lnTo>
                <a:lnTo>
                  <a:pt x="65095" y="1268404"/>
                </a:lnTo>
                <a:lnTo>
                  <a:pt x="37956" y="1235512"/>
                </a:lnTo>
                <a:lnTo>
                  <a:pt x="17465" y="1197759"/>
                </a:lnTo>
                <a:lnTo>
                  <a:pt x="4515" y="1156041"/>
                </a:lnTo>
                <a:lnTo>
                  <a:pt x="0" y="1111250"/>
                </a:lnTo>
                <a:lnTo>
                  <a:pt x="0" y="222250"/>
                </a:lnTo>
                <a:lnTo>
                  <a:pt x="4515" y="177458"/>
                </a:lnTo>
                <a:lnTo>
                  <a:pt x="17465" y="135740"/>
                </a:lnTo>
                <a:lnTo>
                  <a:pt x="37956" y="97987"/>
                </a:lnTo>
                <a:lnTo>
                  <a:pt x="65095" y="65095"/>
                </a:lnTo>
                <a:lnTo>
                  <a:pt x="97987" y="37956"/>
                </a:lnTo>
                <a:lnTo>
                  <a:pt x="135740" y="17465"/>
                </a:lnTo>
                <a:lnTo>
                  <a:pt x="177458" y="4515"/>
                </a:lnTo>
                <a:lnTo>
                  <a:pt x="22225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99359" y="3276600"/>
            <a:ext cx="190500" cy="1143000"/>
          </a:xfrm>
          <a:custGeom>
            <a:avLst/>
            <a:gdLst/>
            <a:ahLst/>
            <a:cxnLst/>
            <a:rect l="l" t="t" r="r" b="b"/>
            <a:pathLst>
              <a:path w="190500" h="1143000">
                <a:moveTo>
                  <a:pt x="190500" y="1143000"/>
                </a:moveTo>
                <a:lnTo>
                  <a:pt x="146821" y="1137968"/>
                </a:lnTo>
                <a:lnTo>
                  <a:pt x="106724" y="1123636"/>
                </a:lnTo>
                <a:lnTo>
                  <a:pt x="71353" y="1101148"/>
                </a:lnTo>
                <a:lnTo>
                  <a:pt x="41851" y="1071646"/>
                </a:lnTo>
                <a:lnTo>
                  <a:pt x="19363" y="1036275"/>
                </a:lnTo>
                <a:lnTo>
                  <a:pt x="5031" y="996178"/>
                </a:lnTo>
                <a:lnTo>
                  <a:pt x="0" y="952500"/>
                </a:ln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1046" y="3276600"/>
            <a:ext cx="191135" cy="1143000"/>
          </a:xfrm>
          <a:custGeom>
            <a:avLst/>
            <a:gdLst/>
            <a:ahLst/>
            <a:cxnLst/>
            <a:rect l="l" t="t" r="r" b="b"/>
            <a:pathLst>
              <a:path w="191134" h="1143000">
                <a:moveTo>
                  <a:pt x="0" y="0"/>
                </a:moveTo>
                <a:lnTo>
                  <a:pt x="43683" y="5031"/>
                </a:lnTo>
                <a:lnTo>
                  <a:pt x="83783" y="19363"/>
                </a:lnTo>
                <a:lnTo>
                  <a:pt x="119156" y="41851"/>
                </a:lnTo>
                <a:lnTo>
                  <a:pt x="148659" y="71353"/>
                </a:lnTo>
                <a:lnTo>
                  <a:pt x="171149" y="106724"/>
                </a:lnTo>
                <a:lnTo>
                  <a:pt x="185481" y="146821"/>
                </a:lnTo>
                <a:lnTo>
                  <a:pt x="190512" y="190500"/>
                </a:lnTo>
                <a:lnTo>
                  <a:pt x="190512" y="952500"/>
                </a:lnTo>
                <a:lnTo>
                  <a:pt x="185481" y="996178"/>
                </a:lnTo>
                <a:lnTo>
                  <a:pt x="171149" y="1036275"/>
                </a:lnTo>
                <a:lnTo>
                  <a:pt x="148659" y="1071646"/>
                </a:lnTo>
                <a:lnTo>
                  <a:pt x="119156" y="1101148"/>
                </a:lnTo>
                <a:lnTo>
                  <a:pt x="83783" y="1123636"/>
                </a:lnTo>
                <a:lnTo>
                  <a:pt x="43683" y="1137968"/>
                </a:lnTo>
                <a:lnTo>
                  <a:pt x="0" y="114300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7800" y="5347822"/>
            <a:ext cx="530225" cy="368300"/>
          </a:xfrm>
          <a:custGeom>
            <a:avLst/>
            <a:gdLst/>
            <a:ahLst/>
            <a:cxnLst/>
            <a:rect l="l" t="t" r="r" b="b"/>
            <a:pathLst>
              <a:path w="530225" h="368300">
                <a:moveTo>
                  <a:pt x="433133" y="0"/>
                </a:moveTo>
                <a:lnTo>
                  <a:pt x="429412" y="12204"/>
                </a:lnTo>
                <a:lnTo>
                  <a:pt x="446329" y="20977"/>
                </a:lnTo>
                <a:lnTo>
                  <a:pt x="461057" y="33748"/>
                </a:lnTo>
                <a:lnTo>
                  <a:pt x="483958" y="71285"/>
                </a:lnTo>
                <a:lnTo>
                  <a:pt x="497857" y="122301"/>
                </a:lnTo>
                <a:lnTo>
                  <a:pt x="502488" y="184251"/>
                </a:lnTo>
                <a:lnTo>
                  <a:pt x="501330" y="216522"/>
                </a:lnTo>
                <a:lnTo>
                  <a:pt x="492067" y="272891"/>
                </a:lnTo>
                <a:lnTo>
                  <a:pt x="473600" y="317722"/>
                </a:lnTo>
                <a:lnTo>
                  <a:pt x="446329" y="347226"/>
                </a:lnTo>
                <a:lnTo>
                  <a:pt x="429412" y="355993"/>
                </a:lnTo>
                <a:lnTo>
                  <a:pt x="433133" y="368198"/>
                </a:lnTo>
                <a:lnTo>
                  <a:pt x="474248" y="346286"/>
                </a:lnTo>
                <a:lnTo>
                  <a:pt x="504723" y="304952"/>
                </a:lnTo>
                <a:lnTo>
                  <a:pt x="523582" y="249212"/>
                </a:lnTo>
                <a:lnTo>
                  <a:pt x="529869" y="184099"/>
                </a:lnTo>
                <a:lnTo>
                  <a:pt x="528297" y="150371"/>
                </a:lnTo>
                <a:lnTo>
                  <a:pt x="515724" y="89944"/>
                </a:lnTo>
                <a:lnTo>
                  <a:pt x="490813" y="40155"/>
                </a:lnTo>
                <a:lnTo>
                  <a:pt x="455022" y="8532"/>
                </a:lnTo>
                <a:lnTo>
                  <a:pt x="433133" y="0"/>
                </a:lnTo>
                <a:close/>
              </a:path>
              <a:path w="530225" h="368300">
                <a:moveTo>
                  <a:pt x="96735" y="0"/>
                </a:moveTo>
                <a:lnTo>
                  <a:pt x="55616" y="21917"/>
                </a:lnTo>
                <a:lnTo>
                  <a:pt x="25146" y="63246"/>
                </a:lnTo>
                <a:lnTo>
                  <a:pt x="6286" y="118986"/>
                </a:lnTo>
                <a:lnTo>
                  <a:pt x="0" y="184099"/>
                </a:lnTo>
                <a:lnTo>
                  <a:pt x="1571" y="217827"/>
                </a:lnTo>
                <a:lnTo>
                  <a:pt x="14144" y="278253"/>
                </a:lnTo>
                <a:lnTo>
                  <a:pt x="39050" y="328045"/>
                </a:lnTo>
                <a:lnTo>
                  <a:pt x="74845" y="359671"/>
                </a:lnTo>
                <a:lnTo>
                  <a:pt x="96735" y="368198"/>
                </a:lnTo>
                <a:lnTo>
                  <a:pt x="100457" y="355993"/>
                </a:lnTo>
                <a:lnTo>
                  <a:pt x="83540" y="347226"/>
                </a:lnTo>
                <a:lnTo>
                  <a:pt x="68811" y="334468"/>
                </a:lnTo>
                <a:lnTo>
                  <a:pt x="45910" y="296989"/>
                </a:lnTo>
                <a:lnTo>
                  <a:pt x="32011" y="246068"/>
                </a:lnTo>
                <a:lnTo>
                  <a:pt x="27386" y="184099"/>
                </a:lnTo>
                <a:lnTo>
                  <a:pt x="28538" y="151909"/>
                </a:lnTo>
                <a:lnTo>
                  <a:pt x="37802" y="95426"/>
                </a:lnTo>
                <a:lnTo>
                  <a:pt x="56269" y="50518"/>
                </a:lnTo>
                <a:lnTo>
                  <a:pt x="83540" y="20977"/>
                </a:lnTo>
                <a:lnTo>
                  <a:pt x="100457" y="12204"/>
                </a:lnTo>
                <a:lnTo>
                  <a:pt x="9673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99530" y="5301488"/>
            <a:ext cx="161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78255" algn="l"/>
              </a:tabLst>
            </a:pP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Time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B050"/>
                </a:solidFill>
                <a:latin typeface="Cambria Math"/>
                <a:cs typeface="Cambria Math"/>
              </a:rPr>
              <a:t>Θ</a:t>
            </a:r>
            <a:r>
              <a:rPr sz="2400" dirty="0">
                <a:solidFill>
                  <a:srgbClr val="00B050"/>
                </a:solidFill>
                <a:latin typeface="Cambria Math"/>
                <a:cs typeface="Cambria Math"/>
              </a:rPr>
              <a:t>	</a:t>
            </a:r>
            <a:r>
              <a:rPr sz="2400" spc="-25" dirty="0">
                <a:solidFill>
                  <a:srgbClr val="00B050"/>
                </a:solidFill>
                <a:latin typeface="Cambria Math"/>
                <a:cs typeface="Cambria Math"/>
              </a:rPr>
              <a:t>𝑛</a:t>
            </a:r>
            <a:r>
              <a:rPr sz="2625" spc="-37" baseline="28571" dirty="0">
                <a:solidFill>
                  <a:srgbClr val="00B050"/>
                </a:solidFill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6703059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10615">
              <a:lnSpc>
                <a:spcPct val="100000"/>
              </a:lnSpc>
              <a:spcBef>
                <a:spcPts val="95"/>
              </a:spcBef>
            </a:pPr>
            <a:r>
              <a:rPr sz="3200" b="1" spc="-10" dirty="0"/>
              <a:t>Resulting</a:t>
            </a:r>
            <a:r>
              <a:rPr sz="3200" b="1" spc="-190" dirty="0"/>
              <a:t> </a:t>
            </a:r>
            <a:r>
              <a:rPr sz="3200" b="1" dirty="0"/>
              <a:t>Runtime</a:t>
            </a:r>
            <a:r>
              <a:rPr sz="3200" b="1" spc="-185" dirty="0"/>
              <a:t> </a:t>
            </a:r>
            <a:r>
              <a:rPr sz="3200" b="1" spc="-25" dirty="0"/>
              <a:t>for </a:t>
            </a:r>
            <a:r>
              <a:rPr sz="3200" b="1" spc="-35" dirty="0"/>
              <a:t>Strassens’s</a:t>
            </a:r>
            <a:r>
              <a:rPr sz="3200" b="1" spc="-170" dirty="0"/>
              <a:t> </a:t>
            </a:r>
            <a:r>
              <a:rPr sz="3200" b="1" dirty="0"/>
              <a:t>Matrix</a:t>
            </a:r>
            <a:r>
              <a:rPr sz="3200" b="1" spc="-155" dirty="0"/>
              <a:t> </a:t>
            </a:r>
            <a:r>
              <a:rPr sz="3200" b="1" spc="-10" dirty="0"/>
              <a:t>Multiplication</a:t>
            </a:r>
            <a:endParaRPr sz="3200" b="1"/>
          </a:p>
        </p:txBody>
      </p:sp>
      <p:sp>
        <p:nvSpPr>
          <p:cNvPr id="3" name="object 3"/>
          <p:cNvSpPr/>
          <p:nvPr/>
        </p:nvSpPr>
        <p:spPr>
          <a:xfrm>
            <a:off x="799304" y="1977547"/>
            <a:ext cx="443230" cy="328930"/>
          </a:xfrm>
          <a:custGeom>
            <a:avLst/>
            <a:gdLst/>
            <a:ahLst/>
            <a:cxnLst/>
            <a:rect l="l" t="t" r="r" b="b"/>
            <a:pathLst>
              <a:path w="443230" h="328930">
                <a:moveTo>
                  <a:pt x="338200" y="0"/>
                </a:moveTo>
                <a:lnTo>
                  <a:pt x="333514" y="13347"/>
                </a:lnTo>
                <a:lnTo>
                  <a:pt x="352555" y="21612"/>
                </a:lnTo>
                <a:lnTo>
                  <a:pt x="368930" y="33053"/>
                </a:lnTo>
                <a:lnTo>
                  <a:pt x="393687" y="65455"/>
                </a:lnTo>
                <a:lnTo>
                  <a:pt x="408249" y="109167"/>
                </a:lnTo>
                <a:lnTo>
                  <a:pt x="413105" y="162814"/>
                </a:lnTo>
                <a:lnTo>
                  <a:pt x="411886" y="191819"/>
                </a:lnTo>
                <a:lnTo>
                  <a:pt x="402132" y="241839"/>
                </a:lnTo>
                <a:lnTo>
                  <a:pt x="382561" y="280904"/>
                </a:lnTo>
                <a:lnTo>
                  <a:pt x="352780" y="307255"/>
                </a:lnTo>
                <a:lnTo>
                  <a:pt x="334035" y="315556"/>
                </a:lnTo>
                <a:lnTo>
                  <a:pt x="338200" y="328904"/>
                </a:lnTo>
                <a:lnTo>
                  <a:pt x="383065" y="307867"/>
                </a:lnTo>
                <a:lnTo>
                  <a:pt x="416052" y="271437"/>
                </a:lnTo>
                <a:lnTo>
                  <a:pt x="436340" y="222646"/>
                </a:lnTo>
                <a:lnTo>
                  <a:pt x="443102" y="164541"/>
                </a:lnTo>
                <a:lnTo>
                  <a:pt x="441405" y="134387"/>
                </a:lnTo>
                <a:lnTo>
                  <a:pt x="427833" y="80941"/>
                </a:lnTo>
                <a:lnTo>
                  <a:pt x="400930" y="37433"/>
                </a:lnTo>
                <a:lnTo>
                  <a:pt x="362049" y="8610"/>
                </a:lnTo>
                <a:lnTo>
                  <a:pt x="338200" y="0"/>
                </a:lnTo>
                <a:close/>
              </a:path>
              <a:path w="443230" h="328930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8692" y="1977547"/>
            <a:ext cx="429895" cy="328930"/>
          </a:xfrm>
          <a:custGeom>
            <a:avLst/>
            <a:gdLst/>
            <a:ahLst/>
            <a:cxnLst/>
            <a:rect l="l" t="t" r="r" b="b"/>
            <a:pathLst>
              <a:path w="429894" h="328930">
                <a:moveTo>
                  <a:pt x="324485" y="0"/>
                </a:moveTo>
                <a:lnTo>
                  <a:pt x="319798" y="13347"/>
                </a:lnTo>
                <a:lnTo>
                  <a:pt x="338839" y="21612"/>
                </a:lnTo>
                <a:lnTo>
                  <a:pt x="355214" y="33053"/>
                </a:lnTo>
                <a:lnTo>
                  <a:pt x="379971" y="65455"/>
                </a:lnTo>
                <a:lnTo>
                  <a:pt x="394533" y="109167"/>
                </a:lnTo>
                <a:lnTo>
                  <a:pt x="399389" y="162814"/>
                </a:lnTo>
                <a:lnTo>
                  <a:pt x="398170" y="191819"/>
                </a:lnTo>
                <a:lnTo>
                  <a:pt x="388416" y="241839"/>
                </a:lnTo>
                <a:lnTo>
                  <a:pt x="368845" y="280904"/>
                </a:lnTo>
                <a:lnTo>
                  <a:pt x="339064" y="307255"/>
                </a:lnTo>
                <a:lnTo>
                  <a:pt x="320319" y="315556"/>
                </a:lnTo>
                <a:lnTo>
                  <a:pt x="324485" y="328904"/>
                </a:lnTo>
                <a:lnTo>
                  <a:pt x="369349" y="307867"/>
                </a:lnTo>
                <a:lnTo>
                  <a:pt x="402336" y="271437"/>
                </a:lnTo>
                <a:lnTo>
                  <a:pt x="422624" y="222646"/>
                </a:lnTo>
                <a:lnTo>
                  <a:pt x="429387" y="164541"/>
                </a:lnTo>
                <a:lnTo>
                  <a:pt x="427689" y="134387"/>
                </a:lnTo>
                <a:lnTo>
                  <a:pt x="414117" y="80941"/>
                </a:lnTo>
                <a:lnTo>
                  <a:pt x="387214" y="37433"/>
                </a:lnTo>
                <a:lnTo>
                  <a:pt x="348333" y="8610"/>
                </a:lnTo>
                <a:lnTo>
                  <a:pt x="324485" y="0"/>
                </a:lnTo>
                <a:close/>
              </a:path>
              <a:path w="429894" h="328930">
                <a:moveTo>
                  <a:pt x="104902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2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6264" y="1977547"/>
            <a:ext cx="609600" cy="328930"/>
          </a:xfrm>
          <a:custGeom>
            <a:avLst/>
            <a:gdLst/>
            <a:ahLst/>
            <a:cxnLst/>
            <a:rect l="l" t="t" r="r" b="b"/>
            <a:pathLst>
              <a:path w="609600" h="328930">
                <a:moveTo>
                  <a:pt x="504317" y="0"/>
                </a:moveTo>
                <a:lnTo>
                  <a:pt x="499630" y="13347"/>
                </a:lnTo>
                <a:lnTo>
                  <a:pt x="518671" y="21612"/>
                </a:lnTo>
                <a:lnTo>
                  <a:pt x="535046" y="33053"/>
                </a:lnTo>
                <a:lnTo>
                  <a:pt x="559803" y="65455"/>
                </a:lnTo>
                <a:lnTo>
                  <a:pt x="574365" y="109167"/>
                </a:lnTo>
                <a:lnTo>
                  <a:pt x="579221" y="162814"/>
                </a:lnTo>
                <a:lnTo>
                  <a:pt x="578002" y="191819"/>
                </a:lnTo>
                <a:lnTo>
                  <a:pt x="568248" y="241839"/>
                </a:lnTo>
                <a:lnTo>
                  <a:pt x="548677" y="280904"/>
                </a:lnTo>
                <a:lnTo>
                  <a:pt x="518896" y="307255"/>
                </a:lnTo>
                <a:lnTo>
                  <a:pt x="500151" y="315556"/>
                </a:lnTo>
                <a:lnTo>
                  <a:pt x="504317" y="328904"/>
                </a:lnTo>
                <a:lnTo>
                  <a:pt x="549181" y="307867"/>
                </a:lnTo>
                <a:lnTo>
                  <a:pt x="582168" y="271437"/>
                </a:lnTo>
                <a:lnTo>
                  <a:pt x="602456" y="222646"/>
                </a:lnTo>
                <a:lnTo>
                  <a:pt x="609219" y="164541"/>
                </a:lnTo>
                <a:lnTo>
                  <a:pt x="607521" y="134387"/>
                </a:lnTo>
                <a:lnTo>
                  <a:pt x="593949" y="80941"/>
                </a:lnTo>
                <a:lnTo>
                  <a:pt x="567046" y="37433"/>
                </a:lnTo>
                <a:lnTo>
                  <a:pt x="528165" y="8610"/>
                </a:lnTo>
                <a:lnTo>
                  <a:pt x="504317" y="0"/>
                </a:lnTo>
                <a:close/>
              </a:path>
              <a:path w="609600" h="328930">
                <a:moveTo>
                  <a:pt x="104902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2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540" y="1875536"/>
            <a:ext cx="4157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05130" algn="l"/>
                <a:tab pos="862330" algn="l"/>
                <a:tab pos="1604645" algn="l"/>
                <a:tab pos="2028189" algn="l"/>
                <a:tab pos="2752090" algn="l"/>
                <a:tab pos="3354070" algn="l"/>
              </a:tabLst>
            </a:pP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𝑇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=</a:t>
            </a:r>
            <a:r>
              <a:rPr sz="2800" spc="1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+</a:t>
            </a:r>
            <a:r>
              <a:rPr sz="2800" spc="-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spc="-2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3075" spc="-37" baseline="27100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r>
              <a:rPr sz="3075" baseline="271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+</a:t>
            </a:r>
            <a:r>
              <a:rPr sz="2800" spc="-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mbria Math"/>
                <a:cs typeface="Cambria Math"/>
              </a:rPr>
              <a:t>7</a:t>
            </a:r>
            <a:r>
              <a:rPr sz="2800" spc="-25" dirty="0">
                <a:solidFill>
                  <a:srgbClr val="0000FF"/>
                </a:solidFill>
                <a:latin typeface="Cambria Math"/>
                <a:cs typeface="Cambria Math"/>
              </a:rPr>
              <a:t>𝑇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6552" y="1927420"/>
            <a:ext cx="408305" cy="429259"/>
          </a:xfrm>
          <a:custGeom>
            <a:avLst/>
            <a:gdLst/>
            <a:ahLst/>
            <a:cxnLst/>
            <a:rect l="l" t="t" r="r" b="b"/>
            <a:pathLst>
              <a:path w="408304" h="429260">
                <a:moveTo>
                  <a:pt x="295287" y="0"/>
                </a:moveTo>
                <a:lnTo>
                  <a:pt x="290956" y="14211"/>
                </a:lnTo>
                <a:lnTo>
                  <a:pt x="310659" y="24434"/>
                </a:lnTo>
                <a:lnTo>
                  <a:pt x="327817" y="39312"/>
                </a:lnTo>
                <a:lnTo>
                  <a:pt x="354495" y="83045"/>
                </a:lnTo>
                <a:lnTo>
                  <a:pt x="370686" y="142482"/>
                </a:lnTo>
                <a:lnTo>
                  <a:pt x="376085" y="214655"/>
                </a:lnTo>
                <a:lnTo>
                  <a:pt x="374735" y="252252"/>
                </a:lnTo>
                <a:lnTo>
                  <a:pt x="363938" y="317918"/>
                </a:lnTo>
                <a:lnTo>
                  <a:pt x="342429" y="370148"/>
                </a:lnTo>
                <a:lnTo>
                  <a:pt x="310659" y="404520"/>
                </a:lnTo>
                <a:lnTo>
                  <a:pt x="290956" y="414731"/>
                </a:lnTo>
                <a:lnTo>
                  <a:pt x="295287" y="428955"/>
                </a:lnTo>
                <a:lnTo>
                  <a:pt x="343188" y="403423"/>
                </a:lnTo>
                <a:lnTo>
                  <a:pt x="378688" y="355269"/>
                </a:lnTo>
                <a:lnTo>
                  <a:pt x="400662" y="290336"/>
                </a:lnTo>
                <a:lnTo>
                  <a:pt x="407987" y="214477"/>
                </a:lnTo>
                <a:lnTo>
                  <a:pt x="406156" y="175182"/>
                </a:lnTo>
                <a:lnTo>
                  <a:pt x="391506" y="104787"/>
                </a:lnTo>
                <a:lnTo>
                  <a:pt x="362488" y="46777"/>
                </a:lnTo>
                <a:lnTo>
                  <a:pt x="320788" y="9934"/>
                </a:lnTo>
                <a:lnTo>
                  <a:pt x="295287" y="0"/>
                </a:lnTo>
                <a:close/>
              </a:path>
              <a:path w="408304" h="429260">
                <a:moveTo>
                  <a:pt x="112699" y="0"/>
                </a:moveTo>
                <a:lnTo>
                  <a:pt x="64798" y="25527"/>
                </a:lnTo>
                <a:lnTo>
                  <a:pt x="29298" y="73685"/>
                </a:lnTo>
                <a:lnTo>
                  <a:pt x="7324" y="138618"/>
                </a:lnTo>
                <a:lnTo>
                  <a:pt x="0" y="214477"/>
                </a:lnTo>
                <a:lnTo>
                  <a:pt x="1831" y="253773"/>
                </a:lnTo>
                <a:lnTo>
                  <a:pt x="16480" y="324168"/>
                </a:lnTo>
                <a:lnTo>
                  <a:pt x="45498" y="382172"/>
                </a:lnTo>
                <a:lnTo>
                  <a:pt x="87198" y="419018"/>
                </a:lnTo>
                <a:lnTo>
                  <a:pt x="112699" y="428955"/>
                </a:lnTo>
                <a:lnTo>
                  <a:pt x="117030" y="414731"/>
                </a:lnTo>
                <a:lnTo>
                  <a:pt x="97322" y="404520"/>
                </a:lnTo>
                <a:lnTo>
                  <a:pt x="80163" y="389659"/>
                </a:lnTo>
                <a:lnTo>
                  <a:pt x="53479" y="345986"/>
                </a:lnTo>
                <a:lnTo>
                  <a:pt x="37295" y="286673"/>
                </a:lnTo>
                <a:lnTo>
                  <a:pt x="31908" y="214477"/>
                </a:lnTo>
                <a:lnTo>
                  <a:pt x="33250" y="176976"/>
                </a:lnTo>
                <a:lnTo>
                  <a:pt x="44037" y="111172"/>
                </a:lnTo>
                <a:lnTo>
                  <a:pt x="65550" y="58849"/>
                </a:lnTo>
                <a:lnTo>
                  <a:pt x="97322" y="24434"/>
                </a:lnTo>
                <a:lnTo>
                  <a:pt x="117030" y="14211"/>
                </a:lnTo>
                <a:lnTo>
                  <a:pt x="1126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72659" y="1839051"/>
            <a:ext cx="176530" cy="589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765" marR="5080" indent="-12700">
              <a:lnSpc>
                <a:spcPct val="112100"/>
              </a:lnSpc>
              <a:spcBef>
                <a:spcPts val="90"/>
              </a:spcBef>
            </a:pPr>
            <a:r>
              <a:rPr sz="1650" spc="185" dirty="0">
                <a:solidFill>
                  <a:srgbClr val="0000FF"/>
                </a:solidFill>
                <a:latin typeface="Cambria Math"/>
                <a:cs typeface="Cambria Math"/>
              </a:rPr>
              <a:t>𝑛 </a:t>
            </a:r>
            <a:r>
              <a:rPr sz="1650" spc="30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5359" y="2161032"/>
            <a:ext cx="151130" cy="17145"/>
          </a:xfrm>
          <a:custGeom>
            <a:avLst/>
            <a:gdLst/>
            <a:ahLst/>
            <a:cxnLst/>
            <a:rect l="l" t="t" r="r" b="b"/>
            <a:pathLst>
              <a:path w="151129" h="17144">
                <a:moveTo>
                  <a:pt x="150875" y="0"/>
                </a:moveTo>
                <a:lnTo>
                  <a:pt x="0" y="0"/>
                </a:lnTo>
                <a:lnTo>
                  <a:pt x="0" y="16763"/>
                </a:lnTo>
                <a:lnTo>
                  <a:pt x="150875" y="16763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1261" y="1977547"/>
            <a:ext cx="609600" cy="328930"/>
          </a:xfrm>
          <a:custGeom>
            <a:avLst/>
            <a:gdLst/>
            <a:ahLst/>
            <a:cxnLst/>
            <a:rect l="l" t="t" r="r" b="b"/>
            <a:pathLst>
              <a:path w="609600" h="328930">
                <a:moveTo>
                  <a:pt x="504316" y="0"/>
                </a:moveTo>
                <a:lnTo>
                  <a:pt x="499630" y="13347"/>
                </a:lnTo>
                <a:lnTo>
                  <a:pt x="518671" y="21612"/>
                </a:lnTo>
                <a:lnTo>
                  <a:pt x="535046" y="33053"/>
                </a:lnTo>
                <a:lnTo>
                  <a:pt x="559803" y="65455"/>
                </a:lnTo>
                <a:lnTo>
                  <a:pt x="574365" y="109167"/>
                </a:lnTo>
                <a:lnTo>
                  <a:pt x="579221" y="162814"/>
                </a:lnTo>
                <a:lnTo>
                  <a:pt x="578002" y="191819"/>
                </a:lnTo>
                <a:lnTo>
                  <a:pt x="568248" y="241839"/>
                </a:lnTo>
                <a:lnTo>
                  <a:pt x="548677" y="280904"/>
                </a:lnTo>
                <a:lnTo>
                  <a:pt x="518896" y="307255"/>
                </a:lnTo>
                <a:lnTo>
                  <a:pt x="500151" y="315556"/>
                </a:lnTo>
                <a:lnTo>
                  <a:pt x="504316" y="328904"/>
                </a:lnTo>
                <a:lnTo>
                  <a:pt x="549181" y="307867"/>
                </a:lnTo>
                <a:lnTo>
                  <a:pt x="582167" y="271437"/>
                </a:lnTo>
                <a:lnTo>
                  <a:pt x="602456" y="222646"/>
                </a:lnTo>
                <a:lnTo>
                  <a:pt x="609218" y="164541"/>
                </a:lnTo>
                <a:lnTo>
                  <a:pt x="607521" y="134387"/>
                </a:lnTo>
                <a:lnTo>
                  <a:pt x="593949" y="80941"/>
                </a:lnTo>
                <a:lnTo>
                  <a:pt x="567046" y="37433"/>
                </a:lnTo>
                <a:lnTo>
                  <a:pt x="528165" y="8610"/>
                </a:lnTo>
                <a:lnTo>
                  <a:pt x="504316" y="0"/>
                </a:lnTo>
                <a:close/>
              </a:path>
              <a:path w="609600" h="328930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7403" y="1875536"/>
            <a:ext cx="1158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60095" algn="l"/>
              </a:tabLst>
            </a:pP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+</a:t>
            </a:r>
            <a:r>
              <a:rPr sz="2800" spc="-3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spc="-2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3075" spc="-37" baseline="27100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3075" baseline="271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9226" y="2472943"/>
            <a:ext cx="779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mbria Math"/>
                <a:cs typeface="Cambria Math"/>
              </a:rPr>
              <a:t>7</a:t>
            </a:r>
            <a:r>
              <a:rPr sz="2800" spc="-25" dirty="0">
                <a:solidFill>
                  <a:srgbClr val="0000FF"/>
                </a:solidFill>
                <a:latin typeface="Cambria Math"/>
                <a:cs typeface="Cambria Math"/>
              </a:rPr>
              <a:t>𝑇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93768" y="2524828"/>
            <a:ext cx="408305" cy="429259"/>
          </a:xfrm>
          <a:custGeom>
            <a:avLst/>
            <a:gdLst/>
            <a:ahLst/>
            <a:cxnLst/>
            <a:rect l="l" t="t" r="r" b="b"/>
            <a:pathLst>
              <a:path w="408305" h="429260">
                <a:moveTo>
                  <a:pt x="295287" y="0"/>
                </a:moveTo>
                <a:lnTo>
                  <a:pt x="290957" y="14224"/>
                </a:lnTo>
                <a:lnTo>
                  <a:pt x="310659" y="24439"/>
                </a:lnTo>
                <a:lnTo>
                  <a:pt x="327817" y="39314"/>
                </a:lnTo>
                <a:lnTo>
                  <a:pt x="354495" y="83045"/>
                </a:lnTo>
                <a:lnTo>
                  <a:pt x="370686" y="142482"/>
                </a:lnTo>
                <a:lnTo>
                  <a:pt x="376085" y="214655"/>
                </a:lnTo>
                <a:lnTo>
                  <a:pt x="374735" y="252252"/>
                </a:lnTo>
                <a:lnTo>
                  <a:pt x="363938" y="317918"/>
                </a:lnTo>
                <a:lnTo>
                  <a:pt x="342429" y="370148"/>
                </a:lnTo>
                <a:lnTo>
                  <a:pt x="310659" y="404520"/>
                </a:lnTo>
                <a:lnTo>
                  <a:pt x="290957" y="414731"/>
                </a:lnTo>
                <a:lnTo>
                  <a:pt x="295287" y="428955"/>
                </a:lnTo>
                <a:lnTo>
                  <a:pt x="343188" y="403423"/>
                </a:lnTo>
                <a:lnTo>
                  <a:pt x="378688" y="355269"/>
                </a:lnTo>
                <a:lnTo>
                  <a:pt x="400662" y="290336"/>
                </a:lnTo>
                <a:lnTo>
                  <a:pt x="407987" y="214477"/>
                </a:lnTo>
                <a:lnTo>
                  <a:pt x="406156" y="175182"/>
                </a:lnTo>
                <a:lnTo>
                  <a:pt x="391506" y="104787"/>
                </a:lnTo>
                <a:lnTo>
                  <a:pt x="362488" y="46777"/>
                </a:lnTo>
                <a:lnTo>
                  <a:pt x="320788" y="9934"/>
                </a:lnTo>
                <a:lnTo>
                  <a:pt x="295287" y="0"/>
                </a:lnTo>
                <a:close/>
              </a:path>
              <a:path w="408305" h="429260">
                <a:moveTo>
                  <a:pt x="112699" y="0"/>
                </a:moveTo>
                <a:lnTo>
                  <a:pt x="64798" y="25527"/>
                </a:lnTo>
                <a:lnTo>
                  <a:pt x="29298" y="73685"/>
                </a:lnTo>
                <a:lnTo>
                  <a:pt x="7324" y="138618"/>
                </a:lnTo>
                <a:lnTo>
                  <a:pt x="0" y="214477"/>
                </a:lnTo>
                <a:lnTo>
                  <a:pt x="1831" y="253773"/>
                </a:lnTo>
                <a:lnTo>
                  <a:pt x="16480" y="324168"/>
                </a:lnTo>
                <a:lnTo>
                  <a:pt x="45498" y="382172"/>
                </a:lnTo>
                <a:lnTo>
                  <a:pt x="87198" y="419018"/>
                </a:lnTo>
                <a:lnTo>
                  <a:pt x="112699" y="428955"/>
                </a:lnTo>
                <a:lnTo>
                  <a:pt x="117030" y="414731"/>
                </a:lnTo>
                <a:lnTo>
                  <a:pt x="97322" y="404520"/>
                </a:lnTo>
                <a:lnTo>
                  <a:pt x="80163" y="389659"/>
                </a:lnTo>
                <a:lnTo>
                  <a:pt x="53479" y="345986"/>
                </a:lnTo>
                <a:lnTo>
                  <a:pt x="37295" y="286673"/>
                </a:lnTo>
                <a:lnTo>
                  <a:pt x="31908" y="214477"/>
                </a:lnTo>
                <a:lnTo>
                  <a:pt x="33250" y="176976"/>
                </a:lnTo>
                <a:lnTo>
                  <a:pt x="44037" y="111172"/>
                </a:lnTo>
                <a:lnTo>
                  <a:pt x="65550" y="58849"/>
                </a:lnTo>
                <a:lnTo>
                  <a:pt x="97322" y="24439"/>
                </a:lnTo>
                <a:lnTo>
                  <a:pt x="117030" y="14224"/>
                </a:lnTo>
                <a:lnTo>
                  <a:pt x="1126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9876" y="2436459"/>
            <a:ext cx="176530" cy="589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765" marR="5080" indent="-12700">
              <a:lnSpc>
                <a:spcPct val="112100"/>
              </a:lnSpc>
              <a:spcBef>
                <a:spcPts val="90"/>
              </a:spcBef>
            </a:pPr>
            <a:r>
              <a:rPr sz="1650" spc="185" dirty="0">
                <a:solidFill>
                  <a:srgbClr val="0000FF"/>
                </a:solidFill>
                <a:latin typeface="Cambria Math"/>
                <a:cs typeface="Cambria Math"/>
              </a:rPr>
              <a:t>𝑛 </a:t>
            </a:r>
            <a:r>
              <a:rPr sz="1650" spc="30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22576" y="2758439"/>
            <a:ext cx="151130" cy="17145"/>
          </a:xfrm>
          <a:custGeom>
            <a:avLst/>
            <a:gdLst/>
            <a:ahLst/>
            <a:cxnLst/>
            <a:rect l="l" t="t" r="r" b="b"/>
            <a:pathLst>
              <a:path w="151130" h="17144">
                <a:moveTo>
                  <a:pt x="150875" y="0"/>
                </a:moveTo>
                <a:lnTo>
                  <a:pt x="0" y="0"/>
                </a:lnTo>
                <a:lnTo>
                  <a:pt x="0" y="16763"/>
                </a:lnTo>
                <a:lnTo>
                  <a:pt x="150875" y="16763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0000" y="2574954"/>
            <a:ext cx="609600" cy="328930"/>
          </a:xfrm>
          <a:custGeom>
            <a:avLst/>
            <a:gdLst/>
            <a:ahLst/>
            <a:cxnLst/>
            <a:rect l="l" t="t" r="r" b="b"/>
            <a:pathLst>
              <a:path w="609600" h="328930">
                <a:moveTo>
                  <a:pt x="504316" y="0"/>
                </a:moveTo>
                <a:lnTo>
                  <a:pt x="499630" y="13347"/>
                </a:lnTo>
                <a:lnTo>
                  <a:pt x="518671" y="21612"/>
                </a:lnTo>
                <a:lnTo>
                  <a:pt x="535046" y="33053"/>
                </a:lnTo>
                <a:lnTo>
                  <a:pt x="559803" y="65455"/>
                </a:lnTo>
                <a:lnTo>
                  <a:pt x="574365" y="109167"/>
                </a:lnTo>
                <a:lnTo>
                  <a:pt x="579221" y="162814"/>
                </a:lnTo>
                <a:lnTo>
                  <a:pt x="578002" y="191819"/>
                </a:lnTo>
                <a:lnTo>
                  <a:pt x="568248" y="241839"/>
                </a:lnTo>
                <a:lnTo>
                  <a:pt x="548677" y="280904"/>
                </a:lnTo>
                <a:lnTo>
                  <a:pt x="518896" y="307255"/>
                </a:lnTo>
                <a:lnTo>
                  <a:pt x="500151" y="315556"/>
                </a:lnTo>
                <a:lnTo>
                  <a:pt x="504316" y="328904"/>
                </a:lnTo>
                <a:lnTo>
                  <a:pt x="549181" y="307867"/>
                </a:lnTo>
                <a:lnTo>
                  <a:pt x="582167" y="271437"/>
                </a:lnTo>
                <a:lnTo>
                  <a:pt x="602456" y="222646"/>
                </a:lnTo>
                <a:lnTo>
                  <a:pt x="609218" y="164541"/>
                </a:lnTo>
                <a:lnTo>
                  <a:pt x="607521" y="134387"/>
                </a:lnTo>
                <a:lnTo>
                  <a:pt x="593949" y="80941"/>
                </a:lnTo>
                <a:lnTo>
                  <a:pt x="567046" y="37433"/>
                </a:lnTo>
                <a:lnTo>
                  <a:pt x="528165" y="8610"/>
                </a:lnTo>
                <a:lnTo>
                  <a:pt x="504316" y="0"/>
                </a:lnTo>
                <a:close/>
              </a:path>
              <a:path w="609600" h="328930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74620" y="2472943"/>
            <a:ext cx="1160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61365" algn="l"/>
              </a:tabLst>
            </a:pP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+</a:t>
            </a:r>
            <a:r>
              <a:rPr sz="2800" spc="-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spc="-2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3075" spc="-37" baseline="27100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3075" baseline="271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04632" y="3553363"/>
            <a:ext cx="443230" cy="328930"/>
          </a:xfrm>
          <a:custGeom>
            <a:avLst/>
            <a:gdLst/>
            <a:ahLst/>
            <a:cxnLst/>
            <a:rect l="l" t="t" r="r" b="b"/>
            <a:pathLst>
              <a:path w="443229" h="328929">
                <a:moveTo>
                  <a:pt x="338200" y="0"/>
                </a:moveTo>
                <a:lnTo>
                  <a:pt x="333514" y="13347"/>
                </a:lnTo>
                <a:lnTo>
                  <a:pt x="352555" y="21612"/>
                </a:lnTo>
                <a:lnTo>
                  <a:pt x="368930" y="33053"/>
                </a:lnTo>
                <a:lnTo>
                  <a:pt x="393687" y="65455"/>
                </a:lnTo>
                <a:lnTo>
                  <a:pt x="408249" y="109167"/>
                </a:lnTo>
                <a:lnTo>
                  <a:pt x="413105" y="162814"/>
                </a:lnTo>
                <a:lnTo>
                  <a:pt x="411886" y="191819"/>
                </a:lnTo>
                <a:lnTo>
                  <a:pt x="402132" y="241839"/>
                </a:lnTo>
                <a:lnTo>
                  <a:pt x="382561" y="280904"/>
                </a:lnTo>
                <a:lnTo>
                  <a:pt x="352780" y="307255"/>
                </a:lnTo>
                <a:lnTo>
                  <a:pt x="334035" y="315556"/>
                </a:lnTo>
                <a:lnTo>
                  <a:pt x="338200" y="328917"/>
                </a:lnTo>
                <a:lnTo>
                  <a:pt x="383065" y="307868"/>
                </a:lnTo>
                <a:lnTo>
                  <a:pt x="416052" y="271437"/>
                </a:lnTo>
                <a:lnTo>
                  <a:pt x="436340" y="222646"/>
                </a:lnTo>
                <a:lnTo>
                  <a:pt x="443102" y="164541"/>
                </a:lnTo>
                <a:lnTo>
                  <a:pt x="441407" y="134387"/>
                </a:lnTo>
                <a:lnTo>
                  <a:pt x="427838" y="80941"/>
                </a:lnTo>
                <a:lnTo>
                  <a:pt x="400930" y="37433"/>
                </a:lnTo>
                <a:lnTo>
                  <a:pt x="362049" y="8610"/>
                </a:lnTo>
                <a:lnTo>
                  <a:pt x="338200" y="0"/>
                </a:lnTo>
                <a:close/>
              </a:path>
              <a:path w="443229" h="328929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5"/>
                </a:lnTo>
                <a:lnTo>
                  <a:pt x="80984" y="320316"/>
                </a:lnTo>
                <a:lnTo>
                  <a:pt x="104901" y="328917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0649" y="4511959"/>
            <a:ext cx="964565" cy="328930"/>
          </a:xfrm>
          <a:custGeom>
            <a:avLst/>
            <a:gdLst/>
            <a:ahLst/>
            <a:cxnLst/>
            <a:rect l="l" t="t" r="r" b="b"/>
            <a:pathLst>
              <a:path w="964565" h="328929">
                <a:moveTo>
                  <a:pt x="859408" y="0"/>
                </a:moveTo>
                <a:lnTo>
                  <a:pt x="854722" y="13347"/>
                </a:lnTo>
                <a:lnTo>
                  <a:pt x="873763" y="21612"/>
                </a:lnTo>
                <a:lnTo>
                  <a:pt x="890138" y="33053"/>
                </a:lnTo>
                <a:lnTo>
                  <a:pt x="914895" y="65455"/>
                </a:lnTo>
                <a:lnTo>
                  <a:pt x="929457" y="109167"/>
                </a:lnTo>
                <a:lnTo>
                  <a:pt x="934313" y="162814"/>
                </a:lnTo>
                <a:lnTo>
                  <a:pt x="933094" y="191819"/>
                </a:lnTo>
                <a:lnTo>
                  <a:pt x="923340" y="241839"/>
                </a:lnTo>
                <a:lnTo>
                  <a:pt x="903769" y="280904"/>
                </a:lnTo>
                <a:lnTo>
                  <a:pt x="873988" y="307255"/>
                </a:lnTo>
                <a:lnTo>
                  <a:pt x="855243" y="315556"/>
                </a:lnTo>
                <a:lnTo>
                  <a:pt x="859408" y="328904"/>
                </a:lnTo>
                <a:lnTo>
                  <a:pt x="904273" y="307867"/>
                </a:lnTo>
                <a:lnTo>
                  <a:pt x="937259" y="271437"/>
                </a:lnTo>
                <a:lnTo>
                  <a:pt x="957548" y="222646"/>
                </a:lnTo>
                <a:lnTo>
                  <a:pt x="964310" y="164541"/>
                </a:lnTo>
                <a:lnTo>
                  <a:pt x="962613" y="134387"/>
                </a:lnTo>
                <a:lnTo>
                  <a:pt x="949041" y="80941"/>
                </a:lnTo>
                <a:lnTo>
                  <a:pt x="922138" y="37433"/>
                </a:lnTo>
                <a:lnTo>
                  <a:pt x="883257" y="8610"/>
                </a:lnTo>
                <a:lnTo>
                  <a:pt x="859408" y="0"/>
                </a:lnTo>
                <a:close/>
              </a:path>
              <a:path w="964565" h="328929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5039" y="3451352"/>
            <a:ext cx="7149465" cy="1410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82270" algn="ctr">
              <a:lnSpc>
                <a:spcPts val="2930"/>
              </a:lnSpc>
              <a:spcBef>
                <a:spcPts val="95"/>
              </a:spcBef>
              <a:tabLst>
                <a:tab pos="353060" algn="l"/>
                <a:tab pos="810260" algn="l"/>
              </a:tabLst>
            </a:pP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𝑓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=</a:t>
            </a:r>
            <a:r>
              <a:rPr sz="2800" spc="12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3075" spc="-37" baseline="27100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3075" baseline="27100">
              <a:latin typeface="Cambria Math"/>
              <a:cs typeface="Cambria Math"/>
            </a:endParaRPr>
          </a:p>
          <a:p>
            <a:pPr marR="382270" algn="ctr">
              <a:lnSpc>
                <a:spcPts val="2930"/>
              </a:lnSpc>
            </a:pPr>
            <a:r>
              <a:rPr sz="4200" spc="165" baseline="-19841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050" spc="110" dirty="0">
                <a:solidFill>
                  <a:srgbClr val="0000FF"/>
                </a:solidFill>
                <a:latin typeface="Cambria Math"/>
                <a:cs typeface="Cambria Math"/>
              </a:rPr>
              <a:t>log</a:t>
            </a:r>
            <a:r>
              <a:rPr sz="2475" spc="165" baseline="-15151" dirty="0">
                <a:solidFill>
                  <a:srgbClr val="0000FF"/>
                </a:solidFill>
                <a:latin typeface="Cambria Math"/>
                <a:cs typeface="Cambria Math"/>
              </a:rPr>
              <a:t>𝑏</a:t>
            </a:r>
            <a:r>
              <a:rPr sz="2475" spc="270" baseline="-15151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050" spc="125" dirty="0">
                <a:solidFill>
                  <a:srgbClr val="0000FF"/>
                </a:solidFill>
                <a:latin typeface="Cambria Math"/>
                <a:cs typeface="Cambria Math"/>
              </a:rPr>
              <a:t>𝑎</a:t>
            </a:r>
            <a:r>
              <a:rPr sz="2050" spc="49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4200" baseline="-19841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4200" spc="247" baseline="-19841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4200" spc="135" baseline="-19841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050" spc="90" dirty="0">
                <a:solidFill>
                  <a:srgbClr val="0000FF"/>
                </a:solidFill>
                <a:latin typeface="Cambria Math"/>
                <a:cs typeface="Cambria Math"/>
              </a:rPr>
              <a:t>log</a:t>
            </a:r>
            <a:r>
              <a:rPr sz="2475" spc="135" baseline="-13468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r>
              <a:rPr sz="2475" spc="270" baseline="-13468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050" dirty="0">
                <a:solidFill>
                  <a:srgbClr val="FF0000"/>
                </a:solidFill>
                <a:latin typeface="Cambria Math"/>
                <a:cs typeface="Cambria Math"/>
              </a:rPr>
              <a:t>7</a:t>
            </a:r>
            <a:r>
              <a:rPr sz="2050" spc="4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4200" baseline="-19841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4200" spc="247" baseline="-19841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4200" spc="-15" baseline="-19841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050" spc="-10" dirty="0">
                <a:solidFill>
                  <a:srgbClr val="FF0000"/>
                </a:solidFill>
                <a:latin typeface="Cambria Math"/>
                <a:cs typeface="Cambria Math"/>
              </a:rPr>
              <a:t>2.81</a:t>
            </a:r>
            <a:endParaRPr sz="20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1689"/>
              </a:spcBef>
              <a:tabLst>
                <a:tab pos="6141720" algn="l"/>
                <a:tab pos="7021195" algn="l"/>
              </a:tabLst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Case</a:t>
            </a:r>
            <a:r>
              <a:rPr sz="28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8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Master</a:t>
            </a:r>
            <a:r>
              <a:rPr sz="28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r>
              <a:rPr sz="28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solution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8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spc="-10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3075" spc="-15" baseline="27100" dirty="0">
                <a:solidFill>
                  <a:srgbClr val="0000FF"/>
                </a:solidFill>
                <a:latin typeface="Cambria Math"/>
                <a:cs typeface="Cambria Math"/>
              </a:rPr>
              <a:t>2.81</a:t>
            </a:r>
            <a:r>
              <a:rPr sz="3075" baseline="271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105"/>
              </a:spcBef>
            </a:pPr>
            <a:r>
              <a:rPr sz="3200" b="1" dirty="0"/>
              <a:t>Practical</a:t>
            </a:r>
            <a:r>
              <a:rPr sz="3200" b="1" spc="-40" dirty="0"/>
              <a:t> </a:t>
            </a:r>
            <a:r>
              <a:rPr sz="3200" b="1" dirty="0"/>
              <a:t>Issues</a:t>
            </a:r>
            <a:r>
              <a:rPr sz="3200" b="1" spc="-55" dirty="0"/>
              <a:t> </a:t>
            </a:r>
            <a:r>
              <a:rPr sz="3200" b="1" dirty="0"/>
              <a:t>with</a:t>
            </a:r>
            <a:r>
              <a:rPr sz="3200" b="1" spc="-30" dirty="0"/>
              <a:t> </a:t>
            </a:r>
            <a:r>
              <a:rPr sz="3200" b="1" spc="-25" dirty="0"/>
              <a:t>Strassen’s</a:t>
            </a:r>
          </a:p>
        </p:txBody>
      </p:sp>
      <p:sp>
        <p:nvSpPr>
          <p:cNvPr id="3" name="object 3"/>
          <p:cNvSpPr/>
          <p:nvPr/>
        </p:nvSpPr>
        <p:spPr>
          <a:xfrm>
            <a:off x="1192477" y="2213784"/>
            <a:ext cx="696595" cy="377190"/>
          </a:xfrm>
          <a:custGeom>
            <a:avLst/>
            <a:gdLst/>
            <a:ahLst/>
            <a:cxnLst/>
            <a:rect l="l" t="t" r="r" b="b"/>
            <a:pathLst>
              <a:path w="696594" h="377189">
                <a:moveTo>
                  <a:pt x="576084" y="0"/>
                </a:moveTo>
                <a:lnTo>
                  <a:pt x="570725" y="15303"/>
                </a:lnTo>
                <a:lnTo>
                  <a:pt x="592542" y="24771"/>
                </a:lnTo>
                <a:lnTo>
                  <a:pt x="611303" y="37877"/>
                </a:lnTo>
                <a:lnTo>
                  <a:pt x="639660" y="75006"/>
                </a:lnTo>
                <a:lnTo>
                  <a:pt x="656348" y="125098"/>
                </a:lnTo>
                <a:lnTo>
                  <a:pt x="661911" y="186563"/>
                </a:lnTo>
                <a:lnTo>
                  <a:pt x="660515" y="219810"/>
                </a:lnTo>
                <a:lnTo>
                  <a:pt x="649341" y="277131"/>
                </a:lnTo>
                <a:lnTo>
                  <a:pt x="626914" y="321896"/>
                </a:lnTo>
                <a:lnTo>
                  <a:pt x="592796" y="352096"/>
                </a:lnTo>
                <a:lnTo>
                  <a:pt x="571322" y="361607"/>
                </a:lnTo>
                <a:lnTo>
                  <a:pt x="576084" y="376910"/>
                </a:lnTo>
                <a:lnTo>
                  <a:pt x="627492" y="352794"/>
                </a:lnTo>
                <a:lnTo>
                  <a:pt x="665289" y="311048"/>
                </a:lnTo>
                <a:lnTo>
                  <a:pt x="688538" y="255136"/>
                </a:lnTo>
                <a:lnTo>
                  <a:pt x="696290" y="188556"/>
                </a:lnTo>
                <a:lnTo>
                  <a:pt x="694347" y="154004"/>
                </a:lnTo>
                <a:lnTo>
                  <a:pt x="678802" y="92759"/>
                </a:lnTo>
                <a:lnTo>
                  <a:pt x="647965" y="42898"/>
                </a:lnTo>
                <a:lnTo>
                  <a:pt x="603407" y="9865"/>
                </a:lnTo>
                <a:lnTo>
                  <a:pt x="576084" y="0"/>
                </a:lnTo>
                <a:close/>
              </a:path>
              <a:path w="696594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840" y="1607312"/>
            <a:ext cx="8046720" cy="4318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Constant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factor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Strassen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&gt;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constant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naïve</a:t>
            </a:r>
            <a:endParaRPr sz="3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0"/>
              </a:spcBef>
              <a:tabLst>
                <a:tab pos="827405" algn="l"/>
                <a:tab pos="1516380" algn="l"/>
              </a:tabLst>
            </a:pPr>
            <a:r>
              <a:rPr sz="3200" spc="-50" dirty="0">
                <a:latin typeface="Cambria Math"/>
                <a:cs typeface="Cambria Math"/>
              </a:rPr>
              <a:t>Θ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25" dirty="0">
                <a:latin typeface="Cambria Math"/>
                <a:cs typeface="Cambria Math"/>
              </a:rPr>
              <a:t>𝑛</a:t>
            </a:r>
            <a:r>
              <a:rPr sz="3525" spc="37" baseline="28368" dirty="0">
                <a:latin typeface="Cambria Math"/>
                <a:cs typeface="Cambria Math"/>
              </a:rPr>
              <a:t>2</a:t>
            </a:r>
            <a:r>
              <a:rPr sz="3525" baseline="28368" dirty="0">
                <a:latin typeface="Cambria Math"/>
                <a:cs typeface="Cambria Math"/>
              </a:rPr>
              <a:t>	</a:t>
            </a:r>
            <a:r>
              <a:rPr sz="3200" spc="-10" dirty="0">
                <a:latin typeface="Calibri"/>
                <a:cs typeface="Calibri"/>
              </a:rPr>
              <a:t>approach</a:t>
            </a:r>
            <a:endParaRPr sz="3200">
              <a:latin typeface="Calibri"/>
              <a:cs typeface="Calibri"/>
            </a:endParaRPr>
          </a:p>
          <a:p>
            <a:pPr marL="393065" marR="240665" indent="-3422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matrices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sparse,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tailored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sparse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matrices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faster</a:t>
            </a:r>
            <a:endParaRPr sz="3200">
              <a:latin typeface="Calibri"/>
              <a:cs typeface="Calibri"/>
            </a:endParaRPr>
          </a:p>
          <a:p>
            <a:pPr marL="3930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spc="-20" dirty="0">
                <a:latin typeface="Calibri"/>
                <a:cs typeface="Calibri"/>
              </a:rPr>
              <a:t>Strassen’s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isn’t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quite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numerically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stable</a:t>
            </a:r>
            <a:endParaRPr sz="3200">
              <a:latin typeface="Calibri"/>
              <a:cs typeface="Calibri"/>
            </a:endParaRPr>
          </a:p>
          <a:p>
            <a:pPr marL="3930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Submatrices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consume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space</a:t>
            </a:r>
            <a:endParaRPr sz="3200">
              <a:latin typeface="Calibri"/>
              <a:cs typeface="Calibri"/>
            </a:endParaRPr>
          </a:p>
          <a:p>
            <a:pPr marL="393065" marR="136080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spc="-30" dirty="0">
                <a:latin typeface="Calibri"/>
                <a:cs typeface="Calibri"/>
              </a:rPr>
              <a:t>Typically,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naïve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approach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small matrices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/>
              <a:t>How</a:t>
            </a:r>
            <a:r>
              <a:rPr sz="3200" b="1" spc="-120" dirty="0"/>
              <a:t> </a:t>
            </a:r>
            <a:r>
              <a:rPr sz="3200" b="1" dirty="0"/>
              <a:t>quickly</a:t>
            </a:r>
            <a:r>
              <a:rPr sz="3200" b="1" spc="-135" dirty="0"/>
              <a:t> </a:t>
            </a:r>
            <a:r>
              <a:rPr sz="3200" b="1" dirty="0"/>
              <a:t>can</a:t>
            </a:r>
            <a:r>
              <a:rPr sz="3200" b="1" spc="-125" dirty="0"/>
              <a:t> </a:t>
            </a:r>
            <a:r>
              <a:rPr sz="3200" b="1" dirty="0"/>
              <a:t>we</a:t>
            </a:r>
            <a:r>
              <a:rPr sz="3200" b="1" spc="-125" dirty="0"/>
              <a:t> </a:t>
            </a:r>
            <a:r>
              <a:rPr sz="3200" b="1" dirty="0"/>
              <a:t>multiply</a:t>
            </a:r>
            <a:r>
              <a:rPr sz="3200" b="1" spc="-125" dirty="0"/>
              <a:t> </a:t>
            </a:r>
            <a:r>
              <a:rPr sz="3200" b="1" spc="-10" dirty="0"/>
              <a:t>matrices?</a:t>
            </a:r>
            <a:endParaRPr sz="3200" b="1"/>
          </a:p>
        </p:txBody>
      </p:sp>
      <p:sp>
        <p:nvSpPr>
          <p:cNvPr id="3" name="object 3"/>
          <p:cNvSpPr txBox="1"/>
          <p:nvPr/>
        </p:nvSpPr>
        <p:spPr>
          <a:xfrm>
            <a:off x="485140" y="1430528"/>
            <a:ext cx="7731125" cy="43484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spc="-10" dirty="0">
                <a:latin typeface="Calibri"/>
                <a:cs typeface="Calibri"/>
              </a:rPr>
              <a:t>Strassen’s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baseline="24305" dirty="0">
                <a:latin typeface="Calibri"/>
                <a:cs typeface="Calibri"/>
              </a:rPr>
              <a:t>2.80736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05765" algn="l"/>
                <a:tab pos="406400" algn="l"/>
                <a:tab pos="5811520" algn="l"/>
              </a:tabLst>
            </a:pP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Coppersmith–Winograd</a:t>
            </a:r>
            <a:r>
              <a:rPr sz="24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algorithm</a:t>
            </a:r>
            <a:r>
              <a:rPr sz="2400" b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(1990)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baseline="24305" dirty="0">
                <a:latin typeface="Calibri"/>
                <a:cs typeface="Calibri"/>
              </a:rPr>
              <a:t>2.376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time.</a:t>
            </a:r>
            <a:endParaRPr sz="2400">
              <a:latin typeface="Calibri"/>
              <a:cs typeface="Calibri"/>
            </a:endParaRPr>
          </a:p>
          <a:p>
            <a:pPr marL="807085" marR="14922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807720" algn="l"/>
              </a:tabLst>
            </a:pPr>
            <a:r>
              <a:rPr sz="2400" dirty="0">
                <a:latin typeface="Calibri"/>
                <a:cs typeface="Calibri"/>
              </a:rPr>
              <a:t>Frequently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10" dirty="0">
                <a:latin typeface="Calibri"/>
                <a:cs typeface="Calibri"/>
              </a:rPr>
              <a:t> algorithms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theoretical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bounds.</a:t>
            </a:r>
            <a:endParaRPr sz="2400">
              <a:latin typeface="Calibri"/>
              <a:cs typeface="Calibri"/>
            </a:endParaRPr>
          </a:p>
          <a:p>
            <a:pPr marL="807085" marR="1069975" lvl="1" indent="-287020">
              <a:lnSpc>
                <a:spcPct val="100000"/>
              </a:lnSpc>
              <a:buFont typeface="Arial"/>
              <a:buChar char="–"/>
              <a:tabLst>
                <a:tab pos="807720" algn="l"/>
              </a:tabLst>
            </a:pPr>
            <a:r>
              <a:rPr sz="2400" spc="-25" dirty="0">
                <a:latin typeface="Calibri"/>
                <a:cs typeface="Calibri"/>
              </a:rPr>
              <a:t>However,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25" dirty="0">
                <a:latin typeface="Calibri"/>
                <a:cs typeface="Calibri"/>
              </a:rPr>
              <a:t> an </a:t>
            </a:r>
            <a:r>
              <a:rPr sz="2400" dirty="0">
                <a:latin typeface="Calibri"/>
                <a:cs typeface="Calibri"/>
              </a:rPr>
              <a:t>advantage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extremely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Best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achieved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(2011):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spc="-15" baseline="24305" dirty="0">
                <a:latin typeface="Calibri"/>
                <a:cs typeface="Calibri"/>
              </a:rPr>
              <a:t>2.3727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3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3200" dirty="0">
                <a:latin typeface="Calibri"/>
                <a:cs typeface="Calibri"/>
              </a:rPr>
              <a:t>Obvious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lower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bound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00FF"/>
                </a:solidFill>
                <a:latin typeface="Cambria Math"/>
                <a:cs typeface="Cambria Math"/>
              </a:rPr>
              <a:t>?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How</a:t>
            </a:r>
            <a:r>
              <a:rPr sz="4000" spc="-120" dirty="0"/>
              <a:t> </a:t>
            </a:r>
            <a:r>
              <a:rPr sz="4000" dirty="0"/>
              <a:t>quickly</a:t>
            </a:r>
            <a:r>
              <a:rPr sz="4000" spc="-135" dirty="0"/>
              <a:t> </a:t>
            </a:r>
            <a:r>
              <a:rPr sz="4000" dirty="0"/>
              <a:t>can</a:t>
            </a:r>
            <a:r>
              <a:rPr sz="4000" spc="-125" dirty="0"/>
              <a:t> </a:t>
            </a:r>
            <a:r>
              <a:rPr sz="4000" dirty="0"/>
              <a:t>we</a:t>
            </a:r>
            <a:r>
              <a:rPr sz="4000" spc="-125" dirty="0"/>
              <a:t> </a:t>
            </a:r>
            <a:r>
              <a:rPr sz="4000" dirty="0"/>
              <a:t>multiply</a:t>
            </a:r>
            <a:r>
              <a:rPr sz="4000" spc="-125" dirty="0"/>
              <a:t> </a:t>
            </a:r>
            <a:r>
              <a:rPr sz="4000" spc="-10" dirty="0"/>
              <a:t>matrices?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130493" y="5383702"/>
            <a:ext cx="696595" cy="377190"/>
          </a:xfrm>
          <a:custGeom>
            <a:avLst/>
            <a:gdLst/>
            <a:ahLst/>
            <a:cxnLst/>
            <a:rect l="l" t="t" r="r" b="b"/>
            <a:pathLst>
              <a:path w="696595" h="377189">
                <a:moveTo>
                  <a:pt x="576084" y="0"/>
                </a:moveTo>
                <a:lnTo>
                  <a:pt x="570725" y="15303"/>
                </a:lnTo>
                <a:lnTo>
                  <a:pt x="592542" y="24771"/>
                </a:lnTo>
                <a:lnTo>
                  <a:pt x="611303" y="37877"/>
                </a:lnTo>
                <a:lnTo>
                  <a:pt x="639660" y="75006"/>
                </a:lnTo>
                <a:lnTo>
                  <a:pt x="656348" y="125098"/>
                </a:lnTo>
                <a:lnTo>
                  <a:pt x="661911" y="186563"/>
                </a:lnTo>
                <a:lnTo>
                  <a:pt x="660515" y="219810"/>
                </a:lnTo>
                <a:lnTo>
                  <a:pt x="649341" y="277131"/>
                </a:lnTo>
                <a:lnTo>
                  <a:pt x="626914" y="321896"/>
                </a:lnTo>
                <a:lnTo>
                  <a:pt x="592796" y="352096"/>
                </a:lnTo>
                <a:lnTo>
                  <a:pt x="571322" y="361607"/>
                </a:lnTo>
                <a:lnTo>
                  <a:pt x="576084" y="376910"/>
                </a:lnTo>
                <a:lnTo>
                  <a:pt x="627492" y="352794"/>
                </a:lnTo>
                <a:lnTo>
                  <a:pt x="665289" y="311048"/>
                </a:lnTo>
                <a:lnTo>
                  <a:pt x="688538" y="255136"/>
                </a:lnTo>
                <a:lnTo>
                  <a:pt x="696290" y="188556"/>
                </a:lnTo>
                <a:lnTo>
                  <a:pt x="694347" y="154004"/>
                </a:lnTo>
                <a:lnTo>
                  <a:pt x="678802" y="92759"/>
                </a:lnTo>
                <a:lnTo>
                  <a:pt x="647965" y="42898"/>
                </a:lnTo>
                <a:lnTo>
                  <a:pt x="603407" y="9865"/>
                </a:lnTo>
                <a:lnTo>
                  <a:pt x="576084" y="0"/>
                </a:lnTo>
                <a:close/>
              </a:path>
              <a:path w="69659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440" y="1430528"/>
            <a:ext cx="7756525" cy="48361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18465" indent="-342265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-10" dirty="0">
                <a:latin typeface="Calibri"/>
                <a:cs typeface="Calibri"/>
              </a:rPr>
              <a:t>Strassen’s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baseline="24305" dirty="0">
                <a:latin typeface="Calibri"/>
                <a:cs typeface="Calibri"/>
              </a:rPr>
              <a:t>2.80736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18465" algn="l"/>
                <a:tab pos="419100" algn="l"/>
                <a:tab pos="5824220" algn="l"/>
              </a:tabLst>
            </a:pP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Coppersmith–Winograd</a:t>
            </a:r>
            <a:r>
              <a:rPr sz="24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algorithm</a:t>
            </a:r>
            <a:r>
              <a:rPr sz="2400" b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(1990)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baseline="24305" dirty="0">
                <a:latin typeface="Calibri"/>
                <a:cs typeface="Calibri"/>
              </a:rPr>
              <a:t>2.376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time.</a:t>
            </a:r>
            <a:endParaRPr sz="2400">
              <a:latin typeface="Calibri"/>
              <a:cs typeface="Calibri"/>
            </a:endParaRPr>
          </a:p>
          <a:p>
            <a:pPr marL="819785" marR="16192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–"/>
              <a:tabLst>
                <a:tab pos="820419" algn="l"/>
              </a:tabLst>
            </a:pPr>
            <a:r>
              <a:rPr sz="2400" dirty="0">
                <a:latin typeface="Calibri"/>
                <a:cs typeface="Calibri"/>
              </a:rPr>
              <a:t>Frequently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10" dirty="0">
                <a:latin typeface="Calibri"/>
                <a:cs typeface="Calibri"/>
              </a:rPr>
              <a:t> algorithms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theoretical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bounds.</a:t>
            </a:r>
            <a:endParaRPr sz="2400">
              <a:latin typeface="Calibri"/>
              <a:cs typeface="Calibri"/>
            </a:endParaRPr>
          </a:p>
          <a:p>
            <a:pPr marL="819785" marR="1082675" lvl="1" indent="-287020">
              <a:lnSpc>
                <a:spcPct val="100000"/>
              </a:lnSpc>
              <a:buFont typeface="Arial"/>
              <a:buChar char="–"/>
              <a:tabLst>
                <a:tab pos="820419" algn="l"/>
              </a:tabLst>
            </a:pPr>
            <a:r>
              <a:rPr sz="2400" spc="-25" dirty="0">
                <a:latin typeface="Calibri"/>
                <a:cs typeface="Calibri"/>
              </a:rPr>
              <a:t>However,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25" dirty="0">
                <a:latin typeface="Calibri"/>
                <a:cs typeface="Calibri"/>
              </a:rPr>
              <a:t> an </a:t>
            </a:r>
            <a:r>
              <a:rPr sz="2400" dirty="0">
                <a:latin typeface="Calibri"/>
                <a:cs typeface="Calibri"/>
              </a:rPr>
              <a:t>advantage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extremely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Best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achieved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(2011):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spc="-15" baseline="24305" dirty="0">
                <a:latin typeface="Calibri"/>
                <a:cs typeface="Calibri"/>
              </a:rPr>
              <a:t>2.3727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418465" marR="111760" indent="-342900">
              <a:lnSpc>
                <a:spcPts val="3820"/>
              </a:lnSpc>
              <a:buFont typeface="Arial"/>
              <a:buChar char="•"/>
              <a:tabLst>
                <a:tab pos="418465" algn="l"/>
                <a:tab pos="419100" algn="l"/>
                <a:tab pos="4791075" algn="l"/>
                <a:tab pos="5388610" algn="l"/>
              </a:tabLst>
            </a:pPr>
            <a:r>
              <a:rPr sz="3200" dirty="0">
                <a:latin typeface="Calibri"/>
                <a:cs typeface="Calibri"/>
              </a:rPr>
              <a:t>Obvious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lower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bound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00FF"/>
                </a:solidFill>
                <a:latin typeface="Cambria Math"/>
                <a:cs typeface="Cambria Math"/>
              </a:rPr>
              <a:t>Ω</a:t>
            </a:r>
            <a:r>
              <a:rPr sz="32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3200" spc="2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3525" spc="37" baseline="28368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r>
              <a:rPr sz="3525" baseline="28368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because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you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32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least</a:t>
            </a:r>
            <a:r>
              <a:rPr sz="3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3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3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fill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3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answer.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 pitchFamily="18" charset="0"/>
                <a:cs typeface="Times New Roman" pitchFamily="18" charset="0"/>
              </a:rPr>
              <a:t>Basic</a:t>
            </a:r>
            <a:r>
              <a:rPr sz="32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sz="32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524000"/>
            <a:ext cx="5486400" cy="1892935"/>
          </a:xfrm>
          <a:prstGeom prst="rect">
            <a:avLst/>
          </a:prstGeom>
          <a:ln w="31750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Courier New"/>
                <a:cs typeface="Courier New"/>
              </a:rPr>
              <a:t>void</a:t>
            </a:r>
            <a:r>
              <a:rPr sz="1800" spc="-1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matrix_mult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(){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1075"/>
              </a:spcBef>
            </a:pP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n;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i++)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920239" marR="746760" indent="-736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(j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j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j++)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 </a:t>
            </a:r>
            <a:r>
              <a:rPr sz="1800" dirty="0">
                <a:latin typeface="Courier New"/>
                <a:cs typeface="Courier New"/>
              </a:rPr>
              <a:t>compute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c</a:t>
            </a:r>
            <a:r>
              <a:rPr sz="1800" spc="-30" baseline="-20833" dirty="0">
                <a:latin typeface="Courier New"/>
                <a:cs typeface="Courier New"/>
              </a:rPr>
              <a:t>i,j</a:t>
            </a:r>
            <a:r>
              <a:rPr sz="1800" spc="-2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latin typeface="Courier New"/>
                <a:cs typeface="Courier New"/>
              </a:rPr>
              <a:t>}}}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2340" y="1707896"/>
            <a:ext cx="21755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Standard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matrix multiplication algorithm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580" y="4368800"/>
            <a:ext cx="2744470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Time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analysis: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ts val="1860"/>
              </a:lnSpc>
            </a:pPr>
            <a:r>
              <a:rPr sz="1750" spc="80" dirty="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7079" y="5977455"/>
            <a:ext cx="391795" cy="212090"/>
          </a:xfrm>
          <a:custGeom>
            <a:avLst/>
            <a:gdLst/>
            <a:ahLst/>
            <a:cxnLst/>
            <a:rect l="l" t="t" r="r" b="b"/>
            <a:pathLst>
              <a:path w="391794" h="212089">
                <a:moveTo>
                  <a:pt x="323964" y="0"/>
                </a:moveTo>
                <a:lnTo>
                  <a:pt x="320954" y="8597"/>
                </a:lnTo>
                <a:lnTo>
                  <a:pt x="333211" y="13915"/>
                </a:lnTo>
                <a:lnTo>
                  <a:pt x="343750" y="21277"/>
                </a:lnTo>
                <a:lnTo>
                  <a:pt x="365156" y="55406"/>
                </a:lnTo>
                <a:lnTo>
                  <a:pt x="372186" y="104813"/>
                </a:lnTo>
                <a:lnTo>
                  <a:pt x="371400" y="123489"/>
                </a:lnTo>
                <a:lnTo>
                  <a:pt x="359625" y="169214"/>
                </a:lnTo>
                <a:lnTo>
                  <a:pt x="333352" y="197805"/>
                </a:lnTo>
                <a:lnTo>
                  <a:pt x="321284" y="203149"/>
                </a:lnTo>
                <a:lnTo>
                  <a:pt x="323964" y="211747"/>
                </a:lnTo>
                <a:lnTo>
                  <a:pt x="364417" y="187704"/>
                </a:lnTo>
                <a:lnTo>
                  <a:pt x="387137" y="143335"/>
                </a:lnTo>
                <a:lnTo>
                  <a:pt x="391490" y="105930"/>
                </a:lnTo>
                <a:lnTo>
                  <a:pt x="390399" y="86519"/>
                </a:lnTo>
                <a:lnTo>
                  <a:pt x="374027" y="37109"/>
                </a:lnTo>
                <a:lnTo>
                  <a:pt x="339316" y="5541"/>
                </a:lnTo>
                <a:lnTo>
                  <a:pt x="323964" y="0"/>
                </a:lnTo>
                <a:close/>
              </a:path>
              <a:path w="391794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1088" y="125383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04" y="104813"/>
                </a:lnTo>
                <a:lnTo>
                  <a:pt x="20089" y="86744"/>
                </a:lnTo>
                <a:lnTo>
                  <a:pt x="31864" y="42138"/>
                </a:lnTo>
                <a:lnTo>
                  <a:pt x="58324" y="13915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7339" y="5906592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mbria Math"/>
                <a:cs typeface="Cambria Math"/>
              </a:rPr>
              <a:t>𝛩</a:t>
            </a:r>
            <a:r>
              <a:rPr sz="1800" spc="38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800" spc="-3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1950" spc="-52" baseline="27777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2068" y="5049410"/>
            <a:ext cx="3477260" cy="1154162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1122680" algn="ctr">
              <a:lnSpc>
                <a:spcPct val="100000"/>
              </a:lnSpc>
              <a:spcBef>
                <a:spcPts val="560"/>
              </a:spcBef>
            </a:pPr>
            <a:r>
              <a:rPr sz="3600" spc="82" baseline="11574" dirty="0">
                <a:latin typeface="Cambria Math"/>
                <a:cs typeface="Cambria Math"/>
              </a:rPr>
              <a:t>𝑐</a:t>
            </a:r>
            <a:r>
              <a:rPr sz="1750" spc="55" dirty="0">
                <a:latin typeface="Cambria Math"/>
                <a:cs typeface="Cambria Math"/>
              </a:rPr>
              <a:t>𝑖,𝑗</a:t>
            </a:r>
            <a:r>
              <a:rPr sz="1750" spc="440" dirty="0">
                <a:latin typeface="Cambria Math"/>
                <a:cs typeface="Cambria Math"/>
              </a:rPr>
              <a:t> </a:t>
            </a:r>
            <a:r>
              <a:rPr sz="3600" baseline="11574" dirty="0">
                <a:latin typeface="Cambria Math"/>
                <a:cs typeface="Cambria Math"/>
              </a:rPr>
              <a:t>=</a:t>
            </a:r>
            <a:r>
              <a:rPr sz="3600" spc="382" baseline="11574" dirty="0">
                <a:latin typeface="Cambria Math"/>
                <a:cs typeface="Cambria Math"/>
              </a:rPr>
              <a:t> </a:t>
            </a:r>
            <a:r>
              <a:rPr lang="en-IN" sz="3600" spc="382" baseline="11574" dirty="0" smtClean="0">
                <a:latin typeface="Book Antiqua" panose="02040602050305030304" pitchFamily="18" charset="0"/>
                <a:cs typeface="Cambria Math"/>
              </a:rPr>
              <a:t>∑</a:t>
            </a:r>
            <a:r>
              <a:rPr sz="3600" spc="-37" baseline="11574" dirty="0" smtClean="0">
                <a:latin typeface="Cambria Math"/>
                <a:cs typeface="Cambria Math"/>
              </a:rPr>
              <a:t> </a:t>
            </a:r>
            <a:r>
              <a:rPr sz="3600" spc="104" baseline="11574" dirty="0">
                <a:latin typeface="Cambria Math"/>
                <a:cs typeface="Cambria Math"/>
              </a:rPr>
              <a:t>𝑎</a:t>
            </a:r>
            <a:r>
              <a:rPr sz="1750" spc="70" dirty="0">
                <a:latin typeface="Cambria Math"/>
                <a:cs typeface="Cambria Math"/>
              </a:rPr>
              <a:t>𝑖𝑘</a:t>
            </a:r>
            <a:r>
              <a:rPr sz="3600" spc="104" baseline="11574" dirty="0">
                <a:latin typeface="Cambria Math"/>
                <a:cs typeface="Cambria Math"/>
              </a:rPr>
              <a:t>𝑏</a:t>
            </a:r>
            <a:r>
              <a:rPr sz="1750" spc="70" dirty="0">
                <a:latin typeface="Cambria Math"/>
                <a:cs typeface="Cambria Math"/>
              </a:rPr>
              <a:t>𝑘𝑗</a:t>
            </a:r>
            <a:endParaRPr sz="1750" dirty="0">
              <a:latin typeface="Cambria Math"/>
              <a:cs typeface="Cambria Math"/>
            </a:endParaRPr>
          </a:p>
          <a:p>
            <a:pPr marR="1183640" algn="ctr">
              <a:lnSpc>
                <a:spcPct val="100000"/>
              </a:lnSpc>
              <a:spcBef>
                <a:spcPts val="340"/>
              </a:spcBef>
            </a:pPr>
            <a:r>
              <a:rPr sz="1750" spc="-25" dirty="0">
                <a:latin typeface="Cambria Math"/>
                <a:cs typeface="Cambria Math"/>
              </a:rPr>
              <a:t>𝑘=1</a:t>
            </a:r>
            <a:endParaRPr sz="1750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70"/>
              </a:spcBef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entries,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each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which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requires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Cambria Math"/>
                <a:cs typeface="Cambria Math"/>
              </a:rPr>
              <a:t>𝛩(𝑛)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7416" y="6180912"/>
            <a:ext cx="3621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work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calculate</a:t>
            </a:r>
            <a:r>
              <a:rPr sz="1800" spc="3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r>
              <a:rPr sz="1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runtime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mbria Math"/>
                <a:cs typeface="Cambria Math"/>
              </a:rPr>
              <a:t>𝛩(𝑛</a:t>
            </a:r>
            <a:r>
              <a:rPr sz="1950" spc="-15" baseline="27777" dirty="0">
                <a:solidFill>
                  <a:srgbClr val="0000FF"/>
                </a:solidFill>
                <a:latin typeface="Cambria Math"/>
                <a:cs typeface="Cambria Math"/>
              </a:rPr>
              <a:t>3</a:t>
            </a:r>
            <a:r>
              <a:rPr sz="1800" spc="-10" dirty="0">
                <a:solidFill>
                  <a:srgbClr val="0000FF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91834"/>
            <a:ext cx="83058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2915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sz="3200" b="1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Multiplication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32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Divide</a:t>
            </a:r>
            <a:r>
              <a:rPr sz="32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b="1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Conquer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4806"/>
            <a:ext cx="7171690" cy="163385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divide 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conquer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method:</a:t>
            </a:r>
            <a:endParaRPr sz="3200">
              <a:latin typeface="Calibri"/>
              <a:cs typeface="Calibri"/>
            </a:endParaRPr>
          </a:p>
          <a:p>
            <a:pPr marL="393065" marR="5080">
              <a:lnSpc>
                <a:spcPct val="100000"/>
              </a:lnSpc>
              <a:spcBef>
                <a:spcPts val="975"/>
              </a:spcBef>
            </a:pPr>
            <a:r>
              <a:rPr sz="2800" spc="-125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matrices,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B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=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divide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sub-</a:t>
            </a:r>
            <a:r>
              <a:rPr sz="2800" spc="-10" dirty="0">
                <a:latin typeface="Calibri"/>
                <a:cs typeface="Calibri"/>
              </a:rPr>
              <a:t>matrices: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752" y="3177082"/>
            <a:ext cx="29209" cy="706755"/>
          </a:xfrm>
          <a:custGeom>
            <a:avLst/>
            <a:gdLst/>
            <a:ahLst/>
            <a:cxnLst/>
            <a:rect l="l" t="t" r="r" b="b"/>
            <a:pathLst>
              <a:path w="29210" h="706754">
                <a:moveTo>
                  <a:pt x="28955" y="0"/>
                </a:moveTo>
                <a:lnTo>
                  <a:pt x="0" y="0"/>
                </a:lnTo>
                <a:lnTo>
                  <a:pt x="0" y="706374"/>
                </a:lnTo>
                <a:lnTo>
                  <a:pt x="28955" y="706374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2272" y="3177082"/>
            <a:ext cx="29209" cy="706755"/>
          </a:xfrm>
          <a:custGeom>
            <a:avLst/>
            <a:gdLst/>
            <a:ahLst/>
            <a:cxnLst/>
            <a:rect l="l" t="t" r="r" b="b"/>
            <a:pathLst>
              <a:path w="29210" h="706754">
                <a:moveTo>
                  <a:pt x="28956" y="0"/>
                </a:moveTo>
                <a:lnTo>
                  <a:pt x="0" y="0"/>
                </a:lnTo>
                <a:lnTo>
                  <a:pt x="0" y="706374"/>
                </a:lnTo>
                <a:lnTo>
                  <a:pt x="28956" y="706374"/>
                </a:lnTo>
                <a:lnTo>
                  <a:pt x="28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648" y="3106927"/>
            <a:ext cx="601345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ts val="3354"/>
              </a:lnSpc>
              <a:spcBef>
                <a:spcPts val="95"/>
              </a:spcBef>
            </a:pPr>
            <a:r>
              <a:rPr sz="4200" spc="-37" baseline="11904" dirty="0">
                <a:latin typeface="Cambria Math"/>
                <a:cs typeface="Cambria Math"/>
              </a:rPr>
              <a:t>𝐴</a:t>
            </a:r>
            <a:r>
              <a:rPr sz="2050" spc="-25" dirty="0">
                <a:latin typeface="Cambria Math"/>
                <a:cs typeface="Cambria Math"/>
              </a:rPr>
              <a:t>11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ts val="3354"/>
              </a:lnSpc>
            </a:pPr>
            <a:r>
              <a:rPr sz="4200" spc="-37" baseline="11904" dirty="0">
                <a:latin typeface="Cambria Math"/>
                <a:cs typeface="Cambria Math"/>
              </a:rPr>
              <a:t>𝐴</a:t>
            </a:r>
            <a:r>
              <a:rPr sz="2050" spc="-25" dirty="0">
                <a:latin typeface="Cambria Math"/>
                <a:cs typeface="Cambria Math"/>
              </a:rPr>
              <a:t>21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132" y="3177082"/>
            <a:ext cx="29209" cy="706755"/>
          </a:xfrm>
          <a:custGeom>
            <a:avLst/>
            <a:gdLst/>
            <a:ahLst/>
            <a:cxnLst/>
            <a:rect l="l" t="t" r="r" b="b"/>
            <a:pathLst>
              <a:path w="29210" h="706754">
                <a:moveTo>
                  <a:pt x="28955" y="0"/>
                </a:moveTo>
                <a:lnTo>
                  <a:pt x="0" y="0"/>
                </a:lnTo>
                <a:lnTo>
                  <a:pt x="0" y="706374"/>
                </a:lnTo>
                <a:lnTo>
                  <a:pt x="28955" y="706374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6416" y="3177082"/>
            <a:ext cx="29209" cy="706755"/>
          </a:xfrm>
          <a:custGeom>
            <a:avLst/>
            <a:gdLst/>
            <a:ahLst/>
            <a:cxnLst/>
            <a:rect l="l" t="t" r="r" b="b"/>
            <a:pathLst>
              <a:path w="29210" h="706754">
                <a:moveTo>
                  <a:pt x="28955" y="0"/>
                </a:moveTo>
                <a:lnTo>
                  <a:pt x="0" y="0"/>
                </a:lnTo>
                <a:lnTo>
                  <a:pt x="0" y="706374"/>
                </a:lnTo>
                <a:lnTo>
                  <a:pt x="28955" y="706374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7883" y="3106927"/>
            <a:ext cx="1657985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>
              <a:lnSpc>
                <a:spcPts val="3354"/>
              </a:lnSpc>
              <a:spcBef>
                <a:spcPts val="95"/>
              </a:spcBef>
              <a:tabLst>
                <a:tab pos="1083945" algn="l"/>
              </a:tabLst>
            </a:pPr>
            <a:r>
              <a:rPr sz="4200" spc="-37" baseline="11904" dirty="0">
                <a:latin typeface="Cambria Math"/>
                <a:cs typeface="Cambria Math"/>
              </a:rPr>
              <a:t>𝐴</a:t>
            </a:r>
            <a:r>
              <a:rPr sz="2050" spc="-25" dirty="0">
                <a:latin typeface="Cambria Math"/>
                <a:cs typeface="Cambria Math"/>
              </a:rPr>
              <a:t>12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4200" spc="-37" baseline="11904" dirty="0">
                <a:latin typeface="Cambria Math"/>
                <a:cs typeface="Cambria Math"/>
              </a:rPr>
              <a:t>𝐵</a:t>
            </a:r>
            <a:r>
              <a:rPr sz="2050" spc="-25" dirty="0">
                <a:latin typeface="Cambria Math"/>
                <a:cs typeface="Cambria Math"/>
              </a:rPr>
              <a:t>11</a:t>
            </a:r>
            <a:endParaRPr sz="2050">
              <a:latin typeface="Cambria Math"/>
              <a:cs typeface="Cambria Math"/>
            </a:endParaRPr>
          </a:p>
          <a:p>
            <a:pPr marL="63500">
              <a:lnSpc>
                <a:spcPts val="3354"/>
              </a:lnSpc>
              <a:tabLst>
                <a:tab pos="799465" algn="l"/>
                <a:tab pos="1079500" algn="l"/>
              </a:tabLst>
            </a:pPr>
            <a:r>
              <a:rPr sz="4200" spc="-37" baseline="11904" dirty="0">
                <a:latin typeface="Cambria Math"/>
                <a:cs typeface="Cambria Math"/>
              </a:rPr>
              <a:t>𝐴</a:t>
            </a:r>
            <a:r>
              <a:rPr sz="2050" spc="-25" dirty="0">
                <a:latin typeface="Cambria Math"/>
                <a:cs typeface="Cambria Math"/>
              </a:rPr>
              <a:t>22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4200" spc="-75" baseline="41666" dirty="0">
                <a:latin typeface="Cambria Math"/>
                <a:cs typeface="Cambria Math"/>
              </a:rPr>
              <a:t>∙</a:t>
            </a:r>
            <a:r>
              <a:rPr sz="4200" baseline="41666" dirty="0">
                <a:latin typeface="Cambria Math"/>
                <a:cs typeface="Cambria Math"/>
              </a:rPr>
              <a:t>	</a:t>
            </a:r>
            <a:r>
              <a:rPr sz="4200" spc="-37" baseline="11904" dirty="0">
                <a:latin typeface="Cambria Math"/>
                <a:cs typeface="Cambria Math"/>
              </a:rPr>
              <a:t>𝐵</a:t>
            </a:r>
            <a:r>
              <a:rPr sz="2050" spc="-25" dirty="0">
                <a:latin typeface="Cambria Math"/>
                <a:cs typeface="Cambria Math"/>
              </a:rPr>
              <a:t>21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9808" y="3106927"/>
            <a:ext cx="59372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ts val="3340"/>
              </a:lnSpc>
              <a:spcBef>
                <a:spcPts val="95"/>
              </a:spcBef>
            </a:pPr>
            <a:r>
              <a:rPr sz="4200" spc="-37" baseline="11904" dirty="0">
                <a:latin typeface="Cambria Math"/>
                <a:cs typeface="Cambria Math"/>
              </a:rPr>
              <a:t>𝐵</a:t>
            </a:r>
            <a:r>
              <a:rPr sz="2050" spc="-25" dirty="0">
                <a:latin typeface="Cambria Math"/>
                <a:cs typeface="Cambria Math"/>
              </a:rPr>
              <a:t>12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ts val="3340"/>
              </a:lnSpc>
            </a:pPr>
            <a:r>
              <a:rPr sz="4200" spc="-37" baseline="11904" dirty="0">
                <a:latin typeface="Cambria Math"/>
                <a:cs typeface="Cambria Math"/>
              </a:rPr>
              <a:t>𝐵</a:t>
            </a:r>
            <a:r>
              <a:rPr sz="2050" spc="-25" dirty="0">
                <a:latin typeface="Cambria Math"/>
                <a:cs typeface="Cambria Math"/>
              </a:rPr>
              <a:t>22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3491" y="3263900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39152" y="3177082"/>
            <a:ext cx="29209" cy="706755"/>
          </a:xfrm>
          <a:custGeom>
            <a:avLst/>
            <a:gdLst/>
            <a:ahLst/>
            <a:cxnLst/>
            <a:rect l="l" t="t" r="r" b="b"/>
            <a:pathLst>
              <a:path w="29209" h="706754">
                <a:moveTo>
                  <a:pt x="28955" y="0"/>
                </a:moveTo>
                <a:lnTo>
                  <a:pt x="0" y="0"/>
                </a:lnTo>
                <a:lnTo>
                  <a:pt x="0" y="706374"/>
                </a:lnTo>
                <a:lnTo>
                  <a:pt x="28955" y="706374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1728" y="3177082"/>
            <a:ext cx="29209" cy="706755"/>
          </a:xfrm>
          <a:custGeom>
            <a:avLst/>
            <a:gdLst/>
            <a:ahLst/>
            <a:cxnLst/>
            <a:rect l="l" t="t" r="r" b="b"/>
            <a:pathLst>
              <a:path w="29210" h="706754">
                <a:moveTo>
                  <a:pt x="28955" y="0"/>
                </a:moveTo>
                <a:lnTo>
                  <a:pt x="0" y="0"/>
                </a:lnTo>
                <a:lnTo>
                  <a:pt x="0" y="706374"/>
                </a:lnTo>
                <a:lnTo>
                  <a:pt x="28955" y="706374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86628" y="3106927"/>
            <a:ext cx="566420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>
              <a:lnSpc>
                <a:spcPts val="3354"/>
              </a:lnSpc>
              <a:spcBef>
                <a:spcPts val="95"/>
              </a:spcBef>
            </a:pPr>
            <a:r>
              <a:rPr sz="4200" spc="-37" baseline="11904" dirty="0">
                <a:latin typeface="Cambria Math"/>
                <a:cs typeface="Cambria Math"/>
              </a:rPr>
              <a:t>𝐶</a:t>
            </a:r>
            <a:r>
              <a:rPr sz="2050" spc="-25" dirty="0">
                <a:latin typeface="Cambria Math"/>
                <a:cs typeface="Cambria Math"/>
              </a:rPr>
              <a:t>11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ts val="3354"/>
              </a:lnSpc>
            </a:pPr>
            <a:r>
              <a:rPr sz="4200" spc="-37" baseline="11904" dirty="0">
                <a:latin typeface="Cambria Math"/>
                <a:cs typeface="Cambria Math"/>
              </a:rPr>
              <a:t>𝐶</a:t>
            </a:r>
            <a:r>
              <a:rPr sz="2050" spc="-25" dirty="0">
                <a:latin typeface="Cambria Math"/>
                <a:cs typeface="Cambria Math"/>
              </a:rPr>
              <a:t>21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9211" y="3106927"/>
            <a:ext cx="567690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ts val="3354"/>
              </a:lnSpc>
              <a:spcBef>
                <a:spcPts val="95"/>
              </a:spcBef>
            </a:pPr>
            <a:r>
              <a:rPr sz="4200" spc="-37" baseline="11904" dirty="0">
                <a:latin typeface="Cambria Math"/>
                <a:cs typeface="Cambria Math"/>
              </a:rPr>
              <a:t>𝐶</a:t>
            </a:r>
            <a:r>
              <a:rPr sz="2050" spc="-25" dirty="0">
                <a:latin typeface="Cambria Math"/>
                <a:cs typeface="Cambria Math"/>
              </a:rPr>
              <a:t>12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ts val="3354"/>
              </a:lnSpc>
            </a:pPr>
            <a:r>
              <a:rPr sz="4200" spc="-37" baseline="11904" dirty="0">
                <a:latin typeface="Cambria Math"/>
                <a:cs typeface="Cambria Math"/>
              </a:rPr>
              <a:t>𝐶</a:t>
            </a:r>
            <a:r>
              <a:rPr sz="2050" spc="-25" dirty="0">
                <a:latin typeface="Cambria Math"/>
                <a:cs typeface="Cambria Math"/>
              </a:rPr>
              <a:t>22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6339" y="4113791"/>
            <a:ext cx="25253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50000"/>
              </a:lnSpc>
              <a:spcBef>
                <a:spcPts val="100"/>
              </a:spcBef>
            </a:pPr>
            <a:r>
              <a:rPr sz="3600" i="1" baseline="16203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11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3600" baseline="16203" dirty="0">
                <a:latin typeface="Calibri"/>
                <a:cs typeface="Calibri"/>
              </a:rPr>
              <a:t>=</a:t>
            </a:r>
            <a:r>
              <a:rPr sz="3600" spc="-22" baseline="16203" dirty="0">
                <a:latin typeface="Calibri"/>
                <a:cs typeface="Calibri"/>
              </a:rPr>
              <a:t> </a:t>
            </a:r>
            <a:r>
              <a:rPr sz="3600" i="1" baseline="16203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11</a:t>
            </a:r>
            <a:r>
              <a:rPr sz="3600" i="1" baseline="16203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11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3600" baseline="16203" dirty="0">
                <a:latin typeface="Calibri"/>
                <a:cs typeface="Calibri"/>
              </a:rPr>
              <a:t>+</a:t>
            </a:r>
            <a:r>
              <a:rPr sz="3600" spc="-22" baseline="16203" dirty="0">
                <a:latin typeface="Calibri"/>
                <a:cs typeface="Calibri"/>
              </a:rPr>
              <a:t> </a:t>
            </a:r>
            <a:r>
              <a:rPr sz="3600" i="1" spc="-15" baseline="16203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12</a:t>
            </a:r>
            <a:r>
              <a:rPr sz="3600" i="1" spc="-15" baseline="16203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21 </a:t>
            </a:r>
            <a:r>
              <a:rPr sz="3600" i="1" baseline="16203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12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3600" baseline="16203" dirty="0">
                <a:latin typeface="Calibri"/>
                <a:cs typeface="Calibri"/>
              </a:rPr>
              <a:t>=</a:t>
            </a:r>
            <a:r>
              <a:rPr sz="3600" spc="-22" baseline="16203" dirty="0">
                <a:latin typeface="Calibri"/>
                <a:cs typeface="Calibri"/>
              </a:rPr>
              <a:t> </a:t>
            </a:r>
            <a:r>
              <a:rPr sz="3600" i="1" baseline="16203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11</a:t>
            </a:r>
            <a:r>
              <a:rPr sz="3600" i="1" baseline="16203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12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3600" baseline="16203" dirty="0">
                <a:latin typeface="Calibri"/>
                <a:cs typeface="Calibri"/>
              </a:rPr>
              <a:t>+</a:t>
            </a:r>
            <a:r>
              <a:rPr sz="3600" spc="-22" baseline="16203" dirty="0">
                <a:latin typeface="Calibri"/>
                <a:cs typeface="Calibri"/>
              </a:rPr>
              <a:t> </a:t>
            </a:r>
            <a:r>
              <a:rPr sz="3600" i="1" spc="-15" baseline="16203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12</a:t>
            </a:r>
            <a:r>
              <a:rPr sz="3600" i="1" spc="-15" baseline="16203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22 </a:t>
            </a:r>
            <a:r>
              <a:rPr sz="3600" i="1" baseline="16203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21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3600" baseline="16203" dirty="0">
                <a:latin typeface="Calibri"/>
                <a:cs typeface="Calibri"/>
              </a:rPr>
              <a:t>=</a:t>
            </a:r>
            <a:r>
              <a:rPr sz="3600" spc="-22" baseline="16203" dirty="0">
                <a:latin typeface="Calibri"/>
                <a:cs typeface="Calibri"/>
              </a:rPr>
              <a:t> </a:t>
            </a:r>
            <a:r>
              <a:rPr sz="3600" i="1" baseline="16203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21</a:t>
            </a:r>
            <a:r>
              <a:rPr sz="3600" i="1" baseline="16203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11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3600" baseline="16203" dirty="0">
                <a:latin typeface="Calibri"/>
                <a:cs typeface="Calibri"/>
              </a:rPr>
              <a:t>+</a:t>
            </a:r>
            <a:r>
              <a:rPr sz="3600" spc="-22" baseline="16203" dirty="0">
                <a:latin typeface="Calibri"/>
                <a:cs typeface="Calibri"/>
              </a:rPr>
              <a:t> </a:t>
            </a:r>
            <a:r>
              <a:rPr sz="3600" i="1" spc="-15" baseline="16203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22</a:t>
            </a:r>
            <a:r>
              <a:rPr sz="3600" i="1" spc="-15" baseline="16203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21 </a:t>
            </a:r>
            <a:r>
              <a:rPr sz="3600" i="1" baseline="16203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22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3600" baseline="16203" dirty="0">
                <a:latin typeface="Calibri"/>
                <a:cs typeface="Calibri"/>
              </a:rPr>
              <a:t>=</a:t>
            </a:r>
            <a:r>
              <a:rPr sz="3600" spc="-22" baseline="16203" dirty="0">
                <a:latin typeface="Calibri"/>
                <a:cs typeface="Calibri"/>
              </a:rPr>
              <a:t> </a:t>
            </a:r>
            <a:r>
              <a:rPr sz="3600" i="1" baseline="16203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21</a:t>
            </a:r>
            <a:r>
              <a:rPr sz="3600" i="1" baseline="16203" dirty="0">
                <a:latin typeface="Calibri"/>
                <a:cs typeface="Calibri"/>
              </a:rPr>
              <a:t>B</a:t>
            </a:r>
            <a:r>
              <a:rPr sz="1600" dirty="0">
                <a:latin typeface="Calibri"/>
                <a:cs typeface="Calibri"/>
              </a:rPr>
              <a:t>12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3600" baseline="16203" dirty="0">
                <a:latin typeface="Calibri"/>
                <a:cs typeface="Calibri"/>
              </a:rPr>
              <a:t>+</a:t>
            </a:r>
            <a:r>
              <a:rPr sz="3600" spc="-22" baseline="16203" dirty="0">
                <a:latin typeface="Calibri"/>
                <a:cs typeface="Calibri"/>
              </a:rPr>
              <a:t> </a:t>
            </a:r>
            <a:r>
              <a:rPr sz="3600" i="1" spc="-15" baseline="16203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22</a:t>
            </a:r>
            <a:r>
              <a:rPr sz="3600" i="1" spc="-15" baseline="16203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8893" y="4740655"/>
            <a:ext cx="34601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2x2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accomplished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multiplications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additions.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1834"/>
            <a:ext cx="75438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9790" marR="5080" indent="-847725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imes New Roman" pitchFamily="18" charset="0"/>
                <a:cs typeface="Times New Roman" pitchFamily="18" charset="0"/>
              </a:rPr>
              <a:t>Runtime</a:t>
            </a:r>
            <a:r>
              <a:rPr sz="32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Divide</a:t>
            </a:r>
            <a:r>
              <a:rPr sz="32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3200"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Conquer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sz="3200" b="1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Multiplication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1089" y="2236627"/>
            <a:ext cx="443230" cy="328930"/>
          </a:xfrm>
          <a:custGeom>
            <a:avLst/>
            <a:gdLst/>
            <a:ahLst/>
            <a:cxnLst/>
            <a:rect l="l" t="t" r="r" b="b"/>
            <a:pathLst>
              <a:path w="443229" h="328930">
                <a:moveTo>
                  <a:pt x="338200" y="0"/>
                </a:moveTo>
                <a:lnTo>
                  <a:pt x="333514" y="13347"/>
                </a:lnTo>
                <a:lnTo>
                  <a:pt x="352555" y="21612"/>
                </a:lnTo>
                <a:lnTo>
                  <a:pt x="368930" y="33053"/>
                </a:lnTo>
                <a:lnTo>
                  <a:pt x="393687" y="65455"/>
                </a:lnTo>
                <a:lnTo>
                  <a:pt x="408249" y="109167"/>
                </a:lnTo>
                <a:lnTo>
                  <a:pt x="413105" y="162814"/>
                </a:lnTo>
                <a:lnTo>
                  <a:pt x="411886" y="191819"/>
                </a:lnTo>
                <a:lnTo>
                  <a:pt x="402132" y="241839"/>
                </a:lnTo>
                <a:lnTo>
                  <a:pt x="382561" y="280904"/>
                </a:lnTo>
                <a:lnTo>
                  <a:pt x="352780" y="307255"/>
                </a:lnTo>
                <a:lnTo>
                  <a:pt x="334035" y="315556"/>
                </a:lnTo>
                <a:lnTo>
                  <a:pt x="338200" y="328904"/>
                </a:lnTo>
                <a:lnTo>
                  <a:pt x="383065" y="307867"/>
                </a:lnTo>
                <a:lnTo>
                  <a:pt x="416052" y="271437"/>
                </a:lnTo>
                <a:lnTo>
                  <a:pt x="436340" y="222646"/>
                </a:lnTo>
                <a:lnTo>
                  <a:pt x="443102" y="164541"/>
                </a:lnTo>
                <a:lnTo>
                  <a:pt x="441405" y="134387"/>
                </a:lnTo>
                <a:lnTo>
                  <a:pt x="427833" y="80941"/>
                </a:lnTo>
                <a:lnTo>
                  <a:pt x="400930" y="37433"/>
                </a:lnTo>
                <a:lnTo>
                  <a:pt x="362049" y="8610"/>
                </a:lnTo>
                <a:lnTo>
                  <a:pt x="338200" y="0"/>
                </a:lnTo>
                <a:close/>
              </a:path>
              <a:path w="443229" h="328930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19248" y="2134616"/>
            <a:ext cx="1621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  <a:tab pos="835660" algn="l"/>
              </a:tabLst>
            </a:pPr>
            <a:r>
              <a:rPr sz="2800" spc="-50" dirty="0">
                <a:latin typeface="Cambria Math"/>
                <a:cs typeface="Cambria Math"/>
              </a:rPr>
              <a:t>𝑇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𝑛</a:t>
            </a:r>
            <a:r>
              <a:rPr sz="2800" dirty="0">
                <a:latin typeface="Cambria Math"/>
                <a:cs typeface="Cambria Math"/>
              </a:rPr>
              <a:t>	=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8𝑇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6408" y="2186500"/>
            <a:ext cx="429895" cy="429259"/>
          </a:xfrm>
          <a:custGeom>
            <a:avLst/>
            <a:gdLst/>
            <a:ahLst/>
            <a:cxnLst/>
            <a:rect l="l" t="t" r="r" b="b"/>
            <a:pathLst>
              <a:path w="429895" h="429260">
                <a:moveTo>
                  <a:pt x="316623" y="0"/>
                </a:moveTo>
                <a:lnTo>
                  <a:pt x="312292" y="14211"/>
                </a:lnTo>
                <a:lnTo>
                  <a:pt x="331995" y="24434"/>
                </a:lnTo>
                <a:lnTo>
                  <a:pt x="349153" y="39312"/>
                </a:lnTo>
                <a:lnTo>
                  <a:pt x="375831" y="83045"/>
                </a:lnTo>
                <a:lnTo>
                  <a:pt x="392022" y="142482"/>
                </a:lnTo>
                <a:lnTo>
                  <a:pt x="397421" y="214655"/>
                </a:lnTo>
                <a:lnTo>
                  <a:pt x="396071" y="252252"/>
                </a:lnTo>
                <a:lnTo>
                  <a:pt x="385274" y="317918"/>
                </a:lnTo>
                <a:lnTo>
                  <a:pt x="363765" y="370148"/>
                </a:lnTo>
                <a:lnTo>
                  <a:pt x="331995" y="404520"/>
                </a:lnTo>
                <a:lnTo>
                  <a:pt x="312292" y="414731"/>
                </a:lnTo>
                <a:lnTo>
                  <a:pt x="316623" y="428955"/>
                </a:lnTo>
                <a:lnTo>
                  <a:pt x="364524" y="403423"/>
                </a:lnTo>
                <a:lnTo>
                  <a:pt x="400024" y="355269"/>
                </a:lnTo>
                <a:lnTo>
                  <a:pt x="421998" y="290336"/>
                </a:lnTo>
                <a:lnTo>
                  <a:pt x="429323" y="214477"/>
                </a:lnTo>
                <a:lnTo>
                  <a:pt x="427492" y="175182"/>
                </a:lnTo>
                <a:lnTo>
                  <a:pt x="412842" y="104787"/>
                </a:lnTo>
                <a:lnTo>
                  <a:pt x="383824" y="46777"/>
                </a:lnTo>
                <a:lnTo>
                  <a:pt x="342124" y="9934"/>
                </a:lnTo>
                <a:lnTo>
                  <a:pt x="316623" y="0"/>
                </a:lnTo>
                <a:close/>
              </a:path>
              <a:path w="429895" h="429260">
                <a:moveTo>
                  <a:pt x="112699" y="0"/>
                </a:moveTo>
                <a:lnTo>
                  <a:pt x="64798" y="25527"/>
                </a:lnTo>
                <a:lnTo>
                  <a:pt x="29298" y="73685"/>
                </a:lnTo>
                <a:lnTo>
                  <a:pt x="7324" y="138618"/>
                </a:lnTo>
                <a:lnTo>
                  <a:pt x="0" y="214477"/>
                </a:lnTo>
                <a:lnTo>
                  <a:pt x="1831" y="253773"/>
                </a:lnTo>
                <a:lnTo>
                  <a:pt x="16480" y="324168"/>
                </a:lnTo>
                <a:lnTo>
                  <a:pt x="45498" y="382172"/>
                </a:lnTo>
                <a:lnTo>
                  <a:pt x="87198" y="419018"/>
                </a:lnTo>
                <a:lnTo>
                  <a:pt x="112699" y="428955"/>
                </a:lnTo>
                <a:lnTo>
                  <a:pt x="117030" y="414731"/>
                </a:lnTo>
                <a:lnTo>
                  <a:pt x="97322" y="404520"/>
                </a:lnTo>
                <a:lnTo>
                  <a:pt x="80163" y="389659"/>
                </a:lnTo>
                <a:lnTo>
                  <a:pt x="53479" y="345986"/>
                </a:lnTo>
                <a:lnTo>
                  <a:pt x="37295" y="286673"/>
                </a:lnTo>
                <a:lnTo>
                  <a:pt x="31908" y="214477"/>
                </a:lnTo>
                <a:lnTo>
                  <a:pt x="33250" y="176976"/>
                </a:lnTo>
                <a:lnTo>
                  <a:pt x="44037" y="111172"/>
                </a:lnTo>
                <a:lnTo>
                  <a:pt x="65550" y="58849"/>
                </a:lnTo>
                <a:lnTo>
                  <a:pt x="97322" y="24434"/>
                </a:lnTo>
                <a:lnTo>
                  <a:pt x="117030" y="14211"/>
                </a:lnTo>
                <a:lnTo>
                  <a:pt x="1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07312"/>
            <a:ext cx="4040504" cy="807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376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Recurrence: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ts val="2385"/>
              </a:lnSpc>
            </a:pPr>
            <a:r>
              <a:rPr sz="2050" spc="90" dirty="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3138" y="2360107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5215" y="2420111"/>
            <a:ext cx="172720" cy="17145"/>
          </a:xfrm>
          <a:custGeom>
            <a:avLst/>
            <a:gdLst/>
            <a:ahLst/>
            <a:cxnLst/>
            <a:rect l="l" t="t" r="r" b="b"/>
            <a:pathLst>
              <a:path w="172720" h="17144">
                <a:moveTo>
                  <a:pt x="172212" y="0"/>
                </a:moveTo>
                <a:lnTo>
                  <a:pt x="0" y="0"/>
                </a:lnTo>
                <a:lnTo>
                  <a:pt x="0" y="16763"/>
                </a:lnTo>
                <a:lnTo>
                  <a:pt x="172212" y="16763"/>
                </a:lnTo>
                <a:lnTo>
                  <a:pt x="17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3976" y="2236627"/>
            <a:ext cx="609600" cy="328930"/>
          </a:xfrm>
          <a:custGeom>
            <a:avLst/>
            <a:gdLst/>
            <a:ahLst/>
            <a:cxnLst/>
            <a:rect l="l" t="t" r="r" b="b"/>
            <a:pathLst>
              <a:path w="609600" h="328930">
                <a:moveTo>
                  <a:pt x="504316" y="0"/>
                </a:moveTo>
                <a:lnTo>
                  <a:pt x="499630" y="13347"/>
                </a:lnTo>
                <a:lnTo>
                  <a:pt x="518671" y="21612"/>
                </a:lnTo>
                <a:lnTo>
                  <a:pt x="535046" y="33053"/>
                </a:lnTo>
                <a:lnTo>
                  <a:pt x="559803" y="65455"/>
                </a:lnTo>
                <a:lnTo>
                  <a:pt x="574365" y="109167"/>
                </a:lnTo>
                <a:lnTo>
                  <a:pt x="579221" y="162814"/>
                </a:lnTo>
                <a:lnTo>
                  <a:pt x="578002" y="191819"/>
                </a:lnTo>
                <a:lnTo>
                  <a:pt x="568248" y="241839"/>
                </a:lnTo>
                <a:lnTo>
                  <a:pt x="548677" y="280904"/>
                </a:lnTo>
                <a:lnTo>
                  <a:pt x="518896" y="307255"/>
                </a:lnTo>
                <a:lnTo>
                  <a:pt x="500151" y="315556"/>
                </a:lnTo>
                <a:lnTo>
                  <a:pt x="504316" y="328904"/>
                </a:lnTo>
                <a:lnTo>
                  <a:pt x="549181" y="307867"/>
                </a:lnTo>
                <a:lnTo>
                  <a:pt x="582167" y="271437"/>
                </a:lnTo>
                <a:lnTo>
                  <a:pt x="602456" y="222646"/>
                </a:lnTo>
                <a:lnTo>
                  <a:pt x="609218" y="164541"/>
                </a:lnTo>
                <a:lnTo>
                  <a:pt x="607521" y="134387"/>
                </a:lnTo>
                <a:lnTo>
                  <a:pt x="593949" y="80941"/>
                </a:lnTo>
                <a:lnTo>
                  <a:pt x="567046" y="37433"/>
                </a:lnTo>
                <a:lnTo>
                  <a:pt x="528165" y="8610"/>
                </a:lnTo>
                <a:lnTo>
                  <a:pt x="504316" y="0"/>
                </a:lnTo>
                <a:close/>
              </a:path>
              <a:path w="609600" h="328930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8596" y="2134616"/>
            <a:ext cx="1160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61365" algn="l"/>
              </a:tabLst>
            </a:pP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Θ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𝑛</a:t>
            </a:r>
            <a:r>
              <a:rPr sz="3075" spc="-37" baseline="27100" dirty="0">
                <a:latin typeface="Cambria Math"/>
                <a:cs typeface="Cambria Math"/>
              </a:rPr>
              <a:t>2</a:t>
            </a:r>
            <a:endParaRPr sz="3075" baseline="271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202940"/>
            <a:ext cx="1842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Solution: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366" y="191834"/>
            <a:ext cx="606298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9790" marR="5080" indent="-847725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Times New Roman" pitchFamily="18" charset="0"/>
                <a:cs typeface="Times New Roman" pitchFamily="18" charset="0"/>
              </a:rPr>
              <a:t>Runtime</a:t>
            </a:r>
            <a:r>
              <a:rPr sz="32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Divide</a:t>
            </a:r>
            <a:r>
              <a:rPr sz="32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3200"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Conquer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sz="3200" b="1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Multiplication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7147" y="2107528"/>
            <a:ext cx="413384" cy="306705"/>
          </a:xfrm>
          <a:custGeom>
            <a:avLst/>
            <a:gdLst/>
            <a:ahLst/>
            <a:cxnLst/>
            <a:rect l="l" t="t" r="r" b="b"/>
            <a:pathLst>
              <a:path w="413385" h="306705">
                <a:moveTo>
                  <a:pt x="315188" y="0"/>
                </a:moveTo>
                <a:lnTo>
                  <a:pt x="310832" y="12433"/>
                </a:lnTo>
                <a:lnTo>
                  <a:pt x="328563" y="20129"/>
                </a:lnTo>
                <a:lnTo>
                  <a:pt x="343811" y="30781"/>
                </a:lnTo>
                <a:lnTo>
                  <a:pt x="374775" y="80157"/>
                </a:lnTo>
                <a:lnTo>
                  <a:pt x="383818" y="125491"/>
                </a:lnTo>
                <a:lnTo>
                  <a:pt x="384949" y="151625"/>
                </a:lnTo>
                <a:lnTo>
                  <a:pt x="383813" y="178645"/>
                </a:lnTo>
                <a:lnTo>
                  <a:pt x="374726" y="225236"/>
                </a:lnTo>
                <a:lnTo>
                  <a:pt x="356501" y="261617"/>
                </a:lnTo>
                <a:lnTo>
                  <a:pt x="311315" y="293890"/>
                </a:lnTo>
                <a:lnTo>
                  <a:pt x="315188" y="306324"/>
                </a:lnTo>
                <a:lnTo>
                  <a:pt x="356974" y="286721"/>
                </a:lnTo>
                <a:lnTo>
                  <a:pt x="387692" y="252793"/>
                </a:lnTo>
                <a:lnTo>
                  <a:pt x="406580" y="207359"/>
                </a:lnTo>
                <a:lnTo>
                  <a:pt x="412877" y="153238"/>
                </a:lnTo>
                <a:lnTo>
                  <a:pt x="411298" y="125156"/>
                </a:lnTo>
                <a:lnTo>
                  <a:pt x="398668" y="75383"/>
                </a:lnTo>
                <a:lnTo>
                  <a:pt x="373610" y="34866"/>
                </a:lnTo>
                <a:lnTo>
                  <a:pt x="337396" y="8020"/>
                </a:lnTo>
                <a:lnTo>
                  <a:pt x="315188" y="0"/>
                </a:lnTo>
                <a:close/>
              </a:path>
              <a:path w="413385" h="306705">
                <a:moveTo>
                  <a:pt x="97701" y="0"/>
                </a:moveTo>
                <a:lnTo>
                  <a:pt x="56019" y="19642"/>
                </a:lnTo>
                <a:lnTo>
                  <a:pt x="25273" y="53695"/>
                </a:lnTo>
                <a:lnTo>
                  <a:pt x="6321" y="99204"/>
                </a:lnTo>
                <a:lnTo>
                  <a:pt x="0" y="153238"/>
                </a:lnTo>
                <a:lnTo>
                  <a:pt x="1574" y="181384"/>
                </a:lnTo>
                <a:lnTo>
                  <a:pt x="14171" y="231162"/>
                </a:lnTo>
                <a:lnTo>
                  <a:pt x="39172" y="271548"/>
                </a:lnTo>
                <a:lnTo>
                  <a:pt x="75424" y="298313"/>
                </a:lnTo>
                <a:lnTo>
                  <a:pt x="97701" y="306324"/>
                </a:lnTo>
                <a:lnTo>
                  <a:pt x="101574" y="293890"/>
                </a:lnTo>
                <a:lnTo>
                  <a:pt x="84120" y="286158"/>
                </a:lnTo>
                <a:lnTo>
                  <a:pt x="69056" y="275401"/>
                </a:lnTo>
                <a:lnTo>
                  <a:pt x="46101" y="244805"/>
                </a:lnTo>
                <a:lnTo>
                  <a:pt x="32481" y="203182"/>
                </a:lnTo>
                <a:lnTo>
                  <a:pt x="27940" y="151625"/>
                </a:lnTo>
                <a:lnTo>
                  <a:pt x="29075" y="125491"/>
                </a:lnTo>
                <a:lnTo>
                  <a:pt x="38157" y="80157"/>
                </a:lnTo>
                <a:lnTo>
                  <a:pt x="56412" y="44390"/>
                </a:lnTo>
                <a:lnTo>
                  <a:pt x="102057" y="12433"/>
                </a:lnTo>
                <a:lnTo>
                  <a:pt x="97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1167" y="2011172"/>
            <a:ext cx="15068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3695" algn="l"/>
                <a:tab pos="777240" algn="l"/>
              </a:tabLst>
            </a:pPr>
            <a:r>
              <a:rPr sz="2600" spc="-50" dirty="0">
                <a:latin typeface="Cambria Math"/>
                <a:cs typeface="Cambria Math"/>
              </a:rPr>
              <a:t>𝑇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𝑛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3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8𝑇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1878" y="2060366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294843" y="0"/>
                </a:moveTo>
                <a:lnTo>
                  <a:pt x="290804" y="13246"/>
                </a:lnTo>
                <a:lnTo>
                  <a:pt x="309156" y="22761"/>
                </a:lnTo>
                <a:lnTo>
                  <a:pt x="325139" y="36617"/>
                </a:lnTo>
                <a:lnTo>
                  <a:pt x="349986" y="77343"/>
                </a:lnTo>
                <a:lnTo>
                  <a:pt x="365063" y="132692"/>
                </a:lnTo>
                <a:lnTo>
                  <a:pt x="370090" y="199910"/>
                </a:lnTo>
                <a:lnTo>
                  <a:pt x="368833" y="234924"/>
                </a:lnTo>
                <a:lnTo>
                  <a:pt x="358780" y="296083"/>
                </a:lnTo>
                <a:lnTo>
                  <a:pt x="338749" y="344729"/>
                </a:lnTo>
                <a:lnTo>
                  <a:pt x="309156" y="376747"/>
                </a:lnTo>
                <a:lnTo>
                  <a:pt x="290804" y="386257"/>
                </a:lnTo>
                <a:lnTo>
                  <a:pt x="294843" y="399503"/>
                </a:lnTo>
                <a:lnTo>
                  <a:pt x="339451" y="375718"/>
                </a:lnTo>
                <a:lnTo>
                  <a:pt x="372516" y="330873"/>
                </a:lnTo>
                <a:lnTo>
                  <a:pt x="392982" y="270395"/>
                </a:lnTo>
                <a:lnTo>
                  <a:pt x="399808" y="199745"/>
                </a:lnTo>
                <a:lnTo>
                  <a:pt x="398101" y="163153"/>
                </a:lnTo>
                <a:lnTo>
                  <a:pt x="384453" y="97593"/>
                </a:lnTo>
                <a:lnTo>
                  <a:pt x="357426" y="43567"/>
                </a:lnTo>
                <a:lnTo>
                  <a:pt x="318591" y="9253"/>
                </a:lnTo>
                <a:lnTo>
                  <a:pt x="294843" y="0"/>
                </a:lnTo>
                <a:close/>
              </a:path>
              <a:path w="400050" h="400050">
                <a:moveTo>
                  <a:pt x="104965" y="0"/>
                </a:moveTo>
                <a:lnTo>
                  <a:pt x="60356" y="23775"/>
                </a:lnTo>
                <a:lnTo>
                  <a:pt x="27292" y="68630"/>
                </a:lnTo>
                <a:lnTo>
                  <a:pt x="6826" y="129101"/>
                </a:lnTo>
                <a:lnTo>
                  <a:pt x="0" y="199745"/>
                </a:lnTo>
                <a:lnTo>
                  <a:pt x="1706" y="236343"/>
                </a:lnTo>
                <a:lnTo>
                  <a:pt x="15355" y="301904"/>
                </a:lnTo>
                <a:lnTo>
                  <a:pt x="42382" y="355928"/>
                </a:lnTo>
                <a:lnTo>
                  <a:pt x="81216" y="390243"/>
                </a:lnTo>
                <a:lnTo>
                  <a:pt x="104965" y="399503"/>
                </a:lnTo>
                <a:lnTo>
                  <a:pt x="109004" y="386257"/>
                </a:lnTo>
                <a:lnTo>
                  <a:pt x="90652" y="376747"/>
                </a:lnTo>
                <a:lnTo>
                  <a:pt x="74669" y="362904"/>
                </a:lnTo>
                <a:lnTo>
                  <a:pt x="49822" y="322224"/>
                </a:lnTo>
                <a:lnTo>
                  <a:pt x="34745" y="266982"/>
                </a:lnTo>
                <a:lnTo>
                  <a:pt x="29723" y="199745"/>
                </a:lnTo>
                <a:lnTo>
                  <a:pt x="30975" y="164818"/>
                </a:lnTo>
                <a:lnTo>
                  <a:pt x="41028" y="103534"/>
                </a:lnTo>
                <a:lnTo>
                  <a:pt x="61058" y="54812"/>
                </a:lnTo>
                <a:lnTo>
                  <a:pt x="90652" y="22761"/>
                </a:lnTo>
                <a:lnTo>
                  <a:pt x="109004" y="13246"/>
                </a:lnTo>
                <a:lnTo>
                  <a:pt x="104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526540"/>
            <a:ext cx="402399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35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Recurrence:</a:t>
            </a:r>
            <a:endParaRPr sz="3000">
              <a:latin typeface="Calibri"/>
              <a:cs typeface="Calibri"/>
            </a:endParaRPr>
          </a:p>
          <a:p>
            <a:pPr marR="5080" algn="r">
              <a:lnSpc>
                <a:spcPts val="2180"/>
              </a:lnSpc>
            </a:pPr>
            <a:r>
              <a:rPr sz="1900" spc="80" dirty="0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8538" y="2221578"/>
            <a:ext cx="1651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45" dirty="0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0644" y="2278379"/>
            <a:ext cx="161925" cy="15240"/>
          </a:xfrm>
          <a:custGeom>
            <a:avLst/>
            <a:gdLst/>
            <a:ahLst/>
            <a:cxnLst/>
            <a:rect l="l" t="t" r="r" b="b"/>
            <a:pathLst>
              <a:path w="161925" h="15239">
                <a:moveTo>
                  <a:pt x="161544" y="0"/>
                </a:moveTo>
                <a:lnTo>
                  <a:pt x="0" y="0"/>
                </a:lnTo>
                <a:lnTo>
                  <a:pt x="0" y="15239"/>
                </a:lnTo>
                <a:lnTo>
                  <a:pt x="161544" y="15239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8679" y="2107528"/>
            <a:ext cx="565785" cy="306705"/>
          </a:xfrm>
          <a:custGeom>
            <a:avLst/>
            <a:gdLst/>
            <a:ahLst/>
            <a:cxnLst/>
            <a:rect l="l" t="t" r="r" b="b"/>
            <a:pathLst>
              <a:path w="565785" h="306705">
                <a:moveTo>
                  <a:pt x="467588" y="0"/>
                </a:moveTo>
                <a:lnTo>
                  <a:pt x="463232" y="12433"/>
                </a:lnTo>
                <a:lnTo>
                  <a:pt x="480963" y="20129"/>
                </a:lnTo>
                <a:lnTo>
                  <a:pt x="496211" y="30781"/>
                </a:lnTo>
                <a:lnTo>
                  <a:pt x="527175" y="80157"/>
                </a:lnTo>
                <a:lnTo>
                  <a:pt x="536218" y="125491"/>
                </a:lnTo>
                <a:lnTo>
                  <a:pt x="537349" y="151625"/>
                </a:lnTo>
                <a:lnTo>
                  <a:pt x="536213" y="178645"/>
                </a:lnTo>
                <a:lnTo>
                  <a:pt x="527126" y="225236"/>
                </a:lnTo>
                <a:lnTo>
                  <a:pt x="508901" y="261617"/>
                </a:lnTo>
                <a:lnTo>
                  <a:pt x="463715" y="293890"/>
                </a:lnTo>
                <a:lnTo>
                  <a:pt x="467588" y="306324"/>
                </a:lnTo>
                <a:lnTo>
                  <a:pt x="509374" y="286721"/>
                </a:lnTo>
                <a:lnTo>
                  <a:pt x="540092" y="252793"/>
                </a:lnTo>
                <a:lnTo>
                  <a:pt x="558980" y="207359"/>
                </a:lnTo>
                <a:lnTo>
                  <a:pt x="565276" y="153238"/>
                </a:lnTo>
                <a:lnTo>
                  <a:pt x="563698" y="125156"/>
                </a:lnTo>
                <a:lnTo>
                  <a:pt x="551068" y="75383"/>
                </a:lnTo>
                <a:lnTo>
                  <a:pt x="526010" y="34866"/>
                </a:lnTo>
                <a:lnTo>
                  <a:pt x="489796" y="8020"/>
                </a:lnTo>
                <a:lnTo>
                  <a:pt x="467588" y="0"/>
                </a:lnTo>
                <a:close/>
              </a:path>
              <a:path w="565785" h="306705">
                <a:moveTo>
                  <a:pt x="97701" y="0"/>
                </a:moveTo>
                <a:lnTo>
                  <a:pt x="56019" y="19642"/>
                </a:lnTo>
                <a:lnTo>
                  <a:pt x="25272" y="53695"/>
                </a:lnTo>
                <a:lnTo>
                  <a:pt x="6316" y="99204"/>
                </a:lnTo>
                <a:lnTo>
                  <a:pt x="0" y="153238"/>
                </a:lnTo>
                <a:lnTo>
                  <a:pt x="1574" y="181384"/>
                </a:lnTo>
                <a:lnTo>
                  <a:pt x="14171" y="231162"/>
                </a:lnTo>
                <a:lnTo>
                  <a:pt x="39172" y="271548"/>
                </a:lnTo>
                <a:lnTo>
                  <a:pt x="75424" y="298313"/>
                </a:lnTo>
                <a:lnTo>
                  <a:pt x="97701" y="306324"/>
                </a:lnTo>
                <a:lnTo>
                  <a:pt x="101574" y="293890"/>
                </a:lnTo>
                <a:lnTo>
                  <a:pt x="84120" y="286158"/>
                </a:lnTo>
                <a:lnTo>
                  <a:pt x="69056" y="275401"/>
                </a:lnTo>
                <a:lnTo>
                  <a:pt x="46100" y="244805"/>
                </a:lnTo>
                <a:lnTo>
                  <a:pt x="32481" y="203182"/>
                </a:lnTo>
                <a:lnTo>
                  <a:pt x="27939" y="151625"/>
                </a:lnTo>
                <a:lnTo>
                  <a:pt x="29075" y="125491"/>
                </a:lnTo>
                <a:lnTo>
                  <a:pt x="38157" y="80157"/>
                </a:lnTo>
                <a:lnTo>
                  <a:pt x="56412" y="44390"/>
                </a:lnTo>
                <a:lnTo>
                  <a:pt x="102057" y="12433"/>
                </a:lnTo>
                <a:lnTo>
                  <a:pt x="97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36591" y="2011172"/>
            <a:ext cx="10845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09930" algn="l"/>
              </a:tabLst>
            </a:pPr>
            <a:r>
              <a:rPr sz="2600" dirty="0">
                <a:latin typeface="Cambria Math"/>
                <a:cs typeface="Cambria Math"/>
              </a:rPr>
              <a:t>+</a:t>
            </a:r>
            <a:r>
              <a:rPr sz="2600" spc="-15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Θ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25" dirty="0">
                <a:latin typeface="Cambria Math"/>
                <a:cs typeface="Cambria Math"/>
              </a:rPr>
              <a:t>𝑛</a:t>
            </a:r>
            <a:r>
              <a:rPr sz="2850" spc="-37" baseline="27777" dirty="0">
                <a:latin typeface="Cambria Math"/>
                <a:cs typeface="Cambria Math"/>
              </a:rPr>
              <a:t>2</a:t>
            </a:r>
            <a:endParaRPr sz="2850" baseline="27777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3635" y="3393784"/>
            <a:ext cx="413384" cy="306705"/>
          </a:xfrm>
          <a:custGeom>
            <a:avLst/>
            <a:gdLst/>
            <a:ahLst/>
            <a:cxnLst/>
            <a:rect l="l" t="t" r="r" b="b"/>
            <a:pathLst>
              <a:path w="413385" h="306704">
                <a:moveTo>
                  <a:pt x="315188" y="0"/>
                </a:moveTo>
                <a:lnTo>
                  <a:pt x="310832" y="12433"/>
                </a:lnTo>
                <a:lnTo>
                  <a:pt x="328563" y="20129"/>
                </a:lnTo>
                <a:lnTo>
                  <a:pt x="343811" y="30781"/>
                </a:lnTo>
                <a:lnTo>
                  <a:pt x="374775" y="80157"/>
                </a:lnTo>
                <a:lnTo>
                  <a:pt x="383818" y="125491"/>
                </a:lnTo>
                <a:lnTo>
                  <a:pt x="384949" y="151625"/>
                </a:lnTo>
                <a:lnTo>
                  <a:pt x="383813" y="178645"/>
                </a:lnTo>
                <a:lnTo>
                  <a:pt x="374726" y="225236"/>
                </a:lnTo>
                <a:lnTo>
                  <a:pt x="356501" y="261617"/>
                </a:lnTo>
                <a:lnTo>
                  <a:pt x="311315" y="293890"/>
                </a:lnTo>
                <a:lnTo>
                  <a:pt x="315188" y="306324"/>
                </a:lnTo>
                <a:lnTo>
                  <a:pt x="356974" y="286721"/>
                </a:lnTo>
                <a:lnTo>
                  <a:pt x="387692" y="252793"/>
                </a:lnTo>
                <a:lnTo>
                  <a:pt x="406587" y="207359"/>
                </a:lnTo>
                <a:lnTo>
                  <a:pt x="412889" y="153238"/>
                </a:lnTo>
                <a:lnTo>
                  <a:pt x="411308" y="125156"/>
                </a:lnTo>
                <a:lnTo>
                  <a:pt x="398670" y="75383"/>
                </a:lnTo>
                <a:lnTo>
                  <a:pt x="373610" y="34866"/>
                </a:lnTo>
                <a:lnTo>
                  <a:pt x="337396" y="8020"/>
                </a:lnTo>
                <a:lnTo>
                  <a:pt x="315188" y="0"/>
                </a:lnTo>
                <a:close/>
              </a:path>
              <a:path w="413385" h="306704">
                <a:moveTo>
                  <a:pt x="97701" y="0"/>
                </a:moveTo>
                <a:lnTo>
                  <a:pt x="56019" y="19642"/>
                </a:lnTo>
                <a:lnTo>
                  <a:pt x="25272" y="53695"/>
                </a:lnTo>
                <a:lnTo>
                  <a:pt x="6316" y="99204"/>
                </a:lnTo>
                <a:lnTo>
                  <a:pt x="0" y="153238"/>
                </a:lnTo>
                <a:lnTo>
                  <a:pt x="1574" y="181384"/>
                </a:lnTo>
                <a:lnTo>
                  <a:pt x="14171" y="231162"/>
                </a:lnTo>
                <a:lnTo>
                  <a:pt x="39172" y="271548"/>
                </a:lnTo>
                <a:lnTo>
                  <a:pt x="75424" y="298313"/>
                </a:lnTo>
                <a:lnTo>
                  <a:pt x="97701" y="306324"/>
                </a:lnTo>
                <a:lnTo>
                  <a:pt x="101574" y="293890"/>
                </a:lnTo>
                <a:lnTo>
                  <a:pt x="84120" y="286158"/>
                </a:lnTo>
                <a:lnTo>
                  <a:pt x="69056" y="275401"/>
                </a:lnTo>
                <a:lnTo>
                  <a:pt x="46100" y="244805"/>
                </a:lnTo>
                <a:lnTo>
                  <a:pt x="32481" y="203182"/>
                </a:lnTo>
                <a:lnTo>
                  <a:pt x="27939" y="151625"/>
                </a:lnTo>
                <a:lnTo>
                  <a:pt x="29075" y="125491"/>
                </a:lnTo>
                <a:lnTo>
                  <a:pt x="38157" y="80157"/>
                </a:lnTo>
                <a:lnTo>
                  <a:pt x="56412" y="44390"/>
                </a:lnTo>
                <a:lnTo>
                  <a:pt x="102057" y="12433"/>
                </a:lnTo>
                <a:lnTo>
                  <a:pt x="97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0258" y="4209122"/>
            <a:ext cx="565785" cy="306705"/>
          </a:xfrm>
          <a:custGeom>
            <a:avLst/>
            <a:gdLst/>
            <a:ahLst/>
            <a:cxnLst/>
            <a:rect l="l" t="t" r="r" b="b"/>
            <a:pathLst>
              <a:path w="565784" h="306704">
                <a:moveTo>
                  <a:pt x="467588" y="0"/>
                </a:moveTo>
                <a:lnTo>
                  <a:pt x="463232" y="12433"/>
                </a:lnTo>
                <a:lnTo>
                  <a:pt x="480963" y="20129"/>
                </a:lnTo>
                <a:lnTo>
                  <a:pt x="496211" y="30781"/>
                </a:lnTo>
                <a:lnTo>
                  <a:pt x="527175" y="80157"/>
                </a:lnTo>
                <a:lnTo>
                  <a:pt x="536218" y="125491"/>
                </a:lnTo>
                <a:lnTo>
                  <a:pt x="537349" y="151625"/>
                </a:lnTo>
                <a:lnTo>
                  <a:pt x="536213" y="178645"/>
                </a:lnTo>
                <a:lnTo>
                  <a:pt x="527126" y="225236"/>
                </a:lnTo>
                <a:lnTo>
                  <a:pt x="508901" y="261617"/>
                </a:lnTo>
                <a:lnTo>
                  <a:pt x="463715" y="293890"/>
                </a:lnTo>
                <a:lnTo>
                  <a:pt x="467588" y="306323"/>
                </a:lnTo>
                <a:lnTo>
                  <a:pt x="509374" y="286721"/>
                </a:lnTo>
                <a:lnTo>
                  <a:pt x="540092" y="252793"/>
                </a:lnTo>
                <a:lnTo>
                  <a:pt x="558987" y="207359"/>
                </a:lnTo>
                <a:lnTo>
                  <a:pt x="565289" y="153238"/>
                </a:lnTo>
                <a:lnTo>
                  <a:pt x="563708" y="125156"/>
                </a:lnTo>
                <a:lnTo>
                  <a:pt x="551070" y="75383"/>
                </a:lnTo>
                <a:lnTo>
                  <a:pt x="526010" y="34866"/>
                </a:lnTo>
                <a:lnTo>
                  <a:pt x="489796" y="8020"/>
                </a:lnTo>
                <a:lnTo>
                  <a:pt x="467588" y="0"/>
                </a:lnTo>
                <a:close/>
              </a:path>
              <a:path w="565784" h="306704">
                <a:moveTo>
                  <a:pt x="97701" y="0"/>
                </a:moveTo>
                <a:lnTo>
                  <a:pt x="56019" y="19642"/>
                </a:lnTo>
                <a:lnTo>
                  <a:pt x="25272" y="53695"/>
                </a:lnTo>
                <a:lnTo>
                  <a:pt x="6321" y="99204"/>
                </a:lnTo>
                <a:lnTo>
                  <a:pt x="0" y="153238"/>
                </a:lnTo>
                <a:lnTo>
                  <a:pt x="1574" y="181384"/>
                </a:lnTo>
                <a:lnTo>
                  <a:pt x="14171" y="231162"/>
                </a:lnTo>
                <a:lnTo>
                  <a:pt x="39172" y="271548"/>
                </a:lnTo>
                <a:lnTo>
                  <a:pt x="75424" y="298313"/>
                </a:lnTo>
                <a:lnTo>
                  <a:pt x="97701" y="306323"/>
                </a:lnTo>
                <a:lnTo>
                  <a:pt x="101574" y="293890"/>
                </a:lnTo>
                <a:lnTo>
                  <a:pt x="84120" y="286158"/>
                </a:lnTo>
                <a:lnTo>
                  <a:pt x="69056" y="275401"/>
                </a:lnTo>
                <a:lnTo>
                  <a:pt x="46100" y="244805"/>
                </a:lnTo>
                <a:lnTo>
                  <a:pt x="32481" y="203182"/>
                </a:lnTo>
                <a:lnTo>
                  <a:pt x="27939" y="151625"/>
                </a:lnTo>
                <a:lnTo>
                  <a:pt x="29075" y="125491"/>
                </a:lnTo>
                <a:lnTo>
                  <a:pt x="38157" y="80157"/>
                </a:lnTo>
                <a:lnTo>
                  <a:pt x="56412" y="44390"/>
                </a:lnTo>
                <a:lnTo>
                  <a:pt x="102057" y="12433"/>
                </a:lnTo>
                <a:lnTo>
                  <a:pt x="97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7840" y="2843276"/>
            <a:ext cx="6792595" cy="300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42265">
              <a:lnSpc>
                <a:spcPts val="3590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000" spc="-10" dirty="0">
                <a:latin typeface="Calibri"/>
                <a:cs typeface="Calibri"/>
              </a:rPr>
              <a:t>Solution:</a:t>
            </a:r>
            <a:endParaRPr sz="3000">
              <a:latin typeface="Calibri"/>
              <a:cs typeface="Calibri"/>
            </a:endParaRPr>
          </a:p>
          <a:p>
            <a:pPr marL="883919" algn="ctr">
              <a:lnSpc>
                <a:spcPts val="2700"/>
              </a:lnSpc>
              <a:tabLst>
                <a:tab pos="1211580" algn="l"/>
                <a:tab pos="1635125" algn="l"/>
              </a:tabLst>
            </a:pPr>
            <a:r>
              <a:rPr sz="2600" spc="-50" dirty="0">
                <a:latin typeface="Cambria Math"/>
                <a:cs typeface="Cambria Math"/>
              </a:rPr>
              <a:t>𝑓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𝑛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45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𝑛</a:t>
            </a:r>
            <a:r>
              <a:rPr sz="2850" spc="-37" baseline="27777" dirty="0">
                <a:latin typeface="Cambria Math"/>
                <a:cs typeface="Cambria Math"/>
              </a:rPr>
              <a:t>2</a:t>
            </a:r>
            <a:endParaRPr sz="2850" baseline="27777">
              <a:latin typeface="Cambria Math"/>
              <a:cs typeface="Cambria Math"/>
            </a:endParaRPr>
          </a:p>
          <a:p>
            <a:pPr marL="885825" algn="ctr">
              <a:lnSpc>
                <a:spcPts val="2710"/>
              </a:lnSpc>
            </a:pPr>
            <a:r>
              <a:rPr sz="3900" spc="150" baseline="-20299" dirty="0">
                <a:latin typeface="Cambria Math"/>
                <a:cs typeface="Cambria Math"/>
              </a:rPr>
              <a:t>𝑛</a:t>
            </a:r>
            <a:r>
              <a:rPr sz="1900" spc="100" dirty="0">
                <a:latin typeface="Cambria Math"/>
                <a:cs typeface="Cambria Math"/>
              </a:rPr>
              <a:t>log</a:t>
            </a:r>
            <a:r>
              <a:rPr sz="2325" spc="150" baseline="-14336" dirty="0">
                <a:latin typeface="Cambria Math"/>
                <a:cs typeface="Cambria Math"/>
              </a:rPr>
              <a:t>𝑏</a:t>
            </a:r>
            <a:r>
              <a:rPr sz="2325" spc="254" baseline="-14336" dirty="0">
                <a:latin typeface="Cambria Math"/>
                <a:cs typeface="Cambria Math"/>
              </a:rPr>
              <a:t> </a:t>
            </a:r>
            <a:r>
              <a:rPr sz="1900" spc="114" dirty="0">
                <a:latin typeface="Cambria Math"/>
                <a:cs typeface="Cambria Math"/>
              </a:rPr>
              <a:t>𝑎</a:t>
            </a:r>
            <a:r>
              <a:rPr sz="1900" spc="470" dirty="0">
                <a:latin typeface="Cambria Math"/>
                <a:cs typeface="Cambria Math"/>
              </a:rPr>
              <a:t> </a:t>
            </a:r>
            <a:r>
              <a:rPr sz="3900" baseline="-20299" dirty="0">
                <a:latin typeface="Cambria Math"/>
                <a:cs typeface="Cambria Math"/>
              </a:rPr>
              <a:t>=</a:t>
            </a:r>
            <a:r>
              <a:rPr sz="3900" spc="209" baseline="-20299" dirty="0">
                <a:latin typeface="Cambria Math"/>
                <a:cs typeface="Cambria Math"/>
              </a:rPr>
              <a:t> </a:t>
            </a:r>
            <a:r>
              <a:rPr sz="3900" spc="127" baseline="-20299" dirty="0">
                <a:latin typeface="Cambria Math"/>
                <a:cs typeface="Cambria Math"/>
              </a:rPr>
              <a:t>𝑛</a:t>
            </a:r>
            <a:r>
              <a:rPr sz="1900" spc="85" dirty="0">
                <a:latin typeface="Cambria Math"/>
                <a:cs typeface="Cambria Math"/>
              </a:rPr>
              <a:t>log</a:t>
            </a:r>
            <a:r>
              <a:rPr sz="2325" spc="127" baseline="-14336" dirty="0">
                <a:latin typeface="Cambria Math"/>
                <a:cs typeface="Cambria Math"/>
              </a:rPr>
              <a:t>2</a:t>
            </a:r>
            <a:r>
              <a:rPr sz="2325" spc="240" baseline="-14336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8</a:t>
            </a:r>
            <a:r>
              <a:rPr sz="1900" spc="425" dirty="0">
                <a:latin typeface="Cambria Math"/>
                <a:cs typeface="Cambria Math"/>
              </a:rPr>
              <a:t> </a:t>
            </a:r>
            <a:r>
              <a:rPr sz="3900" baseline="-20299" dirty="0">
                <a:latin typeface="Cambria Math"/>
                <a:cs typeface="Cambria Math"/>
              </a:rPr>
              <a:t>=</a:t>
            </a:r>
            <a:r>
              <a:rPr sz="3900" spc="209" baseline="-20299" dirty="0">
                <a:latin typeface="Cambria Math"/>
                <a:cs typeface="Cambria Math"/>
              </a:rPr>
              <a:t> </a:t>
            </a:r>
            <a:r>
              <a:rPr sz="3900" spc="-37" baseline="-20299" dirty="0">
                <a:latin typeface="Cambria Math"/>
                <a:cs typeface="Cambria Math"/>
              </a:rPr>
              <a:t>𝑛</a:t>
            </a:r>
            <a:r>
              <a:rPr sz="1900" spc="-25" dirty="0">
                <a:latin typeface="Cambria Math"/>
                <a:cs typeface="Cambria Math"/>
              </a:rPr>
              <a:t>3</a:t>
            </a:r>
            <a:endParaRPr sz="1900">
              <a:latin typeface="Cambria Math"/>
              <a:cs typeface="Cambria Math"/>
            </a:endParaRPr>
          </a:p>
          <a:p>
            <a:pPr marL="508000">
              <a:lnSpc>
                <a:spcPct val="100000"/>
              </a:lnSpc>
              <a:spcBef>
                <a:spcPts val="994"/>
              </a:spcBef>
              <a:tabLst>
                <a:tab pos="6160135" algn="l"/>
                <a:tab pos="6644640" algn="l"/>
              </a:tabLst>
            </a:pPr>
            <a:r>
              <a:rPr sz="2600" dirty="0">
                <a:latin typeface="Calibri"/>
                <a:cs typeface="Calibri"/>
              </a:rPr>
              <a:t>Case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Master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Method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Wingdings"/>
                <a:cs typeface="Wingdings"/>
              </a:rPr>
              <a:t>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solution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Θ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25" dirty="0">
                <a:latin typeface="Cambria Math"/>
                <a:cs typeface="Cambria Math"/>
              </a:rPr>
              <a:t>𝑛</a:t>
            </a:r>
            <a:r>
              <a:rPr sz="2850" spc="-37" baseline="27777" dirty="0">
                <a:latin typeface="Cambria Math"/>
                <a:cs typeface="Cambria Math"/>
              </a:rPr>
              <a:t>3</a:t>
            </a:r>
            <a:r>
              <a:rPr sz="2850" baseline="27777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alibri"/>
              <a:cs typeface="Calibri"/>
            </a:endParaRPr>
          </a:p>
          <a:p>
            <a:pPr marL="565785" lvl="1" indent="-457834">
              <a:lnSpc>
                <a:spcPct val="100000"/>
              </a:lnSpc>
              <a:buFont typeface="Arial"/>
              <a:buChar char="•"/>
              <a:tabLst>
                <a:tab pos="565785" algn="l"/>
                <a:tab pos="566420" algn="l"/>
              </a:tabLst>
            </a:pP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3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better</a:t>
            </a:r>
            <a:r>
              <a:rPr sz="3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than</a:t>
            </a:r>
            <a:r>
              <a:rPr sz="30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“ordinary”</a:t>
            </a:r>
            <a:r>
              <a:rPr sz="3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approach.</a:t>
            </a:r>
            <a:endParaRPr sz="3000">
              <a:latin typeface="Calibri"/>
              <a:cs typeface="Calibri"/>
            </a:endParaRPr>
          </a:p>
          <a:p>
            <a:pPr marL="565785" lvl="1" indent="-457834">
              <a:lnSpc>
                <a:spcPct val="100000"/>
              </a:lnSpc>
              <a:buFont typeface="Arial"/>
              <a:buChar char="•"/>
              <a:tabLst>
                <a:tab pos="565785" algn="l"/>
                <a:tab pos="566420" algn="l"/>
              </a:tabLst>
            </a:pP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What</a:t>
            </a:r>
            <a:r>
              <a:rPr sz="3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3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00FF"/>
                </a:solidFill>
                <a:latin typeface="Calibri"/>
                <a:cs typeface="Calibri"/>
              </a:rPr>
              <a:t>do?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858" y="491744"/>
            <a:ext cx="73882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/>
              <a:t>Strassens’s</a:t>
            </a:r>
            <a:r>
              <a:rPr sz="3200" b="1" spc="-120" dirty="0"/>
              <a:t> </a:t>
            </a:r>
            <a:r>
              <a:rPr sz="3200" b="1" dirty="0"/>
              <a:t>Matrix</a:t>
            </a:r>
            <a:r>
              <a:rPr sz="3200" b="1" spc="-95" dirty="0"/>
              <a:t> </a:t>
            </a:r>
            <a:r>
              <a:rPr sz="3200" b="1" spc="-10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15747" y="2692742"/>
            <a:ext cx="413384" cy="306705"/>
          </a:xfrm>
          <a:custGeom>
            <a:avLst/>
            <a:gdLst/>
            <a:ahLst/>
            <a:cxnLst/>
            <a:rect l="l" t="t" r="r" b="b"/>
            <a:pathLst>
              <a:path w="413385" h="306705">
                <a:moveTo>
                  <a:pt x="315188" y="0"/>
                </a:moveTo>
                <a:lnTo>
                  <a:pt x="310832" y="12433"/>
                </a:lnTo>
                <a:lnTo>
                  <a:pt x="328563" y="20129"/>
                </a:lnTo>
                <a:lnTo>
                  <a:pt x="343811" y="30781"/>
                </a:lnTo>
                <a:lnTo>
                  <a:pt x="374775" y="80157"/>
                </a:lnTo>
                <a:lnTo>
                  <a:pt x="383818" y="125491"/>
                </a:lnTo>
                <a:lnTo>
                  <a:pt x="384949" y="151625"/>
                </a:lnTo>
                <a:lnTo>
                  <a:pt x="383813" y="178645"/>
                </a:lnTo>
                <a:lnTo>
                  <a:pt x="374726" y="225236"/>
                </a:lnTo>
                <a:lnTo>
                  <a:pt x="356501" y="261617"/>
                </a:lnTo>
                <a:lnTo>
                  <a:pt x="311315" y="293890"/>
                </a:lnTo>
                <a:lnTo>
                  <a:pt x="315188" y="306324"/>
                </a:lnTo>
                <a:lnTo>
                  <a:pt x="356974" y="286721"/>
                </a:lnTo>
                <a:lnTo>
                  <a:pt x="387692" y="252793"/>
                </a:lnTo>
                <a:lnTo>
                  <a:pt x="406580" y="207359"/>
                </a:lnTo>
                <a:lnTo>
                  <a:pt x="412877" y="153238"/>
                </a:lnTo>
                <a:lnTo>
                  <a:pt x="411298" y="125156"/>
                </a:lnTo>
                <a:lnTo>
                  <a:pt x="398668" y="75383"/>
                </a:lnTo>
                <a:lnTo>
                  <a:pt x="373610" y="34866"/>
                </a:lnTo>
                <a:lnTo>
                  <a:pt x="337396" y="8020"/>
                </a:lnTo>
                <a:lnTo>
                  <a:pt x="315188" y="0"/>
                </a:lnTo>
                <a:close/>
              </a:path>
              <a:path w="413385" h="306705">
                <a:moveTo>
                  <a:pt x="97701" y="0"/>
                </a:moveTo>
                <a:lnTo>
                  <a:pt x="56019" y="19642"/>
                </a:lnTo>
                <a:lnTo>
                  <a:pt x="25273" y="53695"/>
                </a:lnTo>
                <a:lnTo>
                  <a:pt x="6316" y="99204"/>
                </a:lnTo>
                <a:lnTo>
                  <a:pt x="0" y="153238"/>
                </a:lnTo>
                <a:lnTo>
                  <a:pt x="1574" y="181384"/>
                </a:lnTo>
                <a:lnTo>
                  <a:pt x="14171" y="231162"/>
                </a:lnTo>
                <a:lnTo>
                  <a:pt x="39172" y="271548"/>
                </a:lnTo>
                <a:lnTo>
                  <a:pt x="75424" y="298313"/>
                </a:lnTo>
                <a:lnTo>
                  <a:pt x="97701" y="306324"/>
                </a:lnTo>
                <a:lnTo>
                  <a:pt x="101574" y="293890"/>
                </a:lnTo>
                <a:lnTo>
                  <a:pt x="84120" y="286158"/>
                </a:lnTo>
                <a:lnTo>
                  <a:pt x="69056" y="275401"/>
                </a:lnTo>
                <a:lnTo>
                  <a:pt x="46101" y="244805"/>
                </a:lnTo>
                <a:lnTo>
                  <a:pt x="32481" y="203182"/>
                </a:lnTo>
                <a:lnTo>
                  <a:pt x="27940" y="151625"/>
                </a:lnTo>
                <a:lnTo>
                  <a:pt x="29075" y="125491"/>
                </a:lnTo>
                <a:lnTo>
                  <a:pt x="38157" y="80157"/>
                </a:lnTo>
                <a:lnTo>
                  <a:pt x="56412" y="44390"/>
                </a:lnTo>
                <a:lnTo>
                  <a:pt x="102057" y="12433"/>
                </a:lnTo>
                <a:lnTo>
                  <a:pt x="977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0478" y="2645581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294843" y="0"/>
                </a:moveTo>
                <a:lnTo>
                  <a:pt x="290804" y="13246"/>
                </a:lnTo>
                <a:lnTo>
                  <a:pt x="309156" y="22761"/>
                </a:lnTo>
                <a:lnTo>
                  <a:pt x="325139" y="36617"/>
                </a:lnTo>
                <a:lnTo>
                  <a:pt x="349986" y="77343"/>
                </a:lnTo>
                <a:lnTo>
                  <a:pt x="365063" y="132692"/>
                </a:lnTo>
                <a:lnTo>
                  <a:pt x="370090" y="199910"/>
                </a:lnTo>
                <a:lnTo>
                  <a:pt x="368833" y="234924"/>
                </a:lnTo>
                <a:lnTo>
                  <a:pt x="358780" y="296083"/>
                </a:lnTo>
                <a:lnTo>
                  <a:pt x="338749" y="344729"/>
                </a:lnTo>
                <a:lnTo>
                  <a:pt x="309156" y="376747"/>
                </a:lnTo>
                <a:lnTo>
                  <a:pt x="290804" y="386257"/>
                </a:lnTo>
                <a:lnTo>
                  <a:pt x="294843" y="399503"/>
                </a:lnTo>
                <a:lnTo>
                  <a:pt x="339451" y="375718"/>
                </a:lnTo>
                <a:lnTo>
                  <a:pt x="372516" y="330873"/>
                </a:lnTo>
                <a:lnTo>
                  <a:pt x="392982" y="270395"/>
                </a:lnTo>
                <a:lnTo>
                  <a:pt x="399808" y="199745"/>
                </a:lnTo>
                <a:lnTo>
                  <a:pt x="398101" y="163153"/>
                </a:lnTo>
                <a:lnTo>
                  <a:pt x="384453" y="97593"/>
                </a:lnTo>
                <a:lnTo>
                  <a:pt x="357426" y="43567"/>
                </a:lnTo>
                <a:lnTo>
                  <a:pt x="318591" y="9253"/>
                </a:lnTo>
                <a:lnTo>
                  <a:pt x="294843" y="0"/>
                </a:lnTo>
                <a:close/>
              </a:path>
              <a:path w="400050" h="400050">
                <a:moveTo>
                  <a:pt x="104965" y="0"/>
                </a:moveTo>
                <a:lnTo>
                  <a:pt x="60356" y="23775"/>
                </a:lnTo>
                <a:lnTo>
                  <a:pt x="27292" y="68630"/>
                </a:lnTo>
                <a:lnTo>
                  <a:pt x="6826" y="129101"/>
                </a:lnTo>
                <a:lnTo>
                  <a:pt x="0" y="199745"/>
                </a:lnTo>
                <a:lnTo>
                  <a:pt x="1706" y="236343"/>
                </a:lnTo>
                <a:lnTo>
                  <a:pt x="15355" y="301904"/>
                </a:lnTo>
                <a:lnTo>
                  <a:pt x="42382" y="355928"/>
                </a:lnTo>
                <a:lnTo>
                  <a:pt x="81216" y="390243"/>
                </a:lnTo>
                <a:lnTo>
                  <a:pt x="104965" y="399503"/>
                </a:lnTo>
                <a:lnTo>
                  <a:pt x="109004" y="386257"/>
                </a:lnTo>
                <a:lnTo>
                  <a:pt x="90652" y="376747"/>
                </a:lnTo>
                <a:lnTo>
                  <a:pt x="74669" y="362904"/>
                </a:lnTo>
                <a:lnTo>
                  <a:pt x="49822" y="322224"/>
                </a:lnTo>
                <a:lnTo>
                  <a:pt x="34745" y="266982"/>
                </a:lnTo>
                <a:lnTo>
                  <a:pt x="29723" y="199745"/>
                </a:lnTo>
                <a:lnTo>
                  <a:pt x="30975" y="164818"/>
                </a:lnTo>
                <a:lnTo>
                  <a:pt x="41028" y="103534"/>
                </a:lnTo>
                <a:lnTo>
                  <a:pt x="61058" y="54812"/>
                </a:lnTo>
                <a:lnTo>
                  <a:pt x="90652" y="22761"/>
                </a:lnTo>
                <a:lnTo>
                  <a:pt x="109004" y="13246"/>
                </a:lnTo>
                <a:lnTo>
                  <a:pt x="10496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40256"/>
            <a:ext cx="7597775" cy="13188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marR="5080" indent="-342265">
              <a:lnSpc>
                <a:spcPts val="25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  <a:tab pos="3618865" algn="l"/>
              </a:tabLst>
            </a:pPr>
            <a:r>
              <a:rPr sz="2600" dirty="0">
                <a:latin typeface="Calibri"/>
                <a:cs typeface="Calibri"/>
              </a:rPr>
              <a:t>Strassen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(1969)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showed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2x2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matrix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multiplication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accomplished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	7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multiplications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18 </a:t>
            </a:r>
            <a:r>
              <a:rPr sz="2600" dirty="0">
                <a:latin typeface="Calibri"/>
                <a:cs typeface="Calibri"/>
              </a:rPr>
              <a:t>additions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subtractions</a:t>
            </a:r>
            <a:endParaRPr sz="2600">
              <a:latin typeface="Calibri"/>
              <a:cs typeface="Calibri"/>
            </a:endParaRPr>
          </a:p>
          <a:p>
            <a:pPr marL="725170" algn="ctr">
              <a:lnSpc>
                <a:spcPts val="2080"/>
              </a:lnSpc>
            </a:pPr>
            <a:r>
              <a:rPr sz="1900" spc="80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7138" y="2806794"/>
            <a:ext cx="1651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45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9244" y="2863595"/>
            <a:ext cx="161925" cy="15240"/>
          </a:xfrm>
          <a:custGeom>
            <a:avLst/>
            <a:gdLst/>
            <a:ahLst/>
            <a:cxnLst/>
            <a:rect l="l" t="t" r="r" b="b"/>
            <a:pathLst>
              <a:path w="161925" h="15239">
                <a:moveTo>
                  <a:pt x="161544" y="0"/>
                </a:moveTo>
                <a:lnTo>
                  <a:pt x="0" y="0"/>
                </a:lnTo>
                <a:lnTo>
                  <a:pt x="0" y="15239"/>
                </a:lnTo>
                <a:lnTo>
                  <a:pt x="161544" y="15239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7279" y="2692742"/>
            <a:ext cx="565785" cy="306705"/>
          </a:xfrm>
          <a:custGeom>
            <a:avLst/>
            <a:gdLst/>
            <a:ahLst/>
            <a:cxnLst/>
            <a:rect l="l" t="t" r="r" b="b"/>
            <a:pathLst>
              <a:path w="565785" h="306705">
                <a:moveTo>
                  <a:pt x="467588" y="0"/>
                </a:moveTo>
                <a:lnTo>
                  <a:pt x="463232" y="12433"/>
                </a:lnTo>
                <a:lnTo>
                  <a:pt x="480963" y="20129"/>
                </a:lnTo>
                <a:lnTo>
                  <a:pt x="496211" y="30781"/>
                </a:lnTo>
                <a:lnTo>
                  <a:pt x="527175" y="80157"/>
                </a:lnTo>
                <a:lnTo>
                  <a:pt x="536218" y="125491"/>
                </a:lnTo>
                <a:lnTo>
                  <a:pt x="537349" y="151625"/>
                </a:lnTo>
                <a:lnTo>
                  <a:pt x="536213" y="178645"/>
                </a:lnTo>
                <a:lnTo>
                  <a:pt x="527126" y="225236"/>
                </a:lnTo>
                <a:lnTo>
                  <a:pt x="508901" y="261617"/>
                </a:lnTo>
                <a:lnTo>
                  <a:pt x="463715" y="293890"/>
                </a:lnTo>
                <a:lnTo>
                  <a:pt x="467588" y="306324"/>
                </a:lnTo>
                <a:lnTo>
                  <a:pt x="509374" y="286721"/>
                </a:lnTo>
                <a:lnTo>
                  <a:pt x="540092" y="252793"/>
                </a:lnTo>
                <a:lnTo>
                  <a:pt x="558980" y="207359"/>
                </a:lnTo>
                <a:lnTo>
                  <a:pt x="565276" y="153238"/>
                </a:lnTo>
                <a:lnTo>
                  <a:pt x="563698" y="125156"/>
                </a:lnTo>
                <a:lnTo>
                  <a:pt x="551068" y="75383"/>
                </a:lnTo>
                <a:lnTo>
                  <a:pt x="526010" y="34866"/>
                </a:lnTo>
                <a:lnTo>
                  <a:pt x="489796" y="8020"/>
                </a:lnTo>
                <a:lnTo>
                  <a:pt x="467588" y="0"/>
                </a:lnTo>
                <a:close/>
              </a:path>
              <a:path w="565785" h="306705">
                <a:moveTo>
                  <a:pt x="97701" y="0"/>
                </a:moveTo>
                <a:lnTo>
                  <a:pt x="56019" y="19642"/>
                </a:lnTo>
                <a:lnTo>
                  <a:pt x="25272" y="53695"/>
                </a:lnTo>
                <a:lnTo>
                  <a:pt x="6316" y="99204"/>
                </a:lnTo>
                <a:lnTo>
                  <a:pt x="0" y="153238"/>
                </a:lnTo>
                <a:lnTo>
                  <a:pt x="1574" y="181384"/>
                </a:lnTo>
                <a:lnTo>
                  <a:pt x="14171" y="231162"/>
                </a:lnTo>
                <a:lnTo>
                  <a:pt x="39172" y="271548"/>
                </a:lnTo>
                <a:lnTo>
                  <a:pt x="75424" y="298313"/>
                </a:lnTo>
                <a:lnTo>
                  <a:pt x="97701" y="306324"/>
                </a:lnTo>
                <a:lnTo>
                  <a:pt x="101574" y="293890"/>
                </a:lnTo>
                <a:lnTo>
                  <a:pt x="84120" y="286158"/>
                </a:lnTo>
                <a:lnTo>
                  <a:pt x="69056" y="275401"/>
                </a:lnTo>
                <a:lnTo>
                  <a:pt x="46100" y="244805"/>
                </a:lnTo>
                <a:lnTo>
                  <a:pt x="32481" y="203182"/>
                </a:lnTo>
                <a:lnTo>
                  <a:pt x="27939" y="151625"/>
                </a:lnTo>
                <a:lnTo>
                  <a:pt x="29075" y="125491"/>
                </a:lnTo>
                <a:lnTo>
                  <a:pt x="38157" y="80157"/>
                </a:lnTo>
                <a:lnTo>
                  <a:pt x="56412" y="44390"/>
                </a:lnTo>
                <a:lnTo>
                  <a:pt x="102057" y="12433"/>
                </a:lnTo>
                <a:lnTo>
                  <a:pt x="977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4367" y="2596388"/>
            <a:ext cx="31178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79095" algn="l"/>
                <a:tab pos="802640" algn="l"/>
                <a:tab pos="2058670" algn="l"/>
                <a:tab pos="2730500" algn="l"/>
              </a:tabLst>
            </a:pPr>
            <a:r>
              <a:rPr sz="2600" spc="-50" dirty="0">
                <a:solidFill>
                  <a:srgbClr val="0000FF"/>
                </a:solidFill>
                <a:latin typeface="Cambria Math"/>
                <a:cs typeface="Cambria Math"/>
              </a:rPr>
              <a:t>𝑇</a:t>
            </a:r>
            <a:r>
              <a:rPr sz="26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600" spc="-50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600" dirty="0">
                <a:solidFill>
                  <a:srgbClr val="0000FF"/>
                </a:solidFill>
                <a:latin typeface="Cambria Math"/>
                <a:cs typeface="Cambria Math"/>
              </a:rPr>
              <a:t>	=</a:t>
            </a:r>
            <a:r>
              <a:rPr sz="2600" spc="13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ambria Math"/>
                <a:cs typeface="Cambria Math"/>
              </a:rPr>
              <a:t>7</a:t>
            </a:r>
            <a:r>
              <a:rPr sz="2600" spc="-25" dirty="0">
                <a:solidFill>
                  <a:srgbClr val="0000FF"/>
                </a:solidFill>
                <a:latin typeface="Cambria Math"/>
                <a:cs typeface="Cambria Math"/>
              </a:rPr>
              <a:t>𝑇</a:t>
            </a:r>
            <a:r>
              <a:rPr sz="2600" dirty="0">
                <a:solidFill>
                  <a:srgbClr val="0000FF"/>
                </a:solidFill>
                <a:latin typeface="Cambria Math"/>
                <a:cs typeface="Cambria Math"/>
              </a:rPr>
              <a:t>	+</a:t>
            </a:r>
            <a:r>
              <a:rPr sz="2600" spc="-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600" spc="-5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6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600" spc="-2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850" spc="-37" baseline="27777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2850" baseline="2777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3635" y="3521800"/>
            <a:ext cx="413384" cy="306705"/>
          </a:xfrm>
          <a:custGeom>
            <a:avLst/>
            <a:gdLst/>
            <a:ahLst/>
            <a:cxnLst/>
            <a:rect l="l" t="t" r="r" b="b"/>
            <a:pathLst>
              <a:path w="413385" h="306704">
                <a:moveTo>
                  <a:pt x="315188" y="0"/>
                </a:moveTo>
                <a:lnTo>
                  <a:pt x="310832" y="12433"/>
                </a:lnTo>
                <a:lnTo>
                  <a:pt x="328563" y="20129"/>
                </a:lnTo>
                <a:lnTo>
                  <a:pt x="343811" y="30781"/>
                </a:lnTo>
                <a:lnTo>
                  <a:pt x="374775" y="80157"/>
                </a:lnTo>
                <a:lnTo>
                  <a:pt x="383818" y="125491"/>
                </a:lnTo>
                <a:lnTo>
                  <a:pt x="384949" y="151625"/>
                </a:lnTo>
                <a:lnTo>
                  <a:pt x="383813" y="178645"/>
                </a:lnTo>
                <a:lnTo>
                  <a:pt x="374726" y="225236"/>
                </a:lnTo>
                <a:lnTo>
                  <a:pt x="356501" y="261617"/>
                </a:lnTo>
                <a:lnTo>
                  <a:pt x="311315" y="293890"/>
                </a:lnTo>
                <a:lnTo>
                  <a:pt x="315188" y="306324"/>
                </a:lnTo>
                <a:lnTo>
                  <a:pt x="356974" y="286721"/>
                </a:lnTo>
                <a:lnTo>
                  <a:pt x="387692" y="252793"/>
                </a:lnTo>
                <a:lnTo>
                  <a:pt x="406587" y="207359"/>
                </a:lnTo>
                <a:lnTo>
                  <a:pt x="412889" y="153238"/>
                </a:lnTo>
                <a:lnTo>
                  <a:pt x="411308" y="125156"/>
                </a:lnTo>
                <a:lnTo>
                  <a:pt x="398670" y="75383"/>
                </a:lnTo>
                <a:lnTo>
                  <a:pt x="373610" y="34866"/>
                </a:lnTo>
                <a:lnTo>
                  <a:pt x="337396" y="8020"/>
                </a:lnTo>
                <a:lnTo>
                  <a:pt x="315188" y="0"/>
                </a:lnTo>
                <a:close/>
              </a:path>
              <a:path w="413385" h="306704">
                <a:moveTo>
                  <a:pt x="97701" y="0"/>
                </a:moveTo>
                <a:lnTo>
                  <a:pt x="56019" y="19642"/>
                </a:lnTo>
                <a:lnTo>
                  <a:pt x="25272" y="53695"/>
                </a:lnTo>
                <a:lnTo>
                  <a:pt x="6316" y="99204"/>
                </a:lnTo>
                <a:lnTo>
                  <a:pt x="0" y="153238"/>
                </a:lnTo>
                <a:lnTo>
                  <a:pt x="1574" y="181384"/>
                </a:lnTo>
                <a:lnTo>
                  <a:pt x="14171" y="231162"/>
                </a:lnTo>
                <a:lnTo>
                  <a:pt x="39172" y="271548"/>
                </a:lnTo>
                <a:lnTo>
                  <a:pt x="75424" y="298313"/>
                </a:lnTo>
                <a:lnTo>
                  <a:pt x="97701" y="306324"/>
                </a:lnTo>
                <a:lnTo>
                  <a:pt x="101574" y="293890"/>
                </a:lnTo>
                <a:lnTo>
                  <a:pt x="84120" y="286158"/>
                </a:lnTo>
                <a:lnTo>
                  <a:pt x="69056" y="275401"/>
                </a:lnTo>
                <a:lnTo>
                  <a:pt x="46100" y="244805"/>
                </a:lnTo>
                <a:lnTo>
                  <a:pt x="32481" y="203182"/>
                </a:lnTo>
                <a:lnTo>
                  <a:pt x="27939" y="151625"/>
                </a:lnTo>
                <a:lnTo>
                  <a:pt x="29075" y="125491"/>
                </a:lnTo>
                <a:lnTo>
                  <a:pt x="38157" y="80157"/>
                </a:lnTo>
                <a:lnTo>
                  <a:pt x="56412" y="44390"/>
                </a:lnTo>
                <a:lnTo>
                  <a:pt x="102057" y="12433"/>
                </a:lnTo>
                <a:lnTo>
                  <a:pt x="977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0259" y="4337138"/>
            <a:ext cx="893444" cy="306705"/>
          </a:xfrm>
          <a:custGeom>
            <a:avLst/>
            <a:gdLst/>
            <a:ahLst/>
            <a:cxnLst/>
            <a:rect l="l" t="t" r="r" b="b"/>
            <a:pathLst>
              <a:path w="893445" h="306704">
                <a:moveTo>
                  <a:pt x="795248" y="0"/>
                </a:moveTo>
                <a:lnTo>
                  <a:pt x="790892" y="12433"/>
                </a:lnTo>
                <a:lnTo>
                  <a:pt x="808623" y="20129"/>
                </a:lnTo>
                <a:lnTo>
                  <a:pt x="823871" y="30781"/>
                </a:lnTo>
                <a:lnTo>
                  <a:pt x="854835" y="80157"/>
                </a:lnTo>
                <a:lnTo>
                  <a:pt x="863878" y="125491"/>
                </a:lnTo>
                <a:lnTo>
                  <a:pt x="865009" y="151625"/>
                </a:lnTo>
                <a:lnTo>
                  <a:pt x="863873" y="178645"/>
                </a:lnTo>
                <a:lnTo>
                  <a:pt x="854786" y="225236"/>
                </a:lnTo>
                <a:lnTo>
                  <a:pt x="836561" y="261617"/>
                </a:lnTo>
                <a:lnTo>
                  <a:pt x="791375" y="293890"/>
                </a:lnTo>
                <a:lnTo>
                  <a:pt x="795248" y="306324"/>
                </a:lnTo>
                <a:lnTo>
                  <a:pt x="837034" y="286721"/>
                </a:lnTo>
                <a:lnTo>
                  <a:pt x="867752" y="252793"/>
                </a:lnTo>
                <a:lnTo>
                  <a:pt x="886640" y="207359"/>
                </a:lnTo>
                <a:lnTo>
                  <a:pt x="892937" y="153238"/>
                </a:lnTo>
                <a:lnTo>
                  <a:pt x="891358" y="125156"/>
                </a:lnTo>
                <a:lnTo>
                  <a:pt x="878728" y="75383"/>
                </a:lnTo>
                <a:lnTo>
                  <a:pt x="853670" y="34866"/>
                </a:lnTo>
                <a:lnTo>
                  <a:pt x="817456" y="8020"/>
                </a:lnTo>
                <a:lnTo>
                  <a:pt x="795248" y="0"/>
                </a:lnTo>
                <a:close/>
              </a:path>
              <a:path w="893445" h="306704">
                <a:moveTo>
                  <a:pt x="97701" y="0"/>
                </a:moveTo>
                <a:lnTo>
                  <a:pt x="56014" y="19642"/>
                </a:lnTo>
                <a:lnTo>
                  <a:pt x="25273" y="53695"/>
                </a:lnTo>
                <a:lnTo>
                  <a:pt x="6316" y="99204"/>
                </a:lnTo>
                <a:lnTo>
                  <a:pt x="0" y="153238"/>
                </a:lnTo>
                <a:lnTo>
                  <a:pt x="1574" y="181384"/>
                </a:lnTo>
                <a:lnTo>
                  <a:pt x="14171" y="231162"/>
                </a:lnTo>
                <a:lnTo>
                  <a:pt x="39172" y="271548"/>
                </a:lnTo>
                <a:lnTo>
                  <a:pt x="75424" y="298313"/>
                </a:lnTo>
                <a:lnTo>
                  <a:pt x="97701" y="306324"/>
                </a:lnTo>
                <a:lnTo>
                  <a:pt x="101574" y="293890"/>
                </a:lnTo>
                <a:lnTo>
                  <a:pt x="84120" y="286158"/>
                </a:lnTo>
                <a:lnTo>
                  <a:pt x="69056" y="275401"/>
                </a:lnTo>
                <a:lnTo>
                  <a:pt x="46101" y="244805"/>
                </a:lnTo>
                <a:lnTo>
                  <a:pt x="32481" y="203182"/>
                </a:lnTo>
                <a:lnTo>
                  <a:pt x="27940" y="151625"/>
                </a:lnTo>
                <a:lnTo>
                  <a:pt x="29075" y="125491"/>
                </a:lnTo>
                <a:lnTo>
                  <a:pt x="38157" y="80157"/>
                </a:lnTo>
                <a:lnTo>
                  <a:pt x="56412" y="44390"/>
                </a:lnTo>
                <a:lnTo>
                  <a:pt x="102057" y="12433"/>
                </a:lnTo>
                <a:lnTo>
                  <a:pt x="9770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240" y="3425444"/>
            <a:ext cx="7082155" cy="242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3560" algn="ctr">
              <a:lnSpc>
                <a:spcPts val="2710"/>
              </a:lnSpc>
              <a:spcBef>
                <a:spcPts val="105"/>
              </a:spcBef>
              <a:tabLst>
                <a:tab pos="871219" algn="l"/>
                <a:tab pos="1294765" algn="l"/>
              </a:tabLst>
            </a:pPr>
            <a:r>
              <a:rPr sz="2600" spc="-50" dirty="0">
                <a:solidFill>
                  <a:srgbClr val="0000FF"/>
                </a:solidFill>
                <a:latin typeface="Cambria Math"/>
                <a:cs typeface="Cambria Math"/>
              </a:rPr>
              <a:t>𝑓</a:t>
            </a:r>
            <a:r>
              <a:rPr sz="26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600" spc="-50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600" dirty="0">
                <a:solidFill>
                  <a:srgbClr val="0000FF"/>
                </a:solidFill>
                <a:latin typeface="Cambria Math"/>
                <a:cs typeface="Cambria Math"/>
              </a:rPr>
              <a:t>	=</a:t>
            </a:r>
            <a:r>
              <a:rPr sz="2600" spc="14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850" spc="-37" baseline="27777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2850" baseline="27777">
              <a:latin typeface="Cambria Math"/>
              <a:cs typeface="Cambria Math"/>
            </a:endParaRPr>
          </a:p>
          <a:p>
            <a:pPr marL="541655" algn="ctr">
              <a:lnSpc>
                <a:spcPts val="2710"/>
              </a:lnSpc>
            </a:pPr>
            <a:r>
              <a:rPr sz="3900" spc="150" baseline="-20299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1900" spc="100" dirty="0">
                <a:solidFill>
                  <a:srgbClr val="0000FF"/>
                </a:solidFill>
                <a:latin typeface="Cambria Math"/>
                <a:cs typeface="Cambria Math"/>
              </a:rPr>
              <a:t>log</a:t>
            </a:r>
            <a:r>
              <a:rPr sz="2325" spc="150" baseline="-14336" dirty="0">
                <a:solidFill>
                  <a:srgbClr val="0000FF"/>
                </a:solidFill>
                <a:latin typeface="Cambria Math"/>
                <a:cs typeface="Cambria Math"/>
              </a:rPr>
              <a:t>𝑏</a:t>
            </a:r>
            <a:r>
              <a:rPr sz="2325" spc="254" baseline="-14336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900" spc="114" dirty="0">
                <a:solidFill>
                  <a:srgbClr val="0000FF"/>
                </a:solidFill>
                <a:latin typeface="Cambria Math"/>
                <a:cs typeface="Cambria Math"/>
              </a:rPr>
              <a:t>𝑎</a:t>
            </a:r>
            <a:r>
              <a:rPr sz="1900" spc="47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3900" baseline="-20299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3900" spc="209" baseline="-20299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3900" spc="127" baseline="-20299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1900" spc="85" dirty="0">
                <a:solidFill>
                  <a:srgbClr val="0000FF"/>
                </a:solidFill>
                <a:latin typeface="Cambria Math"/>
                <a:cs typeface="Cambria Math"/>
              </a:rPr>
              <a:t>log</a:t>
            </a:r>
            <a:r>
              <a:rPr sz="2325" spc="127" baseline="-14336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r>
              <a:rPr sz="2325" spc="240" baseline="-14336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7</a:t>
            </a:r>
            <a:r>
              <a:rPr sz="1900" spc="4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900" baseline="-20299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r>
              <a:rPr sz="3900" spc="232" baseline="-20299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3900" spc="-30" baseline="-20299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1900" spc="-20" dirty="0">
                <a:solidFill>
                  <a:srgbClr val="FF0000"/>
                </a:solidFill>
                <a:latin typeface="Cambria Math"/>
                <a:cs typeface="Cambria Math"/>
              </a:rPr>
              <a:t>2.81</a:t>
            </a:r>
            <a:endParaRPr sz="1900">
              <a:latin typeface="Cambria Math"/>
              <a:cs typeface="Cambria Math"/>
            </a:endParaRPr>
          </a:p>
          <a:p>
            <a:pPr marL="482600">
              <a:lnSpc>
                <a:spcPct val="100000"/>
              </a:lnSpc>
              <a:spcBef>
                <a:spcPts val="994"/>
              </a:spcBef>
              <a:tabLst>
                <a:tab pos="6134735" algn="l"/>
                <a:tab pos="6946900" algn="l"/>
              </a:tabLst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Case</a:t>
            </a:r>
            <a:r>
              <a:rPr sz="26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Master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r>
              <a:rPr sz="26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solution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600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600" spc="-10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850" spc="-15" baseline="27777" dirty="0">
                <a:solidFill>
                  <a:srgbClr val="0000FF"/>
                </a:solidFill>
                <a:latin typeface="Cambria Math"/>
                <a:cs typeface="Cambria Math"/>
              </a:rPr>
              <a:t>2.81</a:t>
            </a:r>
            <a:r>
              <a:rPr sz="2850" baseline="27777" dirty="0">
                <a:solidFill>
                  <a:srgbClr val="0000FF"/>
                </a:solidFill>
                <a:latin typeface="Cambria Math"/>
                <a:cs typeface="Cambria Math"/>
              </a:rPr>
              <a:t>	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367665" indent="-342900">
              <a:lnSpc>
                <a:spcPct val="100000"/>
              </a:lnSpc>
              <a:spcBef>
                <a:spcPts val="2575"/>
              </a:spcBef>
              <a:buFont typeface="Arial"/>
              <a:buChar char="•"/>
              <a:tabLst>
                <a:tab pos="367665" algn="l"/>
                <a:tab pos="368935" algn="l"/>
              </a:tabLst>
            </a:pPr>
            <a:r>
              <a:rPr sz="2600" dirty="0">
                <a:latin typeface="Calibri"/>
                <a:cs typeface="Calibri"/>
              </a:rPr>
              <a:t>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method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Divide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Conquer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Approach.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186" y="286162"/>
            <a:ext cx="71697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/>
              <a:t>Strassen’s</a:t>
            </a:r>
            <a:r>
              <a:rPr sz="3200" b="1" spc="-130" dirty="0"/>
              <a:t> </a:t>
            </a:r>
            <a:r>
              <a:rPr sz="3200" b="1" dirty="0"/>
              <a:t>Matrix</a:t>
            </a:r>
            <a:r>
              <a:rPr sz="3200" b="1" spc="-105" dirty="0"/>
              <a:t> </a:t>
            </a:r>
            <a:r>
              <a:rPr sz="3200" b="1" spc="-10" dirty="0"/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156" y="1225169"/>
            <a:ext cx="7555230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26034">
              <a:lnSpc>
                <a:spcPts val="3460"/>
              </a:lnSpc>
              <a:spcBef>
                <a:spcPts val="535"/>
              </a:spcBef>
              <a:tabLst>
                <a:tab pos="5166995" algn="l"/>
              </a:tabLst>
            </a:pPr>
            <a:r>
              <a:rPr sz="3200" dirty="0">
                <a:latin typeface="Calibri"/>
                <a:cs typeface="Calibri"/>
              </a:rPr>
              <a:t>Strassen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observed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[1969]</a:t>
            </a:r>
            <a:r>
              <a:rPr sz="3200" spc="-20" dirty="0">
                <a:latin typeface="Calibri"/>
                <a:cs typeface="Calibri"/>
              </a:rPr>
              <a:t> that</a:t>
            </a:r>
            <a:r>
              <a:rPr sz="3200" dirty="0">
                <a:latin typeface="Calibri"/>
                <a:cs typeface="Calibri"/>
              </a:rPr>
              <a:t>	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matrices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general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follows: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39" y="3244469"/>
            <a:ext cx="1068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49605" algn="l"/>
              </a:tabLst>
            </a:pPr>
            <a:r>
              <a:rPr sz="3600" spc="-37" baseline="13888" dirty="0">
                <a:latin typeface="Calibri"/>
                <a:cs typeface="Calibri"/>
              </a:rPr>
              <a:t>C</a:t>
            </a:r>
            <a:r>
              <a:rPr sz="1600" spc="-25" dirty="0">
                <a:latin typeface="Calibri"/>
                <a:cs typeface="Calibri"/>
              </a:rPr>
              <a:t>11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C</a:t>
            </a:r>
            <a:r>
              <a:rPr sz="1600" spc="-2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344" y="3244469"/>
            <a:ext cx="113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05485" algn="l"/>
              </a:tabLst>
            </a:pPr>
            <a:r>
              <a:rPr sz="3600" spc="-37" baseline="13888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11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7896" y="3244469"/>
            <a:ext cx="111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3600" spc="-37" baseline="13888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11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8683" y="35721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35721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839" y="4049141"/>
            <a:ext cx="111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3600" spc="-37" baseline="13888" dirty="0">
                <a:latin typeface="Calibri"/>
                <a:cs typeface="Calibri"/>
              </a:rPr>
              <a:t>C</a:t>
            </a:r>
            <a:r>
              <a:rPr sz="1600" spc="-25" dirty="0">
                <a:latin typeface="Calibri"/>
                <a:cs typeface="Calibri"/>
              </a:rPr>
              <a:t>21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C</a:t>
            </a:r>
            <a:r>
              <a:rPr sz="1600" spc="-25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3064" y="4049141"/>
            <a:ext cx="113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05485" algn="l"/>
              </a:tabLst>
            </a:pPr>
            <a:r>
              <a:rPr sz="3600" spc="-37" baseline="13888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21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3616" y="4049141"/>
            <a:ext cx="111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3600" spc="-37" baseline="13888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21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3600" spc="-37" baseline="13888" dirty="0">
                <a:latin typeface="Calibri"/>
                <a:cs typeface="Calibri"/>
              </a:rPr>
              <a:t>B</a:t>
            </a:r>
            <a:r>
              <a:rPr sz="1600" spc="-25" dirty="0"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5440" y="4913248"/>
            <a:ext cx="107251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5</a:t>
            </a:r>
            <a:r>
              <a:rPr sz="2400" baseline="-20833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4</a:t>
            </a:r>
            <a:endParaRPr sz="2400" baseline="-2083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20002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baseline="-20833" dirty="0">
                <a:latin typeface="Calibri"/>
                <a:cs typeface="Calibri"/>
              </a:rPr>
              <a:t>3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4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2879" y="4913248"/>
            <a:ext cx="10267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- P</a:t>
            </a:r>
            <a:r>
              <a:rPr sz="2400" baseline="-2083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6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0631" y="4913248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spc="-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2839" y="531558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8623" y="5717921"/>
            <a:ext cx="2132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14984" algn="l"/>
                <a:tab pos="1132205" algn="l"/>
              </a:tabLst>
            </a:pP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5</a:t>
            </a:r>
            <a:r>
              <a:rPr sz="2400" baseline="-20833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1</a:t>
            </a:r>
            <a:r>
              <a:rPr sz="2400" baseline="-20833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baseline="-20833" dirty="0">
                <a:latin typeface="Calibri"/>
                <a:cs typeface="Calibri"/>
              </a:rPr>
              <a:t>3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spc="-37" baseline="-20833" dirty="0">
                <a:latin typeface="Calibri"/>
                <a:cs typeface="Calibri"/>
              </a:rPr>
              <a:t>7</a:t>
            </a:r>
            <a:endParaRPr sz="2400" baseline="-20833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74753" y="3117850"/>
            <a:ext cx="1416050" cy="1346200"/>
            <a:chOff x="1174753" y="3117850"/>
            <a:chExt cx="1416050" cy="1346200"/>
          </a:xfrm>
        </p:grpSpPr>
        <p:sp>
          <p:nvSpPr>
            <p:cNvPr id="18" name="object 18"/>
            <p:cNvSpPr/>
            <p:nvPr/>
          </p:nvSpPr>
          <p:spPr>
            <a:xfrm>
              <a:off x="1882623" y="3302000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9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56480" y="3746500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>
                  <a:moveTo>
                    <a:pt x="0" y="0"/>
                  </a:moveTo>
                  <a:lnTo>
                    <a:pt x="96459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1103" y="3124200"/>
              <a:ext cx="1403350" cy="1333500"/>
            </a:xfrm>
            <a:custGeom>
              <a:avLst/>
              <a:gdLst/>
              <a:ahLst/>
              <a:cxnLst/>
              <a:rect l="l" t="t" r="r" b="b"/>
              <a:pathLst>
                <a:path w="1403350" h="1333500">
                  <a:moveTo>
                    <a:pt x="222250" y="1333500"/>
                  </a:moveTo>
                  <a:lnTo>
                    <a:pt x="177458" y="1328984"/>
                  </a:lnTo>
                  <a:lnTo>
                    <a:pt x="135740" y="1316034"/>
                  </a:lnTo>
                  <a:lnTo>
                    <a:pt x="97987" y="1295543"/>
                  </a:lnTo>
                  <a:lnTo>
                    <a:pt x="65095" y="1268404"/>
                  </a:lnTo>
                  <a:lnTo>
                    <a:pt x="37956" y="1235512"/>
                  </a:lnTo>
                  <a:lnTo>
                    <a:pt x="17465" y="1197759"/>
                  </a:lnTo>
                  <a:lnTo>
                    <a:pt x="4515" y="1156041"/>
                  </a:lnTo>
                  <a:lnTo>
                    <a:pt x="0" y="1111250"/>
                  </a:lnTo>
                  <a:lnTo>
                    <a:pt x="0" y="222250"/>
                  </a:lnTo>
                  <a:lnTo>
                    <a:pt x="4515" y="177458"/>
                  </a:lnTo>
                  <a:lnTo>
                    <a:pt x="17465" y="135740"/>
                  </a:lnTo>
                  <a:lnTo>
                    <a:pt x="37956" y="97987"/>
                  </a:lnTo>
                  <a:lnTo>
                    <a:pt x="65095" y="65095"/>
                  </a:lnTo>
                  <a:lnTo>
                    <a:pt x="97987" y="37956"/>
                  </a:lnTo>
                  <a:lnTo>
                    <a:pt x="135740" y="17465"/>
                  </a:lnTo>
                  <a:lnTo>
                    <a:pt x="177458" y="4515"/>
                  </a:lnTo>
                  <a:lnTo>
                    <a:pt x="222250" y="0"/>
                  </a:lnTo>
                </a:path>
                <a:path w="1403350" h="1333500">
                  <a:moveTo>
                    <a:pt x="1180795" y="0"/>
                  </a:moveTo>
                  <a:lnTo>
                    <a:pt x="1225586" y="4515"/>
                  </a:lnTo>
                  <a:lnTo>
                    <a:pt x="1267305" y="17465"/>
                  </a:lnTo>
                  <a:lnTo>
                    <a:pt x="1305057" y="37956"/>
                  </a:lnTo>
                  <a:lnTo>
                    <a:pt x="1337949" y="65095"/>
                  </a:lnTo>
                  <a:lnTo>
                    <a:pt x="1365088" y="97987"/>
                  </a:lnTo>
                  <a:lnTo>
                    <a:pt x="1385579" y="135740"/>
                  </a:lnTo>
                  <a:lnTo>
                    <a:pt x="1398529" y="177458"/>
                  </a:lnTo>
                  <a:lnTo>
                    <a:pt x="1403045" y="222250"/>
                  </a:lnTo>
                  <a:lnTo>
                    <a:pt x="1403045" y="1111250"/>
                  </a:lnTo>
                  <a:lnTo>
                    <a:pt x="1398529" y="1156041"/>
                  </a:lnTo>
                  <a:lnTo>
                    <a:pt x="1385579" y="1197759"/>
                  </a:lnTo>
                  <a:lnTo>
                    <a:pt x="1365088" y="1235512"/>
                  </a:lnTo>
                  <a:lnTo>
                    <a:pt x="1337949" y="1268404"/>
                  </a:lnTo>
                  <a:lnTo>
                    <a:pt x="1305057" y="1295543"/>
                  </a:lnTo>
                  <a:lnTo>
                    <a:pt x="1267305" y="1316034"/>
                  </a:lnTo>
                  <a:lnTo>
                    <a:pt x="1225586" y="1328984"/>
                  </a:lnTo>
                  <a:lnTo>
                    <a:pt x="1180795" y="1333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296206" y="3117850"/>
            <a:ext cx="1416050" cy="1346200"/>
            <a:chOff x="5296206" y="3117850"/>
            <a:chExt cx="1416050" cy="1346200"/>
          </a:xfrm>
        </p:grpSpPr>
        <p:sp>
          <p:nvSpPr>
            <p:cNvPr id="22" name="object 22"/>
            <p:cNvSpPr/>
            <p:nvPr/>
          </p:nvSpPr>
          <p:spPr>
            <a:xfrm>
              <a:off x="6004076" y="3302000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9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77933" y="3746500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>
                  <a:moveTo>
                    <a:pt x="0" y="0"/>
                  </a:moveTo>
                  <a:lnTo>
                    <a:pt x="96459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2556" y="3124200"/>
              <a:ext cx="1403350" cy="1333500"/>
            </a:xfrm>
            <a:custGeom>
              <a:avLst/>
              <a:gdLst/>
              <a:ahLst/>
              <a:cxnLst/>
              <a:rect l="l" t="t" r="r" b="b"/>
              <a:pathLst>
                <a:path w="1403350" h="1333500">
                  <a:moveTo>
                    <a:pt x="222250" y="1333500"/>
                  </a:moveTo>
                  <a:lnTo>
                    <a:pt x="177458" y="1328984"/>
                  </a:lnTo>
                  <a:lnTo>
                    <a:pt x="135740" y="1316034"/>
                  </a:lnTo>
                  <a:lnTo>
                    <a:pt x="97987" y="1295543"/>
                  </a:lnTo>
                  <a:lnTo>
                    <a:pt x="65095" y="1268404"/>
                  </a:lnTo>
                  <a:lnTo>
                    <a:pt x="37956" y="1235512"/>
                  </a:lnTo>
                  <a:lnTo>
                    <a:pt x="17465" y="1197759"/>
                  </a:lnTo>
                  <a:lnTo>
                    <a:pt x="4515" y="1156041"/>
                  </a:lnTo>
                  <a:lnTo>
                    <a:pt x="0" y="1111250"/>
                  </a:lnTo>
                  <a:lnTo>
                    <a:pt x="0" y="222250"/>
                  </a:lnTo>
                  <a:lnTo>
                    <a:pt x="4515" y="177458"/>
                  </a:lnTo>
                  <a:lnTo>
                    <a:pt x="17465" y="135740"/>
                  </a:lnTo>
                  <a:lnTo>
                    <a:pt x="37956" y="97987"/>
                  </a:lnTo>
                  <a:lnTo>
                    <a:pt x="65095" y="65095"/>
                  </a:lnTo>
                  <a:lnTo>
                    <a:pt x="97987" y="37956"/>
                  </a:lnTo>
                  <a:lnTo>
                    <a:pt x="135740" y="17465"/>
                  </a:lnTo>
                  <a:lnTo>
                    <a:pt x="177458" y="4515"/>
                  </a:lnTo>
                  <a:lnTo>
                    <a:pt x="222250" y="0"/>
                  </a:lnTo>
                </a:path>
                <a:path w="1403350" h="1333500">
                  <a:moveTo>
                    <a:pt x="1180795" y="0"/>
                  </a:moveTo>
                  <a:lnTo>
                    <a:pt x="1225586" y="4515"/>
                  </a:lnTo>
                  <a:lnTo>
                    <a:pt x="1267305" y="17465"/>
                  </a:lnTo>
                  <a:lnTo>
                    <a:pt x="1305057" y="37956"/>
                  </a:lnTo>
                  <a:lnTo>
                    <a:pt x="1337949" y="65095"/>
                  </a:lnTo>
                  <a:lnTo>
                    <a:pt x="1365088" y="97987"/>
                  </a:lnTo>
                  <a:lnTo>
                    <a:pt x="1385579" y="135740"/>
                  </a:lnTo>
                  <a:lnTo>
                    <a:pt x="1398529" y="177458"/>
                  </a:lnTo>
                  <a:lnTo>
                    <a:pt x="1403045" y="222250"/>
                  </a:lnTo>
                  <a:lnTo>
                    <a:pt x="1403045" y="1111250"/>
                  </a:lnTo>
                  <a:lnTo>
                    <a:pt x="1398529" y="1156041"/>
                  </a:lnTo>
                  <a:lnTo>
                    <a:pt x="1385579" y="1197759"/>
                  </a:lnTo>
                  <a:lnTo>
                    <a:pt x="1365088" y="1235512"/>
                  </a:lnTo>
                  <a:lnTo>
                    <a:pt x="1337949" y="1268404"/>
                  </a:lnTo>
                  <a:lnTo>
                    <a:pt x="1305057" y="1295543"/>
                  </a:lnTo>
                  <a:lnTo>
                    <a:pt x="1267305" y="1316034"/>
                  </a:lnTo>
                  <a:lnTo>
                    <a:pt x="1225586" y="1328984"/>
                  </a:lnTo>
                  <a:lnTo>
                    <a:pt x="1180795" y="1333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3197984" y="3124200"/>
            <a:ext cx="222250" cy="1333500"/>
          </a:xfrm>
          <a:custGeom>
            <a:avLst/>
            <a:gdLst/>
            <a:ahLst/>
            <a:cxnLst/>
            <a:rect l="l" t="t" r="r" b="b"/>
            <a:pathLst>
              <a:path w="222250" h="1333500">
                <a:moveTo>
                  <a:pt x="222250" y="1333500"/>
                </a:moveTo>
                <a:lnTo>
                  <a:pt x="177458" y="1328984"/>
                </a:lnTo>
                <a:lnTo>
                  <a:pt x="135740" y="1316034"/>
                </a:lnTo>
                <a:lnTo>
                  <a:pt x="97987" y="1295543"/>
                </a:lnTo>
                <a:lnTo>
                  <a:pt x="65095" y="1268404"/>
                </a:lnTo>
                <a:lnTo>
                  <a:pt x="37956" y="1235512"/>
                </a:lnTo>
                <a:lnTo>
                  <a:pt x="17465" y="1197759"/>
                </a:lnTo>
                <a:lnTo>
                  <a:pt x="4515" y="1156041"/>
                </a:lnTo>
                <a:lnTo>
                  <a:pt x="0" y="1111250"/>
                </a:lnTo>
                <a:lnTo>
                  <a:pt x="0" y="222250"/>
                </a:lnTo>
                <a:lnTo>
                  <a:pt x="4515" y="177458"/>
                </a:lnTo>
                <a:lnTo>
                  <a:pt x="17465" y="135740"/>
                </a:lnTo>
                <a:lnTo>
                  <a:pt x="37956" y="97987"/>
                </a:lnTo>
                <a:lnTo>
                  <a:pt x="65095" y="65095"/>
                </a:lnTo>
                <a:lnTo>
                  <a:pt x="97987" y="37956"/>
                </a:lnTo>
                <a:lnTo>
                  <a:pt x="135740" y="17465"/>
                </a:lnTo>
                <a:lnTo>
                  <a:pt x="177458" y="4515"/>
                </a:lnTo>
                <a:lnTo>
                  <a:pt x="22225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548743" y="3117850"/>
            <a:ext cx="1059180" cy="1346200"/>
            <a:chOff x="3548743" y="3117850"/>
            <a:chExt cx="1059180" cy="1346200"/>
          </a:xfrm>
        </p:grpSpPr>
        <p:sp>
          <p:nvSpPr>
            <p:cNvPr id="27" name="object 27"/>
            <p:cNvSpPr/>
            <p:nvPr/>
          </p:nvSpPr>
          <p:spPr>
            <a:xfrm>
              <a:off x="3987195" y="3390900"/>
              <a:ext cx="0" cy="889000"/>
            </a:xfrm>
            <a:custGeom>
              <a:avLst/>
              <a:gdLst/>
              <a:ahLst/>
              <a:cxnLst/>
              <a:rect l="l" t="t" r="r" b="b"/>
              <a:pathLst>
                <a:path h="889000">
                  <a:moveTo>
                    <a:pt x="0" y="0"/>
                  </a:moveTo>
                  <a:lnTo>
                    <a:pt x="0" y="889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48743" y="3746500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>
                  <a:moveTo>
                    <a:pt x="0" y="0"/>
                  </a:moveTo>
                  <a:lnTo>
                    <a:pt x="96459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8779" y="3124200"/>
              <a:ext cx="222250" cy="1333500"/>
            </a:xfrm>
            <a:custGeom>
              <a:avLst/>
              <a:gdLst/>
              <a:ahLst/>
              <a:cxnLst/>
              <a:rect l="l" t="t" r="r" b="b"/>
              <a:pathLst>
                <a:path w="222250" h="1333500">
                  <a:moveTo>
                    <a:pt x="0" y="0"/>
                  </a:moveTo>
                  <a:lnTo>
                    <a:pt x="44791" y="4515"/>
                  </a:lnTo>
                  <a:lnTo>
                    <a:pt x="86509" y="17465"/>
                  </a:lnTo>
                  <a:lnTo>
                    <a:pt x="124262" y="37956"/>
                  </a:lnTo>
                  <a:lnTo>
                    <a:pt x="157154" y="65095"/>
                  </a:lnTo>
                  <a:lnTo>
                    <a:pt x="184293" y="97987"/>
                  </a:lnTo>
                  <a:lnTo>
                    <a:pt x="204784" y="135740"/>
                  </a:lnTo>
                  <a:lnTo>
                    <a:pt x="217734" y="177458"/>
                  </a:lnTo>
                  <a:lnTo>
                    <a:pt x="222250" y="222250"/>
                  </a:lnTo>
                  <a:lnTo>
                    <a:pt x="222250" y="1111250"/>
                  </a:lnTo>
                  <a:lnTo>
                    <a:pt x="217734" y="1156041"/>
                  </a:lnTo>
                  <a:lnTo>
                    <a:pt x="204784" y="1197759"/>
                  </a:lnTo>
                  <a:lnTo>
                    <a:pt x="184293" y="1235512"/>
                  </a:lnTo>
                  <a:lnTo>
                    <a:pt x="157154" y="1268404"/>
                  </a:lnTo>
                  <a:lnTo>
                    <a:pt x="124262" y="1295543"/>
                  </a:lnTo>
                  <a:lnTo>
                    <a:pt x="86509" y="1316034"/>
                  </a:lnTo>
                  <a:lnTo>
                    <a:pt x="44791" y="1328984"/>
                  </a:lnTo>
                  <a:lnTo>
                    <a:pt x="0" y="1333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2743203" y="5013959"/>
            <a:ext cx="190500" cy="1143000"/>
          </a:xfrm>
          <a:custGeom>
            <a:avLst/>
            <a:gdLst/>
            <a:ahLst/>
            <a:cxnLst/>
            <a:rect l="l" t="t" r="r" b="b"/>
            <a:pathLst>
              <a:path w="190500" h="1143000">
                <a:moveTo>
                  <a:pt x="190500" y="1142999"/>
                </a:moveTo>
                <a:lnTo>
                  <a:pt x="146821" y="1137968"/>
                </a:lnTo>
                <a:lnTo>
                  <a:pt x="106724" y="1123636"/>
                </a:lnTo>
                <a:lnTo>
                  <a:pt x="71353" y="1101148"/>
                </a:lnTo>
                <a:lnTo>
                  <a:pt x="41851" y="1071646"/>
                </a:lnTo>
                <a:lnTo>
                  <a:pt x="19363" y="1036275"/>
                </a:lnTo>
                <a:lnTo>
                  <a:pt x="5031" y="996178"/>
                </a:lnTo>
                <a:lnTo>
                  <a:pt x="0" y="952499"/>
                </a:lnTo>
                <a:lnTo>
                  <a:pt x="0" y="190499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24891" y="5013959"/>
            <a:ext cx="191135" cy="1143000"/>
          </a:xfrm>
          <a:custGeom>
            <a:avLst/>
            <a:gdLst/>
            <a:ahLst/>
            <a:cxnLst/>
            <a:rect l="l" t="t" r="r" b="b"/>
            <a:pathLst>
              <a:path w="191134" h="1143000">
                <a:moveTo>
                  <a:pt x="0" y="0"/>
                </a:moveTo>
                <a:lnTo>
                  <a:pt x="43683" y="5031"/>
                </a:lnTo>
                <a:lnTo>
                  <a:pt x="83783" y="19363"/>
                </a:lnTo>
                <a:lnTo>
                  <a:pt x="119156" y="41851"/>
                </a:lnTo>
                <a:lnTo>
                  <a:pt x="148659" y="71353"/>
                </a:lnTo>
                <a:lnTo>
                  <a:pt x="171149" y="106724"/>
                </a:lnTo>
                <a:lnTo>
                  <a:pt x="185481" y="146821"/>
                </a:lnTo>
                <a:lnTo>
                  <a:pt x="190512" y="190499"/>
                </a:lnTo>
                <a:lnTo>
                  <a:pt x="190512" y="952499"/>
                </a:lnTo>
                <a:lnTo>
                  <a:pt x="185481" y="996178"/>
                </a:lnTo>
                <a:lnTo>
                  <a:pt x="171149" y="1036275"/>
                </a:lnTo>
                <a:lnTo>
                  <a:pt x="148659" y="1071646"/>
                </a:lnTo>
                <a:lnTo>
                  <a:pt x="119156" y="1101148"/>
                </a:lnTo>
                <a:lnTo>
                  <a:pt x="83783" y="1123636"/>
                </a:lnTo>
                <a:lnTo>
                  <a:pt x="43683" y="1137968"/>
                </a:lnTo>
                <a:lnTo>
                  <a:pt x="0" y="1142999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134" y="145796"/>
            <a:ext cx="693483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/>
              <a:t>Formulas</a:t>
            </a:r>
            <a:r>
              <a:rPr sz="3200" b="1" spc="-165" dirty="0"/>
              <a:t> </a:t>
            </a:r>
            <a:r>
              <a:rPr sz="3200" b="1" dirty="0"/>
              <a:t>for</a:t>
            </a:r>
            <a:r>
              <a:rPr sz="3200" b="1" spc="-175" dirty="0"/>
              <a:t> </a:t>
            </a:r>
            <a:r>
              <a:rPr sz="3200" b="1" spc="-35" dirty="0"/>
              <a:t>Strassen’s</a:t>
            </a:r>
            <a:r>
              <a:rPr sz="3200" b="1" spc="-175" dirty="0"/>
              <a:t> </a:t>
            </a:r>
            <a:r>
              <a:rPr sz="3200" b="1" spc="-10" dirty="0"/>
              <a:t>Algorithm</a:t>
            </a:r>
            <a:endParaRPr sz="3200" b="1"/>
          </a:p>
        </p:txBody>
      </p:sp>
      <p:sp>
        <p:nvSpPr>
          <p:cNvPr id="3" name="object 3"/>
          <p:cNvSpPr txBox="1"/>
          <p:nvPr/>
        </p:nvSpPr>
        <p:spPr>
          <a:xfrm>
            <a:off x="358013" y="1361033"/>
            <a:ext cx="4482465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083310" algn="just">
              <a:lnSpc>
                <a:spcPct val="11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1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A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12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22</a:t>
            </a:r>
            <a:r>
              <a:rPr sz="3200" spc="-2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(A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12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B</a:t>
            </a:r>
            <a:r>
              <a:rPr sz="3150" spc="-37" baseline="-21164" dirty="0">
                <a:latin typeface="Calibri"/>
                <a:cs typeface="Calibri"/>
              </a:rPr>
              <a:t>22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3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(A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22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B</a:t>
            </a:r>
            <a:r>
              <a:rPr sz="3150" spc="-37" baseline="-21164" dirty="0">
                <a:latin typeface="Calibri"/>
                <a:cs typeface="Calibri"/>
              </a:rPr>
              <a:t>11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4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7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22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11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8100" marR="30480" algn="just">
              <a:lnSpc>
                <a:spcPct val="110000"/>
              </a:lnSpc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5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(A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22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22</a:t>
            </a:r>
            <a:r>
              <a:rPr sz="3200" spc="-2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6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(A</a:t>
            </a:r>
            <a:r>
              <a:rPr sz="3150" baseline="-21164" dirty="0">
                <a:latin typeface="Calibri"/>
                <a:cs typeface="Calibri"/>
              </a:rPr>
              <a:t>12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22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22</a:t>
            </a:r>
            <a:r>
              <a:rPr sz="3200" spc="-2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7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(A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12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134" y="145796"/>
            <a:ext cx="693483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/>
              <a:t>Formulas</a:t>
            </a:r>
            <a:r>
              <a:rPr sz="3200" b="1" spc="-165" dirty="0"/>
              <a:t> </a:t>
            </a:r>
            <a:r>
              <a:rPr sz="3200" b="1" dirty="0"/>
              <a:t>for</a:t>
            </a:r>
            <a:r>
              <a:rPr sz="3200" b="1" spc="-175" dirty="0"/>
              <a:t> </a:t>
            </a:r>
            <a:r>
              <a:rPr sz="3200" b="1" spc="-35" dirty="0"/>
              <a:t>Strassen’s</a:t>
            </a:r>
            <a:r>
              <a:rPr sz="3200" b="1" spc="-175" dirty="0"/>
              <a:t> </a:t>
            </a:r>
            <a:r>
              <a:rPr sz="3200" b="1" spc="-10" dirty="0"/>
              <a:t>Algorithm</a:t>
            </a:r>
            <a:endParaRPr sz="3200" b="1"/>
          </a:p>
        </p:txBody>
      </p:sp>
      <p:sp>
        <p:nvSpPr>
          <p:cNvPr id="3" name="object 3"/>
          <p:cNvSpPr txBox="1"/>
          <p:nvPr/>
        </p:nvSpPr>
        <p:spPr>
          <a:xfrm>
            <a:off x="345440" y="1409191"/>
            <a:ext cx="3413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1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A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12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22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085" y="1945639"/>
            <a:ext cx="3352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(A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12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B</a:t>
            </a:r>
            <a:r>
              <a:rPr sz="3150" spc="-37" baseline="-21164" dirty="0">
                <a:latin typeface="Calibri"/>
                <a:cs typeface="Calibri"/>
              </a:rPr>
              <a:t>22</a:t>
            </a:r>
            <a:endParaRPr sz="3150" baseline="-2116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900" y="2596629"/>
            <a:ext cx="1752600" cy="451484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3040"/>
              </a:lnSpc>
            </a:pPr>
            <a:r>
              <a:rPr sz="3200" dirty="0">
                <a:latin typeface="Calibri"/>
                <a:cs typeface="Calibri"/>
              </a:rPr>
              <a:t>(A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150" spc="-30" baseline="-21164" dirty="0">
                <a:latin typeface="Calibri"/>
                <a:cs typeface="Calibri"/>
              </a:rPr>
              <a:t>22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313" y="2482088"/>
            <a:ext cx="3377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534920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3</a:t>
            </a:r>
            <a:r>
              <a:rPr sz="3150" spc="382" baseline="-2116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B</a:t>
            </a:r>
            <a:r>
              <a:rPr sz="3150" spc="-37" baseline="-21164" dirty="0">
                <a:latin typeface="Calibri"/>
                <a:cs typeface="Calibri"/>
              </a:rPr>
              <a:t>11</a:t>
            </a:r>
            <a:endParaRPr sz="3150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013" y="3018536"/>
            <a:ext cx="1711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64869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4</a:t>
            </a:r>
            <a:r>
              <a:rPr sz="3150" spc="382" baseline="-2116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r>
              <a:rPr sz="3200" dirty="0">
                <a:latin typeface="Calibri"/>
                <a:cs typeface="Calibri"/>
              </a:rPr>
              <a:t>	A</a:t>
            </a:r>
            <a:r>
              <a:rPr sz="3150" baseline="-21164" dirty="0">
                <a:latin typeface="Calibri"/>
                <a:cs typeface="Calibri"/>
              </a:rPr>
              <a:t>22</a:t>
            </a:r>
            <a:r>
              <a:rPr sz="3150" spc="405" baseline="-21164" dirty="0">
                <a:latin typeface="Calibri"/>
                <a:cs typeface="Calibri"/>
              </a:rPr>
              <a:t> </a:t>
            </a:r>
            <a:r>
              <a:rPr sz="3200" spc="-50" dirty="0"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3130029"/>
            <a:ext cx="1752600" cy="451484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3065"/>
              </a:lnSpc>
            </a:pP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11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274" y="3554984"/>
            <a:ext cx="2764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5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(A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22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0" dirty="0"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200" y="3663429"/>
            <a:ext cx="1752600" cy="451484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3090"/>
              </a:lnSpc>
            </a:pP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22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4196829"/>
            <a:ext cx="1752600" cy="451484"/>
          </a:xfrm>
          <a:prstGeom prst="rect">
            <a:avLst/>
          </a:prstGeom>
          <a:ln w="25400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3115"/>
              </a:lnSpc>
            </a:pPr>
            <a:r>
              <a:rPr sz="3200" dirty="0">
                <a:latin typeface="Calibri"/>
                <a:cs typeface="Calibri"/>
              </a:rPr>
              <a:t>(A</a:t>
            </a:r>
            <a:r>
              <a:rPr sz="3150" baseline="-21164" dirty="0">
                <a:latin typeface="Calibri"/>
                <a:cs typeface="Calibri"/>
              </a:rPr>
              <a:t>12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150" spc="-30" baseline="-21164" dirty="0">
                <a:latin typeface="Calibri"/>
                <a:cs typeface="Calibri"/>
              </a:rPr>
              <a:t>22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580" y="4091432"/>
            <a:ext cx="4507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534285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6</a:t>
            </a:r>
            <a:r>
              <a:rPr sz="3150" spc="375" baseline="-2116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22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280" y="4627879"/>
            <a:ext cx="4482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150" baseline="-21164" dirty="0">
                <a:latin typeface="Calibri"/>
                <a:cs typeface="Calibri"/>
              </a:rPr>
              <a:t>7</a:t>
            </a:r>
            <a:r>
              <a:rPr sz="3150" spc="36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(A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150" baseline="-21164" dirty="0">
                <a:latin typeface="Calibri"/>
                <a:cs typeface="Calibri"/>
              </a:rPr>
              <a:t>21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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(B</a:t>
            </a:r>
            <a:r>
              <a:rPr sz="3150" baseline="-21164" dirty="0">
                <a:latin typeface="Calibri"/>
                <a:cs typeface="Calibri"/>
              </a:rPr>
              <a:t>11</a:t>
            </a:r>
            <a:r>
              <a:rPr sz="3150" spc="39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150" spc="-30" baseline="-21164" dirty="0">
                <a:latin typeface="Calibri"/>
                <a:cs typeface="Calibri"/>
              </a:rPr>
              <a:t>12</a:t>
            </a:r>
            <a:r>
              <a:rPr sz="3200" spc="-2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900" y="1529829"/>
            <a:ext cx="2628900" cy="946785"/>
          </a:xfrm>
          <a:custGeom>
            <a:avLst/>
            <a:gdLst/>
            <a:ahLst/>
            <a:cxnLst/>
            <a:rect l="l" t="t" r="r" b="b"/>
            <a:pathLst>
              <a:path w="2628900" h="946785">
                <a:moveTo>
                  <a:pt x="876300" y="0"/>
                </a:moveTo>
                <a:lnTo>
                  <a:pt x="2628900" y="0"/>
                </a:lnTo>
                <a:lnTo>
                  <a:pt x="2628900" y="451370"/>
                </a:lnTo>
                <a:lnTo>
                  <a:pt x="876300" y="451370"/>
                </a:lnTo>
                <a:lnTo>
                  <a:pt x="876300" y="0"/>
                </a:lnTo>
                <a:close/>
              </a:path>
              <a:path w="2628900" h="946785">
                <a:moveTo>
                  <a:pt x="0" y="495300"/>
                </a:moveTo>
                <a:lnTo>
                  <a:pt x="1752600" y="495300"/>
                </a:lnTo>
                <a:lnTo>
                  <a:pt x="1752600" y="946670"/>
                </a:lnTo>
                <a:lnTo>
                  <a:pt x="0" y="946670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1809" y="2733621"/>
            <a:ext cx="520065" cy="282575"/>
          </a:xfrm>
          <a:custGeom>
            <a:avLst/>
            <a:gdLst/>
            <a:ahLst/>
            <a:cxnLst/>
            <a:rect l="l" t="t" r="r" b="b"/>
            <a:pathLst>
              <a:path w="520065" h="282575">
                <a:moveTo>
                  <a:pt x="429412" y="0"/>
                </a:moveTo>
                <a:lnTo>
                  <a:pt x="425399" y="11455"/>
                </a:lnTo>
                <a:lnTo>
                  <a:pt x="441741" y="18551"/>
                </a:lnTo>
                <a:lnTo>
                  <a:pt x="455795" y="28371"/>
                </a:lnTo>
                <a:lnTo>
                  <a:pt x="484328" y="73880"/>
                </a:lnTo>
                <a:lnTo>
                  <a:pt x="492658" y="115661"/>
                </a:lnTo>
                <a:lnTo>
                  <a:pt x="493699" y="139750"/>
                </a:lnTo>
                <a:lnTo>
                  <a:pt x="492654" y="164649"/>
                </a:lnTo>
                <a:lnTo>
                  <a:pt x="484286" y="207587"/>
                </a:lnTo>
                <a:lnTo>
                  <a:pt x="455807" y="253828"/>
                </a:lnTo>
                <a:lnTo>
                  <a:pt x="425843" y="270865"/>
                </a:lnTo>
                <a:lnTo>
                  <a:pt x="429412" y="282321"/>
                </a:lnTo>
                <a:lnTo>
                  <a:pt x="467921" y="264263"/>
                </a:lnTo>
                <a:lnTo>
                  <a:pt x="496239" y="232994"/>
                </a:lnTo>
                <a:lnTo>
                  <a:pt x="513648" y="191111"/>
                </a:lnTo>
                <a:lnTo>
                  <a:pt x="519455" y="141236"/>
                </a:lnTo>
                <a:lnTo>
                  <a:pt x="518000" y="115357"/>
                </a:lnTo>
                <a:lnTo>
                  <a:pt x="506355" y="69479"/>
                </a:lnTo>
                <a:lnTo>
                  <a:pt x="483254" y="32129"/>
                </a:lnTo>
                <a:lnTo>
                  <a:pt x="449879" y="7391"/>
                </a:lnTo>
                <a:lnTo>
                  <a:pt x="429412" y="0"/>
                </a:lnTo>
                <a:close/>
              </a:path>
              <a:path w="520065" h="282575">
                <a:moveTo>
                  <a:pt x="90030" y="0"/>
                </a:moveTo>
                <a:lnTo>
                  <a:pt x="51617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3" y="250279"/>
                </a:lnTo>
                <a:lnTo>
                  <a:pt x="69501" y="274944"/>
                </a:lnTo>
                <a:lnTo>
                  <a:pt x="90030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540" y="1543042"/>
            <a:ext cx="2340610" cy="1491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First,</a:t>
            </a:r>
            <a:r>
              <a:rPr sz="24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create</a:t>
            </a:r>
            <a:r>
              <a:rPr sz="24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10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matrices,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each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of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which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/2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/2.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400" spc="46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2625" spc="-52" baseline="28571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24200" y="4178718"/>
            <a:ext cx="1752600" cy="451484"/>
          </a:xfrm>
          <a:custGeom>
            <a:avLst/>
            <a:gdLst/>
            <a:ahLst/>
            <a:cxnLst/>
            <a:rect l="l" t="t" r="r" b="b"/>
            <a:pathLst>
              <a:path w="1752600" h="451485">
                <a:moveTo>
                  <a:pt x="0" y="0"/>
                </a:moveTo>
                <a:lnTo>
                  <a:pt x="1752600" y="0"/>
                </a:lnTo>
                <a:lnTo>
                  <a:pt x="1752600" y="451370"/>
                </a:lnTo>
                <a:lnTo>
                  <a:pt x="0" y="45137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4200" y="4724400"/>
            <a:ext cx="1752600" cy="451484"/>
          </a:xfrm>
          <a:custGeom>
            <a:avLst/>
            <a:gdLst/>
            <a:ahLst/>
            <a:cxnLst/>
            <a:rect l="l" t="t" r="r" b="b"/>
            <a:pathLst>
              <a:path w="1752600" h="451485">
                <a:moveTo>
                  <a:pt x="0" y="0"/>
                </a:moveTo>
                <a:lnTo>
                  <a:pt x="1752600" y="0"/>
                </a:lnTo>
                <a:lnTo>
                  <a:pt x="1752600" y="451370"/>
                </a:lnTo>
                <a:lnTo>
                  <a:pt x="0" y="45137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00" y="4724400"/>
            <a:ext cx="1752600" cy="451484"/>
          </a:xfrm>
          <a:custGeom>
            <a:avLst/>
            <a:gdLst/>
            <a:ahLst/>
            <a:cxnLst/>
            <a:rect l="l" t="t" r="r" b="b"/>
            <a:pathLst>
              <a:path w="1752600" h="451485">
                <a:moveTo>
                  <a:pt x="0" y="0"/>
                </a:moveTo>
                <a:lnTo>
                  <a:pt x="1752600" y="0"/>
                </a:lnTo>
                <a:lnTo>
                  <a:pt x="1752600" y="451370"/>
                </a:lnTo>
                <a:lnTo>
                  <a:pt x="0" y="45137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900" y="3651846"/>
            <a:ext cx="1752600" cy="451484"/>
          </a:xfrm>
          <a:custGeom>
            <a:avLst/>
            <a:gdLst/>
            <a:ahLst/>
            <a:cxnLst/>
            <a:rect l="l" t="t" r="r" b="b"/>
            <a:pathLst>
              <a:path w="1752600" h="451485">
                <a:moveTo>
                  <a:pt x="0" y="0"/>
                </a:moveTo>
                <a:lnTo>
                  <a:pt x="1752600" y="0"/>
                </a:lnTo>
                <a:lnTo>
                  <a:pt x="1752600" y="451370"/>
                </a:lnTo>
                <a:lnTo>
                  <a:pt x="0" y="45137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5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D41919A-B063-484F-8555-6BDDCEEE0C91}" vid="{9951E7BF-43E2-45F6-88D6-6560462A62F5}"/>
    </a:ext>
  </a:extLst>
</a:theme>
</file>

<file path=ppt/theme/theme7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610</Words>
  <Application>Microsoft Office PowerPoint</Application>
  <PresentationFormat>On-screen Show (4:3)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Arial</vt:lpstr>
      <vt:lpstr>Book Antiqua</vt:lpstr>
      <vt:lpstr>Calibri</vt:lpstr>
      <vt:lpstr>Cambria Math</vt:lpstr>
      <vt:lpstr>Constantia</vt:lpstr>
      <vt:lpstr>Courier New</vt:lpstr>
      <vt:lpstr>Symbol</vt:lpstr>
      <vt:lpstr>Tahoma</vt:lpstr>
      <vt:lpstr>Times New Roman</vt:lpstr>
      <vt:lpstr>Wingdings</vt:lpstr>
      <vt:lpstr>Wingdings 2</vt:lpstr>
      <vt:lpstr>Default Design</vt:lpstr>
      <vt:lpstr>Theme1</vt:lpstr>
      <vt:lpstr>Flow</vt:lpstr>
      <vt:lpstr>1_Theme1</vt:lpstr>
      <vt:lpstr>1_Flow</vt:lpstr>
      <vt:lpstr>2_Theme1</vt:lpstr>
      <vt:lpstr>2_Flow</vt:lpstr>
      <vt:lpstr>PowerPoint Presentation</vt:lpstr>
      <vt:lpstr>Basic Matrix Multiplication</vt:lpstr>
      <vt:lpstr>Matrix Multiplication using Divide and Conquer</vt:lpstr>
      <vt:lpstr>Runtime of Divide &amp; Conquer Matrix Multiplication</vt:lpstr>
      <vt:lpstr>Runtime of Divide &amp; Conquer Matrix Multiplication</vt:lpstr>
      <vt:lpstr>Strassens’s Matrix Multiplication</vt:lpstr>
      <vt:lpstr>Strassen’s Matrix Multiplication</vt:lpstr>
      <vt:lpstr>Formulas for Strassen’s Algorithm</vt:lpstr>
      <vt:lpstr>Formulas for Strassen’s Algorithm</vt:lpstr>
      <vt:lpstr>Formulas for Strassen’s Algorithm</vt:lpstr>
      <vt:lpstr>Then add together</vt:lpstr>
      <vt:lpstr>Resulting Runtime for Strassens’s Matrix Multiplication</vt:lpstr>
      <vt:lpstr>Practical Issues with Strassen’s</vt:lpstr>
      <vt:lpstr>How quickly can we multiply matrices?</vt:lpstr>
      <vt:lpstr>How quickly can we multiply matrices?</vt:lpstr>
      <vt:lpstr>END</vt:lpstr>
    </vt:vector>
  </TitlesOfParts>
  <Company>The University of Texas at 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Ajay</dc:creator>
  <cp:lastModifiedBy>Microsoft account</cp:lastModifiedBy>
  <cp:revision>187</cp:revision>
  <dcterms:created xsi:type="dcterms:W3CDTF">2008-08-24T23:28:11Z</dcterms:created>
  <dcterms:modified xsi:type="dcterms:W3CDTF">2024-02-23T19:49:46Z</dcterms:modified>
</cp:coreProperties>
</file>