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Override5.xml" ContentType="application/vnd.openxmlformats-officedocument.themeOverr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90" r:id="rId3"/>
    <p:sldMasterId id="2147483704" r:id="rId4"/>
    <p:sldMasterId id="2147483718" r:id="rId5"/>
    <p:sldMasterId id="2147483732" r:id="rId6"/>
    <p:sldMasterId id="2147483746" r:id="rId7"/>
  </p:sldMasterIdLst>
  <p:notesMasterIdLst>
    <p:notesMasterId r:id="rId26"/>
  </p:notesMasterIdLst>
  <p:sldIdLst>
    <p:sldId id="298" r:id="rId8"/>
    <p:sldId id="403" r:id="rId9"/>
    <p:sldId id="404" r:id="rId10"/>
    <p:sldId id="412" r:id="rId11"/>
    <p:sldId id="413" r:id="rId12"/>
    <p:sldId id="407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09" r:id="rId24"/>
    <p:sldId id="41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00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FAF8B9-3B13-46CB-8B5B-738070950AAD}" type="datetimeFigureOut">
              <a:rPr lang="en-US" altLang="en-US"/>
              <a:pPr>
                <a:defRPr/>
              </a:pPr>
              <a:t>2/21/2023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17A903-38FD-446A-A0FC-113826BEFB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BAF1C8-BB24-40F8-9961-CF5DA10B3884}" type="slidenum">
              <a:rPr lang="en-CA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C25167-B284-4FD4-A11F-61B7E966A359}" type="slidenum">
              <a:rPr lang="en-CA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798798-3664-41DE-90A0-A133EA72B8F2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F6C625-EA58-4955-AAA1-4C83C4EC7D9F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E95B93-92BE-47C9-BC5B-7E2B20ADA4E6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18F20D-A59A-489F-89CA-AA602AB85E9D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BF15F-E4A8-4D45-87DC-2568F3B65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66914-9E99-49A9-AB8E-1DC4D3DBC7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0D003-FD55-46B1-BA44-CB08942F1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ABE3D-7BB8-4B9B-A36C-B4029C65B7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DFF7F-B8E3-4513-BF62-9F9C6654D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15C964C-901B-4C70-BDA0-789B7FADD87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BE301B5-0EB7-4DFD-A3EF-14260E982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9B61D3F-CA9F-4DAE-A99A-0DA615A4CF0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7E932A0-87BC-49BE-83FC-DE243959F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9E974F6-EDCF-42CE-AF5E-510F5162F10F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7645A4E-33CC-42EF-A73D-591D6D6FC5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99A6594-9337-43E7-A5BD-B668B65DB7D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7193E6-C994-4E02-9868-BA6BC2DDA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A7A2817-9BC9-4A53-AF70-BE9BC93BC33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966C915-8BC5-4EE5-A297-47205A524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2370760C-BCBD-4F97-A86F-B5A8F5F932CA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32EC1C7-6D57-4D25-A104-B1CD0D403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3854F-556F-4367-A6A6-38233DB425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7A14A3-2B60-4244-9BA9-1B216BCB44AD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34E9164-E159-4BAB-840A-9A2B9516B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FE0F403-6AA8-43A6-9DBA-E5FFA84D21D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8BAEC2B2-4A6D-4015-A729-16C6EC903D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595E2DF-6D73-4139-AA93-83A9B8507810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6C49A56-2FAC-4AD9-B666-3A1A6A7B1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584139A-F844-44AE-B0B2-4B7E169A87A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95B85D7-F65D-453D-8BE3-A24D867E1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CFD730C-E0A2-404C-9734-363546DBE33C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9C93DF8-0442-4271-B881-5C8EFD83EC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163DFD06-F531-46C1-95B4-DE68CB748185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51F0306-E0C5-49BB-AB46-4BD4E7AF8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51C4962-C809-46FE-AEE5-26C5435520C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2BAF3A-CE14-45FA-BAD3-3C79ED688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9FA89-BAD3-4DBD-91C1-7736AA43B8E0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0A62AC0-D175-4AC9-9366-D142134030C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028DA9-F1EF-4B52-BBAA-F65E451AB2C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823290-0127-4340-839F-1410B439F7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EB503-FA03-4C51-817C-B4F4A5518A0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A31FB33-7F8C-4D5F-9B71-1A61D3BB278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29878-0FC4-45A8-B0F0-D50FCCDEC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F26692-C445-4EA3-B3AC-D91F152171D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9F40DE4-729F-40E9-B503-580AB18C7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2BAA71-026C-4C32-8375-CB4F887ABDD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59A13DE-7F5F-4A5C-8BFB-AF28E4B2A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A73CF-BBAD-4C99-8EFD-237CAAE83C4B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1C98F03-7EAB-445B-B494-D8E0F5071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F3F4B8-8318-4A74-96CD-27250F3EA9C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136DC1A-2455-4D7D-A0B9-29B88F783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735C40-B3BF-4548-9554-C4DB954A0B6D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2CA2EB-8F37-4E27-B872-ED51D794F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B8A9A3-1362-4FC3-B84A-384B104CB86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4A322F4-24F2-4875-841D-E932BCB68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B21467-D5CC-44F3-AB6F-EE428DF7B7A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FCF3D5C0-0B2E-4909-93CF-69EF8DC2E7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27EE0A-2661-4A1C-AA8E-A8C54409183A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57D70FF-CDA8-4FD2-9076-E8E9FD300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C8281B-998E-4EB0-B673-BA36D2090074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7755E8A-BAA4-429C-B1C3-59E0F9572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0B6AB0-2596-4755-A7B6-B2E7C860907A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2A45269-6775-4983-A1B3-E977C2110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59A73-CD49-42CB-8584-85A0BC056B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AF52277-44DF-42A5-BCBD-FCBD33532591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A7D3189-EA61-4846-AA7F-DB29C84603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7454E91-F7F5-4ABB-8C49-A52683570F5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EDF7177-B06E-4A8F-AB97-0B22ED08E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CCA68554-EF1B-4A7E-89F2-2F1740A3F551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C589375-4D7D-4DE0-A939-B6AB0007F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6FFDAD1-3F3D-490E-82E4-561E7FDB9139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4A688C1F-B1A7-4312-BE1F-456FADFC6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2B037A5-EBF0-4562-B89B-2AF8093609B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01DF6AB-0229-4608-BC13-46014FBE7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3356436-D54E-450D-BE82-C633DCC0302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A59D70A-B908-4DE5-BF1A-8205D8616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217DDBD-EE36-4E71-AE52-90286EE262F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10231EA-F2E8-4EB6-94C4-789E77CB4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162D628-8405-45A2-82E6-33A129F2D769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7C3E0EA-BB19-43B4-8D58-F87F42CCBC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FA808A7-EAB0-4014-85CE-CD8E48111AD0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61B41BE-4539-4E05-95B9-A965F5715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1F6BC9B-6A30-4856-BCAB-224D1E2956A2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4EC2881-34C1-4802-B1E8-C9B249B7F3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1251A-0C33-4174-B601-8039B10A94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927C4D-68DA-48CC-BD1B-ED7DE087CBCD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4F4F873-79E5-4069-A0D0-314799D75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F5305B3-9ED1-4C2B-9920-F7A0ED8538F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0AC881-5EB4-4C6A-944C-03E2519DB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09A3A-18A4-4380-803D-682510B5061F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7456A9DC-F91E-495E-88D9-D3F184B37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AD25EA-17FC-438E-8532-4127A7BF59E6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1B5383F7-8022-4C42-9D34-3EC21BA29B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BED7CD-DAF1-460A-9DB1-4714D93BA5B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7399F90-E4AD-44C8-9AE4-E5DC67C35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9CA04D-8845-42F2-8497-F0187E5F9704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60C95451-D322-4717-8D93-A23D74E6BE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199247-E90A-4953-B92E-DDDE94E2C759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3C0B69D-BD7C-4711-A212-518504F3E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052A35-5EC1-47A6-9C2C-D2A6BB61F110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9BAE540-6159-4049-9647-11E87BE7A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F6C952-1B0C-4CE3-BAD4-0A0E3F7029DB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B987A48-1333-4BB8-AE9B-55FD9F113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A4D3BA-794B-470C-82D3-1E515ABBDB0A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67F6BAA-0C02-45D4-9014-A94E95C40F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A7777-A25E-4131-ADFD-D51DD282D6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A8A6CD-7CD0-4C2B-AB64-6726B731AD3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E221F48-3C92-480D-BF6C-278D7CD67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132D16-E265-453D-ACF4-21D48B513168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DEFDECE-03FB-42B9-9C08-46B1E1019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8A3E94-676D-4148-83E6-438413D77704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B1812392-A1B5-415C-8B58-6F5C6F53A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2DF8F5-5652-496F-8E44-178D7502CA60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7B705AF6-1D5C-4AC0-80FA-84F2F0D1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0A5E0-E987-4EBE-B90A-077A73AD0F2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C5588F0-B921-4A9B-B820-05D53C2F5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11543D-F880-4679-81F3-1FAED2027500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A14A6DC-B311-4BF3-A6A8-80AAE6FED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4016B1C-9F14-4EC1-A2D4-25C0DB83476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3513580-8C97-401F-9694-14D9878E6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8E2E3E1-3295-4F9F-BD85-F01F18593390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9D8F2F6-24FB-4B7A-9555-E46E5287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FEDF8F84-B07E-4EEF-92C0-6B00A42B107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3D0B0-652F-4338-8E37-A856B05F8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B13CF8A-FDF3-41E2-887C-61A0E7EACB82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5C5376D-0B0B-4B91-8994-F3448FBAF2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028-8497-484C-8CCE-FF5DB42CAE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C132C30-DD06-4339-A0A9-FCE3684F1D5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619F032-AA88-4933-BF9A-7232E21EF3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FBE359-1862-4453-9E20-FA90B0B2EAEE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ADF272E-A76F-417C-A0AC-B09152226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DB5E71-8603-4C41-BCB6-D6E90800BEFB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A2505CF-52B7-455E-BED8-1AAA097A01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B64ECD7-03E5-4425-ADD9-B312683D76E0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3D99104-BAFE-4DC8-B92C-019C75B88D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9F19203-3CAA-490C-A296-EEE04E7A7CFC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FE1A7AA-CD4C-4232-B1CF-AB5092B54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22F672A-97D3-46D7-828D-01C4907E4C20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01285D5-DE97-49AB-9239-97D7A8DF1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E725015-CD84-492F-8C3A-D8D45E2554DB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5E9C9D0-C36E-4BFB-82DF-84B8CD6D8D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652C5DA-82E9-4A6D-86AE-AAEEF58AA9E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3C590A3-784F-4B40-AFCA-720433434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E31C9D-68F2-4954-A0B5-2E666D10B104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0E85E0-80E9-48F8-9049-F28EC369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6EFEEF-36FD-4352-B5CC-A5882E89BA67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768A63F4-BE88-46D9-AFE6-63EFF9FE607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F9165-155D-4038-8934-5D58E035BE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FC2327-D501-4AA6-BFA5-B504F3E4492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4133640-962F-47AA-ABF5-9AAD3CE16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609FAF-5ADF-4280-B42F-D7750788F6B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21CA8900-4893-4075-9FAB-146154E6A02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606850-867B-4A0C-ADFA-13DB4848746D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2BC78D-EA73-4FD7-B3AE-87951A3C1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32972-FA11-48EA-BB6B-F6AD938C67C1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7371197-7F75-4EA6-830E-C59EB7B2E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3D0344-197F-470F-A420-F061CBDB1DAA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AC71825-3C2C-4485-B241-07459F48F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BF679-9B3A-4C5E-BF68-CF8BB200F371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0438669-93CE-40AE-AF1C-E91B582A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4409C6-B9F2-4197-99F6-CCCB43CBFF88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1A31419-F144-45FC-B299-383098DFE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3BFC39-193F-4086-8CB3-CD812C2C3D5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87D4BE7-7A61-4B3C-8D9E-61B036729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7BB5C7-1754-4A15-AC44-6E5603898DDB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98C675A-57D6-43DC-9C4E-ECE0F14B5A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A4684-95EA-4989-905D-F73444E72164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6FB63D6-5FF4-4011-BB36-15C64B7F9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15171-6AD5-4920-ACFD-1E8DCC2643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836143-DFFD-46E3-ABCD-28FF1B960F68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638491-2CBC-4553-BA0C-98CDD65B5B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22A6C-DE40-4A3C-829B-99C3AE4F784C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CD548C9-74D7-44D0-8A24-668B3BDBE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AFDB4D-B5BF-45A9-806F-C44C1CA3A6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  <p:sldLayoutId id="2147484853" r:id="rId2"/>
    <p:sldLayoutId id="2147484854" r:id="rId3"/>
    <p:sldLayoutId id="2147484855" r:id="rId4"/>
    <p:sldLayoutId id="2147484856" r:id="rId5"/>
    <p:sldLayoutId id="2147484857" r:id="rId6"/>
    <p:sldLayoutId id="2147484858" r:id="rId7"/>
    <p:sldLayoutId id="2147484859" r:id="rId8"/>
    <p:sldLayoutId id="2147484860" r:id="rId9"/>
    <p:sldLayoutId id="2147484861" r:id="rId10"/>
    <p:sldLayoutId id="2147484862" r:id="rId11"/>
    <p:sldLayoutId id="2147484863" r:id="rId12"/>
    <p:sldLayoutId id="214748486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C0EF88-B4A9-43F5-A17C-CE610D5272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  <p:sldLayoutId id="2147484876" r:id="rId12"/>
    <p:sldLayoutId id="21474848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63D27F-E25C-4A9A-852C-0A728E061BD3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81785129-2D86-4F4E-B321-C4E6384892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879" r:id="rId2"/>
    <p:sldLayoutId id="2147484880" r:id="rId3"/>
    <p:sldLayoutId id="2147484881" r:id="rId4"/>
    <p:sldLayoutId id="2147484882" r:id="rId5"/>
    <p:sldLayoutId id="2147484883" r:id="rId6"/>
    <p:sldLayoutId id="2147484884" r:id="rId7"/>
    <p:sldLayoutId id="2147484885" r:id="rId8"/>
    <p:sldLayoutId id="2147484886" r:id="rId9"/>
    <p:sldLayoutId id="2147484887" r:id="rId10"/>
    <p:sldLayoutId id="2147484888" r:id="rId11"/>
    <p:sldLayoutId id="2147484889" r:id="rId12"/>
    <p:sldLayoutId id="21474848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B5FF54C-078B-49B2-8D20-E70ED431E9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  <p:sldLayoutId id="2147484902" r:id="rId12"/>
    <p:sldLayoutId id="21474849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E95D2D-2A84-43AF-B765-692797175E18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65C8A4C2-357B-4E2A-8064-18C8ABE55FC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  <p:sldLayoutId id="2147484907" r:id="rId4"/>
    <p:sldLayoutId id="2147484908" r:id="rId5"/>
    <p:sldLayoutId id="2147484909" r:id="rId6"/>
    <p:sldLayoutId id="2147484910" r:id="rId7"/>
    <p:sldLayoutId id="2147484911" r:id="rId8"/>
    <p:sldLayoutId id="2147484912" r:id="rId9"/>
    <p:sldLayoutId id="2147484913" r:id="rId10"/>
    <p:sldLayoutId id="2147484914" r:id="rId11"/>
    <p:sldLayoutId id="2147484915" r:id="rId12"/>
    <p:sldLayoutId id="2147484916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846AA61-BB21-4BF2-9231-DE4BEAEEF9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918" r:id="rId2"/>
    <p:sldLayoutId id="2147484919" r:id="rId3"/>
    <p:sldLayoutId id="2147484920" r:id="rId4"/>
    <p:sldLayoutId id="2147484921" r:id="rId5"/>
    <p:sldLayoutId id="2147484922" r:id="rId6"/>
    <p:sldLayoutId id="2147484923" r:id="rId7"/>
    <p:sldLayoutId id="2147484924" r:id="rId8"/>
    <p:sldLayoutId id="2147484925" r:id="rId9"/>
    <p:sldLayoutId id="2147484926" r:id="rId10"/>
    <p:sldLayoutId id="2147484927" r:id="rId11"/>
    <p:sldLayoutId id="2147484928" r:id="rId12"/>
    <p:sldLayoutId id="21474849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717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5C8C22-5797-4526-AD68-C9F20AF665F5}" type="datetime1">
              <a:rPr lang="en-US"/>
              <a:pPr>
                <a:defRPr/>
              </a:pPr>
              <a:t>2/21/2023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AE38DC92-B4DA-42B8-984E-7C3EBA193F9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3492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3600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85750" y="180975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B050"/>
                </a:solidFill>
              </a:rPr>
              <a:t>Divide and Conquer </a:t>
            </a:r>
            <a:br>
              <a:rPr lang="en-US" altLang="en-US" sz="3200" b="1" dirty="0">
                <a:solidFill>
                  <a:srgbClr val="00B050"/>
                </a:solidFill>
              </a:rPr>
            </a:br>
            <a:r>
              <a:rPr lang="en-US" altLang="en-US" sz="3200" b="1" dirty="0" smtClean="0">
                <a:solidFill>
                  <a:srgbClr val="00B050"/>
                </a:solidFill>
              </a:rPr>
              <a:t>(</a:t>
            </a:r>
            <a:r>
              <a:rPr lang="en-CA" sz="3200" dirty="0" smtClean="0"/>
              <a:t>Greedy Methods</a:t>
            </a:r>
            <a:r>
              <a:rPr lang="en-US" altLang="en-US" sz="3200" b="1" dirty="0" smtClean="0">
                <a:solidFill>
                  <a:srgbClr val="00B050"/>
                </a:solidFill>
              </a:rPr>
              <a:t>)</a:t>
            </a:r>
            <a:endParaRPr lang="en-US" sz="3200" b="1" i="1" dirty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Fractional Knapsack Problem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In the solution we use a </a:t>
            </a:r>
            <a:r>
              <a:rPr lang="en-GB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heap-based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to store the items of S, where the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each item is its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value index</a:t>
            </a:r>
          </a:p>
          <a:p>
            <a:pPr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each greedy choice, which removes an item with the greatest value index, takes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O(log n)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fractional knapsack algorithm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can be implemented in time </a:t>
            </a:r>
            <a:r>
              <a:rPr lang="en-GB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 log n)</a:t>
            </a:r>
            <a:r>
              <a:rPr lang="en-GB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Fractional Knapsack Problem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i="1" dirty="0">
                <a:latin typeface="Times New Roman" pitchFamily="18" charset="0"/>
                <a:cs typeface="Times New Roman" pitchFamily="18" charset="0"/>
              </a:rPr>
              <a:t>Fractional knapsack problem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satisfies the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greedy-choice property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hence</a:t>
            </a:r>
          </a:p>
          <a:p>
            <a:pPr algn="just"/>
            <a:r>
              <a:rPr lang="en-GB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GB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Given an instance of a fractional knapsack problem with set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items, we can construct a </a:t>
            </a:r>
            <a:r>
              <a:rPr lang="en-GB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maximum benefit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subset of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allowing for fractional amounts, that has a total weight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O(n log n)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time.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given set of items and knapsack capacity = 60 kg, find the optimal solution for the fractional knapsack problem making use of greedy approach.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n = 5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w = 60 kg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(w1, w2, w3, w4, w5) = (5, 10, 15, 22, 25)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(b1, b2, b3, b4, b5) = (30, 40, 45, 77, 90)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thief enters a house for robbing it. He can carry a maximal weight of 60 kg into his bag. There are 5 items in the house with the following weights and values. What items should thief take if he can even take the fraction of any item with him?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14401"/>
            <a:ext cx="8229600" cy="1143000"/>
          </a:xfrm>
        </p:spPr>
        <p:txBody>
          <a:bodyPr/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Step-01: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 the value / weight ratio for each item-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45529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Step-02: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 all the items in decreasing order of their value / weight ratio-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I1 	I2 	I5 	I4 	I3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(6) 	(4) 	(3.6) 	(3.5) 	(3)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1"/>
            <a:ext cx="8229600" cy="990600"/>
          </a:xfrm>
        </p:spPr>
        <p:txBody>
          <a:bodyPr/>
          <a:lstStyle/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Step-03: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filling the knapsack by putting the items into it one by one.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480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71999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Now, Knapsack weight left to be filled is 20 kg but item-4 has a weight of 22kg. Since in fractional knapsack problem, even the fraction of any item can be taken.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knapsack will contain the following items-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&lt; I1 , I2 , I5 , (20/22) I4 &gt;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cost of the knapsack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160 + (20/27) x 77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160 + 70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230 units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3038" cy="552450"/>
          </a:xfrm>
        </p:spPr>
        <p:txBody>
          <a:bodyPr lIns="92075" tIns="46038" rIns="92075" bIns="46038" anchor="ctr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0/1 Knapsack Problem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981075"/>
            <a:ext cx="8659813" cy="4886325"/>
          </a:xfrm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Clr>
                <a:schemeClr val="tx2"/>
              </a:buClr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John assigns a profit p</a:t>
            </a:r>
            <a:r>
              <a:rPr lang="en-US" altLang="ko-KR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to item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Clr>
                <a:schemeClr val="tx2"/>
              </a:buClr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All weights and profits are positive numbers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John wants to select a subset of the n items to take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The weight of the subset should not exceed the capacity of the knapsack (constraint)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Cannot select a fraction of an item (constraint)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The profit of the subset  is the sum of the profits of the selected items (optimization function)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The profit of the selected subset should be maximum (optimization criterion)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Let x</a:t>
            </a:r>
            <a:r>
              <a:rPr lang="en-US" altLang="ko-KR" sz="20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= 1 when item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is selected and x</a:t>
            </a:r>
            <a:r>
              <a:rPr lang="en-US" altLang="ko-KR" sz="20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= 0 when item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is not selected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Because this is a 0/1 Knapsack Problem, you can choose the item or not choose it.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09600"/>
            <a:ext cx="7793037" cy="509588"/>
          </a:xfrm>
        </p:spPr>
        <p:txBody>
          <a:bodyPr lIns="92075" tIns="46038" rIns="92075" bIns="46038" anchor="ctr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Greedy Attempts for 0/1 Knapsack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700213"/>
            <a:ext cx="8820150" cy="4608512"/>
          </a:xfrm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Apply greedy method: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Greedy attempt on </a:t>
            </a:r>
            <a:r>
              <a:rPr lang="en-US" altLang="ko-KR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capacity utilization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Greedy criterion: select items in increasing order of weight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When 	n = 2,  c = 7,  w = [3, 6],   p =  [2, 10], </a:t>
            </a:r>
            <a:b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if only item 1 is selected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profit of selection is 2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not best selection!</a:t>
            </a:r>
          </a:p>
          <a:p>
            <a:pPr lvl="1" algn="just">
              <a:lnSpc>
                <a:spcPct val="90000"/>
              </a:lnSpc>
              <a:buFont typeface="Wingdings 2" pitchFamily="18" charset="2"/>
              <a:buNone/>
            </a:pP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Greedy attempt on </a:t>
            </a:r>
            <a:r>
              <a:rPr lang="en-US" altLang="ko-KR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profit earned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Greedy criterion: select items in decreasing order of profit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When n = 3, c = 7,  w = [7, 3, 2],  p =  [10, 8, 6],</a:t>
            </a:r>
            <a:b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if only item 1 is selected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profit of selection is 10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not best selection!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129BEB-5612-488C-9769-84783CE840BF}" type="slidenum">
              <a:rPr lang="ko-KR" altLang="en-US">
                <a:cs typeface="휴먼매직체"/>
              </a:rPr>
              <a:pPr/>
              <a:t>18</a:t>
            </a:fld>
            <a:endParaRPr lang="en-US" altLang="ko-KR">
              <a:cs typeface="휴먼매직체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105400" cy="57943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Greedy Methods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96200" cy="525462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greedy algorithm: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any algorithm that follows the problem solving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making the locally optimal choice at each stage with the hope of finding the global optimum.</a:t>
            </a:r>
          </a:p>
          <a:p>
            <a:pPr algn="just"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CA" sz="2000" b="1" dirty="0" err="1" smtClean="0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 method: </a:t>
            </a: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Is method for solving a very general class of computational problems that aims on obtaining a more efficient or more robust procedure for the problem.</a:t>
            </a: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Generally it is applied to problems for which there is </a:t>
            </a:r>
            <a:r>
              <a:rPr lang="en-CA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satisfactory problem-specific algorithm designed to solve it.</a:t>
            </a: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It targeted to the  </a:t>
            </a:r>
            <a:r>
              <a:rPr lang="en-CA" sz="2000" i="1" u="sng" dirty="0" smtClean="0">
                <a:latin typeface="Times New Roman" pitchFamily="18" charset="0"/>
                <a:cs typeface="Times New Roman" pitchFamily="18" charset="0"/>
              </a:rPr>
              <a:t>combinatorial optimization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  (problems that’s are a problems in which has an optimization function  to( minimize or maximize) subject to some constraints and its goal is to find the best possible solution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290698-BAD1-453F-A3D9-1B9136D4B86E}" type="slidenum">
              <a:rPr lang="en-CA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467600" cy="655637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467600" cy="48736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CA" sz="2200" dirty="0" smtClean="0">
                <a:latin typeface="Times New Roman" pitchFamily="18" charset="0"/>
                <a:cs typeface="Times New Roman" pitchFamily="18" charset="0"/>
              </a:rPr>
              <a:t>The vehicle routing problem (VRP)</a:t>
            </a:r>
          </a:p>
          <a:p>
            <a:pPr lvl="1" algn="just">
              <a:lnSpc>
                <a:spcPct val="90000"/>
              </a:lnSpc>
            </a:pPr>
            <a:r>
              <a:rPr lang="en-CA" sz="2200" dirty="0" smtClean="0">
                <a:latin typeface="Times New Roman" pitchFamily="18" charset="0"/>
                <a:cs typeface="Times New Roman" pitchFamily="18" charset="0"/>
              </a:rPr>
              <a:t>A number of goods need to be moved from certain pickup locations to other delivery locations. The goal is to find optimal routes for a fleet of vehicles to visit the pickup and drop-off locations.</a:t>
            </a:r>
          </a:p>
          <a:p>
            <a:pPr algn="just">
              <a:lnSpc>
                <a:spcPct val="90000"/>
              </a:lnSpc>
            </a:pPr>
            <a:r>
              <a:rPr lang="en-CA" altLang="ko-KR" sz="2200" dirty="0" smtClean="0">
                <a:latin typeface="Times New Roman" pitchFamily="18" charset="0"/>
                <a:cs typeface="Times New Roman" pitchFamily="18" charset="0"/>
              </a:rPr>
              <a:t>Travelling salesman problem</a:t>
            </a:r>
          </a:p>
          <a:p>
            <a:pPr lvl="1" algn="just">
              <a:lnSpc>
                <a:spcPct val="90000"/>
              </a:lnSpc>
            </a:pPr>
            <a:r>
              <a:rPr lang="en-CA" sz="2200" dirty="0" smtClean="0">
                <a:latin typeface="Times New Roman" pitchFamily="18" charset="0"/>
                <a:cs typeface="Times New Roman" pitchFamily="18" charset="0"/>
              </a:rPr>
              <a:t>Given a list of cities and their pair wise distances, the task is to find a shortest possible tour that visits each city exactly once.</a:t>
            </a:r>
          </a:p>
          <a:p>
            <a:pPr algn="just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Coin Change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(making change for n $ using minimum number of coins)</a:t>
            </a:r>
            <a:endParaRPr lang="en-CA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CA" sz="2200" dirty="0" smtClean="0">
                <a:latin typeface="Times New Roman" pitchFamily="18" charset="0"/>
                <a:cs typeface="Times New Roman" pitchFamily="18" charset="0"/>
              </a:rPr>
              <a:t>The knapsack problem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The Shortest Path Problem</a:t>
            </a:r>
            <a:endParaRPr lang="en-CA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CA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3200" b="1" cap="none" dirty="0" smtClean="0">
                <a:latin typeface="Times New Roman" pitchFamily="18" charset="0"/>
                <a:cs typeface="Times New Roman" pitchFamily="18" charset="0"/>
              </a:rPr>
              <a:t>KNAPSACK</a:t>
            </a:r>
            <a:endParaRPr lang="en-CA" sz="32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4873625"/>
          </a:xfrm>
        </p:spPr>
        <p:txBody>
          <a:bodyPr/>
          <a:lstStyle/>
          <a:p>
            <a:pPr algn="just"/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knapsack problem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rucksack problem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is a problem in combinatorial optimization. It derives its name from the following maximization problem of the best choice of essentials that can fit into one bag to be carried on a trip. Given a set of items, each with a weight and a value, determine the number of each item to include in a collection so that the total weight is less than a given limit and the total value is as large as possible.</a:t>
            </a:r>
          </a:p>
          <a:p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954838" cy="552450"/>
          </a:xfrm>
        </p:spPr>
        <p:txBody>
          <a:bodyPr lIns="92075" tIns="46038" rIns="92075" bIns="46038" anchor="ctr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The Original Knapsack Problem (1)</a:t>
            </a:r>
          </a:p>
        </p:txBody>
      </p:sp>
      <p:sp>
        <p:nvSpPr>
          <p:cNvPr id="3174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179388" y="1066800"/>
            <a:ext cx="8785225" cy="5026025"/>
          </a:xfrm>
        </p:spPr>
        <p:txBody>
          <a:bodyPr/>
          <a:lstStyle/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lvl="1"/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Want to carry essential items in one bag</a:t>
            </a:r>
          </a:p>
          <a:p>
            <a:pPr lvl="1"/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Given a set of items, each has</a:t>
            </a:r>
          </a:p>
          <a:p>
            <a:pPr lvl="2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 cost (i.e., 12kg)</a:t>
            </a:r>
          </a:p>
          <a:p>
            <a:pPr lvl="2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 value (i.e., 4$)</a:t>
            </a:r>
          </a:p>
          <a:p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lvl="1"/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To determine the # of each item to include in a collection so that </a:t>
            </a:r>
          </a:p>
          <a:p>
            <a:pPr lvl="2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The total cost is less than </a:t>
            </a:r>
            <a:r>
              <a:rPr lang="en-US" altLang="ko-KR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some given cost </a:t>
            </a:r>
          </a:p>
          <a:p>
            <a:pPr lvl="2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And the total value is </a:t>
            </a:r>
            <a:r>
              <a:rPr lang="en-US" altLang="ko-KR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as large as possible</a:t>
            </a:r>
          </a:p>
        </p:txBody>
      </p:sp>
      <p:pic>
        <p:nvPicPr>
          <p:cNvPr id="31749" name="Picture 12" descr="250px-Knaps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9650" y="1927225"/>
            <a:ext cx="252095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8150"/>
            <a:ext cx="7793038" cy="552450"/>
          </a:xfrm>
        </p:spPr>
        <p:txBody>
          <a:bodyPr lIns="92075" tIns="46038" rIns="92075" bIns="46038" anchor="ctr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The Original Knapsack Problem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1534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Three Types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0/1 Knapsack Problem</a:t>
            </a:r>
          </a:p>
          <a:p>
            <a:pPr lvl="2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restricts the number of each kind of item to zero or one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Bounded Knapsack Problem</a:t>
            </a:r>
          </a:p>
          <a:p>
            <a:pPr lvl="2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restricts the number of each item to a specific value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Unbounded Knapsack Problem</a:t>
            </a:r>
          </a:p>
          <a:p>
            <a:pPr lvl="2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places no bounds on the number of each item</a:t>
            </a:r>
          </a:p>
          <a:p>
            <a:pPr>
              <a:lnSpc>
                <a:spcPct val="90000"/>
              </a:lnSpc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Complexity Analysis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The general knapsack problem is known to be </a:t>
            </a:r>
            <a:r>
              <a:rPr lang="en-US" altLang="ko-KR" sz="22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NP-hard</a:t>
            </a:r>
          </a:p>
          <a:p>
            <a:pPr lvl="2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No polynomial-time algorithm is known for this problem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Here, we use greedy heuristics which cannot guarantee the optimal solution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ACFD65-17D6-4ACF-9031-B25DDE149C1B}" type="slidenum">
              <a:rPr lang="ko-KR" altLang="en-US">
                <a:cs typeface="휴먼매직체"/>
              </a:rPr>
              <a:pPr/>
              <a:t>6</a:t>
            </a:fld>
            <a:endParaRPr lang="en-US" altLang="ko-KR">
              <a:cs typeface="휴먼매직체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Fractional Knapsack Problem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343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fractional knapsack problem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where we are given a set S of n items,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., each item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has a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benefit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a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and we wish to find the </a:t>
            </a:r>
            <a:r>
              <a:rPr lang="en-GB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maximum-benefit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subset that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doesn’t exceed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 given weight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We are also allowed to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arbitrary fractions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each item.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Fractional Knapsack Problem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990600"/>
          </a:xfrm>
        </p:spPr>
        <p:txBody>
          <a:bodyPr/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I.e., we can take an amount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of each item </a:t>
            </a:r>
            <a:r>
              <a:rPr lang="en-GB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such that </a:t>
            </a:r>
          </a:p>
        </p:txBody>
      </p:sp>
      <p:pic>
        <p:nvPicPr>
          <p:cNvPr id="126980" name="Picture 4" descr="C:\Documents and Settings\leszek\My Documents\COMP202\week5\pic5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743200"/>
            <a:ext cx="5791200" cy="739775"/>
          </a:xfrm>
          <a:prstGeom prst="rect">
            <a:avLst/>
          </a:prstGeom>
          <a:noFill/>
        </p:spPr>
      </p:pic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benefit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items taken is determined by the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 function</a:t>
            </a:r>
          </a:p>
        </p:txBody>
      </p:sp>
      <p:pic>
        <p:nvPicPr>
          <p:cNvPr id="126982" name="Picture 6" descr="C:\Documents and Settings\leszek\My Documents\COMP202\week5\pic5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334000"/>
            <a:ext cx="1752600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Fractional Knapsack Problem</a:t>
            </a:r>
          </a:p>
        </p:txBody>
      </p:sp>
      <p:pic>
        <p:nvPicPr>
          <p:cNvPr id="128004" name="Picture 4" descr="C:\Documents and Settings\leszek\My Documents\COMP202\week5\pic5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772400" cy="4294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9D41919A-B063-484F-8555-6BDDCEEE0C91}" vid="{9951E7BF-43E2-45F6-88D6-6560462A62F5}"/>
    </a:ext>
  </a:ext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9D41919A-B063-484F-8555-6BDDCEEE0C91}" vid="{9951E7BF-43E2-45F6-88D6-6560462A62F5}"/>
    </a:ext>
  </a:extLst>
</a:theme>
</file>

<file path=ppt/theme/theme5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9D41919A-B063-484F-8555-6BDDCEEE0C91}" vid="{9951E7BF-43E2-45F6-88D6-6560462A62F5}"/>
    </a:ext>
  </a:extLst>
</a:theme>
</file>

<file path=ppt/theme/theme7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962</Words>
  <Application>Microsoft Office PowerPoint</Application>
  <PresentationFormat>On-screen Show (4:3)</PresentationFormat>
  <Paragraphs>120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Default Design</vt:lpstr>
      <vt:lpstr>Theme1</vt:lpstr>
      <vt:lpstr>Flow</vt:lpstr>
      <vt:lpstr>1_Theme1</vt:lpstr>
      <vt:lpstr>1_Flow</vt:lpstr>
      <vt:lpstr>2_Theme1</vt:lpstr>
      <vt:lpstr>2_Flow</vt:lpstr>
      <vt:lpstr>Slide 1</vt:lpstr>
      <vt:lpstr>Greedy Methods</vt:lpstr>
      <vt:lpstr>Examples </vt:lpstr>
      <vt:lpstr>KNAPSACK</vt:lpstr>
      <vt:lpstr>The Original Knapsack Problem (1)</vt:lpstr>
      <vt:lpstr>The Original Knapsack Problem (2)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Example:</vt:lpstr>
      <vt:lpstr>Example:</vt:lpstr>
      <vt:lpstr>Example:</vt:lpstr>
      <vt:lpstr>Example:</vt:lpstr>
      <vt:lpstr>Example:</vt:lpstr>
      <vt:lpstr>0/1 Knapsack Problem (2)</vt:lpstr>
      <vt:lpstr>Greedy Attempts for 0/1 Knapsack </vt:lpstr>
    </vt:vector>
  </TitlesOfParts>
  <Company>The University of Texas at Dallas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</dc:creator>
  <cp:lastModifiedBy>ajay.kumar</cp:lastModifiedBy>
  <cp:revision>195</cp:revision>
  <dcterms:created xsi:type="dcterms:W3CDTF">2008-08-24T23:28:11Z</dcterms:created>
  <dcterms:modified xsi:type="dcterms:W3CDTF">2023-02-21T04:44:09Z</dcterms:modified>
</cp:coreProperties>
</file>