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7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  <p:sldMasterId id="2147483690" r:id="rId3"/>
    <p:sldMasterId id="2147483704" r:id="rId4"/>
    <p:sldMasterId id="2147483718" r:id="rId5"/>
    <p:sldMasterId id="2147483732" r:id="rId6"/>
    <p:sldMasterId id="2147483746" r:id="rId7"/>
  </p:sldMasterIdLst>
  <p:notesMasterIdLst>
    <p:notesMasterId r:id="rId36"/>
  </p:notesMasterIdLst>
  <p:sldIdLst>
    <p:sldId id="298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457" r:id="rId32"/>
    <p:sldId id="458" r:id="rId33"/>
    <p:sldId id="459" r:id="rId34"/>
    <p:sldId id="460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heme" Target="theme/theme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9FAF8B9-3B13-46CB-8B5B-738070950AAD}" type="datetimeFigureOut">
              <a:rPr lang="en-US" altLang="en-US"/>
              <a:pPr>
                <a:defRPr/>
              </a:pPr>
              <a:t>3/13/2023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C17A903-38FD-446A-A0FC-113826BEFB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975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12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7340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12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50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3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6074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12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6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9038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12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71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11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3111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12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2094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12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91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9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501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12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01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3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0621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12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12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7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3769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12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22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108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DBF15F-E4A8-4D45-87DC-2568F3B654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466914-9E99-49A9-AB8E-1DC4D3DBC73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E0D003-FD55-46B1-BA44-CB08942F1C0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ABE3D-7BB8-4B9B-A36C-B4029C65B79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ADFF7F-B8E3-4513-BF62-9F9C6654D2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815C964C-901B-4C70-BDA0-789B7FADD873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3BE301B5-0EB7-4DFD-A3EF-14260E9825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E9B61D3F-CA9F-4DAE-A99A-0DA615A4CF03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67E932A0-87BC-49BE-83FC-DE243959F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99E974F6-EDCF-42CE-AF5E-510F5162F10F}" type="datetime1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D7645A4E-33CC-42EF-A73D-591D6D6FC5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D99A6594-9337-43E7-A5BD-B668B65DB7D5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F27193E6-C994-4E02-9868-BA6BC2DDAE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BA7A2817-9BC9-4A53-AF70-BE9BC93BC33E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9966C915-8BC5-4EE5-A297-47205A5242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2370760C-BCBD-4F97-A86F-B5A8F5F932CA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C32EC1C7-6D57-4D25-A104-B1CD0D4034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53854F-556F-4367-A6A6-38233DB425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B07A14A3-2B60-4244-9BA9-1B216BCB44AD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A34E9164-E159-4BAB-840A-9A2B9516BE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BFE0F403-6AA8-43A6-9DBA-E5FFA84D21D5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8BAEC2B2-4A6D-4015-A729-16C6EC903D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B595E2DF-6D73-4139-AA93-83A9B8507810}" type="datetime1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C6C49A56-2FAC-4AD9-B666-3A1A6A7B12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6584139A-F844-44AE-B0B2-4B7E169A87A3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F95B85D7-F65D-453D-8BE3-A24D867E15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8CFD730C-E0A2-404C-9734-363546DBE33C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69C93DF8-0442-4271-B881-5C8EFD83EC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163DFD06-F531-46C1-95B4-DE68CB748185}" type="datetime1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151F0306-E0C5-49BB-AB46-4BD4E7AF8A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51C4962-C809-46FE-AEE5-26C5435520C3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  <a:latin typeface="Times New Roman" pitchFamily="18" charset="0"/>
              </a:defRPr>
            </a:lvl1pPr>
          </a:lstStyle>
          <a:p>
            <a:fld id="{052BAF3A-CE14-45FA-BAD3-3C79ED688E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759FA89-BAD3-4DBD-91C1-7736AA43B8E0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  <a:latin typeface="Arial" pitchFamily="34" charset="0"/>
              </a:defRPr>
            </a:lvl1pPr>
          </a:lstStyle>
          <a:p>
            <a:fld id="{B0A62AC0-D175-4AC9-9366-D142134030C7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1028DA9-F1EF-4B52-BBAA-F65E451AB2CE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84823290-0127-4340-839F-1410B439F7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67EB503-FA03-4C51-817C-B4F4A5518A0B}" type="datetime1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  <a:latin typeface="Arial" pitchFamily="34" charset="0"/>
              </a:defRPr>
            </a:lvl1pPr>
          </a:lstStyle>
          <a:p>
            <a:fld id="{BA31FB33-7F8C-4D5F-9B71-1A61D3BB278B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129878-0FC4-45A8-B0F0-D50FCCDECB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6F26692-C445-4EA3-B3AC-D91F152171DE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19F40DE4-729F-40E9-B503-580AB18C71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E2BAA71-026C-4C32-8375-CB4F887ABDDE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659A13DE-7F5F-4A5C-8BFB-AF28E4B2AA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1FA73CF-BBAD-4C99-8EFD-237CAAE83C4B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51C98F03-7EAB-445B-B494-D8E0F5071C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BF3F4B8-8318-4A74-96CD-27250F3EA9C3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8136DC1A-2455-4D7D-A0B9-29B88F7834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735C40-B3BF-4548-9554-C4DB954A0B6D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842CA2EB-8F37-4E27-B872-ED51D794F5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7B8A9A3-1362-4FC3-B84A-384B104CB86B}" type="datetime1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D4A322F4-24F2-4875-841D-E932BCB686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8B21467-D5CC-44F3-AB6F-EE428DF7B7A3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FCF3D5C0-0B2E-4909-93CF-69EF8DC2E7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227EE0A-2661-4A1C-AA8E-A8C54409183A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357D70FF-CDA8-4FD2-9076-E8E9FD3005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AC8281B-998E-4EB0-B673-BA36D2090074}" type="datetime1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37755E8A-BAA4-429C-B1C3-59E0F95726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en-IN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E0B6AB0-2596-4755-A7B6-B2E7C860907A}" type="datetime1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62A45269-6775-4983-A1B3-E977C21106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59A73-CD49-42CB-8584-85A0BC056BD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AAF52277-44DF-42A5-BCBD-FCBD33532591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CA7D3189-EA61-4846-AA7F-DB29C84603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57454E91-F7F5-4ABB-8C49-A52683570F5E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CEDF7177-B06E-4A8F-AB97-0B22ED08E4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CCA68554-EF1B-4A7E-89F2-2F1740A3F551}" type="datetime1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1C589375-4D7D-4DE0-A939-B6AB0007FA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76FFDAD1-3F3D-490E-82E4-561E7FDB9139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4A688C1F-B1A7-4312-BE1F-456FADFC66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92B037A5-EBF0-4562-B89B-2AF8093609BE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D01DF6AB-0229-4608-BC13-46014FBE79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A3356436-D54E-450D-BE82-C633DCC03025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EA59D70A-B908-4DE5-BF1A-8205D86161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4217DDBD-EE36-4E71-AE52-90286EE262F5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710231EA-F2E8-4EB6-94C4-789E77CB47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B162D628-8405-45A2-82E6-33A129F2D769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F7C3E0EA-BB19-43B4-8D58-F87F42CCBC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3FA808A7-EAB0-4014-85CE-CD8E48111AD0}" type="datetime1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961B41BE-4539-4E05-95B9-A965F57151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61F6BC9B-6A30-4856-BCAB-224D1E2956A2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14EC2881-34C1-4802-B1E8-C9B249B7F3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61251A-0C33-4174-B601-8039B10A94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94927C4D-68DA-48CC-BD1B-ED7DE087CBCD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C4F4F873-79E5-4069-A0D0-314799D75D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5F5305B3-9ED1-4C2B-9920-F7A0ED8538FB}" type="datetime1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F20AC881-5EB4-4C6A-944C-03E2519DB7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8009A3A-18A4-4380-803D-682510B5061F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  <a:latin typeface="Times New Roman" pitchFamily="18" charset="0"/>
              </a:defRPr>
            </a:lvl1pPr>
          </a:lstStyle>
          <a:p>
            <a:fld id="{7456A9DC-F91E-495E-88D9-D3F184B370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EAD25EA-17FC-438E-8532-4127A7BF59E6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  <a:latin typeface="Arial" pitchFamily="34" charset="0"/>
              </a:defRPr>
            </a:lvl1pPr>
          </a:lstStyle>
          <a:p>
            <a:fld id="{1B5383F7-8022-4C42-9D34-3EC21BA29B9F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DBED7CD-DAF1-460A-9DB1-4714D93BA5B5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17399F90-E4AD-44C8-9AE4-E5DC67C351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29CA04D-8845-42F2-8497-F0187E5F9704}" type="datetime1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  <a:latin typeface="Arial" pitchFamily="34" charset="0"/>
              </a:defRPr>
            </a:lvl1pPr>
          </a:lstStyle>
          <a:p>
            <a:fld id="{60C95451-D322-4717-8D93-A23D74E6BE9F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0199247-E90A-4953-B92E-DDDE94E2C759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03C0B69D-BD7C-4711-A212-518504F3E4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6052A35-5EC1-47A6-9C2C-D2A6BB61F110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49BAE540-6159-4049-9647-11E87BE7A1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FF6C952-1B0C-4CE3-BAD4-0A0E3F7029DB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0B987A48-1333-4BB8-AE9B-55FD9F1139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2A4D3BA-794B-470C-82D3-1E515ABBDB0A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367F6BAA-0C02-45D4-9014-A94E95C40F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A7777-A25E-4131-ADFD-D51DD282D6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A8A6CD-7CD0-4C2B-AB64-6726B731AD33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9E221F48-3C92-480D-BF6C-278D7CD675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1132D16-E265-453D-ACF4-21D48B513168}" type="datetime1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ADEFDECE-03FB-42B9-9C08-46B1E1019B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18A3E94-676D-4148-83E6-438413D77704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B1812392-A1B5-415C-8B58-6F5C6F53A6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C2DF8F5-5652-496F-8E44-178D7502CA60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7B705AF6-1D5C-4AC0-80FA-84F2F0D18C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CC0A5E0-E987-4EBE-B90A-077A73AD0F26}" type="datetime1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5C5588F0-B921-4A9B-B820-05D53C2F56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en-IN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011543D-F880-4679-81F3-1FAED2027500}" type="datetime1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5A14A6DC-B311-4BF3-A6A8-80AAE6FEDF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04016B1C-9F14-4EC1-A2D4-25C0DB834763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3513580-8C97-401F-9694-14D9878E6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D8E2E3E1-3295-4F9F-BD85-F01F18593390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29D8F2F6-24FB-4B7A-9555-E46E528792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FEDF8F84-B07E-4EEF-92C0-6B00A42B1072}" type="datetime1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5E3D0B0-652F-4338-8E37-A856B05F80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7B13CF8A-FDF3-41E2-887C-61A0E7EACB82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D5C5376D-0B0B-4B91-8994-F3448FBAF2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A7028-8497-484C-8CCE-FF5DB42CAE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4C132C30-DD06-4339-A0A9-FCE3684F1D55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F619F032-AA88-4933-BF9A-7232E21EF3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94FBE359-1862-4453-9E20-FA90B0B2EAEE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FADF272E-A76F-417C-A0AC-B091522263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B0DB5E71-8603-4C41-BCB6-D6E90800BEFB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7A2505CF-52B7-455E-BED8-1AAA097A01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4B64ECD7-03E5-4425-ADD9-B312683D76E0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93D99104-BAFE-4DC8-B92C-019C75B88D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09F19203-3CAA-490C-A296-EEE04E7A7CFC}" type="datetime1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7FE1A7AA-CD4C-4232-B1CF-AB5092B546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E22F672A-97D3-46D7-828D-01C4907E4C20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E01285D5-DE97-49AB-9239-97D7A8DF1F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3E725015-CD84-492F-8C3A-D8D45E2554DB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A5E9C9D0-C36E-4BFB-82DF-84B8CD6D8D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D652C5DA-82E9-4A6D-86AE-AAEEF58AA9E2}" type="datetime1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23C590A3-784F-4B40-AFCA-720433434F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3E31C9D-68F2-4954-A0B5-2E666D10B104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  <a:latin typeface="Times New Roman" pitchFamily="18" charset="0"/>
              </a:defRPr>
            </a:lvl1pPr>
          </a:lstStyle>
          <a:p>
            <a:fld id="{050E85E0-80E9-48F8-9049-F28EC369DE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66EFEEF-36FD-4352-B5CC-A5882E89BA67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  <a:latin typeface="Arial" pitchFamily="34" charset="0"/>
              </a:defRPr>
            </a:lvl1pPr>
          </a:lstStyle>
          <a:p>
            <a:fld id="{768A63F4-BE88-46D9-AFE6-63EFF9FE6077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7F9165-155D-4038-8934-5D58E035BEC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6FC2327-D501-4AA6-BFA5-B504F3E44923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14133640-962F-47AA-ABF5-9AAD3CE16B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F609FAF-5ADF-4280-B42F-D7750788F6BD}" type="datetime1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  <a:latin typeface="Arial" pitchFamily="34" charset="0"/>
              </a:defRPr>
            </a:lvl1pPr>
          </a:lstStyle>
          <a:p>
            <a:fld id="{21CA8900-4893-4075-9FAB-146154E6A02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6606850-867B-4A0C-ADFA-13DB4848746D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9C2BC78D-EA73-4FD7-B3AE-87951A3C10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8032972-FA11-48EA-BB6B-F6AD938C67C1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27371197-7F75-4EA6-830E-C59EB7B2E2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53D0344-197F-470F-A420-F061CBDB1DAA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AAC71825-3C2C-4485-B241-07459F48FE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1BF679-9B3A-4C5E-BF68-CF8BB200F371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80438669-93CE-40AE-AF1C-E91B582ADC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24409C6-B9F2-4197-99F6-CCCB43CBFF88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91A31419-F144-45FC-B299-383098DFE6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83BFC39-193F-4086-8CB3-CD812C2C3D56}" type="datetime1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487D4BE7-7A61-4B3C-8D9E-61B036729B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B7BB5C7-1754-4A15-AC44-6E5603898DDB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898C675A-57D6-43DC-9C4E-ECE0F14B5A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F0A4684-95EA-4989-905D-F73444E72164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26FB63D6-5FF4-4011-BB36-15C64B7F92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15171-6AD5-4920-ACFD-1E8DCC26439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0836143-DFFD-46E3-ABCD-28FF1B960F68}" type="datetime1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9C638491-2CBC-4553-BA0C-98CDD65B5B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en-IN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A422A6C-DE40-4A3C-829B-99C3AE4F784C}" type="datetime1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ECD548C9-74D7-44D0-8A24-668B3BDBE3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3AFDB4D-B5BF-45A9-806F-C44C1CA3A6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52" r:id="rId1"/>
    <p:sldLayoutId id="2147484853" r:id="rId2"/>
    <p:sldLayoutId id="2147484854" r:id="rId3"/>
    <p:sldLayoutId id="2147484855" r:id="rId4"/>
    <p:sldLayoutId id="2147484856" r:id="rId5"/>
    <p:sldLayoutId id="2147484857" r:id="rId6"/>
    <p:sldLayoutId id="2147484858" r:id="rId7"/>
    <p:sldLayoutId id="2147484859" r:id="rId8"/>
    <p:sldLayoutId id="2147484860" r:id="rId9"/>
    <p:sldLayoutId id="2147484861" r:id="rId10"/>
    <p:sldLayoutId id="2147484862" r:id="rId11"/>
    <p:sldLayoutId id="2147484863" r:id="rId12"/>
    <p:sldLayoutId id="214748486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3C0EF88-B4A9-43F5-A17C-CE610D52720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5" name="Rectangle 7"/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5" r:id="rId1"/>
    <p:sldLayoutId id="2147484866" r:id="rId2"/>
    <p:sldLayoutId id="2147484867" r:id="rId3"/>
    <p:sldLayoutId id="2147484868" r:id="rId4"/>
    <p:sldLayoutId id="2147484869" r:id="rId5"/>
    <p:sldLayoutId id="2147484870" r:id="rId6"/>
    <p:sldLayoutId id="2147484871" r:id="rId7"/>
    <p:sldLayoutId id="2147484872" r:id="rId8"/>
    <p:sldLayoutId id="2147484873" r:id="rId9"/>
    <p:sldLayoutId id="2147484874" r:id="rId10"/>
    <p:sldLayoutId id="2147484875" r:id="rId11"/>
    <p:sldLayoutId id="2147484876" r:id="rId12"/>
    <p:sldLayoutId id="214748487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307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F63D27F-E25C-4A9A-852C-0A728E061BD3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  <a:latin typeface="Times New Roman" pitchFamily="18" charset="0"/>
              </a:defRPr>
            </a:lvl1pPr>
          </a:lstStyle>
          <a:p>
            <a:fld id="{81785129-2D86-4F4E-B321-C4E6384892B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1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3082" name="Rectangle 7"/>
          <p:cNvSpPr>
            <a:spLocks noChangeArrowheads="1"/>
          </p:cNvSpPr>
          <p:nvPr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8" r:id="rId1"/>
    <p:sldLayoutId id="2147484879" r:id="rId2"/>
    <p:sldLayoutId id="2147484880" r:id="rId3"/>
    <p:sldLayoutId id="2147484881" r:id="rId4"/>
    <p:sldLayoutId id="2147484882" r:id="rId5"/>
    <p:sldLayoutId id="2147484883" r:id="rId6"/>
    <p:sldLayoutId id="2147484884" r:id="rId7"/>
    <p:sldLayoutId id="2147484885" r:id="rId8"/>
    <p:sldLayoutId id="2147484886" r:id="rId9"/>
    <p:sldLayoutId id="2147484887" r:id="rId10"/>
    <p:sldLayoutId id="2147484888" r:id="rId11"/>
    <p:sldLayoutId id="2147484889" r:id="rId12"/>
    <p:sldLayoutId id="2147484890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B5FF54C-078B-49B2-8D20-E70ED431E9C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3" name="Rectangle 7"/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1" r:id="rId1"/>
    <p:sldLayoutId id="2147484892" r:id="rId2"/>
    <p:sldLayoutId id="2147484893" r:id="rId3"/>
    <p:sldLayoutId id="2147484894" r:id="rId4"/>
    <p:sldLayoutId id="2147484895" r:id="rId5"/>
    <p:sldLayoutId id="2147484896" r:id="rId6"/>
    <p:sldLayoutId id="2147484897" r:id="rId7"/>
    <p:sldLayoutId id="2147484898" r:id="rId8"/>
    <p:sldLayoutId id="2147484899" r:id="rId9"/>
    <p:sldLayoutId id="2147484900" r:id="rId10"/>
    <p:sldLayoutId id="2147484901" r:id="rId11"/>
    <p:sldLayoutId id="2147484902" r:id="rId12"/>
    <p:sldLayoutId id="214748490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5124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5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7E95D2D-2A84-43AF-B765-692797175E18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  <a:latin typeface="Times New Roman" pitchFamily="18" charset="0"/>
              </a:defRPr>
            </a:lvl1pPr>
          </a:lstStyle>
          <a:p>
            <a:fld id="{65C8A4C2-357B-4E2A-8064-18C8ABE55FC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9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5130" name="Rectangle 7"/>
          <p:cNvSpPr>
            <a:spLocks noChangeArrowheads="1"/>
          </p:cNvSpPr>
          <p:nvPr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4" r:id="rId1"/>
    <p:sldLayoutId id="2147484905" r:id="rId2"/>
    <p:sldLayoutId id="2147484906" r:id="rId3"/>
    <p:sldLayoutId id="2147484907" r:id="rId4"/>
    <p:sldLayoutId id="2147484908" r:id="rId5"/>
    <p:sldLayoutId id="2147484909" r:id="rId6"/>
    <p:sldLayoutId id="2147484910" r:id="rId7"/>
    <p:sldLayoutId id="2147484911" r:id="rId8"/>
    <p:sldLayoutId id="2147484912" r:id="rId9"/>
    <p:sldLayoutId id="2147484913" r:id="rId10"/>
    <p:sldLayoutId id="2147484914" r:id="rId11"/>
    <p:sldLayoutId id="2147484915" r:id="rId12"/>
    <p:sldLayoutId id="2147484916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846AA61-BB21-4BF2-9231-DE4BEAEEF9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151" name="Rectangle 7"/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17" r:id="rId1"/>
    <p:sldLayoutId id="2147484918" r:id="rId2"/>
    <p:sldLayoutId id="2147484919" r:id="rId3"/>
    <p:sldLayoutId id="2147484920" r:id="rId4"/>
    <p:sldLayoutId id="2147484921" r:id="rId5"/>
    <p:sldLayoutId id="2147484922" r:id="rId6"/>
    <p:sldLayoutId id="2147484923" r:id="rId7"/>
    <p:sldLayoutId id="2147484924" r:id="rId8"/>
    <p:sldLayoutId id="2147484925" r:id="rId9"/>
    <p:sldLayoutId id="2147484926" r:id="rId10"/>
    <p:sldLayoutId id="2147484927" r:id="rId11"/>
    <p:sldLayoutId id="2147484928" r:id="rId12"/>
    <p:sldLayoutId id="214748492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7172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85C8C22-5797-4526-AD68-C9F20AF665F5}" type="datetime1">
              <a:rPr lang="en-US"/>
              <a:pPr>
                <a:defRPr/>
              </a:pPr>
              <a:t>3/13/2023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  <a:latin typeface="Times New Roman" pitchFamily="18" charset="0"/>
              </a:defRPr>
            </a:lvl1pPr>
          </a:lstStyle>
          <a:p>
            <a:fld id="{AE38DC92-B4DA-42B8-984E-7C3EBA193F9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7177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7178" name="Rectangle 7"/>
          <p:cNvSpPr>
            <a:spLocks noChangeArrowheads="1"/>
          </p:cNvSpPr>
          <p:nvPr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30" r:id="rId1"/>
    <p:sldLayoutId id="2147484931" r:id="rId2"/>
    <p:sldLayoutId id="2147484932" r:id="rId3"/>
    <p:sldLayoutId id="2147484933" r:id="rId4"/>
    <p:sldLayoutId id="2147484934" r:id="rId5"/>
    <p:sldLayoutId id="2147484935" r:id="rId6"/>
    <p:sldLayoutId id="2147484936" r:id="rId7"/>
    <p:sldLayoutId id="2147484937" r:id="rId8"/>
    <p:sldLayoutId id="2147484938" r:id="rId9"/>
    <p:sldLayoutId id="2147484939" r:id="rId10"/>
    <p:sldLayoutId id="2147484940" r:id="rId11"/>
    <p:sldLayoutId id="2147484941" r:id="rId12"/>
    <p:sldLayoutId id="2147484942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04800" y="349250"/>
            <a:ext cx="2743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sz="3600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285750" y="1809750"/>
            <a:ext cx="8382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3200" b="1" dirty="0">
                <a:solidFill>
                  <a:srgbClr val="00B050"/>
                </a:solidFill>
              </a:rPr>
              <a:t/>
            </a:r>
            <a:br>
              <a:rPr lang="en-US" altLang="en-US" sz="3200" b="1" dirty="0">
                <a:solidFill>
                  <a:srgbClr val="00B050"/>
                </a:solidFill>
              </a:rPr>
            </a:br>
            <a:r>
              <a:rPr lang="en-US" altLang="en-US" sz="3200" b="1" dirty="0" smtClean="0">
                <a:solidFill>
                  <a:srgbClr val="00B050"/>
                </a:solidFill>
              </a:rPr>
              <a:t>(</a:t>
            </a:r>
            <a:r>
              <a:rPr lang="en-CA" sz="3200" dirty="0" smtClean="0"/>
              <a:t>Greedy Methods-2</a:t>
            </a:r>
            <a:r>
              <a:rPr lang="en-US" altLang="en-US" sz="3200" b="1" dirty="0" smtClean="0">
                <a:solidFill>
                  <a:srgbClr val="00B050"/>
                </a:solidFill>
              </a:rPr>
              <a:t>)</a:t>
            </a:r>
            <a:endParaRPr lang="en-US" sz="3200" b="1" i="1" dirty="0">
              <a:solidFill>
                <a:srgbClr val="40404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fld id="{CCF22AD3-3396-4645-B963-1CA8205F4FE5}" type="slidenum">
              <a:rPr lang="en-US">
                <a:solidFill>
                  <a:srgbClr val="898989"/>
                </a:solidFill>
                <a:latin typeface="Calibri" panose="020F0502020204030204" pitchFamily="34" charset="0"/>
              </a:rPr>
              <a:pPr algn="l" eaLnBrk="1" hangingPunct="1"/>
              <a:t>10</a:t>
            </a:fld>
            <a:endParaRPr 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8" cy="762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Huffman encoding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1057275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Huffman encoding algorithm is a greedy algorithm</a:t>
            </a:r>
          </a:p>
          <a:p>
            <a:pPr eaLnBrk="1" hangingPunct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always pick the two smallest numbers to combine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761038" y="2505075"/>
            <a:ext cx="3194050" cy="3627438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bits/char:</a:t>
            </a:r>
            <a:b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0.22*2 + 0.12*3 +</a:t>
            </a:r>
            <a:br>
              <a:rPr 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0.24*2 + 0.06*4 +</a:t>
            </a:r>
            <a:br>
              <a:rPr 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0.27*2 + 0.09*4</a:t>
            </a:r>
            <a:br>
              <a:rPr 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2.42</a:t>
            </a:r>
          </a:p>
          <a:p>
            <a:pPr eaLnBrk="1" hangingPunct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Huffman algorithm finds an optimal solution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34988" y="5411788"/>
            <a:ext cx="31972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rebuchet MS" panose="020B0603020202020204" pitchFamily="34" charset="0"/>
              </a:rPr>
              <a:t>22</a:t>
            </a:r>
            <a:r>
              <a:rPr lang="en-US">
                <a:solidFill>
                  <a:srgbClr val="FFFF7D"/>
                </a:solidFill>
                <a:latin typeface="Trebuchet MS" panose="020B0603020202020204" pitchFamily="34" charset="0"/>
              </a:rPr>
              <a:t>  </a:t>
            </a:r>
            <a:r>
              <a:rPr lang="en-US">
                <a:solidFill>
                  <a:schemeClr val="accent2"/>
                </a:solidFill>
                <a:latin typeface="Trebuchet MS" panose="020B0603020202020204" pitchFamily="34" charset="0"/>
              </a:rPr>
              <a:t>12</a:t>
            </a:r>
            <a:r>
              <a:rPr lang="en-US">
                <a:solidFill>
                  <a:srgbClr val="FFFF7D"/>
                </a:solidFill>
                <a:latin typeface="Trebuchet MS" panose="020B0603020202020204" pitchFamily="34" charset="0"/>
              </a:rPr>
              <a:t>   </a:t>
            </a:r>
            <a:r>
              <a:rPr lang="en-US">
                <a:solidFill>
                  <a:schemeClr val="accent2"/>
                </a:solidFill>
                <a:latin typeface="Trebuchet MS" panose="020B0603020202020204" pitchFamily="34" charset="0"/>
              </a:rPr>
              <a:t>24</a:t>
            </a:r>
            <a:r>
              <a:rPr lang="en-US">
                <a:solidFill>
                  <a:srgbClr val="FFFF7D"/>
                </a:solidFill>
                <a:latin typeface="Trebuchet MS" panose="020B0603020202020204" pitchFamily="34" charset="0"/>
              </a:rPr>
              <a:t>   </a:t>
            </a:r>
            <a:r>
              <a:rPr lang="en-US">
                <a:solidFill>
                  <a:schemeClr val="accent2"/>
                </a:solidFill>
                <a:latin typeface="Trebuchet MS" panose="020B0603020202020204" pitchFamily="34" charset="0"/>
              </a:rPr>
              <a:t>6</a:t>
            </a:r>
            <a:r>
              <a:rPr lang="en-US">
                <a:solidFill>
                  <a:srgbClr val="FFFF7D"/>
                </a:solidFill>
                <a:latin typeface="Trebuchet MS" panose="020B0603020202020204" pitchFamily="34" charset="0"/>
              </a:rPr>
              <a:t>   </a:t>
            </a:r>
            <a:r>
              <a:rPr lang="en-US">
                <a:solidFill>
                  <a:schemeClr val="accent2"/>
                </a:solidFill>
                <a:latin typeface="Trebuchet MS" panose="020B0603020202020204" pitchFamily="34" charset="0"/>
              </a:rPr>
              <a:t>27</a:t>
            </a:r>
            <a:r>
              <a:rPr lang="en-US">
                <a:solidFill>
                  <a:srgbClr val="FFFF7D"/>
                </a:solidFill>
                <a:latin typeface="Trebuchet MS" panose="020B0603020202020204" pitchFamily="34" charset="0"/>
              </a:rPr>
              <a:t>   </a:t>
            </a:r>
            <a:r>
              <a:rPr lang="en-US">
                <a:solidFill>
                  <a:schemeClr val="accent2"/>
                </a:solidFill>
                <a:latin typeface="Trebuchet MS" panose="020B0603020202020204" pitchFamily="34" charset="0"/>
              </a:rPr>
              <a:t>9</a:t>
            </a:r>
            <a:r>
              <a:rPr lang="en-US">
                <a:solidFill>
                  <a:srgbClr val="FFFF7D"/>
                </a:solidFill>
                <a:latin typeface="Trebuchet MS" panose="020B0603020202020204" pitchFamily="34" charset="0"/>
              </a:rPr>
              <a:t/>
            </a:r>
            <a:br>
              <a:rPr lang="en-US">
                <a:solidFill>
                  <a:srgbClr val="FFFF7D"/>
                </a:solidFill>
                <a:latin typeface="Trebuchet MS" panose="020B0603020202020204" pitchFamily="34" charset="0"/>
              </a:rPr>
            </a:br>
            <a:r>
              <a:rPr lang="en-US">
                <a:solidFill>
                  <a:srgbClr val="FFFF7D"/>
                </a:solidFill>
                <a:latin typeface="Trebuchet MS" panose="020B0603020202020204" pitchFamily="34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rebuchet MS" panose="020B0603020202020204" pitchFamily="34" charset="0"/>
              </a:rPr>
              <a:t>A    B    C   D    E    F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439988" y="4573588"/>
            <a:ext cx="990600" cy="839787"/>
            <a:chOff x="1537" y="2881"/>
            <a:chExt cx="624" cy="529"/>
          </a:xfrm>
        </p:grpSpPr>
        <p:sp>
          <p:nvSpPr>
            <p:cNvPr id="14362" name="Rectangle 8"/>
            <p:cNvSpPr>
              <a:spLocks noChangeArrowheads="1"/>
            </p:cNvSpPr>
            <p:nvPr/>
          </p:nvSpPr>
          <p:spPr bwMode="auto">
            <a:xfrm>
              <a:off x="1681" y="2881"/>
              <a:ext cx="43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15</a:t>
              </a:r>
            </a:p>
          </p:txBody>
        </p:sp>
        <p:sp>
          <p:nvSpPr>
            <p:cNvPr id="14363" name="Line 9"/>
            <p:cNvSpPr>
              <a:spLocks noChangeShapeType="1"/>
            </p:cNvSpPr>
            <p:nvPr/>
          </p:nvSpPr>
          <p:spPr bwMode="auto">
            <a:xfrm flipV="1">
              <a:off x="1537" y="3169"/>
              <a:ext cx="239" cy="24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64" name="Line 10"/>
            <p:cNvSpPr>
              <a:spLocks noChangeShapeType="1"/>
            </p:cNvSpPr>
            <p:nvPr/>
          </p:nvSpPr>
          <p:spPr bwMode="auto">
            <a:xfrm>
              <a:off x="1873" y="3169"/>
              <a:ext cx="288" cy="23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373188" y="3887788"/>
            <a:ext cx="1446212" cy="1522412"/>
            <a:chOff x="865" y="2449"/>
            <a:chExt cx="911" cy="959"/>
          </a:xfrm>
        </p:grpSpPr>
        <p:sp>
          <p:nvSpPr>
            <p:cNvPr id="14359" name="Rectangle 11"/>
            <p:cNvSpPr>
              <a:spLocks noChangeArrowheads="1"/>
            </p:cNvSpPr>
            <p:nvPr/>
          </p:nvSpPr>
          <p:spPr bwMode="auto">
            <a:xfrm>
              <a:off x="1297" y="2449"/>
              <a:ext cx="33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27</a:t>
              </a:r>
            </a:p>
          </p:txBody>
        </p:sp>
        <p:sp>
          <p:nvSpPr>
            <p:cNvPr id="14360" name="Line 12"/>
            <p:cNvSpPr>
              <a:spLocks noChangeShapeType="1"/>
            </p:cNvSpPr>
            <p:nvPr/>
          </p:nvSpPr>
          <p:spPr bwMode="auto">
            <a:xfrm flipV="1">
              <a:off x="865" y="2737"/>
              <a:ext cx="575" cy="67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61" name="Line 13"/>
            <p:cNvSpPr>
              <a:spLocks noChangeShapeType="1"/>
            </p:cNvSpPr>
            <p:nvPr/>
          </p:nvSpPr>
          <p:spPr bwMode="auto">
            <a:xfrm>
              <a:off x="1537" y="2737"/>
              <a:ext cx="239" cy="19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839788" y="4573588"/>
            <a:ext cx="912812" cy="836612"/>
            <a:chOff x="529" y="2881"/>
            <a:chExt cx="575" cy="527"/>
          </a:xfrm>
        </p:grpSpPr>
        <p:sp>
          <p:nvSpPr>
            <p:cNvPr id="14356" name="Rectangle 14"/>
            <p:cNvSpPr>
              <a:spLocks noChangeArrowheads="1"/>
            </p:cNvSpPr>
            <p:nvPr/>
          </p:nvSpPr>
          <p:spPr bwMode="auto">
            <a:xfrm>
              <a:off x="673" y="2881"/>
              <a:ext cx="43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46</a:t>
              </a:r>
            </a:p>
          </p:txBody>
        </p:sp>
        <p:sp>
          <p:nvSpPr>
            <p:cNvPr id="14357" name="Line 15"/>
            <p:cNvSpPr>
              <a:spLocks noChangeShapeType="1"/>
            </p:cNvSpPr>
            <p:nvPr/>
          </p:nvSpPr>
          <p:spPr bwMode="auto">
            <a:xfrm flipV="1">
              <a:off x="529" y="3169"/>
              <a:ext cx="239" cy="23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58" name="Line 16"/>
            <p:cNvSpPr>
              <a:spLocks noChangeShapeType="1"/>
            </p:cNvSpPr>
            <p:nvPr/>
          </p:nvSpPr>
          <p:spPr bwMode="auto">
            <a:xfrm>
              <a:off x="865" y="3169"/>
              <a:ext cx="239" cy="23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516188" y="3354388"/>
            <a:ext cx="1597025" cy="2132012"/>
            <a:chOff x="1585" y="2113"/>
            <a:chExt cx="1006" cy="1343"/>
          </a:xfrm>
        </p:grpSpPr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2209" y="2113"/>
              <a:ext cx="38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54</a:t>
              </a:r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 flipV="1">
              <a:off x="1873" y="2353"/>
              <a:ext cx="527" cy="110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 flipV="1">
              <a:off x="1585" y="2353"/>
              <a:ext cx="719" cy="14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1373188" y="2744788"/>
            <a:ext cx="2208212" cy="1827212"/>
            <a:chOff x="865" y="1729"/>
            <a:chExt cx="1391" cy="1151"/>
          </a:xfrm>
        </p:grpSpPr>
        <p:sp>
          <p:nvSpPr>
            <p:cNvPr id="14350" name="Rectangle 20"/>
            <p:cNvSpPr>
              <a:spLocks noChangeArrowheads="1"/>
            </p:cNvSpPr>
            <p:nvPr/>
          </p:nvSpPr>
          <p:spPr bwMode="auto">
            <a:xfrm>
              <a:off x="1393" y="1729"/>
              <a:ext cx="47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100</a:t>
              </a:r>
            </a:p>
          </p:txBody>
        </p:sp>
        <p:sp>
          <p:nvSpPr>
            <p:cNvPr id="14351" name="Line 21"/>
            <p:cNvSpPr>
              <a:spLocks noChangeShapeType="1"/>
            </p:cNvSpPr>
            <p:nvPr/>
          </p:nvSpPr>
          <p:spPr bwMode="auto">
            <a:xfrm flipV="1">
              <a:off x="865" y="2017"/>
              <a:ext cx="719" cy="8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52" name="Line 22"/>
            <p:cNvSpPr>
              <a:spLocks noChangeShapeType="1"/>
            </p:cNvSpPr>
            <p:nvPr/>
          </p:nvSpPr>
          <p:spPr bwMode="auto">
            <a:xfrm flipH="1" flipV="1">
              <a:off x="1681" y="2017"/>
              <a:ext cx="575" cy="14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4176713" y="3795713"/>
            <a:ext cx="1323975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  <a:latin typeface="Trebuchet MS" panose="020B0603020202020204" pitchFamily="34" charset="0"/>
              </a:rPr>
              <a:t>A=00</a:t>
            </a:r>
            <a:br>
              <a:rPr lang="en-US">
                <a:solidFill>
                  <a:schemeClr val="accent1"/>
                </a:solidFill>
                <a:latin typeface="Trebuchet MS" panose="020B0603020202020204" pitchFamily="34" charset="0"/>
              </a:rPr>
            </a:br>
            <a:r>
              <a:rPr lang="en-US">
                <a:solidFill>
                  <a:schemeClr val="accent1"/>
                </a:solidFill>
                <a:latin typeface="Trebuchet MS" panose="020B0603020202020204" pitchFamily="34" charset="0"/>
              </a:rPr>
              <a:t>B=100</a:t>
            </a:r>
            <a:br>
              <a:rPr lang="en-US">
                <a:solidFill>
                  <a:schemeClr val="accent1"/>
                </a:solidFill>
                <a:latin typeface="Trebuchet MS" panose="020B0603020202020204" pitchFamily="34" charset="0"/>
              </a:rPr>
            </a:br>
            <a:r>
              <a:rPr lang="en-US">
                <a:solidFill>
                  <a:schemeClr val="accent1"/>
                </a:solidFill>
                <a:latin typeface="Trebuchet MS" panose="020B0603020202020204" pitchFamily="34" charset="0"/>
              </a:rPr>
              <a:t>C=01</a:t>
            </a:r>
            <a:br>
              <a:rPr lang="en-US">
                <a:solidFill>
                  <a:schemeClr val="accent1"/>
                </a:solidFill>
                <a:latin typeface="Trebuchet MS" panose="020B0603020202020204" pitchFamily="34" charset="0"/>
              </a:rPr>
            </a:br>
            <a:r>
              <a:rPr lang="en-US">
                <a:solidFill>
                  <a:schemeClr val="accent1"/>
                </a:solidFill>
                <a:latin typeface="Trebuchet MS" panose="020B0603020202020204" pitchFamily="34" charset="0"/>
              </a:rPr>
              <a:t>D=1010</a:t>
            </a:r>
            <a:br>
              <a:rPr lang="en-US">
                <a:solidFill>
                  <a:schemeClr val="accent1"/>
                </a:solidFill>
                <a:latin typeface="Trebuchet MS" panose="020B0603020202020204" pitchFamily="34" charset="0"/>
              </a:rPr>
            </a:br>
            <a:r>
              <a:rPr lang="en-US">
                <a:solidFill>
                  <a:schemeClr val="accent1"/>
                </a:solidFill>
                <a:latin typeface="Trebuchet MS" panose="020B0603020202020204" pitchFamily="34" charset="0"/>
              </a:rPr>
              <a:t>E=11</a:t>
            </a:r>
            <a:br>
              <a:rPr lang="en-US">
                <a:solidFill>
                  <a:schemeClr val="accent1"/>
                </a:solidFill>
                <a:latin typeface="Trebuchet MS" panose="020B0603020202020204" pitchFamily="34" charset="0"/>
              </a:rPr>
            </a:br>
            <a:r>
              <a:rPr lang="en-US">
                <a:solidFill>
                  <a:schemeClr val="accent1"/>
                </a:solidFill>
                <a:latin typeface="Trebuchet MS" panose="020B0603020202020204" pitchFamily="34" charset="0"/>
              </a:rPr>
              <a:t>F=1011</a:t>
            </a:r>
          </a:p>
        </p:txBody>
      </p:sp>
    </p:spTree>
    <p:extLst>
      <p:ext uri="{BB962C8B-B14F-4D97-AF65-F5344CB8AC3E}">
        <p14:creationId xmlns:p14="http://schemas.microsoft.com/office/powerpoint/2010/main" val="28013884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bldLvl="5" autoUpdateAnimBg="0"/>
      <p:bldP spid="18438" grpId="0" build="p" bldLvl="4" autoUpdateAnimBg="0"/>
      <p:bldP spid="18439" grpId="0" autoUpdateAnimBg="0"/>
      <p:bldP spid="1845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fld id="{2B19DDB6-81DB-47A9-B693-2B14BAC7AABC}" type="slidenum">
              <a:rPr lang="en-US">
                <a:solidFill>
                  <a:srgbClr val="898989"/>
                </a:solidFill>
                <a:latin typeface="Calibri" panose="020F0502020204030204" pitchFamily="34" charset="0"/>
              </a:rPr>
              <a:pPr algn="l" eaLnBrk="1" hangingPunct="1"/>
              <a:t>11</a:t>
            </a:fld>
            <a:endParaRPr 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93038" cy="762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1965325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salesman must visit every city (starting from city </a:t>
            </a:r>
            <a:r>
              <a:rPr lang="en-US" sz="2400" b="1" i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and wants to cover the least possible distance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can revisit a city (and reuse a road) if necessary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does this by using a greedy algorithm: He goes to the next nearest city from wherever he is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962400" y="3352800"/>
            <a:ext cx="4724400" cy="32004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b="1" i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 goes to </a:t>
            </a:r>
            <a:r>
              <a:rPr lang="en-US" sz="2400" b="1" i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b="1" i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 goes to </a:t>
            </a:r>
            <a:r>
              <a:rPr lang="en-US" sz="2400" b="1" i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</a:t>
            </a: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going to result in a shortest path!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result he can get now will be </a:t>
            </a:r>
            <a:r>
              <a:rPr lang="en-US" sz="2400" b="1" i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ABDBCE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at a cost of </a:t>
            </a:r>
            <a:r>
              <a:rPr 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actual least-cost path from </a:t>
            </a:r>
            <a:r>
              <a:rPr lang="en-US" sz="2400" b="1" i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400" b="1" i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ADBCE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at a cost of </a:t>
            </a:r>
            <a:r>
              <a:rPr 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687388" y="3765550"/>
            <a:ext cx="2890837" cy="2862263"/>
            <a:chOff x="433" y="2372"/>
            <a:chExt cx="1821" cy="1803"/>
          </a:xfrm>
        </p:grpSpPr>
        <p:sp>
          <p:nvSpPr>
            <p:cNvPr id="15369" name="Rectangle 22"/>
            <p:cNvSpPr>
              <a:spLocks noChangeArrowheads="1"/>
            </p:cNvSpPr>
            <p:nvPr/>
          </p:nvSpPr>
          <p:spPr bwMode="auto">
            <a:xfrm>
              <a:off x="1393" y="3812"/>
              <a:ext cx="270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32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grpSp>
          <p:nvGrpSpPr>
            <p:cNvPr id="15370" name="Group 32"/>
            <p:cNvGrpSpPr>
              <a:grpSpLocks/>
            </p:cNvGrpSpPr>
            <p:nvPr/>
          </p:nvGrpSpPr>
          <p:grpSpPr bwMode="auto">
            <a:xfrm>
              <a:off x="433" y="2372"/>
              <a:ext cx="1821" cy="1563"/>
              <a:chOff x="433" y="2372"/>
              <a:chExt cx="1821" cy="1563"/>
            </a:xfrm>
          </p:grpSpPr>
          <p:sp>
            <p:nvSpPr>
              <p:cNvPr id="15371" name="Oval 7"/>
              <p:cNvSpPr>
                <a:spLocks noChangeArrowheads="1"/>
              </p:cNvSpPr>
              <p:nvPr/>
            </p:nvSpPr>
            <p:spPr bwMode="auto">
              <a:xfrm>
                <a:off x="526" y="2705"/>
                <a:ext cx="100" cy="100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5372" name="Oval 8"/>
              <p:cNvSpPr>
                <a:spLocks noChangeArrowheads="1"/>
              </p:cNvSpPr>
              <p:nvPr/>
            </p:nvSpPr>
            <p:spPr bwMode="auto">
              <a:xfrm>
                <a:off x="2062" y="2705"/>
                <a:ext cx="100" cy="100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5373" name="Oval 9"/>
              <p:cNvSpPr>
                <a:spLocks noChangeArrowheads="1"/>
              </p:cNvSpPr>
              <p:nvPr/>
            </p:nvSpPr>
            <p:spPr bwMode="auto">
              <a:xfrm>
                <a:off x="766" y="3521"/>
                <a:ext cx="100" cy="100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5374" name="Oval 10"/>
              <p:cNvSpPr>
                <a:spLocks noChangeArrowheads="1"/>
              </p:cNvSpPr>
              <p:nvPr/>
            </p:nvSpPr>
            <p:spPr bwMode="auto">
              <a:xfrm>
                <a:off x="1486" y="3761"/>
                <a:ext cx="100" cy="100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5375" name="Freeform 11"/>
              <p:cNvSpPr>
                <a:spLocks/>
              </p:cNvSpPr>
              <p:nvPr/>
            </p:nvSpPr>
            <p:spPr bwMode="auto">
              <a:xfrm flipV="1">
                <a:off x="630" y="2688"/>
                <a:ext cx="378" cy="67"/>
              </a:xfrm>
              <a:custGeom>
                <a:avLst/>
                <a:gdLst>
                  <a:gd name="T0" fmla="*/ 0 w 357"/>
                  <a:gd name="T1" fmla="*/ 0 h 1"/>
                  <a:gd name="T2" fmla="*/ 447 w 357"/>
                  <a:gd name="T3" fmla="*/ 0 h 1"/>
                  <a:gd name="T4" fmla="*/ 0 60000 65536"/>
                  <a:gd name="T5" fmla="*/ 0 60000 65536"/>
                  <a:gd name="T6" fmla="*/ 0 w 357"/>
                  <a:gd name="T7" fmla="*/ 0 h 1"/>
                  <a:gd name="T8" fmla="*/ 357 w 35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7" h="1">
                    <a:moveTo>
                      <a:pt x="0" y="0"/>
                    </a:moveTo>
                    <a:lnTo>
                      <a:pt x="356" y="0"/>
                    </a:ln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5376" name="Freeform 12"/>
              <p:cNvSpPr>
                <a:spLocks/>
              </p:cNvSpPr>
              <p:nvPr/>
            </p:nvSpPr>
            <p:spPr bwMode="auto">
              <a:xfrm>
                <a:off x="576" y="2809"/>
                <a:ext cx="207" cy="723"/>
              </a:xfrm>
              <a:custGeom>
                <a:avLst/>
                <a:gdLst>
                  <a:gd name="T0" fmla="*/ 0 w 207"/>
                  <a:gd name="T1" fmla="*/ 0 h 723"/>
                  <a:gd name="T2" fmla="*/ 206 w 207"/>
                  <a:gd name="T3" fmla="*/ 722 h 723"/>
                  <a:gd name="T4" fmla="*/ 0 60000 65536"/>
                  <a:gd name="T5" fmla="*/ 0 60000 65536"/>
                  <a:gd name="T6" fmla="*/ 0 w 207"/>
                  <a:gd name="T7" fmla="*/ 0 h 723"/>
                  <a:gd name="T8" fmla="*/ 207 w 207"/>
                  <a:gd name="T9" fmla="*/ 723 h 72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7" h="723">
                    <a:moveTo>
                      <a:pt x="0" y="0"/>
                    </a:moveTo>
                    <a:lnTo>
                      <a:pt x="206" y="722"/>
                    </a:ln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5377" name="Freeform 13"/>
              <p:cNvSpPr>
                <a:spLocks/>
              </p:cNvSpPr>
              <p:nvPr/>
            </p:nvSpPr>
            <p:spPr bwMode="auto">
              <a:xfrm>
                <a:off x="850" y="2809"/>
                <a:ext cx="207" cy="723"/>
              </a:xfrm>
              <a:custGeom>
                <a:avLst/>
                <a:gdLst>
                  <a:gd name="T0" fmla="*/ 0 w 207"/>
                  <a:gd name="T1" fmla="*/ 722 h 723"/>
                  <a:gd name="T2" fmla="*/ 206 w 207"/>
                  <a:gd name="T3" fmla="*/ 0 h 723"/>
                  <a:gd name="T4" fmla="*/ 0 60000 65536"/>
                  <a:gd name="T5" fmla="*/ 0 60000 65536"/>
                  <a:gd name="T6" fmla="*/ 0 w 207"/>
                  <a:gd name="T7" fmla="*/ 0 h 723"/>
                  <a:gd name="T8" fmla="*/ 207 w 207"/>
                  <a:gd name="T9" fmla="*/ 723 h 72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7" h="723">
                    <a:moveTo>
                      <a:pt x="0" y="722"/>
                    </a:moveTo>
                    <a:lnTo>
                      <a:pt x="206" y="0"/>
                    </a:ln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5378" name="Freeform 14"/>
              <p:cNvSpPr>
                <a:spLocks/>
              </p:cNvSpPr>
              <p:nvPr/>
            </p:nvSpPr>
            <p:spPr bwMode="auto">
              <a:xfrm>
                <a:off x="1056" y="2809"/>
                <a:ext cx="447" cy="963"/>
              </a:xfrm>
              <a:custGeom>
                <a:avLst/>
                <a:gdLst>
                  <a:gd name="T0" fmla="*/ 0 w 447"/>
                  <a:gd name="T1" fmla="*/ 0 h 963"/>
                  <a:gd name="T2" fmla="*/ 446 w 447"/>
                  <a:gd name="T3" fmla="*/ 962 h 963"/>
                  <a:gd name="T4" fmla="*/ 0 60000 65536"/>
                  <a:gd name="T5" fmla="*/ 0 60000 65536"/>
                  <a:gd name="T6" fmla="*/ 0 w 447"/>
                  <a:gd name="T7" fmla="*/ 0 h 963"/>
                  <a:gd name="T8" fmla="*/ 447 w 447"/>
                  <a:gd name="T9" fmla="*/ 963 h 96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7" h="963">
                    <a:moveTo>
                      <a:pt x="0" y="0"/>
                    </a:moveTo>
                    <a:lnTo>
                      <a:pt x="446" y="962"/>
                    </a:ln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5379" name="Oval 15"/>
              <p:cNvSpPr>
                <a:spLocks noChangeArrowheads="1"/>
              </p:cNvSpPr>
              <p:nvPr/>
            </p:nvSpPr>
            <p:spPr bwMode="auto">
              <a:xfrm>
                <a:off x="1006" y="2705"/>
                <a:ext cx="100" cy="100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5380" name="Freeform 16"/>
              <p:cNvSpPr>
                <a:spLocks/>
              </p:cNvSpPr>
              <p:nvPr/>
            </p:nvSpPr>
            <p:spPr bwMode="auto">
              <a:xfrm>
                <a:off x="1110" y="2755"/>
                <a:ext cx="949" cy="1"/>
              </a:xfrm>
              <a:custGeom>
                <a:avLst/>
                <a:gdLst>
                  <a:gd name="T0" fmla="*/ 0 w 949"/>
                  <a:gd name="T1" fmla="*/ 0 h 1"/>
                  <a:gd name="T2" fmla="*/ 948 w 949"/>
                  <a:gd name="T3" fmla="*/ 0 h 1"/>
                  <a:gd name="T4" fmla="*/ 0 60000 65536"/>
                  <a:gd name="T5" fmla="*/ 0 60000 65536"/>
                  <a:gd name="T6" fmla="*/ 0 w 949"/>
                  <a:gd name="T7" fmla="*/ 0 h 1"/>
                  <a:gd name="T8" fmla="*/ 949 w 94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49" h="1">
                    <a:moveTo>
                      <a:pt x="0" y="0"/>
                    </a:moveTo>
                    <a:lnTo>
                      <a:pt x="948" y="0"/>
                    </a:ln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5381" name="Freeform 17"/>
              <p:cNvSpPr>
                <a:spLocks/>
              </p:cNvSpPr>
              <p:nvPr/>
            </p:nvSpPr>
            <p:spPr bwMode="auto">
              <a:xfrm>
                <a:off x="1570" y="2795"/>
                <a:ext cx="509" cy="977"/>
              </a:xfrm>
              <a:custGeom>
                <a:avLst/>
                <a:gdLst>
                  <a:gd name="T0" fmla="*/ 508 w 509"/>
                  <a:gd name="T1" fmla="*/ 0 h 977"/>
                  <a:gd name="T2" fmla="*/ 0 w 509"/>
                  <a:gd name="T3" fmla="*/ 976 h 977"/>
                  <a:gd name="T4" fmla="*/ 0 60000 65536"/>
                  <a:gd name="T5" fmla="*/ 0 60000 65536"/>
                  <a:gd name="T6" fmla="*/ 0 w 509"/>
                  <a:gd name="T7" fmla="*/ 0 h 977"/>
                  <a:gd name="T8" fmla="*/ 509 w 509"/>
                  <a:gd name="T9" fmla="*/ 977 h 9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09" h="977">
                    <a:moveTo>
                      <a:pt x="508" y="0"/>
                    </a:moveTo>
                    <a:lnTo>
                      <a:pt x="0" y="976"/>
                    </a:ln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5382" name="Rectangle 18"/>
              <p:cNvSpPr>
                <a:spLocks noChangeArrowheads="1"/>
              </p:cNvSpPr>
              <p:nvPr/>
            </p:nvSpPr>
            <p:spPr bwMode="auto">
              <a:xfrm>
                <a:off x="433" y="2372"/>
                <a:ext cx="270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3200" i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5383" name="Rectangle 19"/>
              <p:cNvSpPr>
                <a:spLocks noChangeArrowheads="1"/>
              </p:cNvSpPr>
              <p:nvPr/>
            </p:nvSpPr>
            <p:spPr bwMode="auto">
              <a:xfrm>
                <a:off x="961" y="2372"/>
                <a:ext cx="270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3200" i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5384" name="Rectangle 20"/>
              <p:cNvSpPr>
                <a:spLocks noChangeArrowheads="1"/>
              </p:cNvSpPr>
              <p:nvPr/>
            </p:nvSpPr>
            <p:spPr bwMode="auto">
              <a:xfrm>
                <a:off x="1969" y="2372"/>
                <a:ext cx="285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3200" i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5385" name="Rectangle 21"/>
              <p:cNvSpPr>
                <a:spLocks noChangeArrowheads="1"/>
              </p:cNvSpPr>
              <p:nvPr/>
            </p:nvSpPr>
            <p:spPr bwMode="auto">
              <a:xfrm>
                <a:off x="673" y="3572"/>
                <a:ext cx="299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3200" i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5386" name="Rectangle 23"/>
              <p:cNvSpPr>
                <a:spLocks noChangeArrowheads="1"/>
              </p:cNvSpPr>
              <p:nvPr/>
            </p:nvSpPr>
            <p:spPr bwMode="auto">
              <a:xfrm>
                <a:off x="720" y="2496"/>
                <a:ext cx="198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2</a:t>
                </a:r>
              </a:p>
            </p:txBody>
          </p:sp>
          <p:sp>
            <p:nvSpPr>
              <p:cNvPr id="15387" name="Rectangle 24"/>
              <p:cNvSpPr>
                <a:spLocks noChangeArrowheads="1"/>
              </p:cNvSpPr>
              <p:nvPr/>
            </p:nvSpPr>
            <p:spPr bwMode="auto">
              <a:xfrm>
                <a:off x="481" y="2948"/>
                <a:ext cx="198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3</a:t>
                </a:r>
              </a:p>
            </p:txBody>
          </p:sp>
          <p:sp>
            <p:nvSpPr>
              <p:cNvPr id="15388" name="Rectangle 25"/>
              <p:cNvSpPr>
                <a:spLocks noChangeArrowheads="1"/>
              </p:cNvSpPr>
              <p:nvPr/>
            </p:nvSpPr>
            <p:spPr bwMode="auto">
              <a:xfrm>
                <a:off x="817" y="2948"/>
                <a:ext cx="198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3</a:t>
                </a:r>
              </a:p>
            </p:txBody>
          </p:sp>
          <p:sp>
            <p:nvSpPr>
              <p:cNvPr id="15389" name="Rectangle 26"/>
              <p:cNvSpPr>
                <a:spLocks noChangeArrowheads="1"/>
              </p:cNvSpPr>
              <p:nvPr/>
            </p:nvSpPr>
            <p:spPr bwMode="auto">
              <a:xfrm>
                <a:off x="1489" y="2516"/>
                <a:ext cx="198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4</a:t>
                </a:r>
              </a:p>
            </p:txBody>
          </p:sp>
          <p:sp>
            <p:nvSpPr>
              <p:cNvPr id="15390" name="Rectangle 27"/>
              <p:cNvSpPr>
                <a:spLocks noChangeArrowheads="1"/>
              </p:cNvSpPr>
              <p:nvPr/>
            </p:nvSpPr>
            <p:spPr bwMode="auto">
              <a:xfrm>
                <a:off x="1249" y="3044"/>
                <a:ext cx="198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4</a:t>
                </a:r>
              </a:p>
            </p:txBody>
          </p:sp>
          <p:sp>
            <p:nvSpPr>
              <p:cNvPr id="15391" name="Rectangle 28"/>
              <p:cNvSpPr>
                <a:spLocks noChangeArrowheads="1"/>
              </p:cNvSpPr>
              <p:nvPr/>
            </p:nvSpPr>
            <p:spPr bwMode="auto">
              <a:xfrm>
                <a:off x="1681" y="3044"/>
                <a:ext cx="198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4</a:t>
                </a:r>
              </a:p>
            </p:txBody>
          </p:sp>
        </p:grpSp>
      </p:grpSp>
      <p:sp>
        <p:nvSpPr>
          <p:cNvPr id="22558" name="Freeform 30"/>
          <p:cNvSpPr>
            <a:spLocks/>
          </p:cNvSpPr>
          <p:nvPr/>
        </p:nvSpPr>
        <p:spPr bwMode="auto">
          <a:xfrm>
            <a:off x="1000125" y="4386263"/>
            <a:ext cx="592138" cy="1587"/>
          </a:xfrm>
          <a:custGeom>
            <a:avLst/>
            <a:gdLst>
              <a:gd name="T0" fmla="*/ 0 w 373"/>
              <a:gd name="T1" fmla="*/ 0 h 1"/>
              <a:gd name="T2" fmla="*/ 2147483647 w 373"/>
              <a:gd name="T3" fmla="*/ 0 h 1"/>
              <a:gd name="T4" fmla="*/ 0 60000 65536"/>
              <a:gd name="T5" fmla="*/ 0 60000 65536"/>
              <a:gd name="T6" fmla="*/ 0 w 373"/>
              <a:gd name="T7" fmla="*/ 0 h 1"/>
              <a:gd name="T8" fmla="*/ 373 w 3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3" h="1">
                <a:moveTo>
                  <a:pt x="0" y="0"/>
                </a:moveTo>
                <a:lnTo>
                  <a:pt x="372" y="0"/>
                </a:lnTo>
              </a:path>
            </a:pathLst>
          </a:custGeom>
          <a:noFill/>
          <a:ln w="508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2559" name="Freeform 31"/>
          <p:cNvSpPr>
            <a:spLocks/>
          </p:cNvSpPr>
          <p:nvPr/>
        </p:nvSpPr>
        <p:spPr bwMode="auto">
          <a:xfrm>
            <a:off x="1349375" y="4471988"/>
            <a:ext cx="328613" cy="1147762"/>
          </a:xfrm>
          <a:custGeom>
            <a:avLst/>
            <a:gdLst>
              <a:gd name="T0" fmla="*/ 2147483647 w 207"/>
              <a:gd name="T1" fmla="*/ 0 h 723"/>
              <a:gd name="T2" fmla="*/ 0 w 207"/>
              <a:gd name="T3" fmla="*/ 2147483647 h 723"/>
              <a:gd name="T4" fmla="*/ 0 60000 65536"/>
              <a:gd name="T5" fmla="*/ 0 60000 65536"/>
              <a:gd name="T6" fmla="*/ 0 w 207"/>
              <a:gd name="T7" fmla="*/ 0 h 723"/>
              <a:gd name="T8" fmla="*/ 207 w 207"/>
              <a:gd name="T9" fmla="*/ 723 h 72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7" h="723">
                <a:moveTo>
                  <a:pt x="206" y="0"/>
                </a:moveTo>
                <a:lnTo>
                  <a:pt x="0" y="722"/>
                </a:lnTo>
              </a:path>
            </a:pathLst>
          </a:custGeom>
          <a:noFill/>
          <a:ln w="508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4609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uild="p" bldLvl="5" autoUpdateAnimBg="0"/>
      <p:bldP spid="22534" grpId="0" build="p" bldLvl="4" autoUpdateAnimBg="0"/>
      <p:bldP spid="22558" grpId="0" animBg="1"/>
      <p:bldP spid="225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fld id="{D86AAA4B-153A-45E9-840B-C850ECEE0EA1}" type="slidenum">
              <a:rPr lang="en-US">
                <a:solidFill>
                  <a:srgbClr val="898989"/>
                </a:solidFill>
                <a:latin typeface="Calibri" panose="020F0502020204030204" pitchFamily="34" charset="0"/>
              </a:rPr>
              <a:pPr algn="l" eaLnBrk="1" hangingPunct="1"/>
              <a:t>12</a:t>
            </a:fld>
            <a:endParaRPr 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93038" cy="762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Analysis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greedy algorithm typically makes (approximately)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choices for a problem of size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(The first or last choice may be forced)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Hence the expected running time is: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O(n * O(choice(n)))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where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choice(n)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making a choice among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objects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Counting: Must find largest useable coin from among 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solidFill>
                  <a:srgbClr val="FFFF7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sizes of coin (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a constant), an 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O(k)=O(1)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operation;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Therefore, coin counting is (n)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Huffman: Must sort 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values before making 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choices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Therefore, Huffman is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O(n log n) + O(n) = O(n log n)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Minimum spanning tree: At each new node, must include new edges and keep them sorted, which is 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O(n log n)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overall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Therefore, MST is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O(n log n) + O(n) = O(n log n)</a:t>
            </a:r>
          </a:p>
        </p:txBody>
      </p:sp>
    </p:spTree>
    <p:extLst>
      <p:ext uri="{BB962C8B-B14F-4D97-AF65-F5344CB8AC3E}">
        <p14:creationId xmlns:p14="http://schemas.microsoft.com/office/powerpoint/2010/main" val="27864685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fld id="{CFF43A19-98A2-4697-BCC9-3B1C539EEAB8}" type="slidenum">
              <a:rPr lang="en-US">
                <a:solidFill>
                  <a:srgbClr val="898989"/>
                </a:solidFill>
                <a:latin typeface="Calibri" panose="020F0502020204030204" pitchFamily="34" charset="0"/>
              </a:rPr>
              <a:pPr algn="l" eaLnBrk="1" hangingPunct="1"/>
              <a:t>13</a:t>
            </a:fld>
            <a:endParaRPr 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other greedy algorithms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768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Dijkstra’s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algorithm for finding the shortest path in a graph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Always takes the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shortest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edge connecting a known node to an unknown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Kruskal’s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algorithm for finding a minimum-cost spanning tree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Always tries the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lowest-cost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remaining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edge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Prim’s algorithm for finding a minimum-cost spanning tree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Always takes the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lowest-cost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edge between nodes in the spanning tree and nodes not yet in the spanning tree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78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AAF959-E208-4B2A-81F4-A2BE77949A65}" type="slidenum">
              <a:rPr 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JOB SEQUENCING WITH DEADLINES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3657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is stated as below.</a:t>
            </a:r>
            <a:endParaRPr lang="en-US" sz="2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n jobs to be processed on a machine.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job i has a deadline d</a:t>
            </a:r>
            <a:r>
              <a:rPr lang="en-US" sz="2800" baseline="-30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1 and profit p</a:t>
            </a:r>
            <a:r>
              <a:rPr lang="en-US" sz="2800" baseline="-30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≥0 .</a:t>
            </a:r>
          </a:p>
          <a:p>
            <a:pPr algn="just" eaLnBrk="1" hangingPunct="1"/>
            <a:r>
              <a:rPr 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job takes 1 unit of time (simplification)</a:t>
            </a:r>
          </a:p>
          <a:p>
            <a:pPr algn="just" eaLnBrk="1" hangingPunct="1"/>
            <a:r>
              <a:rPr 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aseline="-25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earned iff the job is completed by its deadline.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one machine is available for processing jobs.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one job is processed at a time on the machine.</a:t>
            </a:r>
          </a:p>
        </p:txBody>
      </p:sp>
    </p:spTree>
    <p:extLst>
      <p:ext uri="{BB962C8B-B14F-4D97-AF65-F5344CB8AC3E}">
        <p14:creationId xmlns:p14="http://schemas.microsoft.com/office/powerpoint/2010/main" val="283712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76200" y="1992313"/>
            <a:ext cx="8991600" cy="36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find the subset of jobs that maximizes our profit </a:t>
            </a:r>
          </a:p>
          <a:p>
            <a:pPr eaLnBrk="1" hangingPunct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• This is a restricted version of a general job scheduling </a:t>
            </a:r>
          </a:p>
          <a:p>
            <a:pPr eaLnBrk="1" hangingPunct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problem, which is an integer programming problem </a:t>
            </a:r>
          </a:p>
          <a:p>
            <a:pPr eaLnBrk="1" hangingPunct="1"/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Example use in telecom engineering and construction scheduling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    - Many small jobs, “profit” proportional to customers served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    - This is then combined with integer programming solution for big  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jobs 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JOB SEQUENCING WITH DEADLINES</a:t>
            </a:r>
          </a:p>
        </p:txBody>
      </p:sp>
    </p:spTree>
    <p:extLst>
      <p:ext uri="{BB962C8B-B14F-4D97-AF65-F5344CB8AC3E}">
        <p14:creationId xmlns:p14="http://schemas.microsoft.com/office/powerpoint/2010/main" val="1151789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E35CF09-9FC4-4291-9C26-E5F3103A58C8}" type="slidenum">
              <a:rPr 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JOB SEQUENCING WITH DEADLINES (Contd..)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2971800"/>
          </a:xfrm>
        </p:spPr>
        <p:txBody>
          <a:bodyPr/>
          <a:lstStyle/>
          <a:p>
            <a:pPr algn="just" eaLnBrk="1" hangingPunct="1"/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feasible solution is a subset of jobs J such that each job is completed by its deadline.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optimal solution is a feasible solution with maximum profit value.</a:t>
            </a:r>
          </a:p>
          <a:p>
            <a:pPr algn="just" eaLnBrk="1" hangingPunct="1"/>
            <a:endParaRPr 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056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5CB4EA-C3A0-432A-B652-19127198DA31}" type="slidenum">
              <a:rPr 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JOB SEQUENCING WITH DEADLINES (Contd..)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Sr.No.	Feasible 	Processing	Profit value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Solution		Sequence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(i)		(1,2)		(2,1)		110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(ii)		(1,3)		(1,3) or (3,1)	115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(iii)	(1,4)		(4,1)		127  is the optimal one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(iv)	(2,3)		(2,3)		25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(v)		(3,4)		(4,3)		42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(vi)	(1)		(1)		100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(vii)	(2)		(2)		10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(viii)	(3)		(3)		15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(ix)	(4)		(4)		27</a:t>
            </a:r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>
            <a:off x="762000" y="37338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 flipV="1">
            <a:off x="5715000" y="3581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533400" y="1524000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: Let n = 4, (p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,p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,p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,p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= (100,10,15,27), (d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,d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,d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,d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= (2,1,2,1)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824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905000"/>
          <a:ext cx="34290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Tasks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Deadlines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Profits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792" name="Rectangle 5"/>
          <p:cNvSpPr>
            <a:spLocks noChangeArrowheads="1"/>
          </p:cNvSpPr>
          <p:nvPr/>
        </p:nvSpPr>
        <p:spPr bwMode="auto">
          <a:xfrm>
            <a:off x="1371600" y="381000"/>
            <a:ext cx="46319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Sequencing Problem </a:t>
            </a:r>
            <a:endParaRPr lang="en-US" sz="3200" dirty="0">
              <a:latin typeface="Calibri" panose="020F0502020204030204" pitchFamily="34" charset="0"/>
            </a:endParaRPr>
          </a:p>
        </p:txBody>
      </p:sp>
      <p:pic>
        <p:nvPicPr>
          <p:cNvPr id="317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76400"/>
            <a:ext cx="341947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714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95800" y="1905000"/>
          <a:ext cx="3429000" cy="3606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</a:tblGrid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Tasks 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Deadlines 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Profits 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T3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T9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T7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23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T2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T4,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T5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3, 4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18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T8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T6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11" marB="45711"/>
                </a:tc>
              </a:tr>
            </a:tbl>
          </a:graphicData>
        </a:graphic>
      </p:graphicFrame>
      <p:pic>
        <p:nvPicPr>
          <p:cNvPr id="328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3238500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13" name="Rectangle 11"/>
          <p:cNvSpPr>
            <a:spLocks noChangeArrowheads="1"/>
          </p:cNvSpPr>
          <p:nvPr/>
        </p:nvSpPr>
        <p:spPr bwMode="auto">
          <a:xfrm>
            <a:off x="2514600" y="4114800"/>
            <a:ext cx="414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latin typeface="Calibri" panose="020F0502020204030204" pitchFamily="34" charset="0"/>
              </a:rPr>
              <a:t>T3</a:t>
            </a:r>
          </a:p>
        </p:txBody>
      </p:sp>
      <p:sp>
        <p:nvSpPr>
          <p:cNvPr id="32814" name="Rectangle 12"/>
          <p:cNvSpPr>
            <a:spLocks noChangeArrowheads="1"/>
          </p:cNvSpPr>
          <p:nvPr/>
        </p:nvSpPr>
        <p:spPr bwMode="auto">
          <a:xfrm>
            <a:off x="2743200" y="3048000"/>
            <a:ext cx="414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latin typeface="Calibri" panose="020F0502020204030204" pitchFamily="34" charset="0"/>
              </a:rPr>
              <a:t>T9</a:t>
            </a:r>
          </a:p>
        </p:txBody>
      </p:sp>
      <p:sp>
        <p:nvSpPr>
          <p:cNvPr id="32815" name="Rectangle 13"/>
          <p:cNvSpPr>
            <a:spLocks noChangeArrowheads="1"/>
          </p:cNvSpPr>
          <p:nvPr/>
        </p:nvSpPr>
        <p:spPr bwMode="auto">
          <a:xfrm>
            <a:off x="2514600" y="2514600"/>
            <a:ext cx="414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latin typeface="Calibri" panose="020F0502020204030204" pitchFamily="34" charset="0"/>
              </a:rPr>
              <a:t>T7</a:t>
            </a:r>
          </a:p>
        </p:txBody>
      </p:sp>
      <p:sp>
        <p:nvSpPr>
          <p:cNvPr id="32816" name="Rectangle 14"/>
          <p:cNvSpPr>
            <a:spLocks noChangeArrowheads="1"/>
          </p:cNvSpPr>
          <p:nvPr/>
        </p:nvSpPr>
        <p:spPr bwMode="auto">
          <a:xfrm>
            <a:off x="1905000" y="2209800"/>
            <a:ext cx="414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latin typeface="Calibri" panose="020F0502020204030204" pitchFamily="34" charset="0"/>
              </a:rPr>
              <a:t>T2</a:t>
            </a:r>
          </a:p>
        </p:txBody>
      </p:sp>
      <p:sp>
        <p:nvSpPr>
          <p:cNvPr id="32817" name="Rectangle 15"/>
          <p:cNvSpPr>
            <a:spLocks noChangeArrowheads="1"/>
          </p:cNvSpPr>
          <p:nvPr/>
        </p:nvSpPr>
        <p:spPr bwMode="auto">
          <a:xfrm>
            <a:off x="2743200" y="3581400"/>
            <a:ext cx="414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latin typeface="Calibri" panose="020F0502020204030204" pitchFamily="34" charset="0"/>
              </a:rPr>
              <a:t>T5</a:t>
            </a:r>
          </a:p>
        </p:txBody>
      </p:sp>
      <p:sp>
        <p:nvSpPr>
          <p:cNvPr id="32818" name="Rectangle 16"/>
          <p:cNvSpPr>
            <a:spLocks noChangeArrowheads="1"/>
          </p:cNvSpPr>
          <p:nvPr/>
        </p:nvSpPr>
        <p:spPr bwMode="auto">
          <a:xfrm>
            <a:off x="1219200" y="4648200"/>
            <a:ext cx="414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latin typeface="Calibri" panose="020F0502020204030204" pitchFamily="34" charset="0"/>
              </a:rPr>
              <a:t>T8</a:t>
            </a:r>
          </a:p>
        </p:txBody>
      </p:sp>
      <p:sp>
        <p:nvSpPr>
          <p:cNvPr id="32819" name="Rectangle 17"/>
          <p:cNvSpPr>
            <a:spLocks noChangeArrowheads="1"/>
          </p:cNvSpPr>
          <p:nvPr/>
        </p:nvSpPr>
        <p:spPr bwMode="auto">
          <a:xfrm>
            <a:off x="1905000" y="4419600"/>
            <a:ext cx="414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latin typeface="Calibri" panose="020F0502020204030204" pitchFamily="34" charset="0"/>
              </a:rPr>
              <a:t>T1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572000" y="2362200"/>
            <a:ext cx="30480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495800" y="2667000"/>
            <a:ext cx="4572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572000" y="3124200"/>
            <a:ext cx="30480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572000" y="3505200"/>
            <a:ext cx="45720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953000" y="3886200"/>
            <a:ext cx="30480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572000" y="4267200"/>
            <a:ext cx="38100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95800" y="4648200"/>
            <a:ext cx="4572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27" name="Rectangle 32"/>
          <p:cNvSpPr>
            <a:spLocks noChangeArrowheads="1"/>
          </p:cNvSpPr>
          <p:nvPr/>
        </p:nvSpPr>
        <p:spPr bwMode="auto">
          <a:xfrm>
            <a:off x="1371600" y="381000"/>
            <a:ext cx="46319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Sequencing Problem 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2828" name="TextBox 33"/>
          <p:cNvSpPr txBox="1">
            <a:spLocks noChangeArrowheads="1"/>
          </p:cNvSpPr>
          <p:nvPr/>
        </p:nvSpPr>
        <p:spPr bwMode="auto">
          <a:xfrm>
            <a:off x="381000" y="5943600"/>
            <a:ext cx="403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 set (1,1,1,0,1,0,1,1,1)</a:t>
            </a:r>
          </a:p>
        </p:txBody>
      </p:sp>
      <p:sp>
        <p:nvSpPr>
          <p:cNvPr id="32829" name="TextBox 34"/>
          <p:cNvSpPr txBox="1">
            <a:spLocks noChangeArrowheads="1"/>
          </p:cNvSpPr>
          <p:nvPr/>
        </p:nvSpPr>
        <p:spPr bwMode="auto">
          <a:xfrm>
            <a:off x="4267200" y="5486400"/>
            <a:ext cx="472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Total Profit 30+25+23+20+18+16+15=147</a:t>
            </a:r>
          </a:p>
        </p:txBody>
      </p:sp>
    </p:spTree>
    <p:extLst>
      <p:ext uri="{BB962C8B-B14F-4D97-AF65-F5344CB8AC3E}">
        <p14:creationId xmlns:p14="http://schemas.microsoft.com/office/powerpoint/2010/main" val="106626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fld id="{C640ECBE-48BA-4918-ADD3-B22F00A6BF74}" type="slidenum">
              <a:rPr lang="en-US">
                <a:solidFill>
                  <a:srgbClr val="898989"/>
                </a:solidFill>
                <a:latin typeface="Calibri" panose="020F0502020204030204" pitchFamily="34" charset="0"/>
              </a:rPr>
              <a:pPr algn="l" eaLnBrk="1" hangingPunct="1"/>
              <a:t>2</a:t>
            </a:fld>
            <a:endParaRPr 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93038" cy="762000"/>
          </a:xfrm>
        </p:spPr>
        <p:txBody>
          <a:bodyPr lIns="90488" tIns="44450" rIns="90488" bIns="44450"/>
          <a:lstStyle/>
          <a:p>
            <a:pPr algn="l" eaLnBrk="1" hangingPunct="1"/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problems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91000"/>
          </a:xfrm>
        </p:spPr>
        <p:txBody>
          <a:bodyPr lIns="90488" tIns="44450" rIns="90488" bIns="44450"/>
          <a:lstStyle/>
          <a:p>
            <a:pPr algn="just"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problem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one in which you want to find, not just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solution, but the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</a:t>
            </a:r>
          </a:p>
          <a:p>
            <a:pPr algn="just"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“greedy algorithm” sometimes works well for optimization problems</a:t>
            </a:r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762000" y="4343400"/>
            <a:ext cx="7391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TW" sz="3200">
                <a:latin typeface="Times New Roman" panose="02020603050405020304" pitchFamily="18" charset="0"/>
                <a:cs typeface="Times New Roman" panose="02020603050405020304" pitchFamily="18" charset="0"/>
              </a:rPr>
              <a:t>But only a few optimization problems can be solved by the greedy method. </a:t>
            </a:r>
          </a:p>
        </p:txBody>
      </p:sp>
    </p:spTree>
    <p:extLst>
      <p:ext uri="{BB962C8B-B14F-4D97-AF65-F5344CB8AC3E}">
        <p14:creationId xmlns:p14="http://schemas.microsoft.com/office/powerpoint/2010/main" val="27378999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228600" y="1295400"/>
            <a:ext cx="85344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Greedy:</a:t>
            </a:r>
          </a:p>
          <a:p>
            <a:pPr eaLnBrk="1" hangingPunct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Sort the jobs so that their profit: p1≥ p2 ≥ … ≥ pn</a:t>
            </a:r>
          </a:p>
          <a:p>
            <a:pPr eaLnBrk="1" hangingPunct="1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for t : 1… n</a:t>
            </a:r>
          </a:p>
          <a:p>
            <a:pPr eaLnBrk="1" hangingPunct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S(t)    0 {Initialize array S(1); S(2); … ; S(n)}</a:t>
            </a:r>
          </a:p>
          <a:p>
            <a:pPr eaLnBrk="1" hangingPunct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end for</a:t>
            </a:r>
          </a:p>
          <a:p>
            <a:pPr eaLnBrk="1" hangingPunct="1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for i : 1 … n</a:t>
            </a:r>
          </a:p>
          <a:p>
            <a:pPr eaLnBrk="1" hangingPunct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Schedule job i in the latest possible free slot meeting its deadline;</a:t>
            </a:r>
          </a:p>
          <a:p>
            <a:pPr eaLnBrk="1" hangingPunct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if there is no such slot, do not schedule i.</a:t>
            </a:r>
          </a:p>
          <a:p>
            <a:pPr eaLnBrk="1" hangingPunct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end for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762000" y="32004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6" name="Rectangle 32"/>
          <p:cNvSpPr>
            <a:spLocks noChangeArrowheads="1"/>
          </p:cNvSpPr>
          <p:nvPr/>
        </p:nvSpPr>
        <p:spPr bwMode="auto">
          <a:xfrm>
            <a:off x="1371600" y="381000"/>
            <a:ext cx="46319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Sequencing Problem </a:t>
            </a:r>
            <a:endParaRPr lang="en-US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033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609600"/>
            <a:ext cx="899318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3581400"/>
            <a:ext cx="88868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76200" y="4945063"/>
            <a:ext cx="8915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Job 3 is scheduled in slot 1 because its deadline t = 3, as well as slot t = 2, has already been filled.</a:t>
            </a:r>
          </a:p>
          <a:p>
            <a:pPr eaLnBrk="1" hangingPunct="1"/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P(S) = p3 + p2 + p1 = 7 + 7 + 9 = 23</a:t>
            </a:r>
          </a:p>
        </p:txBody>
      </p:sp>
    </p:spTree>
    <p:extLst>
      <p:ext uri="{BB962C8B-B14F-4D97-AF65-F5344CB8AC3E}">
        <p14:creationId xmlns:p14="http://schemas.microsoft.com/office/powerpoint/2010/main" val="743464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4"/>
          <p:cNvSpPr txBox="1">
            <a:spLocks noChangeArrowheads="1"/>
          </p:cNvSpPr>
          <p:nvPr/>
        </p:nvSpPr>
        <p:spPr bwMode="auto">
          <a:xfrm>
            <a:off x="228600" y="228600"/>
            <a:ext cx="8686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JS(d,j,n,p)</a:t>
            </a:r>
          </a:p>
          <a:p>
            <a:pPr eaLnBrk="1" hangingPunct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// j[1…n] holds n jobs. p[1…n] and d[1…n] are profits and deadlines of jobs. Jobs are ordered such that p[i] &gt; p[i+1]. Slot[1…n] holds flag for each slot indicating whether it is used or not. Jobset[1…n] indicates which jobs are assigned on which slot and X[1…n] is the solution array.</a:t>
            </a: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1830387" y="4341813"/>
            <a:ext cx="41132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4" name="TextBox 6"/>
          <p:cNvSpPr txBox="1">
            <a:spLocks noChangeArrowheads="1"/>
          </p:cNvSpPr>
          <p:nvPr/>
        </p:nvSpPr>
        <p:spPr bwMode="auto">
          <a:xfrm>
            <a:off x="4343400" y="2362200"/>
            <a:ext cx="3200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if (!slot[k])</a:t>
            </a:r>
          </a:p>
          <a:p>
            <a:pPr eaLnBrk="1" hangingPunct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eaLnBrk="1" hangingPunct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Slot[k]=True; </a:t>
            </a:r>
          </a:p>
          <a:p>
            <a:pPr eaLnBrk="1" hangingPunct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Jobset[k] = i;</a:t>
            </a:r>
          </a:p>
          <a:p>
            <a:pPr eaLnBrk="1" hangingPunct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X[i] = 1;</a:t>
            </a:r>
          </a:p>
          <a:p>
            <a:pPr eaLnBrk="1" hangingPunct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Break;</a:t>
            </a:r>
          </a:p>
          <a:p>
            <a:pPr eaLnBrk="1" hangingPunct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pPr eaLnBrk="1" hangingPunct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k--;</a:t>
            </a:r>
          </a:p>
          <a:p>
            <a:pPr eaLnBrk="1" hangingPunct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return X;</a:t>
            </a:r>
          </a:p>
          <a:p>
            <a:pPr eaLnBrk="1" hangingPunct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/>
          </a:p>
        </p:txBody>
      </p:sp>
      <p:sp>
        <p:nvSpPr>
          <p:cNvPr id="35845" name="TextBox 7"/>
          <p:cNvSpPr txBox="1">
            <a:spLocks noChangeArrowheads="1"/>
          </p:cNvSpPr>
          <p:nvPr/>
        </p:nvSpPr>
        <p:spPr bwMode="auto">
          <a:xfrm>
            <a:off x="152400" y="2427288"/>
            <a:ext cx="35052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i=1 to n do </a:t>
            </a:r>
          </a:p>
          <a:p>
            <a:pPr eaLnBrk="1" hangingPunct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{      </a:t>
            </a:r>
          </a:p>
          <a:p>
            <a:pPr eaLnBrk="1" hangingPunct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Slot[i]=False;</a:t>
            </a:r>
          </a:p>
          <a:p>
            <a:pPr eaLnBrk="1" hangingPunct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X[i]=0;</a:t>
            </a:r>
          </a:p>
          <a:p>
            <a:pPr eaLnBrk="1" hangingPunct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i=1 to n do</a:t>
            </a:r>
          </a:p>
          <a:p>
            <a:pPr eaLnBrk="1" hangingPunct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eaLnBrk="1" hangingPunct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k=d[j[i]];</a:t>
            </a:r>
          </a:p>
          <a:p>
            <a:pPr eaLnBrk="1" hangingPunct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(k &gt; 0)</a:t>
            </a:r>
          </a:p>
          <a:p>
            <a:pPr eaLnBrk="1" hangingPunct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pPr eaLnBrk="1" hangingPunct="1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sz="2400"/>
          </a:p>
        </p:txBody>
      </p:sp>
      <p:sp>
        <p:nvSpPr>
          <p:cNvPr id="35846" name="TextBox 5"/>
          <p:cNvSpPr txBox="1">
            <a:spLocks noChangeArrowheads="1"/>
          </p:cNvSpPr>
          <p:nvPr/>
        </p:nvSpPr>
        <p:spPr bwMode="auto">
          <a:xfrm>
            <a:off x="6477000" y="5334000"/>
            <a:ext cx="2514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Jobset[ ]and Slot[ ] may change to </a:t>
            </a:r>
          </a:p>
          <a:p>
            <a:pPr eaLnBrk="1" hangingPunct="1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max (deadline[i])</a:t>
            </a:r>
          </a:p>
        </p:txBody>
      </p:sp>
    </p:spTree>
    <p:extLst>
      <p:ext uri="{BB962C8B-B14F-4D97-AF65-F5344CB8AC3E}">
        <p14:creationId xmlns:p14="http://schemas.microsoft.com/office/powerpoint/2010/main" val="2132022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ChangeArrowheads="1"/>
          </p:cNvSpPr>
          <p:nvPr/>
        </p:nvSpPr>
        <p:spPr bwMode="auto">
          <a:xfrm>
            <a:off x="228600" y="1143000"/>
            <a:ext cx="87630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Simple greedy job algorithm spends much time looking for latest slot a job can use, especially as algorithm progresses and many slots are filled. </a:t>
            </a:r>
          </a:p>
          <a:p>
            <a:pPr eaLnBrk="1" hangingPunct="1"/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- n jobs would, on average, search n/2 slots </a:t>
            </a:r>
          </a:p>
          <a:p>
            <a:pPr eaLnBrk="1" hangingPunct="1"/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- </a:t>
            </a:r>
            <a:r>
              <a:rPr lang="en-I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This would be an O(n</a:t>
            </a:r>
            <a:r>
              <a:rPr lang="en-I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 algorithm </a:t>
            </a:r>
          </a:p>
          <a:p>
            <a:pPr eaLnBrk="1" hangingPunct="1"/>
            <a:endParaRPr lang="en-IN"/>
          </a:p>
          <a:p>
            <a:pPr eaLnBrk="1" hangingPunct="1"/>
            <a:endParaRPr lang="en-IN"/>
          </a:p>
          <a:p>
            <a:pPr eaLnBrk="1" hangingPunct="1"/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By using our set data structure, it becomes nearly O(n) </a:t>
            </a:r>
          </a:p>
          <a:p>
            <a:pPr eaLnBrk="1" hangingPunct="1"/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- set find and union are O(Ackermann’s function),   </a:t>
            </a:r>
          </a:p>
          <a:p>
            <a:pPr eaLnBrk="1" hangingPunct="1"/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which is nearly O(1) </a:t>
            </a:r>
          </a:p>
          <a:p>
            <a:pPr eaLnBrk="1" hangingPunct="1"/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- We invoke n set finds and unions in our greedy algorithm</a:t>
            </a:r>
          </a:p>
        </p:txBody>
      </p:sp>
      <p:sp>
        <p:nvSpPr>
          <p:cNvPr id="36867" name="TextBox 4"/>
          <p:cNvSpPr txBox="1">
            <a:spLocks noChangeArrowheads="1"/>
          </p:cNvSpPr>
          <p:nvPr/>
        </p:nvSpPr>
        <p:spPr bwMode="auto">
          <a:xfrm>
            <a:off x="304800" y="304800"/>
            <a:ext cx="441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Complexity Analysis</a:t>
            </a:r>
          </a:p>
        </p:txBody>
      </p:sp>
    </p:spTree>
    <p:extLst>
      <p:ext uri="{BB962C8B-B14F-4D97-AF65-F5344CB8AC3E}">
        <p14:creationId xmlns:p14="http://schemas.microsoft.com/office/powerpoint/2010/main" val="2446952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4C6FAE-05D2-4571-A998-57DB4623D96F}" type="slidenum">
              <a:rPr 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b="1" dirty="0" smtClean="0">
                <a:cs typeface="Times New Roman" panose="02020603050405020304" pitchFamily="18" charset="0"/>
              </a:rPr>
              <a:t>GREEDY  ALGORITHM FOR SEQUENCING UNIT TIME JOBS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Procedure JS(</a:t>
            </a:r>
            <a:r>
              <a:rPr lang="en-US" sz="2400" dirty="0" err="1" smtClean="0">
                <a:cs typeface="Times New Roman" panose="02020603050405020304" pitchFamily="18" charset="0"/>
              </a:rPr>
              <a:t>D,J,n,k</a:t>
            </a:r>
            <a:r>
              <a:rPr lang="en-US" sz="2400" dirty="0" smtClean="0"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// D(</a:t>
            </a:r>
            <a:r>
              <a:rPr lang="en-US" sz="2400" dirty="0" err="1" smtClean="0"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cs typeface="Times New Roman" panose="02020603050405020304" pitchFamily="18" charset="0"/>
              </a:rPr>
              <a:t>) </a:t>
            </a:r>
            <a:r>
              <a:rPr 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sz="2400" dirty="0" smtClean="0">
                <a:cs typeface="Times New Roman" panose="02020603050405020304" pitchFamily="18" charset="0"/>
              </a:rPr>
              <a:t> 1, 1</a:t>
            </a:r>
            <a:r>
              <a:rPr 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2400" dirty="0" smtClean="0">
                <a:cs typeface="Times New Roman" panose="02020603050405020304" pitchFamily="18" charset="0"/>
              </a:rPr>
              <a:t> n are the deadlines //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// the jobs are ordered such that //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// p</a:t>
            </a:r>
            <a:r>
              <a:rPr lang="en-US" sz="2400" baseline="-30000" dirty="0" smtClean="0">
                <a:cs typeface="Times New Roman" panose="02020603050405020304" pitchFamily="18" charset="0"/>
              </a:rPr>
              <a:t>1 </a:t>
            </a:r>
            <a:r>
              <a:rPr 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sz="2400" baseline="-30000" dirty="0" smtClean="0"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cs typeface="Times New Roman" panose="02020603050405020304" pitchFamily="18" charset="0"/>
              </a:rPr>
              <a:t>p</a:t>
            </a:r>
            <a:r>
              <a:rPr lang="en-US" sz="2400" baseline="-30000" dirty="0" smtClean="0">
                <a:cs typeface="Times New Roman" panose="02020603050405020304" pitchFamily="18" charset="0"/>
              </a:rPr>
              <a:t>2 </a:t>
            </a:r>
            <a:r>
              <a:rPr 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sz="2400" baseline="-30000" dirty="0" smtClean="0"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cs typeface="Times New Roman" panose="02020603050405020304" pitchFamily="18" charset="0"/>
              </a:rPr>
              <a:t>……. </a:t>
            </a:r>
            <a:r>
              <a:rPr 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p</a:t>
            </a:r>
            <a:r>
              <a:rPr lang="en-US" sz="2400" baseline="-30000" dirty="0" err="1" smtClean="0">
                <a:cs typeface="Times New Roman" panose="02020603050405020304" pitchFamily="18" charset="0"/>
              </a:rPr>
              <a:t>n</a:t>
            </a:r>
            <a:r>
              <a:rPr lang="en-US" sz="2400" baseline="-30000" dirty="0" smtClean="0"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cs typeface="Times New Roman" panose="02020603050405020304" pitchFamily="18" charset="0"/>
              </a:rPr>
              <a:t>//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// in the optimal solution ,D(J(</a:t>
            </a:r>
            <a:r>
              <a:rPr lang="en-US" sz="2400" dirty="0" err="1" smtClean="0"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cs typeface="Times New Roman" panose="02020603050405020304" pitchFamily="18" charset="0"/>
              </a:rPr>
              <a:t>) </a:t>
            </a:r>
            <a:r>
              <a:rPr 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sz="2400" dirty="0" smtClean="0">
                <a:cs typeface="Times New Roman" panose="02020603050405020304" pitchFamily="18" charset="0"/>
              </a:rPr>
              <a:t> D(J(i+1)) //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				// 1 </a:t>
            </a:r>
            <a:r>
              <a:rPr 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2400" dirty="0" smtClean="0">
                <a:cs typeface="Times New Roman" panose="02020603050405020304" pitchFamily="18" charset="0"/>
              </a:rPr>
              <a:t> k //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400" dirty="0" smtClean="0">
                <a:cs typeface="Times New Roman" panose="02020603050405020304" pitchFamily="18" charset="0"/>
              </a:rPr>
              <a:t>integer D(o:n), J(o:n), i, k, n, r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D(0) </a:t>
            </a:r>
            <a:r>
              <a:rPr lang="en-US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sz="2400" dirty="0" smtClean="0">
                <a:cs typeface="Times New Roman" panose="02020603050405020304" pitchFamily="18" charset="0"/>
              </a:rPr>
              <a:t>J(0) </a:t>
            </a:r>
            <a:r>
              <a:rPr lang="en-US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sz="2400" dirty="0" smtClean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// J(0) is a </a:t>
            </a:r>
            <a:r>
              <a:rPr lang="en-US" sz="2400" dirty="0" err="1" smtClean="0">
                <a:cs typeface="Times New Roman" panose="02020603050405020304" pitchFamily="18" charset="0"/>
              </a:rPr>
              <a:t>fictious</a:t>
            </a:r>
            <a:r>
              <a:rPr lang="en-US" sz="2400" dirty="0" smtClean="0">
                <a:cs typeface="Times New Roman" panose="02020603050405020304" pitchFamily="18" charset="0"/>
              </a:rPr>
              <a:t> job with D(0) = 0 //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K</a:t>
            </a:r>
            <a:r>
              <a:rPr lang="en-US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sz="2400" dirty="0" smtClean="0">
                <a:cs typeface="Times New Roman" panose="02020603050405020304" pitchFamily="18" charset="0"/>
              </a:rPr>
              <a:t>1; J(1) </a:t>
            </a:r>
            <a:r>
              <a:rPr lang="en-US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sz="2400" dirty="0" smtClean="0">
                <a:cs typeface="Times New Roman" panose="02020603050405020304" pitchFamily="18" charset="0"/>
              </a:rPr>
              <a:t>1   // job one is inserted into J //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for </a:t>
            </a:r>
            <a:r>
              <a:rPr lang="en-US" sz="2400" dirty="0" err="1" smtClean="0"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sz="2400" dirty="0" smtClean="0">
                <a:cs typeface="Times New Roman" panose="02020603050405020304" pitchFamily="18" charset="0"/>
              </a:rPr>
              <a:t>2 to do // consider jobs in non increasing order of pi //</a:t>
            </a:r>
          </a:p>
        </p:txBody>
      </p:sp>
    </p:spTree>
    <p:extLst>
      <p:ext uri="{BB962C8B-B14F-4D97-AF65-F5344CB8AC3E}">
        <p14:creationId xmlns:p14="http://schemas.microsoft.com/office/powerpoint/2010/main" val="2491270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5991E-72ED-4403-A27A-C4F0F7FB465F}" type="slidenum">
              <a:rPr 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25</a:t>
            </a:fld>
            <a:endParaRPr 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77200" cy="1143000"/>
          </a:xfrm>
        </p:spPr>
        <p:txBody>
          <a:bodyPr/>
          <a:lstStyle/>
          <a:p>
            <a:pPr algn="l" eaLnBrk="1" hangingPunct="1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GREEDY  ALGORITHM FOR SEQUENCING UNIT TIME JOBS (Contd..)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// find the position of </a:t>
            </a:r>
            <a:r>
              <a:rPr lang="en-US" sz="2400" dirty="0" err="1" smtClean="0"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cs typeface="Times New Roman" panose="02020603050405020304" pitchFamily="18" charset="0"/>
              </a:rPr>
              <a:t> and check  feasibility of insertion //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    r</a:t>
            </a:r>
            <a:r>
              <a:rPr lang="en-US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sz="2400" dirty="0" smtClean="0">
                <a:cs typeface="Times New Roman" panose="02020603050405020304" pitchFamily="18" charset="0"/>
              </a:rPr>
              <a:t>k   // r and k are indices for existing job in J //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// find r such that </a:t>
            </a:r>
            <a:r>
              <a:rPr lang="en-US" sz="2400" dirty="0" err="1" smtClean="0"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cs typeface="Times New Roman" panose="02020603050405020304" pitchFamily="18" charset="0"/>
              </a:rPr>
              <a:t> can be inserted after r //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while D(J(r)) &gt; D(</a:t>
            </a:r>
            <a:r>
              <a:rPr lang="en-US" sz="2400" dirty="0" err="1" smtClean="0"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cs typeface="Times New Roman" panose="02020603050405020304" pitchFamily="18" charset="0"/>
              </a:rPr>
              <a:t>) and D(</a:t>
            </a:r>
            <a:r>
              <a:rPr lang="en-US" sz="2400" dirty="0" err="1" smtClean="0"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cs typeface="Times New Roman" panose="02020603050405020304" pitchFamily="18" charset="0"/>
              </a:rPr>
              <a:t>) ≠ r 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// job r can be processed after </a:t>
            </a:r>
            <a:r>
              <a:rPr lang="en-US" sz="2400" dirty="0" err="1" smtClean="0"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cs typeface="Times New Roman" panose="02020603050405020304" pitchFamily="18" charset="0"/>
              </a:rPr>
              <a:t> and //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// deadline of job r is not exactly r //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    r</a:t>
            </a:r>
            <a:r>
              <a:rPr lang="en-US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sz="2400" dirty="0" smtClean="0">
                <a:cs typeface="Times New Roman" panose="02020603050405020304" pitchFamily="18" charset="0"/>
              </a:rPr>
              <a:t>r-1 // consider whether job r-1 can be processed after </a:t>
            </a:r>
            <a:r>
              <a:rPr lang="en-US" sz="2400" dirty="0" err="1" smtClean="0"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cs typeface="Times New Roman" panose="02020603050405020304" pitchFamily="18" charset="0"/>
              </a:rPr>
              <a:t> //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repeat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2731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A6FAA8-FFE7-46A7-BD16-98F5C1770053}" type="slidenum">
              <a:rPr 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92088"/>
            <a:ext cx="8153400" cy="1143000"/>
          </a:xfrm>
        </p:spPr>
        <p:txBody>
          <a:bodyPr/>
          <a:lstStyle/>
          <a:p>
            <a:pPr algn="l" eaLnBrk="1" hangingPunct="1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GREEDY  ALGORITHM FOR SEQUENCING UNIT TIME JOBS (Contd..)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if D(J(r))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smtClean="0">
                <a:cs typeface="Times New Roman" panose="02020603050405020304" pitchFamily="18" charset="0"/>
              </a:rPr>
              <a:t> d(i) and D(i) &gt; r then 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// the new job i can come after existing  job r;  insert i into J at position r+1 //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for I </a:t>
            </a:r>
            <a:r>
              <a:rPr lang="en-US" smtClean="0"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smtClean="0">
                <a:cs typeface="Times New Roman" panose="02020603050405020304" pitchFamily="18" charset="0"/>
              </a:rPr>
              <a:t>k to r+1 by –1 do 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J(I+1)</a:t>
            </a:r>
            <a:r>
              <a:rPr lang="en-US" smtClean="0"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smtClean="0">
                <a:cs typeface="Times New Roman" panose="02020603050405020304" pitchFamily="18" charset="0"/>
              </a:rPr>
              <a:t>J(l) // shift jobs( r+1) to k right by// 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//one position //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2837644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6D31B6-2436-42C9-9ABD-FFC3DDA8D383}" type="slidenum">
              <a:rPr 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27</a:t>
            </a:fld>
            <a:endParaRPr 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2" y="152400"/>
            <a:ext cx="8153400" cy="1143000"/>
          </a:xfrm>
        </p:spPr>
        <p:txBody>
          <a:bodyPr/>
          <a:lstStyle/>
          <a:p>
            <a:pPr algn="l" eaLnBrk="1" hangingPunct="1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GREEDY  ALGORITHM FOR SEQUENCING UNIT TIME JOBS (Contd..)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>
                <a:cs typeface="Times New Roman" panose="02020603050405020304" pitchFamily="18" charset="0"/>
              </a:rPr>
              <a:t>J(r+1)</a:t>
            </a:r>
            <a:r>
              <a:rPr lang="en-US" sz="2800" smtClean="0"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sz="2800" smtClean="0">
                <a:cs typeface="Times New Roman" panose="02020603050405020304" pitchFamily="18" charset="0"/>
              </a:rPr>
              <a:t>i ;  k </a:t>
            </a:r>
            <a:r>
              <a:rPr lang="en-US" sz="2800" smtClean="0"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sz="2800" smtClean="0">
                <a:cs typeface="Times New Roman" panose="02020603050405020304" pitchFamily="18" charset="0"/>
              </a:rPr>
              <a:t>k+1</a:t>
            </a:r>
          </a:p>
          <a:p>
            <a:pPr eaLnBrk="1" hangingPunct="1">
              <a:buFontTx/>
              <a:buNone/>
            </a:pPr>
            <a:r>
              <a:rPr lang="en-US" sz="2800" smtClean="0">
                <a:cs typeface="Times New Roman" panose="02020603050405020304" pitchFamily="18" charset="0"/>
              </a:rPr>
              <a:t>// i is inserted at position r+1 //</a:t>
            </a:r>
          </a:p>
          <a:p>
            <a:pPr eaLnBrk="1" hangingPunct="1">
              <a:buFontTx/>
              <a:buNone/>
            </a:pPr>
            <a:r>
              <a:rPr lang="en-US" sz="2800" smtClean="0">
                <a:cs typeface="Times New Roman" panose="02020603050405020304" pitchFamily="18" charset="0"/>
              </a:rPr>
              <a:t>// and total jobs in J are increased by one //</a:t>
            </a:r>
          </a:p>
          <a:p>
            <a:pPr eaLnBrk="1" hangingPunct="1">
              <a:buFontTx/>
              <a:buNone/>
            </a:pPr>
            <a:r>
              <a:rPr lang="en-US" sz="2800" smtClean="0">
                <a:cs typeface="Times New Roman" panose="02020603050405020304" pitchFamily="18" charset="0"/>
              </a:rPr>
              <a:t>repeat</a:t>
            </a:r>
          </a:p>
          <a:p>
            <a:pPr eaLnBrk="1" hangingPunct="1">
              <a:buFontTx/>
              <a:buNone/>
            </a:pPr>
            <a:r>
              <a:rPr lang="en-US" sz="2800" smtClean="0">
                <a:cs typeface="Times New Roman" panose="02020603050405020304" pitchFamily="18" charset="0"/>
              </a:rPr>
              <a:t>end JS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4105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8F5144-D312-4E86-9C37-A44273EA869B}" type="slidenum">
              <a:rPr 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ANALYSIS OF JS ALGORITHM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4419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Let n be the number of jobs and s be the number of jobs included in the solution.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The loop between lines 4-15 (the for-loop) is iterated  (n-1)times.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Each iteration takes O(k) where k is the number of existing jobs.</a:t>
            </a:r>
          </a:p>
          <a:p>
            <a:pPr algn="just" eaLnBrk="1" hangingPunct="1">
              <a:lnSpc>
                <a:spcPct val="90000"/>
              </a:lnSpc>
              <a:buFont typeface="Symbol" panose="05050102010706020507" pitchFamily="18" charset="2"/>
              <a:buChar char="\"/>
            </a:pPr>
            <a:r>
              <a:rPr lang="en-US" sz="2800" dirty="0" smtClean="0">
                <a:cs typeface="Times New Roman" panose="02020603050405020304" pitchFamily="18" charset="0"/>
              </a:rPr>
              <a:t>The time needed by the algorithm is 0(</a:t>
            </a:r>
            <a:r>
              <a:rPr lang="en-US" sz="2800" dirty="0" err="1" smtClean="0">
                <a:cs typeface="Times New Roman" panose="02020603050405020304" pitchFamily="18" charset="0"/>
              </a:rPr>
              <a:t>sn</a:t>
            </a:r>
            <a:r>
              <a:rPr lang="en-US" sz="2800" dirty="0" smtClean="0">
                <a:cs typeface="Times New Roman" panose="02020603050405020304" pitchFamily="18" charset="0"/>
              </a:rPr>
              <a:t>) s </a:t>
            </a:r>
            <a:r>
              <a:rPr 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cs typeface="Times New Roman" panose="02020603050405020304" pitchFamily="18" charset="0"/>
              </a:rPr>
              <a:t> n so the worst case time is 0(n</a:t>
            </a:r>
            <a:r>
              <a:rPr lang="en-US" sz="2800" baseline="30000" dirty="0" smtClean="0"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cs typeface="Times New Roman" panose="02020603050405020304" pitchFamily="18" charset="0"/>
              </a:rPr>
              <a:t>). </a:t>
            </a:r>
          </a:p>
          <a:p>
            <a:pPr algn="just"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2800" dirty="0" smtClean="0">
                <a:cs typeface="Times New Roman" panose="02020603050405020304" pitchFamily="18" charset="0"/>
              </a:rPr>
              <a:t>	If d</a:t>
            </a:r>
            <a:r>
              <a:rPr lang="en-US" sz="2800" baseline="-25000" dirty="0" smtClean="0"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cs typeface="Times New Roman" panose="02020603050405020304" pitchFamily="18" charset="0"/>
              </a:rPr>
              <a:t> = n - i+1   1 </a:t>
            </a:r>
            <a:r>
              <a:rPr 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cs typeface="Times New Roman" panose="02020603050405020304" pitchFamily="18" charset="0"/>
              </a:rPr>
              <a:t> n, JS takes θ(n</a:t>
            </a:r>
            <a:r>
              <a:rPr lang="en-US" sz="2800" baseline="30000" dirty="0" smtClean="0"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cs typeface="Times New Roman" panose="02020603050405020304" pitchFamily="18" charset="0"/>
              </a:rPr>
              <a:t>) time </a:t>
            </a:r>
          </a:p>
          <a:p>
            <a:pPr algn="just"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2800" dirty="0" smtClean="0">
                <a:cs typeface="Times New Roman" panose="02020603050405020304" pitchFamily="18" charset="0"/>
              </a:rPr>
              <a:t>	D and J need θ(s) amount of space.</a:t>
            </a:r>
          </a:p>
        </p:txBody>
      </p:sp>
    </p:spTree>
    <p:extLst>
      <p:ext uri="{BB962C8B-B14F-4D97-AF65-F5344CB8AC3E}">
        <p14:creationId xmlns:p14="http://schemas.microsoft.com/office/powerpoint/2010/main" val="261938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>
                <a:solidFill>
                  <a:srgbClr val="898989"/>
                </a:solidFill>
                <a:latin typeface="Calibri" panose="020F0502020204030204" pitchFamily="34" charset="0"/>
              </a:rPr>
              <a:t>4</a:t>
            </a:r>
            <a:r>
              <a:rPr lang="en-US" altLang="zh-TW">
                <a:solidFill>
                  <a:srgbClr val="898989"/>
                </a:solidFill>
                <a:latin typeface="Calibri" panose="020F0502020204030204" pitchFamily="34" charset="0"/>
              </a:rPr>
              <a:t> -</a:t>
            </a:r>
            <a:fld id="{2217A4DC-2440-44A5-9155-E46E4431494B}" type="slidenum">
              <a:rPr lang="en-US" altLang="zh-TW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zh-TW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greedy method </a:t>
            </a:r>
            <a:endParaRPr lang="zh-TW" alt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40688" cy="4648200"/>
          </a:xfrm>
        </p:spPr>
        <p:txBody>
          <a:bodyPr rtlCol="0">
            <a:normAutofit fontScale="85000" lnSpcReduction="1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Suppose that a problem can be solved by a sequence of decisions.  The greedy method has that </a:t>
            </a:r>
            <a:r>
              <a:rPr lang="en-US" altLang="zh-TW" u="sng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each decision is locally optimal.  These locally optimal solutions will finally add up to a globally optimal solution.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TW" u="sng" dirty="0" smtClean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 greedy algorithm works in phases. At each phase: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You take the best you can get right now, without regard for future consequences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You hope that by choosing a local optimum at each step, you will end up at a global optimum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TW" u="sng" dirty="0" smtClean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73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>
                <a:solidFill>
                  <a:srgbClr val="898989"/>
                </a:solidFill>
                <a:latin typeface="Calibri" panose="020F0502020204030204" pitchFamily="34" charset="0"/>
              </a:rPr>
              <a:t>4</a:t>
            </a:r>
            <a:r>
              <a:rPr lang="en-US" altLang="zh-TW">
                <a:solidFill>
                  <a:srgbClr val="898989"/>
                </a:solidFill>
                <a:latin typeface="Calibri" panose="020F0502020204030204" pitchFamily="34" charset="0"/>
              </a:rPr>
              <a:t> -</a:t>
            </a:r>
            <a:fld id="{5C490191-D5A7-41EE-9BC8-9A48A411D52D}" type="slidenum">
              <a:rPr lang="en-US" altLang="zh-TW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zh-TW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simple example</a:t>
            </a:r>
            <a:endParaRPr lang="zh-TW" alt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962400"/>
          </a:xfrm>
        </p:spPr>
        <p:txBody>
          <a:bodyPr/>
          <a:lstStyle/>
          <a:p>
            <a:pPr algn="just" eaLnBrk="1" hangingPunct="1"/>
            <a:r>
              <a:rPr lang="en-US" altLang="zh-TW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US" altLang="zh-TW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Pick k numbers out of n numbers such that the sum of these k numbers is the largest.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zh-TW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TW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TW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altLang="zh-TW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 to k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TW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pick out the largest number and 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TW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delete this number from the input.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TW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ENDFOR</a:t>
            </a:r>
          </a:p>
          <a:p>
            <a:pPr algn="just" eaLnBrk="1" hangingPunct="1"/>
            <a:endParaRPr lang="zh-TW" altLang="en-US" sz="2800" dirty="0" smtClean="0"/>
          </a:p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743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fld id="{DE4620DA-37F6-47DF-B667-A7024736F87E}" type="slidenum">
              <a:rPr lang="en-US">
                <a:solidFill>
                  <a:srgbClr val="898989"/>
                </a:solidFill>
                <a:latin typeface="Calibri" panose="020F0502020204030204" pitchFamily="34" charset="0"/>
              </a:rPr>
              <a:pPr algn="l" eaLnBrk="1" hangingPunct="1"/>
              <a:t>5</a:t>
            </a:fld>
            <a:endParaRPr 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8" cy="762000"/>
          </a:xfrm>
        </p:spPr>
        <p:txBody>
          <a:bodyPr lIns="90488" tIns="44450" rIns="90488" bIns="44450"/>
          <a:lstStyle/>
          <a:p>
            <a:pPr algn="l" eaLnBrk="1" hangingPunct="1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Counting money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5181600"/>
          </a:xfrm>
        </p:spPr>
        <p:txBody>
          <a:bodyPr lIns="90488" tIns="44450" rIns="90488" bIns="44450" rtlCol="0">
            <a:normAutofit/>
          </a:bodyPr>
          <a:lstStyle/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Suppose you want to count out a certain amount of money, using the fewest possible bills and coins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greedy algorithm would do this would be: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 each step, take the largest possible bill or coin that does not overshoot</a:t>
            </a:r>
          </a:p>
          <a:p>
            <a:pPr lvl="1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Example: To make $6.39, you can choose:</a:t>
            </a:r>
          </a:p>
          <a:p>
            <a:pPr lvl="2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$5 bill</a:t>
            </a:r>
          </a:p>
          <a:p>
            <a:pPr lvl="2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$1 bill, to make $6</a:t>
            </a:r>
          </a:p>
          <a:p>
            <a:pPr lvl="2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25¢ coin, to make $6.25</a:t>
            </a:r>
          </a:p>
          <a:p>
            <a:pPr lvl="2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10¢ coin, to make $6.35</a:t>
            </a:r>
          </a:p>
          <a:p>
            <a:pPr lvl="2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four 1¢ coins, to make $6.39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US money, the greedy algorithm always gives the optimum solution</a:t>
            </a:r>
          </a:p>
        </p:txBody>
      </p:sp>
    </p:spTree>
    <p:extLst>
      <p:ext uri="{BB962C8B-B14F-4D97-AF65-F5344CB8AC3E}">
        <p14:creationId xmlns:p14="http://schemas.microsoft.com/office/powerpoint/2010/main" val="26297857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fld id="{C33F2F16-0EC2-4120-B367-93AC99ACD621}" type="slidenum">
              <a:rPr lang="en-US">
                <a:solidFill>
                  <a:srgbClr val="898989"/>
                </a:solidFill>
                <a:latin typeface="Calibri" panose="020F0502020204030204" pitchFamily="34" charset="0"/>
              </a:rPr>
              <a:pPr algn="l" eaLnBrk="1" hangingPunct="1"/>
              <a:t>6</a:t>
            </a:fld>
            <a:endParaRPr 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93038" cy="762000"/>
          </a:xfrm>
        </p:spPr>
        <p:txBody>
          <a:bodyPr lIns="90488" tIns="44450" rIns="90488" bIns="44450"/>
          <a:lstStyle/>
          <a:p>
            <a:pPr algn="l" eaLnBrk="1" hangingPunct="1"/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failure of the greedy algorithm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5105400"/>
          </a:xfrm>
        </p:spPr>
        <p:txBody>
          <a:bodyPr lIns="90488" tIns="44450" rIns="90488" bIns="44450" rtlCol="0">
            <a:normAutofit fontScale="92500" lnSpcReduction="10000"/>
          </a:bodyPr>
          <a:lstStyle/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some (fictional) monetary system,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krons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 come in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kron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kron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kron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coins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Using a greedy algorithm to count out 15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krons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you would get</a:t>
            </a:r>
          </a:p>
          <a:p>
            <a:pPr lvl="1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10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kron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piece</a:t>
            </a:r>
          </a:p>
          <a:p>
            <a:pPr lvl="1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Five 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kron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pieces, for a total of 15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krons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requires six coins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better solution would be to use two 7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kron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pieces and one 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kron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piece</a:t>
            </a:r>
          </a:p>
          <a:p>
            <a:pPr lvl="1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only requires three coins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greedy algorithm results in a solution, but not in an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30331405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fld id="{6F61B4AD-29B9-489A-92C0-EFA7F739E8D0}" type="slidenum">
              <a:rPr lang="en-US">
                <a:solidFill>
                  <a:srgbClr val="898989"/>
                </a:solidFill>
                <a:latin typeface="Calibri" panose="020F0502020204030204" pitchFamily="34" charset="0"/>
              </a:rPr>
              <a:pPr algn="l" eaLnBrk="1" hangingPunct="1"/>
              <a:t>7</a:t>
            </a:fld>
            <a:endParaRPr 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8" cy="762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scheduling problem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2116138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to run nine jobs, with running times of </a:t>
            </a:r>
            <a:r>
              <a:rPr 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minutes</a:t>
            </a:r>
          </a:p>
          <a:p>
            <a:pPr eaLnBrk="1" hangingPunct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three processors on which you can run these jobs</a:t>
            </a:r>
          </a:p>
          <a:p>
            <a:pPr eaLnBrk="1" hangingPunct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decide to do the longest-running jobs first, on whatever processor is available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219200" y="3657600"/>
            <a:ext cx="3802063" cy="382588"/>
            <a:chOff x="768" y="2304"/>
            <a:chExt cx="2395" cy="241"/>
          </a:xfrm>
        </p:grpSpPr>
        <p:sp>
          <p:nvSpPr>
            <p:cNvPr id="11298" name="Freeform 6"/>
            <p:cNvSpPr>
              <a:spLocks/>
            </p:cNvSpPr>
            <p:nvPr/>
          </p:nvSpPr>
          <p:spPr bwMode="auto">
            <a:xfrm>
              <a:off x="768" y="2304"/>
              <a:ext cx="2395" cy="241"/>
            </a:xfrm>
            <a:custGeom>
              <a:avLst/>
              <a:gdLst>
                <a:gd name="T0" fmla="*/ 0 w 2395"/>
                <a:gd name="T1" fmla="*/ 0 h 241"/>
                <a:gd name="T2" fmla="*/ 0 w 2395"/>
                <a:gd name="T3" fmla="*/ 240 h 241"/>
                <a:gd name="T4" fmla="*/ 2394 w 2395"/>
                <a:gd name="T5" fmla="*/ 240 h 241"/>
                <a:gd name="T6" fmla="*/ 2394 w 2395"/>
                <a:gd name="T7" fmla="*/ 0 h 241"/>
                <a:gd name="T8" fmla="*/ 0 w 2395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95"/>
                <a:gd name="T16" fmla="*/ 0 h 241"/>
                <a:gd name="T17" fmla="*/ 2395 w 239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299" name="Rectangle 7"/>
            <p:cNvSpPr>
              <a:spLocks noChangeArrowheads="1"/>
            </p:cNvSpPr>
            <p:nvPr/>
          </p:nvSpPr>
          <p:spPr bwMode="auto">
            <a:xfrm>
              <a:off x="829" y="2336"/>
              <a:ext cx="227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20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219200" y="4267200"/>
            <a:ext cx="3468688" cy="382588"/>
            <a:chOff x="768" y="2688"/>
            <a:chExt cx="2185" cy="241"/>
          </a:xfrm>
        </p:grpSpPr>
        <p:sp>
          <p:nvSpPr>
            <p:cNvPr id="11296" name="Freeform 9"/>
            <p:cNvSpPr>
              <a:spLocks/>
            </p:cNvSpPr>
            <p:nvPr/>
          </p:nvSpPr>
          <p:spPr bwMode="auto">
            <a:xfrm>
              <a:off x="768" y="2688"/>
              <a:ext cx="2185" cy="241"/>
            </a:xfrm>
            <a:custGeom>
              <a:avLst/>
              <a:gdLst>
                <a:gd name="T0" fmla="*/ 0 w 2185"/>
                <a:gd name="T1" fmla="*/ 0 h 241"/>
                <a:gd name="T2" fmla="*/ 0 w 2185"/>
                <a:gd name="T3" fmla="*/ 240 h 241"/>
                <a:gd name="T4" fmla="*/ 2184 w 2185"/>
                <a:gd name="T5" fmla="*/ 240 h 241"/>
                <a:gd name="T6" fmla="*/ 2184 w 2185"/>
                <a:gd name="T7" fmla="*/ 0 h 241"/>
                <a:gd name="T8" fmla="*/ 0 w 2185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85"/>
                <a:gd name="T16" fmla="*/ 0 h 241"/>
                <a:gd name="T17" fmla="*/ 2185 w 218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297" name="Rectangle 10"/>
            <p:cNvSpPr>
              <a:spLocks noChangeArrowheads="1"/>
            </p:cNvSpPr>
            <p:nvPr/>
          </p:nvSpPr>
          <p:spPr bwMode="auto">
            <a:xfrm>
              <a:off x="829" y="2720"/>
              <a:ext cx="206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18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219200" y="4953000"/>
            <a:ext cx="2868613" cy="382588"/>
            <a:chOff x="768" y="3120"/>
            <a:chExt cx="1807" cy="241"/>
          </a:xfrm>
        </p:grpSpPr>
        <p:sp>
          <p:nvSpPr>
            <p:cNvPr id="11294" name="Freeform 12"/>
            <p:cNvSpPr>
              <a:spLocks/>
            </p:cNvSpPr>
            <p:nvPr/>
          </p:nvSpPr>
          <p:spPr bwMode="auto">
            <a:xfrm>
              <a:off x="768" y="3120"/>
              <a:ext cx="1807" cy="241"/>
            </a:xfrm>
            <a:custGeom>
              <a:avLst/>
              <a:gdLst>
                <a:gd name="T0" fmla="*/ 0 w 1807"/>
                <a:gd name="T1" fmla="*/ 0 h 241"/>
                <a:gd name="T2" fmla="*/ 0 w 1807"/>
                <a:gd name="T3" fmla="*/ 240 h 241"/>
                <a:gd name="T4" fmla="*/ 1806 w 1807"/>
                <a:gd name="T5" fmla="*/ 240 h 241"/>
                <a:gd name="T6" fmla="*/ 1806 w 1807"/>
                <a:gd name="T7" fmla="*/ 0 h 241"/>
                <a:gd name="T8" fmla="*/ 0 w 1807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7"/>
                <a:gd name="T16" fmla="*/ 0 h 241"/>
                <a:gd name="T17" fmla="*/ 1807 w 1807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295" name="Rectangle 13"/>
            <p:cNvSpPr>
              <a:spLocks noChangeArrowheads="1"/>
            </p:cNvSpPr>
            <p:nvPr/>
          </p:nvSpPr>
          <p:spPr bwMode="auto">
            <a:xfrm>
              <a:off x="829" y="3152"/>
              <a:ext cx="168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15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083050" y="4953000"/>
            <a:ext cx="2735263" cy="382588"/>
            <a:chOff x="2572" y="3120"/>
            <a:chExt cx="1723" cy="241"/>
          </a:xfrm>
        </p:grpSpPr>
        <p:sp>
          <p:nvSpPr>
            <p:cNvPr id="11292" name="Freeform 15"/>
            <p:cNvSpPr>
              <a:spLocks/>
            </p:cNvSpPr>
            <p:nvPr/>
          </p:nvSpPr>
          <p:spPr bwMode="auto">
            <a:xfrm>
              <a:off x="2572" y="3120"/>
              <a:ext cx="1723" cy="241"/>
            </a:xfrm>
            <a:custGeom>
              <a:avLst/>
              <a:gdLst>
                <a:gd name="T0" fmla="*/ 0 w 1723"/>
                <a:gd name="T1" fmla="*/ 0 h 241"/>
                <a:gd name="T2" fmla="*/ 0 w 1723"/>
                <a:gd name="T3" fmla="*/ 240 h 241"/>
                <a:gd name="T4" fmla="*/ 1722 w 1723"/>
                <a:gd name="T5" fmla="*/ 240 h 241"/>
                <a:gd name="T6" fmla="*/ 1722 w 1723"/>
                <a:gd name="T7" fmla="*/ 0 h 241"/>
                <a:gd name="T8" fmla="*/ 0 w 1723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3"/>
                <a:gd name="T16" fmla="*/ 0 h 241"/>
                <a:gd name="T17" fmla="*/ 1723 w 1723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293" name="Rectangle 16"/>
            <p:cNvSpPr>
              <a:spLocks noChangeArrowheads="1"/>
            </p:cNvSpPr>
            <p:nvPr/>
          </p:nvSpPr>
          <p:spPr bwMode="auto">
            <a:xfrm>
              <a:off x="2633" y="3152"/>
              <a:ext cx="16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14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679950" y="4267200"/>
            <a:ext cx="2135188" cy="382588"/>
            <a:chOff x="2948" y="2688"/>
            <a:chExt cx="1345" cy="241"/>
          </a:xfrm>
        </p:grpSpPr>
        <p:sp>
          <p:nvSpPr>
            <p:cNvPr id="11290" name="Freeform 18"/>
            <p:cNvSpPr>
              <a:spLocks/>
            </p:cNvSpPr>
            <p:nvPr/>
          </p:nvSpPr>
          <p:spPr bwMode="auto">
            <a:xfrm>
              <a:off x="2948" y="2688"/>
              <a:ext cx="1345" cy="241"/>
            </a:xfrm>
            <a:custGeom>
              <a:avLst/>
              <a:gdLst>
                <a:gd name="T0" fmla="*/ 0 w 1345"/>
                <a:gd name="T1" fmla="*/ 0 h 241"/>
                <a:gd name="T2" fmla="*/ 0 w 1345"/>
                <a:gd name="T3" fmla="*/ 240 h 241"/>
                <a:gd name="T4" fmla="*/ 1344 w 1345"/>
                <a:gd name="T5" fmla="*/ 240 h 241"/>
                <a:gd name="T6" fmla="*/ 1344 w 1345"/>
                <a:gd name="T7" fmla="*/ 0 h 241"/>
                <a:gd name="T8" fmla="*/ 0 w 1345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241"/>
                <a:gd name="T17" fmla="*/ 1345 w 134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291" name="Rectangle 19"/>
            <p:cNvSpPr>
              <a:spLocks noChangeArrowheads="1"/>
            </p:cNvSpPr>
            <p:nvPr/>
          </p:nvSpPr>
          <p:spPr bwMode="auto">
            <a:xfrm>
              <a:off x="3009" y="2720"/>
              <a:ext cx="122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11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5029200" y="3657600"/>
            <a:ext cx="1935163" cy="382588"/>
            <a:chOff x="3168" y="2304"/>
            <a:chExt cx="1219" cy="241"/>
          </a:xfrm>
        </p:grpSpPr>
        <p:sp>
          <p:nvSpPr>
            <p:cNvPr id="11288" name="Freeform 21"/>
            <p:cNvSpPr>
              <a:spLocks/>
            </p:cNvSpPr>
            <p:nvPr/>
          </p:nvSpPr>
          <p:spPr bwMode="auto">
            <a:xfrm>
              <a:off x="3168" y="2304"/>
              <a:ext cx="1219" cy="241"/>
            </a:xfrm>
            <a:custGeom>
              <a:avLst/>
              <a:gdLst>
                <a:gd name="T0" fmla="*/ 0 w 1219"/>
                <a:gd name="T1" fmla="*/ 0 h 241"/>
                <a:gd name="T2" fmla="*/ 0 w 1219"/>
                <a:gd name="T3" fmla="*/ 240 h 241"/>
                <a:gd name="T4" fmla="*/ 1218 w 1219"/>
                <a:gd name="T5" fmla="*/ 240 h 241"/>
                <a:gd name="T6" fmla="*/ 1218 w 1219"/>
                <a:gd name="T7" fmla="*/ 0 h 241"/>
                <a:gd name="T8" fmla="*/ 0 w 1219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9"/>
                <a:gd name="T16" fmla="*/ 0 h 241"/>
                <a:gd name="T17" fmla="*/ 1219 w 1219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289" name="Rectangle 22"/>
            <p:cNvSpPr>
              <a:spLocks noChangeArrowheads="1"/>
            </p:cNvSpPr>
            <p:nvPr/>
          </p:nvSpPr>
          <p:spPr bwMode="auto">
            <a:xfrm>
              <a:off x="3229" y="2336"/>
              <a:ext cx="109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10</a:t>
              </a:r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6800850" y="4267200"/>
            <a:ext cx="1201738" cy="382588"/>
            <a:chOff x="4284" y="2688"/>
            <a:chExt cx="757" cy="241"/>
          </a:xfrm>
        </p:grpSpPr>
        <p:sp>
          <p:nvSpPr>
            <p:cNvPr id="11286" name="Freeform 24"/>
            <p:cNvSpPr>
              <a:spLocks/>
            </p:cNvSpPr>
            <p:nvPr/>
          </p:nvSpPr>
          <p:spPr bwMode="auto">
            <a:xfrm>
              <a:off x="4284" y="2688"/>
              <a:ext cx="757" cy="241"/>
            </a:xfrm>
            <a:custGeom>
              <a:avLst/>
              <a:gdLst>
                <a:gd name="T0" fmla="*/ 0 w 757"/>
                <a:gd name="T1" fmla="*/ 0 h 241"/>
                <a:gd name="T2" fmla="*/ 0 w 757"/>
                <a:gd name="T3" fmla="*/ 240 h 241"/>
                <a:gd name="T4" fmla="*/ 756 w 757"/>
                <a:gd name="T5" fmla="*/ 240 h 241"/>
                <a:gd name="T6" fmla="*/ 756 w 757"/>
                <a:gd name="T7" fmla="*/ 0 h 241"/>
                <a:gd name="T8" fmla="*/ 0 w 757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7"/>
                <a:gd name="T16" fmla="*/ 0 h 241"/>
                <a:gd name="T17" fmla="*/ 757 w 757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287" name="Rectangle 25"/>
            <p:cNvSpPr>
              <a:spLocks noChangeArrowheads="1"/>
            </p:cNvSpPr>
            <p:nvPr/>
          </p:nvSpPr>
          <p:spPr bwMode="auto">
            <a:xfrm>
              <a:off x="4345" y="2720"/>
              <a:ext cx="63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6824663" y="4953000"/>
            <a:ext cx="1068387" cy="382588"/>
            <a:chOff x="4299" y="3120"/>
            <a:chExt cx="673" cy="241"/>
          </a:xfrm>
        </p:grpSpPr>
        <p:sp>
          <p:nvSpPr>
            <p:cNvPr id="11284" name="Freeform 27"/>
            <p:cNvSpPr>
              <a:spLocks/>
            </p:cNvSpPr>
            <p:nvPr/>
          </p:nvSpPr>
          <p:spPr bwMode="auto">
            <a:xfrm>
              <a:off x="4299" y="3120"/>
              <a:ext cx="673" cy="241"/>
            </a:xfrm>
            <a:custGeom>
              <a:avLst/>
              <a:gdLst>
                <a:gd name="T0" fmla="*/ 0 w 673"/>
                <a:gd name="T1" fmla="*/ 0 h 241"/>
                <a:gd name="T2" fmla="*/ 0 w 673"/>
                <a:gd name="T3" fmla="*/ 240 h 241"/>
                <a:gd name="T4" fmla="*/ 672 w 673"/>
                <a:gd name="T5" fmla="*/ 240 h 241"/>
                <a:gd name="T6" fmla="*/ 672 w 673"/>
                <a:gd name="T7" fmla="*/ 0 h 241"/>
                <a:gd name="T8" fmla="*/ 0 w 673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3"/>
                <a:gd name="T16" fmla="*/ 0 h 241"/>
                <a:gd name="T17" fmla="*/ 673 w 673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4360" y="3152"/>
              <a:ext cx="55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6953250" y="3657600"/>
            <a:ext cx="668338" cy="382588"/>
            <a:chOff x="4380" y="2304"/>
            <a:chExt cx="421" cy="241"/>
          </a:xfrm>
        </p:grpSpPr>
        <p:sp>
          <p:nvSpPr>
            <p:cNvPr id="11282" name="Freeform 30"/>
            <p:cNvSpPr>
              <a:spLocks/>
            </p:cNvSpPr>
            <p:nvPr/>
          </p:nvSpPr>
          <p:spPr bwMode="auto">
            <a:xfrm>
              <a:off x="4380" y="2304"/>
              <a:ext cx="421" cy="241"/>
            </a:xfrm>
            <a:custGeom>
              <a:avLst/>
              <a:gdLst>
                <a:gd name="T0" fmla="*/ 0 w 421"/>
                <a:gd name="T1" fmla="*/ 0 h 241"/>
                <a:gd name="T2" fmla="*/ 0 w 421"/>
                <a:gd name="T3" fmla="*/ 240 h 241"/>
                <a:gd name="T4" fmla="*/ 420 w 421"/>
                <a:gd name="T5" fmla="*/ 240 h 241"/>
                <a:gd name="T6" fmla="*/ 420 w 421"/>
                <a:gd name="T7" fmla="*/ 0 h 241"/>
                <a:gd name="T8" fmla="*/ 0 w 421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1"/>
                <a:gd name="T16" fmla="*/ 0 h 241"/>
                <a:gd name="T17" fmla="*/ 421 w 421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283" name="Rectangle 31"/>
            <p:cNvSpPr>
              <a:spLocks noChangeArrowheads="1"/>
            </p:cNvSpPr>
            <p:nvPr/>
          </p:nvSpPr>
          <p:spPr bwMode="auto">
            <a:xfrm>
              <a:off x="4441" y="2336"/>
              <a:ext cx="29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763588" y="3582988"/>
            <a:ext cx="606425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rebuchet MS" panose="020B0603020202020204" pitchFamily="34" charset="0"/>
              </a:rPr>
              <a:t>P1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rebuchet MS" panose="020B0603020202020204" pitchFamily="34" charset="0"/>
              </a:rPr>
              <a:t>P2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rebuchet MS" panose="020B0603020202020204" pitchFamily="34" charset="0"/>
              </a:rPr>
              <a:t>P3</a:t>
            </a:r>
          </a:p>
        </p:txBody>
      </p:sp>
      <p:sp>
        <p:nvSpPr>
          <p:cNvPr id="12322" name="Rectangle 34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5638800"/>
            <a:ext cx="7696200" cy="1066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to completion: </a:t>
            </a:r>
            <a:r>
              <a:rPr 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+ 11 + 6 = 35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minutes</a:t>
            </a:r>
          </a:p>
          <a:p>
            <a:pPr eaLnBrk="1" hangingPunct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solution isn’t bad, but we might be able to do better</a:t>
            </a:r>
          </a:p>
        </p:txBody>
      </p:sp>
    </p:spTree>
    <p:extLst>
      <p:ext uri="{BB962C8B-B14F-4D97-AF65-F5344CB8AC3E}">
        <p14:creationId xmlns:p14="http://schemas.microsoft.com/office/powerpoint/2010/main" val="36127378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bldLvl="5" autoUpdateAnimBg="0"/>
      <p:bldP spid="12321" grpId="0" autoUpdateAnimBg="0"/>
      <p:bldP spid="12322" grpId="0" build="p" bldLvl="4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fld id="{FA674F3F-44E8-446C-9CA6-FA5F554A2063}" type="slidenum">
              <a:rPr lang="en-US">
                <a:solidFill>
                  <a:srgbClr val="898989"/>
                </a:solidFill>
                <a:latin typeface="Calibri" panose="020F0502020204030204" pitchFamily="34" charset="0"/>
              </a:rPr>
              <a:pPr algn="l" eaLnBrk="1" hangingPunct="1"/>
              <a:t>8</a:t>
            </a:fld>
            <a:endParaRPr 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93038" cy="762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approach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14351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would be the result if you ran the </a:t>
            </a: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shortest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job first?</a:t>
            </a:r>
          </a:p>
          <a:p>
            <a:pPr eaLnBrk="1" hangingPunct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Again, the running times are </a:t>
            </a:r>
            <a:r>
              <a:rPr 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minutes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4876800"/>
            <a:ext cx="7848600" cy="1828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wasn’t such a good idea; time to completion is now</a:t>
            </a:r>
            <a:b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+ 14 + 20 = 40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minutes</a:t>
            </a:r>
          </a:p>
          <a:p>
            <a:pPr eaLnBrk="1" hangingPunct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Note, however, that the greedy algorithm itself is fast</a:t>
            </a:r>
          </a:p>
          <a:p>
            <a:pPr lvl="1" eaLnBrk="1" hangingPunct="1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we had to do at each stage was pick the minimum or maximum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235575" y="4343400"/>
            <a:ext cx="3802063" cy="382588"/>
            <a:chOff x="3298" y="2736"/>
            <a:chExt cx="2395" cy="241"/>
          </a:xfrm>
        </p:grpSpPr>
        <p:sp>
          <p:nvSpPr>
            <p:cNvPr id="12320" name="Freeform 7"/>
            <p:cNvSpPr>
              <a:spLocks/>
            </p:cNvSpPr>
            <p:nvPr/>
          </p:nvSpPr>
          <p:spPr bwMode="auto">
            <a:xfrm>
              <a:off x="3298" y="2736"/>
              <a:ext cx="2395" cy="241"/>
            </a:xfrm>
            <a:custGeom>
              <a:avLst/>
              <a:gdLst>
                <a:gd name="T0" fmla="*/ 0 w 2395"/>
                <a:gd name="T1" fmla="*/ 0 h 241"/>
                <a:gd name="T2" fmla="*/ 0 w 2395"/>
                <a:gd name="T3" fmla="*/ 240 h 241"/>
                <a:gd name="T4" fmla="*/ 2394 w 2395"/>
                <a:gd name="T5" fmla="*/ 240 h 241"/>
                <a:gd name="T6" fmla="*/ 2394 w 2395"/>
                <a:gd name="T7" fmla="*/ 0 h 241"/>
                <a:gd name="T8" fmla="*/ 0 w 2395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95"/>
                <a:gd name="T16" fmla="*/ 0 h 241"/>
                <a:gd name="T17" fmla="*/ 2395 w 239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2321" name="Rectangle 8"/>
            <p:cNvSpPr>
              <a:spLocks noChangeArrowheads="1"/>
            </p:cNvSpPr>
            <p:nvPr/>
          </p:nvSpPr>
          <p:spPr bwMode="auto">
            <a:xfrm>
              <a:off x="3359" y="2768"/>
              <a:ext cx="227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20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495800" y="3733800"/>
            <a:ext cx="3468688" cy="382588"/>
            <a:chOff x="2832" y="2352"/>
            <a:chExt cx="2185" cy="241"/>
          </a:xfrm>
        </p:grpSpPr>
        <p:sp>
          <p:nvSpPr>
            <p:cNvPr id="12318" name="Freeform 10"/>
            <p:cNvSpPr>
              <a:spLocks/>
            </p:cNvSpPr>
            <p:nvPr/>
          </p:nvSpPr>
          <p:spPr bwMode="auto">
            <a:xfrm>
              <a:off x="2832" y="2352"/>
              <a:ext cx="2185" cy="241"/>
            </a:xfrm>
            <a:custGeom>
              <a:avLst/>
              <a:gdLst>
                <a:gd name="T0" fmla="*/ 0 w 2185"/>
                <a:gd name="T1" fmla="*/ 0 h 241"/>
                <a:gd name="T2" fmla="*/ 0 w 2185"/>
                <a:gd name="T3" fmla="*/ 240 h 241"/>
                <a:gd name="T4" fmla="*/ 2184 w 2185"/>
                <a:gd name="T5" fmla="*/ 240 h 241"/>
                <a:gd name="T6" fmla="*/ 2184 w 2185"/>
                <a:gd name="T7" fmla="*/ 0 h 241"/>
                <a:gd name="T8" fmla="*/ 0 w 2185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85"/>
                <a:gd name="T16" fmla="*/ 0 h 241"/>
                <a:gd name="T17" fmla="*/ 2185 w 218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2319" name="Rectangle 11"/>
            <p:cNvSpPr>
              <a:spLocks noChangeArrowheads="1"/>
            </p:cNvSpPr>
            <p:nvPr/>
          </p:nvSpPr>
          <p:spPr bwMode="auto">
            <a:xfrm>
              <a:off x="2893" y="2384"/>
              <a:ext cx="206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18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886200" y="3124200"/>
            <a:ext cx="2868613" cy="382588"/>
            <a:chOff x="2448" y="1968"/>
            <a:chExt cx="1807" cy="241"/>
          </a:xfrm>
        </p:grpSpPr>
        <p:sp>
          <p:nvSpPr>
            <p:cNvPr id="12316" name="Freeform 13"/>
            <p:cNvSpPr>
              <a:spLocks/>
            </p:cNvSpPr>
            <p:nvPr/>
          </p:nvSpPr>
          <p:spPr bwMode="auto">
            <a:xfrm>
              <a:off x="2448" y="1968"/>
              <a:ext cx="1807" cy="241"/>
            </a:xfrm>
            <a:custGeom>
              <a:avLst/>
              <a:gdLst>
                <a:gd name="T0" fmla="*/ 0 w 1807"/>
                <a:gd name="T1" fmla="*/ 0 h 241"/>
                <a:gd name="T2" fmla="*/ 0 w 1807"/>
                <a:gd name="T3" fmla="*/ 240 h 241"/>
                <a:gd name="T4" fmla="*/ 1806 w 1807"/>
                <a:gd name="T5" fmla="*/ 240 h 241"/>
                <a:gd name="T6" fmla="*/ 1806 w 1807"/>
                <a:gd name="T7" fmla="*/ 0 h 241"/>
                <a:gd name="T8" fmla="*/ 0 w 1807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7"/>
                <a:gd name="T16" fmla="*/ 0 h 241"/>
                <a:gd name="T17" fmla="*/ 1807 w 1807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2317" name="Rectangle 14"/>
            <p:cNvSpPr>
              <a:spLocks noChangeArrowheads="1"/>
            </p:cNvSpPr>
            <p:nvPr/>
          </p:nvSpPr>
          <p:spPr bwMode="auto">
            <a:xfrm>
              <a:off x="2509" y="2000"/>
              <a:ext cx="168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15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490788" y="4343400"/>
            <a:ext cx="2735262" cy="382588"/>
            <a:chOff x="1569" y="2736"/>
            <a:chExt cx="1723" cy="241"/>
          </a:xfrm>
        </p:grpSpPr>
        <p:sp>
          <p:nvSpPr>
            <p:cNvPr id="12314" name="Freeform 16"/>
            <p:cNvSpPr>
              <a:spLocks/>
            </p:cNvSpPr>
            <p:nvPr/>
          </p:nvSpPr>
          <p:spPr bwMode="auto">
            <a:xfrm>
              <a:off x="1569" y="2736"/>
              <a:ext cx="1723" cy="241"/>
            </a:xfrm>
            <a:custGeom>
              <a:avLst/>
              <a:gdLst>
                <a:gd name="T0" fmla="*/ 0 w 1723"/>
                <a:gd name="T1" fmla="*/ 0 h 241"/>
                <a:gd name="T2" fmla="*/ 0 w 1723"/>
                <a:gd name="T3" fmla="*/ 240 h 241"/>
                <a:gd name="T4" fmla="*/ 1722 w 1723"/>
                <a:gd name="T5" fmla="*/ 240 h 241"/>
                <a:gd name="T6" fmla="*/ 1722 w 1723"/>
                <a:gd name="T7" fmla="*/ 0 h 241"/>
                <a:gd name="T8" fmla="*/ 0 w 1723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3"/>
                <a:gd name="T16" fmla="*/ 0 h 241"/>
                <a:gd name="T17" fmla="*/ 1723 w 1723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2315" name="Rectangle 17"/>
            <p:cNvSpPr>
              <a:spLocks noChangeArrowheads="1"/>
            </p:cNvSpPr>
            <p:nvPr/>
          </p:nvSpPr>
          <p:spPr bwMode="auto">
            <a:xfrm>
              <a:off x="1630" y="2768"/>
              <a:ext cx="16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14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2362200" y="3733800"/>
            <a:ext cx="2135188" cy="382588"/>
            <a:chOff x="1488" y="2352"/>
            <a:chExt cx="1345" cy="241"/>
          </a:xfrm>
        </p:grpSpPr>
        <p:sp>
          <p:nvSpPr>
            <p:cNvPr id="12312" name="Freeform 19"/>
            <p:cNvSpPr>
              <a:spLocks/>
            </p:cNvSpPr>
            <p:nvPr/>
          </p:nvSpPr>
          <p:spPr bwMode="auto">
            <a:xfrm>
              <a:off x="1488" y="2352"/>
              <a:ext cx="1345" cy="241"/>
            </a:xfrm>
            <a:custGeom>
              <a:avLst/>
              <a:gdLst>
                <a:gd name="T0" fmla="*/ 0 w 1345"/>
                <a:gd name="T1" fmla="*/ 0 h 241"/>
                <a:gd name="T2" fmla="*/ 0 w 1345"/>
                <a:gd name="T3" fmla="*/ 240 h 241"/>
                <a:gd name="T4" fmla="*/ 1344 w 1345"/>
                <a:gd name="T5" fmla="*/ 240 h 241"/>
                <a:gd name="T6" fmla="*/ 1344 w 1345"/>
                <a:gd name="T7" fmla="*/ 0 h 241"/>
                <a:gd name="T8" fmla="*/ 0 w 1345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241"/>
                <a:gd name="T17" fmla="*/ 1345 w 134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2313" name="Rectangle 20"/>
            <p:cNvSpPr>
              <a:spLocks noChangeArrowheads="1"/>
            </p:cNvSpPr>
            <p:nvPr/>
          </p:nvSpPr>
          <p:spPr bwMode="auto">
            <a:xfrm>
              <a:off x="1549" y="2384"/>
              <a:ext cx="122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11</a:t>
              </a: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1958975" y="3124200"/>
            <a:ext cx="1935163" cy="382588"/>
            <a:chOff x="1234" y="1968"/>
            <a:chExt cx="1219" cy="241"/>
          </a:xfrm>
        </p:grpSpPr>
        <p:sp>
          <p:nvSpPr>
            <p:cNvPr id="12310" name="Freeform 22"/>
            <p:cNvSpPr>
              <a:spLocks/>
            </p:cNvSpPr>
            <p:nvPr/>
          </p:nvSpPr>
          <p:spPr bwMode="auto">
            <a:xfrm>
              <a:off x="1234" y="1968"/>
              <a:ext cx="1219" cy="241"/>
            </a:xfrm>
            <a:custGeom>
              <a:avLst/>
              <a:gdLst>
                <a:gd name="T0" fmla="*/ 0 w 1219"/>
                <a:gd name="T1" fmla="*/ 0 h 241"/>
                <a:gd name="T2" fmla="*/ 0 w 1219"/>
                <a:gd name="T3" fmla="*/ 240 h 241"/>
                <a:gd name="T4" fmla="*/ 1218 w 1219"/>
                <a:gd name="T5" fmla="*/ 240 h 241"/>
                <a:gd name="T6" fmla="*/ 1218 w 1219"/>
                <a:gd name="T7" fmla="*/ 0 h 241"/>
                <a:gd name="T8" fmla="*/ 0 w 1219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9"/>
                <a:gd name="T16" fmla="*/ 0 h 241"/>
                <a:gd name="T17" fmla="*/ 1219 w 1219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2311" name="Rectangle 23"/>
            <p:cNvSpPr>
              <a:spLocks noChangeArrowheads="1"/>
            </p:cNvSpPr>
            <p:nvPr/>
          </p:nvSpPr>
          <p:spPr bwMode="auto">
            <a:xfrm>
              <a:off x="1295" y="2000"/>
              <a:ext cx="109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10</a:t>
              </a: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1295400" y="4343400"/>
            <a:ext cx="1201738" cy="382588"/>
            <a:chOff x="816" y="2736"/>
            <a:chExt cx="757" cy="241"/>
          </a:xfrm>
        </p:grpSpPr>
        <p:sp>
          <p:nvSpPr>
            <p:cNvPr id="12308" name="Freeform 25"/>
            <p:cNvSpPr>
              <a:spLocks/>
            </p:cNvSpPr>
            <p:nvPr/>
          </p:nvSpPr>
          <p:spPr bwMode="auto">
            <a:xfrm>
              <a:off x="816" y="2736"/>
              <a:ext cx="757" cy="241"/>
            </a:xfrm>
            <a:custGeom>
              <a:avLst/>
              <a:gdLst>
                <a:gd name="T0" fmla="*/ 0 w 757"/>
                <a:gd name="T1" fmla="*/ 0 h 241"/>
                <a:gd name="T2" fmla="*/ 0 w 757"/>
                <a:gd name="T3" fmla="*/ 240 h 241"/>
                <a:gd name="T4" fmla="*/ 756 w 757"/>
                <a:gd name="T5" fmla="*/ 240 h 241"/>
                <a:gd name="T6" fmla="*/ 756 w 757"/>
                <a:gd name="T7" fmla="*/ 0 h 241"/>
                <a:gd name="T8" fmla="*/ 0 w 757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7"/>
                <a:gd name="T16" fmla="*/ 0 h 241"/>
                <a:gd name="T17" fmla="*/ 757 w 757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2309" name="Rectangle 26"/>
            <p:cNvSpPr>
              <a:spLocks noChangeArrowheads="1"/>
            </p:cNvSpPr>
            <p:nvPr/>
          </p:nvSpPr>
          <p:spPr bwMode="auto">
            <a:xfrm>
              <a:off x="877" y="2768"/>
              <a:ext cx="63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1295400" y="3733800"/>
            <a:ext cx="1068388" cy="382588"/>
            <a:chOff x="816" y="2352"/>
            <a:chExt cx="673" cy="241"/>
          </a:xfrm>
        </p:grpSpPr>
        <p:sp>
          <p:nvSpPr>
            <p:cNvPr id="12306" name="Freeform 28"/>
            <p:cNvSpPr>
              <a:spLocks/>
            </p:cNvSpPr>
            <p:nvPr/>
          </p:nvSpPr>
          <p:spPr bwMode="auto">
            <a:xfrm>
              <a:off x="816" y="2352"/>
              <a:ext cx="673" cy="241"/>
            </a:xfrm>
            <a:custGeom>
              <a:avLst/>
              <a:gdLst>
                <a:gd name="T0" fmla="*/ 0 w 673"/>
                <a:gd name="T1" fmla="*/ 0 h 241"/>
                <a:gd name="T2" fmla="*/ 0 w 673"/>
                <a:gd name="T3" fmla="*/ 240 h 241"/>
                <a:gd name="T4" fmla="*/ 672 w 673"/>
                <a:gd name="T5" fmla="*/ 240 h 241"/>
                <a:gd name="T6" fmla="*/ 672 w 673"/>
                <a:gd name="T7" fmla="*/ 0 h 241"/>
                <a:gd name="T8" fmla="*/ 0 w 673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3"/>
                <a:gd name="T16" fmla="*/ 0 h 241"/>
                <a:gd name="T17" fmla="*/ 673 w 673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2307" name="Rectangle 29"/>
            <p:cNvSpPr>
              <a:spLocks noChangeArrowheads="1"/>
            </p:cNvSpPr>
            <p:nvPr/>
          </p:nvSpPr>
          <p:spPr bwMode="auto">
            <a:xfrm>
              <a:off x="877" y="2384"/>
              <a:ext cx="55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1295400" y="3124200"/>
            <a:ext cx="668338" cy="382588"/>
            <a:chOff x="816" y="1968"/>
            <a:chExt cx="421" cy="241"/>
          </a:xfrm>
        </p:grpSpPr>
        <p:sp>
          <p:nvSpPr>
            <p:cNvPr id="12304" name="Freeform 31"/>
            <p:cNvSpPr>
              <a:spLocks/>
            </p:cNvSpPr>
            <p:nvPr/>
          </p:nvSpPr>
          <p:spPr bwMode="auto">
            <a:xfrm>
              <a:off x="816" y="1968"/>
              <a:ext cx="421" cy="241"/>
            </a:xfrm>
            <a:custGeom>
              <a:avLst/>
              <a:gdLst>
                <a:gd name="T0" fmla="*/ 0 w 421"/>
                <a:gd name="T1" fmla="*/ 0 h 241"/>
                <a:gd name="T2" fmla="*/ 0 w 421"/>
                <a:gd name="T3" fmla="*/ 240 h 241"/>
                <a:gd name="T4" fmla="*/ 420 w 421"/>
                <a:gd name="T5" fmla="*/ 240 h 241"/>
                <a:gd name="T6" fmla="*/ 420 w 421"/>
                <a:gd name="T7" fmla="*/ 0 h 241"/>
                <a:gd name="T8" fmla="*/ 0 w 421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1"/>
                <a:gd name="T16" fmla="*/ 0 h 241"/>
                <a:gd name="T17" fmla="*/ 421 w 421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2305" name="Rectangle 32"/>
            <p:cNvSpPr>
              <a:spLocks noChangeArrowheads="1"/>
            </p:cNvSpPr>
            <p:nvPr/>
          </p:nvSpPr>
          <p:spPr bwMode="auto">
            <a:xfrm>
              <a:off x="877" y="2000"/>
              <a:ext cx="29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763588" y="3049588"/>
            <a:ext cx="606425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rebuchet MS" panose="020B0603020202020204" pitchFamily="34" charset="0"/>
              </a:rPr>
              <a:t>P1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rebuchet MS" panose="020B0603020202020204" pitchFamily="34" charset="0"/>
              </a:rPr>
              <a:t>P2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rebuchet MS" panose="020B0603020202020204" pitchFamily="34" charset="0"/>
              </a:rPr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3998103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bldLvl="5" autoUpdateAnimBg="0"/>
      <p:bldP spid="14342" grpId="0" build="p" bldLvl="4" autoUpdateAnimBg="0"/>
      <p:bldP spid="1437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fld id="{4E64E112-A249-4732-A866-161C4B93D330}" type="slidenum">
              <a:rPr lang="en-US">
                <a:solidFill>
                  <a:srgbClr val="898989"/>
                </a:solidFill>
                <a:latin typeface="Calibri" panose="020F0502020204030204" pitchFamily="34" charset="0"/>
              </a:rPr>
              <a:pPr algn="l" eaLnBrk="1" hangingPunct="1"/>
              <a:t>9</a:t>
            </a:fld>
            <a:endParaRPr 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8" cy="762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optimum solution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4191000"/>
            <a:ext cx="8574088" cy="2116138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solution is clearly optimal (why?)</a:t>
            </a:r>
          </a:p>
          <a:p>
            <a:pPr eaLnBrk="1" hangingPunct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Clearly, there are other optimal solutions (why?)</a:t>
            </a:r>
          </a:p>
          <a:p>
            <a:pPr eaLnBrk="1" hangingPunct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find such a solution?</a:t>
            </a:r>
          </a:p>
          <a:p>
            <a:pPr lvl="1" eaLnBrk="1" hangingPunct="1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way: Try all possible assignments of jobs to processors</a:t>
            </a:r>
          </a:p>
          <a:p>
            <a:pPr lvl="1" eaLnBrk="1" hangingPunct="1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Unfortunately, this approach can take exponential time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528638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solutions do exist: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763588" y="2135188"/>
            <a:ext cx="7132637" cy="1768475"/>
            <a:chOff x="481" y="1345"/>
            <a:chExt cx="4493" cy="1114"/>
          </a:xfrm>
        </p:grpSpPr>
        <p:grpSp>
          <p:nvGrpSpPr>
            <p:cNvPr id="13319" name="Group 9"/>
            <p:cNvGrpSpPr>
              <a:grpSpLocks/>
            </p:cNvGrpSpPr>
            <p:nvPr/>
          </p:nvGrpSpPr>
          <p:grpSpPr bwMode="auto">
            <a:xfrm>
              <a:off x="768" y="1392"/>
              <a:ext cx="2449" cy="241"/>
              <a:chOff x="768" y="1392"/>
              <a:chExt cx="2449" cy="241"/>
            </a:xfrm>
          </p:grpSpPr>
          <p:sp>
            <p:nvSpPr>
              <p:cNvPr id="13345" name="Freeform 7"/>
              <p:cNvSpPr>
                <a:spLocks/>
              </p:cNvSpPr>
              <p:nvPr/>
            </p:nvSpPr>
            <p:spPr bwMode="auto">
              <a:xfrm>
                <a:off x="768" y="1392"/>
                <a:ext cx="2449" cy="241"/>
              </a:xfrm>
              <a:custGeom>
                <a:avLst/>
                <a:gdLst>
                  <a:gd name="T0" fmla="*/ 0 w 2449"/>
                  <a:gd name="T1" fmla="*/ 0 h 241"/>
                  <a:gd name="T2" fmla="*/ 0 w 2449"/>
                  <a:gd name="T3" fmla="*/ 240 h 241"/>
                  <a:gd name="T4" fmla="*/ 2448 w 2449"/>
                  <a:gd name="T5" fmla="*/ 240 h 241"/>
                  <a:gd name="T6" fmla="*/ 2448 w 2449"/>
                  <a:gd name="T7" fmla="*/ 0 h 241"/>
                  <a:gd name="T8" fmla="*/ 0 w 2449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49"/>
                  <a:gd name="T16" fmla="*/ 0 h 241"/>
                  <a:gd name="T17" fmla="*/ 2449 w 2449"/>
                  <a:gd name="T18" fmla="*/ 241 h 2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4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448" y="240"/>
                    </a:lnTo>
                    <a:lnTo>
                      <a:pt x="244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346" name="Rectangle 8"/>
              <p:cNvSpPr>
                <a:spLocks noChangeArrowheads="1"/>
              </p:cNvSpPr>
              <p:nvPr/>
            </p:nvSpPr>
            <p:spPr bwMode="auto">
              <a:xfrm>
                <a:off x="829" y="1424"/>
                <a:ext cx="2326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20</a:t>
                </a:r>
              </a:p>
            </p:txBody>
          </p:sp>
        </p:grpSp>
        <p:grpSp>
          <p:nvGrpSpPr>
            <p:cNvPr id="13320" name="Group 12"/>
            <p:cNvGrpSpPr>
              <a:grpSpLocks/>
            </p:cNvGrpSpPr>
            <p:nvPr/>
          </p:nvGrpSpPr>
          <p:grpSpPr bwMode="auto">
            <a:xfrm>
              <a:off x="768" y="1790"/>
              <a:ext cx="2185" cy="241"/>
              <a:chOff x="768" y="1790"/>
              <a:chExt cx="2185" cy="241"/>
            </a:xfrm>
          </p:grpSpPr>
          <p:sp>
            <p:nvSpPr>
              <p:cNvPr id="13343" name="Freeform 10"/>
              <p:cNvSpPr>
                <a:spLocks/>
              </p:cNvSpPr>
              <p:nvPr/>
            </p:nvSpPr>
            <p:spPr bwMode="auto">
              <a:xfrm>
                <a:off x="768" y="1790"/>
                <a:ext cx="2185" cy="241"/>
              </a:xfrm>
              <a:custGeom>
                <a:avLst/>
                <a:gdLst>
                  <a:gd name="T0" fmla="*/ 0 w 2185"/>
                  <a:gd name="T1" fmla="*/ 0 h 241"/>
                  <a:gd name="T2" fmla="*/ 0 w 2185"/>
                  <a:gd name="T3" fmla="*/ 240 h 241"/>
                  <a:gd name="T4" fmla="*/ 2184 w 2185"/>
                  <a:gd name="T5" fmla="*/ 240 h 241"/>
                  <a:gd name="T6" fmla="*/ 2184 w 2185"/>
                  <a:gd name="T7" fmla="*/ 0 h 241"/>
                  <a:gd name="T8" fmla="*/ 0 w 2185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85"/>
                  <a:gd name="T16" fmla="*/ 0 h 241"/>
                  <a:gd name="T17" fmla="*/ 2185 w 2185"/>
                  <a:gd name="T18" fmla="*/ 241 h 2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8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184" y="240"/>
                    </a:lnTo>
                    <a:lnTo>
                      <a:pt x="218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344" name="Rectangle 11"/>
              <p:cNvSpPr>
                <a:spLocks noChangeArrowheads="1"/>
              </p:cNvSpPr>
              <p:nvPr/>
            </p:nvSpPr>
            <p:spPr bwMode="auto">
              <a:xfrm>
                <a:off x="829" y="1822"/>
                <a:ext cx="206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18</a:t>
                </a:r>
              </a:p>
            </p:txBody>
          </p:sp>
        </p:grpSp>
        <p:grpSp>
          <p:nvGrpSpPr>
            <p:cNvPr id="13321" name="Group 15"/>
            <p:cNvGrpSpPr>
              <a:grpSpLocks/>
            </p:cNvGrpSpPr>
            <p:nvPr/>
          </p:nvGrpSpPr>
          <p:grpSpPr bwMode="auto">
            <a:xfrm>
              <a:off x="768" y="2208"/>
              <a:ext cx="1807" cy="241"/>
              <a:chOff x="768" y="2208"/>
              <a:chExt cx="1807" cy="241"/>
            </a:xfrm>
          </p:grpSpPr>
          <p:sp>
            <p:nvSpPr>
              <p:cNvPr id="13341" name="Freeform 13"/>
              <p:cNvSpPr>
                <a:spLocks/>
              </p:cNvSpPr>
              <p:nvPr/>
            </p:nvSpPr>
            <p:spPr bwMode="auto">
              <a:xfrm>
                <a:off x="768" y="2208"/>
                <a:ext cx="1807" cy="241"/>
              </a:xfrm>
              <a:custGeom>
                <a:avLst/>
                <a:gdLst>
                  <a:gd name="T0" fmla="*/ 0 w 1807"/>
                  <a:gd name="T1" fmla="*/ 0 h 241"/>
                  <a:gd name="T2" fmla="*/ 0 w 1807"/>
                  <a:gd name="T3" fmla="*/ 240 h 241"/>
                  <a:gd name="T4" fmla="*/ 1806 w 1807"/>
                  <a:gd name="T5" fmla="*/ 240 h 241"/>
                  <a:gd name="T6" fmla="*/ 1806 w 1807"/>
                  <a:gd name="T7" fmla="*/ 0 h 241"/>
                  <a:gd name="T8" fmla="*/ 0 w 1807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7"/>
                  <a:gd name="T16" fmla="*/ 0 h 241"/>
                  <a:gd name="T17" fmla="*/ 1807 w 1807"/>
                  <a:gd name="T18" fmla="*/ 241 h 2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806" y="240"/>
                    </a:lnTo>
                    <a:lnTo>
                      <a:pt x="180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342" name="Rectangle 14"/>
              <p:cNvSpPr>
                <a:spLocks noChangeArrowheads="1"/>
              </p:cNvSpPr>
              <p:nvPr/>
            </p:nvSpPr>
            <p:spPr bwMode="auto">
              <a:xfrm>
                <a:off x="829" y="2240"/>
                <a:ext cx="1684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15</a:t>
                </a:r>
              </a:p>
            </p:txBody>
          </p:sp>
        </p:grpSp>
        <p:grpSp>
          <p:nvGrpSpPr>
            <p:cNvPr id="13322" name="Group 18"/>
            <p:cNvGrpSpPr>
              <a:grpSpLocks/>
            </p:cNvGrpSpPr>
            <p:nvPr/>
          </p:nvGrpSpPr>
          <p:grpSpPr bwMode="auto">
            <a:xfrm>
              <a:off x="3222" y="1392"/>
              <a:ext cx="1723" cy="241"/>
              <a:chOff x="3222" y="1392"/>
              <a:chExt cx="1723" cy="241"/>
            </a:xfrm>
          </p:grpSpPr>
          <p:sp>
            <p:nvSpPr>
              <p:cNvPr id="13339" name="Freeform 16"/>
              <p:cNvSpPr>
                <a:spLocks/>
              </p:cNvSpPr>
              <p:nvPr/>
            </p:nvSpPr>
            <p:spPr bwMode="auto">
              <a:xfrm>
                <a:off x="3222" y="1392"/>
                <a:ext cx="1723" cy="241"/>
              </a:xfrm>
              <a:custGeom>
                <a:avLst/>
                <a:gdLst>
                  <a:gd name="T0" fmla="*/ 0 w 1723"/>
                  <a:gd name="T1" fmla="*/ 0 h 241"/>
                  <a:gd name="T2" fmla="*/ 0 w 1723"/>
                  <a:gd name="T3" fmla="*/ 240 h 241"/>
                  <a:gd name="T4" fmla="*/ 1722 w 1723"/>
                  <a:gd name="T5" fmla="*/ 240 h 241"/>
                  <a:gd name="T6" fmla="*/ 1722 w 1723"/>
                  <a:gd name="T7" fmla="*/ 0 h 241"/>
                  <a:gd name="T8" fmla="*/ 0 w 1723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23"/>
                  <a:gd name="T16" fmla="*/ 0 h 241"/>
                  <a:gd name="T17" fmla="*/ 1723 w 1723"/>
                  <a:gd name="T18" fmla="*/ 241 h 2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2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722" y="240"/>
                    </a:lnTo>
                    <a:lnTo>
                      <a:pt x="172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340" name="Rectangle 17"/>
              <p:cNvSpPr>
                <a:spLocks noChangeArrowheads="1"/>
              </p:cNvSpPr>
              <p:nvPr/>
            </p:nvSpPr>
            <p:spPr bwMode="auto">
              <a:xfrm>
                <a:off x="3283" y="1424"/>
                <a:ext cx="1600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14</a:t>
                </a:r>
              </a:p>
            </p:txBody>
          </p:sp>
        </p:grpSp>
        <p:grpSp>
          <p:nvGrpSpPr>
            <p:cNvPr id="13323" name="Group 21"/>
            <p:cNvGrpSpPr>
              <a:grpSpLocks/>
            </p:cNvGrpSpPr>
            <p:nvPr/>
          </p:nvGrpSpPr>
          <p:grpSpPr bwMode="auto">
            <a:xfrm>
              <a:off x="2948" y="1790"/>
              <a:ext cx="1345" cy="241"/>
              <a:chOff x="2948" y="1790"/>
              <a:chExt cx="1345" cy="241"/>
            </a:xfrm>
          </p:grpSpPr>
          <p:sp>
            <p:nvSpPr>
              <p:cNvPr id="13337" name="Freeform 19"/>
              <p:cNvSpPr>
                <a:spLocks/>
              </p:cNvSpPr>
              <p:nvPr/>
            </p:nvSpPr>
            <p:spPr bwMode="auto">
              <a:xfrm>
                <a:off x="2948" y="1790"/>
                <a:ext cx="1345" cy="241"/>
              </a:xfrm>
              <a:custGeom>
                <a:avLst/>
                <a:gdLst>
                  <a:gd name="T0" fmla="*/ 0 w 1345"/>
                  <a:gd name="T1" fmla="*/ 0 h 241"/>
                  <a:gd name="T2" fmla="*/ 0 w 1345"/>
                  <a:gd name="T3" fmla="*/ 240 h 241"/>
                  <a:gd name="T4" fmla="*/ 1344 w 1345"/>
                  <a:gd name="T5" fmla="*/ 240 h 241"/>
                  <a:gd name="T6" fmla="*/ 1344 w 1345"/>
                  <a:gd name="T7" fmla="*/ 0 h 241"/>
                  <a:gd name="T8" fmla="*/ 0 w 1345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241"/>
                  <a:gd name="T17" fmla="*/ 1345 w 1345"/>
                  <a:gd name="T18" fmla="*/ 241 h 2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344" y="240"/>
                    </a:lnTo>
                    <a:lnTo>
                      <a:pt x="134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338" name="Rectangle 20"/>
              <p:cNvSpPr>
                <a:spLocks noChangeArrowheads="1"/>
              </p:cNvSpPr>
              <p:nvPr/>
            </p:nvSpPr>
            <p:spPr bwMode="auto">
              <a:xfrm>
                <a:off x="3009" y="1822"/>
                <a:ext cx="122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11</a:t>
                </a:r>
              </a:p>
            </p:txBody>
          </p:sp>
        </p:grpSp>
        <p:grpSp>
          <p:nvGrpSpPr>
            <p:cNvPr id="13324" name="Group 24"/>
            <p:cNvGrpSpPr>
              <a:grpSpLocks/>
            </p:cNvGrpSpPr>
            <p:nvPr/>
          </p:nvGrpSpPr>
          <p:grpSpPr bwMode="auto">
            <a:xfrm>
              <a:off x="2574" y="2208"/>
              <a:ext cx="1219" cy="241"/>
              <a:chOff x="2574" y="2208"/>
              <a:chExt cx="1219" cy="241"/>
            </a:xfrm>
          </p:grpSpPr>
          <p:sp>
            <p:nvSpPr>
              <p:cNvPr id="13335" name="Freeform 22"/>
              <p:cNvSpPr>
                <a:spLocks/>
              </p:cNvSpPr>
              <p:nvPr/>
            </p:nvSpPr>
            <p:spPr bwMode="auto">
              <a:xfrm>
                <a:off x="2574" y="2208"/>
                <a:ext cx="1219" cy="241"/>
              </a:xfrm>
              <a:custGeom>
                <a:avLst/>
                <a:gdLst>
                  <a:gd name="T0" fmla="*/ 0 w 1219"/>
                  <a:gd name="T1" fmla="*/ 0 h 241"/>
                  <a:gd name="T2" fmla="*/ 0 w 1219"/>
                  <a:gd name="T3" fmla="*/ 240 h 241"/>
                  <a:gd name="T4" fmla="*/ 1218 w 1219"/>
                  <a:gd name="T5" fmla="*/ 240 h 241"/>
                  <a:gd name="T6" fmla="*/ 1218 w 1219"/>
                  <a:gd name="T7" fmla="*/ 0 h 241"/>
                  <a:gd name="T8" fmla="*/ 0 w 1219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9"/>
                  <a:gd name="T16" fmla="*/ 0 h 241"/>
                  <a:gd name="T17" fmla="*/ 1219 w 1219"/>
                  <a:gd name="T18" fmla="*/ 241 h 2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218" y="240"/>
                    </a:lnTo>
                    <a:lnTo>
                      <a:pt x="121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336" name="Rectangle 23"/>
              <p:cNvSpPr>
                <a:spLocks noChangeArrowheads="1"/>
              </p:cNvSpPr>
              <p:nvPr/>
            </p:nvSpPr>
            <p:spPr bwMode="auto">
              <a:xfrm>
                <a:off x="2635" y="2240"/>
                <a:ext cx="1096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10</a:t>
                </a:r>
              </a:p>
            </p:txBody>
          </p:sp>
        </p:grpSp>
        <p:grpSp>
          <p:nvGrpSpPr>
            <p:cNvPr id="13325" name="Group 27"/>
            <p:cNvGrpSpPr>
              <a:grpSpLocks/>
            </p:cNvGrpSpPr>
            <p:nvPr/>
          </p:nvGrpSpPr>
          <p:grpSpPr bwMode="auto">
            <a:xfrm>
              <a:off x="3792" y="2208"/>
              <a:ext cx="757" cy="241"/>
              <a:chOff x="3792" y="2208"/>
              <a:chExt cx="757" cy="241"/>
            </a:xfrm>
          </p:grpSpPr>
          <p:sp>
            <p:nvSpPr>
              <p:cNvPr id="13333" name="Freeform 25"/>
              <p:cNvSpPr>
                <a:spLocks/>
              </p:cNvSpPr>
              <p:nvPr/>
            </p:nvSpPr>
            <p:spPr bwMode="auto">
              <a:xfrm>
                <a:off x="3792" y="2208"/>
                <a:ext cx="757" cy="241"/>
              </a:xfrm>
              <a:custGeom>
                <a:avLst/>
                <a:gdLst>
                  <a:gd name="T0" fmla="*/ 0 w 757"/>
                  <a:gd name="T1" fmla="*/ 0 h 241"/>
                  <a:gd name="T2" fmla="*/ 0 w 757"/>
                  <a:gd name="T3" fmla="*/ 240 h 241"/>
                  <a:gd name="T4" fmla="*/ 756 w 757"/>
                  <a:gd name="T5" fmla="*/ 240 h 241"/>
                  <a:gd name="T6" fmla="*/ 756 w 757"/>
                  <a:gd name="T7" fmla="*/ 0 h 241"/>
                  <a:gd name="T8" fmla="*/ 0 w 757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7"/>
                  <a:gd name="T16" fmla="*/ 0 h 241"/>
                  <a:gd name="T17" fmla="*/ 757 w 757"/>
                  <a:gd name="T18" fmla="*/ 241 h 2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756" y="240"/>
                    </a:lnTo>
                    <a:lnTo>
                      <a:pt x="75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334" name="Rectangle 26"/>
              <p:cNvSpPr>
                <a:spLocks noChangeArrowheads="1"/>
              </p:cNvSpPr>
              <p:nvPr/>
            </p:nvSpPr>
            <p:spPr bwMode="auto">
              <a:xfrm>
                <a:off x="3853" y="2240"/>
                <a:ext cx="634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6</a:t>
                </a:r>
              </a:p>
            </p:txBody>
          </p:sp>
        </p:grpSp>
        <p:grpSp>
          <p:nvGrpSpPr>
            <p:cNvPr id="13326" name="Group 30"/>
            <p:cNvGrpSpPr>
              <a:grpSpLocks/>
            </p:cNvGrpSpPr>
            <p:nvPr/>
          </p:nvGrpSpPr>
          <p:grpSpPr bwMode="auto">
            <a:xfrm>
              <a:off x="4292" y="1790"/>
              <a:ext cx="673" cy="241"/>
              <a:chOff x="4292" y="1790"/>
              <a:chExt cx="673" cy="241"/>
            </a:xfrm>
          </p:grpSpPr>
          <p:sp>
            <p:nvSpPr>
              <p:cNvPr id="13331" name="Freeform 28"/>
              <p:cNvSpPr>
                <a:spLocks/>
              </p:cNvSpPr>
              <p:nvPr/>
            </p:nvSpPr>
            <p:spPr bwMode="auto">
              <a:xfrm>
                <a:off x="4292" y="1790"/>
                <a:ext cx="673" cy="241"/>
              </a:xfrm>
              <a:custGeom>
                <a:avLst/>
                <a:gdLst>
                  <a:gd name="T0" fmla="*/ 0 w 673"/>
                  <a:gd name="T1" fmla="*/ 0 h 241"/>
                  <a:gd name="T2" fmla="*/ 0 w 673"/>
                  <a:gd name="T3" fmla="*/ 240 h 241"/>
                  <a:gd name="T4" fmla="*/ 672 w 673"/>
                  <a:gd name="T5" fmla="*/ 240 h 241"/>
                  <a:gd name="T6" fmla="*/ 672 w 673"/>
                  <a:gd name="T7" fmla="*/ 0 h 241"/>
                  <a:gd name="T8" fmla="*/ 0 w 673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3"/>
                  <a:gd name="T16" fmla="*/ 0 h 241"/>
                  <a:gd name="T17" fmla="*/ 673 w 673"/>
                  <a:gd name="T18" fmla="*/ 241 h 2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672" y="240"/>
                    </a:lnTo>
                    <a:lnTo>
                      <a:pt x="67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332" name="Rectangle 29"/>
              <p:cNvSpPr>
                <a:spLocks noChangeArrowheads="1"/>
              </p:cNvSpPr>
              <p:nvPr/>
            </p:nvSpPr>
            <p:spPr bwMode="auto">
              <a:xfrm>
                <a:off x="4353" y="1822"/>
                <a:ext cx="550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5</a:t>
                </a:r>
              </a:p>
            </p:txBody>
          </p:sp>
        </p:grpSp>
        <p:grpSp>
          <p:nvGrpSpPr>
            <p:cNvPr id="13327" name="Group 33"/>
            <p:cNvGrpSpPr>
              <a:grpSpLocks/>
            </p:cNvGrpSpPr>
            <p:nvPr/>
          </p:nvGrpSpPr>
          <p:grpSpPr bwMode="auto">
            <a:xfrm>
              <a:off x="4553" y="2208"/>
              <a:ext cx="421" cy="241"/>
              <a:chOff x="4553" y="2208"/>
              <a:chExt cx="421" cy="241"/>
            </a:xfrm>
          </p:grpSpPr>
          <p:sp>
            <p:nvSpPr>
              <p:cNvPr id="13329" name="Freeform 31"/>
              <p:cNvSpPr>
                <a:spLocks/>
              </p:cNvSpPr>
              <p:nvPr/>
            </p:nvSpPr>
            <p:spPr bwMode="auto">
              <a:xfrm>
                <a:off x="4553" y="2208"/>
                <a:ext cx="421" cy="241"/>
              </a:xfrm>
              <a:custGeom>
                <a:avLst/>
                <a:gdLst>
                  <a:gd name="T0" fmla="*/ 0 w 421"/>
                  <a:gd name="T1" fmla="*/ 0 h 241"/>
                  <a:gd name="T2" fmla="*/ 0 w 421"/>
                  <a:gd name="T3" fmla="*/ 240 h 241"/>
                  <a:gd name="T4" fmla="*/ 420 w 421"/>
                  <a:gd name="T5" fmla="*/ 240 h 241"/>
                  <a:gd name="T6" fmla="*/ 420 w 421"/>
                  <a:gd name="T7" fmla="*/ 0 h 241"/>
                  <a:gd name="T8" fmla="*/ 0 w 421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"/>
                  <a:gd name="T16" fmla="*/ 0 h 241"/>
                  <a:gd name="T17" fmla="*/ 421 w 421"/>
                  <a:gd name="T18" fmla="*/ 241 h 2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" h="241">
                    <a:moveTo>
                      <a:pt x="0" y="0"/>
                    </a:moveTo>
                    <a:lnTo>
                      <a:pt x="0" y="240"/>
                    </a:lnTo>
                    <a:lnTo>
                      <a:pt x="420" y="240"/>
                    </a:lnTo>
                    <a:lnTo>
                      <a:pt x="4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330" name="Rectangle 32"/>
              <p:cNvSpPr>
                <a:spLocks noChangeArrowheads="1"/>
              </p:cNvSpPr>
              <p:nvPr/>
            </p:nvSpPr>
            <p:spPr bwMode="auto">
              <a:xfrm>
                <a:off x="4614" y="2240"/>
                <a:ext cx="29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3</a:t>
                </a:r>
              </a:p>
            </p:txBody>
          </p:sp>
        </p:grpSp>
        <p:sp>
          <p:nvSpPr>
            <p:cNvPr id="13328" name="Rectangle 34"/>
            <p:cNvSpPr>
              <a:spLocks noChangeArrowheads="1"/>
            </p:cNvSpPr>
            <p:nvPr/>
          </p:nvSpPr>
          <p:spPr bwMode="auto">
            <a:xfrm>
              <a:off x="481" y="1345"/>
              <a:ext cx="382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P1</a:t>
              </a:r>
            </a:p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P2</a:t>
              </a:r>
            </a:p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78698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bldLvl="4" autoUpdateAnimBg="0"/>
      <p:bldP spid="16390" grpId="0" build="p" bldLvl="4" autoUpdateAnimBg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9D41919A-B063-484F-8555-6BDDCEEE0C91}" vid="{9951E7BF-43E2-45F6-88D6-6560462A62F5}"/>
    </a:ext>
  </a:extLst>
</a:theme>
</file>

<file path=ppt/theme/theme3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9D41919A-B063-484F-8555-6BDDCEEE0C91}" vid="{9951E7BF-43E2-45F6-88D6-6560462A62F5}"/>
    </a:ext>
  </a:extLst>
</a:theme>
</file>

<file path=ppt/theme/theme5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9D41919A-B063-484F-8555-6BDDCEEE0C91}" vid="{9951E7BF-43E2-45F6-88D6-6560462A62F5}"/>
    </a:ext>
  </a:extLst>
</a:theme>
</file>

<file path=ppt/theme/theme7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5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6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1809</Words>
  <Application>Microsoft Office PowerPoint</Application>
  <PresentationFormat>On-screen Show (4:3)</PresentationFormat>
  <Paragraphs>372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Arial</vt:lpstr>
      <vt:lpstr>Calibri</vt:lpstr>
      <vt:lpstr>Constantia</vt:lpstr>
      <vt:lpstr>Symbol</vt:lpstr>
      <vt:lpstr>Times New Roman</vt:lpstr>
      <vt:lpstr>Trebuchet MS</vt:lpstr>
      <vt:lpstr>Wingdings</vt:lpstr>
      <vt:lpstr>Wingdings 2</vt:lpstr>
      <vt:lpstr>Default Design</vt:lpstr>
      <vt:lpstr>Theme1</vt:lpstr>
      <vt:lpstr>Flow</vt:lpstr>
      <vt:lpstr>1_Theme1</vt:lpstr>
      <vt:lpstr>1_Flow</vt:lpstr>
      <vt:lpstr>2_Theme1</vt:lpstr>
      <vt:lpstr>2_Flow</vt:lpstr>
      <vt:lpstr>PowerPoint Presentation</vt:lpstr>
      <vt:lpstr>Optimization problems</vt:lpstr>
      <vt:lpstr>The greedy method </vt:lpstr>
      <vt:lpstr>An simple example</vt:lpstr>
      <vt:lpstr>Example: Counting money</vt:lpstr>
      <vt:lpstr>A failure of the greedy algorithm</vt:lpstr>
      <vt:lpstr>A scheduling problem</vt:lpstr>
      <vt:lpstr>Another approach</vt:lpstr>
      <vt:lpstr>An optimum solution</vt:lpstr>
      <vt:lpstr>Huffman encoding</vt:lpstr>
      <vt:lpstr>Traveling salesman</vt:lpstr>
      <vt:lpstr>Analysis</vt:lpstr>
      <vt:lpstr>Some other greedy algorithms</vt:lpstr>
      <vt:lpstr>JOB SEQUENCING WITH DEADLINES</vt:lpstr>
      <vt:lpstr>JOB SEQUENCING WITH DEADLINES</vt:lpstr>
      <vt:lpstr>JOB SEQUENCING WITH DEADLINES (Contd..)</vt:lpstr>
      <vt:lpstr>JOB SEQUENCING WITH DEADLINES (Contd..)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GREEDY  ALGORITHM FOR SEQUENCING UNIT TIME JOBS</vt:lpstr>
      <vt:lpstr>GREEDY  ALGORITHM FOR SEQUENCING UNIT TIME JOBS (Contd..)</vt:lpstr>
      <vt:lpstr>GREEDY  ALGORITHM FOR SEQUENCING UNIT TIME JOBS (Contd..)</vt:lpstr>
      <vt:lpstr>GREEDY  ALGORITHM FOR SEQUENCING UNIT TIME JOBS (Contd..)</vt:lpstr>
      <vt:lpstr>COMPLEXITY ANALYSIS OF JS ALGORITHM</vt:lpstr>
    </vt:vector>
  </TitlesOfParts>
  <Company>The University of Texas at Dallas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Ajay</dc:creator>
  <cp:lastModifiedBy>Microsoft account</cp:lastModifiedBy>
  <cp:revision>198</cp:revision>
  <dcterms:created xsi:type="dcterms:W3CDTF">2008-08-24T23:28:11Z</dcterms:created>
  <dcterms:modified xsi:type="dcterms:W3CDTF">2023-03-13T18:08:21Z</dcterms:modified>
</cp:coreProperties>
</file>