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7.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6" r:id="rId2"/>
    <p:sldMasterId id="2147483690" r:id="rId3"/>
    <p:sldMasterId id="2147483704" r:id="rId4"/>
    <p:sldMasterId id="2147483718" r:id="rId5"/>
    <p:sldMasterId id="2147483732" r:id="rId6"/>
    <p:sldMasterId id="2147483746" r:id="rId7"/>
  </p:sldMasterIdLst>
  <p:notesMasterIdLst>
    <p:notesMasterId r:id="rId49"/>
  </p:notesMasterIdLst>
  <p:sldIdLst>
    <p:sldId id="298" r:id="rId8"/>
    <p:sldId id="426" r:id="rId9"/>
    <p:sldId id="427" r:id="rId10"/>
    <p:sldId id="428" r:id="rId11"/>
    <p:sldId id="429" r:id="rId12"/>
    <p:sldId id="430" r:id="rId13"/>
    <p:sldId id="431" r:id="rId14"/>
    <p:sldId id="432" r:id="rId15"/>
    <p:sldId id="461" r:id="rId16"/>
    <p:sldId id="462" r:id="rId17"/>
    <p:sldId id="463" r:id="rId18"/>
    <p:sldId id="489" r:id="rId19"/>
    <p:sldId id="490" r:id="rId20"/>
    <p:sldId id="491" r:id="rId21"/>
    <p:sldId id="492" r:id="rId22"/>
    <p:sldId id="493" r:id="rId23"/>
    <p:sldId id="464" r:id="rId24"/>
    <p:sldId id="465" r:id="rId25"/>
    <p:sldId id="494" r:id="rId26"/>
    <p:sldId id="468" r:id="rId27"/>
    <p:sldId id="469" r:id="rId28"/>
    <p:sldId id="470" r:id="rId29"/>
    <p:sldId id="471" r:id="rId30"/>
    <p:sldId id="472" r:id="rId31"/>
    <p:sldId id="473" r:id="rId32"/>
    <p:sldId id="474" r:id="rId33"/>
    <p:sldId id="475" r:id="rId34"/>
    <p:sldId id="476" r:id="rId35"/>
    <p:sldId id="477" r:id="rId36"/>
    <p:sldId id="478" r:id="rId37"/>
    <p:sldId id="479" r:id="rId38"/>
    <p:sldId id="480" r:id="rId39"/>
    <p:sldId id="481" r:id="rId40"/>
    <p:sldId id="482" r:id="rId41"/>
    <p:sldId id="483" r:id="rId42"/>
    <p:sldId id="484" r:id="rId43"/>
    <p:sldId id="485" r:id="rId44"/>
    <p:sldId id="486" r:id="rId45"/>
    <p:sldId id="487" r:id="rId46"/>
    <p:sldId id="488" r:id="rId47"/>
    <p:sldId id="434" r:id="rId4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8" Type="http://schemas.openxmlformats.org/officeDocument/2006/relationships/slide" Target="slides/slide1.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fld id="{19FAF8B9-3B13-46CB-8B5B-738070950AAD}" type="datetimeFigureOut">
              <a:rPr lang="en-US" altLang="en-US"/>
              <a:pPr>
                <a:defRPr/>
              </a:pPr>
              <a:t>3/15/2023</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C17A903-38FD-446A-A0FC-113826BEFB68}" type="slidenum">
              <a:rPr lang="en-US" altLang="en-US"/>
              <a:pPr/>
              <a:t>‹#›</a:t>
            </a:fld>
            <a:endParaRPr lang="en-US" altLang="en-US"/>
          </a:p>
        </p:txBody>
      </p:sp>
    </p:spTree>
    <p:extLst>
      <p:ext uri="{BB962C8B-B14F-4D97-AF65-F5344CB8AC3E}">
        <p14:creationId xmlns:p14="http://schemas.microsoft.com/office/powerpoint/2010/main" val="11359759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4164013" y="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4035" name="Rectangle 3"/>
          <p:cNvSpPr>
            <a:spLocks noChangeArrowheads="1"/>
          </p:cNvSpPr>
          <p:nvPr/>
        </p:nvSpPr>
        <p:spPr bwMode="auto">
          <a:xfrm>
            <a:off x="4164013" y="868680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sz="1200">
                <a:latin typeface="Times New Roman" panose="02020603050405020304" pitchFamily="18" charset="0"/>
              </a:rPr>
              <a:t>2</a:t>
            </a:r>
          </a:p>
        </p:txBody>
      </p:sp>
      <p:sp>
        <p:nvSpPr>
          <p:cNvPr id="44036" name="Rectangle 4"/>
          <p:cNvSpPr>
            <a:spLocks noChangeArrowheads="1"/>
          </p:cNvSpPr>
          <p:nvPr/>
        </p:nvSpPr>
        <p:spPr bwMode="auto">
          <a:xfrm>
            <a:off x="0" y="868680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4037" name="Rectangle 5"/>
          <p:cNvSpPr>
            <a:spLocks noChangeArrowheads="1"/>
          </p:cNvSpPr>
          <p:nvPr/>
        </p:nvSpPr>
        <p:spPr bwMode="auto">
          <a:xfrm>
            <a:off x="0" y="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4038" name="Rectangle 6"/>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9"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857340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4164013" y="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8131" name="Rectangle 3"/>
          <p:cNvSpPr>
            <a:spLocks noChangeArrowheads="1"/>
          </p:cNvSpPr>
          <p:nvPr/>
        </p:nvSpPr>
        <p:spPr bwMode="auto">
          <a:xfrm>
            <a:off x="4164013" y="868680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sz="1200">
                <a:latin typeface="Times New Roman" panose="02020603050405020304" pitchFamily="18" charset="0"/>
              </a:rPr>
              <a:t>6</a:t>
            </a:r>
          </a:p>
        </p:txBody>
      </p:sp>
      <p:sp>
        <p:nvSpPr>
          <p:cNvPr id="48132" name="Rectangle 4"/>
          <p:cNvSpPr>
            <a:spLocks noChangeArrowheads="1"/>
          </p:cNvSpPr>
          <p:nvPr/>
        </p:nvSpPr>
        <p:spPr bwMode="auto">
          <a:xfrm>
            <a:off x="0" y="868680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8133" name="Rectangle 5"/>
          <p:cNvSpPr>
            <a:spLocks noChangeArrowheads="1"/>
          </p:cNvSpPr>
          <p:nvPr/>
        </p:nvSpPr>
        <p:spPr bwMode="auto">
          <a:xfrm>
            <a:off x="0" y="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8134" name="Rectangle 6"/>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5"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4015698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4164013" y="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8131" name="Rectangle 3"/>
          <p:cNvSpPr>
            <a:spLocks noChangeArrowheads="1"/>
          </p:cNvSpPr>
          <p:nvPr/>
        </p:nvSpPr>
        <p:spPr bwMode="auto">
          <a:xfrm>
            <a:off x="4164013" y="868680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sz="1200">
                <a:latin typeface="Times New Roman" panose="02020603050405020304" pitchFamily="18" charset="0"/>
              </a:rPr>
              <a:t>6</a:t>
            </a:r>
          </a:p>
        </p:txBody>
      </p:sp>
      <p:sp>
        <p:nvSpPr>
          <p:cNvPr id="48132" name="Rectangle 4"/>
          <p:cNvSpPr>
            <a:spLocks noChangeArrowheads="1"/>
          </p:cNvSpPr>
          <p:nvPr/>
        </p:nvSpPr>
        <p:spPr bwMode="auto">
          <a:xfrm>
            <a:off x="0" y="868680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8133" name="Rectangle 5"/>
          <p:cNvSpPr>
            <a:spLocks noChangeArrowheads="1"/>
          </p:cNvSpPr>
          <p:nvPr/>
        </p:nvSpPr>
        <p:spPr bwMode="auto">
          <a:xfrm>
            <a:off x="0" y="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8134" name="Rectangle 6"/>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5"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699392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4164013" y="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8131" name="Rectangle 3"/>
          <p:cNvSpPr>
            <a:spLocks noChangeArrowheads="1"/>
          </p:cNvSpPr>
          <p:nvPr/>
        </p:nvSpPr>
        <p:spPr bwMode="auto">
          <a:xfrm>
            <a:off x="4164013" y="868680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sz="1200">
                <a:latin typeface="Times New Roman" panose="02020603050405020304" pitchFamily="18" charset="0"/>
              </a:rPr>
              <a:t>6</a:t>
            </a:r>
          </a:p>
        </p:txBody>
      </p:sp>
      <p:sp>
        <p:nvSpPr>
          <p:cNvPr id="48132" name="Rectangle 4"/>
          <p:cNvSpPr>
            <a:spLocks noChangeArrowheads="1"/>
          </p:cNvSpPr>
          <p:nvPr/>
        </p:nvSpPr>
        <p:spPr bwMode="auto">
          <a:xfrm>
            <a:off x="0" y="868680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8133" name="Rectangle 5"/>
          <p:cNvSpPr>
            <a:spLocks noChangeArrowheads="1"/>
          </p:cNvSpPr>
          <p:nvPr/>
        </p:nvSpPr>
        <p:spPr bwMode="auto">
          <a:xfrm>
            <a:off x="0" y="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8134" name="Rectangle 6"/>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5"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4047988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4164013" y="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8131" name="Rectangle 3"/>
          <p:cNvSpPr>
            <a:spLocks noChangeArrowheads="1"/>
          </p:cNvSpPr>
          <p:nvPr/>
        </p:nvSpPr>
        <p:spPr bwMode="auto">
          <a:xfrm>
            <a:off x="4164013" y="868680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sz="1200">
                <a:latin typeface="Times New Roman" panose="02020603050405020304" pitchFamily="18" charset="0"/>
              </a:rPr>
              <a:t>6</a:t>
            </a:r>
          </a:p>
        </p:txBody>
      </p:sp>
      <p:sp>
        <p:nvSpPr>
          <p:cNvPr id="48132" name="Rectangle 4"/>
          <p:cNvSpPr>
            <a:spLocks noChangeArrowheads="1"/>
          </p:cNvSpPr>
          <p:nvPr/>
        </p:nvSpPr>
        <p:spPr bwMode="auto">
          <a:xfrm>
            <a:off x="0" y="868680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8133" name="Rectangle 5"/>
          <p:cNvSpPr>
            <a:spLocks noChangeArrowheads="1"/>
          </p:cNvSpPr>
          <p:nvPr/>
        </p:nvSpPr>
        <p:spPr bwMode="auto">
          <a:xfrm>
            <a:off x="0" y="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8134" name="Rectangle 6"/>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5"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73868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D9300E-3E6F-4E69-8F55-4B46D337C4B2}" type="slidenum">
              <a:rPr lang="en-US"/>
              <a:pPr/>
              <a:t>17</a:t>
            </a:fld>
            <a:endParaRPr lang="en-US"/>
          </a:p>
        </p:txBody>
      </p:sp>
      <p:sp>
        <p:nvSpPr>
          <p:cNvPr id="177154" name="Rectangle 2"/>
          <p:cNvSpPr>
            <a:spLocks noGrp="1" noRot="1" noChangeAspect="1" noChangeArrowheads="1" noTextEdit="1"/>
          </p:cNvSpPr>
          <p:nvPr>
            <p:ph type="sldImg"/>
          </p:nvPr>
        </p:nvSpPr>
        <p:spPr bwMode="auto">
          <a:xfrm>
            <a:off x="1181100" y="703263"/>
            <a:ext cx="4622800" cy="34671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7155" name="Rectangle 3"/>
          <p:cNvSpPr>
            <a:spLocks noGrp="1" noChangeArrowheads="1"/>
          </p:cNvSpPr>
          <p:nvPr>
            <p:ph type="body" idx="1"/>
          </p:nvPr>
        </p:nvSpPr>
        <p:spPr bwMode="auto">
          <a:xfrm>
            <a:off x="931863" y="4408488"/>
            <a:ext cx="5121275" cy="4176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594" tIns="46798" rIns="93594" bIns="46798"/>
          <a:lstStyle/>
          <a:p>
            <a:r>
              <a:rPr lang="en-US" dirty="0"/>
              <a:t>Level scheme described earlier is optimal only when we start with equal-size runs. New scheme runs into problems with input runs being on different disks. May need to move some runs from one disk to another before run merging phase.</a:t>
            </a:r>
          </a:p>
        </p:txBody>
      </p:sp>
    </p:spTree>
    <p:extLst>
      <p:ext uri="{BB962C8B-B14F-4D97-AF65-F5344CB8AC3E}">
        <p14:creationId xmlns:p14="http://schemas.microsoft.com/office/powerpoint/2010/main" val="4221413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395F81-21FD-4335-A237-6AD2FC7897E7}" type="slidenum">
              <a:rPr lang="en-US"/>
              <a:pPr/>
              <a:t>20</a:t>
            </a:fld>
            <a:endParaRPr lang="en-US"/>
          </a:p>
        </p:txBody>
      </p:sp>
      <p:sp>
        <p:nvSpPr>
          <p:cNvPr id="182274" name="Rectangle 2"/>
          <p:cNvSpPr>
            <a:spLocks noGrp="1" noRot="1" noChangeAspect="1" noChangeArrowheads="1" noTextEdit="1"/>
          </p:cNvSpPr>
          <p:nvPr>
            <p:ph type="sldImg"/>
          </p:nvPr>
        </p:nvSpPr>
        <p:spPr bwMode="auto">
          <a:xfrm>
            <a:off x="1181100" y="703263"/>
            <a:ext cx="4622800" cy="3467100"/>
          </a:xfrm>
          <a:prstGeom prst="rect">
            <a:avLst/>
          </a:prstGeom>
          <a:solidFill>
            <a:srgbClr val="FFFFFF"/>
          </a:solidFill>
          <a:ln>
            <a:solidFill>
              <a:srgbClr val="000000"/>
            </a:solidFill>
            <a:miter lim="800000"/>
            <a:headEnd/>
            <a:tailEnd/>
          </a:ln>
        </p:spPr>
      </p:sp>
      <p:sp>
        <p:nvSpPr>
          <p:cNvPr id="182275" name="Rectangle 3"/>
          <p:cNvSpPr>
            <a:spLocks noGrp="1" noChangeArrowheads="1"/>
          </p:cNvSpPr>
          <p:nvPr>
            <p:ph type="body" idx="1"/>
          </p:nvPr>
        </p:nvSpPr>
        <p:spPr bwMode="auto">
          <a:xfrm>
            <a:off x="931863" y="4408488"/>
            <a:ext cx="5121275" cy="4176712"/>
          </a:xfrm>
          <a:prstGeom prst="rect">
            <a:avLst/>
          </a:prstGeom>
          <a:solidFill>
            <a:srgbClr val="FFFFFF"/>
          </a:solidFill>
          <a:ln>
            <a:solidFill>
              <a:srgbClr val="000000"/>
            </a:solidFill>
            <a:miter lim="800000"/>
            <a:headEnd/>
            <a:tailEnd/>
          </a:ln>
        </p:spPr>
        <p:txBody>
          <a:bodyPr/>
          <a:lstStyle/>
          <a:p>
            <a:r>
              <a:rPr lang="en-US"/>
              <a:t>Messages could be text messages as in wires.</a:t>
            </a:r>
          </a:p>
        </p:txBody>
      </p:sp>
    </p:spTree>
    <p:extLst>
      <p:ext uri="{BB962C8B-B14F-4D97-AF65-F5344CB8AC3E}">
        <p14:creationId xmlns:p14="http://schemas.microsoft.com/office/powerpoint/2010/main" val="369007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520EBE-9775-44B6-AC66-20B5F47F82C1}" type="slidenum">
              <a:rPr lang="en-US"/>
              <a:pPr/>
              <a:t>24</a:t>
            </a:fld>
            <a:endParaRPr lang="en-US"/>
          </a:p>
        </p:txBody>
      </p:sp>
      <p:sp>
        <p:nvSpPr>
          <p:cNvPr id="187394" name="Rectangle 2"/>
          <p:cNvSpPr>
            <a:spLocks noGrp="1" noRot="1" noChangeAspect="1" noChangeArrowheads="1" noTextEdit="1"/>
          </p:cNvSpPr>
          <p:nvPr>
            <p:ph type="sldImg"/>
          </p:nvPr>
        </p:nvSpPr>
        <p:spPr bwMode="auto">
          <a:xfrm>
            <a:off x="1181100" y="703263"/>
            <a:ext cx="4622800" cy="34671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7395" name="Rectangle 3"/>
          <p:cNvSpPr>
            <a:spLocks noGrp="1" noChangeArrowheads="1"/>
          </p:cNvSpPr>
          <p:nvPr>
            <p:ph type="body" idx="1"/>
          </p:nvPr>
        </p:nvSpPr>
        <p:spPr bwMode="auto">
          <a:xfrm>
            <a:off x="931863" y="4408488"/>
            <a:ext cx="5121275" cy="4176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594" tIns="46798" rIns="93594" bIns="46798"/>
          <a:lstStyle/>
          <a:p>
            <a:endParaRPr lang="en-US"/>
          </a:p>
        </p:txBody>
      </p:sp>
    </p:spTree>
    <p:extLst>
      <p:ext uri="{BB962C8B-B14F-4D97-AF65-F5344CB8AC3E}">
        <p14:creationId xmlns:p14="http://schemas.microsoft.com/office/powerpoint/2010/main" val="3878828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597DF9-A4B5-4188-9529-C33DEE1E853F}" type="slidenum">
              <a:rPr lang="en-US"/>
              <a:pPr/>
              <a:t>27</a:t>
            </a:fld>
            <a:endParaRPr lang="en-US"/>
          </a:p>
        </p:txBody>
      </p:sp>
      <p:sp>
        <p:nvSpPr>
          <p:cNvPr id="191490" name="Rectangle 2"/>
          <p:cNvSpPr>
            <a:spLocks noGrp="1" noRot="1" noChangeAspect="1" noChangeArrowheads="1" noTextEdit="1"/>
          </p:cNvSpPr>
          <p:nvPr>
            <p:ph type="sldImg"/>
          </p:nvPr>
        </p:nvSpPr>
        <p:spPr bwMode="auto">
          <a:xfrm>
            <a:off x="1181100" y="703263"/>
            <a:ext cx="4622800" cy="3467100"/>
          </a:xfrm>
          <a:prstGeom prst="rect">
            <a:avLst/>
          </a:prstGeom>
          <a:solidFill>
            <a:srgbClr val="FFFFFF"/>
          </a:solidFill>
          <a:ln>
            <a:solidFill>
              <a:srgbClr val="000000"/>
            </a:solidFill>
            <a:miter lim="800000"/>
            <a:headEnd/>
            <a:tailEnd/>
          </a:ln>
        </p:spPr>
      </p:sp>
      <p:sp>
        <p:nvSpPr>
          <p:cNvPr id="191491" name="Rectangle 3"/>
          <p:cNvSpPr>
            <a:spLocks noGrp="1" noChangeArrowheads="1"/>
          </p:cNvSpPr>
          <p:nvPr>
            <p:ph type="body" idx="1"/>
          </p:nvPr>
        </p:nvSpPr>
        <p:spPr bwMode="auto">
          <a:xfrm>
            <a:off x="931863" y="4408488"/>
            <a:ext cx="5121275" cy="4176712"/>
          </a:xfrm>
          <a:prstGeom prst="rect">
            <a:avLst/>
          </a:prstGeom>
          <a:solidFill>
            <a:srgbClr val="FFFFFF"/>
          </a:solidFill>
          <a:ln>
            <a:solidFill>
              <a:srgbClr val="000000"/>
            </a:solidFill>
            <a:miter lim="800000"/>
            <a:headEnd/>
            <a:tailEnd/>
          </a:ln>
        </p:spPr>
        <p:txBody>
          <a:bodyPr/>
          <a:lstStyle/>
          <a:p>
            <a:r>
              <a:rPr lang="en-US"/>
              <a:t>Size of coded/compressed string size is WEPL.</a:t>
            </a:r>
          </a:p>
        </p:txBody>
      </p:sp>
    </p:spTree>
    <p:extLst>
      <p:ext uri="{BB962C8B-B14F-4D97-AF65-F5344CB8AC3E}">
        <p14:creationId xmlns:p14="http://schemas.microsoft.com/office/powerpoint/2010/main" val="1236023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22C3F3-99BD-414C-B92A-BA2D1C0D32B7}" type="slidenum">
              <a:rPr lang="en-US"/>
              <a:pPr/>
              <a:t>39</a:t>
            </a:fld>
            <a:endParaRPr lang="en-US"/>
          </a:p>
        </p:txBody>
      </p:sp>
      <p:sp>
        <p:nvSpPr>
          <p:cNvPr id="204802" name="Rectangle 2"/>
          <p:cNvSpPr>
            <a:spLocks noGrp="1" noRot="1" noChangeAspect="1" noChangeArrowheads="1" noTextEdit="1"/>
          </p:cNvSpPr>
          <p:nvPr>
            <p:ph type="sldImg"/>
          </p:nvPr>
        </p:nvSpPr>
        <p:spPr bwMode="auto">
          <a:xfrm>
            <a:off x="1181100" y="703263"/>
            <a:ext cx="4622800" cy="3467100"/>
          </a:xfrm>
          <a:prstGeom prst="rect">
            <a:avLst/>
          </a:prstGeom>
          <a:solidFill>
            <a:srgbClr val="FFFFFF"/>
          </a:solidFill>
          <a:ln>
            <a:solidFill>
              <a:srgbClr val="000000"/>
            </a:solidFill>
            <a:miter lim="800000"/>
            <a:headEnd/>
            <a:tailEnd/>
          </a:ln>
        </p:spPr>
      </p:sp>
      <p:sp>
        <p:nvSpPr>
          <p:cNvPr id="204803" name="Rectangle 3"/>
          <p:cNvSpPr>
            <a:spLocks noGrp="1" noChangeArrowheads="1"/>
          </p:cNvSpPr>
          <p:nvPr>
            <p:ph type="body" idx="1"/>
          </p:nvPr>
        </p:nvSpPr>
        <p:spPr bwMode="auto">
          <a:xfrm>
            <a:off x="931863" y="4408488"/>
            <a:ext cx="5121275" cy="4176712"/>
          </a:xfrm>
          <a:prstGeom prst="rect">
            <a:avLst/>
          </a:prstGeom>
          <a:solidFill>
            <a:srgbClr val="FFFFFF"/>
          </a:solidFill>
          <a:ln>
            <a:solidFill>
              <a:srgbClr val="000000"/>
            </a:solidFill>
            <a:miter lim="800000"/>
            <a:headEnd/>
            <a:tailEnd/>
          </a:ln>
        </p:spPr>
        <p:txBody>
          <a:bodyPr/>
          <a:lstStyle/>
          <a:p>
            <a:r>
              <a:rPr lang="en-US"/>
              <a:t>May simply use next to last formula if you wish.</a:t>
            </a:r>
          </a:p>
        </p:txBody>
      </p:sp>
    </p:spTree>
    <p:extLst>
      <p:ext uri="{BB962C8B-B14F-4D97-AF65-F5344CB8AC3E}">
        <p14:creationId xmlns:p14="http://schemas.microsoft.com/office/powerpoint/2010/main" val="1978135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0E3800-91F5-4ABD-8B48-38B292B27775}" type="slidenum">
              <a:rPr lang="en-US"/>
              <a:pPr/>
              <a:t>40</a:t>
            </a:fld>
            <a:endParaRPr lang="en-US"/>
          </a:p>
        </p:txBody>
      </p:sp>
      <p:sp>
        <p:nvSpPr>
          <p:cNvPr id="206850" name="Rectangle 2"/>
          <p:cNvSpPr>
            <a:spLocks noGrp="1" noRot="1" noChangeAspect="1" noChangeArrowheads="1" noTextEdit="1"/>
          </p:cNvSpPr>
          <p:nvPr>
            <p:ph type="sldImg"/>
          </p:nvPr>
        </p:nvSpPr>
        <p:spPr bwMode="auto">
          <a:xfrm>
            <a:off x="1181100" y="703263"/>
            <a:ext cx="4622800" cy="3467100"/>
          </a:xfrm>
          <a:prstGeom prst="rect">
            <a:avLst/>
          </a:prstGeom>
          <a:solidFill>
            <a:srgbClr val="FFFFFF"/>
          </a:solidFill>
          <a:ln>
            <a:solidFill>
              <a:srgbClr val="000000"/>
            </a:solidFill>
            <a:miter lim="800000"/>
            <a:headEnd/>
            <a:tailEnd/>
          </a:ln>
        </p:spPr>
      </p:sp>
      <p:sp>
        <p:nvSpPr>
          <p:cNvPr id="206851" name="Rectangle 3"/>
          <p:cNvSpPr>
            <a:spLocks noGrp="1" noChangeArrowheads="1"/>
          </p:cNvSpPr>
          <p:nvPr>
            <p:ph type="body" idx="1"/>
          </p:nvPr>
        </p:nvSpPr>
        <p:spPr bwMode="auto">
          <a:xfrm>
            <a:off x="931863" y="4408488"/>
            <a:ext cx="5121275" cy="4176712"/>
          </a:xfrm>
          <a:prstGeom prst="rect">
            <a:avLst/>
          </a:prstGeom>
          <a:solidFill>
            <a:srgbClr val="FFFFFF"/>
          </a:solidFill>
          <a:ln>
            <a:solidFill>
              <a:srgbClr val="000000"/>
            </a:solidFill>
            <a:miter lim="800000"/>
            <a:headEnd/>
            <a:tailEnd/>
          </a:ln>
        </p:spPr>
        <p:txBody>
          <a:bodyPr/>
          <a:lstStyle/>
          <a:p>
            <a:r>
              <a:rPr lang="en-US"/>
              <a:t>(r-1)mod (k-1) = 0 when k = 2, all r.</a:t>
            </a:r>
          </a:p>
        </p:txBody>
      </p:sp>
    </p:spTree>
    <p:extLst>
      <p:ext uri="{BB962C8B-B14F-4D97-AF65-F5344CB8AC3E}">
        <p14:creationId xmlns:p14="http://schemas.microsoft.com/office/powerpoint/2010/main" val="3813983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4164013" y="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5059" name="Rectangle 3"/>
          <p:cNvSpPr>
            <a:spLocks noChangeArrowheads="1"/>
          </p:cNvSpPr>
          <p:nvPr/>
        </p:nvSpPr>
        <p:spPr bwMode="auto">
          <a:xfrm>
            <a:off x="4164013" y="868680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sz="1200">
                <a:latin typeface="Times New Roman" panose="02020603050405020304" pitchFamily="18" charset="0"/>
              </a:rPr>
              <a:t>3</a:t>
            </a:r>
          </a:p>
        </p:txBody>
      </p:sp>
      <p:sp>
        <p:nvSpPr>
          <p:cNvPr id="45060" name="Rectangle 4"/>
          <p:cNvSpPr>
            <a:spLocks noChangeArrowheads="1"/>
          </p:cNvSpPr>
          <p:nvPr/>
        </p:nvSpPr>
        <p:spPr bwMode="auto">
          <a:xfrm>
            <a:off x="0" y="868680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5061" name="Rectangle 5"/>
          <p:cNvSpPr>
            <a:spLocks noChangeArrowheads="1"/>
          </p:cNvSpPr>
          <p:nvPr/>
        </p:nvSpPr>
        <p:spPr bwMode="auto">
          <a:xfrm>
            <a:off x="0" y="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5062" name="Rectangle 6"/>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3"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336074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4164013" y="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50179" name="Rectangle 3"/>
          <p:cNvSpPr>
            <a:spLocks noChangeArrowheads="1"/>
          </p:cNvSpPr>
          <p:nvPr/>
        </p:nvSpPr>
        <p:spPr bwMode="auto">
          <a:xfrm>
            <a:off x="4164013" y="868680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sz="1200">
                <a:latin typeface="Times New Roman" panose="02020603050405020304" pitchFamily="18" charset="0"/>
              </a:rPr>
              <a:t>8</a:t>
            </a:r>
          </a:p>
        </p:txBody>
      </p:sp>
      <p:sp>
        <p:nvSpPr>
          <p:cNvPr id="50180" name="Rectangle 4"/>
          <p:cNvSpPr>
            <a:spLocks noChangeArrowheads="1"/>
          </p:cNvSpPr>
          <p:nvPr/>
        </p:nvSpPr>
        <p:spPr bwMode="auto">
          <a:xfrm>
            <a:off x="0" y="868680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50181" name="Rectangle 5"/>
          <p:cNvSpPr>
            <a:spLocks noChangeArrowheads="1"/>
          </p:cNvSpPr>
          <p:nvPr/>
        </p:nvSpPr>
        <p:spPr bwMode="auto">
          <a:xfrm>
            <a:off x="0" y="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50182" name="Rectangle 6"/>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3"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720621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4164013" y="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6083" name="Rectangle 3"/>
          <p:cNvSpPr>
            <a:spLocks noChangeArrowheads="1"/>
          </p:cNvSpPr>
          <p:nvPr/>
        </p:nvSpPr>
        <p:spPr bwMode="auto">
          <a:xfrm>
            <a:off x="4164013" y="868680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sz="1200">
                <a:latin typeface="Times New Roman" panose="02020603050405020304" pitchFamily="18" charset="0"/>
              </a:rPr>
              <a:t>4</a:t>
            </a:r>
          </a:p>
        </p:txBody>
      </p:sp>
      <p:sp>
        <p:nvSpPr>
          <p:cNvPr id="46084" name="Rectangle 4"/>
          <p:cNvSpPr>
            <a:spLocks noChangeArrowheads="1"/>
          </p:cNvSpPr>
          <p:nvPr/>
        </p:nvSpPr>
        <p:spPr bwMode="auto">
          <a:xfrm>
            <a:off x="0" y="868680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6085" name="Rectangle 5"/>
          <p:cNvSpPr>
            <a:spLocks noChangeArrowheads="1"/>
          </p:cNvSpPr>
          <p:nvPr/>
        </p:nvSpPr>
        <p:spPr bwMode="auto">
          <a:xfrm>
            <a:off x="0" y="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6086" name="Rectangle 6"/>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7"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529038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164013" y="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7107" name="Rectangle 3"/>
          <p:cNvSpPr>
            <a:spLocks noChangeArrowheads="1"/>
          </p:cNvSpPr>
          <p:nvPr/>
        </p:nvSpPr>
        <p:spPr bwMode="auto">
          <a:xfrm>
            <a:off x="4164013" y="868680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sz="1200">
                <a:latin typeface="Times New Roman" panose="02020603050405020304" pitchFamily="18" charset="0"/>
              </a:rPr>
              <a:t>5</a:t>
            </a:r>
          </a:p>
        </p:txBody>
      </p:sp>
      <p:sp>
        <p:nvSpPr>
          <p:cNvPr id="47108" name="Rectangle 4"/>
          <p:cNvSpPr>
            <a:spLocks noChangeArrowheads="1"/>
          </p:cNvSpPr>
          <p:nvPr/>
        </p:nvSpPr>
        <p:spPr bwMode="auto">
          <a:xfrm>
            <a:off x="0" y="868680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7109" name="Rectangle 5"/>
          <p:cNvSpPr>
            <a:spLocks noChangeArrowheads="1"/>
          </p:cNvSpPr>
          <p:nvPr/>
        </p:nvSpPr>
        <p:spPr bwMode="auto">
          <a:xfrm>
            <a:off x="0" y="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7110" name="Rectangle 6"/>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11"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703111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4164013" y="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8131" name="Rectangle 3"/>
          <p:cNvSpPr>
            <a:spLocks noChangeArrowheads="1"/>
          </p:cNvSpPr>
          <p:nvPr/>
        </p:nvSpPr>
        <p:spPr bwMode="auto">
          <a:xfrm>
            <a:off x="4164013" y="868680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sz="1200">
                <a:latin typeface="Times New Roman" panose="02020603050405020304" pitchFamily="18" charset="0"/>
              </a:rPr>
              <a:t>6</a:t>
            </a:r>
          </a:p>
        </p:txBody>
      </p:sp>
      <p:sp>
        <p:nvSpPr>
          <p:cNvPr id="48132" name="Rectangle 4"/>
          <p:cNvSpPr>
            <a:spLocks noChangeArrowheads="1"/>
          </p:cNvSpPr>
          <p:nvPr/>
        </p:nvSpPr>
        <p:spPr bwMode="auto">
          <a:xfrm>
            <a:off x="0" y="868680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8133" name="Rectangle 5"/>
          <p:cNvSpPr>
            <a:spLocks noChangeArrowheads="1"/>
          </p:cNvSpPr>
          <p:nvPr/>
        </p:nvSpPr>
        <p:spPr bwMode="auto">
          <a:xfrm>
            <a:off x="0" y="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8134" name="Rectangle 6"/>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5"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702094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4164013" y="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8131" name="Rectangle 3"/>
          <p:cNvSpPr>
            <a:spLocks noChangeArrowheads="1"/>
          </p:cNvSpPr>
          <p:nvPr/>
        </p:nvSpPr>
        <p:spPr bwMode="auto">
          <a:xfrm>
            <a:off x="4164013" y="868680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sz="1200">
                <a:latin typeface="Times New Roman" panose="02020603050405020304" pitchFamily="18" charset="0"/>
              </a:rPr>
              <a:t>6</a:t>
            </a:r>
          </a:p>
        </p:txBody>
      </p:sp>
      <p:sp>
        <p:nvSpPr>
          <p:cNvPr id="48132" name="Rectangle 4"/>
          <p:cNvSpPr>
            <a:spLocks noChangeArrowheads="1"/>
          </p:cNvSpPr>
          <p:nvPr/>
        </p:nvSpPr>
        <p:spPr bwMode="auto">
          <a:xfrm>
            <a:off x="0" y="868680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8133" name="Rectangle 5"/>
          <p:cNvSpPr>
            <a:spLocks noChangeArrowheads="1"/>
          </p:cNvSpPr>
          <p:nvPr/>
        </p:nvSpPr>
        <p:spPr bwMode="auto">
          <a:xfrm>
            <a:off x="0" y="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8134" name="Rectangle 6"/>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5"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749248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4164013" y="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8131" name="Rectangle 3"/>
          <p:cNvSpPr>
            <a:spLocks noChangeArrowheads="1"/>
          </p:cNvSpPr>
          <p:nvPr/>
        </p:nvSpPr>
        <p:spPr bwMode="auto">
          <a:xfrm>
            <a:off x="4164013" y="868680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sz="1200">
                <a:latin typeface="Times New Roman" panose="02020603050405020304" pitchFamily="18" charset="0"/>
              </a:rPr>
              <a:t>6</a:t>
            </a:r>
          </a:p>
        </p:txBody>
      </p:sp>
      <p:sp>
        <p:nvSpPr>
          <p:cNvPr id="48132" name="Rectangle 4"/>
          <p:cNvSpPr>
            <a:spLocks noChangeArrowheads="1"/>
          </p:cNvSpPr>
          <p:nvPr/>
        </p:nvSpPr>
        <p:spPr bwMode="auto">
          <a:xfrm>
            <a:off x="0" y="868680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8133" name="Rectangle 5"/>
          <p:cNvSpPr>
            <a:spLocks noChangeArrowheads="1"/>
          </p:cNvSpPr>
          <p:nvPr/>
        </p:nvSpPr>
        <p:spPr bwMode="auto">
          <a:xfrm>
            <a:off x="0" y="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8134" name="Rectangle 6"/>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5"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82916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4164013" y="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8131" name="Rectangle 3"/>
          <p:cNvSpPr>
            <a:spLocks noChangeArrowheads="1"/>
          </p:cNvSpPr>
          <p:nvPr/>
        </p:nvSpPr>
        <p:spPr bwMode="auto">
          <a:xfrm>
            <a:off x="4164013" y="868680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sz="1200">
                <a:latin typeface="Times New Roman" panose="02020603050405020304" pitchFamily="18" charset="0"/>
              </a:rPr>
              <a:t>6</a:t>
            </a:r>
          </a:p>
        </p:txBody>
      </p:sp>
      <p:sp>
        <p:nvSpPr>
          <p:cNvPr id="48132" name="Rectangle 4"/>
          <p:cNvSpPr>
            <a:spLocks noChangeArrowheads="1"/>
          </p:cNvSpPr>
          <p:nvPr/>
        </p:nvSpPr>
        <p:spPr bwMode="auto">
          <a:xfrm>
            <a:off x="0" y="868680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8133" name="Rectangle 5"/>
          <p:cNvSpPr>
            <a:spLocks noChangeArrowheads="1"/>
          </p:cNvSpPr>
          <p:nvPr/>
        </p:nvSpPr>
        <p:spPr bwMode="auto">
          <a:xfrm>
            <a:off x="0" y="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8134" name="Rectangle 6"/>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5"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558006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4164013" y="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8131" name="Rectangle 3"/>
          <p:cNvSpPr>
            <a:spLocks noChangeArrowheads="1"/>
          </p:cNvSpPr>
          <p:nvPr/>
        </p:nvSpPr>
        <p:spPr bwMode="auto">
          <a:xfrm>
            <a:off x="4164013" y="868680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sz="1200">
                <a:latin typeface="Times New Roman" panose="02020603050405020304" pitchFamily="18" charset="0"/>
              </a:rPr>
              <a:t>6</a:t>
            </a:r>
          </a:p>
        </p:txBody>
      </p:sp>
      <p:sp>
        <p:nvSpPr>
          <p:cNvPr id="48132" name="Rectangle 4"/>
          <p:cNvSpPr>
            <a:spLocks noChangeArrowheads="1"/>
          </p:cNvSpPr>
          <p:nvPr/>
        </p:nvSpPr>
        <p:spPr bwMode="auto">
          <a:xfrm>
            <a:off x="0" y="868680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8133" name="Rectangle 5"/>
          <p:cNvSpPr>
            <a:spLocks noChangeArrowheads="1"/>
          </p:cNvSpPr>
          <p:nvPr/>
        </p:nvSpPr>
        <p:spPr bwMode="auto">
          <a:xfrm>
            <a:off x="0" y="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8134" name="Rectangle 6"/>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5"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218029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15DBF15F-E4A8-4D45-87DC-2568F3B65405}"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AA466914-9E99-49A9-AB8E-1DC4D3DBC73C}"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F2E0D003-FD55-46B1-BA44-CB08942F1C0F}" type="slidenum">
              <a:rPr lang="en-US"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459ABE3D-7BB8-4B9B-A36C-B4029C65B795}" type="slidenum">
              <a:rPr lang="en-US" altLang="en-US"/>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71ADFF7F-B8E3-4513-BF62-9F9C6654D2A6}" type="slidenum">
              <a:rPr lang="en-US" altLang="en-US"/>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solidFill>
                  <a:srgbClr val="DBF5F9">
                    <a:shade val="90000"/>
                  </a:srgbClr>
                </a:solidFill>
              </a:defRPr>
            </a:lvl1pPr>
          </a:lstStyle>
          <a:p>
            <a:pPr>
              <a:defRPr/>
            </a:pPr>
            <a:fld id="{815C964C-901B-4C70-BDA0-789B7FADD873}" type="datetime1">
              <a:rPr lang="en-US"/>
              <a:pPr>
                <a:defRPr/>
              </a:pPr>
              <a:t>3/15/2023</a:t>
            </a:fld>
            <a:endParaRPr lang="en-US" dirty="0"/>
          </a:p>
        </p:txBody>
      </p:sp>
      <p:sp>
        <p:nvSpPr>
          <p:cNvPr id="5" name="Rectangle 5"/>
          <p:cNvSpPr>
            <a:spLocks noGrp="1" noChangeArrowheads="1"/>
          </p:cNvSpPr>
          <p:nvPr>
            <p:ph type="ftr" sz="quarter" idx="11"/>
          </p:nvPr>
        </p:nvSpPr>
        <p:spPr/>
        <p:txBody>
          <a:bodyPr/>
          <a:lstStyle>
            <a:lvl1pPr>
              <a:defRPr>
                <a:solidFill>
                  <a:srgbClr val="DBF5F9">
                    <a:shade val="90000"/>
                  </a:srgbClr>
                </a:solidFill>
              </a:defRPr>
            </a:lvl1pPr>
          </a:lstStyle>
          <a:p>
            <a:pPr>
              <a:defRPr/>
            </a:pPr>
            <a:r>
              <a:rPr lang="en-US"/>
              <a:t>Analyzing Algorithms</a:t>
            </a:r>
          </a:p>
        </p:txBody>
      </p:sp>
      <p:sp>
        <p:nvSpPr>
          <p:cNvPr id="6" name="Rectangle 6"/>
          <p:cNvSpPr>
            <a:spLocks noGrp="1" noChangeArrowheads="1"/>
          </p:cNvSpPr>
          <p:nvPr>
            <p:ph type="sldNum" sz="quarter" idx="12"/>
          </p:nvPr>
        </p:nvSpPr>
        <p:spPr/>
        <p:txBody>
          <a:bodyPr/>
          <a:lstStyle>
            <a:lvl1pPr>
              <a:defRPr>
                <a:solidFill>
                  <a:srgbClr val="D1EAEE"/>
                </a:solidFill>
              </a:defRPr>
            </a:lvl1pPr>
          </a:lstStyle>
          <a:p>
            <a:fld id="{3BE301B5-0EB7-4DFD-A3EF-14260E98254E}"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solidFill>
                  <a:srgbClr val="04617B">
                    <a:shade val="90000"/>
                  </a:srgbClr>
                </a:solidFill>
              </a:defRPr>
            </a:lvl1pPr>
          </a:lstStyle>
          <a:p>
            <a:pPr>
              <a:defRPr/>
            </a:pPr>
            <a:fld id="{E9B61D3F-CA9F-4DAE-A99A-0DA615A4CF03}" type="datetime1">
              <a:rPr lang="en-US"/>
              <a:pPr>
                <a:defRPr/>
              </a:pPr>
              <a:t>3/15/2023</a:t>
            </a:fld>
            <a:endParaRPr lang="en-US" dirty="0"/>
          </a:p>
        </p:txBody>
      </p:sp>
      <p:sp>
        <p:nvSpPr>
          <p:cNvPr id="5" name="Rectangle 5"/>
          <p:cNvSpPr>
            <a:spLocks noGrp="1" noChangeArrowheads="1"/>
          </p:cNvSpPr>
          <p:nvPr>
            <p:ph type="ftr" sz="quarter" idx="11"/>
          </p:nvPr>
        </p:nvSpPr>
        <p:spPr/>
        <p:txBody>
          <a:bodyPr/>
          <a:lstStyle>
            <a:lvl1pPr>
              <a:defRPr>
                <a:solidFill>
                  <a:srgbClr val="04617B">
                    <a:shade val="90000"/>
                  </a:srgbClr>
                </a:solidFill>
              </a:defRPr>
            </a:lvl1pPr>
          </a:lstStyle>
          <a:p>
            <a:pPr>
              <a:defRPr/>
            </a:pPr>
            <a:r>
              <a:rPr lang="en-US"/>
              <a:t>Analyzing Algorithms</a:t>
            </a:r>
          </a:p>
        </p:txBody>
      </p:sp>
      <p:sp>
        <p:nvSpPr>
          <p:cNvPr id="6" name="Rectangle 6"/>
          <p:cNvSpPr>
            <a:spLocks noGrp="1" noChangeArrowheads="1"/>
          </p:cNvSpPr>
          <p:nvPr>
            <p:ph type="sldNum" sz="quarter" idx="12"/>
          </p:nvPr>
        </p:nvSpPr>
        <p:spPr/>
        <p:txBody>
          <a:bodyPr/>
          <a:lstStyle>
            <a:lvl1pPr>
              <a:defRPr>
                <a:solidFill>
                  <a:srgbClr val="045C75"/>
                </a:solidFill>
              </a:defRPr>
            </a:lvl1pPr>
          </a:lstStyle>
          <a:p>
            <a:fld id="{67E932A0-87BC-49BE-83FC-DE243959F78F}"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solidFill>
                  <a:srgbClr val="DBF5F9">
                    <a:shade val="90000"/>
                  </a:srgbClr>
                </a:solidFill>
              </a:defRPr>
            </a:lvl1pPr>
          </a:lstStyle>
          <a:p>
            <a:pPr>
              <a:defRPr/>
            </a:pPr>
            <a:fld id="{99E974F6-EDCF-42CE-AF5E-510F5162F10F}" type="datetime1">
              <a:rPr lang="en-US"/>
              <a:pPr>
                <a:defRPr/>
              </a:pPr>
              <a:t>3/15/2023</a:t>
            </a:fld>
            <a:endParaRPr lang="en-US"/>
          </a:p>
        </p:txBody>
      </p:sp>
      <p:sp>
        <p:nvSpPr>
          <p:cNvPr id="5" name="Rectangle 5"/>
          <p:cNvSpPr>
            <a:spLocks noGrp="1" noChangeArrowheads="1"/>
          </p:cNvSpPr>
          <p:nvPr>
            <p:ph type="ftr" sz="quarter" idx="11"/>
          </p:nvPr>
        </p:nvSpPr>
        <p:spPr/>
        <p:txBody>
          <a:bodyPr/>
          <a:lstStyle>
            <a:lvl1pPr>
              <a:defRPr>
                <a:solidFill>
                  <a:srgbClr val="DBF5F9">
                    <a:shade val="90000"/>
                  </a:srgbClr>
                </a:solidFill>
              </a:defRPr>
            </a:lvl1pPr>
          </a:lstStyle>
          <a:p>
            <a:pPr>
              <a:defRPr/>
            </a:pPr>
            <a:r>
              <a:rPr lang="en-US"/>
              <a:t>Analyzing Algorithms</a:t>
            </a:r>
          </a:p>
        </p:txBody>
      </p:sp>
      <p:sp>
        <p:nvSpPr>
          <p:cNvPr id="6" name="Rectangle 6"/>
          <p:cNvSpPr>
            <a:spLocks noGrp="1" noChangeArrowheads="1"/>
          </p:cNvSpPr>
          <p:nvPr>
            <p:ph type="sldNum" sz="quarter" idx="12"/>
          </p:nvPr>
        </p:nvSpPr>
        <p:spPr/>
        <p:txBody>
          <a:bodyPr/>
          <a:lstStyle>
            <a:lvl1pPr>
              <a:defRPr>
                <a:solidFill>
                  <a:srgbClr val="D1EAEE"/>
                </a:solidFill>
              </a:defRPr>
            </a:lvl1pPr>
          </a:lstStyle>
          <a:p>
            <a:fld id="{D7645A4E-33CC-42EF-A73D-591D6D6FC593}"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solidFill>
                  <a:srgbClr val="04617B">
                    <a:shade val="90000"/>
                  </a:srgbClr>
                </a:solidFill>
              </a:defRPr>
            </a:lvl1pPr>
          </a:lstStyle>
          <a:p>
            <a:pPr>
              <a:defRPr/>
            </a:pPr>
            <a:fld id="{D99A6594-9337-43E7-A5BD-B668B65DB7D5}" type="datetime1">
              <a:rPr lang="en-US"/>
              <a:pPr>
                <a:defRPr/>
              </a:pPr>
              <a:t>3/15/2023</a:t>
            </a:fld>
            <a:endParaRPr lang="en-US" dirty="0"/>
          </a:p>
        </p:txBody>
      </p:sp>
      <p:sp>
        <p:nvSpPr>
          <p:cNvPr id="6" name="Rectangle 5"/>
          <p:cNvSpPr>
            <a:spLocks noGrp="1" noChangeArrowheads="1"/>
          </p:cNvSpPr>
          <p:nvPr>
            <p:ph type="ftr" sz="quarter" idx="11"/>
          </p:nvPr>
        </p:nvSpPr>
        <p:spPr/>
        <p:txBody>
          <a:bodyPr/>
          <a:lstStyle>
            <a:lvl1pPr>
              <a:defRPr>
                <a:solidFill>
                  <a:srgbClr val="04617B">
                    <a:shade val="90000"/>
                  </a:srgbClr>
                </a:solidFill>
              </a:defRPr>
            </a:lvl1pPr>
          </a:lstStyle>
          <a:p>
            <a:pPr>
              <a:defRPr/>
            </a:pPr>
            <a:r>
              <a:rPr lang="en-US"/>
              <a:t>Analyzing Algorithms</a:t>
            </a:r>
          </a:p>
        </p:txBody>
      </p:sp>
      <p:sp>
        <p:nvSpPr>
          <p:cNvPr id="7" name="Rectangle 6"/>
          <p:cNvSpPr>
            <a:spLocks noGrp="1" noChangeArrowheads="1"/>
          </p:cNvSpPr>
          <p:nvPr>
            <p:ph type="sldNum" sz="quarter" idx="12"/>
          </p:nvPr>
        </p:nvSpPr>
        <p:spPr/>
        <p:txBody>
          <a:bodyPr/>
          <a:lstStyle>
            <a:lvl1pPr>
              <a:defRPr>
                <a:solidFill>
                  <a:srgbClr val="045C75"/>
                </a:solidFill>
              </a:defRPr>
            </a:lvl1pPr>
          </a:lstStyle>
          <a:p>
            <a:fld id="{F27193E6-C994-4E02-9868-BA6BC2DDAE06}"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solidFill>
                  <a:srgbClr val="04617B">
                    <a:shade val="90000"/>
                  </a:srgbClr>
                </a:solidFill>
              </a:defRPr>
            </a:lvl1pPr>
          </a:lstStyle>
          <a:p>
            <a:pPr>
              <a:defRPr/>
            </a:pPr>
            <a:fld id="{BA7A2817-9BC9-4A53-AF70-BE9BC93BC33E}" type="datetime1">
              <a:rPr lang="en-US"/>
              <a:pPr>
                <a:defRPr/>
              </a:pPr>
              <a:t>3/15/2023</a:t>
            </a:fld>
            <a:endParaRPr lang="en-US" dirty="0"/>
          </a:p>
        </p:txBody>
      </p:sp>
      <p:sp>
        <p:nvSpPr>
          <p:cNvPr id="8" name="Rectangle 5"/>
          <p:cNvSpPr>
            <a:spLocks noGrp="1" noChangeArrowheads="1"/>
          </p:cNvSpPr>
          <p:nvPr>
            <p:ph type="ftr" sz="quarter" idx="11"/>
          </p:nvPr>
        </p:nvSpPr>
        <p:spPr/>
        <p:txBody>
          <a:bodyPr/>
          <a:lstStyle>
            <a:lvl1pPr>
              <a:defRPr>
                <a:solidFill>
                  <a:srgbClr val="04617B">
                    <a:shade val="90000"/>
                  </a:srgbClr>
                </a:solidFill>
              </a:defRPr>
            </a:lvl1pPr>
          </a:lstStyle>
          <a:p>
            <a:pPr>
              <a:defRPr/>
            </a:pPr>
            <a:r>
              <a:rPr lang="en-US"/>
              <a:t>Analyzing Algorithms</a:t>
            </a:r>
          </a:p>
        </p:txBody>
      </p:sp>
      <p:sp>
        <p:nvSpPr>
          <p:cNvPr id="9" name="Rectangle 6"/>
          <p:cNvSpPr>
            <a:spLocks noGrp="1" noChangeArrowheads="1"/>
          </p:cNvSpPr>
          <p:nvPr>
            <p:ph type="sldNum" sz="quarter" idx="12"/>
          </p:nvPr>
        </p:nvSpPr>
        <p:spPr/>
        <p:txBody>
          <a:bodyPr/>
          <a:lstStyle>
            <a:lvl1pPr>
              <a:defRPr>
                <a:solidFill>
                  <a:srgbClr val="045C75"/>
                </a:solidFill>
              </a:defRPr>
            </a:lvl1pPr>
          </a:lstStyle>
          <a:p>
            <a:fld id="{9966C915-8BC5-4EE5-A297-47205A524221}"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solidFill>
                  <a:srgbClr val="04617B">
                    <a:shade val="90000"/>
                  </a:srgbClr>
                </a:solidFill>
              </a:defRPr>
            </a:lvl1pPr>
          </a:lstStyle>
          <a:p>
            <a:pPr>
              <a:defRPr/>
            </a:pPr>
            <a:fld id="{2370760C-BCBD-4F97-A86F-B5A8F5F932CA}" type="datetime1">
              <a:rPr lang="en-US"/>
              <a:pPr>
                <a:defRPr/>
              </a:pPr>
              <a:t>3/15/2023</a:t>
            </a:fld>
            <a:endParaRPr lang="en-US" dirty="0"/>
          </a:p>
        </p:txBody>
      </p:sp>
      <p:sp>
        <p:nvSpPr>
          <p:cNvPr id="4" name="Rectangle 5"/>
          <p:cNvSpPr>
            <a:spLocks noGrp="1" noChangeArrowheads="1"/>
          </p:cNvSpPr>
          <p:nvPr>
            <p:ph type="ftr" sz="quarter" idx="11"/>
          </p:nvPr>
        </p:nvSpPr>
        <p:spPr/>
        <p:txBody>
          <a:bodyPr/>
          <a:lstStyle>
            <a:lvl1pPr>
              <a:defRPr>
                <a:solidFill>
                  <a:srgbClr val="04617B">
                    <a:shade val="90000"/>
                  </a:srgbClr>
                </a:solidFill>
              </a:defRPr>
            </a:lvl1pPr>
          </a:lstStyle>
          <a:p>
            <a:pPr>
              <a:defRPr/>
            </a:pPr>
            <a:r>
              <a:rPr lang="en-US"/>
              <a:t>Analyzing Algorithms</a:t>
            </a:r>
          </a:p>
        </p:txBody>
      </p:sp>
      <p:sp>
        <p:nvSpPr>
          <p:cNvPr id="5" name="Rectangle 6"/>
          <p:cNvSpPr>
            <a:spLocks noGrp="1" noChangeArrowheads="1"/>
          </p:cNvSpPr>
          <p:nvPr>
            <p:ph type="sldNum" sz="quarter" idx="12"/>
          </p:nvPr>
        </p:nvSpPr>
        <p:spPr/>
        <p:txBody>
          <a:bodyPr/>
          <a:lstStyle>
            <a:lvl1pPr>
              <a:defRPr>
                <a:solidFill>
                  <a:srgbClr val="045C75"/>
                </a:solidFill>
              </a:defRPr>
            </a:lvl1pPr>
          </a:lstStyle>
          <a:p>
            <a:fld id="{C32EC1C7-6D57-4D25-A104-B1CD0D40346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7D53854F-556F-4367-A6A6-38233DB425B1}" type="slidenum">
              <a:rPr lang="en-US" altLang="en-US"/>
              <a:pPr/>
              <a:t>‹#›</a:t>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solidFill>
                  <a:srgbClr val="04617B">
                    <a:shade val="90000"/>
                  </a:srgbClr>
                </a:solidFill>
              </a:defRPr>
            </a:lvl1pPr>
          </a:lstStyle>
          <a:p>
            <a:pPr>
              <a:defRPr/>
            </a:pPr>
            <a:fld id="{B07A14A3-2B60-4244-9BA9-1B216BCB44AD}" type="datetime1">
              <a:rPr lang="en-US"/>
              <a:pPr>
                <a:defRPr/>
              </a:pPr>
              <a:t>3/15/2023</a:t>
            </a:fld>
            <a:endParaRPr lang="en-US" dirty="0"/>
          </a:p>
        </p:txBody>
      </p:sp>
      <p:sp>
        <p:nvSpPr>
          <p:cNvPr id="3" name="Rectangle 5"/>
          <p:cNvSpPr>
            <a:spLocks noGrp="1" noChangeArrowheads="1"/>
          </p:cNvSpPr>
          <p:nvPr>
            <p:ph type="ftr" sz="quarter" idx="11"/>
          </p:nvPr>
        </p:nvSpPr>
        <p:spPr/>
        <p:txBody>
          <a:bodyPr/>
          <a:lstStyle>
            <a:lvl1pPr>
              <a:defRPr>
                <a:solidFill>
                  <a:srgbClr val="04617B">
                    <a:shade val="90000"/>
                  </a:srgbClr>
                </a:solidFill>
              </a:defRPr>
            </a:lvl1pPr>
          </a:lstStyle>
          <a:p>
            <a:pPr>
              <a:defRPr/>
            </a:pPr>
            <a:r>
              <a:rPr lang="en-US"/>
              <a:t>Analyzing Algorithms</a:t>
            </a:r>
          </a:p>
        </p:txBody>
      </p:sp>
      <p:sp>
        <p:nvSpPr>
          <p:cNvPr id="4" name="Rectangle 6"/>
          <p:cNvSpPr>
            <a:spLocks noGrp="1" noChangeArrowheads="1"/>
          </p:cNvSpPr>
          <p:nvPr>
            <p:ph type="sldNum" sz="quarter" idx="12"/>
          </p:nvPr>
        </p:nvSpPr>
        <p:spPr/>
        <p:txBody>
          <a:bodyPr/>
          <a:lstStyle>
            <a:lvl1pPr>
              <a:defRPr>
                <a:solidFill>
                  <a:srgbClr val="045C75"/>
                </a:solidFill>
              </a:defRPr>
            </a:lvl1pPr>
          </a:lstStyle>
          <a:p>
            <a:fld id="{A34E9164-E159-4BAB-840A-9A2B9516BE47}"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solidFill>
                  <a:srgbClr val="04617B">
                    <a:shade val="90000"/>
                  </a:srgbClr>
                </a:solidFill>
              </a:defRPr>
            </a:lvl1pPr>
          </a:lstStyle>
          <a:p>
            <a:pPr>
              <a:defRPr/>
            </a:pPr>
            <a:fld id="{BFE0F403-6AA8-43A6-9DBA-E5FFA84D21D5}" type="datetime1">
              <a:rPr lang="en-US"/>
              <a:pPr>
                <a:defRPr/>
              </a:pPr>
              <a:t>3/15/2023</a:t>
            </a:fld>
            <a:endParaRPr lang="en-US" dirty="0"/>
          </a:p>
        </p:txBody>
      </p:sp>
      <p:sp>
        <p:nvSpPr>
          <p:cNvPr id="6" name="Rectangle 5"/>
          <p:cNvSpPr>
            <a:spLocks noGrp="1" noChangeArrowheads="1"/>
          </p:cNvSpPr>
          <p:nvPr>
            <p:ph type="ftr" sz="quarter" idx="11"/>
          </p:nvPr>
        </p:nvSpPr>
        <p:spPr/>
        <p:txBody>
          <a:bodyPr/>
          <a:lstStyle>
            <a:lvl1pPr>
              <a:defRPr>
                <a:solidFill>
                  <a:srgbClr val="04617B">
                    <a:shade val="90000"/>
                  </a:srgbClr>
                </a:solidFill>
              </a:defRPr>
            </a:lvl1pPr>
          </a:lstStyle>
          <a:p>
            <a:pPr>
              <a:defRPr/>
            </a:pPr>
            <a:r>
              <a:rPr lang="en-US"/>
              <a:t>Analyzing Algorithms</a:t>
            </a:r>
          </a:p>
        </p:txBody>
      </p:sp>
      <p:sp>
        <p:nvSpPr>
          <p:cNvPr id="7" name="Rectangle 6"/>
          <p:cNvSpPr>
            <a:spLocks noGrp="1" noChangeArrowheads="1"/>
          </p:cNvSpPr>
          <p:nvPr>
            <p:ph type="sldNum" sz="quarter" idx="12"/>
          </p:nvPr>
        </p:nvSpPr>
        <p:spPr/>
        <p:txBody>
          <a:bodyPr/>
          <a:lstStyle>
            <a:lvl1pPr>
              <a:defRPr>
                <a:solidFill>
                  <a:srgbClr val="045C75"/>
                </a:solidFill>
              </a:defRPr>
            </a:lvl1pPr>
          </a:lstStyle>
          <a:p>
            <a:fld id="{8BAEC2B2-4A6D-4015-A729-16C6EC903D85}"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solidFill>
                  <a:srgbClr val="04617B">
                    <a:shade val="90000"/>
                  </a:srgbClr>
                </a:solidFill>
              </a:defRPr>
            </a:lvl1pPr>
          </a:lstStyle>
          <a:p>
            <a:pPr>
              <a:defRPr/>
            </a:pPr>
            <a:fld id="{B595E2DF-6D73-4139-AA93-83A9B8507810}" type="datetime1">
              <a:rPr lang="en-US"/>
              <a:pPr>
                <a:defRPr/>
              </a:pPr>
              <a:t>3/15/2023</a:t>
            </a:fld>
            <a:endParaRPr lang="en-US"/>
          </a:p>
        </p:txBody>
      </p:sp>
      <p:sp>
        <p:nvSpPr>
          <p:cNvPr id="6" name="Rectangle 5"/>
          <p:cNvSpPr>
            <a:spLocks noGrp="1" noChangeArrowheads="1"/>
          </p:cNvSpPr>
          <p:nvPr>
            <p:ph type="ftr" sz="quarter" idx="11"/>
          </p:nvPr>
        </p:nvSpPr>
        <p:spPr/>
        <p:txBody>
          <a:bodyPr/>
          <a:lstStyle>
            <a:lvl1pPr>
              <a:defRPr>
                <a:solidFill>
                  <a:srgbClr val="04617B">
                    <a:shade val="90000"/>
                  </a:srgbClr>
                </a:solidFill>
              </a:defRPr>
            </a:lvl1pPr>
          </a:lstStyle>
          <a:p>
            <a:pPr>
              <a:defRPr/>
            </a:pPr>
            <a:r>
              <a:rPr lang="en-US"/>
              <a:t>Analyzing Algorithms</a:t>
            </a:r>
          </a:p>
        </p:txBody>
      </p:sp>
      <p:sp>
        <p:nvSpPr>
          <p:cNvPr id="7" name="Rectangle 6"/>
          <p:cNvSpPr>
            <a:spLocks noGrp="1" noChangeArrowheads="1"/>
          </p:cNvSpPr>
          <p:nvPr>
            <p:ph type="sldNum" sz="quarter" idx="12"/>
          </p:nvPr>
        </p:nvSpPr>
        <p:spPr/>
        <p:txBody>
          <a:bodyPr/>
          <a:lstStyle>
            <a:lvl1pPr>
              <a:defRPr>
                <a:solidFill>
                  <a:srgbClr val="045C75"/>
                </a:solidFill>
              </a:defRPr>
            </a:lvl1pPr>
          </a:lstStyle>
          <a:p>
            <a:fld id="{C6C49A56-2FAC-4AD9-B666-3A1A6A7B127A}"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solidFill>
                  <a:srgbClr val="04617B">
                    <a:shade val="90000"/>
                  </a:srgbClr>
                </a:solidFill>
              </a:defRPr>
            </a:lvl1pPr>
          </a:lstStyle>
          <a:p>
            <a:pPr>
              <a:defRPr/>
            </a:pPr>
            <a:fld id="{6584139A-F844-44AE-B0B2-4B7E169A87A3}" type="datetime1">
              <a:rPr lang="en-US"/>
              <a:pPr>
                <a:defRPr/>
              </a:pPr>
              <a:t>3/15/2023</a:t>
            </a:fld>
            <a:endParaRPr lang="en-US" dirty="0"/>
          </a:p>
        </p:txBody>
      </p:sp>
      <p:sp>
        <p:nvSpPr>
          <p:cNvPr id="5" name="Rectangle 5"/>
          <p:cNvSpPr>
            <a:spLocks noGrp="1" noChangeArrowheads="1"/>
          </p:cNvSpPr>
          <p:nvPr>
            <p:ph type="ftr" sz="quarter" idx="11"/>
          </p:nvPr>
        </p:nvSpPr>
        <p:spPr/>
        <p:txBody>
          <a:bodyPr/>
          <a:lstStyle>
            <a:lvl1pPr>
              <a:defRPr>
                <a:solidFill>
                  <a:srgbClr val="04617B">
                    <a:shade val="90000"/>
                  </a:srgbClr>
                </a:solidFill>
              </a:defRPr>
            </a:lvl1pPr>
          </a:lstStyle>
          <a:p>
            <a:pPr>
              <a:defRPr/>
            </a:pPr>
            <a:r>
              <a:rPr lang="en-US"/>
              <a:t>Analyzing Algorithms</a:t>
            </a:r>
          </a:p>
        </p:txBody>
      </p:sp>
      <p:sp>
        <p:nvSpPr>
          <p:cNvPr id="6" name="Rectangle 6"/>
          <p:cNvSpPr>
            <a:spLocks noGrp="1" noChangeArrowheads="1"/>
          </p:cNvSpPr>
          <p:nvPr>
            <p:ph type="sldNum" sz="quarter" idx="12"/>
          </p:nvPr>
        </p:nvSpPr>
        <p:spPr/>
        <p:txBody>
          <a:bodyPr/>
          <a:lstStyle>
            <a:lvl1pPr>
              <a:defRPr>
                <a:solidFill>
                  <a:srgbClr val="045C75"/>
                </a:solidFill>
              </a:defRPr>
            </a:lvl1pPr>
          </a:lstStyle>
          <a:p>
            <a:fld id="{F95B85D7-F65D-453D-8BE3-A24D867E1530}"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solidFill>
                  <a:srgbClr val="04617B">
                    <a:shade val="90000"/>
                  </a:srgbClr>
                </a:solidFill>
              </a:defRPr>
            </a:lvl1pPr>
          </a:lstStyle>
          <a:p>
            <a:pPr>
              <a:defRPr/>
            </a:pPr>
            <a:fld id="{8CFD730C-E0A2-404C-9734-363546DBE33C}" type="datetime1">
              <a:rPr lang="en-US"/>
              <a:pPr>
                <a:defRPr/>
              </a:pPr>
              <a:t>3/15/2023</a:t>
            </a:fld>
            <a:endParaRPr lang="en-US" dirty="0"/>
          </a:p>
        </p:txBody>
      </p:sp>
      <p:sp>
        <p:nvSpPr>
          <p:cNvPr id="5" name="Rectangle 5"/>
          <p:cNvSpPr>
            <a:spLocks noGrp="1" noChangeArrowheads="1"/>
          </p:cNvSpPr>
          <p:nvPr>
            <p:ph type="ftr" sz="quarter" idx="11"/>
          </p:nvPr>
        </p:nvSpPr>
        <p:spPr/>
        <p:txBody>
          <a:bodyPr/>
          <a:lstStyle>
            <a:lvl1pPr>
              <a:defRPr>
                <a:solidFill>
                  <a:srgbClr val="04617B">
                    <a:shade val="90000"/>
                  </a:srgbClr>
                </a:solidFill>
              </a:defRPr>
            </a:lvl1pPr>
          </a:lstStyle>
          <a:p>
            <a:pPr>
              <a:defRPr/>
            </a:pPr>
            <a:r>
              <a:rPr lang="en-US"/>
              <a:t>Analyzing Algorithms</a:t>
            </a:r>
          </a:p>
        </p:txBody>
      </p:sp>
      <p:sp>
        <p:nvSpPr>
          <p:cNvPr id="6" name="Rectangle 6"/>
          <p:cNvSpPr>
            <a:spLocks noGrp="1" noChangeArrowheads="1"/>
          </p:cNvSpPr>
          <p:nvPr>
            <p:ph type="sldNum" sz="quarter" idx="12"/>
          </p:nvPr>
        </p:nvSpPr>
        <p:spPr/>
        <p:txBody>
          <a:bodyPr/>
          <a:lstStyle>
            <a:lvl1pPr>
              <a:defRPr>
                <a:solidFill>
                  <a:srgbClr val="045C75"/>
                </a:solidFill>
              </a:defRPr>
            </a:lvl1pPr>
          </a:lstStyle>
          <a:p>
            <a:fld id="{69C93DF8-0442-4271-B881-5C8EFD83ECB7}"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solidFill>
                  <a:srgbClr val="04617B">
                    <a:shade val="90000"/>
                  </a:srgbClr>
                </a:solidFill>
              </a:defRPr>
            </a:lvl1pPr>
          </a:lstStyle>
          <a:p>
            <a:pPr>
              <a:defRPr/>
            </a:pPr>
            <a:fld id="{163DFD06-F531-46C1-95B4-DE68CB748185}" type="datetime1">
              <a:rPr lang="en-US"/>
              <a:pPr>
                <a:defRPr/>
              </a:pPr>
              <a:t>3/15/2023</a:t>
            </a:fld>
            <a:endParaRPr lang="en-US"/>
          </a:p>
        </p:txBody>
      </p:sp>
      <p:sp>
        <p:nvSpPr>
          <p:cNvPr id="6" name="Rectangle 5"/>
          <p:cNvSpPr>
            <a:spLocks noGrp="1" noChangeArrowheads="1"/>
          </p:cNvSpPr>
          <p:nvPr>
            <p:ph type="ftr" sz="quarter" idx="11"/>
          </p:nvPr>
        </p:nvSpPr>
        <p:spPr/>
        <p:txBody>
          <a:bodyPr/>
          <a:lstStyle>
            <a:lvl1pPr>
              <a:defRPr>
                <a:solidFill>
                  <a:srgbClr val="04617B">
                    <a:shade val="90000"/>
                  </a:srgbClr>
                </a:solidFill>
              </a:defRPr>
            </a:lvl1pPr>
          </a:lstStyle>
          <a:p>
            <a:pPr>
              <a:defRPr/>
            </a:pPr>
            <a:r>
              <a:rPr lang="en-US"/>
              <a:t>Analyzing Algorithms</a:t>
            </a:r>
          </a:p>
        </p:txBody>
      </p:sp>
      <p:sp>
        <p:nvSpPr>
          <p:cNvPr id="7" name="Rectangle 6"/>
          <p:cNvSpPr>
            <a:spLocks noGrp="1" noChangeArrowheads="1"/>
          </p:cNvSpPr>
          <p:nvPr>
            <p:ph type="sldNum" sz="quarter" idx="12"/>
          </p:nvPr>
        </p:nvSpPr>
        <p:spPr/>
        <p:txBody>
          <a:bodyPr/>
          <a:lstStyle>
            <a:lvl1pPr>
              <a:defRPr>
                <a:solidFill>
                  <a:srgbClr val="045C75"/>
                </a:solidFill>
              </a:defRPr>
            </a:lvl1pPr>
          </a:lstStyle>
          <a:p>
            <a:fld id="{151F0306-E0C5-49BB-AB46-4BD4E7AF8A67}" type="slidenum">
              <a:rPr lang="en-US"/>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solidFill>
                  <a:srgbClr val="04617B">
                    <a:shade val="90000"/>
                  </a:srgbClr>
                </a:solidFill>
                <a:latin typeface="Times New Roman" pitchFamily="18" charset="0"/>
              </a:defRPr>
            </a:lvl1pPr>
          </a:lstStyle>
          <a:p>
            <a:pPr>
              <a:defRPr/>
            </a:pPr>
            <a:fld id="{151C4962-C809-46FE-AEE5-26C5435520C3}" type="datetime1">
              <a:rPr lang="en-US"/>
              <a:pPr>
                <a:defRPr/>
              </a:pPr>
              <a:t>3/15/2023</a:t>
            </a:fld>
            <a:endParaRPr lang="en-US" dirty="0"/>
          </a:p>
        </p:txBody>
      </p:sp>
      <p:sp>
        <p:nvSpPr>
          <p:cNvPr id="8" name="Rectangle 5"/>
          <p:cNvSpPr>
            <a:spLocks noGrp="1" noChangeArrowheads="1"/>
          </p:cNvSpPr>
          <p:nvPr>
            <p:ph type="ftr" sz="quarter" idx="11"/>
          </p:nvPr>
        </p:nvSpPr>
        <p:spPr/>
        <p:txBody>
          <a:bodyPr/>
          <a:lstStyle>
            <a:lvl1pPr>
              <a:defRPr>
                <a:solidFill>
                  <a:srgbClr val="04617B">
                    <a:shade val="90000"/>
                  </a:srgbClr>
                </a:solidFill>
                <a:latin typeface="Times New Roman" pitchFamily="18" charset="0"/>
              </a:defRPr>
            </a:lvl1pPr>
          </a:lstStyle>
          <a:p>
            <a:pPr>
              <a:defRPr/>
            </a:pPr>
            <a:r>
              <a:rPr lang="en-US"/>
              <a:t>Analyzing Algorithms</a:t>
            </a:r>
          </a:p>
        </p:txBody>
      </p:sp>
      <p:sp>
        <p:nvSpPr>
          <p:cNvPr id="9" name="Rectangle 6"/>
          <p:cNvSpPr>
            <a:spLocks noGrp="1" noChangeArrowheads="1"/>
          </p:cNvSpPr>
          <p:nvPr>
            <p:ph type="sldNum" sz="quarter" idx="12"/>
          </p:nvPr>
        </p:nvSpPr>
        <p:spPr/>
        <p:txBody>
          <a:bodyPr/>
          <a:lstStyle>
            <a:lvl1pPr>
              <a:defRPr>
                <a:solidFill>
                  <a:srgbClr val="045C75"/>
                </a:solidFill>
                <a:latin typeface="Times New Roman" pitchFamily="18" charset="0"/>
              </a:defRPr>
            </a:lvl1pPr>
          </a:lstStyle>
          <a:p>
            <a:fld id="{052BAF3A-CE14-45FA-BAD3-3C79ED688E9F}" type="slidenum">
              <a:rPr lang="en-US"/>
              <a:pPr/>
              <a:t>‹#›</a:t>
            </a:fld>
            <a:endParaRPr lang="en-US"/>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solidFill>
                  <a:srgbClr val="DBF5F9">
                    <a:shade val="90000"/>
                  </a:srgbClr>
                </a:solidFill>
                <a:latin typeface="Arial" panose="020B0604020202020204" pitchFamily="34" charset="0"/>
              </a:defRPr>
            </a:lvl1pPr>
          </a:lstStyle>
          <a:p>
            <a:pPr>
              <a:defRPr/>
            </a:pPr>
            <a:fld id="{8759FA89-BAD3-4DBD-91C1-7736AA43B8E0}" type="datetime1">
              <a:rPr lang="en-US"/>
              <a:pPr>
                <a:defRPr/>
              </a:pPr>
              <a:t>3/15/2023</a:t>
            </a:fld>
            <a:endParaRPr lang="en-US" dirty="0"/>
          </a:p>
        </p:txBody>
      </p:sp>
      <p:sp>
        <p:nvSpPr>
          <p:cNvPr id="5" name="Footer Placeholder 18"/>
          <p:cNvSpPr>
            <a:spLocks noGrp="1"/>
          </p:cNvSpPr>
          <p:nvPr>
            <p:ph type="ftr" sz="quarter" idx="11"/>
          </p:nvPr>
        </p:nvSpPr>
        <p:spPr/>
        <p:txBody>
          <a:bodyPr/>
          <a:lstStyle>
            <a:lvl1pPr>
              <a:defRPr>
                <a:solidFill>
                  <a:srgbClr val="DBF5F9">
                    <a:shade val="90000"/>
                  </a:srgbClr>
                </a:solidFill>
                <a:latin typeface="Arial" panose="020B0604020202020204" pitchFamily="34" charset="0"/>
              </a:defRPr>
            </a:lvl1pPr>
          </a:lstStyle>
          <a:p>
            <a:pPr>
              <a:defRPr/>
            </a:pPr>
            <a:r>
              <a:rPr lang="en-US"/>
              <a:t>Analyzing Algorithms</a:t>
            </a:r>
          </a:p>
        </p:txBody>
      </p:sp>
      <p:sp>
        <p:nvSpPr>
          <p:cNvPr id="6" name="Slide Number Placeholder 26"/>
          <p:cNvSpPr>
            <a:spLocks noGrp="1"/>
          </p:cNvSpPr>
          <p:nvPr>
            <p:ph type="sldNum" sz="quarter" idx="12"/>
          </p:nvPr>
        </p:nvSpPr>
        <p:spPr/>
        <p:txBody>
          <a:bodyPr/>
          <a:lstStyle>
            <a:lvl1pPr>
              <a:defRPr>
                <a:solidFill>
                  <a:srgbClr val="D1EAEE"/>
                </a:solidFill>
                <a:latin typeface="Arial" pitchFamily="34" charset="0"/>
              </a:defRPr>
            </a:lvl1pPr>
          </a:lstStyle>
          <a:p>
            <a:fld id="{B0A62AC0-D175-4AC9-9366-D142134030C7}"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atin typeface="Arial" panose="020B0604020202020204" pitchFamily="34" charset="0"/>
              </a:defRPr>
            </a:lvl1pPr>
          </a:lstStyle>
          <a:p>
            <a:pPr>
              <a:defRPr/>
            </a:pPr>
            <a:fld id="{81028DA9-F1EF-4B52-BBAA-F65E451AB2CE}" type="datetime1">
              <a:rPr lang="en-US"/>
              <a:pPr>
                <a:defRPr/>
              </a:pPr>
              <a:t>3/15/2023</a:t>
            </a:fld>
            <a:endParaRPr lang="en-US" dirty="0"/>
          </a:p>
        </p:txBody>
      </p:sp>
      <p:sp>
        <p:nvSpPr>
          <p:cNvPr id="5" name="Footer Placeholder 21"/>
          <p:cNvSpPr>
            <a:spLocks noGrp="1"/>
          </p:cNvSpPr>
          <p:nvPr>
            <p:ph type="ftr" sz="quarter" idx="11"/>
          </p:nvPr>
        </p:nvSpPr>
        <p:spPr/>
        <p:txBody>
          <a:bodyPr/>
          <a:lstStyle>
            <a:lvl1pPr>
              <a:defRPr>
                <a:latin typeface="Arial" panose="020B0604020202020204" pitchFamily="34" charset="0"/>
              </a:defRPr>
            </a:lvl1pPr>
          </a:lstStyle>
          <a:p>
            <a:pPr>
              <a:defRPr/>
            </a:pPr>
            <a:r>
              <a:rPr lang="en-US"/>
              <a:t>Analyzing Algorithms</a:t>
            </a:r>
          </a:p>
        </p:txBody>
      </p:sp>
      <p:sp>
        <p:nvSpPr>
          <p:cNvPr id="6" name="Slide Number Placeholder 17"/>
          <p:cNvSpPr>
            <a:spLocks noGrp="1"/>
          </p:cNvSpPr>
          <p:nvPr>
            <p:ph type="sldNum" sz="quarter" idx="12"/>
          </p:nvPr>
        </p:nvSpPr>
        <p:spPr/>
        <p:txBody>
          <a:bodyPr/>
          <a:lstStyle>
            <a:lvl1pPr>
              <a:defRPr>
                <a:latin typeface="Arial" pitchFamily="34" charset="0"/>
              </a:defRPr>
            </a:lvl1pPr>
          </a:lstStyle>
          <a:p>
            <a:fld id="{84823290-0127-4340-839F-1410B439F7E1}" type="slidenum">
              <a:rPr lang="en-US"/>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rgbClr val="DBF5F9">
                    <a:shade val="90000"/>
                  </a:srgbClr>
                </a:solidFill>
                <a:latin typeface="Arial" panose="020B0604020202020204" pitchFamily="34" charset="0"/>
              </a:defRPr>
            </a:lvl1pPr>
          </a:lstStyle>
          <a:p>
            <a:pPr>
              <a:defRPr/>
            </a:pPr>
            <a:fld id="{067EB503-FA03-4C51-817C-B4F4A5518A0B}" type="datetime1">
              <a:rPr lang="en-US"/>
              <a:pPr>
                <a:defRPr/>
              </a:pPr>
              <a:t>3/15/2023</a:t>
            </a:fld>
            <a:endParaRPr lang="en-US"/>
          </a:p>
        </p:txBody>
      </p:sp>
      <p:sp>
        <p:nvSpPr>
          <p:cNvPr id="5" name="Footer Placeholder 4"/>
          <p:cNvSpPr>
            <a:spLocks noGrp="1"/>
          </p:cNvSpPr>
          <p:nvPr>
            <p:ph type="ftr" sz="quarter" idx="11"/>
          </p:nvPr>
        </p:nvSpPr>
        <p:spPr/>
        <p:txBody>
          <a:bodyPr/>
          <a:lstStyle>
            <a:lvl1pPr>
              <a:defRPr>
                <a:solidFill>
                  <a:srgbClr val="DBF5F9">
                    <a:shade val="90000"/>
                  </a:srgbClr>
                </a:solidFill>
                <a:latin typeface="Arial" panose="020B0604020202020204" pitchFamily="34" charset="0"/>
              </a:defRPr>
            </a:lvl1pPr>
          </a:lstStyle>
          <a:p>
            <a:pPr>
              <a:defRPr/>
            </a:pPr>
            <a:r>
              <a:rPr lang="en-US"/>
              <a:t>Analyzing Algorithms</a:t>
            </a:r>
          </a:p>
        </p:txBody>
      </p:sp>
      <p:sp>
        <p:nvSpPr>
          <p:cNvPr id="6" name="Slide Number Placeholder 5"/>
          <p:cNvSpPr>
            <a:spLocks noGrp="1"/>
          </p:cNvSpPr>
          <p:nvPr>
            <p:ph type="sldNum" sz="quarter" idx="12"/>
          </p:nvPr>
        </p:nvSpPr>
        <p:spPr/>
        <p:txBody>
          <a:bodyPr/>
          <a:lstStyle>
            <a:lvl1pPr>
              <a:defRPr>
                <a:solidFill>
                  <a:srgbClr val="D1EAEE"/>
                </a:solidFill>
                <a:latin typeface="Arial" pitchFamily="34" charset="0"/>
              </a:defRPr>
            </a:lvl1pPr>
          </a:lstStyle>
          <a:p>
            <a:fld id="{BA31FB33-7F8C-4D5F-9B71-1A61D3BB278B}"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0F129878-0FC4-45A8-B0F0-D50FCCDECB15}" type="slidenum">
              <a:rPr lang="en-US" altLang="en-US"/>
              <a:pPr/>
              <a:t>‹#›</a:t>
            </a:fld>
            <a:endParaRPr lang="en-US"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atin typeface="Arial" panose="020B0604020202020204" pitchFamily="34" charset="0"/>
              </a:defRPr>
            </a:lvl1pPr>
          </a:lstStyle>
          <a:p>
            <a:pPr>
              <a:defRPr/>
            </a:pPr>
            <a:fld id="{D6F26692-C445-4EA3-B3AC-D91F152171DE}" type="datetime1">
              <a:rPr lang="en-US"/>
              <a:pPr>
                <a:defRPr/>
              </a:pPr>
              <a:t>3/15/2023</a:t>
            </a:fld>
            <a:endParaRPr lang="en-US" dirty="0"/>
          </a:p>
        </p:txBody>
      </p:sp>
      <p:sp>
        <p:nvSpPr>
          <p:cNvPr id="6" name="Footer Placeholder 21"/>
          <p:cNvSpPr>
            <a:spLocks noGrp="1"/>
          </p:cNvSpPr>
          <p:nvPr>
            <p:ph type="ftr" sz="quarter" idx="11"/>
          </p:nvPr>
        </p:nvSpPr>
        <p:spPr/>
        <p:txBody>
          <a:bodyPr/>
          <a:lstStyle>
            <a:lvl1pPr>
              <a:defRPr>
                <a:latin typeface="Arial" panose="020B0604020202020204" pitchFamily="34" charset="0"/>
              </a:defRPr>
            </a:lvl1pPr>
          </a:lstStyle>
          <a:p>
            <a:pPr>
              <a:defRPr/>
            </a:pPr>
            <a:r>
              <a:rPr lang="en-US"/>
              <a:t>Analyzing Algorithms</a:t>
            </a:r>
          </a:p>
        </p:txBody>
      </p:sp>
      <p:sp>
        <p:nvSpPr>
          <p:cNvPr id="7" name="Slide Number Placeholder 17"/>
          <p:cNvSpPr>
            <a:spLocks noGrp="1"/>
          </p:cNvSpPr>
          <p:nvPr>
            <p:ph type="sldNum" sz="quarter" idx="12"/>
          </p:nvPr>
        </p:nvSpPr>
        <p:spPr/>
        <p:txBody>
          <a:bodyPr/>
          <a:lstStyle>
            <a:lvl1pPr>
              <a:defRPr>
                <a:latin typeface="Arial" pitchFamily="34" charset="0"/>
              </a:defRPr>
            </a:lvl1pPr>
          </a:lstStyle>
          <a:p>
            <a:fld id="{19F40DE4-729F-40E9-B503-580AB18C71EC}" type="slidenum">
              <a:rPr lang="en-US"/>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atin typeface="Arial" panose="020B0604020202020204" pitchFamily="34" charset="0"/>
              </a:defRPr>
            </a:lvl1pPr>
          </a:lstStyle>
          <a:p>
            <a:pPr>
              <a:defRPr/>
            </a:pPr>
            <a:fld id="{BE2BAA71-026C-4C32-8375-CB4F887ABDDE}" type="datetime1">
              <a:rPr lang="en-US"/>
              <a:pPr>
                <a:defRPr/>
              </a:pPr>
              <a:t>3/15/2023</a:t>
            </a:fld>
            <a:endParaRPr lang="en-US" dirty="0"/>
          </a:p>
        </p:txBody>
      </p:sp>
      <p:sp>
        <p:nvSpPr>
          <p:cNvPr id="8" name="Footer Placeholder 21"/>
          <p:cNvSpPr>
            <a:spLocks noGrp="1"/>
          </p:cNvSpPr>
          <p:nvPr>
            <p:ph type="ftr" sz="quarter" idx="11"/>
          </p:nvPr>
        </p:nvSpPr>
        <p:spPr/>
        <p:txBody>
          <a:bodyPr/>
          <a:lstStyle>
            <a:lvl1pPr>
              <a:defRPr>
                <a:latin typeface="Arial" panose="020B0604020202020204" pitchFamily="34" charset="0"/>
              </a:defRPr>
            </a:lvl1pPr>
          </a:lstStyle>
          <a:p>
            <a:pPr>
              <a:defRPr/>
            </a:pPr>
            <a:r>
              <a:rPr lang="en-US"/>
              <a:t>Analyzing Algorithms</a:t>
            </a:r>
          </a:p>
        </p:txBody>
      </p:sp>
      <p:sp>
        <p:nvSpPr>
          <p:cNvPr id="9" name="Slide Number Placeholder 17"/>
          <p:cNvSpPr>
            <a:spLocks noGrp="1"/>
          </p:cNvSpPr>
          <p:nvPr>
            <p:ph type="sldNum" sz="quarter" idx="12"/>
          </p:nvPr>
        </p:nvSpPr>
        <p:spPr/>
        <p:txBody>
          <a:bodyPr/>
          <a:lstStyle>
            <a:lvl1pPr>
              <a:defRPr>
                <a:latin typeface="Arial" pitchFamily="34" charset="0"/>
              </a:defRPr>
            </a:lvl1pPr>
          </a:lstStyle>
          <a:p>
            <a:fld id="{659A13DE-7F5F-4A5C-8BFB-AF28E4B2AA16}" type="slidenum">
              <a:rPr lang="en-US"/>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atin typeface="Arial" panose="020B0604020202020204" pitchFamily="34" charset="0"/>
              </a:defRPr>
            </a:lvl1pPr>
          </a:lstStyle>
          <a:p>
            <a:pPr>
              <a:defRPr/>
            </a:pPr>
            <a:fld id="{31FA73CF-BBAD-4C99-8EFD-237CAAE83C4B}" type="datetime1">
              <a:rPr lang="en-US"/>
              <a:pPr>
                <a:defRPr/>
              </a:pPr>
              <a:t>3/15/2023</a:t>
            </a:fld>
            <a:endParaRPr lang="en-US" dirty="0"/>
          </a:p>
        </p:txBody>
      </p:sp>
      <p:sp>
        <p:nvSpPr>
          <p:cNvPr id="4" name="Footer Placeholder 21"/>
          <p:cNvSpPr>
            <a:spLocks noGrp="1"/>
          </p:cNvSpPr>
          <p:nvPr>
            <p:ph type="ftr" sz="quarter" idx="11"/>
          </p:nvPr>
        </p:nvSpPr>
        <p:spPr/>
        <p:txBody>
          <a:bodyPr/>
          <a:lstStyle>
            <a:lvl1pPr>
              <a:defRPr>
                <a:latin typeface="Arial" panose="020B0604020202020204" pitchFamily="34" charset="0"/>
              </a:defRPr>
            </a:lvl1pPr>
          </a:lstStyle>
          <a:p>
            <a:pPr>
              <a:defRPr/>
            </a:pPr>
            <a:r>
              <a:rPr lang="en-US"/>
              <a:t>Analyzing Algorithms</a:t>
            </a:r>
          </a:p>
        </p:txBody>
      </p:sp>
      <p:sp>
        <p:nvSpPr>
          <p:cNvPr id="5" name="Slide Number Placeholder 17"/>
          <p:cNvSpPr>
            <a:spLocks noGrp="1"/>
          </p:cNvSpPr>
          <p:nvPr>
            <p:ph type="sldNum" sz="quarter" idx="12"/>
          </p:nvPr>
        </p:nvSpPr>
        <p:spPr/>
        <p:txBody>
          <a:bodyPr/>
          <a:lstStyle>
            <a:lvl1pPr>
              <a:defRPr>
                <a:latin typeface="Arial" pitchFamily="34" charset="0"/>
              </a:defRPr>
            </a:lvl1pPr>
          </a:lstStyle>
          <a:p>
            <a:fld id="{51C98F03-7EAB-445B-B494-D8E0F5071C09}" type="slidenum">
              <a:rPr lang="en-US"/>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atin typeface="Arial" panose="020B0604020202020204" pitchFamily="34" charset="0"/>
              </a:defRPr>
            </a:lvl1pPr>
          </a:lstStyle>
          <a:p>
            <a:pPr>
              <a:defRPr/>
            </a:pPr>
            <a:fld id="{CBF3F4B8-8318-4A74-96CD-27250F3EA9C3}" type="datetime1">
              <a:rPr lang="en-US"/>
              <a:pPr>
                <a:defRPr/>
              </a:pPr>
              <a:t>3/15/2023</a:t>
            </a:fld>
            <a:endParaRPr lang="en-US" dirty="0"/>
          </a:p>
        </p:txBody>
      </p:sp>
      <p:sp>
        <p:nvSpPr>
          <p:cNvPr id="3" name="Footer Placeholder 21"/>
          <p:cNvSpPr>
            <a:spLocks noGrp="1"/>
          </p:cNvSpPr>
          <p:nvPr>
            <p:ph type="ftr" sz="quarter" idx="11"/>
          </p:nvPr>
        </p:nvSpPr>
        <p:spPr/>
        <p:txBody>
          <a:bodyPr/>
          <a:lstStyle>
            <a:lvl1pPr>
              <a:defRPr>
                <a:latin typeface="Arial" panose="020B0604020202020204" pitchFamily="34" charset="0"/>
              </a:defRPr>
            </a:lvl1pPr>
          </a:lstStyle>
          <a:p>
            <a:pPr>
              <a:defRPr/>
            </a:pPr>
            <a:r>
              <a:rPr lang="en-US"/>
              <a:t>Analyzing Algorithms</a:t>
            </a:r>
          </a:p>
        </p:txBody>
      </p:sp>
      <p:sp>
        <p:nvSpPr>
          <p:cNvPr id="4" name="Slide Number Placeholder 17"/>
          <p:cNvSpPr>
            <a:spLocks noGrp="1"/>
          </p:cNvSpPr>
          <p:nvPr>
            <p:ph type="sldNum" sz="quarter" idx="12"/>
          </p:nvPr>
        </p:nvSpPr>
        <p:spPr/>
        <p:txBody>
          <a:bodyPr/>
          <a:lstStyle>
            <a:lvl1pPr>
              <a:defRPr>
                <a:latin typeface="Arial" pitchFamily="34" charset="0"/>
              </a:defRPr>
            </a:lvl1pPr>
          </a:lstStyle>
          <a:p>
            <a:fld id="{8136DC1A-2455-4D7D-A0B9-29B88F7834A8}" type="slidenum">
              <a:rPr lang="en-US"/>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atin typeface="Arial" panose="020B0604020202020204" pitchFamily="34" charset="0"/>
              </a:defRPr>
            </a:lvl1pPr>
          </a:lstStyle>
          <a:p>
            <a:pPr>
              <a:defRPr/>
            </a:pPr>
            <a:fld id="{60735C40-B3BF-4548-9554-C4DB954A0B6D}" type="datetime1">
              <a:rPr lang="en-US"/>
              <a:pPr>
                <a:defRPr/>
              </a:pPr>
              <a:t>3/15/2023</a:t>
            </a:fld>
            <a:endParaRPr lang="en-US" dirty="0"/>
          </a:p>
        </p:txBody>
      </p:sp>
      <p:sp>
        <p:nvSpPr>
          <p:cNvPr id="6" name="Footer Placeholder 21"/>
          <p:cNvSpPr>
            <a:spLocks noGrp="1"/>
          </p:cNvSpPr>
          <p:nvPr>
            <p:ph type="ftr" sz="quarter" idx="11"/>
          </p:nvPr>
        </p:nvSpPr>
        <p:spPr/>
        <p:txBody>
          <a:bodyPr/>
          <a:lstStyle>
            <a:lvl1pPr>
              <a:defRPr>
                <a:latin typeface="Arial" panose="020B0604020202020204" pitchFamily="34" charset="0"/>
              </a:defRPr>
            </a:lvl1pPr>
          </a:lstStyle>
          <a:p>
            <a:pPr>
              <a:defRPr/>
            </a:pPr>
            <a:r>
              <a:rPr lang="en-US"/>
              <a:t>Analyzing Algorithms</a:t>
            </a:r>
          </a:p>
        </p:txBody>
      </p:sp>
      <p:sp>
        <p:nvSpPr>
          <p:cNvPr id="7" name="Slide Number Placeholder 17"/>
          <p:cNvSpPr>
            <a:spLocks noGrp="1"/>
          </p:cNvSpPr>
          <p:nvPr>
            <p:ph type="sldNum" sz="quarter" idx="12"/>
          </p:nvPr>
        </p:nvSpPr>
        <p:spPr/>
        <p:txBody>
          <a:bodyPr/>
          <a:lstStyle>
            <a:lvl1pPr>
              <a:defRPr>
                <a:latin typeface="Arial" pitchFamily="34" charset="0"/>
              </a:defRPr>
            </a:lvl1pPr>
          </a:lstStyle>
          <a:p>
            <a:fld id="{842CA2EB-8F37-4E27-B872-ED51D794F59E}" type="slidenum">
              <a:rPr lang="en-US"/>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2400">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2400">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sz="2400">
              <a:solidFill>
                <a:prstClr val="black"/>
              </a:solidFill>
              <a:latin typeface="Constantia"/>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sz="2400">
              <a:solidFill>
                <a:prstClr val="black"/>
              </a:solidFill>
              <a:latin typeface="Constantia"/>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atin typeface="Arial" panose="020B0604020202020204" pitchFamily="34" charset="0"/>
              </a:defRPr>
            </a:lvl1pPr>
          </a:lstStyle>
          <a:p>
            <a:pPr>
              <a:defRPr/>
            </a:pPr>
            <a:fld id="{87B8A9A3-1362-4FC3-B84A-384B104CB86B}" type="datetime1">
              <a:rPr lang="en-US"/>
              <a:pPr>
                <a:defRPr/>
              </a:pPr>
              <a:t>3/15/2023</a:t>
            </a:fld>
            <a:endParaRPr lang="en-US"/>
          </a:p>
        </p:txBody>
      </p:sp>
      <p:sp>
        <p:nvSpPr>
          <p:cNvPr id="10" name="Footer Placeholder 5"/>
          <p:cNvSpPr>
            <a:spLocks noGrp="1"/>
          </p:cNvSpPr>
          <p:nvPr>
            <p:ph type="ftr" sz="quarter" idx="11"/>
          </p:nvPr>
        </p:nvSpPr>
        <p:spPr/>
        <p:txBody>
          <a:bodyPr/>
          <a:lstStyle>
            <a:lvl1pPr>
              <a:defRPr>
                <a:latin typeface="Arial" panose="020B0604020202020204" pitchFamily="34" charset="0"/>
              </a:defRPr>
            </a:lvl1pPr>
          </a:lstStyle>
          <a:p>
            <a:pPr>
              <a:defRPr/>
            </a:pPr>
            <a:r>
              <a:rPr lang="en-US"/>
              <a:t>Analyzing Algorithms</a:t>
            </a:r>
          </a:p>
        </p:txBody>
      </p:sp>
      <p:sp>
        <p:nvSpPr>
          <p:cNvPr id="11" name="Slide Number Placeholder 6"/>
          <p:cNvSpPr>
            <a:spLocks noGrp="1"/>
          </p:cNvSpPr>
          <p:nvPr>
            <p:ph type="sldNum" sz="quarter" idx="12"/>
          </p:nvPr>
        </p:nvSpPr>
        <p:spPr>
          <a:xfrm>
            <a:off x="8077200" y="6356350"/>
            <a:ext cx="609600" cy="365125"/>
          </a:xfrm>
        </p:spPr>
        <p:txBody>
          <a:bodyPr/>
          <a:lstStyle>
            <a:lvl1pPr>
              <a:defRPr>
                <a:latin typeface="Arial" pitchFamily="34" charset="0"/>
              </a:defRPr>
            </a:lvl1pPr>
          </a:lstStyle>
          <a:p>
            <a:fld id="{D4A322F4-24F2-4875-841D-E932BCB68609}" type="slidenum">
              <a:rPr lang="en-US"/>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atin typeface="Arial" panose="020B0604020202020204" pitchFamily="34" charset="0"/>
              </a:defRPr>
            </a:lvl1pPr>
          </a:lstStyle>
          <a:p>
            <a:pPr>
              <a:defRPr/>
            </a:pPr>
            <a:fld id="{18B21467-D5CC-44F3-AB6F-EE428DF7B7A3}" type="datetime1">
              <a:rPr lang="en-US"/>
              <a:pPr>
                <a:defRPr/>
              </a:pPr>
              <a:t>3/15/2023</a:t>
            </a:fld>
            <a:endParaRPr lang="en-US" dirty="0"/>
          </a:p>
        </p:txBody>
      </p:sp>
      <p:sp>
        <p:nvSpPr>
          <p:cNvPr id="5" name="Footer Placeholder 21"/>
          <p:cNvSpPr>
            <a:spLocks noGrp="1"/>
          </p:cNvSpPr>
          <p:nvPr>
            <p:ph type="ftr" sz="quarter" idx="11"/>
          </p:nvPr>
        </p:nvSpPr>
        <p:spPr/>
        <p:txBody>
          <a:bodyPr/>
          <a:lstStyle>
            <a:lvl1pPr>
              <a:defRPr>
                <a:latin typeface="Arial" panose="020B0604020202020204" pitchFamily="34" charset="0"/>
              </a:defRPr>
            </a:lvl1pPr>
          </a:lstStyle>
          <a:p>
            <a:pPr>
              <a:defRPr/>
            </a:pPr>
            <a:r>
              <a:rPr lang="en-US"/>
              <a:t>Analyzing Algorithms</a:t>
            </a:r>
          </a:p>
        </p:txBody>
      </p:sp>
      <p:sp>
        <p:nvSpPr>
          <p:cNvPr id="6" name="Slide Number Placeholder 17"/>
          <p:cNvSpPr>
            <a:spLocks noGrp="1"/>
          </p:cNvSpPr>
          <p:nvPr>
            <p:ph type="sldNum" sz="quarter" idx="12"/>
          </p:nvPr>
        </p:nvSpPr>
        <p:spPr/>
        <p:txBody>
          <a:bodyPr/>
          <a:lstStyle>
            <a:lvl1pPr>
              <a:defRPr>
                <a:latin typeface="Arial" pitchFamily="34" charset="0"/>
              </a:defRPr>
            </a:lvl1pPr>
          </a:lstStyle>
          <a:p>
            <a:fld id="{FCF3D5C0-0B2E-4909-93CF-69EF8DC2E78B}" type="slidenum">
              <a:rPr lang="en-US"/>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atin typeface="Arial" panose="020B0604020202020204" pitchFamily="34" charset="0"/>
              </a:defRPr>
            </a:lvl1pPr>
          </a:lstStyle>
          <a:p>
            <a:pPr>
              <a:defRPr/>
            </a:pPr>
            <a:fld id="{C227EE0A-2661-4A1C-AA8E-A8C54409183A}" type="datetime1">
              <a:rPr lang="en-US"/>
              <a:pPr>
                <a:defRPr/>
              </a:pPr>
              <a:t>3/15/2023</a:t>
            </a:fld>
            <a:endParaRPr lang="en-US" dirty="0"/>
          </a:p>
        </p:txBody>
      </p:sp>
      <p:sp>
        <p:nvSpPr>
          <p:cNvPr id="5" name="Footer Placeholder 21"/>
          <p:cNvSpPr>
            <a:spLocks noGrp="1"/>
          </p:cNvSpPr>
          <p:nvPr>
            <p:ph type="ftr" sz="quarter" idx="11"/>
          </p:nvPr>
        </p:nvSpPr>
        <p:spPr/>
        <p:txBody>
          <a:bodyPr/>
          <a:lstStyle>
            <a:lvl1pPr>
              <a:defRPr>
                <a:latin typeface="Arial" panose="020B0604020202020204" pitchFamily="34" charset="0"/>
              </a:defRPr>
            </a:lvl1pPr>
          </a:lstStyle>
          <a:p>
            <a:pPr>
              <a:defRPr/>
            </a:pPr>
            <a:r>
              <a:rPr lang="en-US"/>
              <a:t>Analyzing Algorithms</a:t>
            </a:r>
          </a:p>
        </p:txBody>
      </p:sp>
      <p:sp>
        <p:nvSpPr>
          <p:cNvPr id="6" name="Slide Number Placeholder 17"/>
          <p:cNvSpPr>
            <a:spLocks noGrp="1"/>
          </p:cNvSpPr>
          <p:nvPr>
            <p:ph type="sldNum" sz="quarter" idx="12"/>
          </p:nvPr>
        </p:nvSpPr>
        <p:spPr/>
        <p:txBody>
          <a:bodyPr/>
          <a:lstStyle>
            <a:lvl1pPr>
              <a:defRPr>
                <a:latin typeface="Arial" pitchFamily="34" charset="0"/>
              </a:defRPr>
            </a:lvl1pPr>
          </a:lstStyle>
          <a:p>
            <a:fld id="{357D70FF-CDA8-4FD2-9076-E8E9FD30055E}" type="slidenum">
              <a:rPr lang="en-US"/>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7724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990600" y="18288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953000" y="18288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990600" y="6096000"/>
            <a:ext cx="1905000" cy="457200"/>
          </a:xfrm>
        </p:spPr>
        <p:txBody>
          <a:bodyPr/>
          <a:lstStyle>
            <a:lvl1pPr>
              <a:defRPr>
                <a:latin typeface="Arial" panose="020B0604020202020204" pitchFamily="34" charset="0"/>
              </a:defRPr>
            </a:lvl1pPr>
          </a:lstStyle>
          <a:p>
            <a:pPr>
              <a:defRPr/>
            </a:pPr>
            <a:fld id="{6AC8281B-998E-4EB0-B673-BA36D2090074}" type="datetime1">
              <a:rPr lang="en-US"/>
              <a:pPr>
                <a:defRPr/>
              </a:pPr>
              <a:t>3/15/2023</a:t>
            </a:fld>
            <a:endParaRPr lang="en-US"/>
          </a:p>
        </p:txBody>
      </p:sp>
      <p:sp>
        <p:nvSpPr>
          <p:cNvPr id="6" name="Footer Placeholder 5"/>
          <p:cNvSpPr>
            <a:spLocks noGrp="1"/>
          </p:cNvSpPr>
          <p:nvPr>
            <p:ph type="ftr" sz="quarter" idx="11"/>
          </p:nvPr>
        </p:nvSpPr>
        <p:spPr>
          <a:xfrm>
            <a:off x="3429000" y="6096000"/>
            <a:ext cx="2895600" cy="457200"/>
          </a:xfrm>
        </p:spPr>
        <p:txBody>
          <a:bodyPr/>
          <a:lstStyle>
            <a:lvl1pPr>
              <a:defRPr>
                <a:latin typeface="Arial" panose="020B0604020202020204" pitchFamily="34" charset="0"/>
              </a:defRPr>
            </a:lvl1pPr>
          </a:lstStyle>
          <a:p>
            <a:pPr>
              <a:defRPr/>
            </a:pPr>
            <a:r>
              <a:rPr lang="en-US"/>
              <a:t>Analyzing Algorithms</a:t>
            </a:r>
          </a:p>
        </p:txBody>
      </p:sp>
      <p:sp>
        <p:nvSpPr>
          <p:cNvPr id="7" name="Slide Number Placeholder 6"/>
          <p:cNvSpPr>
            <a:spLocks noGrp="1"/>
          </p:cNvSpPr>
          <p:nvPr>
            <p:ph type="sldNum" sz="quarter" idx="12"/>
          </p:nvPr>
        </p:nvSpPr>
        <p:spPr>
          <a:xfrm>
            <a:off x="6858000" y="6096000"/>
            <a:ext cx="1905000" cy="457200"/>
          </a:xfrm>
        </p:spPr>
        <p:txBody>
          <a:bodyPr/>
          <a:lstStyle>
            <a:lvl1pPr>
              <a:defRPr>
                <a:latin typeface="Arial" pitchFamily="34" charset="0"/>
              </a:defRPr>
            </a:lvl1pPr>
          </a:lstStyle>
          <a:p>
            <a:fld id="{37755E8A-BAA4-429C-B1C3-59E0F95726C5}" type="slidenum">
              <a:rPr lang="en-US"/>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7724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990600" y="18288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lipArt Placeholder 3"/>
          <p:cNvSpPr>
            <a:spLocks noGrp="1"/>
          </p:cNvSpPr>
          <p:nvPr>
            <p:ph type="clipArt" sz="half" idx="2"/>
          </p:nvPr>
        </p:nvSpPr>
        <p:spPr>
          <a:xfrm>
            <a:off x="4953000" y="1828800"/>
            <a:ext cx="3810000" cy="4114800"/>
          </a:xfrm>
        </p:spPr>
        <p:txBody>
          <a:bodyPr/>
          <a:lstStyle/>
          <a:p>
            <a:pPr lvl="0"/>
            <a:r>
              <a:rPr lang="en-US" noProof="0" smtClean="0"/>
              <a:t>Click icon to add online image</a:t>
            </a:r>
            <a:endParaRPr lang="en-IN" noProof="0"/>
          </a:p>
        </p:txBody>
      </p:sp>
      <p:sp>
        <p:nvSpPr>
          <p:cNvPr id="5" name="Date Placeholder 4"/>
          <p:cNvSpPr>
            <a:spLocks noGrp="1"/>
          </p:cNvSpPr>
          <p:nvPr>
            <p:ph type="dt" sz="half" idx="10"/>
          </p:nvPr>
        </p:nvSpPr>
        <p:spPr>
          <a:xfrm>
            <a:off x="990600" y="6096000"/>
            <a:ext cx="1905000" cy="457200"/>
          </a:xfrm>
        </p:spPr>
        <p:txBody>
          <a:bodyPr/>
          <a:lstStyle>
            <a:lvl1pPr>
              <a:defRPr>
                <a:latin typeface="Arial" panose="020B0604020202020204" pitchFamily="34" charset="0"/>
              </a:defRPr>
            </a:lvl1pPr>
          </a:lstStyle>
          <a:p>
            <a:pPr>
              <a:defRPr/>
            </a:pPr>
            <a:fld id="{EE0B6AB0-2596-4755-A7B6-B2E7C860907A}" type="datetime1">
              <a:rPr lang="en-US"/>
              <a:pPr>
                <a:defRPr/>
              </a:pPr>
              <a:t>3/15/2023</a:t>
            </a:fld>
            <a:endParaRPr lang="en-US"/>
          </a:p>
        </p:txBody>
      </p:sp>
      <p:sp>
        <p:nvSpPr>
          <p:cNvPr id="6" name="Footer Placeholder 5"/>
          <p:cNvSpPr>
            <a:spLocks noGrp="1"/>
          </p:cNvSpPr>
          <p:nvPr>
            <p:ph type="ftr" sz="quarter" idx="11"/>
          </p:nvPr>
        </p:nvSpPr>
        <p:spPr>
          <a:xfrm>
            <a:off x="3429000" y="6096000"/>
            <a:ext cx="2895600" cy="457200"/>
          </a:xfrm>
        </p:spPr>
        <p:txBody>
          <a:bodyPr/>
          <a:lstStyle>
            <a:lvl1pPr>
              <a:defRPr>
                <a:latin typeface="Arial" panose="020B0604020202020204" pitchFamily="34" charset="0"/>
              </a:defRPr>
            </a:lvl1pPr>
          </a:lstStyle>
          <a:p>
            <a:pPr>
              <a:defRPr/>
            </a:pPr>
            <a:r>
              <a:rPr lang="en-US"/>
              <a:t>Analyzing Algorithms</a:t>
            </a:r>
          </a:p>
        </p:txBody>
      </p:sp>
      <p:sp>
        <p:nvSpPr>
          <p:cNvPr id="7" name="Slide Number Placeholder 6"/>
          <p:cNvSpPr>
            <a:spLocks noGrp="1"/>
          </p:cNvSpPr>
          <p:nvPr>
            <p:ph type="sldNum" sz="quarter" idx="12"/>
          </p:nvPr>
        </p:nvSpPr>
        <p:spPr>
          <a:xfrm>
            <a:off x="6858000" y="6096000"/>
            <a:ext cx="1905000" cy="457200"/>
          </a:xfrm>
        </p:spPr>
        <p:txBody>
          <a:bodyPr/>
          <a:lstStyle>
            <a:lvl1pPr>
              <a:defRPr>
                <a:latin typeface="Arial" pitchFamily="34" charset="0"/>
              </a:defRPr>
            </a:lvl1pPr>
          </a:lstStyle>
          <a:p>
            <a:fld id="{62A45269-6775-4983-A1B3-E977C211066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8B959A73-CD49-42CB-8584-85A0BC056BD2}" type="slidenum">
              <a:rPr lang="en-US" altLang="en-US"/>
              <a:pPr/>
              <a:t>‹#›</a:t>
            </a:fld>
            <a:endParaRPr lang="en-US"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solidFill>
                  <a:srgbClr val="DBF5F9">
                    <a:shade val="90000"/>
                  </a:srgbClr>
                </a:solidFill>
              </a:defRPr>
            </a:lvl1pPr>
          </a:lstStyle>
          <a:p>
            <a:pPr>
              <a:defRPr/>
            </a:pPr>
            <a:fld id="{AAF52277-44DF-42A5-BCBD-FCBD33532591}" type="datetime1">
              <a:rPr lang="en-US"/>
              <a:pPr>
                <a:defRPr/>
              </a:pPr>
              <a:t>3/15/2023</a:t>
            </a:fld>
            <a:endParaRPr lang="en-US" dirty="0"/>
          </a:p>
        </p:txBody>
      </p:sp>
      <p:sp>
        <p:nvSpPr>
          <p:cNvPr id="5" name="Rectangle 5"/>
          <p:cNvSpPr>
            <a:spLocks noGrp="1" noChangeArrowheads="1"/>
          </p:cNvSpPr>
          <p:nvPr>
            <p:ph type="ftr" sz="quarter" idx="11"/>
          </p:nvPr>
        </p:nvSpPr>
        <p:spPr/>
        <p:txBody>
          <a:bodyPr/>
          <a:lstStyle>
            <a:lvl1pPr>
              <a:defRPr>
                <a:solidFill>
                  <a:srgbClr val="DBF5F9">
                    <a:shade val="90000"/>
                  </a:srgbClr>
                </a:solidFill>
              </a:defRPr>
            </a:lvl1pPr>
          </a:lstStyle>
          <a:p>
            <a:pPr>
              <a:defRPr/>
            </a:pPr>
            <a:r>
              <a:rPr lang="en-US"/>
              <a:t>Analyzing Algorithms</a:t>
            </a:r>
          </a:p>
        </p:txBody>
      </p:sp>
      <p:sp>
        <p:nvSpPr>
          <p:cNvPr id="6" name="Rectangle 6"/>
          <p:cNvSpPr>
            <a:spLocks noGrp="1" noChangeArrowheads="1"/>
          </p:cNvSpPr>
          <p:nvPr>
            <p:ph type="sldNum" sz="quarter" idx="12"/>
          </p:nvPr>
        </p:nvSpPr>
        <p:spPr/>
        <p:txBody>
          <a:bodyPr/>
          <a:lstStyle>
            <a:lvl1pPr>
              <a:defRPr>
                <a:solidFill>
                  <a:srgbClr val="D1EAEE"/>
                </a:solidFill>
              </a:defRPr>
            </a:lvl1pPr>
          </a:lstStyle>
          <a:p>
            <a:fld id="{CA7D3189-EA61-4846-AA7F-DB29C846038A}" type="slidenum">
              <a:rPr lang="en-US"/>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solidFill>
                  <a:srgbClr val="04617B">
                    <a:shade val="90000"/>
                  </a:srgbClr>
                </a:solidFill>
              </a:defRPr>
            </a:lvl1pPr>
          </a:lstStyle>
          <a:p>
            <a:pPr>
              <a:defRPr/>
            </a:pPr>
            <a:fld id="{57454E91-F7F5-4ABB-8C49-A52683570F5E}" type="datetime1">
              <a:rPr lang="en-US"/>
              <a:pPr>
                <a:defRPr/>
              </a:pPr>
              <a:t>3/15/2023</a:t>
            </a:fld>
            <a:endParaRPr lang="en-US" dirty="0"/>
          </a:p>
        </p:txBody>
      </p:sp>
      <p:sp>
        <p:nvSpPr>
          <p:cNvPr id="5" name="Rectangle 5"/>
          <p:cNvSpPr>
            <a:spLocks noGrp="1" noChangeArrowheads="1"/>
          </p:cNvSpPr>
          <p:nvPr>
            <p:ph type="ftr" sz="quarter" idx="11"/>
          </p:nvPr>
        </p:nvSpPr>
        <p:spPr/>
        <p:txBody>
          <a:bodyPr/>
          <a:lstStyle>
            <a:lvl1pPr>
              <a:defRPr>
                <a:solidFill>
                  <a:srgbClr val="04617B">
                    <a:shade val="90000"/>
                  </a:srgbClr>
                </a:solidFill>
              </a:defRPr>
            </a:lvl1pPr>
          </a:lstStyle>
          <a:p>
            <a:pPr>
              <a:defRPr/>
            </a:pPr>
            <a:r>
              <a:rPr lang="en-US"/>
              <a:t>Analyzing Algorithms</a:t>
            </a:r>
          </a:p>
        </p:txBody>
      </p:sp>
      <p:sp>
        <p:nvSpPr>
          <p:cNvPr id="6" name="Rectangle 6"/>
          <p:cNvSpPr>
            <a:spLocks noGrp="1" noChangeArrowheads="1"/>
          </p:cNvSpPr>
          <p:nvPr>
            <p:ph type="sldNum" sz="quarter" idx="12"/>
          </p:nvPr>
        </p:nvSpPr>
        <p:spPr/>
        <p:txBody>
          <a:bodyPr/>
          <a:lstStyle>
            <a:lvl1pPr>
              <a:defRPr>
                <a:solidFill>
                  <a:srgbClr val="045C75"/>
                </a:solidFill>
              </a:defRPr>
            </a:lvl1pPr>
          </a:lstStyle>
          <a:p>
            <a:fld id="{CEDF7177-B06E-4A8F-AB97-0B22ED08E428}" type="slidenum">
              <a:rPr lang="en-US"/>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solidFill>
                  <a:srgbClr val="DBF5F9">
                    <a:shade val="90000"/>
                  </a:srgbClr>
                </a:solidFill>
              </a:defRPr>
            </a:lvl1pPr>
          </a:lstStyle>
          <a:p>
            <a:pPr>
              <a:defRPr/>
            </a:pPr>
            <a:fld id="{CCA68554-EF1B-4A7E-89F2-2F1740A3F551}" type="datetime1">
              <a:rPr lang="en-US"/>
              <a:pPr>
                <a:defRPr/>
              </a:pPr>
              <a:t>3/15/2023</a:t>
            </a:fld>
            <a:endParaRPr lang="en-US"/>
          </a:p>
        </p:txBody>
      </p:sp>
      <p:sp>
        <p:nvSpPr>
          <p:cNvPr id="5" name="Rectangle 5"/>
          <p:cNvSpPr>
            <a:spLocks noGrp="1" noChangeArrowheads="1"/>
          </p:cNvSpPr>
          <p:nvPr>
            <p:ph type="ftr" sz="quarter" idx="11"/>
          </p:nvPr>
        </p:nvSpPr>
        <p:spPr/>
        <p:txBody>
          <a:bodyPr/>
          <a:lstStyle>
            <a:lvl1pPr>
              <a:defRPr>
                <a:solidFill>
                  <a:srgbClr val="DBF5F9">
                    <a:shade val="90000"/>
                  </a:srgbClr>
                </a:solidFill>
              </a:defRPr>
            </a:lvl1pPr>
          </a:lstStyle>
          <a:p>
            <a:pPr>
              <a:defRPr/>
            </a:pPr>
            <a:r>
              <a:rPr lang="en-US"/>
              <a:t>Analyzing Algorithms</a:t>
            </a:r>
          </a:p>
        </p:txBody>
      </p:sp>
      <p:sp>
        <p:nvSpPr>
          <p:cNvPr id="6" name="Rectangle 6"/>
          <p:cNvSpPr>
            <a:spLocks noGrp="1" noChangeArrowheads="1"/>
          </p:cNvSpPr>
          <p:nvPr>
            <p:ph type="sldNum" sz="quarter" idx="12"/>
          </p:nvPr>
        </p:nvSpPr>
        <p:spPr/>
        <p:txBody>
          <a:bodyPr/>
          <a:lstStyle>
            <a:lvl1pPr>
              <a:defRPr>
                <a:solidFill>
                  <a:srgbClr val="D1EAEE"/>
                </a:solidFill>
              </a:defRPr>
            </a:lvl1pPr>
          </a:lstStyle>
          <a:p>
            <a:fld id="{1C589375-4D7D-4DE0-A939-B6AB0007FA69}" type="slidenum">
              <a:rPr lang="en-US"/>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solidFill>
                  <a:srgbClr val="04617B">
                    <a:shade val="90000"/>
                  </a:srgbClr>
                </a:solidFill>
              </a:defRPr>
            </a:lvl1pPr>
          </a:lstStyle>
          <a:p>
            <a:pPr>
              <a:defRPr/>
            </a:pPr>
            <a:fld id="{76FFDAD1-3F3D-490E-82E4-561E7FDB9139}" type="datetime1">
              <a:rPr lang="en-US"/>
              <a:pPr>
                <a:defRPr/>
              </a:pPr>
              <a:t>3/15/2023</a:t>
            </a:fld>
            <a:endParaRPr lang="en-US" dirty="0"/>
          </a:p>
        </p:txBody>
      </p:sp>
      <p:sp>
        <p:nvSpPr>
          <p:cNvPr id="6" name="Rectangle 5"/>
          <p:cNvSpPr>
            <a:spLocks noGrp="1" noChangeArrowheads="1"/>
          </p:cNvSpPr>
          <p:nvPr>
            <p:ph type="ftr" sz="quarter" idx="11"/>
          </p:nvPr>
        </p:nvSpPr>
        <p:spPr/>
        <p:txBody>
          <a:bodyPr/>
          <a:lstStyle>
            <a:lvl1pPr>
              <a:defRPr>
                <a:solidFill>
                  <a:srgbClr val="04617B">
                    <a:shade val="90000"/>
                  </a:srgbClr>
                </a:solidFill>
              </a:defRPr>
            </a:lvl1pPr>
          </a:lstStyle>
          <a:p>
            <a:pPr>
              <a:defRPr/>
            </a:pPr>
            <a:r>
              <a:rPr lang="en-US"/>
              <a:t>Analyzing Algorithms</a:t>
            </a:r>
          </a:p>
        </p:txBody>
      </p:sp>
      <p:sp>
        <p:nvSpPr>
          <p:cNvPr id="7" name="Rectangle 6"/>
          <p:cNvSpPr>
            <a:spLocks noGrp="1" noChangeArrowheads="1"/>
          </p:cNvSpPr>
          <p:nvPr>
            <p:ph type="sldNum" sz="quarter" idx="12"/>
          </p:nvPr>
        </p:nvSpPr>
        <p:spPr/>
        <p:txBody>
          <a:bodyPr/>
          <a:lstStyle>
            <a:lvl1pPr>
              <a:defRPr>
                <a:solidFill>
                  <a:srgbClr val="045C75"/>
                </a:solidFill>
              </a:defRPr>
            </a:lvl1pPr>
          </a:lstStyle>
          <a:p>
            <a:fld id="{4A688C1F-B1A7-4312-BE1F-456FADFC66BB}" type="slidenum">
              <a:rPr lang="en-US"/>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solidFill>
                  <a:srgbClr val="04617B">
                    <a:shade val="90000"/>
                  </a:srgbClr>
                </a:solidFill>
              </a:defRPr>
            </a:lvl1pPr>
          </a:lstStyle>
          <a:p>
            <a:pPr>
              <a:defRPr/>
            </a:pPr>
            <a:fld id="{92B037A5-EBF0-4562-B89B-2AF8093609BE}" type="datetime1">
              <a:rPr lang="en-US"/>
              <a:pPr>
                <a:defRPr/>
              </a:pPr>
              <a:t>3/15/2023</a:t>
            </a:fld>
            <a:endParaRPr lang="en-US" dirty="0"/>
          </a:p>
        </p:txBody>
      </p:sp>
      <p:sp>
        <p:nvSpPr>
          <p:cNvPr id="8" name="Rectangle 5"/>
          <p:cNvSpPr>
            <a:spLocks noGrp="1" noChangeArrowheads="1"/>
          </p:cNvSpPr>
          <p:nvPr>
            <p:ph type="ftr" sz="quarter" idx="11"/>
          </p:nvPr>
        </p:nvSpPr>
        <p:spPr/>
        <p:txBody>
          <a:bodyPr/>
          <a:lstStyle>
            <a:lvl1pPr>
              <a:defRPr>
                <a:solidFill>
                  <a:srgbClr val="04617B">
                    <a:shade val="90000"/>
                  </a:srgbClr>
                </a:solidFill>
              </a:defRPr>
            </a:lvl1pPr>
          </a:lstStyle>
          <a:p>
            <a:pPr>
              <a:defRPr/>
            </a:pPr>
            <a:r>
              <a:rPr lang="en-US"/>
              <a:t>Analyzing Algorithms</a:t>
            </a:r>
          </a:p>
        </p:txBody>
      </p:sp>
      <p:sp>
        <p:nvSpPr>
          <p:cNvPr id="9" name="Rectangle 6"/>
          <p:cNvSpPr>
            <a:spLocks noGrp="1" noChangeArrowheads="1"/>
          </p:cNvSpPr>
          <p:nvPr>
            <p:ph type="sldNum" sz="quarter" idx="12"/>
          </p:nvPr>
        </p:nvSpPr>
        <p:spPr/>
        <p:txBody>
          <a:bodyPr/>
          <a:lstStyle>
            <a:lvl1pPr>
              <a:defRPr>
                <a:solidFill>
                  <a:srgbClr val="045C75"/>
                </a:solidFill>
              </a:defRPr>
            </a:lvl1pPr>
          </a:lstStyle>
          <a:p>
            <a:fld id="{D01DF6AB-0229-4608-BC13-46014FBE7923}" type="slidenum">
              <a:rPr lang="en-US"/>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solidFill>
                  <a:srgbClr val="04617B">
                    <a:shade val="90000"/>
                  </a:srgbClr>
                </a:solidFill>
              </a:defRPr>
            </a:lvl1pPr>
          </a:lstStyle>
          <a:p>
            <a:pPr>
              <a:defRPr/>
            </a:pPr>
            <a:fld id="{A3356436-D54E-450D-BE82-C633DCC03025}" type="datetime1">
              <a:rPr lang="en-US"/>
              <a:pPr>
                <a:defRPr/>
              </a:pPr>
              <a:t>3/15/2023</a:t>
            </a:fld>
            <a:endParaRPr lang="en-US" dirty="0"/>
          </a:p>
        </p:txBody>
      </p:sp>
      <p:sp>
        <p:nvSpPr>
          <p:cNvPr id="4" name="Rectangle 5"/>
          <p:cNvSpPr>
            <a:spLocks noGrp="1" noChangeArrowheads="1"/>
          </p:cNvSpPr>
          <p:nvPr>
            <p:ph type="ftr" sz="quarter" idx="11"/>
          </p:nvPr>
        </p:nvSpPr>
        <p:spPr/>
        <p:txBody>
          <a:bodyPr/>
          <a:lstStyle>
            <a:lvl1pPr>
              <a:defRPr>
                <a:solidFill>
                  <a:srgbClr val="04617B">
                    <a:shade val="90000"/>
                  </a:srgbClr>
                </a:solidFill>
              </a:defRPr>
            </a:lvl1pPr>
          </a:lstStyle>
          <a:p>
            <a:pPr>
              <a:defRPr/>
            </a:pPr>
            <a:r>
              <a:rPr lang="en-US"/>
              <a:t>Analyzing Algorithms</a:t>
            </a:r>
          </a:p>
        </p:txBody>
      </p:sp>
      <p:sp>
        <p:nvSpPr>
          <p:cNvPr id="5" name="Rectangle 6"/>
          <p:cNvSpPr>
            <a:spLocks noGrp="1" noChangeArrowheads="1"/>
          </p:cNvSpPr>
          <p:nvPr>
            <p:ph type="sldNum" sz="quarter" idx="12"/>
          </p:nvPr>
        </p:nvSpPr>
        <p:spPr/>
        <p:txBody>
          <a:bodyPr/>
          <a:lstStyle>
            <a:lvl1pPr>
              <a:defRPr>
                <a:solidFill>
                  <a:srgbClr val="045C75"/>
                </a:solidFill>
              </a:defRPr>
            </a:lvl1pPr>
          </a:lstStyle>
          <a:p>
            <a:fld id="{EA59D70A-B908-4DE5-BF1A-8205D86161FF}" type="slidenum">
              <a:rPr lang="en-US"/>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solidFill>
                  <a:srgbClr val="04617B">
                    <a:shade val="90000"/>
                  </a:srgbClr>
                </a:solidFill>
              </a:defRPr>
            </a:lvl1pPr>
          </a:lstStyle>
          <a:p>
            <a:pPr>
              <a:defRPr/>
            </a:pPr>
            <a:fld id="{4217DDBD-EE36-4E71-AE52-90286EE262F5}" type="datetime1">
              <a:rPr lang="en-US"/>
              <a:pPr>
                <a:defRPr/>
              </a:pPr>
              <a:t>3/15/2023</a:t>
            </a:fld>
            <a:endParaRPr lang="en-US" dirty="0"/>
          </a:p>
        </p:txBody>
      </p:sp>
      <p:sp>
        <p:nvSpPr>
          <p:cNvPr id="3" name="Rectangle 5"/>
          <p:cNvSpPr>
            <a:spLocks noGrp="1" noChangeArrowheads="1"/>
          </p:cNvSpPr>
          <p:nvPr>
            <p:ph type="ftr" sz="quarter" idx="11"/>
          </p:nvPr>
        </p:nvSpPr>
        <p:spPr/>
        <p:txBody>
          <a:bodyPr/>
          <a:lstStyle>
            <a:lvl1pPr>
              <a:defRPr>
                <a:solidFill>
                  <a:srgbClr val="04617B">
                    <a:shade val="90000"/>
                  </a:srgbClr>
                </a:solidFill>
              </a:defRPr>
            </a:lvl1pPr>
          </a:lstStyle>
          <a:p>
            <a:pPr>
              <a:defRPr/>
            </a:pPr>
            <a:r>
              <a:rPr lang="en-US"/>
              <a:t>Analyzing Algorithms</a:t>
            </a:r>
          </a:p>
        </p:txBody>
      </p:sp>
      <p:sp>
        <p:nvSpPr>
          <p:cNvPr id="4" name="Rectangle 6"/>
          <p:cNvSpPr>
            <a:spLocks noGrp="1" noChangeArrowheads="1"/>
          </p:cNvSpPr>
          <p:nvPr>
            <p:ph type="sldNum" sz="quarter" idx="12"/>
          </p:nvPr>
        </p:nvSpPr>
        <p:spPr/>
        <p:txBody>
          <a:bodyPr/>
          <a:lstStyle>
            <a:lvl1pPr>
              <a:defRPr>
                <a:solidFill>
                  <a:srgbClr val="045C75"/>
                </a:solidFill>
              </a:defRPr>
            </a:lvl1pPr>
          </a:lstStyle>
          <a:p>
            <a:fld id="{710231EA-F2E8-4EB6-94C4-789E77CB47A5}" type="slidenum">
              <a:rPr lang="en-US"/>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solidFill>
                  <a:srgbClr val="04617B">
                    <a:shade val="90000"/>
                  </a:srgbClr>
                </a:solidFill>
              </a:defRPr>
            </a:lvl1pPr>
          </a:lstStyle>
          <a:p>
            <a:pPr>
              <a:defRPr/>
            </a:pPr>
            <a:fld id="{B162D628-8405-45A2-82E6-33A129F2D769}" type="datetime1">
              <a:rPr lang="en-US"/>
              <a:pPr>
                <a:defRPr/>
              </a:pPr>
              <a:t>3/15/2023</a:t>
            </a:fld>
            <a:endParaRPr lang="en-US" dirty="0"/>
          </a:p>
        </p:txBody>
      </p:sp>
      <p:sp>
        <p:nvSpPr>
          <p:cNvPr id="6" name="Rectangle 5"/>
          <p:cNvSpPr>
            <a:spLocks noGrp="1" noChangeArrowheads="1"/>
          </p:cNvSpPr>
          <p:nvPr>
            <p:ph type="ftr" sz="quarter" idx="11"/>
          </p:nvPr>
        </p:nvSpPr>
        <p:spPr/>
        <p:txBody>
          <a:bodyPr/>
          <a:lstStyle>
            <a:lvl1pPr>
              <a:defRPr>
                <a:solidFill>
                  <a:srgbClr val="04617B">
                    <a:shade val="90000"/>
                  </a:srgbClr>
                </a:solidFill>
              </a:defRPr>
            </a:lvl1pPr>
          </a:lstStyle>
          <a:p>
            <a:pPr>
              <a:defRPr/>
            </a:pPr>
            <a:r>
              <a:rPr lang="en-US"/>
              <a:t>Analyzing Algorithms</a:t>
            </a:r>
          </a:p>
        </p:txBody>
      </p:sp>
      <p:sp>
        <p:nvSpPr>
          <p:cNvPr id="7" name="Rectangle 6"/>
          <p:cNvSpPr>
            <a:spLocks noGrp="1" noChangeArrowheads="1"/>
          </p:cNvSpPr>
          <p:nvPr>
            <p:ph type="sldNum" sz="quarter" idx="12"/>
          </p:nvPr>
        </p:nvSpPr>
        <p:spPr/>
        <p:txBody>
          <a:bodyPr/>
          <a:lstStyle>
            <a:lvl1pPr>
              <a:defRPr>
                <a:solidFill>
                  <a:srgbClr val="045C75"/>
                </a:solidFill>
              </a:defRPr>
            </a:lvl1pPr>
          </a:lstStyle>
          <a:p>
            <a:fld id="{F7C3E0EA-BB19-43B4-8D58-F87F42CCBC84}" type="slidenum">
              <a:rPr lang="en-US"/>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solidFill>
                  <a:srgbClr val="04617B">
                    <a:shade val="90000"/>
                  </a:srgbClr>
                </a:solidFill>
              </a:defRPr>
            </a:lvl1pPr>
          </a:lstStyle>
          <a:p>
            <a:pPr>
              <a:defRPr/>
            </a:pPr>
            <a:fld id="{3FA808A7-EAB0-4014-85CE-CD8E48111AD0}" type="datetime1">
              <a:rPr lang="en-US"/>
              <a:pPr>
                <a:defRPr/>
              </a:pPr>
              <a:t>3/15/2023</a:t>
            </a:fld>
            <a:endParaRPr lang="en-US"/>
          </a:p>
        </p:txBody>
      </p:sp>
      <p:sp>
        <p:nvSpPr>
          <p:cNvPr id="6" name="Rectangle 5"/>
          <p:cNvSpPr>
            <a:spLocks noGrp="1" noChangeArrowheads="1"/>
          </p:cNvSpPr>
          <p:nvPr>
            <p:ph type="ftr" sz="quarter" idx="11"/>
          </p:nvPr>
        </p:nvSpPr>
        <p:spPr/>
        <p:txBody>
          <a:bodyPr/>
          <a:lstStyle>
            <a:lvl1pPr>
              <a:defRPr>
                <a:solidFill>
                  <a:srgbClr val="04617B">
                    <a:shade val="90000"/>
                  </a:srgbClr>
                </a:solidFill>
              </a:defRPr>
            </a:lvl1pPr>
          </a:lstStyle>
          <a:p>
            <a:pPr>
              <a:defRPr/>
            </a:pPr>
            <a:r>
              <a:rPr lang="en-US"/>
              <a:t>Analyzing Algorithms</a:t>
            </a:r>
          </a:p>
        </p:txBody>
      </p:sp>
      <p:sp>
        <p:nvSpPr>
          <p:cNvPr id="7" name="Rectangle 6"/>
          <p:cNvSpPr>
            <a:spLocks noGrp="1" noChangeArrowheads="1"/>
          </p:cNvSpPr>
          <p:nvPr>
            <p:ph type="sldNum" sz="quarter" idx="12"/>
          </p:nvPr>
        </p:nvSpPr>
        <p:spPr/>
        <p:txBody>
          <a:bodyPr/>
          <a:lstStyle>
            <a:lvl1pPr>
              <a:defRPr>
                <a:solidFill>
                  <a:srgbClr val="045C75"/>
                </a:solidFill>
              </a:defRPr>
            </a:lvl1pPr>
          </a:lstStyle>
          <a:p>
            <a:fld id="{961B41BE-4539-4E05-95B9-A965F5715146}" type="slidenum">
              <a:rPr lang="en-US"/>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solidFill>
                  <a:srgbClr val="04617B">
                    <a:shade val="90000"/>
                  </a:srgbClr>
                </a:solidFill>
              </a:defRPr>
            </a:lvl1pPr>
          </a:lstStyle>
          <a:p>
            <a:pPr>
              <a:defRPr/>
            </a:pPr>
            <a:fld id="{61F6BC9B-6A30-4856-BCAB-224D1E2956A2}" type="datetime1">
              <a:rPr lang="en-US"/>
              <a:pPr>
                <a:defRPr/>
              </a:pPr>
              <a:t>3/15/2023</a:t>
            </a:fld>
            <a:endParaRPr lang="en-US" dirty="0"/>
          </a:p>
        </p:txBody>
      </p:sp>
      <p:sp>
        <p:nvSpPr>
          <p:cNvPr id="5" name="Rectangle 5"/>
          <p:cNvSpPr>
            <a:spLocks noGrp="1" noChangeArrowheads="1"/>
          </p:cNvSpPr>
          <p:nvPr>
            <p:ph type="ftr" sz="quarter" idx="11"/>
          </p:nvPr>
        </p:nvSpPr>
        <p:spPr/>
        <p:txBody>
          <a:bodyPr/>
          <a:lstStyle>
            <a:lvl1pPr>
              <a:defRPr>
                <a:solidFill>
                  <a:srgbClr val="04617B">
                    <a:shade val="90000"/>
                  </a:srgbClr>
                </a:solidFill>
              </a:defRPr>
            </a:lvl1pPr>
          </a:lstStyle>
          <a:p>
            <a:pPr>
              <a:defRPr/>
            </a:pPr>
            <a:r>
              <a:rPr lang="en-US"/>
              <a:t>Analyzing Algorithms</a:t>
            </a:r>
          </a:p>
        </p:txBody>
      </p:sp>
      <p:sp>
        <p:nvSpPr>
          <p:cNvPr id="6" name="Rectangle 6"/>
          <p:cNvSpPr>
            <a:spLocks noGrp="1" noChangeArrowheads="1"/>
          </p:cNvSpPr>
          <p:nvPr>
            <p:ph type="sldNum" sz="quarter" idx="12"/>
          </p:nvPr>
        </p:nvSpPr>
        <p:spPr/>
        <p:txBody>
          <a:bodyPr/>
          <a:lstStyle>
            <a:lvl1pPr>
              <a:defRPr>
                <a:solidFill>
                  <a:srgbClr val="045C75"/>
                </a:solidFill>
              </a:defRPr>
            </a:lvl1pPr>
          </a:lstStyle>
          <a:p>
            <a:fld id="{14EC2881-34C1-4802-B1E8-C9B249B7F3E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5761251A-0C33-4174-B601-8039B10A949C}" type="slidenum">
              <a:rPr lang="en-US" altLang="en-US"/>
              <a:pPr/>
              <a:t>‹#›</a:t>
            </a:fld>
            <a:endParaRPr lang="en-US"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solidFill>
                  <a:srgbClr val="04617B">
                    <a:shade val="90000"/>
                  </a:srgbClr>
                </a:solidFill>
              </a:defRPr>
            </a:lvl1pPr>
          </a:lstStyle>
          <a:p>
            <a:pPr>
              <a:defRPr/>
            </a:pPr>
            <a:fld id="{94927C4D-68DA-48CC-BD1B-ED7DE087CBCD}" type="datetime1">
              <a:rPr lang="en-US"/>
              <a:pPr>
                <a:defRPr/>
              </a:pPr>
              <a:t>3/15/2023</a:t>
            </a:fld>
            <a:endParaRPr lang="en-US" dirty="0"/>
          </a:p>
        </p:txBody>
      </p:sp>
      <p:sp>
        <p:nvSpPr>
          <p:cNvPr id="5" name="Rectangle 5"/>
          <p:cNvSpPr>
            <a:spLocks noGrp="1" noChangeArrowheads="1"/>
          </p:cNvSpPr>
          <p:nvPr>
            <p:ph type="ftr" sz="quarter" idx="11"/>
          </p:nvPr>
        </p:nvSpPr>
        <p:spPr/>
        <p:txBody>
          <a:bodyPr/>
          <a:lstStyle>
            <a:lvl1pPr>
              <a:defRPr>
                <a:solidFill>
                  <a:srgbClr val="04617B">
                    <a:shade val="90000"/>
                  </a:srgbClr>
                </a:solidFill>
              </a:defRPr>
            </a:lvl1pPr>
          </a:lstStyle>
          <a:p>
            <a:pPr>
              <a:defRPr/>
            </a:pPr>
            <a:r>
              <a:rPr lang="en-US"/>
              <a:t>Analyzing Algorithms</a:t>
            </a:r>
          </a:p>
        </p:txBody>
      </p:sp>
      <p:sp>
        <p:nvSpPr>
          <p:cNvPr id="6" name="Rectangle 6"/>
          <p:cNvSpPr>
            <a:spLocks noGrp="1" noChangeArrowheads="1"/>
          </p:cNvSpPr>
          <p:nvPr>
            <p:ph type="sldNum" sz="quarter" idx="12"/>
          </p:nvPr>
        </p:nvSpPr>
        <p:spPr/>
        <p:txBody>
          <a:bodyPr/>
          <a:lstStyle>
            <a:lvl1pPr>
              <a:defRPr>
                <a:solidFill>
                  <a:srgbClr val="045C75"/>
                </a:solidFill>
              </a:defRPr>
            </a:lvl1pPr>
          </a:lstStyle>
          <a:p>
            <a:fld id="{C4F4F873-79E5-4069-A0D0-314799D75D59}" type="slidenum">
              <a:rPr lang="en-US"/>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solidFill>
                  <a:srgbClr val="04617B">
                    <a:shade val="90000"/>
                  </a:srgbClr>
                </a:solidFill>
              </a:defRPr>
            </a:lvl1pPr>
          </a:lstStyle>
          <a:p>
            <a:pPr>
              <a:defRPr/>
            </a:pPr>
            <a:fld id="{5F5305B3-9ED1-4C2B-9920-F7A0ED8538FB}" type="datetime1">
              <a:rPr lang="en-US"/>
              <a:pPr>
                <a:defRPr/>
              </a:pPr>
              <a:t>3/15/2023</a:t>
            </a:fld>
            <a:endParaRPr lang="en-US"/>
          </a:p>
        </p:txBody>
      </p:sp>
      <p:sp>
        <p:nvSpPr>
          <p:cNvPr id="6" name="Rectangle 5"/>
          <p:cNvSpPr>
            <a:spLocks noGrp="1" noChangeArrowheads="1"/>
          </p:cNvSpPr>
          <p:nvPr>
            <p:ph type="ftr" sz="quarter" idx="11"/>
          </p:nvPr>
        </p:nvSpPr>
        <p:spPr/>
        <p:txBody>
          <a:bodyPr/>
          <a:lstStyle>
            <a:lvl1pPr>
              <a:defRPr>
                <a:solidFill>
                  <a:srgbClr val="04617B">
                    <a:shade val="90000"/>
                  </a:srgbClr>
                </a:solidFill>
              </a:defRPr>
            </a:lvl1pPr>
          </a:lstStyle>
          <a:p>
            <a:pPr>
              <a:defRPr/>
            </a:pPr>
            <a:r>
              <a:rPr lang="en-US"/>
              <a:t>Analyzing Algorithms</a:t>
            </a:r>
          </a:p>
        </p:txBody>
      </p:sp>
      <p:sp>
        <p:nvSpPr>
          <p:cNvPr id="7" name="Rectangle 6"/>
          <p:cNvSpPr>
            <a:spLocks noGrp="1" noChangeArrowheads="1"/>
          </p:cNvSpPr>
          <p:nvPr>
            <p:ph type="sldNum" sz="quarter" idx="12"/>
          </p:nvPr>
        </p:nvSpPr>
        <p:spPr/>
        <p:txBody>
          <a:bodyPr/>
          <a:lstStyle>
            <a:lvl1pPr>
              <a:defRPr>
                <a:solidFill>
                  <a:srgbClr val="045C75"/>
                </a:solidFill>
              </a:defRPr>
            </a:lvl1pPr>
          </a:lstStyle>
          <a:p>
            <a:fld id="{F20AC881-5EB4-4C6A-944C-03E2519DB73B}" type="slidenum">
              <a:rPr lang="en-US"/>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solidFill>
                  <a:srgbClr val="04617B">
                    <a:shade val="90000"/>
                  </a:srgbClr>
                </a:solidFill>
                <a:latin typeface="Times New Roman" pitchFamily="18" charset="0"/>
              </a:defRPr>
            </a:lvl1pPr>
          </a:lstStyle>
          <a:p>
            <a:pPr>
              <a:defRPr/>
            </a:pPr>
            <a:fld id="{48009A3A-18A4-4380-803D-682510B5061F}" type="datetime1">
              <a:rPr lang="en-US"/>
              <a:pPr>
                <a:defRPr/>
              </a:pPr>
              <a:t>3/15/2023</a:t>
            </a:fld>
            <a:endParaRPr lang="en-US" dirty="0"/>
          </a:p>
        </p:txBody>
      </p:sp>
      <p:sp>
        <p:nvSpPr>
          <p:cNvPr id="8" name="Rectangle 5"/>
          <p:cNvSpPr>
            <a:spLocks noGrp="1" noChangeArrowheads="1"/>
          </p:cNvSpPr>
          <p:nvPr>
            <p:ph type="ftr" sz="quarter" idx="11"/>
          </p:nvPr>
        </p:nvSpPr>
        <p:spPr/>
        <p:txBody>
          <a:bodyPr/>
          <a:lstStyle>
            <a:lvl1pPr>
              <a:defRPr>
                <a:solidFill>
                  <a:srgbClr val="04617B">
                    <a:shade val="90000"/>
                  </a:srgbClr>
                </a:solidFill>
                <a:latin typeface="Times New Roman" pitchFamily="18" charset="0"/>
              </a:defRPr>
            </a:lvl1pPr>
          </a:lstStyle>
          <a:p>
            <a:pPr>
              <a:defRPr/>
            </a:pPr>
            <a:r>
              <a:rPr lang="en-US"/>
              <a:t>Analyzing Algorithms</a:t>
            </a:r>
          </a:p>
        </p:txBody>
      </p:sp>
      <p:sp>
        <p:nvSpPr>
          <p:cNvPr id="9" name="Rectangle 6"/>
          <p:cNvSpPr>
            <a:spLocks noGrp="1" noChangeArrowheads="1"/>
          </p:cNvSpPr>
          <p:nvPr>
            <p:ph type="sldNum" sz="quarter" idx="12"/>
          </p:nvPr>
        </p:nvSpPr>
        <p:spPr/>
        <p:txBody>
          <a:bodyPr/>
          <a:lstStyle>
            <a:lvl1pPr>
              <a:defRPr>
                <a:solidFill>
                  <a:srgbClr val="045C75"/>
                </a:solidFill>
                <a:latin typeface="Times New Roman" pitchFamily="18" charset="0"/>
              </a:defRPr>
            </a:lvl1pPr>
          </a:lstStyle>
          <a:p>
            <a:fld id="{7456A9DC-F91E-495E-88D9-D3F184B3709A}" type="slidenum">
              <a:rPr lang="en-US"/>
              <a:pPr/>
              <a:t>‹#›</a:t>
            </a:fld>
            <a:endParaRPr lang="en-US"/>
          </a:p>
        </p:txBody>
      </p:sp>
    </p:spTree>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solidFill>
                  <a:srgbClr val="DBF5F9">
                    <a:shade val="90000"/>
                  </a:srgbClr>
                </a:solidFill>
                <a:latin typeface="Arial" panose="020B0604020202020204" pitchFamily="34" charset="0"/>
              </a:defRPr>
            </a:lvl1pPr>
          </a:lstStyle>
          <a:p>
            <a:pPr>
              <a:defRPr/>
            </a:pPr>
            <a:fld id="{AEAD25EA-17FC-438E-8532-4127A7BF59E6}" type="datetime1">
              <a:rPr lang="en-US"/>
              <a:pPr>
                <a:defRPr/>
              </a:pPr>
              <a:t>3/15/2023</a:t>
            </a:fld>
            <a:endParaRPr lang="en-US" dirty="0"/>
          </a:p>
        </p:txBody>
      </p:sp>
      <p:sp>
        <p:nvSpPr>
          <p:cNvPr id="5" name="Footer Placeholder 18"/>
          <p:cNvSpPr>
            <a:spLocks noGrp="1"/>
          </p:cNvSpPr>
          <p:nvPr>
            <p:ph type="ftr" sz="quarter" idx="11"/>
          </p:nvPr>
        </p:nvSpPr>
        <p:spPr/>
        <p:txBody>
          <a:bodyPr/>
          <a:lstStyle>
            <a:lvl1pPr>
              <a:defRPr>
                <a:solidFill>
                  <a:srgbClr val="DBF5F9">
                    <a:shade val="90000"/>
                  </a:srgbClr>
                </a:solidFill>
                <a:latin typeface="Arial" panose="020B0604020202020204" pitchFamily="34" charset="0"/>
              </a:defRPr>
            </a:lvl1pPr>
          </a:lstStyle>
          <a:p>
            <a:pPr>
              <a:defRPr/>
            </a:pPr>
            <a:r>
              <a:rPr lang="en-US"/>
              <a:t>Analyzing Algorithms</a:t>
            </a:r>
          </a:p>
        </p:txBody>
      </p:sp>
      <p:sp>
        <p:nvSpPr>
          <p:cNvPr id="6" name="Slide Number Placeholder 26"/>
          <p:cNvSpPr>
            <a:spLocks noGrp="1"/>
          </p:cNvSpPr>
          <p:nvPr>
            <p:ph type="sldNum" sz="quarter" idx="12"/>
          </p:nvPr>
        </p:nvSpPr>
        <p:spPr/>
        <p:txBody>
          <a:bodyPr/>
          <a:lstStyle>
            <a:lvl1pPr>
              <a:defRPr>
                <a:solidFill>
                  <a:srgbClr val="D1EAEE"/>
                </a:solidFill>
                <a:latin typeface="Arial" pitchFamily="34" charset="0"/>
              </a:defRPr>
            </a:lvl1pPr>
          </a:lstStyle>
          <a:p>
            <a:fld id="{1B5383F7-8022-4C42-9D34-3EC21BA29B9F}"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atin typeface="Arial" panose="020B0604020202020204" pitchFamily="34" charset="0"/>
              </a:defRPr>
            </a:lvl1pPr>
          </a:lstStyle>
          <a:p>
            <a:pPr>
              <a:defRPr/>
            </a:pPr>
            <a:fld id="{8DBED7CD-DAF1-460A-9DB1-4714D93BA5B5}" type="datetime1">
              <a:rPr lang="en-US"/>
              <a:pPr>
                <a:defRPr/>
              </a:pPr>
              <a:t>3/15/2023</a:t>
            </a:fld>
            <a:endParaRPr lang="en-US" dirty="0"/>
          </a:p>
        </p:txBody>
      </p:sp>
      <p:sp>
        <p:nvSpPr>
          <p:cNvPr id="5" name="Footer Placeholder 21"/>
          <p:cNvSpPr>
            <a:spLocks noGrp="1"/>
          </p:cNvSpPr>
          <p:nvPr>
            <p:ph type="ftr" sz="quarter" idx="11"/>
          </p:nvPr>
        </p:nvSpPr>
        <p:spPr/>
        <p:txBody>
          <a:bodyPr/>
          <a:lstStyle>
            <a:lvl1pPr>
              <a:defRPr>
                <a:latin typeface="Arial" panose="020B0604020202020204" pitchFamily="34" charset="0"/>
              </a:defRPr>
            </a:lvl1pPr>
          </a:lstStyle>
          <a:p>
            <a:pPr>
              <a:defRPr/>
            </a:pPr>
            <a:r>
              <a:rPr lang="en-US"/>
              <a:t>Analyzing Algorithms</a:t>
            </a:r>
          </a:p>
        </p:txBody>
      </p:sp>
      <p:sp>
        <p:nvSpPr>
          <p:cNvPr id="6" name="Slide Number Placeholder 17"/>
          <p:cNvSpPr>
            <a:spLocks noGrp="1"/>
          </p:cNvSpPr>
          <p:nvPr>
            <p:ph type="sldNum" sz="quarter" idx="12"/>
          </p:nvPr>
        </p:nvSpPr>
        <p:spPr/>
        <p:txBody>
          <a:bodyPr/>
          <a:lstStyle>
            <a:lvl1pPr>
              <a:defRPr>
                <a:latin typeface="Arial" pitchFamily="34" charset="0"/>
              </a:defRPr>
            </a:lvl1pPr>
          </a:lstStyle>
          <a:p>
            <a:fld id="{17399F90-E4AD-44C8-9AE4-E5DC67C35185}" type="slidenum">
              <a:rPr lang="en-US"/>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rgbClr val="DBF5F9">
                    <a:shade val="90000"/>
                  </a:srgbClr>
                </a:solidFill>
                <a:latin typeface="Arial" panose="020B0604020202020204" pitchFamily="34" charset="0"/>
              </a:defRPr>
            </a:lvl1pPr>
          </a:lstStyle>
          <a:p>
            <a:pPr>
              <a:defRPr/>
            </a:pPr>
            <a:fld id="{D29CA04D-8845-42F2-8497-F0187E5F9704}" type="datetime1">
              <a:rPr lang="en-US"/>
              <a:pPr>
                <a:defRPr/>
              </a:pPr>
              <a:t>3/15/2023</a:t>
            </a:fld>
            <a:endParaRPr lang="en-US"/>
          </a:p>
        </p:txBody>
      </p:sp>
      <p:sp>
        <p:nvSpPr>
          <p:cNvPr id="5" name="Footer Placeholder 4"/>
          <p:cNvSpPr>
            <a:spLocks noGrp="1"/>
          </p:cNvSpPr>
          <p:nvPr>
            <p:ph type="ftr" sz="quarter" idx="11"/>
          </p:nvPr>
        </p:nvSpPr>
        <p:spPr/>
        <p:txBody>
          <a:bodyPr/>
          <a:lstStyle>
            <a:lvl1pPr>
              <a:defRPr>
                <a:solidFill>
                  <a:srgbClr val="DBF5F9">
                    <a:shade val="90000"/>
                  </a:srgbClr>
                </a:solidFill>
                <a:latin typeface="Arial" panose="020B0604020202020204" pitchFamily="34" charset="0"/>
              </a:defRPr>
            </a:lvl1pPr>
          </a:lstStyle>
          <a:p>
            <a:pPr>
              <a:defRPr/>
            </a:pPr>
            <a:r>
              <a:rPr lang="en-US"/>
              <a:t>Analyzing Algorithms</a:t>
            </a:r>
          </a:p>
        </p:txBody>
      </p:sp>
      <p:sp>
        <p:nvSpPr>
          <p:cNvPr id="6" name="Slide Number Placeholder 5"/>
          <p:cNvSpPr>
            <a:spLocks noGrp="1"/>
          </p:cNvSpPr>
          <p:nvPr>
            <p:ph type="sldNum" sz="quarter" idx="12"/>
          </p:nvPr>
        </p:nvSpPr>
        <p:spPr/>
        <p:txBody>
          <a:bodyPr/>
          <a:lstStyle>
            <a:lvl1pPr>
              <a:defRPr>
                <a:solidFill>
                  <a:srgbClr val="D1EAEE"/>
                </a:solidFill>
                <a:latin typeface="Arial" pitchFamily="34" charset="0"/>
              </a:defRPr>
            </a:lvl1pPr>
          </a:lstStyle>
          <a:p>
            <a:fld id="{60C95451-D322-4717-8D93-A23D74E6BE9F}"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atin typeface="Arial" panose="020B0604020202020204" pitchFamily="34" charset="0"/>
              </a:defRPr>
            </a:lvl1pPr>
          </a:lstStyle>
          <a:p>
            <a:pPr>
              <a:defRPr/>
            </a:pPr>
            <a:fld id="{70199247-E90A-4953-B92E-DDDE94E2C759}" type="datetime1">
              <a:rPr lang="en-US"/>
              <a:pPr>
                <a:defRPr/>
              </a:pPr>
              <a:t>3/15/2023</a:t>
            </a:fld>
            <a:endParaRPr lang="en-US" dirty="0"/>
          </a:p>
        </p:txBody>
      </p:sp>
      <p:sp>
        <p:nvSpPr>
          <p:cNvPr id="6" name="Footer Placeholder 21"/>
          <p:cNvSpPr>
            <a:spLocks noGrp="1"/>
          </p:cNvSpPr>
          <p:nvPr>
            <p:ph type="ftr" sz="quarter" idx="11"/>
          </p:nvPr>
        </p:nvSpPr>
        <p:spPr/>
        <p:txBody>
          <a:bodyPr/>
          <a:lstStyle>
            <a:lvl1pPr>
              <a:defRPr>
                <a:latin typeface="Arial" panose="020B0604020202020204" pitchFamily="34" charset="0"/>
              </a:defRPr>
            </a:lvl1pPr>
          </a:lstStyle>
          <a:p>
            <a:pPr>
              <a:defRPr/>
            </a:pPr>
            <a:r>
              <a:rPr lang="en-US"/>
              <a:t>Analyzing Algorithms</a:t>
            </a:r>
          </a:p>
        </p:txBody>
      </p:sp>
      <p:sp>
        <p:nvSpPr>
          <p:cNvPr id="7" name="Slide Number Placeholder 17"/>
          <p:cNvSpPr>
            <a:spLocks noGrp="1"/>
          </p:cNvSpPr>
          <p:nvPr>
            <p:ph type="sldNum" sz="quarter" idx="12"/>
          </p:nvPr>
        </p:nvSpPr>
        <p:spPr/>
        <p:txBody>
          <a:bodyPr/>
          <a:lstStyle>
            <a:lvl1pPr>
              <a:defRPr>
                <a:latin typeface="Arial" pitchFamily="34" charset="0"/>
              </a:defRPr>
            </a:lvl1pPr>
          </a:lstStyle>
          <a:p>
            <a:fld id="{03C0B69D-BD7C-4711-A212-518504F3E452}"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atin typeface="Arial" panose="020B0604020202020204" pitchFamily="34" charset="0"/>
              </a:defRPr>
            </a:lvl1pPr>
          </a:lstStyle>
          <a:p>
            <a:pPr>
              <a:defRPr/>
            </a:pPr>
            <a:fld id="{46052A35-5EC1-47A6-9C2C-D2A6BB61F110}" type="datetime1">
              <a:rPr lang="en-US"/>
              <a:pPr>
                <a:defRPr/>
              </a:pPr>
              <a:t>3/15/2023</a:t>
            </a:fld>
            <a:endParaRPr lang="en-US" dirty="0"/>
          </a:p>
        </p:txBody>
      </p:sp>
      <p:sp>
        <p:nvSpPr>
          <p:cNvPr id="8" name="Footer Placeholder 21"/>
          <p:cNvSpPr>
            <a:spLocks noGrp="1"/>
          </p:cNvSpPr>
          <p:nvPr>
            <p:ph type="ftr" sz="quarter" idx="11"/>
          </p:nvPr>
        </p:nvSpPr>
        <p:spPr/>
        <p:txBody>
          <a:bodyPr/>
          <a:lstStyle>
            <a:lvl1pPr>
              <a:defRPr>
                <a:latin typeface="Arial" panose="020B0604020202020204" pitchFamily="34" charset="0"/>
              </a:defRPr>
            </a:lvl1pPr>
          </a:lstStyle>
          <a:p>
            <a:pPr>
              <a:defRPr/>
            </a:pPr>
            <a:r>
              <a:rPr lang="en-US"/>
              <a:t>Analyzing Algorithms</a:t>
            </a:r>
          </a:p>
        </p:txBody>
      </p:sp>
      <p:sp>
        <p:nvSpPr>
          <p:cNvPr id="9" name="Slide Number Placeholder 17"/>
          <p:cNvSpPr>
            <a:spLocks noGrp="1"/>
          </p:cNvSpPr>
          <p:nvPr>
            <p:ph type="sldNum" sz="quarter" idx="12"/>
          </p:nvPr>
        </p:nvSpPr>
        <p:spPr/>
        <p:txBody>
          <a:bodyPr/>
          <a:lstStyle>
            <a:lvl1pPr>
              <a:defRPr>
                <a:latin typeface="Arial" pitchFamily="34" charset="0"/>
              </a:defRPr>
            </a:lvl1pPr>
          </a:lstStyle>
          <a:p>
            <a:fld id="{49BAE540-6159-4049-9647-11E87BE7A150}" type="slidenum">
              <a:rPr lang="en-US"/>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atin typeface="Arial" panose="020B0604020202020204" pitchFamily="34" charset="0"/>
              </a:defRPr>
            </a:lvl1pPr>
          </a:lstStyle>
          <a:p>
            <a:pPr>
              <a:defRPr/>
            </a:pPr>
            <a:fld id="{9FF6C952-1B0C-4CE3-BAD4-0A0E3F7029DB}" type="datetime1">
              <a:rPr lang="en-US"/>
              <a:pPr>
                <a:defRPr/>
              </a:pPr>
              <a:t>3/15/2023</a:t>
            </a:fld>
            <a:endParaRPr lang="en-US" dirty="0"/>
          </a:p>
        </p:txBody>
      </p:sp>
      <p:sp>
        <p:nvSpPr>
          <p:cNvPr id="4" name="Footer Placeholder 21"/>
          <p:cNvSpPr>
            <a:spLocks noGrp="1"/>
          </p:cNvSpPr>
          <p:nvPr>
            <p:ph type="ftr" sz="quarter" idx="11"/>
          </p:nvPr>
        </p:nvSpPr>
        <p:spPr/>
        <p:txBody>
          <a:bodyPr/>
          <a:lstStyle>
            <a:lvl1pPr>
              <a:defRPr>
                <a:latin typeface="Arial" panose="020B0604020202020204" pitchFamily="34" charset="0"/>
              </a:defRPr>
            </a:lvl1pPr>
          </a:lstStyle>
          <a:p>
            <a:pPr>
              <a:defRPr/>
            </a:pPr>
            <a:r>
              <a:rPr lang="en-US"/>
              <a:t>Analyzing Algorithms</a:t>
            </a:r>
          </a:p>
        </p:txBody>
      </p:sp>
      <p:sp>
        <p:nvSpPr>
          <p:cNvPr id="5" name="Slide Number Placeholder 17"/>
          <p:cNvSpPr>
            <a:spLocks noGrp="1"/>
          </p:cNvSpPr>
          <p:nvPr>
            <p:ph type="sldNum" sz="quarter" idx="12"/>
          </p:nvPr>
        </p:nvSpPr>
        <p:spPr/>
        <p:txBody>
          <a:bodyPr/>
          <a:lstStyle>
            <a:lvl1pPr>
              <a:defRPr>
                <a:latin typeface="Arial" pitchFamily="34" charset="0"/>
              </a:defRPr>
            </a:lvl1pPr>
          </a:lstStyle>
          <a:p>
            <a:fld id="{0B987A48-1333-4BB8-AE9B-55FD9F113933}" type="slidenum">
              <a:rPr lang="en-US"/>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atin typeface="Arial" panose="020B0604020202020204" pitchFamily="34" charset="0"/>
              </a:defRPr>
            </a:lvl1pPr>
          </a:lstStyle>
          <a:p>
            <a:pPr>
              <a:defRPr/>
            </a:pPr>
            <a:fld id="{12A4D3BA-794B-470C-82D3-1E515ABBDB0A}" type="datetime1">
              <a:rPr lang="en-US"/>
              <a:pPr>
                <a:defRPr/>
              </a:pPr>
              <a:t>3/15/2023</a:t>
            </a:fld>
            <a:endParaRPr lang="en-US" dirty="0"/>
          </a:p>
        </p:txBody>
      </p:sp>
      <p:sp>
        <p:nvSpPr>
          <p:cNvPr id="3" name="Footer Placeholder 21"/>
          <p:cNvSpPr>
            <a:spLocks noGrp="1"/>
          </p:cNvSpPr>
          <p:nvPr>
            <p:ph type="ftr" sz="quarter" idx="11"/>
          </p:nvPr>
        </p:nvSpPr>
        <p:spPr/>
        <p:txBody>
          <a:bodyPr/>
          <a:lstStyle>
            <a:lvl1pPr>
              <a:defRPr>
                <a:latin typeface="Arial" panose="020B0604020202020204" pitchFamily="34" charset="0"/>
              </a:defRPr>
            </a:lvl1pPr>
          </a:lstStyle>
          <a:p>
            <a:pPr>
              <a:defRPr/>
            </a:pPr>
            <a:r>
              <a:rPr lang="en-US"/>
              <a:t>Analyzing Algorithms</a:t>
            </a:r>
          </a:p>
        </p:txBody>
      </p:sp>
      <p:sp>
        <p:nvSpPr>
          <p:cNvPr id="4" name="Slide Number Placeholder 17"/>
          <p:cNvSpPr>
            <a:spLocks noGrp="1"/>
          </p:cNvSpPr>
          <p:nvPr>
            <p:ph type="sldNum" sz="quarter" idx="12"/>
          </p:nvPr>
        </p:nvSpPr>
        <p:spPr/>
        <p:txBody>
          <a:bodyPr/>
          <a:lstStyle>
            <a:lvl1pPr>
              <a:defRPr>
                <a:latin typeface="Arial" pitchFamily="34" charset="0"/>
              </a:defRPr>
            </a:lvl1pPr>
          </a:lstStyle>
          <a:p>
            <a:fld id="{367F6BAA-0C02-45D4-9014-A94E95C40F2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BFBA7777-A25E-4131-ADFD-D51DD282D611}" type="slidenum">
              <a:rPr lang="en-US" altLang="en-US"/>
              <a:pPr/>
              <a:t>‹#›</a:t>
            </a:fld>
            <a:endParaRPr lang="en-US"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atin typeface="Arial" panose="020B0604020202020204" pitchFamily="34" charset="0"/>
              </a:defRPr>
            </a:lvl1pPr>
          </a:lstStyle>
          <a:p>
            <a:pPr>
              <a:defRPr/>
            </a:pPr>
            <a:fld id="{65A8A6CD-7CD0-4C2B-AB64-6726B731AD33}" type="datetime1">
              <a:rPr lang="en-US"/>
              <a:pPr>
                <a:defRPr/>
              </a:pPr>
              <a:t>3/15/2023</a:t>
            </a:fld>
            <a:endParaRPr lang="en-US" dirty="0"/>
          </a:p>
        </p:txBody>
      </p:sp>
      <p:sp>
        <p:nvSpPr>
          <p:cNvPr id="6" name="Footer Placeholder 21"/>
          <p:cNvSpPr>
            <a:spLocks noGrp="1"/>
          </p:cNvSpPr>
          <p:nvPr>
            <p:ph type="ftr" sz="quarter" idx="11"/>
          </p:nvPr>
        </p:nvSpPr>
        <p:spPr/>
        <p:txBody>
          <a:bodyPr/>
          <a:lstStyle>
            <a:lvl1pPr>
              <a:defRPr>
                <a:latin typeface="Arial" panose="020B0604020202020204" pitchFamily="34" charset="0"/>
              </a:defRPr>
            </a:lvl1pPr>
          </a:lstStyle>
          <a:p>
            <a:pPr>
              <a:defRPr/>
            </a:pPr>
            <a:r>
              <a:rPr lang="en-US"/>
              <a:t>Analyzing Algorithms</a:t>
            </a:r>
          </a:p>
        </p:txBody>
      </p:sp>
      <p:sp>
        <p:nvSpPr>
          <p:cNvPr id="7" name="Slide Number Placeholder 17"/>
          <p:cNvSpPr>
            <a:spLocks noGrp="1"/>
          </p:cNvSpPr>
          <p:nvPr>
            <p:ph type="sldNum" sz="quarter" idx="12"/>
          </p:nvPr>
        </p:nvSpPr>
        <p:spPr/>
        <p:txBody>
          <a:bodyPr/>
          <a:lstStyle>
            <a:lvl1pPr>
              <a:defRPr>
                <a:latin typeface="Arial" pitchFamily="34" charset="0"/>
              </a:defRPr>
            </a:lvl1pPr>
          </a:lstStyle>
          <a:p>
            <a:fld id="{9E221F48-3C92-480D-BF6C-278D7CD67598}" type="slidenum">
              <a:rPr lang="en-US"/>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2400">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2400">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sz="2400">
              <a:solidFill>
                <a:prstClr val="black"/>
              </a:solidFill>
              <a:latin typeface="Constantia"/>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sz="2400">
              <a:solidFill>
                <a:prstClr val="black"/>
              </a:solidFill>
              <a:latin typeface="Constantia"/>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atin typeface="Arial" panose="020B0604020202020204" pitchFamily="34" charset="0"/>
              </a:defRPr>
            </a:lvl1pPr>
          </a:lstStyle>
          <a:p>
            <a:pPr>
              <a:defRPr/>
            </a:pPr>
            <a:fld id="{31132D16-E265-453D-ACF4-21D48B513168}" type="datetime1">
              <a:rPr lang="en-US"/>
              <a:pPr>
                <a:defRPr/>
              </a:pPr>
              <a:t>3/15/2023</a:t>
            </a:fld>
            <a:endParaRPr lang="en-US"/>
          </a:p>
        </p:txBody>
      </p:sp>
      <p:sp>
        <p:nvSpPr>
          <p:cNvPr id="10" name="Footer Placeholder 5"/>
          <p:cNvSpPr>
            <a:spLocks noGrp="1"/>
          </p:cNvSpPr>
          <p:nvPr>
            <p:ph type="ftr" sz="quarter" idx="11"/>
          </p:nvPr>
        </p:nvSpPr>
        <p:spPr/>
        <p:txBody>
          <a:bodyPr/>
          <a:lstStyle>
            <a:lvl1pPr>
              <a:defRPr>
                <a:latin typeface="Arial" panose="020B0604020202020204" pitchFamily="34" charset="0"/>
              </a:defRPr>
            </a:lvl1pPr>
          </a:lstStyle>
          <a:p>
            <a:pPr>
              <a:defRPr/>
            </a:pPr>
            <a:r>
              <a:rPr lang="en-US"/>
              <a:t>Analyzing Algorithms</a:t>
            </a:r>
          </a:p>
        </p:txBody>
      </p:sp>
      <p:sp>
        <p:nvSpPr>
          <p:cNvPr id="11" name="Slide Number Placeholder 6"/>
          <p:cNvSpPr>
            <a:spLocks noGrp="1"/>
          </p:cNvSpPr>
          <p:nvPr>
            <p:ph type="sldNum" sz="quarter" idx="12"/>
          </p:nvPr>
        </p:nvSpPr>
        <p:spPr>
          <a:xfrm>
            <a:off x="8077200" y="6356350"/>
            <a:ext cx="609600" cy="365125"/>
          </a:xfrm>
        </p:spPr>
        <p:txBody>
          <a:bodyPr/>
          <a:lstStyle>
            <a:lvl1pPr>
              <a:defRPr>
                <a:latin typeface="Arial" pitchFamily="34" charset="0"/>
              </a:defRPr>
            </a:lvl1pPr>
          </a:lstStyle>
          <a:p>
            <a:fld id="{ADEFDECE-03FB-42B9-9C08-46B1E1019BDD}" type="slidenum">
              <a:rPr lang="en-US"/>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atin typeface="Arial" panose="020B0604020202020204" pitchFamily="34" charset="0"/>
              </a:defRPr>
            </a:lvl1pPr>
          </a:lstStyle>
          <a:p>
            <a:pPr>
              <a:defRPr/>
            </a:pPr>
            <a:fld id="{318A3E94-676D-4148-83E6-438413D77704}" type="datetime1">
              <a:rPr lang="en-US"/>
              <a:pPr>
                <a:defRPr/>
              </a:pPr>
              <a:t>3/15/2023</a:t>
            </a:fld>
            <a:endParaRPr lang="en-US" dirty="0"/>
          </a:p>
        </p:txBody>
      </p:sp>
      <p:sp>
        <p:nvSpPr>
          <p:cNvPr id="5" name="Footer Placeholder 21"/>
          <p:cNvSpPr>
            <a:spLocks noGrp="1"/>
          </p:cNvSpPr>
          <p:nvPr>
            <p:ph type="ftr" sz="quarter" idx="11"/>
          </p:nvPr>
        </p:nvSpPr>
        <p:spPr/>
        <p:txBody>
          <a:bodyPr/>
          <a:lstStyle>
            <a:lvl1pPr>
              <a:defRPr>
                <a:latin typeface="Arial" panose="020B0604020202020204" pitchFamily="34" charset="0"/>
              </a:defRPr>
            </a:lvl1pPr>
          </a:lstStyle>
          <a:p>
            <a:pPr>
              <a:defRPr/>
            </a:pPr>
            <a:r>
              <a:rPr lang="en-US"/>
              <a:t>Analyzing Algorithms</a:t>
            </a:r>
          </a:p>
        </p:txBody>
      </p:sp>
      <p:sp>
        <p:nvSpPr>
          <p:cNvPr id="6" name="Slide Number Placeholder 17"/>
          <p:cNvSpPr>
            <a:spLocks noGrp="1"/>
          </p:cNvSpPr>
          <p:nvPr>
            <p:ph type="sldNum" sz="quarter" idx="12"/>
          </p:nvPr>
        </p:nvSpPr>
        <p:spPr/>
        <p:txBody>
          <a:bodyPr/>
          <a:lstStyle>
            <a:lvl1pPr>
              <a:defRPr>
                <a:latin typeface="Arial" pitchFamily="34" charset="0"/>
              </a:defRPr>
            </a:lvl1pPr>
          </a:lstStyle>
          <a:p>
            <a:fld id="{B1812392-A1B5-415C-8B58-6F5C6F53A629}" type="slidenum">
              <a:rPr lang="en-US"/>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atin typeface="Arial" panose="020B0604020202020204" pitchFamily="34" charset="0"/>
              </a:defRPr>
            </a:lvl1pPr>
          </a:lstStyle>
          <a:p>
            <a:pPr>
              <a:defRPr/>
            </a:pPr>
            <a:fld id="{9C2DF8F5-5652-496F-8E44-178D7502CA60}" type="datetime1">
              <a:rPr lang="en-US"/>
              <a:pPr>
                <a:defRPr/>
              </a:pPr>
              <a:t>3/15/2023</a:t>
            </a:fld>
            <a:endParaRPr lang="en-US" dirty="0"/>
          </a:p>
        </p:txBody>
      </p:sp>
      <p:sp>
        <p:nvSpPr>
          <p:cNvPr id="5" name="Footer Placeholder 21"/>
          <p:cNvSpPr>
            <a:spLocks noGrp="1"/>
          </p:cNvSpPr>
          <p:nvPr>
            <p:ph type="ftr" sz="quarter" idx="11"/>
          </p:nvPr>
        </p:nvSpPr>
        <p:spPr/>
        <p:txBody>
          <a:bodyPr/>
          <a:lstStyle>
            <a:lvl1pPr>
              <a:defRPr>
                <a:latin typeface="Arial" panose="020B0604020202020204" pitchFamily="34" charset="0"/>
              </a:defRPr>
            </a:lvl1pPr>
          </a:lstStyle>
          <a:p>
            <a:pPr>
              <a:defRPr/>
            </a:pPr>
            <a:r>
              <a:rPr lang="en-US"/>
              <a:t>Analyzing Algorithms</a:t>
            </a:r>
          </a:p>
        </p:txBody>
      </p:sp>
      <p:sp>
        <p:nvSpPr>
          <p:cNvPr id="6" name="Slide Number Placeholder 17"/>
          <p:cNvSpPr>
            <a:spLocks noGrp="1"/>
          </p:cNvSpPr>
          <p:nvPr>
            <p:ph type="sldNum" sz="quarter" idx="12"/>
          </p:nvPr>
        </p:nvSpPr>
        <p:spPr/>
        <p:txBody>
          <a:bodyPr/>
          <a:lstStyle>
            <a:lvl1pPr>
              <a:defRPr>
                <a:latin typeface="Arial" pitchFamily="34" charset="0"/>
              </a:defRPr>
            </a:lvl1pPr>
          </a:lstStyle>
          <a:p>
            <a:fld id="{7B705AF6-1D5C-4AC0-80FA-84F2F0D18C24}" type="slidenum">
              <a:rPr lang="en-US"/>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7724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990600" y="18288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953000" y="18288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990600" y="6096000"/>
            <a:ext cx="1905000" cy="457200"/>
          </a:xfrm>
        </p:spPr>
        <p:txBody>
          <a:bodyPr/>
          <a:lstStyle>
            <a:lvl1pPr>
              <a:defRPr>
                <a:latin typeface="Arial" panose="020B0604020202020204" pitchFamily="34" charset="0"/>
              </a:defRPr>
            </a:lvl1pPr>
          </a:lstStyle>
          <a:p>
            <a:pPr>
              <a:defRPr/>
            </a:pPr>
            <a:fld id="{FCC0A5E0-E987-4EBE-B90A-077A73AD0F26}" type="datetime1">
              <a:rPr lang="en-US"/>
              <a:pPr>
                <a:defRPr/>
              </a:pPr>
              <a:t>3/15/2023</a:t>
            </a:fld>
            <a:endParaRPr lang="en-US"/>
          </a:p>
        </p:txBody>
      </p:sp>
      <p:sp>
        <p:nvSpPr>
          <p:cNvPr id="6" name="Footer Placeholder 5"/>
          <p:cNvSpPr>
            <a:spLocks noGrp="1"/>
          </p:cNvSpPr>
          <p:nvPr>
            <p:ph type="ftr" sz="quarter" idx="11"/>
          </p:nvPr>
        </p:nvSpPr>
        <p:spPr>
          <a:xfrm>
            <a:off x="3429000" y="6096000"/>
            <a:ext cx="2895600" cy="457200"/>
          </a:xfrm>
        </p:spPr>
        <p:txBody>
          <a:bodyPr/>
          <a:lstStyle>
            <a:lvl1pPr>
              <a:defRPr>
                <a:latin typeface="Arial" panose="020B0604020202020204" pitchFamily="34" charset="0"/>
              </a:defRPr>
            </a:lvl1pPr>
          </a:lstStyle>
          <a:p>
            <a:pPr>
              <a:defRPr/>
            </a:pPr>
            <a:r>
              <a:rPr lang="en-US"/>
              <a:t>Analyzing Algorithms</a:t>
            </a:r>
          </a:p>
        </p:txBody>
      </p:sp>
      <p:sp>
        <p:nvSpPr>
          <p:cNvPr id="7" name="Slide Number Placeholder 6"/>
          <p:cNvSpPr>
            <a:spLocks noGrp="1"/>
          </p:cNvSpPr>
          <p:nvPr>
            <p:ph type="sldNum" sz="quarter" idx="12"/>
          </p:nvPr>
        </p:nvSpPr>
        <p:spPr>
          <a:xfrm>
            <a:off x="6858000" y="6096000"/>
            <a:ext cx="1905000" cy="457200"/>
          </a:xfrm>
        </p:spPr>
        <p:txBody>
          <a:bodyPr/>
          <a:lstStyle>
            <a:lvl1pPr>
              <a:defRPr>
                <a:latin typeface="Arial" pitchFamily="34" charset="0"/>
              </a:defRPr>
            </a:lvl1pPr>
          </a:lstStyle>
          <a:p>
            <a:fld id="{5C5588F0-B921-4A9B-B820-05D53C2F56E0}" type="slidenum">
              <a:rPr lang="en-US"/>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7724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990600" y="18288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lipArt Placeholder 3"/>
          <p:cNvSpPr>
            <a:spLocks noGrp="1"/>
          </p:cNvSpPr>
          <p:nvPr>
            <p:ph type="clipArt" sz="half" idx="2"/>
          </p:nvPr>
        </p:nvSpPr>
        <p:spPr>
          <a:xfrm>
            <a:off x="4953000" y="1828800"/>
            <a:ext cx="3810000" cy="4114800"/>
          </a:xfrm>
        </p:spPr>
        <p:txBody>
          <a:bodyPr/>
          <a:lstStyle/>
          <a:p>
            <a:pPr lvl="0"/>
            <a:r>
              <a:rPr lang="en-US" noProof="0" smtClean="0"/>
              <a:t>Click icon to add online image</a:t>
            </a:r>
            <a:endParaRPr lang="en-IN" noProof="0"/>
          </a:p>
        </p:txBody>
      </p:sp>
      <p:sp>
        <p:nvSpPr>
          <p:cNvPr id="5" name="Date Placeholder 4"/>
          <p:cNvSpPr>
            <a:spLocks noGrp="1"/>
          </p:cNvSpPr>
          <p:nvPr>
            <p:ph type="dt" sz="half" idx="10"/>
          </p:nvPr>
        </p:nvSpPr>
        <p:spPr>
          <a:xfrm>
            <a:off x="990600" y="6096000"/>
            <a:ext cx="1905000" cy="457200"/>
          </a:xfrm>
        </p:spPr>
        <p:txBody>
          <a:bodyPr/>
          <a:lstStyle>
            <a:lvl1pPr>
              <a:defRPr>
                <a:latin typeface="Arial" panose="020B0604020202020204" pitchFamily="34" charset="0"/>
              </a:defRPr>
            </a:lvl1pPr>
          </a:lstStyle>
          <a:p>
            <a:pPr>
              <a:defRPr/>
            </a:pPr>
            <a:fld id="{2011543D-F880-4679-81F3-1FAED2027500}" type="datetime1">
              <a:rPr lang="en-US"/>
              <a:pPr>
                <a:defRPr/>
              </a:pPr>
              <a:t>3/15/2023</a:t>
            </a:fld>
            <a:endParaRPr lang="en-US"/>
          </a:p>
        </p:txBody>
      </p:sp>
      <p:sp>
        <p:nvSpPr>
          <p:cNvPr id="6" name="Footer Placeholder 5"/>
          <p:cNvSpPr>
            <a:spLocks noGrp="1"/>
          </p:cNvSpPr>
          <p:nvPr>
            <p:ph type="ftr" sz="quarter" idx="11"/>
          </p:nvPr>
        </p:nvSpPr>
        <p:spPr>
          <a:xfrm>
            <a:off x="3429000" y="6096000"/>
            <a:ext cx="2895600" cy="457200"/>
          </a:xfrm>
        </p:spPr>
        <p:txBody>
          <a:bodyPr/>
          <a:lstStyle>
            <a:lvl1pPr>
              <a:defRPr>
                <a:latin typeface="Arial" panose="020B0604020202020204" pitchFamily="34" charset="0"/>
              </a:defRPr>
            </a:lvl1pPr>
          </a:lstStyle>
          <a:p>
            <a:pPr>
              <a:defRPr/>
            </a:pPr>
            <a:r>
              <a:rPr lang="en-US"/>
              <a:t>Analyzing Algorithms</a:t>
            </a:r>
          </a:p>
        </p:txBody>
      </p:sp>
      <p:sp>
        <p:nvSpPr>
          <p:cNvPr id="7" name="Slide Number Placeholder 6"/>
          <p:cNvSpPr>
            <a:spLocks noGrp="1"/>
          </p:cNvSpPr>
          <p:nvPr>
            <p:ph type="sldNum" sz="quarter" idx="12"/>
          </p:nvPr>
        </p:nvSpPr>
        <p:spPr>
          <a:xfrm>
            <a:off x="6858000" y="6096000"/>
            <a:ext cx="1905000" cy="457200"/>
          </a:xfrm>
        </p:spPr>
        <p:txBody>
          <a:bodyPr/>
          <a:lstStyle>
            <a:lvl1pPr>
              <a:defRPr>
                <a:latin typeface="Arial" pitchFamily="34" charset="0"/>
              </a:defRPr>
            </a:lvl1pPr>
          </a:lstStyle>
          <a:p>
            <a:fld id="{5A14A6DC-B311-4BF3-A6A8-80AAE6FEDFC4}" type="slidenum">
              <a:rPr lang="en-US"/>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solidFill>
                  <a:srgbClr val="DBF5F9">
                    <a:shade val="90000"/>
                  </a:srgbClr>
                </a:solidFill>
              </a:defRPr>
            </a:lvl1pPr>
          </a:lstStyle>
          <a:p>
            <a:pPr>
              <a:defRPr/>
            </a:pPr>
            <a:fld id="{04016B1C-9F14-4EC1-A2D4-25C0DB834763}" type="datetime1">
              <a:rPr lang="en-US"/>
              <a:pPr>
                <a:defRPr/>
              </a:pPr>
              <a:t>3/15/2023</a:t>
            </a:fld>
            <a:endParaRPr lang="en-US" dirty="0"/>
          </a:p>
        </p:txBody>
      </p:sp>
      <p:sp>
        <p:nvSpPr>
          <p:cNvPr id="5" name="Rectangle 5"/>
          <p:cNvSpPr>
            <a:spLocks noGrp="1" noChangeArrowheads="1"/>
          </p:cNvSpPr>
          <p:nvPr>
            <p:ph type="ftr" sz="quarter" idx="11"/>
          </p:nvPr>
        </p:nvSpPr>
        <p:spPr/>
        <p:txBody>
          <a:bodyPr/>
          <a:lstStyle>
            <a:lvl1pPr>
              <a:defRPr>
                <a:solidFill>
                  <a:srgbClr val="DBF5F9">
                    <a:shade val="90000"/>
                  </a:srgbClr>
                </a:solidFill>
              </a:defRPr>
            </a:lvl1pPr>
          </a:lstStyle>
          <a:p>
            <a:pPr>
              <a:defRPr/>
            </a:pPr>
            <a:r>
              <a:rPr lang="en-US"/>
              <a:t>Analyzing Algorithms</a:t>
            </a:r>
          </a:p>
        </p:txBody>
      </p:sp>
      <p:sp>
        <p:nvSpPr>
          <p:cNvPr id="6" name="Rectangle 6"/>
          <p:cNvSpPr>
            <a:spLocks noGrp="1" noChangeArrowheads="1"/>
          </p:cNvSpPr>
          <p:nvPr>
            <p:ph type="sldNum" sz="quarter" idx="12"/>
          </p:nvPr>
        </p:nvSpPr>
        <p:spPr/>
        <p:txBody>
          <a:bodyPr/>
          <a:lstStyle>
            <a:lvl1pPr>
              <a:defRPr>
                <a:solidFill>
                  <a:srgbClr val="D1EAEE"/>
                </a:solidFill>
              </a:defRPr>
            </a:lvl1pPr>
          </a:lstStyle>
          <a:p>
            <a:fld id="{E3513580-8C97-401F-9694-14D9878E600A}" type="slidenum">
              <a:rPr lang="en-US"/>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solidFill>
                  <a:srgbClr val="04617B">
                    <a:shade val="90000"/>
                  </a:srgbClr>
                </a:solidFill>
              </a:defRPr>
            </a:lvl1pPr>
          </a:lstStyle>
          <a:p>
            <a:pPr>
              <a:defRPr/>
            </a:pPr>
            <a:fld id="{D8E2E3E1-3295-4F9F-BD85-F01F18593390}" type="datetime1">
              <a:rPr lang="en-US"/>
              <a:pPr>
                <a:defRPr/>
              </a:pPr>
              <a:t>3/15/2023</a:t>
            </a:fld>
            <a:endParaRPr lang="en-US" dirty="0"/>
          </a:p>
        </p:txBody>
      </p:sp>
      <p:sp>
        <p:nvSpPr>
          <p:cNvPr id="5" name="Rectangle 5"/>
          <p:cNvSpPr>
            <a:spLocks noGrp="1" noChangeArrowheads="1"/>
          </p:cNvSpPr>
          <p:nvPr>
            <p:ph type="ftr" sz="quarter" idx="11"/>
          </p:nvPr>
        </p:nvSpPr>
        <p:spPr/>
        <p:txBody>
          <a:bodyPr/>
          <a:lstStyle>
            <a:lvl1pPr>
              <a:defRPr>
                <a:solidFill>
                  <a:srgbClr val="04617B">
                    <a:shade val="90000"/>
                  </a:srgbClr>
                </a:solidFill>
              </a:defRPr>
            </a:lvl1pPr>
          </a:lstStyle>
          <a:p>
            <a:pPr>
              <a:defRPr/>
            </a:pPr>
            <a:r>
              <a:rPr lang="en-US"/>
              <a:t>Analyzing Algorithms</a:t>
            </a:r>
          </a:p>
        </p:txBody>
      </p:sp>
      <p:sp>
        <p:nvSpPr>
          <p:cNvPr id="6" name="Rectangle 6"/>
          <p:cNvSpPr>
            <a:spLocks noGrp="1" noChangeArrowheads="1"/>
          </p:cNvSpPr>
          <p:nvPr>
            <p:ph type="sldNum" sz="quarter" idx="12"/>
          </p:nvPr>
        </p:nvSpPr>
        <p:spPr/>
        <p:txBody>
          <a:bodyPr/>
          <a:lstStyle>
            <a:lvl1pPr>
              <a:defRPr>
                <a:solidFill>
                  <a:srgbClr val="045C75"/>
                </a:solidFill>
              </a:defRPr>
            </a:lvl1pPr>
          </a:lstStyle>
          <a:p>
            <a:fld id="{29D8F2F6-24FB-4B7A-9555-E46E528792D4}" type="slidenum">
              <a:rPr lang="en-US"/>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solidFill>
                  <a:srgbClr val="DBF5F9">
                    <a:shade val="90000"/>
                  </a:srgbClr>
                </a:solidFill>
              </a:defRPr>
            </a:lvl1pPr>
          </a:lstStyle>
          <a:p>
            <a:pPr>
              <a:defRPr/>
            </a:pPr>
            <a:fld id="{FEDF8F84-B07E-4EEF-92C0-6B00A42B1072}" type="datetime1">
              <a:rPr lang="en-US"/>
              <a:pPr>
                <a:defRPr/>
              </a:pPr>
              <a:t>3/15/2023</a:t>
            </a:fld>
            <a:endParaRPr lang="en-US"/>
          </a:p>
        </p:txBody>
      </p:sp>
      <p:sp>
        <p:nvSpPr>
          <p:cNvPr id="5" name="Rectangle 5"/>
          <p:cNvSpPr>
            <a:spLocks noGrp="1" noChangeArrowheads="1"/>
          </p:cNvSpPr>
          <p:nvPr>
            <p:ph type="ftr" sz="quarter" idx="11"/>
          </p:nvPr>
        </p:nvSpPr>
        <p:spPr/>
        <p:txBody>
          <a:bodyPr/>
          <a:lstStyle>
            <a:lvl1pPr>
              <a:defRPr>
                <a:solidFill>
                  <a:srgbClr val="DBF5F9">
                    <a:shade val="90000"/>
                  </a:srgbClr>
                </a:solidFill>
              </a:defRPr>
            </a:lvl1pPr>
          </a:lstStyle>
          <a:p>
            <a:pPr>
              <a:defRPr/>
            </a:pPr>
            <a:r>
              <a:rPr lang="en-US"/>
              <a:t>Analyzing Algorithms</a:t>
            </a:r>
          </a:p>
        </p:txBody>
      </p:sp>
      <p:sp>
        <p:nvSpPr>
          <p:cNvPr id="6" name="Rectangle 6"/>
          <p:cNvSpPr>
            <a:spLocks noGrp="1" noChangeArrowheads="1"/>
          </p:cNvSpPr>
          <p:nvPr>
            <p:ph type="sldNum" sz="quarter" idx="12"/>
          </p:nvPr>
        </p:nvSpPr>
        <p:spPr/>
        <p:txBody>
          <a:bodyPr/>
          <a:lstStyle>
            <a:lvl1pPr>
              <a:defRPr>
                <a:solidFill>
                  <a:srgbClr val="D1EAEE"/>
                </a:solidFill>
              </a:defRPr>
            </a:lvl1pPr>
          </a:lstStyle>
          <a:p>
            <a:fld id="{65E3D0B0-652F-4338-8E37-A856B05F8007}" type="slidenum">
              <a:rPr lang="en-US"/>
              <a:pPr/>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solidFill>
                  <a:srgbClr val="04617B">
                    <a:shade val="90000"/>
                  </a:srgbClr>
                </a:solidFill>
              </a:defRPr>
            </a:lvl1pPr>
          </a:lstStyle>
          <a:p>
            <a:pPr>
              <a:defRPr/>
            </a:pPr>
            <a:fld id="{7B13CF8A-FDF3-41E2-887C-61A0E7EACB82}" type="datetime1">
              <a:rPr lang="en-US"/>
              <a:pPr>
                <a:defRPr/>
              </a:pPr>
              <a:t>3/15/2023</a:t>
            </a:fld>
            <a:endParaRPr lang="en-US" dirty="0"/>
          </a:p>
        </p:txBody>
      </p:sp>
      <p:sp>
        <p:nvSpPr>
          <p:cNvPr id="6" name="Rectangle 5"/>
          <p:cNvSpPr>
            <a:spLocks noGrp="1" noChangeArrowheads="1"/>
          </p:cNvSpPr>
          <p:nvPr>
            <p:ph type="ftr" sz="quarter" idx="11"/>
          </p:nvPr>
        </p:nvSpPr>
        <p:spPr/>
        <p:txBody>
          <a:bodyPr/>
          <a:lstStyle>
            <a:lvl1pPr>
              <a:defRPr>
                <a:solidFill>
                  <a:srgbClr val="04617B">
                    <a:shade val="90000"/>
                  </a:srgbClr>
                </a:solidFill>
              </a:defRPr>
            </a:lvl1pPr>
          </a:lstStyle>
          <a:p>
            <a:pPr>
              <a:defRPr/>
            </a:pPr>
            <a:r>
              <a:rPr lang="en-US"/>
              <a:t>Analyzing Algorithms</a:t>
            </a:r>
          </a:p>
        </p:txBody>
      </p:sp>
      <p:sp>
        <p:nvSpPr>
          <p:cNvPr id="7" name="Rectangle 6"/>
          <p:cNvSpPr>
            <a:spLocks noGrp="1" noChangeArrowheads="1"/>
          </p:cNvSpPr>
          <p:nvPr>
            <p:ph type="sldNum" sz="quarter" idx="12"/>
          </p:nvPr>
        </p:nvSpPr>
        <p:spPr/>
        <p:txBody>
          <a:bodyPr/>
          <a:lstStyle>
            <a:lvl1pPr>
              <a:defRPr>
                <a:solidFill>
                  <a:srgbClr val="045C75"/>
                </a:solidFill>
              </a:defRPr>
            </a:lvl1pPr>
          </a:lstStyle>
          <a:p>
            <a:fld id="{D5C5376D-0B0B-4B91-8994-F3448FBAF2A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fld id="{0C8A7028-8497-484C-8CCE-FF5DB42CAE0A}" type="slidenum">
              <a:rPr lang="en-US" altLang="en-US"/>
              <a:pPr/>
              <a:t>‹#›</a:t>
            </a:fld>
            <a:endParaRPr lang="en-US"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solidFill>
                  <a:srgbClr val="04617B">
                    <a:shade val="90000"/>
                  </a:srgbClr>
                </a:solidFill>
              </a:defRPr>
            </a:lvl1pPr>
          </a:lstStyle>
          <a:p>
            <a:pPr>
              <a:defRPr/>
            </a:pPr>
            <a:fld id="{4C132C30-DD06-4339-A0A9-FCE3684F1D55}" type="datetime1">
              <a:rPr lang="en-US"/>
              <a:pPr>
                <a:defRPr/>
              </a:pPr>
              <a:t>3/15/2023</a:t>
            </a:fld>
            <a:endParaRPr lang="en-US" dirty="0"/>
          </a:p>
        </p:txBody>
      </p:sp>
      <p:sp>
        <p:nvSpPr>
          <p:cNvPr id="8" name="Rectangle 5"/>
          <p:cNvSpPr>
            <a:spLocks noGrp="1" noChangeArrowheads="1"/>
          </p:cNvSpPr>
          <p:nvPr>
            <p:ph type="ftr" sz="quarter" idx="11"/>
          </p:nvPr>
        </p:nvSpPr>
        <p:spPr/>
        <p:txBody>
          <a:bodyPr/>
          <a:lstStyle>
            <a:lvl1pPr>
              <a:defRPr>
                <a:solidFill>
                  <a:srgbClr val="04617B">
                    <a:shade val="90000"/>
                  </a:srgbClr>
                </a:solidFill>
              </a:defRPr>
            </a:lvl1pPr>
          </a:lstStyle>
          <a:p>
            <a:pPr>
              <a:defRPr/>
            </a:pPr>
            <a:r>
              <a:rPr lang="en-US"/>
              <a:t>Analyzing Algorithms</a:t>
            </a:r>
          </a:p>
        </p:txBody>
      </p:sp>
      <p:sp>
        <p:nvSpPr>
          <p:cNvPr id="9" name="Rectangle 6"/>
          <p:cNvSpPr>
            <a:spLocks noGrp="1" noChangeArrowheads="1"/>
          </p:cNvSpPr>
          <p:nvPr>
            <p:ph type="sldNum" sz="quarter" idx="12"/>
          </p:nvPr>
        </p:nvSpPr>
        <p:spPr/>
        <p:txBody>
          <a:bodyPr/>
          <a:lstStyle>
            <a:lvl1pPr>
              <a:defRPr>
                <a:solidFill>
                  <a:srgbClr val="045C75"/>
                </a:solidFill>
              </a:defRPr>
            </a:lvl1pPr>
          </a:lstStyle>
          <a:p>
            <a:fld id="{F619F032-AA88-4933-BF9A-7232E21EF3D0}" type="slidenum">
              <a:rPr lang="en-US"/>
              <a:pPr/>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solidFill>
                  <a:srgbClr val="04617B">
                    <a:shade val="90000"/>
                  </a:srgbClr>
                </a:solidFill>
              </a:defRPr>
            </a:lvl1pPr>
          </a:lstStyle>
          <a:p>
            <a:pPr>
              <a:defRPr/>
            </a:pPr>
            <a:fld id="{94FBE359-1862-4453-9E20-FA90B0B2EAEE}" type="datetime1">
              <a:rPr lang="en-US"/>
              <a:pPr>
                <a:defRPr/>
              </a:pPr>
              <a:t>3/15/2023</a:t>
            </a:fld>
            <a:endParaRPr lang="en-US" dirty="0"/>
          </a:p>
        </p:txBody>
      </p:sp>
      <p:sp>
        <p:nvSpPr>
          <p:cNvPr id="4" name="Rectangle 5"/>
          <p:cNvSpPr>
            <a:spLocks noGrp="1" noChangeArrowheads="1"/>
          </p:cNvSpPr>
          <p:nvPr>
            <p:ph type="ftr" sz="quarter" idx="11"/>
          </p:nvPr>
        </p:nvSpPr>
        <p:spPr/>
        <p:txBody>
          <a:bodyPr/>
          <a:lstStyle>
            <a:lvl1pPr>
              <a:defRPr>
                <a:solidFill>
                  <a:srgbClr val="04617B">
                    <a:shade val="90000"/>
                  </a:srgbClr>
                </a:solidFill>
              </a:defRPr>
            </a:lvl1pPr>
          </a:lstStyle>
          <a:p>
            <a:pPr>
              <a:defRPr/>
            </a:pPr>
            <a:r>
              <a:rPr lang="en-US"/>
              <a:t>Analyzing Algorithms</a:t>
            </a:r>
          </a:p>
        </p:txBody>
      </p:sp>
      <p:sp>
        <p:nvSpPr>
          <p:cNvPr id="5" name="Rectangle 6"/>
          <p:cNvSpPr>
            <a:spLocks noGrp="1" noChangeArrowheads="1"/>
          </p:cNvSpPr>
          <p:nvPr>
            <p:ph type="sldNum" sz="quarter" idx="12"/>
          </p:nvPr>
        </p:nvSpPr>
        <p:spPr/>
        <p:txBody>
          <a:bodyPr/>
          <a:lstStyle>
            <a:lvl1pPr>
              <a:defRPr>
                <a:solidFill>
                  <a:srgbClr val="045C75"/>
                </a:solidFill>
              </a:defRPr>
            </a:lvl1pPr>
          </a:lstStyle>
          <a:p>
            <a:fld id="{FADF272E-A76F-417C-A0AC-B09152226349}" type="slidenum">
              <a:rPr lang="en-US"/>
              <a:pPr/>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solidFill>
                  <a:srgbClr val="04617B">
                    <a:shade val="90000"/>
                  </a:srgbClr>
                </a:solidFill>
              </a:defRPr>
            </a:lvl1pPr>
          </a:lstStyle>
          <a:p>
            <a:pPr>
              <a:defRPr/>
            </a:pPr>
            <a:fld id="{B0DB5E71-8603-4C41-BCB6-D6E90800BEFB}" type="datetime1">
              <a:rPr lang="en-US"/>
              <a:pPr>
                <a:defRPr/>
              </a:pPr>
              <a:t>3/15/2023</a:t>
            </a:fld>
            <a:endParaRPr lang="en-US" dirty="0"/>
          </a:p>
        </p:txBody>
      </p:sp>
      <p:sp>
        <p:nvSpPr>
          <p:cNvPr id="3" name="Rectangle 5"/>
          <p:cNvSpPr>
            <a:spLocks noGrp="1" noChangeArrowheads="1"/>
          </p:cNvSpPr>
          <p:nvPr>
            <p:ph type="ftr" sz="quarter" idx="11"/>
          </p:nvPr>
        </p:nvSpPr>
        <p:spPr/>
        <p:txBody>
          <a:bodyPr/>
          <a:lstStyle>
            <a:lvl1pPr>
              <a:defRPr>
                <a:solidFill>
                  <a:srgbClr val="04617B">
                    <a:shade val="90000"/>
                  </a:srgbClr>
                </a:solidFill>
              </a:defRPr>
            </a:lvl1pPr>
          </a:lstStyle>
          <a:p>
            <a:pPr>
              <a:defRPr/>
            </a:pPr>
            <a:r>
              <a:rPr lang="en-US"/>
              <a:t>Analyzing Algorithms</a:t>
            </a:r>
          </a:p>
        </p:txBody>
      </p:sp>
      <p:sp>
        <p:nvSpPr>
          <p:cNvPr id="4" name="Rectangle 6"/>
          <p:cNvSpPr>
            <a:spLocks noGrp="1" noChangeArrowheads="1"/>
          </p:cNvSpPr>
          <p:nvPr>
            <p:ph type="sldNum" sz="quarter" idx="12"/>
          </p:nvPr>
        </p:nvSpPr>
        <p:spPr/>
        <p:txBody>
          <a:bodyPr/>
          <a:lstStyle>
            <a:lvl1pPr>
              <a:defRPr>
                <a:solidFill>
                  <a:srgbClr val="045C75"/>
                </a:solidFill>
              </a:defRPr>
            </a:lvl1pPr>
          </a:lstStyle>
          <a:p>
            <a:fld id="{7A2505CF-52B7-455E-BED8-1AAA097A01C8}" type="slidenum">
              <a:rPr lang="en-US"/>
              <a:pPr/>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solidFill>
                  <a:srgbClr val="04617B">
                    <a:shade val="90000"/>
                  </a:srgbClr>
                </a:solidFill>
              </a:defRPr>
            </a:lvl1pPr>
          </a:lstStyle>
          <a:p>
            <a:pPr>
              <a:defRPr/>
            </a:pPr>
            <a:fld id="{4B64ECD7-03E5-4425-ADD9-B312683D76E0}" type="datetime1">
              <a:rPr lang="en-US"/>
              <a:pPr>
                <a:defRPr/>
              </a:pPr>
              <a:t>3/15/2023</a:t>
            </a:fld>
            <a:endParaRPr lang="en-US" dirty="0"/>
          </a:p>
        </p:txBody>
      </p:sp>
      <p:sp>
        <p:nvSpPr>
          <p:cNvPr id="6" name="Rectangle 5"/>
          <p:cNvSpPr>
            <a:spLocks noGrp="1" noChangeArrowheads="1"/>
          </p:cNvSpPr>
          <p:nvPr>
            <p:ph type="ftr" sz="quarter" idx="11"/>
          </p:nvPr>
        </p:nvSpPr>
        <p:spPr/>
        <p:txBody>
          <a:bodyPr/>
          <a:lstStyle>
            <a:lvl1pPr>
              <a:defRPr>
                <a:solidFill>
                  <a:srgbClr val="04617B">
                    <a:shade val="90000"/>
                  </a:srgbClr>
                </a:solidFill>
              </a:defRPr>
            </a:lvl1pPr>
          </a:lstStyle>
          <a:p>
            <a:pPr>
              <a:defRPr/>
            </a:pPr>
            <a:r>
              <a:rPr lang="en-US"/>
              <a:t>Analyzing Algorithms</a:t>
            </a:r>
          </a:p>
        </p:txBody>
      </p:sp>
      <p:sp>
        <p:nvSpPr>
          <p:cNvPr id="7" name="Rectangle 6"/>
          <p:cNvSpPr>
            <a:spLocks noGrp="1" noChangeArrowheads="1"/>
          </p:cNvSpPr>
          <p:nvPr>
            <p:ph type="sldNum" sz="quarter" idx="12"/>
          </p:nvPr>
        </p:nvSpPr>
        <p:spPr/>
        <p:txBody>
          <a:bodyPr/>
          <a:lstStyle>
            <a:lvl1pPr>
              <a:defRPr>
                <a:solidFill>
                  <a:srgbClr val="045C75"/>
                </a:solidFill>
              </a:defRPr>
            </a:lvl1pPr>
          </a:lstStyle>
          <a:p>
            <a:fld id="{93D99104-BAFE-4DC8-B92C-019C75B88D80}" type="slidenum">
              <a:rPr lang="en-US"/>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solidFill>
                  <a:srgbClr val="04617B">
                    <a:shade val="90000"/>
                  </a:srgbClr>
                </a:solidFill>
              </a:defRPr>
            </a:lvl1pPr>
          </a:lstStyle>
          <a:p>
            <a:pPr>
              <a:defRPr/>
            </a:pPr>
            <a:fld id="{09F19203-3CAA-490C-A296-EEE04E7A7CFC}" type="datetime1">
              <a:rPr lang="en-US"/>
              <a:pPr>
                <a:defRPr/>
              </a:pPr>
              <a:t>3/15/2023</a:t>
            </a:fld>
            <a:endParaRPr lang="en-US"/>
          </a:p>
        </p:txBody>
      </p:sp>
      <p:sp>
        <p:nvSpPr>
          <p:cNvPr id="6" name="Rectangle 5"/>
          <p:cNvSpPr>
            <a:spLocks noGrp="1" noChangeArrowheads="1"/>
          </p:cNvSpPr>
          <p:nvPr>
            <p:ph type="ftr" sz="quarter" idx="11"/>
          </p:nvPr>
        </p:nvSpPr>
        <p:spPr/>
        <p:txBody>
          <a:bodyPr/>
          <a:lstStyle>
            <a:lvl1pPr>
              <a:defRPr>
                <a:solidFill>
                  <a:srgbClr val="04617B">
                    <a:shade val="90000"/>
                  </a:srgbClr>
                </a:solidFill>
              </a:defRPr>
            </a:lvl1pPr>
          </a:lstStyle>
          <a:p>
            <a:pPr>
              <a:defRPr/>
            </a:pPr>
            <a:r>
              <a:rPr lang="en-US"/>
              <a:t>Analyzing Algorithms</a:t>
            </a:r>
          </a:p>
        </p:txBody>
      </p:sp>
      <p:sp>
        <p:nvSpPr>
          <p:cNvPr id="7" name="Rectangle 6"/>
          <p:cNvSpPr>
            <a:spLocks noGrp="1" noChangeArrowheads="1"/>
          </p:cNvSpPr>
          <p:nvPr>
            <p:ph type="sldNum" sz="quarter" idx="12"/>
          </p:nvPr>
        </p:nvSpPr>
        <p:spPr/>
        <p:txBody>
          <a:bodyPr/>
          <a:lstStyle>
            <a:lvl1pPr>
              <a:defRPr>
                <a:solidFill>
                  <a:srgbClr val="045C75"/>
                </a:solidFill>
              </a:defRPr>
            </a:lvl1pPr>
          </a:lstStyle>
          <a:p>
            <a:fld id="{7FE1A7AA-CD4C-4232-B1CF-AB5092B546B6}" type="slidenum">
              <a:rPr lang="en-US"/>
              <a:pPr/>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solidFill>
                  <a:srgbClr val="04617B">
                    <a:shade val="90000"/>
                  </a:srgbClr>
                </a:solidFill>
              </a:defRPr>
            </a:lvl1pPr>
          </a:lstStyle>
          <a:p>
            <a:pPr>
              <a:defRPr/>
            </a:pPr>
            <a:fld id="{E22F672A-97D3-46D7-828D-01C4907E4C20}" type="datetime1">
              <a:rPr lang="en-US"/>
              <a:pPr>
                <a:defRPr/>
              </a:pPr>
              <a:t>3/15/2023</a:t>
            </a:fld>
            <a:endParaRPr lang="en-US" dirty="0"/>
          </a:p>
        </p:txBody>
      </p:sp>
      <p:sp>
        <p:nvSpPr>
          <p:cNvPr id="5" name="Rectangle 5"/>
          <p:cNvSpPr>
            <a:spLocks noGrp="1" noChangeArrowheads="1"/>
          </p:cNvSpPr>
          <p:nvPr>
            <p:ph type="ftr" sz="quarter" idx="11"/>
          </p:nvPr>
        </p:nvSpPr>
        <p:spPr/>
        <p:txBody>
          <a:bodyPr/>
          <a:lstStyle>
            <a:lvl1pPr>
              <a:defRPr>
                <a:solidFill>
                  <a:srgbClr val="04617B">
                    <a:shade val="90000"/>
                  </a:srgbClr>
                </a:solidFill>
              </a:defRPr>
            </a:lvl1pPr>
          </a:lstStyle>
          <a:p>
            <a:pPr>
              <a:defRPr/>
            </a:pPr>
            <a:r>
              <a:rPr lang="en-US"/>
              <a:t>Analyzing Algorithms</a:t>
            </a:r>
          </a:p>
        </p:txBody>
      </p:sp>
      <p:sp>
        <p:nvSpPr>
          <p:cNvPr id="6" name="Rectangle 6"/>
          <p:cNvSpPr>
            <a:spLocks noGrp="1" noChangeArrowheads="1"/>
          </p:cNvSpPr>
          <p:nvPr>
            <p:ph type="sldNum" sz="quarter" idx="12"/>
          </p:nvPr>
        </p:nvSpPr>
        <p:spPr/>
        <p:txBody>
          <a:bodyPr/>
          <a:lstStyle>
            <a:lvl1pPr>
              <a:defRPr>
                <a:solidFill>
                  <a:srgbClr val="045C75"/>
                </a:solidFill>
              </a:defRPr>
            </a:lvl1pPr>
          </a:lstStyle>
          <a:p>
            <a:fld id="{E01285D5-DE97-49AB-9239-97D7A8DF1FED}" type="slidenum">
              <a:rPr lang="en-US"/>
              <a:pPr/>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solidFill>
                  <a:srgbClr val="04617B">
                    <a:shade val="90000"/>
                  </a:srgbClr>
                </a:solidFill>
              </a:defRPr>
            </a:lvl1pPr>
          </a:lstStyle>
          <a:p>
            <a:pPr>
              <a:defRPr/>
            </a:pPr>
            <a:fld id="{3E725015-CD84-492F-8C3A-D8D45E2554DB}" type="datetime1">
              <a:rPr lang="en-US"/>
              <a:pPr>
                <a:defRPr/>
              </a:pPr>
              <a:t>3/15/2023</a:t>
            </a:fld>
            <a:endParaRPr lang="en-US" dirty="0"/>
          </a:p>
        </p:txBody>
      </p:sp>
      <p:sp>
        <p:nvSpPr>
          <p:cNvPr id="5" name="Rectangle 5"/>
          <p:cNvSpPr>
            <a:spLocks noGrp="1" noChangeArrowheads="1"/>
          </p:cNvSpPr>
          <p:nvPr>
            <p:ph type="ftr" sz="quarter" idx="11"/>
          </p:nvPr>
        </p:nvSpPr>
        <p:spPr/>
        <p:txBody>
          <a:bodyPr/>
          <a:lstStyle>
            <a:lvl1pPr>
              <a:defRPr>
                <a:solidFill>
                  <a:srgbClr val="04617B">
                    <a:shade val="90000"/>
                  </a:srgbClr>
                </a:solidFill>
              </a:defRPr>
            </a:lvl1pPr>
          </a:lstStyle>
          <a:p>
            <a:pPr>
              <a:defRPr/>
            </a:pPr>
            <a:r>
              <a:rPr lang="en-US"/>
              <a:t>Analyzing Algorithms</a:t>
            </a:r>
          </a:p>
        </p:txBody>
      </p:sp>
      <p:sp>
        <p:nvSpPr>
          <p:cNvPr id="6" name="Rectangle 6"/>
          <p:cNvSpPr>
            <a:spLocks noGrp="1" noChangeArrowheads="1"/>
          </p:cNvSpPr>
          <p:nvPr>
            <p:ph type="sldNum" sz="quarter" idx="12"/>
          </p:nvPr>
        </p:nvSpPr>
        <p:spPr/>
        <p:txBody>
          <a:bodyPr/>
          <a:lstStyle>
            <a:lvl1pPr>
              <a:defRPr>
                <a:solidFill>
                  <a:srgbClr val="045C75"/>
                </a:solidFill>
              </a:defRPr>
            </a:lvl1pPr>
          </a:lstStyle>
          <a:p>
            <a:fld id="{A5E9C9D0-C36E-4BFB-82DF-84B8CD6D8DF8}" type="slidenum">
              <a:rPr lang="en-US"/>
              <a:pPr/>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solidFill>
                  <a:srgbClr val="04617B">
                    <a:shade val="90000"/>
                  </a:srgbClr>
                </a:solidFill>
              </a:defRPr>
            </a:lvl1pPr>
          </a:lstStyle>
          <a:p>
            <a:pPr>
              <a:defRPr/>
            </a:pPr>
            <a:fld id="{D652C5DA-82E9-4A6D-86AE-AAEEF58AA9E2}" type="datetime1">
              <a:rPr lang="en-US"/>
              <a:pPr>
                <a:defRPr/>
              </a:pPr>
              <a:t>3/15/2023</a:t>
            </a:fld>
            <a:endParaRPr lang="en-US"/>
          </a:p>
        </p:txBody>
      </p:sp>
      <p:sp>
        <p:nvSpPr>
          <p:cNvPr id="6" name="Rectangle 5"/>
          <p:cNvSpPr>
            <a:spLocks noGrp="1" noChangeArrowheads="1"/>
          </p:cNvSpPr>
          <p:nvPr>
            <p:ph type="ftr" sz="quarter" idx="11"/>
          </p:nvPr>
        </p:nvSpPr>
        <p:spPr/>
        <p:txBody>
          <a:bodyPr/>
          <a:lstStyle>
            <a:lvl1pPr>
              <a:defRPr>
                <a:solidFill>
                  <a:srgbClr val="04617B">
                    <a:shade val="90000"/>
                  </a:srgbClr>
                </a:solidFill>
              </a:defRPr>
            </a:lvl1pPr>
          </a:lstStyle>
          <a:p>
            <a:pPr>
              <a:defRPr/>
            </a:pPr>
            <a:r>
              <a:rPr lang="en-US"/>
              <a:t>Analyzing Algorithms</a:t>
            </a:r>
          </a:p>
        </p:txBody>
      </p:sp>
      <p:sp>
        <p:nvSpPr>
          <p:cNvPr id="7" name="Rectangle 6"/>
          <p:cNvSpPr>
            <a:spLocks noGrp="1" noChangeArrowheads="1"/>
          </p:cNvSpPr>
          <p:nvPr>
            <p:ph type="sldNum" sz="quarter" idx="12"/>
          </p:nvPr>
        </p:nvSpPr>
        <p:spPr/>
        <p:txBody>
          <a:bodyPr/>
          <a:lstStyle>
            <a:lvl1pPr>
              <a:defRPr>
                <a:solidFill>
                  <a:srgbClr val="045C75"/>
                </a:solidFill>
              </a:defRPr>
            </a:lvl1pPr>
          </a:lstStyle>
          <a:p>
            <a:fld id="{23C590A3-784F-4B40-AFCA-720433434F56}" type="slidenum">
              <a:rPr lang="en-US"/>
              <a:pPr/>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solidFill>
                  <a:srgbClr val="04617B">
                    <a:shade val="90000"/>
                  </a:srgbClr>
                </a:solidFill>
                <a:latin typeface="Times New Roman" pitchFamily="18" charset="0"/>
              </a:defRPr>
            </a:lvl1pPr>
          </a:lstStyle>
          <a:p>
            <a:pPr>
              <a:defRPr/>
            </a:pPr>
            <a:fld id="{A3E31C9D-68F2-4954-A0B5-2E666D10B104}" type="datetime1">
              <a:rPr lang="en-US"/>
              <a:pPr>
                <a:defRPr/>
              </a:pPr>
              <a:t>3/15/2023</a:t>
            </a:fld>
            <a:endParaRPr lang="en-US" dirty="0"/>
          </a:p>
        </p:txBody>
      </p:sp>
      <p:sp>
        <p:nvSpPr>
          <p:cNvPr id="8" name="Rectangle 5"/>
          <p:cNvSpPr>
            <a:spLocks noGrp="1" noChangeArrowheads="1"/>
          </p:cNvSpPr>
          <p:nvPr>
            <p:ph type="ftr" sz="quarter" idx="11"/>
          </p:nvPr>
        </p:nvSpPr>
        <p:spPr/>
        <p:txBody>
          <a:bodyPr/>
          <a:lstStyle>
            <a:lvl1pPr>
              <a:defRPr>
                <a:solidFill>
                  <a:srgbClr val="04617B">
                    <a:shade val="90000"/>
                  </a:srgbClr>
                </a:solidFill>
                <a:latin typeface="Times New Roman" pitchFamily="18" charset="0"/>
              </a:defRPr>
            </a:lvl1pPr>
          </a:lstStyle>
          <a:p>
            <a:pPr>
              <a:defRPr/>
            </a:pPr>
            <a:r>
              <a:rPr lang="en-US"/>
              <a:t>Analyzing Algorithms</a:t>
            </a:r>
          </a:p>
        </p:txBody>
      </p:sp>
      <p:sp>
        <p:nvSpPr>
          <p:cNvPr id="9" name="Rectangle 6"/>
          <p:cNvSpPr>
            <a:spLocks noGrp="1" noChangeArrowheads="1"/>
          </p:cNvSpPr>
          <p:nvPr>
            <p:ph type="sldNum" sz="quarter" idx="12"/>
          </p:nvPr>
        </p:nvSpPr>
        <p:spPr/>
        <p:txBody>
          <a:bodyPr/>
          <a:lstStyle>
            <a:lvl1pPr>
              <a:defRPr>
                <a:solidFill>
                  <a:srgbClr val="045C75"/>
                </a:solidFill>
                <a:latin typeface="Times New Roman" pitchFamily="18" charset="0"/>
              </a:defRPr>
            </a:lvl1pPr>
          </a:lstStyle>
          <a:p>
            <a:fld id="{050E85E0-80E9-48F8-9049-F28EC369DE9D}" type="slidenum">
              <a:rPr lang="en-US"/>
              <a:pPr/>
              <a:t>‹#›</a:t>
            </a:fld>
            <a:endParaRPr lang="en-US"/>
          </a:p>
        </p:txBody>
      </p:sp>
    </p:spTree>
  </p:cSld>
  <p:clrMapOvr>
    <a:masterClrMapping/>
  </p:clrMapOvr>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solidFill>
                  <a:srgbClr val="DBF5F9">
                    <a:shade val="90000"/>
                  </a:srgbClr>
                </a:solidFill>
                <a:latin typeface="Arial" panose="020B0604020202020204" pitchFamily="34" charset="0"/>
              </a:defRPr>
            </a:lvl1pPr>
          </a:lstStyle>
          <a:p>
            <a:pPr>
              <a:defRPr/>
            </a:pPr>
            <a:fld id="{D66EFEEF-36FD-4352-B5CC-A5882E89BA67}" type="datetime1">
              <a:rPr lang="en-US"/>
              <a:pPr>
                <a:defRPr/>
              </a:pPr>
              <a:t>3/15/2023</a:t>
            </a:fld>
            <a:endParaRPr lang="en-US" dirty="0"/>
          </a:p>
        </p:txBody>
      </p:sp>
      <p:sp>
        <p:nvSpPr>
          <p:cNvPr id="5" name="Footer Placeholder 18"/>
          <p:cNvSpPr>
            <a:spLocks noGrp="1"/>
          </p:cNvSpPr>
          <p:nvPr>
            <p:ph type="ftr" sz="quarter" idx="11"/>
          </p:nvPr>
        </p:nvSpPr>
        <p:spPr/>
        <p:txBody>
          <a:bodyPr/>
          <a:lstStyle>
            <a:lvl1pPr>
              <a:defRPr>
                <a:solidFill>
                  <a:srgbClr val="DBF5F9">
                    <a:shade val="90000"/>
                  </a:srgbClr>
                </a:solidFill>
                <a:latin typeface="Arial" panose="020B0604020202020204" pitchFamily="34" charset="0"/>
              </a:defRPr>
            </a:lvl1pPr>
          </a:lstStyle>
          <a:p>
            <a:pPr>
              <a:defRPr/>
            </a:pPr>
            <a:r>
              <a:rPr lang="en-US"/>
              <a:t>Analyzing Algorithms</a:t>
            </a:r>
          </a:p>
        </p:txBody>
      </p:sp>
      <p:sp>
        <p:nvSpPr>
          <p:cNvPr id="6" name="Slide Number Placeholder 26"/>
          <p:cNvSpPr>
            <a:spLocks noGrp="1"/>
          </p:cNvSpPr>
          <p:nvPr>
            <p:ph type="sldNum" sz="quarter" idx="12"/>
          </p:nvPr>
        </p:nvSpPr>
        <p:spPr/>
        <p:txBody>
          <a:bodyPr/>
          <a:lstStyle>
            <a:lvl1pPr>
              <a:defRPr>
                <a:solidFill>
                  <a:srgbClr val="D1EAEE"/>
                </a:solidFill>
                <a:latin typeface="Arial" pitchFamily="34" charset="0"/>
              </a:defRPr>
            </a:lvl1pPr>
          </a:lstStyle>
          <a:p>
            <a:fld id="{768A63F4-BE88-46D9-AFE6-63EFF9FE6077}"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2A7F9165-155D-4038-8934-5D58E035BECF}" type="slidenum">
              <a:rPr lang="en-US" altLang="en-US"/>
              <a:pPr/>
              <a:t>‹#›</a:t>
            </a:fld>
            <a:endParaRPr lang="en-US"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atin typeface="Arial" panose="020B0604020202020204" pitchFamily="34" charset="0"/>
              </a:defRPr>
            </a:lvl1pPr>
          </a:lstStyle>
          <a:p>
            <a:pPr>
              <a:defRPr/>
            </a:pPr>
            <a:fld id="{B6FC2327-D501-4AA6-BFA5-B504F3E44923}" type="datetime1">
              <a:rPr lang="en-US"/>
              <a:pPr>
                <a:defRPr/>
              </a:pPr>
              <a:t>3/15/2023</a:t>
            </a:fld>
            <a:endParaRPr lang="en-US" dirty="0"/>
          </a:p>
        </p:txBody>
      </p:sp>
      <p:sp>
        <p:nvSpPr>
          <p:cNvPr id="5" name="Footer Placeholder 21"/>
          <p:cNvSpPr>
            <a:spLocks noGrp="1"/>
          </p:cNvSpPr>
          <p:nvPr>
            <p:ph type="ftr" sz="quarter" idx="11"/>
          </p:nvPr>
        </p:nvSpPr>
        <p:spPr/>
        <p:txBody>
          <a:bodyPr/>
          <a:lstStyle>
            <a:lvl1pPr>
              <a:defRPr>
                <a:latin typeface="Arial" panose="020B0604020202020204" pitchFamily="34" charset="0"/>
              </a:defRPr>
            </a:lvl1pPr>
          </a:lstStyle>
          <a:p>
            <a:pPr>
              <a:defRPr/>
            </a:pPr>
            <a:r>
              <a:rPr lang="en-US"/>
              <a:t>Analyzing Algorithms</a:t>
            </a:r>
          </a:p>
        </p:txBody>
      </p:sp>
      <p:sp>
        <p:nvSpPr>
          <p:cNvPr id="6" name="Slide Number Placeholder 17"/>
          <p:cNvSpPr>
            <a:spLocks noGrp="1"/>
          </p:cNvSpPr>
          <p:nvPr>
            <p:ph type="sldNum" sz="quarter" idx="12"/>
          </p:nvPr>
        </p:nvSpPr>
        <p:spPr/>
        <p:txBody>
          <a:bodyPr/>
          <a:lstStyle>
            <a:lvl1pPr>
              <a:defRPr>
                <a:latin typeface="Arial" pitchFamily="34" charset="0"/>
              </a:defRPr>
            </a:lvl1pPr>
          </a:lstStyle>
          <a:p>
            <a:fld id="{14133640-962F-47AA-ABF5-9AAD3CE16BAA}" type="slidenum">
              <a:rPr lang="en-US"/>
              <a:pPr/>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rgbClr val="DBF5F9">
                    <a:shade val="90000"/>
                  </a:srgbClr>
                </a:solidFill>
                <a:latin typeface="Arial" panose="020B0604020202020204" pitchFamily="34" charset="0"/>
              </a:defRPr>
            </a:lvl1pPr>
          </a:lstStyle>
          <a:p>
            <a:pPr>
              <a:defRPr/>
            </a:pPr>
            <a:fld id="{9F609FAF-5ADF-4280-B42F-D7750788F6BD}" type="datetime1">
              <a:rPr lang="en-US"/>
              <a:pPr>
                <a:defRPr/>
              </a:pPr>
              <a:t>3/15/2023</a:t>
            </a:fld>
            <a:endParaRPr lang="en-US"/>
          </a:p>
        </p:txBody>
      </p:sp>
      <p:sp>
        <p:nvSpPr>
          <p:cNvPr id="5" name="Footer Placeholder 4"/>
          <p:cNvSpPr>
            <a:spLocks noGrp="1"/>
          </p:cNvSpPr>
          <p:nvPr>
            <p:ph type="ftr" sz="quarter" idx="11"/>
          </p:nvPr>
        </p:nvSpPr>
        <p:spPr/>
        <p:txBody>
          <a:bodyPr/>
          <a:lstStyle>
            <a:lvl1pPr>
              <a:defRPr>
                <a:solidFill>
                  <a:srgbClr val="DBF5F9">
                    <a:shade val="90000"/>
                  </a:srgbClr>
                </a:solidFill>
                <a:latin typeface="Arial" panose="020B0604020202020204" pitchFamily="34" charset="0"/>
              </a:defRPr>
            </a:lvl1pPr>
          </a:lstStyle>
          <a:p>
            <a:pPr>
              <a:defRPr/>
            </a:pPr>
            <a:r>
              <a:rPr lang="en-US"/>
              <a:t>Analyzing Algorithms</a:t>
            </a:r>
          </a:p>
        </p:txBody>
      </p:sp>
      <p:sp>
        <p:nvSpPr>
          <p:cNvPr id="6" name="Slide Number Placeholder 5"/>
          <p:cNvSpPr>
            <a:spLocks noGrp="1"/>
          </p:cNvSpPr>
          <p:nvPr>
            <p:ph type="sldNum" sz="quarter" idx="12"/>
          </p:nvPr>
        </p:nvSpPr>
        <p:spPr/>
        <p:txBody>
          <a:bodyPr/>
          <a:lstStyle>
            <a:lvl1pPr>
              <a:defRPr>
                <a:solidFill>
                  <a:srgbClr val="D1EAEE"/>
                </a:solidFill>
                <a:latin typeface="Arial" pitchFamily="34" charset="0"/>
              </a:defRPr>
            </a:lvl1pPr>
          </a:lstStyle>
          <a:p>
            <a:fld id="{21CA8900-4893-4075-9FAB-146154E6A022}"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atin typeface="Arial" panose="020B0604020202020204" pitchFamily="34" charset="0"/>
              </a:defRPr>
            </a:lvl1pPr>
          </a:lstStyle>
          <a:p>
            <a:pPr>
              <a:defRPr/>
            </a:pPr>
            <a:fld id="{66606850-867B-4A0C-ADFA-13DB4848746D}" type="datetime1">
              <a:rPr lang="en-US"/>
              <a:pPr>
                <a:defRPr/>
              </a:pPr>
              <a:t>3/15/2023</a:t>
            </a:fld>
            <a:endParaRPr lang="en-US" dirty="0"/>
          </a:p>
        </p:txBody>
      </p:sp>
      <p:sp>
        <p:nvSpPr>
          <p:cNvPr id="6" name="Footer Placeholder 21"/>
          <p:cNvSpPr>
            <a:spLocks noGrp="1"/>
          </p:cNvSpPr>
          <p:nvPr>
            <p:ph type="ftr" sz="quarter" idx="11"/>
          </p:nvPr>
        </p:nvSpPr>
        <p:spPr/>
        <p:txBody>
          <a:bodyPr/>
          <a:lstStyle>
            <a:lvl1pPr>
              <a:defRPr>
                <a:latin typeface="Arial" panose="020B0604020202020204" pitchFamily="34" charset="0"/>
              </a:defRPr>
            </a:lvl1pPr>
          </a:lstStyle>
          <a:p>
            <a:pPr>
              <a:defRPr/>
            </a:pPr>
            <a:r>
              <a:rPr lang="en-US"/>
              <a:t>Analyzing Algorithms</a:t>
            </a:r>
          </a:p>
        </p:txBody>
      </p:sp>
      <p:sp>
        <p:nvSpPr>
          <p:cNvPr id="7" name="Slide Number Placeholder 17"/>
          <p:cNvSpPr>
            <a:spLocks noGrp="1"/>
          </p:cNvSpPr>
          <p:nvPr>
            <p:ph type="sldNum" sz="quarter" idx="12"/>
          </p:nvPr>
        </p:nvSpPr>
        <p:spPr/>
        <p:txBody>
          <a:bodyPr/>
          <a:lstStyle>
            <a:lvl1pPr>
              <a:defRPr>
                <a:latin typeface="Arial" pitchFamily="34" charset="0"/>
              </a:defRPr>
            </a:lvl1pPr>
          </a:lstStyle>
          <a:p>
            <a:fld id="{9C2BC78D-EA73-4FD7-B3AE-87951A3C10DB}" type="slidenum">
              <a:rPr lang="en-US"/>
              <a:pPr/>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atin typeface="Arial" panose="020B0604020202020204" pitchFamily="34" charset="0"/>
              </a:defRPr>
            </a:lvl1pPr>
          </a:lstStyle>
          <a:p>
            <a:pPr>
              <a:defRPr/>
            </a:pPr>
            <a:fld id="{28032972-FA11-48EA-BB6B-F6AD938C67C1}" type="datetime1">
              <a:rPr lang="en-US"/>
              <a:pPr>
                <a:defRPr/>
              </a:pPr>
              <a:t>3/15/2023</a:t>
            </a:fld>
            <a:endParaRPr lang="en-US" dirty="0"/>
          </a:p>
        </p:txBody>
      </p:sp>
      <p:sp>
        <p:nvSpPr>
          <p:cNvPr id="8" name="Footer Placeholder 21"/>
          <p:cNvSpPr>
            <a:spLocks noGrp="1"/>
          </p:cNvSpPr>
          <p:nvPr>
            <p:ph type="ftr" sz="quarter" idx="11"/>
          </p:nvPr>
        </p:nvSpPr>
        <p:spPr/>
        <p:txBody>
          <a:bodyPr/>
          <a:lstStyle>
            <a:lvl1pPr>
              <a:defRPr>
                <a:latin typeface="Arial" panose="020B0604020202020204" pitchFamily="34" charset="0"/>
              </a:defRPr>
            </a:lvl1pPr>
          </a:lstStyle>
          <a:p>
            <a:pPr>
              <a:defRPr/>
            </a:pPr>
            <a:r>
              <a:rPr lang="en-US"/>
              <a:t>Analyzing Algorithms</a:t>
            </a:r>
          </a:p>
        </p:txBody>
      </p:sp>
      <p:sp>
        <p:nvSpPr>
          <p:cNvPr id="9" name="Slide Number Placeholder 17"/>
          <p:cNvSpPr>
            <a:spLocks noGrp="1"/>
          </p:cNvSpPr>
          <p:nvPr>
            <p:ph type="sldNum" sz="quarter" idx="12"/>
          </p:nvPr>
        </p:nvSpPr>
        <p:spPr/>
        <p:txBody>
          <a:bodyPr/>
          <a:lstStyle>
            <a:lvl1pPr>
              <a:defRPr>
                <a:latin typeface="Arial" pitchFamily="34" charset="0"/>
              </a:defRPr>
            </a:lvl1pPr>
          </a:lstStyle>
          <a:p>
            <a:fld id="{27371197-7F75-4EA6-830E-C59EB7B2E26C}" type="slidenum">
              <a:rPr lang="en-US"/>
              <a:pPr/>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atin typeface="Arial" panose="020B0604020202020204" pitchFamily="34" charset="0"/>
              </a:defRPr>
            </a:lvl1pPr>
          </a:lstStyle>
          <a:p>
            <a:pPr>
              <a:defRPr/>
            </a:pPr>
            <a:fld id="{B53D0344-197F-470F-A420-F061CBDB1DAA}" type="datetime1">
              <a:rPr lang="en-US"/>
              <a:pPr>
                <a:defRPr/>
              </a:pPr>
              <a:t>3/15/2023</a:t>
            </a:fld>
            <a:endParaRPr lang="en-US" dirty="0"/>
          </a:p>
        </p:txBody>
      </p:sp>
      <p:sp>
        <p:nvSpPr>
          <p:cNvPr id="4" name="Footer Placeholder 21"/>
          <p:cNvSpPr>
            <a:spLocks noGrp="1"/>
          </p:cNvSpPr>
          <p:nvPr>
            <p:ph type="ftr" sz="quarter" idx="11"/>
          </p:nvPr>
        </p:nvSpPr>
        <p:spPr/>
        <p:txBody>
          <a:bodyPr/>
          <a:lstStyle>
            <a:lvl1pPr>
              <a:defRPr>
                <a:latin typeface="Arial" panose="020B0604020202020204" pitchFamily="34" charset="0"/>
              </a:defRPr>
            </a:lvl1pPr>
          </a:lstStyle>
          <a:p>
            <a:pPr>
              <a:defRPr/>
            </a:pPr>
            <a:r>
              <a:rPr lang="en-US"/>
              <a:t>Analyzing Algorithms</a:t>
            </a:r>
          </a:p>
        </p:txBody>
      </p:sp>
      <p:sp>
        <p:nvSpPr>
          <p:cNvPr id="5" name="Slide Number Placeholder 17"/>
          <p:cNvSpPr>
            <a:spLocks noGrp="1"/>
          </p:cNvSpPr>
          <p:nvPr>
            <p:ph type="sldNum" sz="quarter" idx="12"/>
          </p:nvPr>
        </p:nvSpPr>
        <p:spPr/>
        <p:txBody>
          <a:bodyPr/>
          <a:lstStyle>
            <a:lvl1pPr>
              <a:defRPr>
                <a:latin typeface="Arial" pitchFamily="34" charset="0"/>
              </a:defRPr>
            </a:lvl1pPr>
          </a:lstStyle>
          <a:p>
            <a:fld id="{AAC71825-3C2C-4485-B241-07459F48FE38}" type="slidenum">
              <a:rPr lang="en-US"/>
              <a:pPr/>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atin typeface="Arial" panose="020B0604020202020204" pitchFamily="34" charset="0"/>
              </a:defRPr>
            </a:lvl1pPr>
          </a:lstStyle>
          <a:p>
            <a:pPr>
              <a:defRPr/>
            </a:pPr>
            <a:fld id="{021BF679-9B3A-4C5E-BF68-CF8BB200F371}" type="datetime1">
              <a:rPr lang="en-US"/>
              <a:pPr>
                <a:defRPr/>
              </a:pPr>
              <a:t>3/15/2023</a:t>
            </a:fld>
            <a:endParaRPr lang="en-US" dirty="0"/>
          </a:p>
        </p:txBody>
      </p:sp>
      <p:sp>
        <p:nvSpPr>
          <p:cNvPr id="3" name="Footer Placeholder 21"/>
          <p:cNvSpPr>
            <a:spLocks noGrp="1"/>
          </p:cNvSpPr>
          <p:nvPr>
            <p:ph type="ftr" sz="quarter" idx="11"/>
          </p:nvPr>
        </p:nvSpPr>
        <p:spPr/>
        <p:txBody>
          <a:bodyPr/>
          <a:lstStyle>
            <a:lvl1pPr>
              <a:defRPr>
                <a:latin typeface="Arial" panose="020B0604020202020204" pitchFamily="34" charset="0"/>
              </a:defRPr>
            </a:lvl1pPr>
          </a:lstStyle>
          <a:p>
            <a:pPr>
              <a:defRPr/>
            </a:pPr>
            <a:r>
              <a:rPr lang="en-US"/>
              <a:t>Analyzing Algorithms</a:t>
            </a:r>
          </a:p>
        </p:txBody>
      </p:sp>
      <p:sp>
        <p:nvSpPr>
          <p:cNvPr id="4" name="Slide Number Placeholder 17"/>
          <p:cNvSpPr>
            <a:spLocks noGrp="1"/>
          </p:cNvSpPr>
          <p:nvPr>
            <p:ph type="sldNum" sz="quarter" idx="12"/>
          </p:nvPr>
        </p:nvSpPr>
        <p:spPr/>
        <p:txBody>
          <a:bodyPr/>
          <a:lstStyle>
            <a:lvl1pPr>
              <a:defRPr>
                <a:latin typeface="Arial" pitchFamily="34" charset="0"/>
              </a:defRPr>
            </a:lvl1pPr>
          </a:lstStyle>
          <a:p>
            <a:fld id="{80438669-93CE-40AE-AF1C-E91B582ADCC8}" type="slidenum">
              <a:rPr lang="en-US"/>
              <a:pPr/>
              <a:t>‹#›</a:t>
            </a:fld>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atin typeface="Arial" panose="020B0604020202020204" pitchFamily="34" charset="0"/>
              </a:defRPr>
            </a:lvl1pPr>
          </a:lstStyle>
          <a:p>
            <a:pPr>
              <a:defRPr/>
            </a:pPr>
            <a:fld id="{124409C6-B9F2-4197-99F6-CCCB43CBFF88}" type="datetime1">
              <a:rPr lang="en-US"/>
              <a:pPr>
                <a:defRPr/>
              </a:pPr>
              <a:t>3/15/2023</a:t>
            </a:fld>
            <a:endParaRPr lang="en-US" dirty="0"/>
          </a:p>
        </p:txBody>
      </p:sp>
      <p:sp>
        <p:nvSpPr>
          <p:cNvPr id="6" name="Footer Placeholder 21"/>
          <p:cNvSpPr>
            <a:spLocks noGrp="1"/>
          </p:cNvSpPr>
          <p:nvPr>
            <p:ph type="ftr" sz="quarter" idx="11"/>
          </p:nvPr>
        </p:nvSpPr>
        <p:spPr/>
        <p:txBody>
          <a:bodyPr/>
          <a:lstStyle>
            <a:lvl1pPr>
              <a:defRPr>
                <a:latin typeface="Arial" panose="020B0604020202020204" pitchFamily="34" charset="0"/>
              </a:defRPr>
            </a:lvl1pPr>
          </a:lstStyle>
          <a:p>
            <a:pPr>
              <a:defRPr/>
            </a:pPr>
            <a:r>
              <a:rPr lang="en-US"/>
              <a:t>Analyzing Algorithms</a:t>
            </a:r>
          </a:p>
        </p:txBody>
      </p:sp>
      <p:sp>
        <p:nvSpPr>
          <p:cNvPr id="7" name="Slide Number Placeholder 17"/>
          <p:cNvSpPr>
            <a:spLocks noGrp="1"/>
          </p:cNvSpPr>
          <p:nvPr>
            <p:ph type="sldNum" sz="quarter" idx="12"/>
          </p:nvPr>
        </p:nvSpPr>
        <p:spPr/>
        <p:txBody>
          <a:bodyPr/>
          <a:lstStyle>
            <a:lvl1pPr>
              <a:defRPr>
                <a:latin typeface="Arial" pitchFamily="34" charset="0"/>
              </a:defRPr>
            </a:lvl1pPr>
          </a:lstStyle>
          <a:p>
            <a:fld id="{91A31419-F144-45FC-B299-383098DFE650}" type="slidenum">
              <a:rPr lang="en-US"/>
              <a:pPr/>
              <a:t>‹#›</a:t>
            </a:fld>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2400">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2400">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sz="2400">
              <a:solidFill>
                <a:prstClr val="black"/>
              </a:solidFill>
              <a:latin typeface="Constantia"/>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sz="2400">
              <a:solidFill>
                <a:prstClr val="black"/>
              </a:solidFill>
              <a:latin typeface="Constantia"/>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atin typeface="Arial" panose="020B0604020202020204" pitchFamily="34" charset="0"/>
              </a:defRPr>
            </a:lvl1pPr>
          </a:lstStyle>
          <a:p>
            <a:pPr>
              <a:defRPr/>
            </a:pPr>
            <a:fld id="{483BFC39-193F-4086-8CB3-CD812C2C3D56}" type="datetime1">
              <a:rPr lang="en-US"/>
              <a:pPr>
                <a:defRPr/>
              </a:pPr>
              <a:t>3/15/2023</a:t>
            </a:fld>
            <a:endParaRPr lang="en-US"/>
          </a:p>
        </p:txBody>
      </p:sp>
      <p:sp>
        <p:nvSpPr>
          <p:cNvPr id="10" name="Footer Placeholder 5"/>
          <p:cNvSpPr>
            <a:spLocks noGrp="1"/>
          </p:cNvSpPr>
          <p:nvPr>
            <p:ph type="ftr" sz="quarter" idx="11"/>
          </p:nvPr>
        </p:nvSpPr>
        <p:spPr/>
        <p:txBody>
          <a:bodyPr/>
          <a:lstStyle>
            <a:lvl1pPr>
              <a:defRPr>
                <a:latin typeface="Arial" panose="020B0604020202020204" pitchFamily="34" charset="0"/>
              </a:defRPr>
            </a:lvl1pPr>
          </a:lstStyle>
          <a:p>
            <a:pPr>
              <a:defRPr/>
            </a:pPr>
            <a:r>
              <a:rPr lang="en-US"/>
              <a:t>Analyzing Algorithms</a:t>
            </a:r>
          </a:p>
        </p:txBody>
      </p:sp>
      <p:sp>
        <p:nvSpPr>
          <p:cNvPr id="11" name="Slide Number Placeholder 6"/>
          <p:cNvSpPr>
            <a:spLocks noGrp="1"/>
          </p:cNvSpPr>
          <p:nvPr>
            <p:ph type="sldNum" sz="quarter" idx="12"/>
          </p:nvPr>
        </p:nvSpPr>
        <p:spPr>
          <a:xfrm>
            <a:off x="8077200" y="6356350"/>
            <a:ext cx="609600" cy="365125"/>
          </a:xfrm>
        </p:spPr>
        <p:txBody>
          <a:bodyPr/>
          <a:lstStyle>
            <a:lvl1pPr>
              <a:defRPr>
                <a:latin typeface="Arial" pitchFamily="34" charset="0"/>
              </a:defRPr>
            </a:lvl1pPr>
          </a:lstStyle>
          <a:p>
            <a:fld id="{487D4BE7-7A61-4B3C-8D9E-61B036729BDB}" type="slidenum">
              <a:rPr lang="en-US"/>
              <a:pPr/>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atin typeface="Arial" panose="020B0604020202020204" pitchFamily="34" charset="0"/>
              </a:defRPr>
            </a:lvl1pPr>
          </a:lstStyle>
          <a:p>
            <a:pPr>
              <a:defRPr/>
            </a:pPr>
            <a:fld id="{2B7BB5C7-1754-4A15-AC44-6E5603898DDB}" type="datetime1">
              <a:rPr lang="en-US"/>
              <a:pPr>
                <a:defRPr/>
              </a:pPr>
              <a:t>3/15/2023</a:t>
            </a:fld>
            <a:endParaRPr lang="en-US" dirty="0"/>
          </a:p>
        </p:txBody>
      </p:sp>
      <p:sp>
        <p:nvSpPr>
          <p:cNvPr id="5" name="Footer Placeholder 21"/>
          <p:cNvSpPr>
            <a:spLocks noGrp="1"/>
          </p:cNvSpPr>
          <p:nvPr>
            <p:ph type="ftr" sz="quarter" idx="11"/>
          </p:nvPr>
        </p:nvSpPr>
        <p:spPr/>
        <p:txBody>
          <a:bodyPr/>
          <a:lstStyle>
            <a:lvl1pPr>
              <a:defRPr>
                <a:latin typeface="Arial" panose="020B0604020202020204" pitchFamily="34" charset="0"/>
              </a:defRPr>
            </a:lvl1pPr>
          </a:lstStyle>
          <a:p>
            <a:pPr>
              <a:defRPr/>
            </a:pPr>
            <a:r>
              <a:rPr lang="en-US"/>
              <a:t>Analyzing Algorithms</a:t>
            </a:r>
          </a:p>
        </p:txBody>
      </p:sp>
      <p:sp>
        <p:nvSpPr>
          <p:cNvPr id="6" name="Slide Number Placeholder 17"/>
          <p:cNvSpPr>
            <a:spLocks noGrp="1"/>
          </p:cNvSpPr>
          <p:nvPr>
            <p:ph type="sldNum" sz="quarter" idx="12"/>
          </p:nvPr>
        </p:nvSpPr>
        <p:spPr/>
        <p:txBody>
          <a:bodyPr/>
          <a:lstStyle>
            <a:lvl1pPr>
              <a:defRPr>
                <a:latin typeface="Arial" pitchFamily="34" charset="0"/>
              </a:defRPr>
            </a:lvl1pPr>
          </a:lstStyle>
          <a:p>
            <a:fld id="{898C675A-57D6-43DC-9C4E-ECE0F14B5AC2}" type="slidenum">
              <a:rPr lang="en-US"/>
              <a:pPr/>
              <a:t>‹#›</a:t>
            </a:fld>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atin typeface="Arial" panose="020B0604020202020204" pitchFamily="34" charset="0"/>
              </a:defRPr>
            </a:lvl1pPr>
          </a:lstStyle>
          <a:p>
            <a:pPr>
              <a:defRPr/>
            </a:pPr>
            <a:fld id="{2F0A4684-95EA-4989-905D-F73444E72164}" type="datetime1">
              <a:rPr lang="en-US"/>
              <a:pPr>
                <a:defRPr/>
              </a:pPr>
              <a:t>3/15/2023</a:t>
            </a:fld>
            <a:endParaRPr lang="en-US" dirty="0"/>
          </a:p>
        </p:txBody>
      </p:sp>
      <p:sp>
        <p:nvSpPr>
          <p:cNvPr id="5" name="Footer Placeholder 21"/>
          <p:cNvSpPr>
            <a:spLocks noGrp="1"/>
          </p:cNvSpPr>
          <p:nvPr>
            <p:ph type="ftr" sz="quarter" idx="11"/>
          </p:nvPr>
        </p:nvSpPr>
        <p:spPr/>
        <p:txBody>
          <a:bodyPr/>
          <a:lstStyle>
            <a:lvl1pPr>
              <a:defRPr>
                <a:latin typeface="Arial" panose="020B0604020202020204" pitchFamily="34" charset="0"/>
              </a:defRPr>
            </a:lvl1pPr>
          </a:lstStyle>
          <a:p>
            <a:pPr>
              <a:defRPr/>
            </a:pPr>
            <a:r>
              <a:rPr lang="en-US"/>
              <a:t>Analyzing Algorithms</a:t>
            </a:r>
          </a:p>
        </p:txBody>
      </p:sp>
      <p:sp>
        <p:nvSpPr>
          <p:cNvPr id="6" name="Slide Number Placeholder 17"/>
          <p:cNvSpPr>
            <a:spLocks noGrp="1"/>
          </p:cNvSpPr>
          <p:nvPr>
            <p:ph type="sldNum" sz="quarter" idx="12"/>
          </p:nvPr>
        </p:nvSpPr>
        <p:spPr/>
        <p:txBody>
          <a:bodyPr/>
          <a:lstStyle>
            <a:lvl1pPr>
              <a:defRPr>
                <a:latin typeface="Arial" pitchFamily="34" charset="0"/>
              </a:defRPr>
            </a:lvl1pPr>
          </a:lstStyle>
          <a:p>
            <a:fld id="{26FB63D6-5FF4-4011-BB36-15C64B7F924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92D15171-6AD5-4920-ACFD-1E8DCC264397}" type="slidenum">
              <a:rPr lang="en-US" altLang="en-US"/>
              <a:pPr/>
              <a:t>‹#›</a:t>
            </a:fld>
            <a:endParaRPr lang="en-US"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7724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990600" y="18288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953000" y="18288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990600" y="6096000"/>
            <a:ext cx="1905000" cy="457200"/>
          </a:xfrm>
        </p:spPr>
        <p:txBody>
          <a:bodyPr/>
          <a:lstStyle>
            <a:lvl1pPr>
              <a:defRPr>
                <a:latin typeface="Arial" panose="020B0604020202020204" pitchFamily="34" charset="0"/>
              </a:defRPr>
            </a:lvl1pPr>
          </a:lstStyle>
          <a:p>
            <a:pPr>
              <a:defRPr/>
            </a:pPr>
            <a:fld id="{D0836143-DFFD-46E3-ABCD-28FF1B960F68}" type="datetime1">
              <a:rPr lang="en-US"/>
              <a:pPr>
                <a:defRPr/>
              </a:pPr>
              <a:t>3/15/2023</a:t>
            </a:fld>
            <a:endParaRPr lang="en-US"/>
          </a:p>
        </p:txBody>
      </p:sp>
      <p:sp>
        <p:nvSpPr>
          <p:cNvPr id="6" name="Footer Placeholder 5"/>
          <p:cNvSpPr>
            <a:spLocks noGrp="1"/>
          </p:cNvSpPr>
          <p:nvPr>
            <p:ph type="ftr" sz="quarter" idx="11"/>
          </p:nvPr>
        </p:nvSpPr>
        <p:spPr>
          <a:xfrm>
            <a:off x="3429000" y="6096000"/>
            <a:ext cx="2895600" cy="457200"/>
          </a:xfrm>
        </p:spPr>
        <p:txBody>
          <a:bodyPr/>
          <a:lstStyle>
            <a:lvl1pPr>
              <a:defRPr>
                <a:latin typeface="Arial" panose="020B0604020202020204" pitchFamily="34" charset="0"/>
              </a:defRPr>
            </a:lvl1pPr>
          </a:lstStyle>
          <a:p>
            <a:pPr>
              <a:defRPr/>
            </a:pPr>
            <a:r>
              <a:rPr lang="en-US"/>
              <a:t>Analyzing Algorithms</a:t>
            </a:r>
          </a:p>
        </p:txBody>
      </p:sp>
      <p:sp>
        <p:nvSpPr>
          <p:cNvPr id="7" name="Slide Number Placeholder 6"/>
          <p:cNvSpPr>
            <a:spLocks noGrp="1"/>
          </p:cNvSpPr>
          <p:nvPr>
            <p:ph type="sldNum" sz="quarter" idx="12"/>
          </p:nvPr>
        </p:nvSpPr>
        <p:spPr>
          <a:xfrm>
            <a:off x="6858000" y="6096000"/>
            <a:ext cx="1905000" cy="457200"/>
          </a:xfrm>
        </p:spPr>
        <p:txBody>
          <a:bodyPr/>
          <a:lstStyle>
            <a:lvl1pPr>
              <a:defRPr>
                <a:latin typeface="Arial" pitchFamily="34" charset="0"/>
              </a:defRPr>
            </a:lvl1pPr>
          </a:lstStyle>
          <a:p>
            <a:fld id="{9C638491-2CBC-4553-BA0C-98CDD65B5BFD}" type="slidenum">
              <a:rPr lang="en-US"/>
              <a:pPr/>
              <a:t>‹#›</a:t>
            </a:fld>
            <a:endParaRPr 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7724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990600" y="18288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lipArt Placeholder 3"/>
          <p:cNvSpPr>
            <a:spLocks noGrp="1"/>
          </p:cNvSpPr>
          <p:nvPr>
            <p:ph type="clipArt" sz="half" idx="2"/>
          </p:nvPr>
        </p:nvSpPr>
        <p:spPr>
          <a:xfrm>
            <a:off x="4953000" y="1828800"/>
            <a:ext cx="3810000" cy="4114800"/>
          </a:xfrm>
        </p:spPr>
        <p:txBody>
          <a:bodyPr/>
          <a:lstStyle/>
          <a:p>
            <a:pPr lvl="0"/>
            <a:r>
              <a:rPr lang="en-US" noProof="0" smtClean="0"/>
              <a:t>Click icon to add online image</a:t>
            </a:r>
            <a:endParaRPr lang="en-IN" noProof="0"/>
          </a:p>
        </p:txBody>
      </p:sp>
      <p:sp>
        <p:nvSpPr>
          <p:cNvPr id="5" name="Date Placeholder 4"/>
          <p:cNvSpPr>
            <a:spLocks noGrp="1"/>
          </p:cNvSpPr>
          <p:nvPr>
            <p:ph type="dt" sz="half" idx="10"/>
          </p:nvPr>
        </p:nvSpPr>
        <p:spPr>
          <a:xfrm>
            <a:off x="990600" y="6096000"/>
            <a:ext cx="1905000" cy="457200"/>
          </a:xfrm>
        </p:spPr>
        <p:txBody>
          <a:bodyPr/>
          <a:lstStyle>
            <a:lvl1pPr>
              <a:defRPr>
                <a:latin typeface="Arial" panose="020B0604020202020204" pitchFamily="34" charset="0"/>
              </a:defRPr>
            </a:lvl1pPr>
          </a:lstStyle>
          <a:p>
            <a:pPr>
              <a:defRPr/>
            </a:pPr>
            <a:fld id="{AA422A6C-DE40-4A3C-829B-99C3AE4F784C}" type="datetime1">
              <a:rPr lang="en-US"/>
              <a:pPr>
                <a:defRPr/>
              </a:pPr>
              <a:t>3/15/2023</a:t>
            </a:fld>
            <a:endParaRPr lang="en-US"/>
          </a:p>
        </p:txBody>
      </p:sp>
      <p:sp>
        <p:nvSpPr>
          <p:cNvPr id="6" name="Footer Placeholder 5"/>
          <p:cNvSpPr>
            <a:spLocks noGrp="1"/>
          </p:cNvSpPr>
          <p:nvPr>
            <p:ph type="ftr" sz="quarter" idx="11"/>
          </p:nvPr>
        </p:nvSpPr>
        <p:spPr>
          <a:xfrm>
            <a:off x="3429000" y="6096000"/>
            <a:ext cx="2895600" cy="457200"/>
          </a:xfrm>
        </p:spPr>
        <p:txBody>
          <a:bodyPr/>
          <a:lstStyle>
            <a:lvl1pPr>
              <a:defRPr>
                <a:latin typeface="Arial" panose="020B0604020202020204" pitchFamily="34" charset="0"/>
              </a:defRPr>
            </a:lvl1pPr>
          </a:lstStyle>
          <a:p>
            <a:pPr>
              <a:defRPr/>
            </a:pPr>
            <a:r>
              <a:rPr lang="en-US"/>
              <a:t>Analyzing Algorithms</a:t>
            </a:r>
          </a:p>
        </p:txBody>
      </p:sp>
      <p:sp>
        <p:nvSpPr>
          <p:cNvPr id="7" name="Slide Number Placeholder 6"/>
          <p:cNvSpPr>
            <a:spLocks noGrp="1"/>
          </p:cNvSpPr>
          <p:nvPr>
            <p:ph type="sldNum" sz="quarter" idx="12"/>
          </p:nvPr>
        </p:nvSpPr>
        <p:spPr>
          <a:xfrm>
            <a:off x="6858000" y="6096000"/>
            <a:ext cx="1905000" cy="457200"/>
          </a:xfrm>
        </p:spPr>
        <p:txBody>
          <a:bodyPr/>
          <a:lstStyle>
            <a:lvl1pPr>
              <a:defRPr>
                <a:latin typeface="Arial" pitchFamily="34" charset="0"/>
              </a:defRPr>
            </a:lvl1pPr>
          </a:lstStyle>
          <a:p>
            <a:fld id="{ECD548C9-74D7-44D0-8A24-668B3BDBE3A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Arial" charset="0"/>
              </a:defRPr>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Arial" charset="0"/>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23AFDB4D-B5BF-45A9-806F-C44C1CA3A6A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852" r:id="rId1"/>
    <p:sldLayoutId id="2147484853" r:id="rId2"/>
    <p:sldLayoutId id="2147484854" r:id="rId3"/>
    <p:sldLayoutId id="2147484855" r:id="rId4"/>
    <p:sldLayoutId id="2147484856" r:id="rId5"/>
    <p:sldLayoutId id="2147484857" r:id="rId6"/>
    <p:sldLayoutId id="2147484858" r:id="rId7"/>
    <p:sldLayoutId id="2147484859" r:id="rId8"/>
    <p:sldLayoutId id="2147484860" r:id="rId9"/>
    <p:sldLayoutId id="2147484861" r:id="rId10"/>
    <p:sldLayoutId id="2147484862" r:id="rId11"/>
    <p:sldLayoutId id="2147484863" r:id="rId12"/>
    <p:sldLayoutId id="2147484864"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Arial" charset="0"/>
              </a:defRPr>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Arial" charset="0"/>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23C0EF88-B4A9-43F5-A17C-CE610D527207}" type="slidenum">
              <a:rPr lang="en-US" altLang="en-US"/>
              <a:pPr/>
              <a:t>‹#›</a:t>
            </a:fld>
            <a:endParaRPr lang="en-US" altLang="en-US"/>
          </a:p>
        </p:txBody>
      </p:sp>
      <p:sp>
        <p:nvSpPr>
          <p:cNvPr id="2055" name="Rectangle 7"/>
          <p:cNvSpPr>
            <a:spLocks noChangeArrowheads="1"/>
          </p:cNvSpPr>
          <p:nvPr userDrawn="1"/>
        </p:nvSpPr>
        <p:spPr bwMode="auto">
          <a:xfrm>
            <a:off x="381000" y="914400"/>
            <a:ext cx="8382000" cy="76200"/>
          </a:xfrm>
          <a:prstGeom prst="rect">
            <a:avLst/>
          </a:prstGeom>
          <a:gradFill rotWithShape="0">
            <a:gsLst>
              <a:gs pos="0">
                <a:schemeClr val="tx1"/>
              </a:gs>
              <a:gs pos="100000">
                <a:schemeClr val="bg1"/>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sz="2400" smtClean="0">
              <a:solidFill>
                <a:srgbClr val="000000"/>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4865" r:id="rId1"/>
    <p:sldLayoutId id="2147484866" r:id="rId2"/>
    <p:sldLayoutId id="2147484867" r:id="rId3"/>
    <p:sldLayoutId id="2147484868" r:id="rId4"/>
    <p:sldLayoutId id="2147484869" r:id="rId5"/>
    <p:sldLayoutId id="2147484870" r:id="rId6"/>
    <p:sldLayoutId id="2147484871" r:id="rId7"/>
    <p:sldLayoutId id="2147484872" r:id="rId8"/>
    <p:sldLayoutId id="2147484873" r:id="rId9"/>
    <p:sldLayoutId id="2147484874" r:id="rId10"/>
    <p:sldLayoutId id="2147484875" r:id="rId11"/>
    <p:sldLayoutId id="2147484876" r:id="rId12"/>
    <p:sldLayoutId id="2147484877"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sz="2400">
              <a:solidFill>
                <a:prstClr val="black"/>
              </a:solidFill>
              <a:latin typeface="Constantia"/>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sz="2400">
              <a:solidFill>
                <a:prstClr val="black"/>
              </a:solidFill>
              <a:latin typeface="Constantia"/>
            </a:endParaRPr>
          </a:p>
        </p:txBody>
      </p:sp>
      <p:sp>
        <p:nvSpPr>
          <p:cNvPr id="307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307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rgbClr val="04617B">
                    <a:shade val="90000"/>
                  </a:srgbClr>
                </a:solidFill>
                <a:latin typeface="Times New Roman" pitchFamily="18" charset="0"/>
              </a:defRPr>
            </a:lvl1pPr>
          </a:lstStyle>
          <a:p>
            <a:pPr>
              <a:defRPr/>
            </a:pPr>
            <a:fld id="{4F63D27F-E25C-4A9A-852C-0A728E061BD3}" type="datetime1">
              <a:rPr lang="en-US"/>
              <a:pPr>
                <a:defRPr/>
              </a:pPr>
              <a:t>3/15/2023</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rgbClr val="04617B">
                    <a:shade val="90000"/>
                  </a:srgbClr>
                </a:solidFill>
                <a:latin typeface="Times New Roman" pitchFamily="18" charset="0"/>
              </a:defRPr>
            </a:lvl1pPr>
          </a:lstStyle>
          <a:p>
            <a:pPr>
              <a:defRPr/>
            </a:pPr>
            <a:r>
              <a:rPr lang="en-US"/>
              <a:t>Analyzing Algorithms</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latin typeface="Times New Roman" pitchFamily="18" charset="0"/>
              </a:defRPr>
            </a:lvl1pPr>
          </a:lstStyle>
          <a:p>
            <a:fld id="{81785129-2D86-4F4E-B321-C4E6384892B7}" type="slidenum">
              <a:rPr lang="en-US"/>
              <a:pPr/>
              <a:t>‹#›</a:t>
            </a:fld>
            <a:endParaRPr lang="en-US"/>
          </a:p>
        </p:txBody>
      </p:sp>
      <p:grpSp>
        <p:nvGrpSpPr>
          <p:cNvPr id="3081"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hangingPunct="1">
                <a:defRPr/>
              </a:pPr>
              <a:endParaRPr lang="en-US" sz="2400">
                <a:solidFill>
                  <a:prstClr val="black"/>
                </a:solidFill>
                <a:latin typeface="Times New Roman" pitchFamily="18"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hangingPunct="1">
                <a:defRPr/>
              </a:pPr>
              <a:endParaRPr lang="en-US" sz="2400">
                <a:solidFill>
                  <a:prstClr val="black"/>
                </a:solidFill>
                <a:latin typeface="Times New Roman" pitchFamily="18" charset="0"/>
              </a:endParaRPr>
            </a:p>
          </p:txBody>
        </p:sp>
      </p:grpSp>
      <p:sp>
        <p:nvSpPr>
          <p:cNvPr id="3082" name="Rectangle 7"/>
          <p:cNvSpPr>
            <a:spLocks noChangeArrowheads="1"/>
          </p:cNvSpPr>
          <p:nvPr/>
        </p:nvSpPr>
        <p:spPr bwMode="auto">
          <a:xfrm>
            <a:off x="381000" y="914400"/>
            <a:ext cx="8382000" cy="76200"/>
          </a:xfrm>
          <a:prstGeom prst="rect">
            <a:avLst/>
          </a:prstGeom>
          <a:gradFill rotWithShape="0">
            <a:gsLst>
              <a:gs pos="0">
                <a:schemeClr val="tx1"/>
              </a:gs>
              <a:gs pos="100000">
                <a:schemeClr val="bg1"/>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sz="2400" smtClean="0">
              <a:solidFill>
                <a:srgbClr val="000000"/>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4878" r:id="rId1"/>
    <p:sldLayoutId id="2147484879" r:id="rId2"/>
    <p:sldLayoutId id="2147484880" r:id="rId3"/>
    <p:sldLayoutId id="2147484881" r:id="rId4"/>
    <p:sldLayoutId id="2147484882" r:id="rId5"/>
    <p:sldLayoutId id="2147484883" r:id="rId6"/>
    <p:sldLayoutId id="2147484884" r:id="rId7"/>
    <p:sldLayoutId id="2147484885" r:id="rId8"/>
    <p:sldLayoutId id="2147484886" r:id="rId9"/>
    <p:sldLayoutId id="2147484887" r:id="rId10"/>
    <p:sldLayoutId id="2147484888" r:id="rId11"/>
    <p:sldLayoutId id="2147484889" r:id="rId12"/>
    <p:sldLayoutId id="2147484890" r:id="rId13"/>
  </p:sldLayoutIdLst>
  <p:hf sldNum="0"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Arial" charset="0"/>
              </a:defRPr>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Arial" charset="0"/>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9B5FF54C-078B-49B2-8D20-E70ED431E9C0}" type="slidenum">
              <a:rPr lang="en-US" altLang="en-US"/>
              <a:pPr/>
              <a:t>‹#›</a:t>
            </a:fld>
            <a:endParaRPr lang="en-US" altLang="en-US"/>
          </a:p>
        </p:txBody>
      </p:sp>
      <p:sp>
        <p:nvSpPr>
          <p:cNvPr id="4103" name="Rectangle 7"/>
          <p:cNvSpPr>
            <a:spLocks noChangeArrowheads="1"/>
          </p:cNvSpPr>
          <p:nvPr userDrawn="1"/>
        </p:nvSpPr>
        <p:spPr bwMode="auto">
          <a:xfrm>
            <a:off x="381000" y="914400"/>
            <a:ext cx="8382000" cy="76200"/>
          </a:xfrm>
          <a:prstGeom prst="rect">
            <a:avLst/>
          </a:prstGeom>
          <a:gradFill rotWithShape="0">
            <a:gsLst>
              <a:gs pos="0">
                <a:schemeClr val="tx1"/>
              </a:gs>
              <a:gs pos="100000">
                <a:schemeClr val="bg1"/>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sz="2400" smtClean="0">
              <a:solidFill>
                <a:srgbClr val="000000"/>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4891" r:id="rId1"/>
    <p:sldLayoutId id="2147484892" r:id="rId2"/>
    <p:sldLayoutId id="2147484893" r:id="rId3"/>
    <p:sldLayoutId id="2147484894" r:id="rId4"/>
    <p:sldLayoutId id="2147484895" r:id="rId5"/>
    <p:sldLayoutId id="2147484896" r:id="rId6"/>
    <p:sldLayoutId id="2147484897" r:id="rId7"/>
    <p:sldLayoutId id="2147484898" r:id="rId8"/>
    <p:sldLayoutId id="2147484899" r:id="rId9"/>
    <p:sldLayoutId id="2147484900" r:id="rId10"/>
    <p:sldLayoutId id="2147484901" r:id="rId11"/>
    <p:sldLayoutId id="2147484902" r:id="rId12"/>
    <p:sldLayoutId id="2147484903"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sz="2400">
              <a:solidFill>
                <a:prstClr val="black"/>
              </a:solidFill>
              <a:latin typeface="Constantia"/>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sz="2400">
              <a:solidFill>
                <a:prstClr val="black"/>
              </a:solidFill>
              <a:latin typeface="Constantia"/>
            </a:endParaRPr>
          </a:p>
        </p:txBody>
      </p:sp>
      <p:sp>
        <p:nvSpPr>
          <p:cNvPr id="5124"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5125"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rgbClr val="04617B">
                    <a:shade val="90000"/>
                  </a:srgbClr>
                </a:solidFill>
                <a:latin typeface="Times New Roman" pitchFamily="18" charset="0"/>
              </a:defRPr>
            </a:lvl1pPr>
          </a:lstStyle>
          <a:p>
            <a:pPr>
              <a:defRPr/>
            </a:pPr>
            <a:fld id="{77E95D2D-2A84-43AF-B765-692797175E18}" type="datetime1">
              <a:rPr lang="en-US"/>
              <a:pPr>
                <a:defRPr/>
              </a:pPr>
              <a:t>3/15/2023</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rgbClr val="04617B">
                    <a:shade val="90000"/>
                  </a:srgbClr>
                </a:solidFill>
                <a:latin typeface="Times New Roman" pitchFamily="18" charset="0"/>
              </a:defRPr>
            </a:lvl1pPr>
          </a:lstStyle>
          <a:p>
            <a:pPr>
              <a:defRPr/>
            </a:pPr>
            <a:r>
              <a:rPr lang="en-US"/>
              <a:t>Analyzing Algorithms</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latin typeface="Times New Roman" pitchFamily="18" charset="0"/>
              </a:defRPr>
            </a:lvl1pPr>
          </a:lstStyle>
          <a:p>
            <a:fld id="{65C8A4C2-357B-4E2A-8064-18C8ABE55FC7}" type="slidenum">
              <a:rPr lang="en-US"/>
              <a:pPr/>
              <a:t>‹#›</a:t>
            </a:fld>
            <a:endParaRPr lang="en-US"/>
          </a:p>
        </p:txBody>
      </p:sp>
      <p:grpSp>
        <p:nvGrpSpPr>
          <p:cNvPr id="5129"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hangingPunct="1">
                <a:defRPr/>
              </a:pPr>
              <a:endParaRPr lang="en-US" sz="2400">
                <a:solidFill>
                  <a:prstClr val="black"/>
                </a:solidFill>
                <a:latin typeface="Times New Roman" pitchFamily="18"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hangingPunct="1">
                <a:defRPr/>
              </a:pPr>
              <a:endParaRPr lang="en-US" sz="2400">
                <a:solidFill>
                  <a:prstClr val="black"/>
                </a:solidFill>
                <a:latin typeface="Times New Roman" pitchFamily="18" charset="0"/>
              </a:endParaRPr>
            </a:p>
          </p:txBody>
        </p:sp>
      </p:grpSp>
      <p:sp>
        <p:nvSpPr>
          <p:cNvPr id="5130" name="Rectangle 7"/>
          <p:cNvSpPr>
            <a:spLocks noChangeArrowheads="1"/>
          </p:cNvSpPr>
          <p:nvPr/>
        </p:nvSpPr>
        <p:spPr bwMode="auto">
          <a:xfrm>
            <a:off x="381000" y="914400"/>
            <a:ext cx="8382000" cy="76200"/>
          </a:xfrm>
          <a:prstGeom prst="rect">
            <a:avLst/>
          </a:prstGeom>
          <a:gradFill rotWithShape="0">
            <a:gsLst>
              <a:gs pos="0">
                <a:schemeClr val="tx1"/>
              </a:gs>
              <a:gs pos="100000">
                <a:schemeClr val="bg1"/>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sz="2400" smtClean="0">
              <a:solidFill>
                <a:srgbClr val="000000"/>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4904" r:id="rId1"/>
    <p:sldLayoutId id="2147484905" r:id="rId2"/>
    <p:sldLayoutId id="2147484906" r:id="rId3"/>
    <p:sldLayoutId id="2147484907" r:id="rId4"/>
    <p:sldLayoutId id="2147484908" r:id="rId5"/>
    <p:sldLayoutId id="2147484909" r:id="rId6"/>
    <p:sldLayoutId id="2147484910" r:id="rId7"/>
    <p:sldLayoutId id="2147484911" r:id="rId8"/>
    <p:sldLayoutId id="2147484912" r:id="rId9"/>
    <p:sldLayoutId id="2147484913" r:id="rId10"/>
    <p:sldLayoutId id="2147484914" r:id="rId11"/>
    <p:sldLayoutId id="2147484915" r:id="rId12"/>
    <p:sldLayoutId id="2147484916" r:id="rId13"/>
  </p:sldLayoutIdLst>
  <p:hf sldNum="0"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Arial" charset="0"/>
              </a:defRPr>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Arial" charset="0"/>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4846AA61-BB21-4BF2-9231-DE4BEAEEF9AD}" type="slidenum">
              <a:rPr lang="en-US" altLang="en-US"/>
              <a:pPr/>
              <a:t>‹#›</a:t>
            </a:fld>
            <a:endParaRPr lang="en-US" altLang="en-US"/>
          </a:p>
        </p:txBody>
      </p:sp>
      <p:sp>
        <p:nvSpPr>
          <p:cNvPr id="6151" name="Rectangle 7"/>
          <p:cNvSpPr>
            <a:spLocks noChangeArrowheads="1"/>
          </p:cNvSpPr>
          <p:nvPr userDrawn="1"/>
        </p:nvSpPr>
        <p:spPr bwMode="auto">
          <a:xfrm>
            <a:off x="381000" y="914400"/>
            <a:ext cx="8382000" cy="76200"/>
          </a:xfrm>
          <a:prstGeom prst="rect">
            <a:avLst/>
          </a:prstGeom>
          <a:gradFill rotWithShape="0">
            <a:gsLst>
              <a:gs pos="0">
                <a:schemeClr val="tx1"/>
              </a:gs>
              <a:gs pos="100000">
                <a:schemeClr val="bg1"/>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sz="2400" smtClean="0">
              <a:solidFill>
                <a:srgbClr val="000000"/>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4917" r:id="rId1"/>
    <p:sldLayoutId id="2147484918" r:id="rId2"/>
    <p:sldLayoutId id="2147484919" r:id="rId3"/>
    <p:sldLayoutId id="2147484920" r:id="rId4"/>
    <p:sldLayoutId id="2147484921" r:id="rId5"/>
    <p:sldLayoutId id="2147484922" r:id="rId6"/>
    <p:sldLayoutId id="2147484923" r:id="rId7"/>
    <p:sldLayoutId id="2147484924" r:id="rId8"/>
    <p:sldLayoutId id="2147484925" r:id="rId9"/>
    <p:sldLayoutId id="2147484926" r:id="rId10"/>
    <p:sldLayoutId id="2147484927" r:id="rId11"/>
    <p:sldLayoutId id="2147484928" r:id="rId12"/>
    <p:sldLayoutId id="2147484929"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sz="2400">
              <a:solidFill>
                <a:prstClr val="black"/>
              </a:solidFill>
              <a:latin typeface="Constantia"/>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sz="2400">
              <a:solidFill>
                <a:prstClr val="black"/>
              </a:solidFill>
              <a:latin typeface="Constantia"/>
            </a:endParaRPr>
          </a:p>
        </p:txBody>
      </p:sp>
      <p:sp>
        <p:nvSpPr>
          <p:cNvPr id="7172"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7173"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rgbClr val="04617B">
                    <a:shade val="90000"/>
                  </a:srgbClr>
                </a:solidFill>
                <a:latin typeface="Times New Roman" pitchFamily="18" charset="0"/>
              </a:defRPr>
            </a:lvl1pPr>
          </a:lstStyle>
          <a:p>
            <a:pPr>
              <a:defRPr/>
            </a:pPr>
            <a:fld id="{C85C8C22-5797-4526-AD68-C9F20AF665F5}" type="datetime1">
              <a:rPr lang="en-US"/>
              <a:pPr>
                <a:defRPr/>
              </a:pPr>
              <a:t>3/15/2023</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rgbClr val="04617B">
                    <a:shade val="90000"/>
                  </a:srgbClr>
                </a:solidFill>
                <a:latin typeface="Times New Roman" pitchFamily="18" charset="0"/>
              </a:defRPr>
            </a:lvl1pPr>
          </a:lstStyle>
          <a:p>
            <a:pPr>
              <a:defRPr/>
            </a:pPr>
            <a:r>
              <a:rPr lang="en-US"/>
              <a:t>Analyzing Algorithms</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latin typeface="Times New Roman" pitchFamily="18" charset="0"/>
              </a:defRPr>
            </a:lvl1pPr>
          </a:lstStyle>
          <a:p>
            <a:fld id="{AE38DC92-B4DA-42B8-984E-7C3EBA193F93}" type="slidenum">
              <a:rPr lang="en-US"/>
              <a:pPr/>
              <a:t>‹#›</a:t>
            </a:fld>
            <a:endParaRPr lang="en-US"/>
          </a:p>
        </p:txBody>
      </p:sp>
      <p:grpSp>
        <p:nvGrpSpPr>
          <p:cNvPr id="7177"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hangingPunct="1">
                <a:defRPr/>
              </a:pPr>
              <a:endParaRPr lang="en-US" sz="2400">
                <a:solidFill>
                  <a:prstClr val="black"/>
                </a:solidFill>
                <a:latin typeface="Times New Roman" pitchFamily="18"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hangingPunct="1">
                <a:defRPr/>
              </a:pPr>
              <a:endParaRPr lang="en-US" sz="2400">
                <a:solidFill>
                  <a:prstClr val="black"/>
                </a:solidFill>
                <a:latin typeface="Times New Roman" pitchFamily="18" charset="0"/>
              </a:endParaRPr>
            </a:p>
          </p:txBody>
        </p:sp>
      </p:grpSp>
      <p:sp>
        <p:nvSpPr>
          <p:cNvPr id="7178" name="Rectangle 7"/>
          <p:cNvSpPr>
            <a:spLocks noChangeArrowheads="1"/>
          </p:cNvSpPr>
          <p:nvPr/>
        </p:nvSpPr>
        <p:spPr bwMode="auto">
          <a:xfrm>
            <a:off x="381000" y="914400"/>
            <a:ext cx="8382000" cy="76200"/>
          </a:xfrm>
          <a:prstGeom prst="rect">
            <a:avLst/>
          </a:prstGeom>
          <a:gradFill rotWithShape="0">
            <a:gsLst>
              <a:gs pos="0">
                <a:schemeClr val="tx1"/>
              </a:gs>
              <a:gs pos="100000">
                <a:schemeClr val="bg1"/>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sz="2400" smtClean="0">
              <a:solidFill>
                <a:srgbClr val="000000"/>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4930" r:id="rId1"/>
    <p:sldLayoutId id="2147484931" r:id="rId2"/>
    <p:sldLayoutId id="2147484932" r:id="rId3"/>
    <p:sldLayoutId id="2147484933" r:id="rId4"/>
    <p:sldLayoutId id="2147484934" r:id="rId5"/>
    <p:sldLayoutId id="2147484935" r:id="rId6"/>
    <p:sldLayoutId id="2147484936" r:id="rId7"/>
    <p:sldLayoutId id="2147484937" r:id="rId8"/>
    <p:sldLayoutId id="2147484938" r:id="rId9"/>
    <p:sldLayoutId id="2147484939" r:id="rId10"/>
    <p:sldLayoutId id="2147484940" r:id="rId11"/>
    <p:sldLayoutId id="2147484941" r:id="rId12"/>
    <p:sldLayoutId id="2147484942" r:id="rId13"/>
  </p:sldLayoutIdLst>
  <p:hf sldNum="0"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304800" y="349250"/>
            <a:ext cx="2743200" cy="646113"/>
          </a:xfrm>
          <a:prstGeom prst="rect">
            <a:avLst/>
          </a:prstGeom>
          <a:noFill/>
          <a:ln w="9525">
            <a:noFill/>
            <a:miter lim="800000"/>
            <a:headEnd/>
            <a:tailEnd/>
          </a:ln>
          <a:effectLst/>
        </p:spPr>
        <p:txBody>
          <a:bodyPr>
            <a:spAutoFit/>
          </a:bodyPr>
          <a:lstStyle/>
          <a:p>
            <a:pPr eaLnBrk="1" hangingPunct="1">
              <a:defRPr/>
            </a:pPr>
            <a:endParaRPr lang="en-US" sz="3600" dirty="0">
              <a:solidFill>
                <a:prstClr val="white"/>
              </a:solidFill>
              <a:effectLst>
                <a:outerShdw blurRad="38100" dist="38100" dir="2700000" algn="tl">
                  <a:srgbClr val="C0C0C0"/>
                </a:outerShdw>
              </a:effectLst>
              <a:latin typeface="Times New Roman" pitchFamily="18" charset="0"/>
            </a:endParaRPr>
          </a:p>
        </p:txBody>
      </p:sp>
      <p:sp>
        <p:nvSpPr>
          <p:cNvPr id="89091" name="Rectangle 4"/>
          <p:cNvSpPr>
            <a:spLocks noChangeArrowheads="1"/>
          </p:cNvSpPr>
          <p:nvPr/>
        </p:nvSpPr>
        <p:spPr bwMode="auto">
          <a:xfrm>
            <a:off x="285750" y="1809750"/>
            <a:ext cx="8382000" cy="1077913"/>
          </a:xfrm>
          <a:prstGeom prst="rect">
            <a:avLst/>
          </a:prstGeom>
          <a:noFill/>
          <a:ln w="9525">
            <a:noFill/>
            <a:miter lim="800000"/>
            <a:headEnd/>
            <a:tailEnd/>
          </a:ln>
        </p:spPr>
        <p:txBody>
          <a:bodyPr anchor="ctr">
            <a:spAutoFit/>
          </a:bodyPr>
          <a:lstStyle/>
          <a:p>
            <a:pPr algn="ctr"/>
            <a:r>
              <a:rPr lang="en-US" altLang="en-US" sz="3200" b="1" dirty="0">
                <a:solidFill>
                  <a:srgbClr val="00B050"/>
                </a:solidFill>
              </a:rPr>
              <a:t/>
            </a:r>
            <a:br>
              <a:rPr lang="en-US" altLang="en-US" sz="3200" b="1" dirty="0">
                <a:solidFill>
                  <a:srgbClr val="00B050"/>
                </a:solidFill>
              </a:rPr>
            </a:br>
            <a:r>
              <a:rPr lang="en-US" altLang="en-US" sz="3200" b="1" dirty="0" smtClean="0">
                <a:solidFill>
                  <a:srgbClr val="00B050"/>
                </a:solidFill>
              </a:rPr>
              <a:t>(</a:t>
            </a:r>
            <a:r>
              <a:rPr lang="en-CA" sz="3200" dirty="0" smtClean="0"/>
              <a:t>Greedy Methods-3</a:t>
            </a:r>
            <a:r>
              <a:rPr lang="en-US" altLang="en-US" sz="3200" b="1" dirty="0" smtClean="0">
                <a:solidFill>
                  <a:srgbClr val="00B050"/>
                </a:solidFill>
              </a:rPr>
              <a:t>)</a:t>
            </a:r>
            <a:endParaRPr lang="en-US" sz="3200" b="1" i="1" dirty="0">
              <a:solidFill>
                <a:srgbClr val="40404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a:xfrm>
            <a:off x="457200" y="6356350"/>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FA674F3F-44E8-446C-9CA6-FA5F554A2063}" type="slidenum">
              <a:rPr lang="en-US">
                <a:solidFill>
                  <a:srgbClr val="898989"/>
                </a:solidFill>
                <a:latin typeface="Calibri" panose="020F0502020204030204" pitchFamily="34" charset="0"/>
              </a:rPr>
              <a:pPr algn="l" eaLnBrk="1" hangingPunct="1"/>
              <a:t>10</a:t>
            </a:fld>
            <a:endParaRPr lang="en-US">
              <a:solidFill>
                <a:srgbClr val="898989"/>
              </a:solidFill>
              <a:latin typeface="Calibri" panose="020F0502020204030204" pitchFamily="34" charset="0"/>
            </a:endParaRPr>
          </a:p>
        </p:txBody>
      </p:sp>
      <p:sp>
        <p:nvSpPr>
          <p:cNvPr id="12291" name="Rectangle 4"/>
          <p:cNvSpPr>
            <a:spLocks noGrp="1" noChangeArrowheads="1"/>
          </p:cNvSpPr>
          <p:nvPr>
            <p:ph type="title"/>
          </p:nvPr>
        </p:nvSpPr>
        <p:spPr>
          <a:xfrm>
            <a:off x="609600" y="304800"/>
            <a:ext cx="7793038" cy="762000"/>
          </a:xfrm>
        </p:spPr>
        <p:txBody>
          <a:bodyPr lIns="90488" tIns="44450" rIns="90488" bIns="44450"/>
          <a:lstStyle/>
          <a:p>
            <a:pPr algn="l" eaLnBrk="1" hangingPunct="1"/>
            <a:r>
              <a:rPr lang="en-US" sz="3600" b="1" dirty="0" smtClean="0">
                <a:latin typeface="Times New Roman" panose="02020603050405020304" pitchFamily="18" charset="0"/>
                <a:cs typeface="Times New Roman" panose="02020603050405020304" pitchFamily="18" charset="0"/>
              </a:rPr>
              <a:t>Example</a:t>
            </a:r>
          </a:p>
        </p:txBody>
      </p:sp>
      <p:sp>
        <p:nvSpPr>
          <p:cNvPr id="14341" name="Rectangle 5"/>
          <p:cNvSpPr>
            <a:spLocks noGrp="1" noChangeArrowheads="1"/>
          </p:cNvSpPr>
          <p:nvPr>
            <p:ph type="body" sz="half" idx="1"/>
          </p:nvPr>
        </p:nvSpPr>
        <p:spPr>
          <a:xfrm>
            <a:off x="381000" y="1371600"/>
            <a:ext cx="8574088" cy="1435100"/>
          </a:xfrm>
        </p:spPr>
        <p:txBody>
          <a:bodyPr lIns="90488" tIns="44450" rIns="90488" bIns="44450"/>
          <a:lstStyle/>
          <a:p>
            <a:pPr algn="just" eaLnBrk="1" hangingPunct="1"/>
            <a:r>
              <a:rPr lang="en-US" sz="2400" b="1" dirty="0">
                <a:latin typeface="Times New Roman" panose="02020603050405020304" pitchFamily="18" charset="0"/>
                <a:cs typeface="Times New Roman" panose="02020603050405020304" pitchFamily="18" charset="0"/>
              </a:rPr>
              <a:t>Example: Consider the sequence {3, 5, 9, 11, 16, 18, 20}. Find optimal merge patter for this data</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99726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animEffect transition="in" filter="wipe(left)">
                                      <p:cBhvr>
                                        <p:cTn id="7" dur="500"/>
                                        <p:tgtEl>
                                          <p:spTgt spid="143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build="p" bldLvl="5"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a:xfrm>
            <a:off x="457200" y="6356350"/>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FA674F3F-44E8-446C-9CA6-FA5F554A2063}" type="slidenum">
              <a:rPr lang="en-US">
                <a:solidFill>
                  <a:srgbClr val="898989"/>
                </a:solidFill>
                <a:latin typeface="Calibri" panose="020F0502020204030204" pitchFamily="34" charset="0"/>
              </a:rPr>
              <a:pPr algn="l" eaLnBrk="1" hangingPunct="1"/>
              <a:t>11</a:t>
            </a:fld>
            <a:endParaRPr lang="en-US">
              <a:solidFill>
                <a:srgbClr val="898989"/>
              </a:solidFill>
              <a:latin typeface="Calibri" panose="020F0502020204030204" pitchFamily="34" charset="0"/>
            </a:endParaRPr>
          </a:p>
        </p:txBody>
      </p:sp>
      <p:sp>
        <p:nvSpPr>
          <p:cNvPr id="12291" name="Rectangle 4"/>
          <p:cNvSpPr>
            <a:spLocks noGrp="1" noChangeArrowheads="1"/>
          </p:cNvSpPr>
          <p:nvPr>
            <p:ph type="title"/>
          </p:nvPr>
        </p:nvSpPr>
        <p:spPr>
          <a:xfrm>
            <a:off x="609600" y="304800"/>
            <a:ext cx="7793038" cy="762000"/>
          </a:xfrm>
        </p:spPr>
        <p:txBody>
          <a:bodyPr lIns="90488" tIns="44450" rIns="90488" bIns="44450"/>
          <a:lstStyle/>
          <a:p>
            <a:pPr algn="l" eaLnBrk="1" hangingPunct="1"/>
            <a:r>
              <a:rPr lang="en-US" sz="3600" b="1" dirty="0">
                <a:latin typeface="Times New Roman" panose="02020603050405020304" pitchFamily="18" charset="0"/>
                <a:cs typeface="Times New Roman" panose="02020603050405020304" pitchFamily="18" charset="0"/>
              </a:rPr>
              <a:t>Other Applications</a:t>
            </a:r>
            <a:endParaRPr lang="en-US" sz="3600" b="1" dirty="0" smtClean="0">
              <a:latin typeface="Times New Roman" panose="02020603050405020304" pitchFamily="18" charset="0"/>
              <a:cs typeface="Times New Roman" panose="02020603050405020304" pitchFamily="18" charset="0"/>
            </a:endParaRPr>
          </a:p>
        </p:txBody>
      </p:sp>
      <p:sp>
        <p:nvSpPr>
          <p:cNvPr id="14341" name="Rectangle 5"/>
          <p:cNvSpPr>
            <a:spLocks noGrp="1" noChangeArrowheads="1"/>
          </p:cNvSpPr>
          <p:nvPr>
            <p:ph type="body" sz="half" idx="1"/>
          </p:nvPr>
        </p:nvSpPr>
        <p:spPr>
          <a:xfrm>
            <a:off x="381000" y="1371600"/>
            <a:ext cx="8574088" cy="1435100"/>
          </a:xfrm>
        </p:spPr>
        <p:txBody>
          <a:bodyPr lIns="90488" tIns="44450" rIns="90488" bIns="44450"/>
          <a:lstStyle/>
          <a:p>
            <a:pPr>
              <a:buClr>
                <a:schemeClr val="tx2"/>
              </a:buClr>
            </a:pPr>
            <a:r>
              <a:rPr lang="en-US" sz="3200" dirty="0">
                <a:latin typeface="Times New Roman" panose="02020603050405020304" pitchFamily="18" charset="0"/>
                <a:cs typeface="Times New Roman" panose="02020603050405020304" pitchFamily="18" charset="0"/>
              </a:rPr>
              <a:t>Message coding and decoding.</a:t>
            </a:r>
          </a:p>
          <a:p>
            <a:pPr>
              <a:buClr>
                <a:schemeClr val="tx2"/>
              </a:buClr>
            </a:pPr>
            <a:r>
              <a:rPr lang="en-US" sz="3200" dirty="0">
                <a:latin typeface="Times New Roman" panose="02020603050405020304" pitchFamily="18" charset="0"/>
                <a:cs typeface="Times New Roman" panose="02020603050405020304" pitchFamily="18" charset="0"/>
              </a:rPr>
              <a:t>Lossless data compression</a:t>
            </a: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026050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animEffect transition="in" filter="wipe(left)">
                                      <p:cBhvr>
                                        <p:cTn id="7" dur="500"/>
                                        <p:tgtEl>
                                          <p:spTgt spid="143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41">
                                            <p:txEl>
                                              <p:pRg st="1" end="1"/>
                                            </p:txEl>
                                          </p:spTgt>
                                        </p:tgtEl>
                                        <p:attrNameLst>
                                          <p:attrName>style.visibility</p:attrName>
                                        </p:attrNameLst>
                                      </p:cBhvr>
                                      <p:to>
                                        <p:strVal val="visible"/>
                                      </p:to>
                                    </p:set>
                                    <p:animEffect transition="in" filter="wipe(left)">
                                      <p:cBhvr>
                                        <p:cTn id="12" dur="500"/>
                                        <p:tgtEl>
                                          <p:spTgt spid="143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build="p" bldLvl="5"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a:xfrm>
            <a:off x="457200" y="6356350"/>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FA674F3F-44E8-446C-9CA6-FA5F554A2063}" type="slidenum">
              <a:rPr lang="en-US">
                <a:solidFill>
                  <a:srgbClr val="898989"/>
                </a:solidFill>
                <a:latin typeface="Calibri" panose="020F0502020204030204" pitchFamily="34" charset="0"/>
              </a:rPr>
              <a:pPr algn="l" eaLnBrk="1" hangingPunct="1"/>
              <a:t>12</a:t>
            </a:fld>
            <a:endParaRPr lang="en-US">
              <a:solidFill>
                <a:srgbClr val="898989"/>
              </a:solidFill>
              <a:latin typeface="Calibri" panose="020F0502020204030204" pitchFamily="34" charset="0"/>
            </a:endParaRPr>
          </a:p>
        </p:txBody>
      </p:sp>
      <p:sp>
        <p:nvSpPr>
          <p:cNvPr id="12291" name="Rectangle 4"/>
          <p:cNvSpPr>
            <a:spLocks noGrp="1" noChangeArrowheads="1"/>
          </p:cNvSpPr>
          <p:nvPr>
            <p:ph type="title"/>
          </p:nvPr>
        </p:nvSpPr>
        <p:spPr>
          <a:xfrm>
            <a:off x="609600" y="304800"/>
            <a:ext cx="7793038" cy="762000"/>
          </a:xfrm>
        </p:spPr>
        <p:txBody>
          <a:bodyPr lIns="90488" tIns="44450" rIns="90488" bIns="44450"/>
          <a:lstStyle/>
          <a:p>
            <a:pPr algn="l"/>
            <a:r>
              <a:rPr lang="en-IN" sz="3600" b="1" dirty="0">
                <a:latin typeface="Times New Roman" panose="02020603050405020304" pitchFamily="18" charset="0"/>
                <a:cs typeface="Times New Roman" panose="02020603050405020304" pitchFamily="18" charset="0"/>
              </a:rPr>
              <a:t>Huffman Coding</a:t>
            </a:r>
          </a:p>
        </p:txBody>
      </p:sp>
      <p:sp>
        <p:nvSpPr>
          <p:cNvPr id="14341" name="Rectangle 5"/>
          <p:cNvSpPr>
            <a:spLocks noGrp="1" noChangeArrowheads="1"/>
          </p:cNvSpPr>
          <p:nvPr>
            <p:ph type="body" sz="half" idx="1"/>
          </p:nvPr>
        </p:nvSpPr>
        <p:spPr>
          <a:xfrm>
            <a:off x="381000" y="1371600"/>
            <a:ext cx="8574088" cy="1435100"/>
          </a:xfrm>
        </p:spPr>
        <p:txBody>
          <a:bodyPr lIns="90488" tIns="44450" rIns="90488" bIns="44450"/>
          <a:lstStyle/>
          <a:p>
            <a:pPr algn="just"/>
            <a:r>
              <a:rPr lang="en-US" sz="2400" b="1" dirty="0">
                <a:latin typeface="Times New Roman" panose="02020603050405020304" pitchFamily="18" charset="0"/>
                <a:cs typeface="Times New Roman" panose="02020603050405020304" pitchFamily="18" charset="0"/>
              </a:rPr>
              <a:t>Huffman Coding Problem:</a:t>
            </a:r>
            <a:r>
              <a:rPr lang="en-US" sz="2400" dirty="0">
                <a:latin typeface="Times New Roman" panose="02020603050405020304" pitchFamily="18" charset="0"/>
                <a:cs typeface="Times New Roman" panose="02020603050405020304" pitchFamily="18" charset="0"/>
              </a:rPr>
              <a:t> Find prefix code for given characters occurring with certain frequency</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Huffman code was introduced by David Huffman at MIT. Many variations have been proposed by various researchers on traditional algorithms. Huffman code has a good application in losing less data compression</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It encodes the entropy of the data in terms of variable length code. Fix length codes are not always desirable. The ANSI uses 8 bits. As such, all other encoding methods, e.g. UTF-8, EBCDIC etc., use fixed length codes.</a:t>
            </a:r>
          </a:p>
        </p:txBody>
      </p:sp>
    </p:spTree>
    <p:extLst>
      <p:ext uri="{BB962C8B-B14F-4D97-AF65-F5344CB8AC3E}">
        <p14:creationId xmlns:p14="http://schemas.microsoft.com/office/powerpoint/2010/main" val="258731117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animEffect transition="in" filter="wipe(left)">
                                      <p:cBhvr>
                                        <p:cTn id="7" dur="500"/>
                                        <p:tgtEl>
                                          <p:spTgt spid="143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41">
                                            <p:txEl>
                                              <p:pRg st="2" end="2"/>
                                            </p:txEl>
                                          </p:spTgt>
                                        </p:tgtEl>
                                        <p:attrNameLst>
                                          <p:attrName>style.visibility</p:attrName>
                                        </p:attrNameLst>
                                      </p:cBhvr>
                                      <p:to>
                                        <p:strVal val="visible"/>
                                      </p:to>
                                    </p:set>
                                    <p:animEffect transition="in" filter="wipe(left)">
                                      <p:cBhvr>
                                        <p:cTn id="12" dur="500"/>
                                        <p:tgtEl>
                                          <p:spTgt spid="1434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41">
                                            <p:txEl>
                                              <p:pRg st="4" end="4"/>
                                            </p:txEl>
                                          </p:spTgt>
                                        </p:tgtEl>
                                        <p:attrNameLst>
                                          <p:attrName>style.visibility</p:attrName>
                                        </p:attrNameLst>
                                      </p:cBhvr>
                                      <p:to>
                                        <p:strVal val="visible"/>
                                      </p:to>
                                    </p:set>
                                    <p:animEffect transition="in" filter="wipe(left)">
                                      <p:cBhvr>
                                        <p:cTn id="17" dur="500"/>
                                        <p:tgtEl>
                                          <p:spTgt spid="143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build="p" bldLvl="5"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a:xfrm>
            <a:off x="457200" y="6356350"/>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FA674F3F-44E8-446C-9CA6-FA5F554A2063}" type="slidenum">
              <a:rPr lang="en-US">
                <a:solidFill>
                  <a:srgbClr val="898989"/>
                </a:solidFill>
                <a:latin typeface="Calibri" panose="020F0502020204030204" pitchFamily="34" charset="0"/>
              </a:rPr>
              <a:pPr algn="l" eaLnBrk="1" hangingPunct="1"/>
              <a:t>13</a:t>
            </a:fld>
            <a:endParaRPr lang="en-US">
              <a:solidFill>
                <a:srgbClr val="898989"/>
              </a:solidFill>
              <a:latin typeface="Calibri" panose="020F0502020204030204" pitchFamily="34" charset="0"/>
            </a:endParaRPr>
          </a:p>
        </p:txBody>
      </p:sp>
      <p:sp>
        <p:nvSpPr>
          <p:cNvPr id="12291" name="Rectangle 4"/>
          <p:cNvSpPr>
            <a:spLocks noGrp="1" noChangeArrowheads="1"/>
          </p:cNvSpPr>
          <p:nvPr>
            <p:ph type="title"/>
          </p:nvPr>
        </p:nvSpPr>
        <p:spPr>
          <a:xfrm>
            <a:off x="609600" y="304800"/>
            <a:ext cx="7793038" cy="762000"/>
          </a:xfrm>
        </p:spPr>
        <p:txBody>
          <a:bodyPr lIns="90488" tIns="44450" rIns="90488" bIns="44450"/>
          <a:lstStyle/>
          <a:p>
            <a:pPr algn="l"/>
            <a:r>
              <a:rPr lang="en-IN" sz="3600" b="1" dirty="0" smtClean="0">
                <a:latin typeface="Times New Roman" panose="02020603050405020304" pitchFamily="18" charset="0"/>
                <a:cs typeface="Times New Roman" panose="02020603050405020304" pitchFamily="18" charset="0"/>
              </a:rPr>
              <a:t>Cont..</a:t>
            </a:r>
            <a:endParaRPr lang="en-IN" sz="3600"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sz="half" idx="1"/>
          </p:nvPr>
        </p:nvSpPr>
        <p:spPr>
          <a:xfrm>
            <a:off x="457200" y="1095375"/>
            <a:ext cx="8458200" cy="4525963"/>
          </a:xfrm>
        </p:spPr>
        <p:txBody>
          <a:bodyPr/>
          <a:lstStyle/>
          <a:p>
            <a:pPr algn="just"/>
            <a:r>
              <a:rPr lang="en-US" sz="2400" dirty="0">
                <a:latin typeface="Times New Roman" panose="02020603050405020304" pitchFamily="18" charset="0"/>
                <a:cs typeface="Times New Roman" panose="02020603050405020304" pitchFamily="18" charset="0"/>
              </a:rPr>
              <a:t>Fix length codes are better to access, but it’s not efficient in terms of memory utilization. Idea is to assign sort code to more frequent symbols and long code to less frequent symbols</a:t>
            </a:r>
            <a:r>
              <a:rPr lang="en-US" sz="2400" dirty="0" smtClean="0">
                <a:latin typeface="Times New Roman" panose="02020603050405020304" pitchFamily="18" charset="0"/>
                <a:cs typeface="Times New Roman" panose="02020603050405020304" pitchFamily="18" charset="0"/>
              </a:rPr>
              <a:t>.</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Assume that we want to encode following six alphabets: S = &lt;A, B, C, D, E, F&gt;.</a:t>
            </a:r>
          </a:p>
          <a:p>
            <a:pPr algn="just"/>
            <a:r>
              <a:rPr lang="en-US" sz="2400" dirty="0">
                <a:latin typeface="Times New Roman" panose="02020603050405020304" pitchFamily="18" charset="0"/>
                <a:cs typeface="Times New Roman" panose="02020603050405020304" pitchFamily="18" charset="0"/>
              </a:rPr>
              <a:t>If we use a 4 bit fixed length code for them, and assume that the code for each alphabet is as follows :</a:t>
            </a:r>
          </a:p>
          <a:p>
            <a:pPr algn="just"/>
            <a:r>
              <a:rPr lang="en-US" sz="2400" dirty="0">
                <a:latin typeface="Times New Roman" panose="02020603050405020304" pitchFamily="18" charset="0"/>
                <a:cs typeface="Times New Roman" panose="02020603050405020304" pitchFamily="18" charset="0"/>
              </a:rPr>
              <a:t>A : 0000, B : 0101, C : 1010, D : 0011, E : 1100, F : 0110 If we want to encode the string “a b </a:t>
            </a:r>
            <a:r>
              <a:rPr lang="en-US" sz="2400" dirty="0" err="1">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d </a:t>
            </a:r>
            <a:r>
              <a:rPr lang="en-US" sz="2400" dirty="0" err="1">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 e </a:t>
            </a:r>
            <a:r>
              <a:rPr lang="en-US" sz="2400" dirty="0" err="1">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 b a c d f </a:t>
            </a:r>
            <a:r>
              <a:rPr lang="en-US" sz="2400" dirty="0" err="1">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 a b”, then we need a total of 15 * 4 = 60 characters. Assume that we know the probability of occurrence of each character in advance.</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2186514"/>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a:xfrm>
            <a:off x="457200" y="6356350"/>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FA674F3F-44E8-446C-9CA6-FA5F554A2063}" type="slidenum">
              <a:rPr lang="en-US">
                <a:solidFill>
                  <a:srgbClr val="898989"/>
                </a:solidFill>
                <a:latin typeface="Calibri" panose="020F0502020204030204" pitchFamily="34" charset="0"/>
              </a:rPr>
              <a:pPr algn="l" eaLnBrk="1" hangingPunct="1"/>
              <a:t>14</a:t>
            </a:fld>
            <a:endParaRPr lang="en-US">
              <a:solidFill>
                <a:srgbClr val="898989"/>
              </a:solidFill>
              <a:latin typeface="Calibri" panose="020F0502020204030204" pitchFamily="34" charset="0"/>
            </a:endParaRPr>
          </a:p>
        </p:txBody>
      </p:sp>
      <p:sp>
        <p:nvSpPr>
          <p:cNvPr id="12291" name="Rectangle 4"/>
          <p:cNvSpPr>
            <a:spLocks noGrp="1" noChangeArrowheads="1"/>
          </p:cNvSpPr>
          <p:nvPr>
            <p:ph type="title"/>
          </p:nvPr>
        </p:nvSpPr>
        <p:spPr>
          <a:xfrm>
            <a:off x="609600" y="304800"/>
            <a:ext cx="7793038" cy="762000"/>
          </a:xfrm>
        </p:spPr>
        <p:txBody>
          <a:bodyPr lIns="90488" tIns="44450" rIns="90488" bIns="44450"/>
          <a:lstStyle/>
          <a:p>
            <a:pPr algn="l"/>
            <a:r>
              <a:rPr lang="en-IN" sz="3600" b="1" dirty="0" smtClean="0">
                <a:latin typeface="Times New Roman" panose="02020603050405020304" pitchFamily="18" charset="0"/>
                <a:cs typeface="Times New Roman" panose="02020603050405020304" pitchFamily="18" charset="0"/>
              </a:rPr>
              <a:t>Conti..</a:t>
            </a:r>
            <a:endParaRPr lang="en-IN" sz="3600"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4102552878"/>
              </p:ext>
            </p:extLst>
          </p:nvPr>
        </p:nvGraphicFramePr>
        <p:xfrm>
          <a:off x="457201" y="1889600"/>
          <a:ext cx="8534401" cy="2529999"/>
        </p:xfrm>
        <a:graphic>
          <a:graphicData uri="http://schemas.openxmlformats.org/drawingml/2006/table">
            <a:tbl>
              <a:tblPr>
                <a:tableStyleId>{08FB837D-C827-4EFA-A057-4D05807E0F7C}</a:tableStyleId>
              </a:tblPr>
              <a:tblGrid>
                <a:gridCol w="1447799"/>
                <a:gridCol w="990602"/>
                <a:gridCol w="1219200"/>
                <a:gridCol w="1219200"/>
                <a:gridCol w="1219200"/>
                <a:gridCol w="1219200"/>
                <a:gridCol w="1219200"/>
              </a:tblGrid>
              <a:tr h="406308">
                <a:tc>
                  <a:txBody>
                    <a:bodyPr/>
                    <a:lstStyle/>
                    <a:p>
                      <a:pPr algn="ctr" fontAlgn="ctr"/>
                      <a:r>
                        <a:rPr lang="en-IN" dirty="0">
                          <a:effectLst/>
                        </a:rPr>
                        <a:t>Alphabet</a:t>
                      </a:r>
                    </a:p>
                  </a:txBody>
                  <a:tcPr marL="47625" marR="47625" marT="47625" marB="47625" anchor="ctr"/>
                </a:tc>
                <a:tc>
                  <a:txBody>
                    <a:bodyPr/>
                    <a:lstStyle/>
                    <a:p>
                      <a:pPr algn="ctr" fontAlgn="ctr"/>
                      <a:r>
                        <a:rPr lang="en-IN">
                          <a:effectLst/>
                        </a:rPr>
                        <a:t>A</a:t>
                      </a:r>
                    </a:p>
                  </a:txBody>
                  <a:tcPr marL="47625" marR="47625" marT="47625" marB="47625" anchor="ctr"/>
                </a:tc>
                <a:tc>
                  <a:txBody>
                    <a:bodyPr/>
                    <a:lstStyle/>
                    <a:p>
                      <a:pPr algn="ctr" fontAlgn="ctr"/>
                      <a:r>
                        <a:rPr lang="en-IN">
                          <a:effectLst/>
                        </a:rPr>
                        <a:t>B</a:t>
                      </a:r>
                    </a:p>
                  </a:txBody>
                  <a:tcPr marL="47625" marR="47625" marT="47625" marB="47625" anchor="ctr"/>
                </a:tc>
                <a:tc>
                  <a:txBody>
                    <a:bodyPr/>
                    <a:lstStyle/>
                    <a:p>
                      <a:pPr algn="ctr" fontAlgn="ctr"/>
                      <a:r>
                        <a:rPr lang="en-IN">
                          <a:effectLst/>
                        </a:rPr>
                        <a:t>C</a:t>
                      </a:r>
                    </a:p>
                  </a:txBody>
                  <a:tcPr marL="47625" marR="47625" marT="47625" marB="47625" anchor="ctr"/>
                </a:tc>
                <a:tc>
                  <a:txBody>
                    <a:bodyPr/>
                    <a:lstStyle/>
                    <a:p>
                      <a:pPr algn="ctr" fontAlgn="ctr"/>
                      <a:r>
                        <a:rPr lang="en-IN">
                          <a:effectLst/>
                        </a:rPr>
                        <a:t>D</a:t>
                      </a:r>
                    </a:p>
                  </a:txBody>
                  <a:tcPr marL="47625" marR="47625" marT="47625" marB="47625" anchor="ctr"/>
                </a:tc>
                <a:tc>
                  <a:txBody>
                    <a:bodyPr/>
                    <a:lstStyle/>
                    <a:p>
                      <a:pPr algn="ctr" fontAlgn="ctr"/>
                      <a:r>
                        <a:rPr lang="en-IN">
                          <a:effectLst/>
                        </a:rPr>
                        <a:t>E</a:t>
                      </a:r>
                    </a:p>
                  </a:txBody>
                  <a:tcPr marL="47625" marR="47625" marT="47625" marB="47625" anchor="ctr"/>
                </a:tc>
                <a:tc>
                  <a:txBody>
                    <a:bodyPr/>
                    <a:lstStyle/>
                    <a:p>
                      <a:pPr algn="ctr" fontAlgn="ctr"/>
                      <a:r>
                        <a:rPr lang="en-IN">
                          <a:effectLst/>
                        </a:rPr>
                        <a:t>F</a:t>
                      </a:r>
                    </a:p>
                  </a:txBody>
                  <a:tcPr marL="47625" marR="47625" marT="47625" marB="47625" anchor="ctr"/>
                </a:tc>
              </a:tr>
              <a:tr h="707897">
                <a:tc>
                  <a:txBody>
                    <a:bodyPr/>
                    <a:lstStyle/>
                    <a:p>
                      <a:pPr algn="ctr" fontAlgn="ctr"/>
                      <a:r>
                        <a:rPr lang="en-IN">
                          <a:effectLst/>
                        </a:rPr>
                        <a:t>Probability of occurrence</a:t>
                      </a:r>
                    </a:p>
                  </a:txBody>
                  <a:tcPr marL="47625" marR="47625" marT="47625" marB="47625" anchor="ctr"/>
                </a:tc>
                <a:tc>
                  <a:txBody>
                    <a:bodyPr/>
                    <a:lstStyle/>
                    <a:p>
                      <a:pPr algn="ctr" fontAlgn="ctr"/>
                      <a:r>
                        <a:rPr lang="en-IN">
                          <a:effectLst/>
                        </a:rPr>
                        <a:t>0.40</a:t>
                      </a:r>
                    </a:p>
                  </a:txBody>
                  <a:tcPr marL="47625" marR="47625" marT="47625" marB="47625" anchor="ctr"/>
                </a:tc>
                <a:tc>
                  <a:txBody>
                    <a:bodyPr/>
                    <a:lstStyle/>
                    <a:p>
                      <a:pPr algn="ctr" fontAlgn="ctr"/>
                      <a:r>
                        <a:rPr lang="en-IN" dirty="0">
                          <a:effectLst/>
                        </a:rPr>
                        <a:t>0.20</a:t>
                      </a:r>
                    </a:p>
                  </a:txBody>
                  <a:tcPr marL="47625" marR="47625" marT="47625" marB="47625" anchor="ctr"/>
                </a:tc>
                <a:tc>
                  <a:txBody>
                    <a:bodyPr/>
                    <a:lstStyle/>
                    <a:p>
                      <a:pPr algn="ctr" fontAlgn="ctr"/>
                      <a:r>
                        <a:rPr lang="en-IN">
                          <a:effectLst/>
                        </a:rPr>
                        <a:t>0.15</a:t>
                      </a:r>
                    </a:p>
                  </a:txBody>
                  <a:tcPr marL="47625" marR="47625" marT="47625" marB="47625" anchor="ctr"/>
                </a:tc>
                <a:tc>
                  <a:txBody>
                    <a:bodyPr/>
                    <a:lstStyle/>
                    <a:p>
                      <a:pPr algn="ctr" fontAlgn="ctr"/>
                      <a:r>
                        <a:rPr lang="en-IN">
                          <a:effectLst/>
                        </a:rPr>
                        <a:t>0.10</a:t>
                      </a:r>
                    </a:p>
                  </a:txBody>
                  <a:tcPr marL="47625" marR="47625" marT="47625" marB="47625" anchor="ctr"/>
                </a:tc>
                <a:tc>
                  <a:txBody>
                    <a:bodyPr/>
                    <a:lstStyle/>
                    <a:p>
                      <a:pPr algn="ctr" fontAlgn="ctr"/>
                      <a:r>
                        <a:rPr lang="en-IN">
                          <a:effectLst/>
                        </a:rPr>
                        <a:t>0.08</a:t>
                      </a:r>
                    </a:p>
                  </a:txBody>
                  <a:tcPr marL="47625" marR="47625" marT="47625" marB="47625" anchor="ctr"/>
                </a:tc>
                <a:tc>
                  <a:txBody>
                    <a:bodyPr/>
                    <a:lstStyle/>
                    <a:p>
                      <a:pPr algn="ctr" fontAlgn="ctr"/>
                      <a:r>
                        <a:rPr lang="en-IN">
                          <a:effectLst/>
                        </a:rPr>
                        <a:t>0.07</a:t>
                      </a:r>
                    </a:p>
                  </a:txBody>
                  <a:tcPr marL="47625" marR="47625" marT="47625" marB="47625" anchor="ctr"/>
                </a:tc>
              </a:tr>
              <a:tr h="707897">
                <a:tc>
                  <a:txBody>
                    <a:bodyPr/>
                    <a:lstStyle/>
                    <a:p>
                      <a:pPr algn="ctr" fontAlgn="ctr"/>
                      <a:r>
                        <a:rPr lang="en-IN">
                          <a:effectLst/>
                        </a:rPr>
                        <a:t>Fixed length code</a:t>
                      </a:r>
                    </a:p>
                  </a:txBody>
                  <a:tcPr marL="47625" marR="47625" marT="47625" marB="47625" anchor="ctr"/>
                </a:tc>
                <a:tc>
                  <a:txBody>
                    <a:bodyPr/>
                    <a:lstStyle/>
                    <a:p>
                      <a:pPr algn="ctr" fontAlgn="ctr"/>
                      <a:r>
                        <a:rPr lang="en-IN">
                          <a:effectLst/>
                        </a:rPr>
                        <a:t>0000</a:t>
                      </a:r>
                    </a:p>
                  </a:txBody>
                  <a:tcPr marL="47625" marR="47625" marT="47625" marB="47625" anchor="ctr"/>
                </a:tc>
                <a:tc>
                  <a:txBody>
                    <a:bodyPr/>
                    <a:lstStyle/>
                    <a:p>
                      <a:pPr algn="ctr" fontAlgn="ctr"/>
                      <a:r>
                        <a:rPr lang="en-IN">
                          <a:effectLst/>
                        </a:rPr>
                        <a:t>0101</a:t>
                      </a:r>
                    </a:p>
                  </a:txBody>
                  <a:tcPr marL="47625" marR="47625" marT="47625" marB="47625" anchor="ctr"/>
                </a:tc>
                <a:tc>
                  <a:txBody>
                    <a:bodyPr/>
                    <a:lstStyle/>
                    <a:p>
                      <a:pPr algn="ctr" fontAlgn="ctr"/>
                      <a:r>
                        <a:rPr lang="en-IN">
                          <a:effectLst/>
                        </a:rPr>
                        <a:t>1010</a:t>
                      </a:r>
                    </a:p>
                  </a:txBody>
                  <a:tcPr marL="47625" marR="47625" marT="47625" marB="47625" anchor="ctr"/>
                </a:tc>
                <a:tc>
                  <a:txBody>
                    <a:bodyPr/>
                    <a:lstStyle/>
                    <a:p>
                      <a:pPr algn="ctr" fontAlgn="ctr"/>
                      <a:r>
                        <a:rPr lang="en-IN">
                          <a:effectLst/>
                        </a:rPr>
                        <a:t>0011</a:t>
                      </a:r>
                    </a:p>
                  </a:txBody>
                  <a:tcPr marL="47625" marR="47625" marT="47625" marB="47625" anchor="ctr"/>
                </a:tc>
                <a:tc>
                  <a:txBody>
                    <a:bodyPr/>
                    <a:lstStyle/>
                    <a:p>
                      <a:pPr algn="ctr" fontAlgn="ctr"/>
                      <a:r>
                        <a:rPr lang="en-IN">
                          <a:effectLst/>
                        </a:rPr>
                        <a:t>1100</a:t>
                      </a:r>
                    </a:p>
                  </a:txBody>
                  <a:tcPr marL="47625" marR="47625" marT="47625" marB="47625" anchor="ctr"/>
                </a:tc>
                <a:tc>
                  <a:txBody>
                    <a:bodyPr/>
                    <a:lstStyle/>
                    <a:p>
                      <a:pPr algn="ctr" fontAlgn="ctr"/>
                      <a:r>
                        <a:rPr lang="en-IN">
                          <a:effectLst/>
                        </a:rPr>
                        <a:t>0110</a:t>
                      </a:r>
                    </a:p>
                  </a:txBody>
                  <a:tcPr marL="47625" marR="47625" marT="47625" marB="47625" anchor="ctr"/>
                </a:tc>
              </a:tr>
              <a:tr h="707897">
                <a:tc>
                  <a:txBody>
                    <a:bodyPr/>
                    <a:lstStyle/>
                    <a:p>
                      <a:pPr algn="ctr" fontAlgn="ctr"/>
                      <a:r>
                        <a:rPr lang="en-IN">
                          <a:effectLst/>
                        </a:rPr>
                        <a:t>Variable length code</a:t>
                      </a:r>
                    </a:p>
                  </a:txBody>
                  <a:tcPr marL="47625" marR="47625" marT="47625" marB="47625" anchor="ctr"/>
                </a:tc>
                <a:tc>
                  <a:txBody>
                    <a:bodyPr/>
                    <a:lstStyle/>
                    <a:p>
                      <a:pPr algn="ctr" fontAlgn="ctr"/>
                      <a:r>
                        <a:rPr lang="en-IN" dirty="0">
                          <a:effectLst/>
                        </a:rPr>
                        <a:t>0</a:t>
                      </a:r>
                    </a:p>
                  </a:txBody>
                  <a:tcPr marL="47625" marR="47625" marT="47625" marB="47625" anchor="ctr"/>
                </a:tc>
                <a:tc>
                  <a:txBody>
                    <a:bodyPr/>
                    <a:lstStyle/>
                    <a:p>
                      <a:pPr algn="ctr" fontAlgn="ctr"/>
                      <a:r>
                        <a:rPr lang="en-IN">
                          <a:effectLst/>
                        </a:rPr>
                        <a:t>101</a:t>
                      </a:r>
                    </a:p>
                  </a:txBody>
                  <a:tcPr marL="47625" marR="47625" marT="47625" marB="47625" anchor="ctr"/>
                </a:tc>
                <a:tc>
                  <a:txBody>
                    <a:bodyPr/>
                    <a:lstStyle/>
                    <a:p>
                      <a:pPr algn="ctr" fontAlgn="ctr"/>
                      <a:r>
                        <a:rPr lang="en-IN">
                          <a:effectLst/>
                        </a:rPr>
                        <a:t>100</a:t>
                      </a:r>
                    </a:p>
                  </a:txBody>
                  <a:tcPr marL="47625" marR="47625" marT="47625" marB="47625" anchor="ctr"/>
                </a:tc>
                <a:tc>
                  <a:txBody>
                    <a:bodyPr/>
                    <a:lstStyle/>
                    <a:p>
                      <a:pPr algn="ctr" fontAlgn="ctr"/>
                      <a:r>
                        <a:rPr lang="en-IN">
                          <a:effectLst/>
                        </a:rPr>
                        <a:t>111</a:t>
                      </a:r>
                    </a:p>
                  </a:txBody>
                  <a:tcPr marL="47625" marR="47625" marT="47625" marB="47625" anchor="ctr"/>
                </a:tc>
                <a:tc>
                  <a:txBody>
                    <a:bodyPr/>
                    <a:lstStyle/>
                    <a:p>
                      <a:pPr algn="ctr" fontAlgn="ctr"/>
                      <a:r>
                        <a:rPr lang="en-IN">
                          <a:effectLst/>
                        </a:rPr>
                        <a:t>1100</a:t>
                      </a:r>
                    </a:p>
                  </a:txBody>
                  <a:tcPr marL="47625" marR="47625" marT="47625" marB="47625" anchor="ctr"/>
                </a:tc>
                <a:tc>
                  <a:txBody>
                    <a:bodyPr/>
                    <a:lstStyle/>
                    <a:p>
                      <a:pPr algn="ctr" fontAlgn="ctr"/>
                      <a:r>
                        <a:rPr lang="en-IN" dirty="0">
                          <a:effectLst/>
                        </a:rPr>
                        <a:t>1111</a:t>
                      </a:r>
                    </a:p>
                  </a:txBody>
                  <a:tcPr marL="47625" marR="47625" marT="47625" marB="47625" anchor="ctr"/>
                </a:tc>
              </a:tr>
            </a:tbl>
          </a:graphicData>
        </a:graphic>
      </p:graphicFrame>
    </p:spTree>
    <p:extLst>
      <p:ext uri="{BB962C8B-B14F-4D97-AF65-F5344CB8AC3E}">
        <p14:creationId xmlns:p14="http://schemas.microsoft.com/office/powerpoint/2010/main" val="1887214097"/>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a:xfrm>
            <a:off x="457200" y="6356350"/>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FA674F3F-44E8-446C-9CA6-FA5F554A2063}" type="slidenum">
              <a:rPr lang="en-US">
                <a:solidFill>
                  <a:srgbClr val="898989"/>
                </a:solidFill>
                <a:latin typeface="Calibri" panose="020F0502020204030204" pitchFamily="34" charset="0"/>
              </a:rPr>
              <a:pPr algn="l" eaLnBrk="1" hangingPunct="1"/>
              <a:t>15</a:t>
            </a:fld>
            <a:endParaRPr lang="en-US">
              <a:solidFill>
                <a:srgbClr val="898989"/>
              </a:solidFill>
              <a:latin typeface="Calibri" panose="020F0502020204030204" pitchFamily="34" charset="0"/>
            </a:endParaRPr>
          </a:p>
        </p:txBody>
      </p:sp>
      <p:sp>
        <p:nvSpPr>
          <p:cNvPr id="12291" name="Rectangle 4"/>
          <p:cNvSpPr>
            <a:spLocks noGrp="1" noChangeArrowheads="1"/>
          </p:cNvSpPr>
          <p:nvPr>
            <p:ph type="title"/>
          </p:nvPr>
        </p:nvSpPr>
        <p:spPr>
          <a:xfrm>
            <a:off x="609600" y="304800"/>
            <a:ext cx="7793038" cy="762000"/>
          </a:xfrm>
        </p:spPr>
        <p:txBody>
          <a:bodyPr lIns="90488" tIns="44450" rIns="90488" bIns="44450"/>
          <a:lstStyle/>
          <a:p>
            <a:pPr algn="l"/>
            <a:r>
              <a:rPr lang="en-IN" sz="3600" b="1" dirty="0" smtClean="0">
                <a:latin typeface="Times New Roman" panose="02020603050405020304" pitchFamily="18" charset="0"/>
                <a:cs typeface="Times New Roman" panose="02020603050405020304" pitchFamily="18" charset="0"/>
              </a:rPr>
              <a:t>Conti..</a:t>
            </a:r>
            <a:endParaRPr lang="en-IN"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609600" y="1371600"/>
            <a:ext cx="7793038" cy="5262979"/>
          </a:xfrm>
          <a:prstGeom prst="rect">
            <a:avLst/>
          </a:prstGeom>
        </p:spPr>
        <p:txBody>
          <a:bodyPr wrap="square">
            <a:spAutoFit/>
          </a:bodyPr>
          <a:lstStyle/>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Suppose we want to encode a string of 1000 characters, then fixed length encoding will take, 1000 * 4 = 4000 symbols.</a:t>
            </a:r>
          </a:p>
          <a:p>
            <a:pPr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While, variable length encoding needs,  = [(1000 * 0.40) * 1] + [(1000 * 0.20) * 3] + [(1000 * 0.15) *3] + [(1000 * 0.10) * 3] + [(1000 * 0.08) * 4] + [(1000 * 0.07) * 4] = 400 + 600 + 450 + 300 + 320 + 280 = 2350 symbols</a:t>
            </a:r>
            <a:r>
              <a:rPr lang="en-US" sz="2400" dirty="0" smtClean="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From the above example, we can see that with variable length encoding method, we need almost 60% symbol compare to fixed length encoding method. So we are getting about 40% compression ratio, which will vary according to probability of alphabets.</a:t>
            </a:r>
          </a:p>
          <a:p>
            <a:pPr algn="just">
              <a:buFont typeface="Arial" panose="020B0604020202020204" pitchFamily="34" charset="0"/>
              <a:buChar char="•"/>
            </a:pPr>
            <a:endParaRPr lang="en-US" sz="2400" i="0" dirty="0">
              <a:solidFill>
                <a:srgbClr val="666666"/>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8945339"/>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a:xfrm>
            <a:off x="457200" y="6356350"/>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FA674F3F-44E8-446C-9CA6-FA5F554A2063}" type="slidenum">
              <a:rPr lang="en-US">
                <a:solidFill>
                  <a:srgbClr val="898989"/>
                </a:solidFill>
                <a:latin typeface="Calibri" panose="020F0502020204030204" pitchFamily="34" charset="0"/>
              </a:rPr>
              <a:pPr algn="l" eaLnBrk="1" hangingPunct="1"/>
              <a:t>16</a:t>
            </a:fld>
            <a:endParaRPr lang="en-US">
              <a:solidFill>
                <a:srgbClr val="898989"/>
              </a:solidFill>
              <a:latin typeface="Calibri" panose="020F0502020204030204" pitchFamily="34" charset="0"/>
            </a:endParaRPr>
          </a:p>
        </p:txBody>
      </p:sp>
      <p:sp>
        <p:nvSpPr>
          <p:cNvPr id="12291" name="Rectangle 4"/>
          <p:cNvSpPr>
            <a:spLocks noGrp="1" noChangeArrowheads="1"/>
          </p:cNvSpPr>
          <p:nvPr>
            <p:ph type="title"/>
          </p:nvPr>
        </p:nvSpPr>
        <p:spPr>
          <a:xfrm>
            <a:off x="609600" y="304800"/>
            <a:ext cx="7793038" cy="762000"/>
          </a:xfrm>
        </p:spPr>
        <p:txBody>
          <a:bodyPr lIns="90488" tIns="44450" rIns="90488" bIns="44450"/>
          <a:lstStyle/>
          <a:p>
            <a:pPr algn="l"/>
            <a:r>
              <a:rPr lang="en-IN" sz="3600" b="1" dirty="0">
                <a:latin typeface="Times New Roman" panose="02020603050405020304" pitchFamily="18" charset="0"/>
                <a:cs typeface="Times New Roman" panose="02020603050405020304" pitchFamily="18" charset="0"/>
              </a:rPr>
              <a:t>Huffman Coding</a:t>
            </a:r>
          </a:p>
        </p:txBody>
      </p:sp>
      <p:sp>
        <p:nvSpPr>
          <p:cNvPr id="3" name="Rectangle 2"/>
          <p:cNvSpPr/>
          <p:nvPr/>
        </p:nvSpPr>
        <p:spPr>
          <a:xfrm>
            <a:off x="471487" y="1066800"/>
            <a:ext cx="7793038" cy="5509200"/>
          </a:xfrm>
          <a:prstGeom prst="rect">
            <a:avLst/>
          </a:prstGeom>
        </p:spPr>
        <p:txBody>
          <a:bodyPr wrap="square">
            <a:spAutoFit/>
          </a:bodyPr>
          <a:lstStyle/>
          <a:p>
            <a:pPr algn="just"/>
            <a:r>
              <a:rPr lang="en-US" sz="2200" b="1" dirty="0">
                <a:latin typeface="Times New Roman" panose="02020603050405020304" pitchFamily="18" charset="0"/>
                <a:cs typeface="Times New Roman" panose="02020603050405020304" pitchFamily="18" charset="0"/>
              </a:rPr>
              <a:t>Prefix Code:</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Variable length code should be such that decoding will not create any ambiguity. Let’s take code for A = 0, B = 01 and C = 001. If our message is ABC, than its encoding will be 001001. As A is prefix of B and C and AB is prefix of C, it is difficult to decode the string. 001001 can be decoded in many ways like CC, ABAB, CAB, ABC etc.</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prevent such ambiguity, code of any character must not be prefix of any other code. Such codes are known as prefix code. Prefix code always provide optimal text data compression without any ambiguity.</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Encoding process is very simple. We can construct encoding message just by concatenating prefix code of each character of the message. Decoding process needs to traverse Huffman tree from root to leaf till encoded string is not over.</a:t>
            </a:r>
          </a:p>
          <a:p>
            <a:pPr algn="just"/>
            <a:endParaRPr lang="en-US" sz="2200" i="0" dirty="0">
              <a:solidFill>
                <a:srgbClr val="666666"/>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448267"/>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6395982" cy="646331"/>
          </a:xfrm>
          <a:prstGeom prst="rect">
            <a:avLst/>
          </a:prstGeom>
        </p:spPr>
        <p:txBody>
          <a:bodyPr wrap="none">
            <a:spAutoFit/>
          </a:bodyPr>
          <a:lstStyle/>
          <a:p>
            <a:r>
              <a:rPr lang="en-IN" sz="3600" b="1" dirty="0">
                <a:solidFill>
                  <a:srgbClr val="444444"/>
                </a:solidFill>
                <a:latin typeface="Times New Roman" panose="02020603050405020304" pitchFamily="18" charset="0"/>
                <a:cs typeface="Times New Roman" panose="02020603050405020304" pitchFamily="18" charset="0"/>
              </a:rPr>
              <a:t>Algorithm for Huffman Coding</a:t>
            </a:r>
            <a:endParaRPr lang="en-IN" sz="3600" b="1" i="0" dirty="0">
              <a:solidFill>
                <a:srgbClr val="444444"/>
              </a:solidFill>
              <a:effectLst/>
              <a:latin typeface="Times New Roman" panose="02020603050405020304" pitchFamily="18" charset="0"/>
              <a:cs typeface="Times New Roman" panose="02020603050405020304" pitchFamily="18" charset="0"/>
            </a:endParaRPr>
          </a:p>
        </p:txBody>
      </p:sp>
      <p:sp>
        <p:nvSpPr>
          <p:cNvPr id="4" name="Rectangle 3"/>
          <p:cNvSpPr/>
          <p:nvPr/>
        </p:nvSpPr>
        <p:spPr>
          <a:xfrm>
            <a:off x="838200" y="914400"/>
            <a:ext cx="4572000" cy="4401205"/>
          </a:xfrm>
          <a:prstGeom prst="rect">
            <a:avLst/>
          </a:prstGeom>
        </p:spPr>
        <p:txBody>
          <a:bodyPr>
            <a:spAutoFit/>
          </a:bodyPr>
          <a:lstStyle/>
          <a:p>
            <a:r>
              <a:rPr lang="en-IN" sz="2000" dirty="0">
                <a:latin typeface="Times New Roman" panose="02020603050405020304" pitchFamily="18" charset="0"/>
                <a:cs typeface="Times New Roman" panose="02020603050405020304" pitchFamily="18" charset="0"/>
              </a:rPr>
              <a:t>Algorithm HUFFMAN_CODE (PQ)</a:t>
            </a:r>
          </a:p>
          <a:p>
            <a:r>
              <a:rPr lang="en-IN" sz="2000" dirty="0">
                <a:latin typeface="Times New Roman" panose="02020603050405020304" pitchFamily="18" charset="0"/>
                <a:cs typeface="Times New Roman" panose="02020603050405020304" pitchFamily="18" charset="0"/>
              </a:rPr>
              <a:t>// PQ is the priority queue, in which priority is frequency of each character.</a:t>
            </a:r>
          </a:p>
          <a:p>
            <a:r>
              <a:rPr lang="en-IN" sz="2000" dirty="0">
                <a:latin typeface="Times New Roman" panose="02020603050405020304" pitchFamily="18" charset="0"/>
                <a:cs typeface="Times New Roman" panose="02020603050405020304" pitchFamily="18" charset="0"/>
              </a:rPr>
              <a:t>// PQ contains all n characters in decreasing order of their priority</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for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 1  to n – 1 do</a:t>
            </a:r>
          </a:p>
          <a:p>
            <a:r>
              <a:rPr lang="en-IN" sz="2000" dirty="0">
                <a:latin typeface="Times New Roman" panose="02020603050405020304" pitchFamily="18" charset="0"/>
                <a:cs typeface="Times New Roman" panose="02020603050405020304" pitchFamily="18" charset="0"/>
              </a:rPr>
              <a:t>    z ← </a:t>
            </a:r>
            <a:r>
              <a:rPr lang="en-IN" sz="2000" dirty="0" err="1">
                <a:latin typeface="Times New Roman" panose="02020603050405020304" pitchFamily="18" charset="0"/>
                <a:cs typeface="Times New Roman" panose="02020603050405020304" pitchFamily="18" charset="0"/>
              </a:rPr>
              <a:t>CreatNode</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x ← </a:t>
            </a:r>
            <a:r>
              <a:rPr lang="en-IN" sz="2000" dirty="0" err="1">
                <a:latin typeface="Times New Roman" panose="02020603050405020304" pitchFamily="18" charset="0"/>
                <a:cs typeface="Times New Roman" panose="02020603050405020304" pitchFamily="18" charset="0"/>
              </a:rPr>
              <a:t>LeftChild</a:t>
            </a:r>
            <a:r>
              <a:rPr lang="en-IN" sz="2000" dirty="0">
                <a:latin typeface="Times New Roman" panose="02020603050405020304" pitchFamily="18" charset="0"/>
                <a:cs typeface="Times New Roman" panose="02020603050405020304" pitchFamily="18" charset="0"/>
              </a:rPr>
              <a:t>[z] ← </a:t>
            </a:r>
            <a:r>
              <a:rPr lang="en-IN" sz="2000" dirty="0" err="1">
                <a:latin typeface="Times New Roman" panose="02020603050405020304" pitchFamily="18" charset="0"/>
                <a:cs typeface="Times New Roman" panose="02020603050405020304" pitchFamily="18" charset="0"/>
              </a:rPr>
              <a:t>deque</a:t>
            </a:r>
            <a:r>
              <a:rPr lang="en-IN" sz="2000" dirty="0">
                <a:latin typeface="Times New Roman" panose="02020603050405020304" pitchFamily="18" charset="0"/>
                <a:cs typeface="Times New Roman" panose="02020603050405020304" pitchFamily="18" charset="0"/>
              </a:rPr>
              <a:t>(PQ)</a:t>
            </a:r>
          </a:p>
          <a:p>
            <a:r>
              <a:rPr lang="en-IN" sz="2000" dirty="0">
                <a:latin typeface="Times New Roman" panose="02020603050405020304" pitchFamily="18" charset="0"/>
                <a:cs typeface="Times New Roman" panose="02020603050405020304" pitchFamily="18" charset="0"/>
              </a:rPr>
              <a:t>    y ← </a:t>
            </a:r>
            <a:r>
              <a:rPr lang="en-IN" sz="2000" dirty="0" err="1">
                <a:latin typeface="Times New Roman" panose="02020603050405020304" pitchFamily="18" charset="0"/>
                <a:cs typeface="Times New Roman" panose="02020603050405020304" pitchFamily="18" charset="0"/>
              </a:rPr>
              <a:t>RightChild</a:t>
            </a:r>
            <a:r>
              <a:rPr lang="en-IN" sz="2000" dirty="0">
                <a:latin typeface="Times New Roman" panose="02020603050405020304" pitchFamily="18" charset="0"/>
                <a:cs typeface="Times New Roman" panose="02020603050405020304" pitchFamily="18" charset="0"/>
              </a:rPr>
              <a:t>[z] ← </a:t>
            </a:r>
            <a:r>
              <a:rPr lang="en-IN" sz="2000" dirty="0" err="1">
                <a:latin typeface="Times New Roman" panose="02020603050405020304" pitchFamily="18" charset="0"/>
                <a:cs typeface="Times New Roman" panose="02020603050405020304" pitchFamily="18" charset="0"/>
              </a:rPr>
              <a:t>deque</a:t>
            </a:r>
            <a:r>
              <a:rPr lang="en-IN" sz="2000" dirty="0">
                <a:latin typeface="Times New Roman" panose="02020603050405020304" pitchFamily="18" charset="0"/>
                <a:cs typeface="Times New Roman" panose="02020603050405020304" pitchFamily="18" charset="0"/>
              </a:rPr>
              <a:t>(PQ)</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z.priority</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x.priority</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y.priority</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enqueue</a:t>
            </a:r>
            <a:r>
              <a:rPr lang="en-IN" sz="2000" dirty="0">
                <a:latin typeface="Times New Roman" panose="02020603050405020304" pitchFamily="18" charset="0"/>
                <a:cs typeface="Times New Roman" panose="02020603050405020304" pitchFamily="18" charset="0"/>
              </a:rPr>
              <a:t> (PQ, z)</a:t>
            </a:r>
          </a:p>
          <a:p>
            <a:r>
              <a:rPr lang="en-IN" sz="2000" dirty="0">
                <a:latin typeface="Times New Roman" panose="02020603050405020304" pitchFamily="18" charset="0"/>
                <a:cs typeface="Times New Roman" panose="02020603050405020304" pitchFamily="18" charset="0"/>
              </a:rPr>
              <a:t>end</a:t>
            </a:r>
          </a:p>
          <a:p>
            <a:r>
              <a:rPr lang="en-IN" sz="2000" dirty="0">
                <a:latin typeface="Times New Roman" panose="02020603050405020304" pitchFamily="18" charset="0"/>
                <a:cs typeface="Times New Roman" panose="02020603050405020304" pitchFamily="18" charset="0"/>
              </a:rPr>
              <a:t>return </a:t>
            </a:r>
            <a:r>
              <a:rPr lang="en-IN" sz="2000" dirty="0" err="1">
                <a:latin typeface="Times New Roman" panose="02020603050405020304" pitchFamily="18" charset="0"/>
                <a:cs typeface="Times New Roman" panose="02020603050405020304" pitchFamily="18" charset="0"/>
              </a:rPr>
              <a:t>deque</a:t>
            </a:r>
            <a:r>
              <a:rPr lang="en-IN" sz="2000" dirty="0">
                <a:latin typeface="Times New Roman" panose="02020603050405020304" pitchFamily="18" charset="0"/>
                <a:cs typeface="Times New Roman" panose="02020603050405020304" pitchFamily="18" charset="0"/>
              </a:rPr>
              <a:t>(Q)</a:t>
            </a:r>
          </a:p>
        </p:txBody>
      </p:sp>
    </p:spTree>
    <p:extLst>
      <p:ext uri="{BB962C8B-B14F-4D97-AF65-F5344CB8AC3E}">
        <p14:creationId xmlns:p14="http://schemas.microsoft.com/office/powerpoint/2010/main" val="2930093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197" name="Rectangle 21"/>
          <p:cNvSpPr>
            <a:spLocks noGrp="1" noChangeArrowheads="1"/>
          </p:cNvSpPr>
          <p:nvPr>
            <p:ph type="body" idx="1"/>
          </p:nvPr>
        </p:nvSpPr>
        <p:spPr>
          <a:xfrm>
            <a:off x="242887" y="1096962"/>
            <a:ext cx="8001000" cy="1143000"/>
          </a:xfrm>
          <a:noFill/>
          <a:ln/>
        </p:spPr>
        <p:txBody>
          <a:bodyPr/>
          <a:lstStyle/>
          <a:p>
            <a:pPr marL="0" indent="0" algn="just">
              <a:buNone/>
            </a:pPr>
            <a:endParaRPr lang="en-US" sz="2800" b="1"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Sorting of n characters according to their frequency can be achieved in O(nlog2n) time. Least frequent two elements are added, it can be done in constant time. Merged node should be inserted in priority queue, that will take linear time O(n). So over all time required by Huffman code algorithm </a:t>
            </a:r>
            <a:r>
              <a:rPr lang="en-US" sz="2800" dirty="0" smtClean="0">
                <a:latin typeface="Times New Roman" panose="02020603050405020304" pitchFamily="18" charset="0"/>
                <a:cs typeface="Times New Roman" panose="02020603050405020304" pitchFamily="18" charset="0"/>
              </a:rPr>
              <a:t>is</a:t>
            </a:r>
          </a:p>
          <a:p>
            <a:pPr marL="0" indent="0" algn="just">
              <a:buNone/>
            </a:pP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O(nlog</a:t>
            </a:r>
            <a:r>
              <a:rPr lang="en-US" sz="2800" baseline="-25000" dirty="0">
                <a:latin typeface="Times New Roman" panose="02020603050405020304" pitchFamily="18" charset="0"/>
                <a:cs typeface="Times New Roman" panose="02020603050405020304" pitchFamily="18" charset="0"/>
              </a:rPr>
              <a:t>2 </a:t>
            </a:r>
            <a:r>
              <a:rPr lang="en-US" sz="2800" dirty="0">
                <a:latin typeface="Times New Roman" panose="02020603050405020304" pitchFamily="18" charset="0"/>
                <a:cs typeface="Times New Roman" panose="02020603050405020304" pitchFamily="18" charset="0"/>
              </a:rPr>
              <a:t>n) + O(n) = O(nlog</a:t>
            </a:r>
            <a:r>
              <a:rPr lang="en-US" sz="2800" baseline="-25000" dirty="0">
                <a:latin typeface="Times New Roman" panose="02020603050405020304" pitchFamily="18" charset="0"/>
                <a:cs typeface="Times New Roman" panose="02020603050405020304" pitchFamily="18" charset="0"/>
              </a:rPr>
              <a:t>2 </a:t>
            </a:r>
            <a:r>
              <a:rPr lang="en-US" sz="2800" dirty="0">
                <a:latin typeface="Times New Roman" panose="02020603050405020304" pitchFamily="18" charset="0"/>
                <a:cs typeface="Times New Roman" panose="02020603050405020304" pitchFamily="18" charset="0"/>
              </a:rPr>
              <a:t>n).</a:t>
            </a:r>
          </a:p>
          <a:p>
            <a:pPr lvl="1" algn="just">
              <a:buFontTx/>
              <a:buNone/>
            </a:pPr>
            <a:endParaRPr lang="en-US"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276225" y="533400"/>
            <a:ext cx="8229600" cy="563562"/>
          </a:xfrm>
        </p:spPr>
        <p:txBody>
          <a:bodyPr/>
          <a:lstStyle/>
          <a:p>
            <a:r>
              <a:rPr lang="en-US" sz="3600" b="1" dirty="0">
                <a:latin typeface="Times New Roman" panose="02020603050405020304" pitchFamily="18" charset="0"/>
                <a:cs typeface="Times New Roman" panose="02020603050405020304" pitchFamily="18" charset="0"/>
              </a:rPr>
              <a:t>Complexity Analysis of Huffman Coding</a:t>
            </a:r>
            <a:br>
              <a:rPr lang="en-US" sz="3600" b="1" dirty="0">
                <a:latin typeface="Times New Roman" panose="02020603050405020304" pitchFamily="18" charset="0"/>
                <a:cs typeface="Times New Roman" panose="02020603050405020304" pitchFamily="18" charset="0"/>
              </a:rPr>
            </a:br>
            <a:endParaRPr lang="en-IN" sz="3600" dirty="0"/>
          </a:p>
        </p:txBody>
      </p:sp>
    </p:spTree>
    <p:extLst>
      <p:ext uri="{BB962C8B-B14F-4D97-AF65-F5344CB8AC3E}">
        <p14:creationId xmlns:p14="http://schemas.microsoft.com/office/powerpoint/2010/main" val="42897612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8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9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3600" b="1" dirty="0">
                <a:latin typeface="Times New Roman" panose="02020603050405020304" pitchFamily="18" charset="0"/>
                <a:cs typeface="Times New Roman" panose="02020603050405020304" pitchFamily="18" charset="0"/>
              </a:rPr>
              <a:t>Examples</a:t>
            </a:r>
            <a:br>
              <a:rPr lang="en-IN" sz="3600" b="1"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2800" dirty="0">
                <a:latin typeface="Times New Roman" panose="02020603050405020304" pitchFamily="18" charset="0"/>
                <a:cs typeface="Times New Roman" panose="02020603050405020304" pitchFamily="18" charset="0"/>
              </a:rPr>
              <a:t>Example: Given that for character set S = &lt;A, B, C, D, E&gt; occurrence in text file is P = &lt;35, 12, 8, 25, 20&gt;. Find prefix code for each symbol</a:t>
            </a:r>
            <a:r>
              <a:rPr lang="en-US" sz="2800" dirty="0" smtClean="0">
                <a:latin typeface="Times New Roman" panose="02020603050405020304" pitchFamily="18" charset="0"/>
                <a:cs typeface="Times New Roman" panose="02020603050405020304" pitchFamily="18" charset="0"/>
              </a:rPr>
              <a:t>.</a:t>
            </a:r>
          </a:p>
          <a:p>
            <a:pPr marL="0" indent="0" algn="just">
              <a:buNone/>
            </a:pPr>
            <a:endParaRPr lang="en-US" sz="2800" dirty="0" smtClean="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Example: Find Huffman code for each symbol in following text </a:t>
            </a:r>
            <a:r>
              <a:rPr lang="en-IN" sz="2800" dirty="0" smtClean="0">
                <a:latin typeface="Times New Roman" panose="02020603050405020304" pitchFamily="18" charset="0"/>
                <a:cs typeface="Times New Roman" panose="02020603050405020304" pitchFamily="18" charset="0"/>
              </a:rPr>
              <a:t>:</a:t>
            </a:r>
          </a:p>
          <a:p>
            <a:pPr marL="0" indent="0" algn="just">
              <a:buNone/>
            </a:pPr>
            <a:r>
              <a:rPr lang="en-IN" sz="2800"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ABCCDEBABFFBACBEBDFAAAABCDEEDCCBFEBFCAE</a:t>
            </a:r>
          </a:p>
        </p:txBody>
      </p:sp>
    </p:spTree>
    <p:extLst>
      <p:ext uri="{BB962C8B-B14F-4D97-AF65-F5344CB8AC3E}">
        <p14:creationId xmlns:p14="http://schemas.microsoft.com/office/powerpoint/2010/main" val="2323565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a:xfrm>
            <a:off x="457200" y="6356350"/>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C640ECBE-48BA-4918-ADD3-B22F00A6BF74}" type="slidenum">
              <a:rPr lang="en-US">
                <a:solidFill>
                  <a:srgbClr val="898989"/>
                </a:solidFill>
                <a:latin typeface="Calibri" panose="020F0502020204030204" pitchFamily="34" charset="0"/>
              </a:rPr>
              <a:pPr algn="l" eaLnBrk="1" hangingPunct="1"/>
              <a:t>2</a:t>
            </a:fld>
            <a:endParaRPr lang="en-US">
              <a:solidFill>
                <a:srgbClr val="898989"/>
              </a:solidFill>
              <a:latin typeface="Calibri" panose="020F0502020204030204" pitchFamily="34" charset="0"/>
            </a:endParaRPr>
          </a:p>
        </p:txBody>
      </p:sp>
      <p:sp>
        <p:nvSpPr>
          <p:cNvPr id="614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6148" name="Rectangle 4"/>
          <p:cNvSpPr>
            <a:spLocks noGrp="1" noChangeArrowheads="1"/>
          </p:cNvSpPr>
          <p:nvPr>
            <p:ph type="title"/>
          </p:nvPr>
        </p:nvSpPr>
        <p:spPr>
          <a:xfrm>
            <a:off x="457200" y="441325"/>
            <a:ext cx="7793038" cy="762000"/>
          </a:xfrm>
        </p:spPr>
        <p:txBody>
          <a:bodyPr lIns="90488" tIns="44450" rIns="90488" bIns="44450"/>
          <a:lstStyle/>
          <a:p>
            <a:pPr algn="l" eaLnBrk="1" hangingPunct="1"/>
            <a:r>
              <a:rPr lang="en-IN" sz="3600" b="1" dirty="0" smtClean="0">
                <a:latin typeface="Times New Roman" panose="02020603050405020304" pitchFamily="18" charset="0"/>
                <a:cs typeface="Times New Roman" panose="02020603050405020304" pitchFamily="18" charset="0"/>
              </a:rPr>
              <a:t>Optimal </a:t>
            </a:r>
            <a:r>
              <a:rPr lang="en-IN" sz="3600" b="1" dirty="0">
                <a:latin typeface="Times New Roman" panose="02020603050405020304" pitchFamily="18" charset="0"/>
                <a:cs typeface="Times New Roman" panose="02020603050405020304" pitchFamily="18" charset="0"/>
              </a:rPr>
              <a:t>merge patterns</a:t>
            </a:r>
            <a:endParaRPr lang="en-US" altLang="zh-TW" sz="3600" b="1" dirty="0">
              <a:latin typeface="Times New Roman" panose="02020603050405020304" pitchFamily="18" charset="0"/>
              <a:cs typeface="Times New Roman" panose="02020603050405020304" pitchFamily="18" charset="0"/>
            </a:endParaRPr>
          </a:p>
        </p:txBody>
      </p:sp>
      <p:sp>
        <p:nvSpPr>
          <p:cNvPr id="6149" name="Rectangle 5"/>
          <p:cNvSpPr>
            <a:spLocks noGrp="1" noChangeArrowheads="1"/>
          </p:cNvSpPr>
          <p:nvPr>
            <p:ph type="body" idx="1"/>
          </p:nvPr>
        </p:nvSpPr>
        <p:spPr>
          <a:xfrm>
            <a:off x="685800" y="1524000"/>
            <a:ext cx="7772400" cy="4191000"/>
          </a:xfrm>
        </p:spPr>
        <p:txBody>
          <a:bodyPr lIns="90488" tIns="44450" rIns="90488" bIns="44450"/>
          <a:lstStyle/>
          <a:p>
            <a:pPr marL="0" indent="0" algn="just" eaLnBrk="1" hangingPunct="1">
              <a:buNone/>
            </a:pPr>
            <a:r>
              <a:rPr lang="en-US" b="1" dirty="0">
                <a:latin typeface="Times New Roman" panose="02020603050405020304" pitchFamily="18" charset="0"/>
                <a:cs typeface="Times New Roman" panose="02020603050405020304" pitchFamily="18" charset="0"/>
              </a:rPr>
              <a:t>Introduction:</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eaLnBrk="1" hangingPunct="1"/>
            <a:r>
              <a:rPr lang="en-US" dirty="0" smtClean="0">
                <a:latin typeface="Times New Roman" panose="02020603050405020304" pitchFamily="18" charset="0"/>
                <a:cs typeface="Times New Roman" panose="02020603050405020304" pitchFamily="18" charset="0"/>
              </a:rPr>
              <a:t>Merge </a:t>
            </a:r>
            <a:r>
              <a:rPr lang="en-US" dirty="0">
                <a:latin typeface="Times New Roman" panose="02020603050405020304" pitchFamily="18" charset="0"/>
                <a:cs typeface="Times New Roman" panose="02020603050405020304" pitchFamily="18" charset="0"/>
              </a:rPr>
              <a:t>two files each has n &amp; m elements, respectively: takes O (</a:t>
            </a:r>
            <a:r>
              <a:rPr lang="en-US" dirty="0" err="1">
                <a:latin typeface="Times New Roman" panose="02020603050405020304" pitchFamily="18" charset="0"/>
                <a:cs typeface="Times New Roman" panose="02020603050405020304" pitchFamily="18" charset="0"/>
              </a:rPr>
              <a:t>n+m</a:t>
            </a:r>
            <a:r>
              <a:rPr lang="en-US" dirty="0" smtClean="0">
                <a:latin typeface="Times New Roman" panose="02020603050405020304" pitchFamily="18" charset="0"/>
                <a:cs typeface="Times New Roman" panose="02020603050405020304" pitchFamily="18" charset="0"/>
              </a:rPr>
              <a:t>).</a:t>
            </a:r>
          </a:p>
          <a:p>
            <a:pPr algn="just" eaLnBrk="1" hangingPunct="1"/>
            <a:endParaRPr lang="en-US" dirty="0">
              <a:latin typeface="Times New Roman" panose="02020603050405020304" pitchFamily="18" charset="0"/>
              <a:cs typeface="Times New Roman" panose="02020603050405020304" pitchFamily="18" charset="0"/>
            </a:endParaRPr>
          </a:p>
          <a:p>
            <a:pPr algn="just" eaLnBrk="1" hangingPunct="1"/>
            <a:r>
              <a:rPr lang="en-US" dirty="0" smtClean="0">
                <a:latin typeface="Times New Roman" panose="02020603050405020304" pitchFamily="18" charset="0"/>
                <a:cs typeface="Times New Roman" panose="02020603050405020304" pitchFamily="18" charset="0"/>
              </a:rPr>
              <a:t>Given </a:t>
            </a:r>
            <a:r>
              <a:rPr lang="en-US" dirty="0">
                <a:latin typeface="Times New Roman" panose="02020603050405020304" pitchFamily="18" charset="0"/>
                <a:cs typeface="Times New Roman" panose="02020603050405020304" pitchFamily="18" charset="0"/>
              </a:rPr>
              <a:t>n files What's the minimum time needed to merge all n files?</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7899998"/>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algn="l"/>
            <a:r>
              <a:rPr lang="en-US" sz="3600" b="1" dirty="0">
                <a:latin typeface="Times New Roman" panose="02020603050405020304" pitchFamily="18" charset="0"/>
                <a:cs typeface="Times New Roman" panose="02020603050405020304" pitchFamily="18" charset="0"/>
              </a:rPr>
              <a:t>Message Coding &amp; Decoding</a:t>
            </a:r>
          </a:p>
        </p:txBody>
      </p:sp>
      <p:sp>
        <p:nvSpPr>
          <p:cNvPr id="181251" name="Rectangle 3"/>
          <p:cNvSpPr>
            <a:spLocks noGrp="1" noChangeArrowheads="1"/>
          </p:cNvSpPr>
          <p:nvPr>
            <p:ph type="body" idx="1"/>
          </p:nvPr>
        </p:nvSpPr>
        <p:spPr>
          <a:xfrm>
            <a:off x="228600" y="1371600"/>
            <a:ext cx="8610600" cy="5105400"/>
          </a:xfrm>
        </p:spPr>
        <p:txBody>
          <a:bodyPr/>
          <a:lstStyle/>
          <a:p>
            <a:pPr algn="just"/>
            <a:r>
              <a:rPr lang="en-US" dirty="0">
                <a:latin typeface="Times New Roman" panose="02020603050405020304" pitchFamily="18" charset="0"/>
                <a:cs typeface="Times New Roman" panose="02020603050405020304" pitchFamily="18" charset="0"/>
              </a:rPr>
              <a:t>Messages </a:t>
            </a:r>
            <a:r>
              <a:rPr lang="en-US" dirty="0">
                <a:solidFill>
                  <a:schemeClr val="hlink"/>
                </a:solidFill>
                <a:latin typeface="Times New Roman" panose="02020603050405020304" pitchFamily="18" charset="0"/>
                <a:cs typeface="Times New Roman" panose="02020603050405020304" pitchFamily="18" charset="0"/>
              </a:rPr>
              <a:t>M</a:t>
            </a:r>
            <a:r>
              <a:rPr lang="en-US" baseline="-25000" dirty="0">
                <a:solidFill>
                  <a:schemeClr val="hlink"/>
                </a:solidFill>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a:t>
            </a:r>
            <a:r>
              <a:rPr lang="en-US" dirty="0">
                <a:solidFill>
                  <a:schemeClr val="hlink"/>
                </a:solidFill>
                <a:latin typeface="Times New Roman" panose="02020603050405020304" pitchFamily="18" charset="0"/>
                <a:cs typeface="Times New Roman" panose="02020603050405020304" pitchFamily="18" charset="0"/>
              </a:rPr>
              <a:t>M</a:t>
            </a:r>
            <a:r>
              <a:rPr lang="en-US" baseline="-25000" dirty="0">
                <a:solidFill>
                  <a:schemeClr val="hlink"/>
                </a:solidFill>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r>
              <a:rPr lang="en-US" dirty="0">
                <a:solidFill>
                  <a:schemeClr val="hlink"/>
                </a:solidFill>
                <a:latin typeface="Times New Roman" panose="02020603050405020304" pitchFamily="18" charset="0"/>
                <a:cs typeface="Times New Roman" panose="02020603050405020304" pitchFamily="18" charset="0"/>
              </a:rPr>
              <a:t>M</a:t>
            </a:r>
            <a:r>
              <a:rPr lang="en-US" baseline="-25000" dirty="0">
                <a:solidFill>
                  <a:schemeClr val="hlink"/>
                </a:solidFill>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a:t>
            </a:r>
            <a:r>
              <a:rPr lang="en-US" dirty="0">
                <a:solidFill>
                  <a:schemeClr val="hlink"/>
                </a:solidFill>
                <a:latin typeface="Times New Roman" panose="02020603050405020304" pitchFamily="18" charset="0"/>
                <a:cs typeface="Times New Roman" panose="02020603050405020304" pitchFamily="18" charset="0"/>
              </a:rPr>
              <a:t>M</a:t>
            </a:r>
            <a:r>
              <a:rPr lang="en-US" baseline="-25000" dirty="0">
                <a:solidFill>
                  <a:schemeClr val="hlink"/>
                </a:solidFill>
                <a:latin typeface="Times New Roman" panose="02020603050405020304" pitchFamily="18" charset="0"/>
                <a:cs typeface="Times New Roman" panose="02020603050405020304" pitchFamily="18" charset="0"/>
              </a:rPr>
              <a:t>n-1 </a:t>
            </a:r>
            <a:r>
              <a:rPr lang="en-US" dirty="0">
                <a:latin typeface="Times New Roman" panose="02020603050405020304" pitchFamily="18" charset="0"/>
                <a:cs typeface="Times New Roman" panose="02020603050405020304" pitchFamily="18" charset="0"/>
              </a:rPr>
              <a:t>are to be transmitted.</a:t>
            </a:r>
          </a:p>
          <a:p>
            <a:pPr algn="just"/>
            <a:r>
              <a:rPr lang="en-US" dirty="0">
                <a:latin typeface="Times New Roman" panose="02020603050405020304" pitchFamily="18" charset="0"/>
                <a:cs typeface="Times New Roman" panose="02020603050405020304" pitchFamily="18" charset="0"/>
              </a:rPr>
              <a:t>The messages do not change.</a:t>
            </a:r>
          </a:p>
          <a:p>
            <a:pPr algn="just"/>
            <a:r>
              <a:rPr lang="en-US" dirty="0">
                <a:latin typeface="Times New Roman" panose="02020603050405020304" pitchFamily="18" charset="0"/>
                <a:cs typeface="Times New Roman" panose="02020603050405020304" pitchFamily="18" charset="0"/>
              </a:rPr>
              <a:t>Both sender and receiver know the messages.</a:t>
            </a:r>
          </a:p>
          <a:p>
            <a:pPr algn="just"/>
            <a:r>
              <a:rPr lang="en-US" dirty="0">
                <a:latin typeface="Times New Roman" panose="02020603050405020304" pitchFamily="18" charset="0"/>
                <a:cs typeface="Times New Roman" panose="02020603050405020304" pitchFamily="18" charset="0"/>
              </a:rPr>
              <a:t>So, it is adequate to transmit a code that identifies the message (e.g., message index).</a:t>
            </a:r>
          </a:p>
          <a:p>
            <a:pPr algn="just"/>
            <a:r>
              <a:rPr lang="en-US" dirty="0" err="1">
                <a:solidFill>
                  <a:schemeClr val="hlink"/>
                </a:solidFill>
                <a:latin typeface="Times New Roman" panose="02020603050405020304" pitchFamily="18" charset="0"/>
                <a:cs typeface="Times New Roman" panose="02020603050405020304" pitchFamily="18" charset="0"/>
              </a:rPr>
              <a:t>M</a:t>
            </a:r>
            <a:r>
              <a:rPr lang="en-US" baseline="-25000" dirty="0" err="1">
                <a:solidFill>
                  <a:schemeClr val="hlink"/>
                </a:solidFill>
                <a:latin typeface="Times New Roman" panose="02020603050405020304" pitchFamily="18" charset="0"/>
                <a:cs typeface="Times New Roman" panose="02020603050405020304" pitchFamily="18" charset="0"/>
              </a:rPr>
              <a:t>i</a:t>
            </a:r>
            <a:r>
              <a:rPr lang="en-US" baseline="-25000" dirty="0">
                <a:solidFill>
                  <a:schemeClr val="hlink"/>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sent with frequency </a:t>
            </a:r>
            <a:r>
              <a:rPr lang="en-US" dirty="0">
                <a:solidFill>
                  <a:schemeClr val="hlink"/>
                </a:solidFill>
                <a:latin typeface="Times New Roman" panose="02020603050405020304" pitchFamily="18" charset="0"/>
                <a:cs typeface="Times New Roman" panose="02020603050405020304" pitchFamily="18" charset="0"/>
              </a:rPr>
              <a:t>f</a:t>
            </a:r>
            <a:r>
              <a:rPr lang="en-US" baseline="-25000" dirty="0">
                <a:solidFill>
                  <a:schemeClr val="hlink"/>
                </a:solidFill>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Select message codes so as to minimize transmission and decoding times.</a:t>
            </a:r>
          </a:p>
        </p:txBody>
      </p:sp>
    </p:spTree>
    <p:extLst>
      <p:ext uri="{BB962C8B-B14F-4D97-AF65-F5344CB8AC3E}">
        <p14:creationId xmlns:p14="http://schemas.microsoft.com/office/powerpoint/2010/main" val="134110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 calcmode="lin" valueType="num">
                                      <p:cBhvr additive="base">
                                        <p:cTn id="7" dur="500" fill="hold"/>
                                        <p:tgtEl>
                                          <p:spTgt spid="181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12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1251">
                                            <p:txEl>
                                              <p:pRg st="1" end="1"/>
                                            </p:txEl>
                                          </p:spTgt>
                                        </p:tgtEl>
                                        <p:attrNameLst>
                                          <p:attrName>style.visibility</p:attrName>
                                        </p:attrNameLst>
                                      </p:cBhvr>
                                      <p:to>
                                        <p:strVal val="visible"/>
                                      </p:to>
                                    </p:set>
                                    <p:anim calcmode="lin" valueType="num">
                                      <p:cBhvr additive="base">
                                        <p:cTn id="13" dur="500" fill="hold"/>
                                        <p:tgtEl>
                                          <p:spTgt spid="1812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12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1251">
                                            <p:txEl>
                                              <p:pRg st="2" end="2"/>
                                            </p:txEl>
                                          </p:spTgt>
                                        </p:tgtEl>
                                        <p:attrNameLst>
                                          <p:attrName>style.visibility</p:attrName>
                                        </p:attrNameLst>
                                      </p:cBhvr>
                                      <p:to>
                                        <p:strVal val="visible"/>
                                      </p:to>
                                    </p:set>
                                    <p:anim calcmode="lin" valueType="num">
                                      <p:cBhvr additive="base">
                                        <p:cTn id="19" dur="500" fill="hold"/>
                                        <p:tgtEl>
                                          <p:spTgt spid="1812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12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1251">
                                            <p:txEl>
                                              <p:pRg st="3" end="3"/>
                                            </p:txEl>
                                          </p:spTgt>
                                        </p:tgtEl>
                                        <p:attrNameLst>
                                          <p:attrName>style.visibility</p:attrName>
                                        </p:attrNameLst>
                                      </p:cBhvr>
                                      <p:to>
                                        <p:strVal val="visible"/>
                                      </p:to>
                                    </p:set>
                                    <p:anim calcmode="lin" valueType="num">
                                      <p:cBhvr additive="base">
                                        <p:cTn id="25" dur="500" fill="hold"/>
                                        <p:tgtEl>
                                          <p:spTgt spid="1812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12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1251">
                                            <p:txEl>
                                              <p:pRg st="4" end="4"/>
                                            </p:txEl>
                                          </p:spTgt>
                                        </p:tgtEl>
                                        <p:attrNameLst>
                                          <p:attrName>style.visibility</p:attrName>
                                        </p:attrNameLst>
                                      </p:cBhvr>
                                      <p:to>
                                        <p:strVal val="visible"/>
                                      </p:to>
                                    </p:set>
                                    <p:anim calcmode="lin" valueType="num">
                                      <p:cBhvr additive="base">
                                        <p:cTn id="31" dur="500" fill="hold"/>
                                        <p:tgtEl>
                                          <p:spTgt spid="18125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12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1251">
                                            <p:txEl>
                                              <p:pRg st="5" end="5"/>
                                            </p:txEl>
                                          </p:spTgt>
                                        </p:tgtEl>
                                        <p:attrNameLst>
                                          <p:attrName>style.visibility</p:attrName>
                                        </p:attrNameLst>
                                      </p:cBhvr>
                                      <p:to>
                                        <p:strVal val="visible"/>
                                      </p:to>
                                    </p:set>
                                    <p:anim calcmode="lin" valueType="num">
                                      <p:cBhvr additive="base">
                                        <p:cTn id="37" dur="500" fill="hold"/>
                                        <p:tgtEl>
                                          <p:spTgt spid="18125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125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sz="3600" b="1" dirty="0">
                <a:latin typeface="Times New Roman" panose="02020603050405020304" pitchFamily="18" charset="0"/>
                <a:cs typeface="Times New Roman" panose="02020603050405020304" pitchFamily="18" charset="0"/>
              </a:rPr>
              <a:t>Example</a:t>
            </a:r>
          </a:p>
        </p:txBody>
      </p:sp>
      <p:sp>
        <p:nvSpPr>
          <p:cNvPr id="183299" name="Rectangle 3"/>
          <p:cNvSpPr>
            <a:spLocks noGrp="1" noChangeArrowheads="1"/>
          </p:cNvSpPr>
          <p:nvPr>
            <p:ph type="body" idx="1"/>
          </p:nvPr>
        </p:nvSpPr>
        <p:spPr>
          <a:xfrm>
            <a:off x="685800" y="1412875"/>
            <a:ext cx="8153400" cy="4114800"/>
          </a:xfrm>
        </p:spPr>
        <p:txBody>
          <a:bodyPr/>
          <a:lstStyle/>
          <a:p>
            <a:pPr>
              <a:buClr>
                <a:schemeClr val="tx2"/>
              </a:buClr>
            </a:pPr>
            <a:r>
              <a:rPr lang="en-US" dirty="0">
                <a:solidFill>
                  <a:schemeClr val="hlink"/>
                </a:solidFill>
                <a:latin typeface="Times New Roman" panose="02020603050405020304" pitchFamily="18" charset="0"/>
                <a:cs typeface="Times New Roman" panose="02020603050405020304" pitchFamily="18" charset="0"/>
              </a:rPr>
              <a:t>n = 4</a:t>
            </a:r>
            <a:r>
              <a:rPr lang="en-US" dirty="0">
                <a:latin typeface="Times New Roman" panose="02020603050405020304" pitchFamily="18" charset="0"/>
                <a:cs typeface="Times New Roman" panose="02020603050405020304" pitchFamily="18" charset="0"/>
              </a:rPr>
              <a:t> messages.</a:t>
            </a:r>
          </a:p>
          <a:p>
            <a:pPr>
              <a:buClr>
                <a:schemeClr val="tx2"/>
              </a:buClr>
            </a:pPr>
            <a:r>
              <a:rPr lang="en-US" dirty="0">
                <a:latin typeface="Times New Roman" panose="02020603050405020304" pitchFamily="18" charset="0"/>
                <a:cs typeface="Times New Roman" panose="02020603050405020304" pitchFamily="18" charset="0"/>
              </a:rPr>
              <a:t>The frequencies are </a:t>
            </a:r>
            <a:r>
              <a:rPr lang="en-US" dirty="0">
                <a:solidFill>
                  <a:schemeClr val="hlink"/>
                </a:solidFill>
                <a:latin typeface="Times New Roman" panose="02020603050405020304" pitchFamily="18" charset="0"/>
                <a:cs typeface="Times New Roman" panose="02020603050405020304" pitchFamily="18" charset="0"/>
              </a:rPr>
              <a:t>[2, 4, 8, 100]</a:t>
            </a:r>
            <a:r>
              <a:rPr lang="en-US" dirty="0">
                <a:latin typeface="Times New Roman" panose="02020603050405020304" pitchFamily="18" charset="0"/>
                <a:cs typeface="Times New Roman" panose="02020603050405020304" pitchFamily="18" charset="0"/>
              </a:rPr>
              <a:t>.</a:t>
            </a:r>
          </a:p>
          <a:p>
            <a:pPr>
              <a:buClr>
                <a:schemeClr val="tx2"/>
              </a:buClr>
            </a:pPr>
            <a:r>
              <a:rPr lang="en-US" dirty="0">
                <a:latin typeface="Times New Roman" panose="02020603050405020304" pitchFamily="18" charset="0"/>
                <a:cs typeface="Times New Roman" panose="02020603050405020304" pitchFamily="18" charset="0"/>
              </a:rPr>
              <a:t>Use </a:t>
            </a:r>
            <a:r>
              <a:rPr lang="en-US" dirty="0">
                <a:solidFill>
                  <a:schemeClr val="hlink"/>
                </a:solidFill>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-bit codes </a:t>
            </a:r>
            <a:r>
              <a:rPr lang="en-US" dirty="0">
                <a:solidFill>
                  <a:schemeClr val="hlink"/>
                </a:solidFill>
                <a:latin typeface="Times New Roman" panose="02020603050405020304" pitchFamily="18" charset="0"/>
                <a:cs typeface="Times New Roman" panose="02020603050405020304" pitchFamily="18" charset="0"/>
              </a:rPr>
              <a:t>[00, 01, 10, 11]</a:t>
            </a:r>
            <a:r>
              <a:rPr lang="en-US" dirty="0">
                <a:latin typeface="Times New Roman" panose="02020603050405020304" pitchFamily="18" charset="0"/>
                <a:cs typeface="Times New Roman" panose="02020603050405020304" pitchFamily="18" charset="0"/>
              </a:rPr>
              <a:t>.</a:t>
            </a:r>
          </a:p>
          <a:p>
            <a:pPr>
              <a:buClr>
                <a:schemeClr val="tx2"/>
              </a:buClr>
            </a:pPr>
            <a:r>
              <a:rPr lang="en-US" dirty="0">
                <a:latin typeface="Times New Roman" panose="02020603050405020304" pitchFamily="18" charset="0"/>
                <a:cs typeface="Times New Roman" panose="02020603050405020304" pitchFamily="18" charset="0"/>
              </a:rPr>
              <a:t>Transmission cost </a:t>
            </a:r>
            <a:r>
              <a:rPr lang="en-US" dirty="0">
                <a:solidFill>
                  <a:schemeClr val="hlink"/>
                </a:solidFill>
                <a:latin typeface="Times New Roman" panose="02020603050405020304" pitchFamily="18" charset="0"/>
                <a:cs typeface="Times New Roman" panose="02020603050405020304" pitchFamily="18" charset="0"/>
              </a:rPr>
              <a:t>= 2*2 + 4*2 + 8*2 + 100*2</a:t>
            </a:r>
          </a:p>
          <a:p>
            <a:pPr>
              <a:buClr>
                <a:schemeClr val="tx2"/>
              </a:buClr>
              <a:buFontTx/>
              <a:buNone/>
            </a:pPr>
            <a:r>
              <a:rPr lang="en-US" dirty="0">
                <a:solidFill>
                  <a:schemeClr val="hlink"/>
                </a:solidFill>
                <a:latin typeface="Times New Roman" panose="02020603050405020304" pitchFamily="18" charset="0"/>
                <a:cs typeface="Times New Roman" panose="02020603050405020304" pitchFamily="18" charset="0"/>
              </a:rPr>
              <a:t>                                 = 228</a:t>
            </a:r>
            <a:r>
              <a:rPr lang="en-US" dirty="0">
                <a:latin typeface="Times New Roman" panose="02020603050405020304" pitchFamily="18" charset="0"/>
                <a:cs typeface="Times New Roman" panose="02020603050405020304" pitchFamily="18" charset="0"/>
              </a:rPr>
              <a:t>.</a:t>
            </a:r>
          </a:p>
          <a:p>
            <a:pPr>
              <a:buClr>
                <a:schemeClr val="tx2"/>
              </a:buClr>
            </a:pPr>
            <a:r>
              <a:rPr lang="en-US" dirty="0">
                <a:latin typeface="Times New Roman" panose="02020603050405020304" pitchFamily="18" charset="0"/>
                <a:cs typeface="Times New Roman" panose="02020603050405020304" pitchFamily="18" charset="0"/>
              </a:rPr>
              <a:t>Decoding is done using a binary tree.</a:t>
            </a:r>
          </a:p>
        </p:txBody>
      </p:sp>
    </p:spTree>
    <p:extLst>
      <p:ext uri="{BB962C8B-B14F-4D97-AF65-F5344CB8AC3E}">
        <p14:creationId xmlns:p14="http://schemas.microsoft.com/office/powerpoint/2010/main" val="1965802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 calcmode="lin" valueType="num">
                                      <p:cBhvr additive="base">
                                        <p:cTn id="7" dur="500" fill="hold"/>
                                        <p:tgtEl>
                                          <p:spTgt spid="183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32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3299">
                                            <p:txEl>
                                              <p:pRg st="1" end="1"/>
                                            </p:txEl>
                                          </p:spTgt>
                                        </p:tgtEl>
                                        <p:attrNameLst>
                                          <p:attrName>style.visibility</p:attrName>
                                        </p:attrNameLst>
                                      </p:cBhvr>
                                      <p:to>
                                        <p:strVal val="visible"/>
                                      </p:to>
                                    </p:set>
                                    <p:anim calcmode="lin" valueType="num">
                                      <p:cBhvr additive="base">
                                        <p:cTn id="13" dur="500" fill="hold"/>
                                        <p:tgtEl>
                                          <p:spTgt spid="1832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32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3299">
                                            <p:txEl>
                                              <p:pRg st="2" end="2"/>
                                            </p:txEl>
                                          </p:spTgt>
                                        </p:tgtEl>
                                        <p:attrNameLst>
                                          <p:attrName>style.visibility</p:attrName>
                                        </p:attrNameLst>
                                      </p:cBhvr>
                                      <p:to>
                                        <p:strVal val="visible"/>
                                      </p:to>
                                    </p:set>
                                    <p:anim calcmode="lin" valueType="num">
                                      <p:cBhvr additive="base">
                                        <p:cTn id="19" dur="500" fill="hold"/>
                                        <p:tgtEl>
                                          <p:spTgt spid="1832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32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3299">
                                            <p:txEl>
                                              <p:pRg st="3" end="3"/>
                                            </p:txEl>
                                          </p:spTgt>
                                        </p:tgtEl>
                                        <p:attrNameLst>
                                          <p:attrName>style.visibility</p:attrName>
                                        </p:attrNameLst>
                                      </p:cBhvr>
                                      <p:to>
                                        <p:strVal val="visible"/>
                                      </p:to>
                                    </p:set>
                                    <p:anim calcmode="lin" valueType="num">
                                      <p:cBhvr additive="base">
                                        <p:cTn id="25" dur="500" fill="hold"/>
                                        <p:tgtEl>
                                          <p:spTgt spid="1832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32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3299">
                                            <p:txEl>
                                              <p:pRg st="4" end="4"/>
                                            </p:txEl>
                                          </p:spTgt>
                                        </p:tgtEl>
                                        <p:attrNameLst>
                                          <p:attrName>style.visibility</p:attrName>
                                        </p:attrNameLst>
                                      </p:cBhvr>
                                      <p:to>
                                        <p:strVal val="visible"/>
                                      </p:to>
                                    </p:set>
                                    <p:anim calcmode="lin" valueType="num">
                                      <p:cBhvr additive="base">
                                        <p:cTn id="31" dur="500" fill="hold"/>
                                        <p:tgtEl>
                                          <p:spTgt spid="18329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32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3299">
                                            <p:txEl>
                                              <p:pRg st="5" end="5"/>
                                            </p:txEl>
                                          </p:spTgt>
                                        </p:tgtEl>
                                        <p:attrNameLst>
                                          <p:attrName>style.visibility</p:attrName>
                                        </p:attrNameLst>
                                      </p:cBhvr>
                                      <p:to>
                                        <p:strVal val="visible"/>
                                      </p:to>
                                    </p:set>
                                    <p:anim calcmode="lin" valueType="num">
                                      <p:cBhvr additive="base">
                                        <p:cTn id="37" dur="500" fill="hold"/>
                                        <p:tgtEl>
                                          <p:spTgt spid="18329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329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algn="l"/>
            <a:r>
              <a:rPr lang="en-US" sz="3600" dirty="0">
                <a:latin typeface="Times New Roman" panose="02020603050405020304" pitchFamily="18" charset="0"/>
                <a:cs typeface="Times New Roman" panose="02020603050405020304" pitchFamily="18" charset="0"/>
              </a:rPr>
              <a:t>Example</a:t>
            </a:r>
          </a:p>
        </p:txBody>
      </p:sp>
      <p:sp>
        <p:nvSpPr>
          <p:cNvPr id="184323" name="Rectangle 3"/>
          <p:cNvSpPr>
            <a:spLocks noGrp="1" noChangeArrowheads="1"/>
          </p:cNvSpPr>
          <p:nvPr>
            <p:ph type="body" idx="1"/>
          </p:nvPr>
        </p:nvSpPr>
        <p:spPr>
          <a:xfrm>
            <a:off x="228600" y="4267200"/>
            <a:ext cx="8610600" cy="2895600"/>
          </a:xfrm>
        </p:spPr>
        <p:txBody>
          <a:bodyPr/>
          <a:lstStyle/>
          <a:p>
            <a:pPr>
              <a:buClr>
                <a:schemeClr val="tx2"/>
              </a:buClr>
            </a:pPr>
            <a:r>
              <a:rPr lang="en-US" dirty="0">
                <a:latin typeface="Times New Roman" panose="02020603050405020304" pitchFamily="18" charset="0"/>
                <a:cs typeface="Times New Roman" panose="02020603050405020304" pitchFamily="18" charset="0"/>
              </a:rPr>
              <a:t>Decoding cost </a:t>
            </a:r>
            <a:r>
              <a:rPr lang="en-US" dirty="0">
                <a:solidFill>
                  <a:schemeClr val="hlink"/>
                </a:solidFill>
                <a:latin typeface="Times New Roman" panose="02020603050405020304" pitchFamily="18" charset="0"/>
                <a:cs typeface="Times New Roman" panose="02020603050405020304" pitchFamily="18" charset="0"/>
              </a:rPr>
              <a:t>= 2*2 + 4*2 + 8*2 + 100*2</a:t>
            </a:r>
          </a:p>
          <a:p>
            <a:pPr>
              <a:buClr>
                <a:schemeClr val="tx2"/>
              </a:buClr>
              <a:buFontTx/>
              <a:buNone/>
            </a:pPr>
            <a:r>
              <a:rPr lang="en-US" dirty="0">
                <a:solidFill>
                  <a:schemeClr val="hlink"/>
                </a:solidFill>
                <a:latin typeface="Times New Roman" panose="02020603050405020304" pitchFamily="18" charset="0"/>
                <a:cs typeface="Times New Roman" panose="02020603050405020304" pitchFamily="18" charset="0"/>
              </a:rPr>
              <a:t>                           = 228</a:t>
            </a:r>
          </a:p>
          <a:p>
            <a:pPr>
              <a:buClr>
                <a:schemeClr val="tx2"/>
              </a:buClr>
              <a:buFontTx/>
              <a:buNone/>
            </a:pPr>
            <a:r>
              <a:rPr lang="en-US" dirty="0">
                <a:solidFill>
                  <a:schemeClr val="hlink"/>
                </a:solidFill>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transmission cost</a:t>
            </a:r>
          </a:p>
          <a:p>
            <a:pPr>
              <a:buClr>
                <a:schemeClr val="tx2"/>
              </a:buClr>
              <a:buFontTx/>
              <a:buNone/>
            </a:pPr>
            <a:r>
              <a:rPr lang="en-US" dirty="0">
                <a:latin typeface="Times New Roman" panose="02020603050405020304" pitchFamily="18" charset="0"/>
                <a:cs typeface="Times New Roman" panose="02020603050405020304" pitchFamily="18" charset="0"/>
              </a:rPr>
              <a:t>                           </a:t>
            </a:r>
            <a:r>
              <a:rPr lang="en-US" dirty="0">
                <a:solidFill>
                  <a:schemeClr val="hlink"/>
                </a:solidFill>
                <a:latin typeface="Times New Roman" panose="02020603050405020304" pitchFamily="18" charset="0"/>
                <a:cs typeface="Times New Roman" panose="02020603050405020304" pitchFamily="18" charset="0"/>
              </a:rPr>
              <a:t>= WEPL</a:t>
            </a:r>
            <a:endParaRPr lang="en-US" dirty="0">
              <a:latin typeface="Times New Roman" panose="02020603050405020304" pitchFamily="18" charset="0"/>
              <a:cs typeface="Times New Roman" panose="02020603050405020304" pitchFamily="18" charset="0"/>
            </a:endParaRPr>
          </a:p>
        </p:txBody>
      </p:sp>
      <p:grpSp>
        <p:nvGrpSpPr>
          <p:cNvPr id="184324" name="Group 4"/>
          <p:cNvGrpSpPr>
            <a:grpSpLocks/>
          </p:cNvGrpSpPr>
          <p:nvPr/>
        </p:nvGrpSpPr>
        <p:grpSpPr bwMode="auto">
          <a:xfrm>
            <a:off x="3200400" y="1295400"/>
            <a:ext cx="2286000" cy="2514600"/>
            <a:chOff x="2016" y="816"/>
            <a:chExt cx="1440" cy="1584"/>
          </a:xfrm>
        </p:grpSpPr>
        <p:sp>
          <p:nvSpPr>
            <p:cNvPr id="184325" name="Rectangle 5"/>
            <p:cNvSpPr>
              <a:spLocks noChangeArrowheads="1"/>
            </p:cNvSpPr>
            <p:nvPr/>
          </p:nvSpPr>
          <p:spPr bwMode="auto">
            <a:xfrm>
              <a:off x="2079" y="1968"/>
              <a:ext cx="184" cy="184"/>
            </a:xfrm>
            <a:prstGeom prst="rect">
              <a:avLst/>
            </a:prstGeom>
            <a:solidFill>
              <a:srgbClr val="FFED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326" name="Rectangle 6"/>
            <p:cNvSpPr>
              <a:spLocks noChangeArrowheads="1"/>
            </p:cNvSpPr>
            <p:nvPr/>
          </p:nvSpPr>
          <p:spPr bwMode="auto">
            <a:xfrm>
              <a:off x="2415" y="1968"/>
              <a:ext cx="184" cy="184"/>
            </a:xfrm>
            <a:prstGeom prst="rect">
              <a:avLst/>
            </a:prstGeom>
            <a:solidFill>
              <a:srgbClr val="FFED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327" name="Rectangle 7"/>
            <p:cNvSpPr>
              <a:spLocks noChangeArrowheads="1"/>
            </p:cNvSpPr>
            <p:nvPr/>
          </p:nvSpPr>
          <p:spPr bwMode="auto">
            <a:xfrm>
              <a:off x="2751" y="1968"/>
              <a:ext cx="184" cy="184"/>
            </a:xfrm>
            <a:prstGeom prst="rect">
              <a:avLst/>
            </a:prstGeom>
            <a:solidFill>
              <a:srgbClr val="FFED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328" name="Rectangle 8"/>
            <p:cNvSpPr>
              <a:spLocks noChangeArrowheads="1"/>
            </p:cNvSpPr>
            <p:nvPr/>
          </p:nvSpPr>
          <p:spPr bwMode="auto">
            <a:xfrm>
              <a:off x="3087" y="1968"/>
              <a:ext cx="184" cy="184"/>
            </a:xfrm>
            <a:prstGeom prst="rect">
              <a:avLst/>
            </a:prstGeom>
            <a:solidFill>
              <a:srgbClr val="FFED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329" name="Oval 9"/>
            <p:cNvSpPr>
              <a:spLocks noChangeArrowheads="1"/>
            </p:cNvSpPr>
            <p:nvPr/>
          </p:nvSpPr>
          <p:spPr bwMode="auto">
            <a:xfrm>
              <a:off x="2174" y="1440"/>
              <a:ext cx="280" cy="28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330" name="Oval 10"/>
            <p:cNvSpPr>
              <a:spLocks noChangeArrowheads="1"/>
            </p:cNvSpPr>
            <p:nvPr/>
          </p:nvSpPr>
          <p:spPr bwMode="auto">
            <a:xfrm>
              <a:off x="2510" y="816"/>
              <a:ext cx="280" cy="28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331" name="Line 11"/>
            <p:cNvSpPr>
              <a:spLocks noChangeShapeType="1"/>
            </p:cNvSpPr>
            <p:nvPr/>
          </p:nvSpPr>
          <p:spPr bwMode="auto">
            <a:xfrm flipH="1">
              <a:off x="2314" y="1052"/>
              <a:ext cx="240"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332" name="Line 12"/>
            <p:cNvSpPr>
              <a:spLocks noChangeShapeType="1"/>
            </p:cNvSpPr>
            <p:nvPr/>
          </p:nvSpPr>
          <p:spPr bwMode="auto">
            <a:xfrm>
              <a:off x="2746" y="1052"/>
              <a:ext cx="192"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333" name="Line 13"/>
            <p:cNvSpPr>
              <a:spLocks noChangeShapeType="1"/>
            </p:cNvSpPr>
            <p:nvPr/>
          </p:nvSpPr>
          <p:spPr bwMode="auto">
            <a:xfrm flipH="1">
              <a:off x="2122" y="1724"/>
              <a:ext cx="144"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334" name="Line 14"/>
            <p:cNvSpPr>
              <a:spLocks noChangeShapeType="1"/>
            </p:cNvSpPr>
            <p:nvPr/>
          </p:nvSpPr>
          <p:spPr bwMode="auto">
            <a:xfrm flipH="1">
              <a:off x="2794" y="1724"/>
              <a:ext cx="144"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335" name="Line 15"/>
            <p:cNvSpPr>
              <a:spLocks noChangeShapeType="1"/>
            </p:cNvSpPr>
            <p:nvPr/>
          </p:nvSpPr>
          <p:spPr bwMode="auto">
            <a:xfrm>
              <a:off x="2362" y="1724"/>
              <a:ext cx="144"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336" name="Line 16"/>
            <p:cNvSpPr>
              <a:spLocks noChangeShapeType="1"/>
            </p:cNvSpPr>
            <p:nvPr/>
          </p:nvSpPr>
          <p:spPr bwMode="auto">
            <a:xfrm>
              <a:off x="3034" y="1676"/>
              <a:ext cx="192"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337" name="Oval 17"/>
            <p:cNvSpPr>
              <a:spLocks noChangeArrowheads="1"/>
            </p:cNvSpPr>
            <p:nvPr/>
          </p:nvSpPr>
          <p:spPr bwMode="auto">
            <a:xfrm>
              <a:off x="2846" y="1440"/>
              <a:ext cx="280" cy="28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338" name="Rectangle 18"/>
            <p:cNvSpPr>
              <a:spLocks noChangeArrowheads="1"/>
            </p:cNvSpPr>
            <p:nvPr/>
          </p:nvSpPr>
          <p:spPr bwMode="auto">
            <a:xfrm>
              <a:off x="2064" y="193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a:solidFill>
                    <a:schemeClr val="bg2"/>
                  </a:solidFill>
                  <a:effectLst/>
                </a:rPr>
                <a:t>2</a:t>
              </a:r>
            </a:p>
          </p:txBody>
        </p:sp>
        <p:sp>
          <p:nvSpPr>
            <p:cNvPr id="184339" name="Rectangle 19"/>
            <p:cNvSpPr>
              <a:spLocks noChangeArrowheads="1"/>
            </p:cNvSpPr>
            <p:nvPr/>
          </p:nvSpPr>
          <p:spPr bwMode="auto">
            <a:xfrm>
              <a:off x="2400" y="193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a:solidFill>
                    <a:schemeClr val="bg2"/>
                  </a:solidFill>
                  <a:effectLst/>
                </a:rPr>
                <a:t>4</a:t>
              </a:r>
            </a:p>
          </p:txBody>
        </p:sp>
        <p:sp>
          <p:nvSpPr>
            <p:cNvPr id="184340" name="Rectangle 20"/>
            <p:cNvSpPr>
              <a:spLocks noChangeArrowheads="1"/>
            </p:cNvSpPr>
            <p:nvPr/>
          </p:nvSpPr>
          <p:spPr bwMode="auto">
            <a:xfrm>
              <a:off x="2736" y="193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a:solidFill>
                    <a:schemeClr val="bg2"/>
                  </a:solidFill>
                  <a:effectLst/>
                </a:rPr>
                <a:t>8</a:t>
              </a:r>
            </a:p>
          </p:txBody>
        </p:sp>
        <p:sp>
          <p:nvSpPr>
            <p:cNvPr id="184341" name="Rectangle 21"/>
            <p:cNvSpPr>
              <a:spLocks noChangeArrowheads="1"/>
            </p:cNvSpPr>
            <p:nvPr/>
          </p:nvSpPr>
          <p:spPr bwMode="auto">
            <a:xfrm>
              <a:off x="3072" y="1935"/>
              <a:ext cx="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a:solidFill>
                    <a:schemeClr val="bg2"/>
                  </a:solidFill>
                  <a:effectLst/>
                </a:rPr>
                <a:t>100</a:t>
              </a:r>
            </a:p>
          </p:txBody>
        </p:sp>
        <p:sp>
          <p:nvSpPr>
            <p:cNvPr id="184342" name="Text Box 22"/>
            <p:cNvSpPr txBox="1">
              <a:spLocks noChangeArrowheads="1"/>
            </p:cNvSpPr>
            <p:nvPr/>
          </p:nvSpPr>
          <p:spPr bwMode="auto">
            <a:xfrm>
              <a:off x="2208" y="1056"/>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bg1"/>
                  </a:solidFill>
                  <a:effectLst/>
                  <a:latin typeface="FrnkGothITC Hv BT" pitchFamily="34" charset="0"/>
                </a:rPr>
                <a:t>0</a:t>
              </a:r>
            </a:p>
          </p:txBody>
        </p:sp>
        <p:sp>
          <p:nvSpPr>
            <p:cNvPr id="184343" name="Text Box 23"/>
            <p:cNvSpPr txBox="1">
              <a:spLocks noChangeArrowheads="1"/>
            </p:cNvSpPr>
            <p:nvPr/>
          </p:nvSpPr>
          <p:spPr bwMode="auto">
            <a:xfrm>
              <a:off x="2880" y="1056"/>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bg1"/>
                  </a:solidFill>
                  <a:effectLst/>
                  <a:latin typeface="FrnkGothITC Hv BT" pitchFamily="34" charset="0"/>
                </a:rPr>
                <a:t>1</a:t>
              </a:r>
            </a:p>
          </p:txBody>
        </p:sp>
        <p:sp>
          <p:nvSpPr>
            <p:cNvPr id="184344" name="Text Box 24"/>
            <p:cNvSpPr txBox="1">
              <a:spLocks noChangeArrowheads="1"/>
            </p:cNvSpPr>
            <p:nvPr/>
          </p:nvSpPr>
          <p:spPr bwMode="auto">
            <a:xfrm>
              <a:off x="2400" y="1680"/>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bg1"/>
                  </a:solidFill>
                  <a:effectLst/>
                  <a:latin typeface="FrnkGothITC Hv BT" pitchFamily="34" charset="0"/>
                </a:rPr>
                <a:t>1</a:t>
              </a:r>
            </a:p>
          </p:txBody>
        </p:sp>
        <p:sp>
          <p:nvSpPr>
            <p:cNvPr id="184345" name="Text Box 25"/>
            <p:cNvSpPr txBox="1">
              <a:spLocks noChangeArrowheads="1"/>
            </p:cNvSpPr>
            <p:nvPr/>
          </p:nvSpPr>
          <p:spPr bwMode="auto">
            <a:xfrm>
              <a:off x="2016" y="1680"/>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bg1"/>
                  </a:solidFill>
                  <a:effectLst/>
                  <a:latin typeface="FrnkGothITC Hv BT" pitchFamily="34" charset="0"/>
                </a:rPr>
                <a:t>0</a:t>
              </a:r>
            </a:p>
          </p:txBody>
        </p:sp>
        <p:sp>
          <p:nvSpPr>
            <p:cNvPr id="184346" name="Text Box 26"/>
            <p:cNvSpPr txBox="1">
              <a:spLocks noChangeArrowheads="1"/>
            </p:cNvSpPr>
            <p:nvPr/>
          </p:nvSpPr>
          <p:spPr bwMode="auto">
            <a:xfrm>
              <a:off x="3072" y="211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effectLst/>
                </a:rPr>
                <a:t>M</a:t>
              </a:r>
              <a:r>
                <a:rPr lang="en-US" sz="2400" baseline="-25000">
                  <a:effectLst/>
                </a:rPr>
                <a:t>3</a:t>
              </a:r>
            </a:p>
          </p:txBody>
        </p:sp>
        <p:sp>
          <p:nvSpPr>
            <p:cNvPr id="184347" name="Text Box 27"/>
            <p:cNvSpPr txBox="1">
              <a:spLocks noChangeArrowheads="1"/>
            </p:cNvSpPr>
            <p:nvPr/>
          </p:nvSpPr>
          <p:spPr bwMode="auto">
            <a:xfrm>
              <a:off x="2064" y="211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effectLst/>
                </a:rPr>
                <a:t>M</a:t>
              </a:r>
              <a:r>
                <a:rPr lang="en-US" sz="2400" baseline="-25000">
                  <a:effectLst/>
                </a:rPr>
                <a:t>0</a:t>
              </a:r>
            </a:p>
          </p:txBody>
        </p:sp>
        <p:sp>
          <p:nvSpPr>
            <p:cNvPr id="184348" name="Text Box 28"/>
            <p:cNvSpPr txBox="1">
              <a:spLocks noChangeArrowheads="1"/>
            </p:cNvSpPr>
            <p:nvPr/>
          </p:nvSpPr>
          <p:spPr bwMode="auto">
            <a:xfrm>
              <a:off x="2400" y="211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effectLst/>
                </a:rPr>
                <a:t>M</a:t>
              </a:r>
              <a:r>
                <a:rPr lang="en-US" sz="2400" baseline="-25000">
                  <a:effectLst/>
                </a:rPr>
                <a:t>1</a:t>
              </a:r>
            </a:p>
          </p:txBody>
        </p:sp>
        <p:sp>
          <p:nvSpPr>
            <p:cNvPr id="184349" name="Text Box 29"/>
            <p:cNvSpPr txBox="1">
              <a:spLocks noChangeArrowheads="1"/>
            </p:cNvSpPr>
            <p:nvPr/>
          </p:nvSpPr>
          <p:spPr bwMode="auto">
            <a:xfrm>
              <a:off x="2688" y="211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effectLst/>
                </a:rPr>
                <a:t>M</a:t>
              </a:r>
              <a:r>
                <a:rPr lang="en-US" sz="2400" baseline="-25000">
                  <a:effectLst/>
                </a:rPr>
                <a:t>2</a:t>
              </a:r>
            </a:p>
          </p:txBody>
        </p:sp>
      </p:grpSp>
    </p:spTree>
    <p:extLst>
      <p:ext uri="{BB962C8B-B14F-4D97-AF65-F5344CB8AC3E}">
        <p14:creationId xmlns:p14="http://schemas.microsoft.com/office/powerpoint/2010/main" val="15925885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84324"/>
                                        </p:tgtEl>
                                        <p:attrNameLst>
                                          <p:attrName>style.visibility</p:attrName>
                                        </p:attrNameLst>
                                      </p:cBhvr>
                                      <p:to>
                                        <p:strVal val="visible"/>
                                      </p:to>
                                    </p:set>
                                    <p:anim calcmode="lin" valueType="num">
                                      <p:cBhvr additive="base">
                                        <p:cTn id="7" dur="500" fill="hold"/>
                                        <p:tgtEl>
                                          <p:spTgt spid="184324"/>
                                        </p:tgtEl>
                                        <p:attrNameLst>
                                          <p:attrName>ppt_x</p:attrName>
                                        </p:attrNameLst>
                                      </p:cBhvr>
                                      <p:tavLst>
                                        <p:tav tm="0">
                                          <p:val>
                                            <p:strVal val="0-#ppt_w/2"/>
                                          </p:val>
                                        </p:tav>
                                        <p:tav tm="100000">
                                          <p:val>
                                            <p:strVal val="#ppt_x"/>
                                          </p:val>
                                        </p:tav>
                                      </p:tavLst>
                                    </p:anim>
                                    <p:anim calcmode="lin" valueType="num">
                                      <p:cBhvr additive="base">
                                        <p:cTn id="8" dur="500" fill="hold"/>
                                        <p:tgtEl>
                                          <p:spTgt spid="1843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23">
                                            <p:txEl>
                                              <p:pRg st="0" end="0"/>
                                            </p:txEl>
                                          </p:spTgt>
                                        </p:tgtEl>
                                        <p:attrNameLst>
                                          <p:attrName>style.visibility</p:attrName>
                                        </p:attrNameLst>
                                      </p:cBhvr>
                                      <p:to>
                                        <p:strVal val="visible"/>
                                      </p:to>
                                    </p:set>
                                    <p:anim calcmode="lin" valueType="num">
                                      <p:cBhvr additive="base">
                                        <p:cTn id="13" dur="500" fill="hold"/>
                                        <p:tgtEl>
                                          <p:spTgt spid="18432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23">
                                            <p:txEl>
                                              <p:pRg st="1" end="1"/>
                                            </p:txEl>
                                          </p:spTgt>
                                        </p:tgtEl>
                                        <p:attrNameLst>
                                          <p:attrName>style.visibility</p:attrName>
                                        </p:attrNameLst>
                                      </p:cBhvr>
                                      <p:to>
                                        <p:strVal val="visible"/>
                                      </p:to>
                                    </p:set>
                                    <p:anim calcmode="lin" valueType="num">
                                      <p:cBhvr additive="base">
                                        <p:cTn id="19" dur="500" fill="hold"/>
                                        <p:tgtEl>
                                          <p:spTgt spid="18432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4323">
                                            <p:txEl>
                                              <p:pRg st="2" end="2"/>
                                            </p:txEl>
                                          </p:spTgt>
                                        </p:tgtEl>
                                        <p:attrNameLst>
                                          <p:attrName>style.visibility</p:attrName>
                                        </p:attrNameLst>
                                      </p:cBhvr>
                                      <p:to>
                                        <p:strVal val="visible"/>
                                      </p:to>
                                    </p:set>
                                    <p:anim calcmode="lin" valueType="num">
                                      <p:cBhvr additive="base">
                                        <p:cTn id="25" dur="500" fill="hold"/>
                                        <p:tgtEl>
                                          <p:spTgt spid="18432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4323">
                                            <p:txEl>
                                              <p:pRg st="3" end="3"/>
                                            </p:txEl>
                                          </p:spTgt>
                                        </p:tgtEl>
                                        <p:attrNameLst>
                                          <p:attrName>style.visibility</p:attrName>
                                        </p:attrNameLst>
                                      </p:cBhvr>
                                      <p:to>
                                        <p:strVal val="visible"/>
                                      </p:to>
                                    </p:set>
                                    <p:anim calcmode="lin" valueType="num">
                                      <p:cBhvr additive="base">
                                        <p:cTn id="31" dur="500" fill="hold"/>
                                        <p:tgtEl>
                                          <p:spTgt spid="18432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32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t>Example</a:t>
            </a:r>
          </a:p>
        </p:txBody>
      </p:sp>
      <p:sp>
        <p:nvSpPr>
          <p:cNvPr id="185347" name="Rectangle 3"/>
          <p:cNvSpPr>
            <a:spLocks noGrp="1" noChangeArrowheads="1"/>
          </p:cNvSpPr>
          <p:nvPr>
            <p:ph type="body" idx="1"/>
          </p:nvPr>
        </p:nvSpPr>
        <p:spPr>
          <a:xfrm>
            <a:off x="685800" y="1600200"/>
            <a:ext cx="7772400" cy="1143000"/>
          </a:xfrm>
        </p:spPr>
        <p:txBody>
          <a:bodyPr/>
          <a:lstStyle/>
          <a:p>
            <a:r>
              <a:rPr lang="en-US"/>
              <a:t>Every binary tree with </a:t>
            </a:r>
            <a:r>
              <a:rPr lang="en-US">
                <a:solidFill>
                  <a:schemeClr val="hlink"/>
                </a:solidFill>
              </a:rPr>
              <a:t>n</a:t>
            </a:r>
            <a:r>
              <a:rPr lang="en-US"/>
              <a:t> external nodes defines a code set for </a:t>
            </a:r>
            <a:r>
              <a:rPr lang="en-US">
                <a:solidFill>
                  <a:schemeClr val="hlink"/>
                </a:solidFill>
              </a:rPr>
              <a:t>n</a:t>
            </a:r>
            <a:r>
              <a:rPr lang="en-US"/>
              <a:t> messages.</a:t>
            </a:r>
          </a:p>
        </p:txBody>
      </p:sp>
      <p:grpSp>
        <p:nvGrpSpPr>
          <p:cNvPr id="185348" name="Group 4"/>
          <p:cNvGrpSpPr>
            <a:grpSpLocks/>
          </p:cNvGrpSpPr>
          <p:nvPr/>
        </p:nvGrpSpPr>
        <p:grpSpPr bwMode="auto">
          <a:xfrm>
            <a:off x="381000" y="2819400"/>
            <a:ext cx="3429000" cy="3581400"/>
            <a:chOff x="240" y="1776"/>
            <a:chExt cx="2160" cy="2256"/>
          </a:xfrm>
        </p:grpSpPr>
        <p:sp>
          <p:nvSpPr>
            <p:cNvPr id="185349" name="Rectangle 5"/>
            <p:cNvSpPr>
              <a:spLocks noChangeArrowheads="1"/>
            </p:cNvSpPr>
            <p:nvPr/>
          </p:nvSpPr>
          <p:spPr bwMode="auto">
            <a:xfrm>
              <a:off x="303" y="3552"/>
              <a:ext cx="184" cy="184"/>
            </a:xfrm>
            <a:prstGeom prst="rect">
              <a:avLst/>
            </a:prstGeom>
            <a:solidFill>
              <a:srgbClr val="FFED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5350" name="Rectangle 6"/>
            <p:cNvSpPr>
              <a:spLocks noChangeArrowheads="1"/>
            </p:cNvSpPr>
            <p:nvPr/>
          </p:nvSpPr>
          <p:spPr bwMode="auto">
            <a:xfrm>
              <a:off x="639" y="3552"/>
              <a:ext cx="184" cy="184"/>
            </a:xfrm>
            <a:prstGeom prst="rect">
              <a:avLst/>
            </a:prstGeom>
            <a:solidFill>
              <a:srgbClr val="FFED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5351" name="Rectangle 7"/>
            <p:cNvSpPr>
              <a:spLocks noChangeArrowheads="1"/>
            </p:cNvSpPr>
            <p:nvPr/>
          </p:nvSpPr>
          <p:spPr bwMode="auto">
            <a:xfrm>
              <a:off x="1085" y="3009"/>
              <a:ext cx="184" cy="184"/>
            </a:xfrm>
            <a:prstGeom prst="rect">
              <a:avLst/>
            </a:prstGeom>
            <a:solidFill>
              <a:srgbClr val="FFED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5352" name="Oval 8"/>
            <p:cNvSpPr>
              <a:spLocks noChangeArrowheads="1"/>
            </p:cNvSpPr>
            <p:nvPr/>
          </p:nvSpPr>
          <p:spPr bwMode="auto">
            <a:xfrm>
              <a:off x="398" y="3024"/>
              <a:ext cx="280" cy="28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5353" name="Oval 9"/>
            <p:cNvSpPr>
              <a:spLocks noChangeArrowheads="1"/>
            </p:cNvSpPr>
            <p:nvPr/>
          </p:nvSpPr>
          <p:spPr bwMode="auto">
            <a:xfrm>
              <a:off x="734" y="2400"/>
              <a:ext cx="280" cy="28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5354" name="Oval 10"/>
            <p:cNvSpPr>
              <a:spLocks noChangeArrowheads="1"/>
            </p:cNvSpPr>
            <p:nvPr/>
          </p:nvSpPr>
          <p:spPr bwMode="auto">
            <a:xfrm>
              <a:off x="1406" y="1776"/>
              <a:ext cx="280" cy="28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5355" name="Line 11"/>
            <p:cNvSpPr>
              <a:spLocks noChangeShapeType="1"/>
            </p:cNvSpPr>
            <p:nvPr/>
          </p:nvSpPr>
          <p:spPr bwMode="auto">
            <a:xfrm flipH="1">
              <a:off x="970" y="2012"/>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5356" name="Line 12"/>
            <p:cNvSpPr>
              <a:spLocks noChangeShapeType="1"/>
            </p:cNvSpPr>
            <p:nvPr/>
          </p:nvSpPr>
          <p:spPr bwMode="auto">
            <a:xfrm>
              <a:off x="1690" y="1964"/>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5357" name="Line 13"/>
            <p:cNvSpPr>
              <a:spLocks noChangeShapeType="1"/>
            </p:cNvSpPr>
            <p:nvPr/>
          </p:nvSpPr>
          <p:spPr bwMode="auto">
            <a:xfrm flipH="1">
              <a:off x="586" y="2684"/>
              <a:ext cx="192"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5358" name="Line 14"/>
            <p:cNvSpPr>
              <a:spLocks noChangeShapeType="1"/>
            </p:cNvSpPr>
            <p:nvPr/>
          </p:nvSpPr>
          <p:spPr bwMode="auto">
            <a:xfrm>
              <a:off x="970" y="2684"/>
              <a:ext cx="192"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5359" name="Line 15"/>
            <p:cNvSpPr>
              <a:spLocks noChangeShapeType="1"/>
            </p:cNvSpPr>
            <p:nvPr/>
          </p:nvSpPr>
          <p:spPr bwMode="auto">
            <a:xfrm flipH="1">
              <a:off x="346" y="3308"/>
              <a:ext cx="144"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5360" name="Line 16"/>
            <p:cNvSpPr>
              <a:spLocks noChangeShapeType="1"/>
            </p:cNvSpPr>
            <p:nvPr/>
          </p:nvSpPr>
          <p:spPr bwMode="auto">
            <a:xfrm>
              <a:off x="634" y="3308"/>
              <a:ext cx="144"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5361" name="Rectangle 17"/>
            <p:cNvSpPr>
              <a:spLocks noChangeArrowheads="1"/>
            </p:cNvSpPr>
            <p:nvPr/>
          </p:nvSpPr>
          <p:spPr bwMode="auto">
            <a:xfrm>
              <a:off x="288" y="351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a:solidFill>
                    <a:schemeClr val="bg2"/>
                  </a:solidFill>
                  <a:effectLst/>
                </a:rPr>
                <a:t>2</a:t>
              </a:r>
            </a:p>
          </p:txBody>
        </p:sp>
        <p:sp>
          <p:nvSpPr>
            <p:cNvPr id="185362" name="Rectangle 18"/>
            <p:cNvSpPr>
              <a:spLocks noChangeArrowheads="1"/>
            </p:cNvSpPr>
            <p:nvPr/>
          </p:nvSpPr>
          <p:spPr bwMode="auto">
            <a:xfrm>
              <a:off x="624" y="351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a:solidFill>
                    <a:schemeClr val="bg2"/>
                  </a:solidFill>
                  <a:effectLst/>
                </a:rPr>
                <a:t>4</a:t>
              </a:r>
            </a:p>
          </p:txBody>
        </p:sp>
        <p:sp>
          <p:nvSpPr>
            <p:cNvPr id="185363" name="Rectangle 19"/>
            <p:cNvSpPr>
              <a:spLocks noChangeArrowheads="1"/>
            </p:cNvSpPr>
            <p:nvPr/>
          </p:nvSpPr>
          <p:spPr bwMode="auto">
            <a:xfrm>
              <a:off x="1070" y="2976"/>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a:solidFill>
                    <a:schemeClr val="bg2"/>
                  </a:solidFill>
                  <a:effectLst/>
                </a:rPr>
                <a:t>8</a:t>
              </a:r>
            </a:p>
          </p:txBody>
        </p:sp>
        <p:sp>
          <p:nvSpPr>
            <p:cNvPr id="185364" name="Rectangle 20"/>
            <p:cNvSpPr>
              <a:spLocks noChangeArrowheads="1"/>
            </p:cNvSpPr>
            <p:nvPr/>
          </p:nvSpPr>
          <p:spPr bwMode="auto">
            <a:xfrm>
              <a:off x="2030" y="2400"/>
              <a:ext cx="184" cy="184"/>
            </a:xfrm>
            <a:prstGeom prst="rect">
              <a:avLst/>
            </a:prstGeom>
            <a:solidFill>
              <a:srgbClr val="FFED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5365" name="Rectangle 21"/>
            <p:cNvSpPr>
              <a:spLocks noChangeArrowheads="1"/>
            </p:cNvSpPr>
            <p:nvPr/>
          </p:nvSpPr>
          <p:spPr bwMode="auto">
            <a:xfrm>
              <a:off x="1968" y="2352"/>
              <a:ext cx="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a:solidFill>
                    <a:schemeClr val="bg2"/>
                  </a:solidFill>
                  <a:effectLst/>
                </a:rPr>
                <a:t>100</a:t>
              </a:r>
            </a:p>
          </p:txBody>
        </p:sp>
        <p:sp>
          <p:nvSpPr>
            <p:cNvPr id="185366" name="Text Box 22"/>
            <p:cNvSpPr txBox="1">
              <a:spLocks noChangeArrowheads="1"/>
            </p:cNvSpPr>
            <p:nvPr/>
          </p:nvSpPr>
          <p:spPr bwMode="auto">
            <a:xfrm>
              <a:off x="1056" y="2016"/>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bg1"/>
                  </a:solidFill>
                  <a:effectLst/>
                  <a:latin typeface="FrnkGothITC Hv BT" pitchFamily="34" charset="0"/>
                </a:rPr>
                <a:t>0</a:t>
              </a:r>
            </a:p>
          </p:txBody>
        </p:sp>
        <p:sp>
          <p:nvSpPr>
            <p:cNvPr id="185367" name="Text Box 23"/>
            <p:cNvSpPr txBox="1">
              <a:spLocks noChangeArrowheads="1"/>
            </p:cNvSpPr>
            <p:nvPr/>
          </p:nvSpPr>
          <p:spPr bwMode="auto">
            <a:xfrm>
              <a:off x="1872" y="2016"/>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bg1"/>
                  </a:solidFill>
                  <a:effectLst/>
                  <a:latin typeface="FrnkGothITC Hv BT" pitchFamily="34" charset="0"/>
                </a:rPr>
                <a:t>1</a:t>
              </a:r>
            </a:p>
          </p:txBody>
        </p:sp>
        <p:sp>
          <p:nvSpPr>
            <p:cNvPr id="185368" name="Text Box 24"/>
            <p:cNvSpPr txBox="1">
              <a:spLocks noChangeArrowheads="1"/>
            </p:cNvSpPr>
            <p:nvPr/>
          </p:nvSpPr>
          <p:spPr bwMode="auto">
            <a:xfrm>
              <a:off x="1056" y="2688"/>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bg1"/>
                  </a:solidFill>
                  <a:effectLst/>
                  <a:latin typeface="FrnkGothITC Hv BT" pitchFamily="34" charset="0"/>
                </a:rPr>
                <a:t>1</a:t>
              </a:r>
            </a:p>
          </p:txBody>
        </p:sp>
        <p:sp>
          <p:nvSpPr>
            <p:cNvPr id="185369" name="Text Box 25"/>
            <p:cNvSpPr txBox="1">
              <a:spLocks noChangeArrowheads="1"/>
            </p:cNvSpPr>
            <p:nvPr/>
          </p:nvSpPr>
          <p:spPr bwMode="auto">
            <a:xfrm>
              <a:off x="480" y="2688"/>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bg1"/>
                  </a:solidFill>
                  <a:effectLst/>
                  <a:latin typeface="FrnkGothITC Hv BT" pitchFamily="34" charset="0"/>
                </a:rPr>
                <a:t>0</a:t>
              </a:r>
            </a:p>
          </p:txBody>
        </p:sp>
        <p:sp>
          <p:nvSpPr>
            <p:cNvPr id="185370" name="Text Box 26"/>
            <p:cNvSpPr txBox="1">
              <a:spLocks noChangeArrowheads="1"/>
            </p:cNvSpPr>
            <p:nvPr/>
          </p:nvSpPr>
          <p:spPr bwMode="auto">
            <a:xfrm>
              <a:off x="2016" y="264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effectLst/>
                </a:rPr>
                <a:t>M</a:t>
              </a:r>
              <a:r>
                <a:rPr lang="en-US" sz="2400" baseline="-25000">
                  <a:effectLst/>
                </a:rPr>
                <a:t>3</a:t>
              </a:r>
            </a:p>
          </p:txBody>
        </p:sp>
        <p:sp>
          <p:nvSpPr>
            <p:cNvPr id="185371" name="Text Box 27"/>
            <p:cNvSpPr txBox="1">
              <a:spLocks noChangeArrowheads="1"/>
            </p:cNvSpPr>
            <p:nvPr/>
          </p:nvSpPr>
          <p:spPr bwMode="auto">
            <a:xfrm>
              <a:off x="240" y="3744"/>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effectLst/>
                </a:rPr>
                <a:t>M</a:t>
              </a:r>
              <a:r>
                <a:rPr lang="en-US" sz="2400" baseline="-25000">
                  <a:effectLst/>
                </a:rPr>
                <a:t>0</a:t>
              </a:r>
            </a:p>
          </p:txBody>
        </p:sp>
        <p:sp>
          <p:nvSpPr>
            <p:cNvPr id="185372" name="Text Box 28"/>
            <p:cNvSpPr txBox="1">
              <a:spLocks noChangeArrowheads="1"/>
            </p:cNvSpPr>
            <p:nvPr/>
          </p:nvSpPr>
          <p:spPr bwMode="auto">
            <a:xfrm>
              <a:off x="576" y="3744"/>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effectLst/>
                </a:rPr>
                <a:t>M</a:t>
              </a:r>
              <a:r>
                <a:rPr lang="en-US" sz="2400" baseline="-25000">
                  <a:effectLst/>
                </a:rPr>
                <a:t>1</a:t>
              </a:r>
            </a:p>
          </p:txBody>
        </p:sp>
        <p:sp>
          <p:nvSpPr>
            <p:cNvPr id="185373" name="Text Box 29"/>
            <p:cNvSpPr txBox="1">
              <a:spLocks noChangeArrowheads="1"/>
            </p:cNvSpPr>
            <p:nvPr/>
          </p:nvSpPr>
          <p:spPr bwMode="auto">
            <a:xfrm>
              <a:off x="1056" y="3216"/>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effectLst/>
                </a:rPr>
                <a:t>M</a:t>
              </a:r>
              <a:r>
                <a:rPr lang="en-US" sz="2400" baseline="-25000">
                  <a:effectLst/>
                </a:rPr>
                <a:t>2</a:t>
              </a:r>
            </a:p>
          </p:txBody>
        </p:sp>
        <p:sp>
          <p:nvSpPr>
            <p:cNvPr id="185374" name="Text Box 30"/>
            <p:cNvSpPr txBox="1">
              <a:spLocks noChangeArrowheads="1"/>
            </p:cNvSpPr>
            <p:nvPr/>
          </p:nvSpPr>
          <p:spPr bwMode="auto">
            <a:xfrm>
              <a:off x="672" y="3264"/>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bg1"/>
                  </a:solidFill>
                  <a:effectLst/>
                  <a:latin typeface="FrnkGothITC Hv BT" pitchFamily="34" charset="0"/>
                </a:rPr>
                <a:t>1</a:t>
              </a:r>
            </a:p>
          </p:txBody>
        </p:sp>
        <p:sp>
          <p:nvSpPr>
            <p:cNvPr id="185375" name="Text Box 31"/>
            <p:cNvSpPr txBox="1">
              <a:spLocks noChangeArrowheads="1"/>
            </p:cNvSpPr>
            <p:nvPr/>
          </p:nvSpPr>
          <p:spPr bwMode="auto">
            <a:xfrm>
              <a:off x="240" y="3264"/>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bg1"/>
                  </a:solidFill>
                  <a:effectLst/>
                  <a:latin typeface="FrnkGothITC Hv BT" pitchFamily="34" charset="0"/>
                </a:rPr>
                <a:t>0</a:t>
              </a:r>
            </a:p>
          </p:txBody>
        </p:sp>
      </p:grpSp>
      <p:sp>
        <p:nvSpPr>
          <p:cNvPr id="185376" name="Rectangle 32"/>
          <p:cNvSpPr>
            <a:spLocks noChangeArrowheads="1"/>
          </p:cNvSpPr>
          <p:nvPr/>
        </p:nvSpPr>
        <p:spPr bwMode="auto">
          <a:xfrm>
            <a:off x="4038600" y="3124200"/>
            <a:ext cx="47244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FontTx/>
              <a:buChar char="•"/>
            </a:pPr>
            <a:r>
              <a:rPr lang="en-US" sz="3200">
                <a:effectLst/>
              </a:rPr>
              <a:t>Decoding cost </a:t>
            </a:r>
          </a:p>
          <a:p>
            <a:pPr>
              <a:spcBef>
                <a:spcPct val="20000"/>
              </a:spcBef>
              <a:buClr>
                <a:schemeClr val="tx2"/>
              </a:buClr>
            </a:pPr>
            <a:r>
              <a:rPr lang="en-US" sz="3200">
                <a:solidFill>
                  <a:schemeClr val="hlink"/>
                </a:solidFill>
                <a:effectLst/>
              </a:rPr>
              <a:t>   </a:t>
            </a:r>
            <a:r>
              <a:rPr lang="en-US" sz="2800">
                <a:solidFill>
                  <a:schemeClr val="hlink"/>
                </a:solidFill>
                <a:effectLst/>
              </a:rPr>
              <a:t>= 2*3 + 4*3 + 8*2 + 100*1</a:t>
            </a:r>
          </a:p>
          <a:p>
            <a:pPr>
              <a:spcBef>
                <a:spcPct val="20000"/>
              </a:spcBef>
              <a:buClr>
                <a:schemeClr val="tx2"/>
              </a:buClr>
            </a:pPr>
            <a:r>
              <a:rPr lang="en-US" sz="2800">
                <a:solidFill>
                  <a:schemeClr val="hlink"/>
                </a:solidFill>
                <a:effectLst/>
              </a:rPr>
              <a:t>    = 134</a:t>
            </a:r>
          </a:p>
          <a:p>
            <a:pPr>
              <a:spcBef>
                <a:spcPct val="20000"/>
              </a:spcBef>
              <a:buClr>
                <a:schemeClr val="tx2"/>
              </a:buClr>
            </a:pPr>
            <a:r>
              <a:rPr lang="en-US" sz="3200">
                <a:solidFill>
                  <a:schemeClr val="hlink"/>
                </a:solidFill>
                <a:effectLst/>
              </a:rPr>
              <a:t>   = </a:t>
            </a:r>
            <a:r>
              <a:rPr lang="en-US" sz="3200">
                <a:effectLst/>
              </a:rPr>
              <a:t>transmission cost</a:t>
            </a:r>
          </a:p>
          <a:p>
            <a:pPr>
              <a:spcBef>
                <a:spcPct val="20000"/>
              </a:spcBef>
              <a:buClr>
                <a:schemeClr val="tx2"/>
              </a:buClr>
            </a:pPr>
            <a:r>
              <a:rPr lang="en-US" sz="3200">
                <a:effectLst/>
              </a:rPr>
              <a:t>   </a:t>
            </a:r>
            <a:r>
              <a:rPr lang="en-US" sz="3200">
                <a:solidFill>
                  <a:schemeClr val="hlink"/>
                </a:solidFill>
                <a:effectLst/>
              </a:rPr>
              <a:t>= WEPL</a:t>
            </a:r>
          </a:p>
        </p:txBody>
      </p:sp>
    </p:spTree>
    <p:extLst>
      <p:ext uri="{BB962C8B-B14F-4D97-AF65-F5344CB8AC3E}">
        <p14:creationId xmlns:p14="http://schemas.microsoft.com/office/powerpoint/2010/main" val="2002485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 calcmode="lin" valueType="num">
                                      <p:cBhvr additive="base">
                                        <p:cTn id="7" dur="500" fill="hold"/>
                                        <p:tgtEl>
                                          <p:spTgt spid="1853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5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85348"/>
                                        </p:tgtEl>
                                        <p:attrNameLst>
                                          <p:attrName>style.visibility</p:attrName>
                                        </p:attrNameLst>
                                      </p:cBhvr>
                                      <p:to>
                                        <p:strVal val="visible"/>
                                      </p:to>
                                    </p:set>
                                    <p:anim calcmode="lin" valueType="num">
                                      <p:cBhvr additive="base">
                                        <p:cTn id="13" dur="500" fill="hold"/>
                                        <p:tgtEl>
                                          <p:spTgt spid="185348"/>
                                        </p:tgtEl>
                                        <p:attrNameLst>
                                          <p:attrName>ppt_x</p:attrName>
                                        </p:attrNameLst>
                                      </p:cBhvr>
                                      <p:tavLst>
                                        <p:tav tm="0">
                                          <p:val>
                                            <p:strVal val="0-#ppt_w/2"/>
                                          </p:val>
                                        </p:tav>
                                        <p:tav tm="100000">
                                          <p:val>
                                            <p:strVal val="#ppt_x"/>
                                          </p:val>
                                        </p:tav>
                                      </p:tavLst>
                                    </p:anim>
                                    <p:anim calcmode="lin" valueType="num">
                                      <p:cBhvr additive="base">
                                        <p:cTn id="14" dur="500" fill="hold"/>
                                        <p:tgtEl>
                                          <p:spTgt spid="18534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5376">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5376">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5376">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85376">
                                            <p:txEl>
                                              <p:pRg st="3" end="3"/>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8537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autoUpdateAnimBg="0"/>
      <p:bldP spid="185376"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ctrTitle"/>
          </p:nvPr>
        </p:nvSpPr>
        <p:spPr>
          <a:xfrm>
            <a:off x="76200" y="228600"/>
            <a:ext cx="8915400" cy="1143000"/>
          </a:xfrm>
          <a:noFill/>
          <a:ln/>
        </p:spPr>
        <p:txBody>
          <a:bodyPr anchor="ctr"/>
          <a:lstStyle/>
          <a:p>
            <a:r>
              <a:rPr lang="en-US" sz="4400"/>
              <a:t>Another Example</a:t>
            </a:r>
          </a:p>
        </p:txBody>
      </p:sp>
      <p:sp>
        <p:nvSpPr>
          <p:cNvPr id="186371" name="Rectangle 3"/>
          <p:cNvSpPr>
            <a:spLocks noChangeArrowheads="1"/>
          </p:cNvSpPr>
          <p:nvPr/>
        </p:nvSpPr>
        <p:spPr bwMode="auto">
          <a:xfrm>
            <a:off x="1371600" y="6096000"/>
            <a:ext cx="6019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bg2"/>
                </a:solidFill>
                <a:effectLst/>
              </a:rPr>
              <a:t>No code is a prefix of another!</a:t>
            </a:r>
            <a:endParaRPr lang="en-US">
              <a:effectLst/>
            </a:endParaRPr>
          </a:p>
        </p:txBody>
      </p:sp>
      <p:grpSp>
        <p:nvGrpSpPr>
          <p:cNvPr id="186372" name="Group 4"/>
          <p:cNvGrpSpPr>
            <a:grpSpLocks/>
          </p:cNvGrpSpPr>
          <p:nvPr/>
        </p:nvGrpSpPr>
        <p:grpSpPr bwMode="auto">
          <a:xfrm>
            <a:off x="152400" y="1454150"/>
            <a:ext cx="8458200" cy="4565650"/>
            <a:chOff x="96" y="916"/>
            <a:chExt cx="5328" cy="2876"/>
          </a:xfrm>
        </p:grpSpPr>
        <p:sp>
          <p:nvSpPr>
            <p:cNvPr id="186373" name="Oval 5"/>
            <p:cNvSpPr>
              <a:spLocks noChangeArrowheads="1"/>
            </p:cNvSpPr>
            <p:nvPr/>
          </p:nvSpPr>
          <p:spPr bwMode="auto">
            <a:xfrm>
              <a:off x="2644" y="916"/>
              <a:ext cx="280" cy="28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6374" name="Oval 6"/>
            <p:cNvSpPr>
              <a:spLocks noChangeArrowheads="1"/>
            </p:cNvSpPr>
            <p:nvPr/>
          </p:nvSpPr>
          <p:spPr bwMode="auto">
            <a:xfrm>
              <a:off x="1300" y="1540"/>
              <a:ext cx="280" cy="28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6375" name="Oval 7"/>
            <p:cNvSpPr>
              <a:spLocks noChangeArrowheads="1"/>
            </p:cNvSpPr>
            <p:nvPr/>
          </p:nvSpPr>
          <p:spPr bwMode="auto">
            <a:xfrm>
              <a:off x="4036" y="1540"/>
              <a:ext cx="280" cy="28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6376" name="Oval 8"/>
            <p:cNvSpPr>
              <a:spLocks noChangeArrowheads="1"/>
            </p:cNvSpPr>
            <p:nvPr/>
          </p:nvSpPr>
          <p:spPr bwMode="auto">
            <a:xfrm>
              <a:off x="676" y="2068"/>
              <a:ext cx="280" cy="28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6377" name="Oval 9"/>
            <p:cNvSpPr>
              <a:spLocks noChangeArrowheads="1"/>
            </p:cNvSpPr>
            <p:nvPr/>
          </p:nvSpPr>
          <p:spPr bwMode="auto">
            <a:xfrm>
              <a:off x="1780" y="2068"/>
              <a:ext cx="280" cy="28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6378" name="Oval 10"/>
            <p:cNvSpPr>
              <a:spLocks noChangeArrowheads="1"/>
            </p:cNvSpPr>
            <p:nvPr/>
          </p:nvSpPr>
          <p:spPr bwMode="auto">
            <a:xfrm>
              <a:off x="3268" y="2068"/>
              <a:ext cx="280" cy="28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6379" name="Oval 11"/>
            <p:cNvSpPr>
              <a:spLocks noChangeArrowheads="1"/>
            </p:cNvSpPr>
            <p:nvPr/>
          </p:nvSpPr>
          <p:spPr bwMode="auto">
            <a:xfrm>
              <a:off x="292" y="2740"/>
              <a:ext cx="280" cy="28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6380" name="Oval 12"/>
            <p:cNvSpPr>
              <a:spLocks noChangeArrowheads="1"/>
            </p:cNvSpPr>
            <p:nvPr/>
          </p:nvSpPr>
          <p:spPr bwMode="auto">
            <a:xfrm>
              <a:off x="1012" y="2740"/>
              <a:ext cx="280" cy="28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6381" name="Line 13"/>
            <p:cNvSpPr>
              <a:spLocks noChangeShapeType="1"/>
            </p:cNvSpPr>
            <p:nvPr/>
          </p:nvSpPr>
          <p:spPr bwMode="auto">
            <a:xfrm flipH="1">
              <a:off x="1584" y="1104"/>
              <a:ext cx="1056" cy="52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6382" name="Line 14"/>
            <p:cNvSpPr>
              <a:spLocks noChangeShapeType="1"/>
            </p:cNvSpPr>
            <p:nvPr/>
          </p:nvSpPr>
          <p:spPr bwMode="auto">
            <a:xfrm>
              <a:off x="2928" y="1104"/>
              <a:ext cx="1152" cy="52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6383" name="Line 15"/>
            <p:cNvSpPr>
              <a:spLocks noChangeShapeType="1"/>
            </p:cNvSpPr>
            <p:nvPr/>
          </p:nvSpPr>
          <p:spPr bwMode="auto">
            <a:xfrm flipH="1">
              <a:off x="864" y="1776"/>
              <a:ext cx="48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6384" name="Line 16"/>
            <p:cNvSpPr>
              <a:spLocks noChangeShapeType="1"/>
            </p:cNvSpPr>
            <p:nvPr/>
          </p:nvSpPr>
          <p:spPr bwMode="auto">
            <a:xfrm>
              <a:off x="1536" y="1776"/>
              <a:ext cx="336"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6385" name="Line 17"/>
            <p:cNvSpPr>
              <a:spLocks noChangeShapeType="1"/>
            </p:cNvSpPr>
            <p:nvPr/>
          </p:nvSpPr>
          <p:spPr bwMode="auto">
            <a:xfrm flipH="1">
              <a:off x="3504" y="1824"/>
              <a:ext cx="576"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6386" name="Line 18"/>
            <p:cNvSpPr>
              <a:spLocks noChangeShapeType="1"/>
            </p:cNvSpPr>
            <p:nvPr/>
          </p:nvSpPr>
          <p:spPr bwMode="auto">
            <a:xfrm flipH="1">
              <a:off x="480" y="2304"/>
              <a:ext cx="240"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6387" name="Line 19"/>
            <p:cNvSpPr>
              <a:spLocks noChangeShapeType="1"/>
            </p:cNvSpPr>
            <p:nvPr/>
          </p:nvSpPr>
          <p:spPr bwMode="auto">
            <a:xfrm>
              <a:off x="912" y="2304"/>
              <a:ext cx="192" cy="4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6388" name="Oval 20"/>
            <p:cNvSpPr>
              <a:spLocks noChangeArrowheads="1"/>
            </p:cNvSpPr>
            <p:nvPr/>
          </p:nvSpPr>
          <p:spPr bwMode="auto">
            <a:xfrm>
              <a:off x="2932" y="2692"/>
              <a:ext cx="280" cy="28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6389" name="Line 21"/>
            <p:cNvSpPr>
              <a:spLocks noChangeShapeType="1"/>
            </p:cNvSpPr>
            <p:nvPr/>
          </p:nvSpPr>
          <p:spPr bwMode="auto">
            <a:xfrm flipH="1">
              <a:off x="3120" y="2352"/>
              <a:ext cx="24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6390" name="Rectangle 22"/>
            <p:cNvSpPr>
              <a:spLocks noChangeArrowheads="1"/>
            </p:cNvSpPr>
            <p:nvPr/>
          </p:nvSpPr>
          <p:spPr bwMode="auto">
            <a:xfrm>
              <a:off x="1588" y="2788"/>
              <a:ext cx="184" cy="184"/>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6391" name="Rectangle 23"/>
            <p:cNvSpPr>
              <a:spLocks noChangeArrowheads="1"/>
            </p:cNvSpPr>
            <p:nvPr/>
          </p:nvSpPr>
          <p:spPr bwMode="auto">
            <a:xfrm>
              <a:off x="2068" y="2788"/>
              <a:ext cx="184" cy="184"/>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6392" name="Rectangle 24"/>
            <p:cNvSpPr>
              <a:spLocks noChangeArrowheads="1"/>
            </p:cNvSpPr>
            <p:nvPr/>
          </p:nvSpPr>
          <p:spPr bwMode="auto">
            <a:xfrm>
              <a:off x="3604" y="2788"/>
              <a:ext cx="184" cy="184"/>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6393" name="Rectangle 25"/>
            <p:cNvSpPr>
              <a:spLocks noChangeArrowheads="1"/>
            </p:cNvSpPr>
            <p:nvPr/>
          </p:nvSpPr>
          <p:spPr bwMode="auto">
            <a:xfrm>
              <a:off x="5092" y="2164"/>
              <a:ext cx="184" cy="184"/>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6394" name="Rectangle 26"/>
            <p:cNvSpPr>
              <a:spLocks noChangeArrowheads="1"/>
            </p:cNvSpPr>
            <p:nvPr/>
          </p:nvSpPr>
          <p:spPr bwMode="auto">
            <a:xfrm>
              <a:off x="148" y="3316"/>
              <a:ext cx="184" cy="184"/>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6395" name="Rectangle 27"/>
            <p:cNvSpPr>
              <a:spLocks noChangeArrowheads="1"/>
            </p:cNvSpPr>
            <p:nvPr/>
          </p:nvSpPr>
          <p:spPr bwMode="auto">
            <a:xfrm>
              <a:off x="580" y="3316"/>
              <a:ext cx="184" cy="184"/>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6396" name="Rectangle 28"/>
            <p:cNvSpPr>
              <a:spLocks noChangeArrowheads="1"/>
            </p:cNvSpPr>
            <p:nvPr/>
          </p:nvSpPr>
          <p:spPr bwMode="auto">
            <a:xfrm>
              <a:off x="868" y="3316"/>
              <a:ext cx="184" cy="184"/>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6397" name="Rectangle 29"/>
            <p:cNvSpPr>
              <a:spLocks noChangeArrowheads="1"/>
            </p:cNvSpPr>
            <p:nvPr/>
          </p:nvSpPr>
          <p:spPr bwMode="auto">
            <a:xfrm>
              <a:off x="1252" y="3316"/>
              <a:ext cx="184" cy="184"/>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6398" name="Line 30"/>
            <p:cNvSpPr>
              <a:spLocks noChangeShapeType="1"/>
            </p:cNvSpPr>
            <p:nvPr/>
          </p:nvSpPr>
          <p:spPr bwMode="auto">
            <a:xfrm flipH="1">
              <a:off x="1632" y="2352"/>
              <a:ext cx="240"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6399" name="Line 31"/>
            <p:cNvSpPr>
              <a:spLocks noChangeShapeType="1"/>
            </p:cNvSpPr>
            <p:nvPr/>
          </p:nvSpPr>
          <p:spPr bwMode="auto">
            <a:xfrm>
              <a:off x="2016" y="2304"/>
              <a:ext cx="192" cy="4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6400" name="Line 32"/>
            <p:cNvSpPr>
              <a:spLocks noChangeShapeType="1"/>
            </p:cNvSpPr>
            <p:nvPr/>
          </p:nvSpPr>
          <p:spPr bwMode="auto">
            <a:xfrm flipH="1">
              <a:off x="192" y="2976"/>
              <a:ext cx="144"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6401" name="Line 33"/>
            <p:cNvSpPr>
              <a:spLocks noChangeShapeType="1"/>
            </p:cNvSpPr>
            <p:nvPr/>
          </p:nvSpPr>
          <p:spPr bwMode="auto">
            <a:xfrm>
              <a:off x="528" y="3024"/>
              <a:ext cx="144"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6402" name="Line 34"/>
            <p:cNvSpPr>
              <a:spLocks noChangeShapeType="1"/>
            </p:cNvSpPr>
            <p:nvPr/>
          </p:nvSpPr>
          <p:spPr bwMode="auto">
            <a:xfrm flipH="1">
              <a:off x="960" y="2976"/>
              <a:ext cx="96"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6403" name="Line 35"/>
            <p:cNvSpPr>
              <a:spLocks noChangeShapeType="1"/>
            </p:cNvSpPr>
            <p:nvPr/>
          </p:nvSpPr>
          <p:spPr bwMode="auto">
            <a:xfrm>
              <a:off x="1248" y="3024"/>
              <a:ext cx="96"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6404" name="Line 36"/>
            <p:cNvSpPr>
              <a:spLocks noChangeShapeType="1"/>
            </p:cNvSpPr>
            <p:nvPr/>
          </p:nvSpPr>
          <p:spPr bwMode="auto">
            <a:xfrm>
              <a:off x="3456" y="2352"/>
              <a:ext cx="240"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6405" name="Line 37"/>
            <p:cNvSpPr>
              <a:spLocks noChangeShapeType="1"/>
            </p:cNvSpPr>
            <p:nvPr/>
          </p:nvSpPr>
          <p:spPr bwMode="auto">
            <a:xfrm>
              <a:off x="4272" y="1776"/>
              <a:ext cx="912"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6406" name="Rectangle 38"/>
            <p:cNvSpPr>
              <a:spLocks noChangeArrowheads="1"/>
            </p:cNvSpPr>
            <p:nvPr/>
          </p:nvSpPr>
          <p:spPr bwMode="auto">
            <a:xfrm>
              <a:off x="2596" y="3268"/>
              <a:ext cx="184" cy="184"/>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6407" name="Rectangle 39"/>
            <p:cNvSpPr>
              <a:spLocks noChangeArrowheads="1"/>
            </p:cNvSpPr>
            <p:nvPr/>
          </p:nvSpPr>
          <p:spPr bwMode="auto">
            <a:xfrm>
              <a:off x="3268" y="3268"/>
              <a:ext cx="184" cy="184"/>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6408" name="Line 40"/>
            <p:cNvSpPr>
              <a:spLocks noChangeShapeType="1"/>
            </p:cNvSpPr>
            <p:nvPr/>
          </p:nvSpPr>
          <p:spPr bwMode="auto">
            <a:xfrm flipH="1">
              <a:off x="2640" y="2928"/>
              <a:ext cx="336"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6409" name="Line 41"/>
            <p:cNvSpPr>
              <a:spLocks noChangeShapeType="1"/>
            </p:cNvSpPr>
            <p:nvPr/>
          </p:nvSpPr>
          <p:spPr bwMode="auto">
            <a:xfrm>
              <a:off x="3168" y="2928"/>
              <a:ext cx="192"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6410" name="Text Box 42"/>
            <p:cNvSpPr txBox="1">
              <a:spLocks noChangeArrowheads="1"/>
            </p:cNvSpPr>
            <p:nvPr/>
          </p:nvSpPr>
          <p:spPr bwMode="auto">
            <a:xfrm>
              <a:off x="1776" y="1248"/>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bg1"/>
                  </a:solidFill>
                  <a:effectLst/>
                  <a:latin typeface="FrnkGothITC Hv BT" pitchFamily="34" charset="0"/>
                </a:rPr>
                <a:t>0</a:t>
              </a:r>
            </a:p>
          </p:txBody>
        </p:sp>
        <p:sp>
          <p:nvSpPr>
            <p:cNvPr id="186411" name="Text Box 43"/>
            <p:cNvSpPr txBox="1">
              <a:spLocks noChangeArrowheads="1"/>
            </p:cNvSpPr>
            <p:nvPr/>
          </p:nvSpPr>
          <p:spPr bwMode="auto">
            <a:xfrm>
              <a:off x="960" y="1728"/>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bg1"/>
                  </a:solidFill>
                  <a:effectLst/>
                  <a:latin typeface="FrnkGothITC Hv BT" pitchFamily="34" charset="0"/>
                </a:rPr>
                <a:t>0</a:t>
              </a:r>
            </a:p>
          </p:txBody>
        </p:sp>
        <p:sp>
          <p:nvSpPr>
            <p:cNvPr id="186412" name="Text Box 44"/>
            <p:cNvSpPr txBox="1">
              <a:spLocks noChangeArrowheads="1"/>
            </p:cNvSpPr>
            <p:nvPr/>
          </p:nvSpPr>
          <p:spPr bwMode="auto">
            <a:xfrm>
              <a:off x="432" y="235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bg1"/>
                  </a:solidFill>
                  <a:effectLst/>
                  <a:latin typeface="FrnkGothITC Hv BT" pitchFamily="34" charset="0"/>
                </a:rPr>
                <a:t>0</a:t>
              </a:r>
            </a:p>
          </p:txBody>
        </p:sp>
        <p:sp>
          <p:nvSpPr>
            <p:cNvPr id="186413" name="Text Box 45"/>
            <p:cNvSpPr txBox="1">
              <a:spLocks noChangeArrowheads="1"/>
            </p:cNvSpPr>
            <p:nvPr/>
          </p:nvSpPr>
          <p:spPr bwMode="auto">
            <a:xfrm>
              <a:off x="3600" y="1776"/>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bg1"/>
                  </a:solidFill>
                  <a:effectLst/>
                  <a:latin typeface="FrnkGothITC Hv BT" pitchFamily="34" charset="0"/>
                </a:rPr>
                <a:t>0</a:t>
              </a:r>
            </a:p>
          </p:txBody>
        </p:sp>
        <p:sp>
          <p:nvSpPr>
            <p:cNvPr id="186414" name="Text Box 46"/>
            <p:cNvSpPr txBox="1">
              <a:spLocks noChangeArrowheads="1"/>
            </p:cNvSpPr>
            <p:nvPr/>
          </p:nvSpPr>
          <p:spPr bwMode="auto">
            <a:xfrm>
              <a:off x="3072" y="235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bg1"/>
                  </a:solidFill>
                  <a:effectLst/>
                  <a:latin typeface="FrnkGothITC Hv BT" pitchFamily="34" charset="0"/>
                </a:rPr>
                <a:t>0</a:t>
              </a:r>
            </a:p>
          </p:txBody>
        </p:sp>
        <p:sp>
          <p:nvSpPr>
            <p:cNvPr id="186415" name="Text Box 47"/>
            <p:cNvSpPr txBox="1">
              <a:spLocks noChangeArrowheads="1"/>
            </p:cNvSpPr>
            <p:nvPr/>
          </p:nvSpPr>
          <p:spPr bwMode="auto">
            <a:xfrm>
              <a:off x="1584" y="2400"/>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bg1"/>
                  </a:solidFill>
                  <a:effectLst/>
                  <a:latin typeface="FrnkGothITC Hv BT" pitchFamily="34" charset="0"/>
                </a:rPr>
                <a:t>0</a:t>
              </a:r>
            </a:p>
          </p:txBody>
        </p:sp>
        <p:sp>
          <p:nvSpPr>
            <p:cNvPr id="186416" name="Text Box 48"/>
            <p:cNvSpPr txBox="1">
              <a:spLocks noChangeArrowheads="1"/>
            </p:cNvSpPr>
            <p:nvPr/>
          </p:nvSpPr>
          <p:spPr bwMode="auto">
            <a:xfrm>
              <a:off x="3552" y="1200"/>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bg1"/>
                  </a:solidFill>
                  <a:effectLst/>
                  <a:latin typeface="FrnkGothITC Hv BT" pitchFamily="34" charset="0"/>
                </a:rPr>
                <a:t>1</a:t>
              </a:r>
            </a:p>
          </p:txBody>
        </p:sp>
        <p:sp>
          <p:nvSpPr>
            <p:cNvPr id="186417" name="Text Box 49"/>
            <p:cNvSpPr txBox="1">
              <a:spLocks noChangeArrowheads="1"/>
            </p:cNvSpPr>
            <p:nvPr/>
          </p:nvSpPr>
          <p:spPr bwMode="auto">
            <a:xfrm>
              <a:off x="1728" y="1776"/>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bg1"/>
                  </a:solidFill>
                  <a:effectLst/>
                  <a:latin typeface="FrnkGothITC Hv BT" pitchFamily="34" charset="0"/>
                </a:rPr>
                <a:t>1</a:t>
              </a:r>
            </a:p>
          </p:txBody>
        </p:sp>
        <p:sp>
          <p:nvSpPr>
            <p:cNvPr id="186418" name="Text Box 50"/>
            <p:cNvSpPr txBox="1">
              <a:spLocks noChangeArrowheads="1"/>
            </p:cNvSpPr>
            <p:nvPr/>
          </p:nvSpPr>
          <p:spPr bwMode="auto">
            <a:xfrm>
              <a:off x="4656" y="1776"/>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bg1"/>
                  </a:solidFill>
                  <a:effectLst/>
                  <a:latin typeface="FrnkGothITC Hv BT" pitchFamily="34" charset="0"/>
                </a:rPr>
                <a:t>1</a:t>
              </a:r>
            </a:p>
          </p:txBody>
        </p:sp>
        <p:sp>
          <p:nvSpPr>
            <p:cNvPr id="186419" name="Text Box 51"/>
            <p:cNvSpPr txBox="1">
              <a:spLocks noChangeArrowheads="1"/>
            </p:cNvSpPr>
            <p:nvPr/>
          </p:nvSpPr>
          <p:spPr bwMode="auto">
            <a:xfrm>
              <a:off x="960" y="235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bg1"/>
                  </a:solidFill>
                  <a:effectLst/>
                  <a:latin typeface="FrnkGothITC Hv BT" pitchFamily="34" charset="0"/>
                </a:rPr>
                <a:t>1</a:t>
              </a:r>
            </a:p>
          </p:txBody>
        </p:sp>
        <p:sp>
          <p:nvSpPr>
            <p:cNvPr id="186420" name="Text Box 52"/>
            <p:cNvSpPr txBox="1">
              <a:spLocks noChangeArrowheads="1"/>
            </p:cNvSpPr>
            <p:nvPr/>
          </p:nvSpPr>
          <p:spPr bwMode="auto">
            <a:xfrm>
              <a:off x="2112" y="2400"/>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bg1"/>
                  </a:solidFill>
                  <a:effectLst/>
                  <a:latin typeface="FrnkGothITC Hv BT" pitchFamily="34" charset="0"/>
                </a:rPr>
                <a:t>1</a:t>
              </a:r>
            </a:p>
          </p:txBody>
        </p:sp>
        <p:sp>
          <p:nvSpPr>
            <p:cNvPr id="186421" name="Text Box 53"/>
            <p:cNvSpPr txBox="1">
              <a:spLocks noChangeArrowheads="1"/>
            </p:cNvSpPr>
            <p:nvPr/>
          </p:nvSpPr>
          <p:spPr bwMode="auto">
            <a:xfrm>
              <a:off x="3552" y="2400"/>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bg1"/>
                  </a:solidFill>
                  <a:effectLst/>
                  <a:latin typeface="FrnkGothITC Hv BT" pitchFamily="34" charset="0"/>
                </a:rPr>
                <a:t>1</a:t>
              </a:r>
            </a:p>
          </p:txBody>
        </p:sp>
        <p:sp>
          <p:nvSpPr>
            <p:cNvPr id="186422" name="Text Box 54"/>
            <p:cNvSpPr txBox="1">
              <a:spLocks noChangeArrowheads="1"/>
            </p:cNvSpPr>
            <p:nvPr/>
          </p:nvSpPr>
          <p:spPr bwMode="auto">
            <a:xfrm>
              <a:off x="96" y="3504"/>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effectLst/>
                </a:rPr>
                <a:t>M</a:t>
              </a:r>
              <a:r>
                <a:rPr lang="en-US" sz="2400" baseline="-25000">
                  <a:effectLst/>
                </a:rPr>
                <a:t>0</a:t>
              </a:r>
            </a:p>
          </p:txBody>
        </p:sp>
        <p:sp>
          <p:nvSpPr>
            <p:cNvPr id="186423" name="Text Box 55"/>
            <p:cNvSpPr txBox="1">
              <a:spLocks noChangeArrowheads="1"/>
            </p:cNvSpPr>
            <p:nvPr/>
          </p:nvSpPr>
          <p:spPr bwMode="auto">
            <a:xfrm>
              <a:off x="528" y="3504"/>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effectLst/>
                </a:rPr>
                <a:t>M</a:t>
              </a:r>
              <a:r>
                <a:rPr lang="en-US" sz="2400" baseline="-25000">
                  <a:effectLst/>
                </a:rPr>
                <a:t>1</a:t>
              </a:r>
            </a:p>
          </p:txBody>
        </p:sp>
        <p:sp>
          <p:nvSpPr>
            <p:cNvPr id="186424" name="Text Box 56"/>
            <p:cNvSpPr txBox="1">
              <a:spLocks noChangeArrowheads="1"/>
            </p:cNvSpPr>
            <p:nvPr/>
          </p:nvSpPr>
          <p:spPr bwMode="auto">
            <a:xfrm>
              <a:off x="816" y="3504"/>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effectLst/>
                </a:rPr>
                <a:t>M</a:t>
              </a:r>
              <a:r>
                <a:rPr lang="en-US" sz="2400" baseline="-25000">
                  <a:effectLst/>
                </a:rPr>
                <a:t>2</a:t>
              </a:r>
            </a:p>
          </p:txBody>
        </p:sp>
        <p:sp>
          <p:nvSpPr>
            <p:cNvPr id="186425" name="Text Box 57"/>
            <p:cNvSpPr txBox="1">
              <a:spLocks noChangeArrowheads="1"/>
            </p:cNvSpPr>
            <p:nvPr/>
          </p:nvSpPr>
          <p:spPr bwMode="auto">
            <a:xfrm>
              <a:off x="1200" y="3504"/>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effectLst/>
                </a:rPr>
                <a:t>M</a:t>
              </a:r>
              <a:r>
                <a:rPr lang="en-US" sz="2400" baseline="-25000">
                  <a:effectLst/>
                </a:rPr>
                <a:t>3</a:t>
              </a:r>
            </a:p>
          </p:txBody>
        </p:sp>
        <p:sp>
          <p:nvSpPr>
            <p:cNvPr id="186426" name="Text Box 58"/>
            <p:cNvSpPr txBox="1">
              <a:spLocks noChangeArrowheads="1"/>
            </p:cNvSpPr>
            <p:nvPr/>
          </p:nvSpPr>
          <p:spPr bwMode="auto">
            <a:xfrm>
              <a:off x="1536" y="2976"/>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effectLst/>
                </a:rPr>
                <a:t>M</a:t>
              </a:r>
              <a:r>
                <a:rPr lang="en-US" sz="2400" baseline="-25000">
                  <a:effectLst/>
                </a:rPr>
                <a:t>4</a:t>
              </a:r>
            </a:p>
          </p:txBody>
        </p:sp>
        <p:sp>
          <p:nvSpPr>
            <p:cNvPr id="186427" name="Text Box 59"/>
            <p:cNvSpPr txBox="1">
              <a:spLocks noChangeArrowheads="1"/>
            </p:cNvSpPr>
            <p:nvPr/>
          </p:nvSpPr>
          <p:spPr bwMode="auto">
            <a:xfrm>
              <a:off x="2016" y="2976"/>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effectLst/>
                </a:rPr>
                <a:t>M</a:t>
              </a:r>
              <a:r>
                <a:rPr lang="en-US" sz="2400" baseline="-25000">
                  <a:effectLst/>
                </a:rPr>
                <a:t>5</a:t>
              </a:r>
            </a:p>
          </p:txBody>
        </p:sp>
        <p:sp>
          <p:nvSpPr>
            <p:cNvPr id="186428" name="Text Box 60"/>
            <p:cNvSpPr txBox="1">
              <a:spLocks noChangeArrowheads="1"/>
            </p:cNvSpPr>
            <p:nvPr/>
          </p:nvSpPr>
          <p:spPr bwMode="auto">
            <a:xfrm>
              <a:off x="3552" y="2976"/>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effectLst/>
                </a:rPr>
                <a:t>M</a:t>
              </a:r>
              <a:r>
                <a:rPr lang="en-US" sz="2400" baseline="-25000">
                  <a:effectLst/>
                </a:rPr>
                <a:t>8</a:t>
              </a:r>
            </a:p>
          </p:txBody>
        </p:sp>
        <p:sp>
          <p:nvSpPr>
            <p:cNvPr id="186429" name="Text Box 61"/>
            <p:cNvSpPr txBox="1">
              <a:spLocks noChangeArrowheads="1"/>
            </p:cNvSpPr>
            <p:nvPr/>
          </p:nvSpPr>
          <p:spPr bwMode="auto">
            <a:xfrm>
              <a:off x="5040" y="235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effectLst/>
                </a:rPr>
                <a:t>M</a:t>
              </a:r>
              <a:r>
                <a:rPr lang="en-US" sz="2400" baseline="-25000">
                  <a:effectLst/>
                </a:rPr>
                <a:t>9</a:t>
              </a:r>
            </a:p>
          </p:txBody>
        </p:sp>
        <p:sp>
          <p:nvSpPr>
            <p:cNvPr id="186430" name="Text Box 62"/>
            <p:cNvSpPr txBox="1">
              <a:spLocks noChangeArrowheads="1"/>
            </p:cNvSpPr>
            <p:nvPr/>
          </p:nvSpPr>
          <p:spPr bwMode="auto">
            <a:xfrm>
              <a:off x="2544" y="3456"/>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effectLst/>
                </a:rPr>
                <a:t>M</a:t>
              </a:r>
              <a:r>
                <a:rPr lang="en-US" sz="2400" baseline="-25000">
                  <a:effectLst/>
                </a:rPr>
                <a:t>6</a:t>
              </a:r>
            </a:p>
          </p:txBody>
        </p:sp>
        <p:sp>
          <p:nvSpPr>
            <p:cNvPr id="186431" name="Text Box 63"/>
            <p:cNvSpPr txBox="1">
              <a:spLocks noChangeArrowheads="1"/>
            </p:cNvSpPr>
            <p:nvPr/>
          </p:nvSpPr>
          <p:spPr bwMode="auto">
            <a:xfrm>
              <a:off x="3216" y="3456"/>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effectLst/>
                </a:rPr>
                <a:t>M</a:t>
              </a:r>
              <a:r>
                <a:rPr lang="en-US" sz="2400" baseline="-25000">
                  <a:effectLst/>
                </a:rPr>
                <a:t>7</a:t>
              </a:r>
            </a:p>
          </p:txBody>
        </p:sp>
      </p:grpSp>
    </p:spTree>
    <p:extLst>
      <p:ext uri="{BB962C8B-B14F-4D97-AF65-F5344CB8AC3E}">
        <p14:creationId xmlns:p14="http://schemas.microsoft.com/office/powerpoint/2010/main" val="24616812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86372"/>
                                        </p:tgtEl>
                                        <p:attrNameLst>
                                          <p:attrName>style.visibility</p:attrName>
                                        </p:attrNameLst>
                                      </p:cBhvr>
                                      <p:to>
                                        <p:strVal val="visible"/>
                                      </p:to>
                                    </p:set>
                                    <p:anim calcmode="lin" valueType="num">
                                      <p:cBhvr additive="base">
                                        <p:cTn id="7" dur="500" fill="hold"/>
                                        <p:tgtEl>
                                          <p:spTgt spid="186372"/>
                                        </p:tgtEl>
                                        <p:attrNameLst>
                                          <p:attrName>ppt_x</p:attrName>
                                        </p:attrNameLst>
                                      </p:cBhvr>
                                      <p:tavLst>
                                        <p:tav tm="0">
                                          <p:val>
                                            <p:strVal val="0-#ppt_w/2"/>
                                          </p:val>
                                        </p:tav>
                                        <p:tav tm="100000">
                                          <p:val>
                                            <p:strVal val="#ppt_x"/>
                                          </p:val>
                                        </p:tav>
                                      </p:tavLst>
                                    </p:anim>
                                    <p:anim calcmode="lin" valueType="num">
                                      <p:cBhvr additive="base">
                                        <p:cTn id="8" dur="500" fill="hold"/>
                                        <p:tgtEl>
                                          <p:spTgt spid="18637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8637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t>Lossless Data Compression</a:t>
            </a:r>
          </a:p>
        </p:txBody>
      </p:sp>
      <p:sp>
        <p:nvSpPr>
          <p:cNvPr id="188419" name="Rectangle 3"/>
          <p:cNvSpPr>
            <a:spLocks noGrp="1" noChangeArrowheads="1"/>
          </p:cNvSpPr>
          <p:nvPr>
            <p:ph type="body" idx="1"/>
          </p:nvPr>
        </p:nvSpPr>
        <p:spPr>
          <a:xfrm>
            <a:off x="381000" y="1295400"/>
            <a:ext cx="8382000" cy="4191000"/>
          </a:xfrm>
        </p:spPr>
        <p:txBody>
          <a:bodyPr/>
          <a:lstStyle/>
          <a:p>
            <a:pPr>
              <a:buClr>
                <a:schemeClr val="tx2"/>
              </a:buClr>
            </a:pPr>
            <a:r>
              <a:rPr lang="en-US"/>
              <a:t>Alphabet </a:t>
            </a:r>
            <a:r>
              <a:rPr lang="en-US">
                <a:solidFill>
                  <a:schemeClr val="hlink"/>
                </a:solidFill>
              </a:rPr>
              <a:t>= {a, b, c, d}</a:t>
            </a:r>
            <a:r>
              <a:rPr lang="en-US"/>
              <a:t>.</a:t>
            </a:r>
          </a:p>
          <a:p>
            <a:pPr>
              <a:buClr>
                <a:schemeClr val="tx2"/>
              </a:buClr>
            </a:pPr>
            <a:r>
              <a:rPr lang="en-US"/>
              <a:t>String with </a:t>
            </a:r>
            <a:r>
              <a:rPr lang="en-US">
                <a:solidFill>
                  <a:schemeClr val="hlink"/>
                </a:solidFill>
              </a:rPr>
              <a:t>10 a</a:t>
            </a:r>
            <a:r>
              <a:rPr lang="en-US"/>
              <a:t>s, </a:t>
            </a:r>
            <a:r>
              <a:rPr lang="en-US">
                <a:solidFill>
                  <a:schemeClr val="hlink"/>
                </a:solidFill>
              </a:rPr>
              <a:t>5 b</a:t>
            </a:r>
            <a:r>
              <a:rPr lang="en-US"/>
              <a:t>s, </a:t>
            </a:r>
            <a:r>
              <a:rPr lang="en-US">
                <a:solidFill>
                  <a:schemeClr val="hlink"/>
                </a:solidFill>
              </a:rPr>
              <a:t>100 c</a:t>
            </a:r>
            <a:r>
              <a:rPr lang="en-US"/>
              <a:t>s, and </a:t>
            </a:r>
            <a:r>
              <a:rPr lang="en-US">
                <a:solidFill>
                  <a:schemeClr val="hlink"/>
                </a:solidFill>
              </a:rPr>
              <a:t>900 d</a:t>
            </a:r>
            <a:r>
              <a:rPr lang="en-US"/>
              <a:t>s.</a:t>
            </a:r>
          </a:p>
          <a:p>
            <a:pPr>
              <a:buClr>
                <a:schemeClr val="tx2"/>
              </a:buClr>
            </a:pPr>
            <a:r>
              <a:rPr lang="en-US"/>
              <a:t>Use a </a:t>
            </a:r>
            <a:r>
              <a:rPr lang="en-US">
                <a:solidFill>
                  <a:schemeClr val="hlink"/>
                </a:solidFill>
              </a:rPr>
              <a:t>2</a:t>
            </a:r>
            <a:r>
              <a:rPr lang="en-US"/>
              <a:t>-bit code.</a:t>
            </a:r>
          </a:p>
          <a:p>
            <a:pPr lvl="1">
              <a:buClr>
                <a:schemeClr val="hlink"/>
              </a:buClr>
              <a:buFont typeface="Wingdings" panose="05000000000000000000" pitchFamily="2" charset="2"/>
              <a:buChar char="§"/>
            </a:pPr>
            <a:r>
              <a:rPr lang="en-US">
                <a:solidFill>
                  <a:schemeClr val="hlink"/>
                </a:solidFill>
              </a:rPr>
              <a:t>a = 00</a:t>
            </a:r>
            <a:r>
              <a:rPr lang="en-US"/>
              <a:t>, </a:t>
            </a:r>
            <a:r>
              <a:rPr lang="en-US">
                <a:solidFill>
                  <a:schemeClr val="hlink"/>
                </a:solidFill>
              </a:rPr>
              <a:t>b = 01</a:t>
            </a:r>
            <a:r>
              <a:rPr lang="en-US"/>
              <a:t>, </a:t>
            </a:r>
            <a:r>
              <a:rPr lang="en-US">
                <a:solidFill>
                  <a:schemeClr val="hlink"/>
                </a:solidFill>
              </a:rPr>
              <a:t>c = 10</a:t>
            </a:r>
            <a:r>
              <a:rPr lang="en-US"/>
              <a:t>, </a:t>
            </a:r>
            <a:r>
              <a:rPr lang="en-US">
                <a:solidFill>
                  <a:schemeClr val="hlink"/>
                </a:solidFill>
              </a:rPr>
              <a:t>d = 11</a:t>
            </a:r>
            <a:r>
              <a:rPr lang="en-US"/>
              <a:t>.</a:t>
            </a:r>
          </a:p>
          <a:p>
            <a:pPr lvl="1">
              <a:buClr>
                <a:schemeClr val="hlink"/>
              </a:buClr>
              <a:buFont typeface="Wingdings" panose="05000000000000000000" pitchFamily="2" charset="2"/>
              <a:buChar char="§"/>
            </a:pPr>
            <a:r>
              <a:rPr lang="en-US"/>
              <a:t>Size of string </a:t>
            </a:r>
            <a:r>
              <a:rPr lang="en-US">
                <a:solidFill>
                  <a:schemeClr val="hlink"/>
                </a:solidFill>
              </a:rPr>
              <a:t>= 10*2 + 5*2 + 100*2 + 900*2</a:t>
            </a:r>
          </a:p>
          <a:p>
            <a:pPr lvl="1">
              <a:buClr>
                <a:schemeClr val="hlink"/>
              </a:buClr>
              <a:buFont typeface="Wingdings" panose="05000000000000000000" pitchFamily="2" charset="2"/>
              <a:buNone/>
            </a:pPr>
            <a:r>
              <a:rPr lang="en-US">
                <a:solidFill>
                  <a:schemeClr val="hlink"/>
                </a:solidFill>
              </a:rPr>
              <a:t>                         = 2030</a:t>
            </a:r>
            <a:r>
              <a:rPr lang="en-US"/>
              <a:t> bits.</a:t>
            </a:r>
          </a:p>
          <a:p>
            <a:pPr lvl="1">
              <a:buClr>
                <a:schemeClr val="hlink"/>
              </a:buClr>
              <a:buFont typeface="Wingdings" panose="05000000000000000000" pitchFamily="2" charset="2"/>
              <a:buChar char="§"/>
            </a:pPr>
            <a:r>
              <a:rPr lang="en-US"/>
              <a:t>Plus size of code table.</a:t>
            </a:r>
          </a:p>
        </p:txBody>
      </p:sp>
    </p:spTree>
    <p:extLst>
      <p:ext uri="{BB962C8B-B14F-4D97-AF65-F5344CB8AC3E}">
        <p14:creationId xmlns:p14="http://schemas.microsoft.com/office/powerpoint/2010/main" val="13778185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 calcmode="lin" valueType="num">
                                      <p:cBhvr additive="base">
                                        <p:cTn id="7" dur="500" fill="hold"/>
                                        <p:tgtEl>
                                          <p:spTgt spid="188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84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8419">
                                            <p:txEl>
                                              <p:pRg st="1" end="1"/>
                                            </p:txEl>
                                          </p:spTgt>
                                        </p:tgtEl>
                                        <p:attrNameLst>
                                          <p:attrName>style.visibility</p:attrName>
                                        </p:attrNameLst>
                                      </p:cBhvr>
                                      <p:to>
                                        <p:strVal val="visible"/>
                                      </p:to>
                                    </p:set>
                                    <p:anim calcmode="lin" valueType="num">
                                      <p:cBhvr additive="base">
                                        <p:cTn id="13" dur="500" fill="hold"/>
                                        <p:tgtEl>
                                          <p:spTgt spid="1884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84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8419">
                                            <p:txEl>
                                              <p:pRg st="2" end="2"/>
                                            </p:txEl>
                                          </p:spTgt>
                                        </p:tgtEl>
                                        <p:attrNameLst>
                                          <p:attrName>style.visibility</p:attrName>
                                        </p:attrNameLst>
                                      </p:cBhvr>
                                      <p:to>
                                        <p:strVal val="visible"/>
                                      </p:to>
                                    </p:set>
                                    <p:anim calcmode="lin" valueType="num">
                                      <p:cBhvr additive="base">
                                        <p:cTn id="19" dur="500" fill="hold"/>
                                        <p:tgtEl>
                                          <p:spTgt spid="1884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84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8419">
                                            <p:txEl>
                                              <p:pRg st="3" end="3"/>
                                            </p:txEl>
                                          </p:spTgt>
                                        </p:tgtEl>
                                        <p:attrNameLst>
                                          <p:attrName>style.visibility</p:attrName>
                                        </p:attrNameLst>
                                      </p:cBhvr>
                                      <p:to>
                                        <p:strVal val="visible"/>
                                      </p:to>
                                    </p:set>
                                    <p:anim calcmode="lin" valueType="num">
                                      <p:cBhvr additive="base">
                                        <p:cTn id="25" dur="500" fill="hold"/>
                                        <p:tgtEl>
                                          <p:spTgt spid="1884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84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8419">
                                            <p:txEl>
                                              <p:pRg st="4" end="4"/>
                                            </p:txEl>
                                          </p:spTgt>
                                        </p:tgtEl>
                                        <p:attrNameLst>
                                          <p:attrName>style.visibility</p:attrName>
                                        </p:attrNameLst>
                                      </p:cBhvr>
                                      <p:to>
                                        <p:strVal val="visible"/>
                                      </p:to>
                                    </p:set>
                                    <p:anim calcmode="lin" valueType="num">
                                      <p:cBhvr additive="base">
                                        <p:cTn id="31" dur="500" fill="hold"/>
                                        <p:tgtEl>
                                          <p:spTgt spid="18841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84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8419">
                                            <p:txEl>
                                              <p:pRg st="5" end="5"/>
                                            </p:txEl>
                                          </p:spTgt>
                                        </p:tgtEl>
                                        <p:attrNameLst>
                                          <p:attrName>style.visibility</p:attrName>
                                        </p:attrNameLst>
                                      </p:cBhvr>
                                      <p:to>
                                        <p:strVal val="visible"/>
                                      </p:to>
                                    </p:set>
                                    <p:anim calcmode="lin" valueType="num">
                                      <p:cBhvr additive="base">
                                        <p:cTn id="37" dur="500" fill="hold"/>
                                        <p:tgtEl>
                                          <p:spTgt spid="18841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84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8419">
                                            <p:txEl>
                                              <p:pRg st="6" end="6"/>
                                            </p:txEl>
                                          </p:spTgt>
                                        </p:tgtEl>
                                        <p:attrNameLst>
                                          <p:attrName>style.visibility</p:attrName>
                                        </p:attrNameLst>
                                      </p:cBhvr>
                                      <p:to>
                                        <p:strVal val="visible"/>
                                      </p:to>
                                    </p:set>
                                    <p:anim calcmode="lin" valueType="num">
                                      <p:cBhvr additive="base">
                                        <p:cTn id="43" dur="500" fill="hold"/>
                                        <p:tgtEl>
                                          <p:spTgt spid="18841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841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bldLvl="3"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t>Lossless Data Compression</a:t>
            </a:r>
          </a:p>
        </p:txBody>
      </p:sp>
      <p:sp>
        <p:nvSpPr>
          <p:cNvPr id="189443" name="Rectangle 3"/>
          <p:cNvSpPr>
            <a:spLocks noGrp="1" noChangeArrowheads="1"/>
          </p:cNvSpPr>
          <p:nvPr>
            <p:ph type="body" idx="1"/>
          </p:nvPr>
        </p:nvSpPr>
        <p:spPr>
          <a:xfrm>
            <a:off x="609600" y="1295400"/>
            <a:ext cx="7772400" cy="5181600"/>
          </a:xfrm>
        </p:spPr>
        <p:txBody>
          <a:bodyPr/>
          <a:lstStyle/>
          <a:p>
            <a:pPr>
              <a:buClr>
                <a:schemeClr val="tx2"/>
              </a:buClr>
            </a:pPr>
            <a:r>
              <a:rPr lang="en-US"/>
              <a:t>Use a variable length code that satisfies prefix property (</a:t>
            </a:r>
            <a:r>
              <a:rPr lang="en-US">
                <a:solidFill>
                  <a:schemeClr val="bg1"/>
                </a:solidFill>
              </a:rPr>
              <a:t>no code is a prefix of</a:t>
            </a:r>
            <a:r>
              <a:rPr lang="en-US"/>
              <a:t> </a:t>
            </a:r>
            <a:r>
              <a:rPr lang="en-US">
                <a:solidFill>
                  <a:schemeClr val="bg1"/>
                </a:solidFill>
              </a:rPr>
              <a:t>another</a:t>
            </a:r>
            <a:r>
              <a:rPr lang="en-US"/>
              <a:t>).</a:t>
            </a:r>
          </a:p>
          <a:p>
            <a:pPr lvl="1">
              <a:buClr>
                <a:schemeClr val="hlink"/>
              </a:buClr>
              <a:buFont typeface="Wingdings" panose="05000000000000000000" pitchFamily="2" charset="2"/>
              <a:buChar char="§"/>
            </a:pPr>
            <a:r>
              <a:rPr lang="en-US">
                <a:solidFill>
                  <a:schemeClr val="hlink"/>
                </a:solidFill>
              </a:rPr>
              <a:t>a = 000</a:t>
            </a:r>
            <a:r>
              <a:rPr lang="en-US"/>
              <a:t>, </a:t>
            </a:r>
            <a:r>
              <a:rPr lang="en-US">
                <a:solidFill>
                  <a:schemeClr val="hlink"/>
                </a:solidFill>
              </a:rPr>
              <a:t>b = 001</a:t>
            </a:r>
            <a:r>
              <a:rPr lang="en-US"/>
              <a:t>, </a:t>
            </a:r>
            <a:r>
              <a:rPr lang="en-US">
                <a:solidFill>
                  <a:schemeClr val="hlink"/>
                </a:solidFill>
              </a:rPr>
              <a:t>c = 01</a:t>
            </a:r>
            <a:r>
              <a:rPr lang="en-US"/>
              <a:t>, </a:t>
            </a:r>
            <a:r>
              <a:rPr lang="en-US">
                <a:solidFill>
                  <a:schemeClr val="hlink"/>
                </a:solidFill>
              </a:rPr>
              <a:t>d = 1</a:t>
            </a:r>
            <a:r>
              <a:rPr lang="en-US"/>
              <a:t>.</a:t>
            </a:r>
          </a:p>
          <a:p>
            <a:pPr lvl="1">
              <a:buClr>
                <a:schemeClr val="hlink"/>
              </a:buClr>
              <a:buFont typeface="Wingdings" panose="05000000000000000000" pitchFamily="2" charset="2"/>
              <a:buChar char="§"/>
            </a:pPr>
            <a:r>
              <a:rPr lang="en-US"/>
              <a:t>Size of string </a:t>
            </a:r>
            <a:r>
              <a:rPr lang="en-US">
                <a:solidFill>
                  <a:schemeClr val="hlink"/>
                </a:solidFill>
              </a:rPr>
              <a:t>= 10*3 + 5*3 + 100*2 + 900*1</a:t>
            </a:r>
          </a:p>
          <a:p>
            <a:pPr lvl="1">
              <a:buClr>
                <a:schemeClr val="hlink"/>
              </a:buClr>
              <a:buFont typeface="Wingdings" panose="05000000000000000000" pitchFamily="2" charset="2"/>
              <a:buNone/>
            </a:pPr>
            <a:r>
              <a:rPr lang="en-US">
                <a:solidFill>
                  <a:schemeClr val="hlink"/>
                </a:solidFill>
              </a:rPr>
              <a:t>                         = 1145</a:t>
            </a:r>
            <a:r>
              <a:rPr lang="en-US"/>
              <a:t> bits.</a:t>
            </a:r>
          </a:p>
          <a:p>
            <a:pPr lvl="1">
              <a:buClr>
                <a:schemeClr val="hlink"/>
              </a:buClr>
              <a:buFont typeface="Wingdings" panose="05000000000000000000" pitchFamily="2" charset="2"/>
              <a:buChar char="§"/>
            </a:pPr>
            <a:r>
              <a:rPr lang="en-US"/>
              <a:t>Plus size of code table.</a:t>
            </a:r>
          </a:p>
          <a:p>
            <a:pPr lvl="1">
              <a:buClr>
                <a:schemeClr val="hlink"/>
              </a:buClr>
              <a:buFont typeface="Wingdings" panose="05000000000000000000" pitchFamily="2" charset="2"/>
              <a:buChar char="§"/>
            </a:pPr>
            <a:r>
              <a:rPr lang="en-US"/>
              <a:t>Compression ratio is approx. </a:t>
            </a:r>
            <a:r>
              <a:rPr lang="en-US">
                <a:solidFill>
                  <a:schemeClr val="hlink"/>
                </a:solidFill>
              </a:rPr>
              <a:t>2030/1145 = 1.8</a:t>
            </a:r>
            <a:r>
              <a:rPr lang="en-US"/>
              <a:t>.</a:t>
            </a:r>
          </a:p>
          <a:p>
            <a:pPr lvl="1">
              <a:buClr>
                <a:schemeClr val="hlink"/>
              </a:buClr>
              <a:buFont typeface="Wingdings" panose="05000000000000000000" pitchFamily="2" charset="2"/>
              <a:buChar char="§"/>
            </a:pPr>
            <a:endParaRPr lang="en-US"/>
          </a:p>
        </p:txBody>
      </p:sp>
    </p:spTree>
    <p:extLst>
      <p:ext uri="{BB962C8B-B14F-4D97-AF65-F5344CB8AC3E}">
        <p14:creationId xmlns:p14="http://schemas.microsoft.com/office/powerpoint/2010/main" val="29036788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 calcmode="lin" valueType="num">
                                      <p:cBhvr additive="base">
                                        <p:cTn id="7" dur="500" fill="hold"/>
                                        <p:tgtEl>
                                          <p:spTgt spid="1894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94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9443">
                                            <p:txEl>
                                              <p:pRg st="1" end="1"/>
                                            </p:txEl>
                                          </p:spTgt>
                                        </p:tgtEl>
                                        <p:attrNameLst>
                                          <p:attrName>style.visibility</p:attrName>
                                        </p:attrNameLst>
                                      </p:cBhvr>
                                      <p:to>
                                        <p:strVal val="visible"/>
                                      </p:to>
                                    </p:set>
                                    <p:anim calcmode="lin" valueType="num">
                                      <p:cBhvr additive="base">
                                        <p:cTn id="13" dur="500" fill="hold"/>
                                        <p:tgtEl>
                                          <p:spTgt spid="1894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94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9443">
                                            <p:txEl>
                                              <p:pRg st="2" end="2"/>
                                            </p:txEl>
                                          </p:spTgt>
                                        </p:tgtEl>
                                        <p:attrNameLst>
                                          <p:attrName>style.visibility</p:attrName>
                                        </p:attrNameLst>
                                      </p:cBhvr>
                                      <p:to>
                                        <p:strVal val="visible"/>
                                      </p:to>
                                    </p:set>
                                    <p:anim calcmode="lin" valueType="num">
                                      <p:cBhvr additive="base">
                                        <p:cTn id="19" dur="500" fill="hold"/>
                                        <p:tgtEl>
                                          <p:spTgt spid="1894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94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9443">
                                            <p:txEl>
                                              <p:pRg st="3" end="3"/>
                                            </p:txEl>
                                          </p:spTgt>
                                        </p:tgtEl>
                                        <p:attrNameLst>
                                          <p:attrName>style.visibility</p:attrName>
                                        </p:attrNameLst>
                                      </p:cBhvr>
                                      <p:to>
                                        <p:strVal val="visible"/>
                                      </p:to>
                                    </p:set>
                                    <p:anim calcmode="lin" valueType="num">
                                      <p:cBhvr additive="base">
                                        <p:cTn id="25" dur="500" fill="hold"/>
                                        <p:tgtEl>
                                          <p:spTgt spid="1894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94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9443">
                                            <p:txEl>
                                              <p:pRg st="4" end="4"/>
                                            </p:txEl>
                                          </p:spTgt>
                                        </p:tgtEl>
                                        <p:attrNameLst>
                                          <p:attrName>style.visibility</p:attrName>
                                        </p:attrNameLst>
                                      </p:cBhvr>
                                      <p:to>
                                        <p:strVal val="visible"/>
                                      </p:to>
                                    </p:set>
                                    <p:anim calcmode="lin" valueType="num">
                                      <p:cBhvr additive="base">
                                        <p:cTn id="31" dur="500" fill="hold"/>
                                        <p:tgtEl>
                                          <p:spTgt spid="1894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94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9443">
                                            <p:txEl>
                                              <p:pRg st="5" end="5"/>
                                            </p:txEl>
                                          </p:spTgt>
                                        </p:tgtEl>
                                        <p:attrNameLst>
                                          <p:attrName>style.visibility</p:attrName>
                                        </p:attrNameLst>
                                      </p:cBhvr>
                                      <p:to>
                                        <p:strVal val="visible"/>
                                      </p:to>
                                    </p:set>
                                    <p:anim calcmode="lin" valueType="num">
                                      <p:cBhvr additive="base">
                                        <p:cTn id="37" dur="500" fill="hold"/>
                                        <p:tgtEl>
                                          <p:spTgt spid="1894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944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bldLvl="3"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t>Lossless Data Compression</a:t>
            </a:r>
          </a:p>
        </p:txBody>
      </p:sp>
      <p:sp>
        <p:nvSpPr>
          <p:cNvPr id="190467" name="Rectangle 3"/>
          <p:cNvSpPr>
            <a:spLocks noGrp="1" noChangeArrowheads="1"/>
          </p:cNvSpPr>
          <p:nvPr>
            <p:ph type="body" idx="1"/>
          </p:nvPr>
        </p:nvSpPr>
        <p:spPr>
          <a:xfrm>
            <a:off x="228600" y="4953000"/>
            <a:ext cx="8686800" cy="1676400"/>
          </a:xfrm>
        </p:spPr>
        <p:txBody>
          <a:bodyPr/>
          <a:lstStyle/>
          <a:p>
            <a:pPr>
              <a:lnSpc>
                <a:spcPct val="90000"/>
              </a:lnSpc>
              <a:buClr>
                <a:schemeClr val="tx2"/>
              </a:buClr>
            </a:pPr>
            <a:r>
              <a:rPr lang="en-US" sz="2800"/>
              <a:t>Decode </a:t>
            </a:r>
            <a:r>
              <a:rPr lang="en-US" sz="2800">
                <a:solidFill>
                  <a:schemeClr val="hlink"/>
                </a:solidFill>
              </a:rPr>
              <a:t>0001100101…</a:t>
            </a:r>
          </a:p>
          <a:p>
            <a:pPr>
              <a:lnSpc>
                <a:spcPct val="90000"/>
              </a:lnSpc>
              <a:buClr>
                <a:schemeClr val="tx2"/>
              </a:buClr>
            </a:pPr>
            <a:r>
              <a:rPr lang="en-US" sz="2800">
                <a:solidFill>
                  <a:schemeClr val="hlink"/>
                </a:solidFill>
              </a:rPr>
              <a:t>addbc…</a:t>
            </a:r>
          </a:p>
          <a:p>
            <a:pPr>
              <a:lnSpc>
                <a:spcPct val="90000"/>
              </a:lnSpc>
              <a:buClr>
                <a:schemeClr val="tx2"/>
              </a:buClr>
            </a:pPr>
            <a:r>
              <a:rPr lang="en-US" sz="2800"/>
              <a:t>Compression ratio is maximized when the decode tree has minimum WEPL.</a:t>
            </a:r>
          </a:p>
        </p:txBody>
      </p:sp>
      <p:sp>
        <p:nvSpPr>
          <p:cNvPr id="190468" name="Rectangle 4"/>
          <p:cNvSpPr>
            <a:spLocks noChangeArrowheads="1"/>
          </p:cNvSpPr>
          <p:nvPr/>
        </p:nvSpPr>
        <p:spPr bwMode="auto">
          <a:xfrm>
            <a:off x="2614613" y="3886200"/>
            <a:ext cx="292100" cy="292100"/>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0469" name="Rectangle 5"/>
          <p:cNvSpPr>
            <a:spLocks noChangeArrowheads="1"/>
          </p:cNvSpPr>
          <p:nvPr/>
        </p:nvSpPr>
        <p:spPr bwMode="auto">
          <a:xfrm>
            <a:off x="3148013" y="3886200"/>
            <a:ext cx="292100" cy="292100"/>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0470" name="Rectangle 6"/>
          <p:cNvSpPr>
            <a:spLocks noChangeArrowheads="1"/>
          </p:cNvSpPr>
          <p:nvPr/>
        </p:nvSpPr>
        <p:spPr bwMode="auto">
          <a:xfrm>
            <a:off x="3856038" y="3024188"/>
            <a:ext cx="292100" cy="292100"/>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0471" name="Oval 7"/>
          <p:cNvSpPr>
            <a:spLocks noChangeArrowheads="1"/>
          </p:cNvSpPr>
          <p:nvPr/>
        </p:nvSpPr>
        <p:spPr bwMode="auto">
          <a:xfrm>
            <a:off x="2765425" y="3048000"/>
            <a:ext cx="444500" cy="4445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0472" name="Oval 8"/>
          <p:cNvSpPr>
            <a:spLocks noChangeArrowheads="1"/>
          </p:cNvSpPr>
          <p:nvPr/>
        </p:nvSpPr>
        <p:spPr bwMode="auto">
          <a:xfrm>
            <a:off x="3298825" y="2057400"/>
            <a:ext cx="444500" cy="4445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0473" name="Oval 9"/>
          <p:cNvSpPr>
            <a:spLocks noChangeArrowheads="1"/>
          </p:cNvSpPr>
          <p:nvPr/>
        </p:nvSpPr>
        <p:spPr bwMode="auto">
          <a:xfrm>
            <a:off x="4365625" y="1066800"/>
            <a:ext cx="444500" cy="4445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0474" name="Line 10"/>
          <p:cNvSpPr>
            <a:spLocks noChangeShapeType="1"/>
          </p:cNvSpPr>
          <p:nvPr/>
        </p:nvSpPr>
        <p:spPr bwMode="auto">
          <a:xfrm flipH="1">
            <a:off x="3673475" y="1441450"/>
            <a:ext cx="685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0475" name="Line 11"/>
          <p:cNvSpPr>
            <a:spLocks noChangeShapeType="1"/>
          </p:cNvSpPr>
          <p:nvPr/>
        </p:nvSpPr>
        <p:spPr bwMode="auto">
          <a:xfrm>
            <a:off x="4816475" y="1365250"/>
            <a:ext cx="685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0476" name="Line 12"/>
          <p:cNvSpPr>
            <a:spLocks noChangeShapeType="1"/>
          </p:cNvSpPr>
          <p:nvPr/>
        </p:nvSpPr>
        <p:spPr bwMode="auto">
          <a:xfrm flipH="1">
            <a:off x="3063875" y="2508250"/>
            <a:ext cx="3048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0477" name="Line 13"/>
          <p:cNvSpPr>
            <a:spLocks noChangeShapeType="1"/>
          </p:cNvSpPr>
          <p:nvPr/>
        </p:nvSpPr>
        <p:spPr bwMode="auto">
          <a:xfrm>
            <a:off x="3673475" y="2508250"/>
            <a:ext cx="3048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0478" name="Line 14"/>
          <p:cNvSpPr>
            <a:spLocks noChangeShapeType="1"/>
          </p:cNvSpPr>
          <p:nvPr/>
        </p:nvSpPr>
        <p:spPr bwMode="auto">
          <a:xfrm flipH="1">
            <a:off x="2682875" y="3498850"/>
            <a:ext cx="2286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0479" name="Line 15"/>
          <p:cNvSpPr>
            <a:spLocks noChangeShapeType="1"/>
          </p:cNvSpPr>
          <p:nvPr/>
        </p:nvSpPr>
        <p:spPr bwMode="auto">
          <a:xfrm>
            <a:off x="3140075" y="3498850"/>
            <a:ext cx="2286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0480" name="Rectangle 16"/>
          <p:cNvSpPr>
            <a:spLocks noChangeArrowheads="1"/>
          </p:cNvSpPr>
          <p:nvPr/>
        </p:nvSpPr>
        <p:spPr bwMode="auto">
          <a:xfrm>
            <a:off x="5356225" y="2057400"/>
            <a:ext cx="292100" cy="292100"/>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0481" name="Text Box 17"/>
          <p:cNvSpPr txBox="1">
            <a:spLocks noChangeArrowheads="1"/>
          </p:cNvSpPr>
          <p:nvPr/>
        </p:nvSpPr>
        <p:spPr bwMode="auto">
          <a:xfrm>
            <a:off x="3810000" y="1447800"/>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bg1"/>
                </a:solidFill>
                <a:effectLst/>
                <a:latin typeface="FrnkGothITC Hv BT" pitchFamily="34" charset="0"/>
              </a:rPr>
              <a:t>0</a:t>
            </a:r>
          </a:p>
        </p:txBody>
      </p:sp>
      <p:sp>
        <p:nvSpPr>
          <p:cNvPr id="190482" name="Text Box 18"/>
          <p:cNvSpPr txBox="1">
            <a:spLocks noChangeArrowheads="1"/>
          </p:cNvSpPr>
          <p:nvPr/>
        </p:nvSpPr>
        <p:spPr bwMode="auto">
          <a:xfrm>
            <a:off x="5105400" y="1447800"/>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bg1"/>
                </a:solidFill>
                <a:effectLst/>
                <a:latin typeface="FrnkGothITC Hv BT" pitchFamily="34" charset="0"/>
              </a:rPr>
              <a:t>1</a:t>
            </a:r>
          </a:p>
        </p:txBody>
      </p:sp>
      <p:sp>
        <p:nvSpPr>
          <p:cNvPr id="190483" name="Text Box 19"/>
          <p:cNvSpPr txBox="1">
            <a:spLocks noChangeArrowheads="1"/>
          </p:cNvSpPr>
          <p:nvPr/>
        </p:nvSpPr>
        <p:spPr bwMode="auto">
          <a:xfrm>
            <a:off x="3810000" y="2514600"/>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bg1"/>
                </a:solidFill>
                <a:effectLst/>
                <a:latin typeface="FrnkGothITC Hv BT" pitchFamily="34" charset="0"/>
              </a:rPr>
              <a:t>1</a:t>
            </a:r>
          </a:p>
        </p:txBody>
      </p:sp>
      <p:sp>
        <p:nvSpPr>
          <p:cNvPr id="190484" name="Text Box 20"/>
          <p:cNvSpPr txBox="1">
            <a:spLocks noChangeArrowheads="1"/>
          </p:cNvSpPr>
          <p:nvPr/>
        </p:nvSpPr>
        <p:spPr bwMode="auto">
          <a:xfrm>
            <a:off x="2895600" y="2514600"/>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bg1"/>
                </a:solidFill>
                <a:effectLst/>
                <a:latin typeface="FrnkGothITC Hv BT" pitchFamily="34" charset="0"/>
              </a:rPr>
              <a:t>0</a:t>
            </a:r>
          </a:p>
        </p:txBody>
      </p:sp>
      <p:sp>
        <p:nvSpPr>
          <p:cNvPr id="190485" name="Text Box 21"/>
          <p:cNvSpPr txBox="1">
            <a:spLocks noChangeArrowheads="1"/>
          </p:cNvSpPr>
          <p:nvPr/>
        </p:nvSpPr>
        <p:spPr bwMode="auto">
          <a:xfrm>
            <a:off x="5334000" y="24384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effectLst/>
              </a:rPr>
              <a:t>d</a:t>
            </a:r>
            <a:endParaRPr lang="en-US" sz="2400" baseline="-25000">
              <a:effectLst/>
            </a:endParaRPr>
          </a:p>
        </p:txBody>
      </p:sp>
      <p:sp>
        <p:nvSpPr>
          <p:cNvPr id="190486" name="Text Box 22"/>
          <p:cNvSpPr txBox="1">
            <a:spLocks noChangeArrowheads="1"/>
          </p:cNvSpPr>
          <p:nvPr/>
        </p:nvSpPr>
        <p:spPr bwMode="auto">
          <a:xfrm>
            <a:off x="2514600" y="41910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effectLst/>
              </a:rPr>
              <a:t>a</a:t>
            </a:r>
            <a:endParaRPr lang="en-US" sz="2400" baseline="-25000">
              <a:effectLst/>
            </a:endParaRPr>
          </a:p>
        </p:txBody>
      </p:sp>
      <p:sp>
        <p:nvSpPr>
          <p:cNvPr id="190487" name="Text Box 23"/>
          <p:cNvSpPr txBox="1">
            <a:spLocks noChangeArrowheads="1"/>
          </p:cNvSpPr>
          <p:nvPr/>
        </p:nvSpPr>
        <p:spPr bwMode="auto">
          <a:xfrm>
            <a:off x="3048000" y="41910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effectLst/>
              </a:rPr>
              <a:t>b</a:t>
            </a:r>
            <a:endParaRPr lang="en-US" sz="2400" baseline="-25000">
              <a:effectLst/>
            </a:endParaRPr>
          </a:p>
        </p:txBody>
      </p:sp>
      <p:sp>
        <p:nvSpPr>
          <p:cNvPr id="190488" name="Text Box 24"/>
          <p:cNvSpPr txBox="1">
            <a:spLocks noChangeArrowheads="1"/>
          </p:cNvSpPr>
          <p:nvPr/>
        </p:nvSpPr>
        <p:spPr bwMode="auto">
          <a:xfrm>
            <a:off x="3810000" y="3352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effectLst/>
              </a:rPr>
              <a:t>c</a:t>
            </a:r>
            <a:endParaRPr lang="en-US" sz="2400" baseline="-25000">
              <a:effectLst/>
            </a:endParaRPr>
          </a:p>
        </p:txBody>
      </p:sp>
      <p:sp>
        <p:nvSpPr>
          <p:cNvPr id="190489" name="Text Box 25"/>
          <p:cNvSpPr txBox="1">
            <a:spLocks noChangeArrowheads="1"/>
          </p:cNvSpPr>
          <p:nvPr/>
        </p:nvSpPr>
        <p:spPr bwMode="auto">
          <a:xfrm>
            <a:off x="3200400" y="3429000"/>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bg1"/>
                </a:solidFill>
                <a:effectLst/>
                <a:latin typeface="FrnkGothITC Hv BT" pitchFamily="34" charset="0"/>
              </a:rPr>
              <a:t>1</a:t>
            </a:r>
          </a:p>
        </p:txBody>
      </p:sp>
      <p:sp>
        <p:nvSpPr>
          <p:cNvPr id="190490" name="Text Box 26"/>
          <p:cNvSpPr txBox="1">
            <a:spLocks noChangeArrowheads="1"/>
          </p:cNvSpPr>
          <p:nvPr/>
        </p:nvSpPr>
        <p:spPr bwMode="auto">
          <a:xfrm>
            <a:off x="2514600" y="3429000"/>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bg1"/>
                </a:solidFill>
                <a:effectLst/>
                <a:latin typeface="FrnkGothITC Hv BT" pitchFamily="34" charset="0"/>
              </a:rPr>
              <a:t>0</a:t>
            </a:r>
          </a:p>
        </p:txBody>
      </p:sp>
    </p:spTree>
    <p:extLst>
      <p:ext uri="{BB962C8B-B14F-4D97-AF65-F5344CB8AC3E}">
        <p14:creationId xmlns:p14="http://schemas.microsoft.com/office/powerpoint/2010/main" val="7417588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0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04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0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bldLvl="2"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lgn="l"/>
            <a:r>
              <a:rPr lang="en-US" sz="3600" b="1" dirty="0">
                <a:latin typeface="Times New Roman" panose="02020603050405020304" pitchFamily="18" charset="0"/>
                <a:cs typeface="Times New Roman" panose="02020603050405020304" pitchFamily="18" charset="0"/>
              </a:rPr>
              <a:t>Huffman Trees</a:t>
            </a:r>
          </a:p>
        </p:txBody>
      </p:sp>
      <p:sp>
        <p:nvSpPr>
          <p:cNvPr id="192515" name="Rectangle 3"/>
          <p:cNvSpPr>
            <a:spLocks noGrp="1" noChangeArrowheads="1"/>
          </p:cNvSpPr>
          <p:nvPr>
            <p:ph type="body" idx="1"/>
          </p:nvPr>
        </p:nvSpPr>
        <p:spPr/>
        <p:txBody>
          <a:bodyPr/>
          <a:lstStyle/>
          <a:p>
            <a:pPr algn="just">
              <a:lnSpc>
                <a:spcPct val="90000"/>
              </a:lnSpc>
              <a:buClr>
                <a:schemeClr val="tx2"/>
              </a:buClr>
            </a:pPr>
            <a:r>
              <a:rPr lang="en-US" sz="2800" dirty="0">
                <a:latin typeface="Times New Roman" panose="02020603050405020304" pitchFamily="18" charset="0"/>
                <a:cs typeface="Times New Roman" panose="02020603050405020304" pitchFamily="18" charset="0"/>
              </a:rPr>
              <a:t>Trees that have minimum WEPL</a:t>
            </a:r>
            <a:r>
              <a:rPr lang="en-US" sz="2800" dirty="0" smtClean="0">
                <a:latin typeface="Times New Roman" panose="02020603050405020304" pitchFamily="18" charset="0"/>
                <a:cs typeface="Times New Roman" panose="02020603050405020304" pitchFamily="18" charset="0"/>
              </a:rPr>
              <a:t>.</a:t>
            </a:r>
          </a:p>
          <a:p>
            <a:pPr algn="just">
              <a:lnSpc>
                <a:spcPct val="90000"/>
              </a:lnSpc>
              <a:buClr>
                <a:schemeClr val="tx2"/>
              </a:buClr>
            </a:pPr>
            <a:endParaRPr lang="en-US" sz="2800" dirty="0">
              <a:latin typeface="Times New Roman" panose="02020603050405020304" pitchFamily="18" charset="0"/>
              <a:cs typeface="Times New Roman" panose="02020603050405020304" pitchFamily="18" charset="0"/>
            </a:endParaRPr>
          </a:p>
          <a:p>
            <a:pPr algn="just">
              <a:lnSpc>
                <a:spcPct val="90000"/>
              </a:lnSpc>
              <a:buClr>
                <a:schemeClr val="tx2"/>
              </a:buClr>
            </a:pPr>
            <a:r>
              <a:rPr lang="en-US" sz="2800" dirty="0">
                <a:latin typeface="Times New Roman" panose="02020603050405020304" pitchFamily="18" charset="0"/>
                <a:cs typeface="Times New Roman" panose="02020603050405020304" pitchFamily="18" charset="0"/>
              </a:rPr>
              <a:t>Binary trees with minimum WEPL may be constructed using a greedy algorithm</a:t>
            </a:r>
            <a:r>
              <a:rPr lang="en-US" sz="2800" dirty="0" smtClean="0">
                <a:latin typeface="Times New Roman" panose="02020603050405020304" pitchFamily="18" charset="0"/>
                <a:cs typeface="Times New Roman" panose="02020603050405020304" pitchFamily="18" charset="0"/>
              </a:rPr>
              <a:t>.</a:t>
            </a:r>
          </a:p>
          <a:p>
            <a:pPr algn="just">
              <a:lnSpc>
                <a:spcPct val="90000"/>
              </a:lnSpc>
              <a:buClr>
                <a:schemeClr val="tx2"/>
              </a:buClr>
            </a:pPr>
            <a:endParaRPr lang="en-US" sz="2800" dirty="0">
              <a:latin typeface="Times New Roman" panose="02020603050405020304" pitchFamily="18" charset="0"/>
              <a:cs typeface="Times New Roman" panose="02020603050405020304" pitchFamily="18" charset="0"/>
            </a:endParaRPr>
          </a:p>
          <a:p>
            <a:pPr algn="just">
              <a:lnSpc>
                <a:spcPct val="90000"/>
              </a:lnSpc>
              <a:buClr>
                <a:schemeClr val="tx2"/>
              </a:buClr>
            </a:pPr>
            <a:r>
              <a:rPr lang="en-US" sz="2800" dirty="0">
                <a:latin typeface="Times New Roman" panose="02020603050405020304" pitchFamily="18" charset="0"/>
                <a:cs typeface="Times New Roman" panose="02020603050405020304" pitchFamily="18" charset="0"/>
              </a:rPr>
              <a:t>For higher order trees with minimum WEPL, a preprocessing step followed by the greedy algorithm may be used</a:t>
            </a:r>
            <a:r>
              <a:rPr lang="en-US" sz="2800" dirty="0" smtClean="0">
                <a:latin typeface="Times New Roman" panose="02020603050405020304" pitchFamily="18" charset="0"/>
                <a:cs typeface="Times New Roman" panose="02020603050405020304" pitchFamily="18" charset="0"/>
              </a:rPr>
              <a:t>.</a:t>
            </a:r>
          </a:p>
          <a:p>
            <a:pPr algn="just">
              <a:lnSpc>
                <a:spcPct val="90000"/>
              </a:lnSpc>
              <a:buClr>
                <a:schemeClr val="tx2"/>
              </a:buClr>
            </a:pPr>
            <a:endParaRPr lang="en-US" sz="2800" dirty="0">
              <a:latin typeface="Times New Roman" panose="02020603050405020304" pitchFamily="18" charset="0"/>
              <a:cs typeface="Times New Roman" panose="02020603050405020304" pitchFamily="18" charset="0"/>
            </a:endParaRPr>
          </a:p>
          <a:p>
            <a:pPr algn="just">
              <a:lnSpc>
                <a:spcPct val="90000"/>
              </a:lnSpc>
              <a:buClr>
                <a:schemeClr val="tx2"/>
              </a:buClr>
            </a:pPr>
            <a:r>
              <a:rPr lang="en-US" sz="2800" dirty="0">
                <a:latin typeface="Times New Roman" panose="02020603050405020304" pitchFamily="18" charset="0"/>
                <a:cs typeface="Times New Roman" panose="02020603050405020304" pitchFamily="18" charset="0"/>
              </a:rPr>
              <a:t>Huffman codes: codes defined by minimum WEPL trees.</a:t>
            </a:r>
          </a:p>
        </p:txBody>
      </p:sp>
    </p:spTree>
    <p:extLst>
      <p:ext uri="{BB962C8B-B14F-4D97-AF65-F5344CB8AC3E}">
        <p14:creationId xmlns:p14="http://schemas.microsoft.com/office/powerpoint/2010/main" val="451853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 calcmode="lin" valueType="num">
                                      <p:cBhvr additive="base">
                                        <p:cTn id="7" dur="500" fill="hold"/>
                                        <p:tgtEl>
                                          <p:spTgt spid="1925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25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2515">
                                            <p:txEl>
                                              <p:pRg st="2" end="2"/>
                                            </p:txEl>
                                          </p:spTgt>
                                        </p:tgtEl>
                                        <p:attrNameLst>
                                          <p:attrName>style.visibility</p:attrName>
                                        </p:attrNameLst>
                                      </p:cBhvr>
                                      <p:to>
                                        <p:strVal val="visible"/>
                                      </p:to>
                                    </p:set>
                                    <p:anim calcmode="lin" valueType="num">
                                      <p:cBhvr additive="base">
                                        <p:cTn id="13" dur="500" fill="hold"/>
                                        <p:tgtEl>
                                          <p:spTgt spid="19251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25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2515">
                                            <p:txEl>
                                              <p:pRg st="4" end="4"/>
                                            </p:txEl>
                                          </p:spTgt>
                                        </p:tgtEl>
                                        <p:attrNameLst>
                                          <p:attrName>style.visibility</p:attrName>
                                        </p:attrNameLst>
                                      </p:cBhvr>
                                      <p:to>
                                        <p:strVal val="visible"/>
                                      </p:to>
                                    </p:set>
                                    <p:anim calcmode="lin" valueType="num">
                                      <p:cBhvr additive="base">
                                        <p:cTn id="19" dur="500" fill="hold"/>
                                        <p:tgtEl>
                                          <p:spTgt spid="192515">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25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2515">
                                            <p:txEl>
                                              <p:pRg st="6" end="6"/>
                                            </p:txEl>
                                          </p:spTgt>
                                        </p:tgtEl>
                                        <p:attrNameLst>
                                          <p:attrName>style.visibility</p:attrName>
                                        </p:attrNameLst>
                                      </p:cBhvr>
                                      <p:to>
                                        <p:strVal val="visible"/>
                                      </p:to>
                                    </p:set>
                                    <p:anim calcmode="lin" valueType="num">
                                      <p:cBhvr additive="base">
                                        <p:cTn id="25" dur="500" fill="hold"/>
                                        <p:tgtEl>
                                          <p:spTgt spid="192515">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251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304800" y="152400"/>
            <a:ext cx="8458200" cy="1143000"/>
          </a:xfrm>
        </p:spPr>
        <p:txBody>
          <a:bodyPr/>
          <a:lstStyle/>
          <a:p>
            <a:pPr algn="l"/>
            <a:r>
              <a:rPr lang="en-US" sz="3600" b="1" dirty="0">
                <a:latin typeface="Times New Roman" panose="02020603050405020304" pitchFamily="18" charset="0"/>
                <a:cs typeface="Times New Roman" panose="02020603050405020304" pitchFamily="18" charset="0"/>
              </a:rPr>
              <a:t>Greedy Algorithm For Binary Trees</a:t>
            </a:r>
          </a:p>
        </p:txBody>
      </p:sp>
      <p:sp>
        <p:nvSpPr>
          <p:cNvPr id="193539" name="Rectangle 3"/>
          <p:cNvSpPr>
            <a:spLocks noGrp="1" noChangeArrowheads="1"/>
          </p:cNvSpPr>
          <p:nvPr>
            <p:ph type="body" idx="1"/>
          </p:nvPr>
        </p:nvSpPr>
        <p:spPr>
          <a:xfrm>
            <a:off x="304800" y="1295400"/>
            <a:ext cx="8229600" cy="5334000"/>
          </a:xfrm>
        </p:spPr>
        <p:txBody>
          <a:bodyPr/>
          <a:lstStyle/>
          <a:p>
            <a:pPr algn="just">
              <a:lnSpc>
                <a:spcPct val="90000"/>
              </a:lnSpc>
              <a:buClr>
                <a:schemeClr val="tx2"/>
              </a:buClr>
            </a:pPr>
            <a:r>
              <a:rPr lang="en-US" sz="2400" dirty="0">
                <a:latin typeface="Times New Roman" panose="02020603050405020304" pitchFamily="18" charset="0"/>
                <a:cs typeface="Times New Roman" panose="02020603050405020304" pitchFamily="18" charset="0"/>
              </a:rPr>
              <a:t>Start with a collection of external nodes, each with one of the given weights. Each external node defines a different tree</a:t>
            </a:r>
            <a:r>
              <a:rPr lang="en-US" sz="2400" dirty="0" smtClean="0">
                <a:latin typeface="Times New Roman" panose="02020603050405020304" pitchFamily="18" charset="0"/>
                <a:cs typeface="Times New Roman" panose="02020603050405020304" pitchFamily="18" charset="0"/>
              </a:rPr>
              <a:t>.</a:t>
            </a:r>
          </a:p>
          <a:p>
            <a:pPr algn="just">
              <a:lnSpc>
                <a:spcPct val="90000"/>
              </a:lnSpc>
              <a:buClr>
                <a:schemeClr val="tx2"/>
              </a:buClr>
            </a:pPr>
            <a:endParaRPr lang="en-US" sz="2400" dirty="0">
              <a:latin typeface="Times New Roman" panose="02020603050405020304" pitchFamily="18" charset="0"/>
              <a:cs typeface="Times New Roman" panose="02020603050405020304" pitchFamily="18" charset="0"/>
            </a:endParaRPr>
          </a:p>
          <a:p>
            <a:pPr algn="just">
              <a:lnSpc>
                <a:spcPct val="90000"/>
              </a:lnSpc>
              <a:buClr>
                <a:schemeClr val="tx2"/>
              </a:buClr>
            </a:pPr>
            <a:r>
              <a:rPr lang="en-US" sz="2400" dirty="0">
                <a:latin typeface="Times New Roman" panose="02020603050405020304" pitchFamily="18" charset="0"/>
                <a:cs typeface="Times New Roman" panose="02020603050405020304" pitchFamily="18" charset="0"/>
              </a:rPr>
              <a:t>Reduce number of trees by </a:t>
            </a:r>
            <a:r>
              <a:rPr lang="en-US" sz="2400" dirty="0">
                <a:solidFill>
                  <a:schemeClr val="hlink"/>
                </a:solidFill>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a:t>
            </a:r>
          </a:p>
          <a:p>
            <a:pPr lvl="1" algn="just">
              <a:lnSpc>
                <a:spcPct val="90000"/>
              </a:lnSpc>
              <a:buClr>
                <a:schemeClr val="hlink"/>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Select </a:t>
            </a:r>
            <a:r>
              <a:rPr lang="en-US" sz="2400" dirty="0">
                <a:solidFill>
                  <a:schemeClr val="hlink"/>
                </a:solidFill>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trees with minimum weight.</a:t>
            </a:r>
          </a:p>
          <a:p>
            <a:pPr lvl="1" algn="just">
              <a:lnSpc>
                <a:spcPct val="90000"/>
              </a:lnSpc>
              <a:buClr>
                <a:schemeClr val="hlink"/>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Combine them by making them children of a new root node.</a:t>
            </a:r>
          </a:p>
          <a:p>
            <a:pPr lvl="1" algn="just">
              <a:lnSpc>
                <a:spcPct val="90000"/>
              </a:lnSpc>
              <a:buClr>
                <a:schemeClr val="hlink"/>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weight of the new tree is the sum of the weights of the individual trees.</a:t>
            </a:r>
          </a:p>
          <a:p>
            <a:pPr lvl="1" algn="just">
              <a:lnSpc>
                <a:spcPct val="90000"/>
              </a:lnSpc>
              <a:buClr>
                <a:schemeClr val="hlink"/>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Add new tree to tree collection</a:t>
            </a:r>
            <a:r>
              <a:rPr lang="en-US" sz="2400" dirty="0" smtClean="0">
                <a:latin typeface="Times New Roman" panose="02020603050405020304" pitchFamily="18" charset="0"/>
                <a:cs typeface="Times New Roman" panose="02020603050405020304" pitchFamily="18" charset="0"/>
              </a:rPr>
              <a:t>.</a:t>
            </a:r>
          </a:p>
          <a:p>
            <a:pPr marL="457200" lvl="1" indent="0" algn="just">
              <a:lnSpc>
                <a:spcPct val="90000"/>
              </a:lnSpc>
              <a:buClr>
                <a:schemeClr val="hlink"/>
              </a:buClr>
              <a:buNone/>
            </a:pPr>
            <a:endParaRPr lang="en-US" sz="2400" dirty="0">
              <a:latin typeface="Times New Roman" panose="02020603050405020304" pitchFamily="18" charset="0"/>
              <a:cs typeface="Times New Roman" panose="02020603050405020304" pitchFamily="18" charset="0"/>
            </a:endParaRPr>
          </a:p>
          <a:p>
            <a:pPr algn="just">
              <a:lnSpc>
                <a:spcPct val="90000"/>
              </a:lnSpc>
              <a:buClr>
                <a:schemeClr val="tx2"/>
              </a:buClr>
            </a:pPr>
            <a:r>
              <a:rPr lang="en-US" sz="2400" dirty="0">
                <a:latin typeface="Times New Roman" panose="02020603050405020304" pitchFamily="18" charset="0"/>
                <a:cs typeface="Times New Roman" panose="02020603050405020304" pitchFamily="18" charset="0"/>
              </a:rPr>
              <a:t>Repeat reduce step until only </a:t>
            </a:r>
            <a:r>
              <a:rPr lang="en-US" sz="2400" dirty="0">
                <a:solidFill>
                  <a:schemeClr val="hlink"/>
                </a:solidFill>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tree remains.</a:t>
            </a:r>
          </a:p>
          <a:p>
            <a:pPr algn="just">
              <a:lnSpc>
                <a:spcPct val="9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6098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anim calcmode="lin" valueType="num">
                                      <p:cBhvr additive="base">
                                        <p:cTn id="7" dur="500" fill="hold"/>
                                        <p:tgtEl>
                                          <p:spTgt spid="1935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35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3539">
                                            <p:txEl>
                                              <p:pRg st="2" end="2"/>
                                            </p:txEl>
                                          </p:spTgt>
                                        </p:tgtEl>
                                        <p:attrNameLst>
                                          <p:attrName>style.visibility</p:attrName>
                                        </p:attrNameLst>
                                      </p:cBhvr>
                                      <p:to>
                                        <p:strVal val="visible"/>
                                      </p:to>
                                    </p:set>
                                    <p:anim calcmode="lin" valueType="num">
                                      <p:cBhvr additive="base">
                                        <p:cTn id="13" dur="500" fill="hold"/>
                                        <p:tgtEl>
                                          <p:spTgt spid="19353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35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3539">
                                            <p:txEl>
                                              <p:pRg st="3" end="3"/>
                                            </p:txEl>
                                          </p:spTgt>
                                        </p:tgtEl>
                                        <p:attrNameLst>
                                          <p:attrName>style.visibility</p:attrName>
                                        </p:attrNameLst>
                                      </p:cBhvr>
                                      <p:to>
                                        <p:strVal val="visible"/>
                                      </p:to>
                                    </p:set>
                                    <p:anim calcmode="lin" valueType="num">
                                      <p:cBhvr additive="base">
                                        <p:cTn id="19" dur="500" fill="hold"/>
                                        <p:tgtEl>
                                          <p:spTgt spid="19353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35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3539">
                                            <p:txEl>
                                              <p:pRg st="4" end="4"/>
                                            </p:txEl>
                                          </p:spTgt>
                                        </p:tgtEl>
                                        <p:attrNameLst>
                                          <p:attrName>style.visibility</p:attrName>
                                        </p:attrNameLst>
                                      </p:cBhvr>
                                      <p:to>
                                        <p:strVal val="visible"/>
                                      </p:to>
                                    </p:set>
                                    <p:anim calcmode="lin" valueType="num">
                                      <p:cBhvr additive="base">
                                        <p:cTn id="25" dur="500" fill="hold"/>
                                        <p:tgtEl>
                                          <p:spTgt spid="19353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35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3539">
                                            <p:txEl>
                                              <p:pRg st="5" end="5"/>
                                            </p:txEl>
                                          </p:spTgt>
                                        </p:tgtEl>
                                        <p:attrNameLst>
                                          <p:attrName>style.visibility</p:attrName>
                                        </p:attrNameLst>
                                      </p:cBhvr>
                                      <p:to>
                                        <p:strVal val="visible"/>
                                      </p:to>
                                    </p:set>
                                    <p:anim calcmode="lin" valueType="num">
                                      <p:cBhvr additive="base">
                                        <p:cTn id="31" dur="500" fill="hold"/>
                                        <p:tgtEl>
                                          <p:spTgt spid="19353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353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3539">
                                            <p:txEl>
                                              <p:pRg st="6" end="6"/>
                                            </p:txEl>
                                          </p:spTgt>
                                        </p:tgtEl>
                                        <p:attrNameLst>
                                          <p:attrName>style.visibility</p:attrName>
                                        </p:attrNameLst>
                                      </p:cBhvr>
                                      <p:to>
                                        <p:strVal val="visible"/>
                                      </p:to>
                                    </p:set>
                                    <p:anim calcmode="lin" valueType="num">
                                      <p:cBhvr additive="base">
                                        <p:cTn id="37" dur="500" fill="hold"/>
                                        <p:tgtEl>
                                          <p:spTgt spid="193539">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9353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93539">
                                            <p:txEl>
                                              <p:pRg st="8" end="8"/>
                                            </p:txEl>
                                          </p:spTgt>
                                        </p:tgtEl>
                                        <p:attrNameLst>
                                          <p:attrName>style.visibility</p:attrName>
                                        </p:attrNameLst>
                                      </p:cBhvr>
                                      <p:to>
                                        <p:strVal val="visible"/>
                                      </p:to>
                                    </p:set>
                                    <p:anim calcmode="lin" valueType="num">
                                      <p:cBhvr additive="base">
                                        <p:cTn id="43" dur="500" fill="hold"/>
                                        <p:tgtEl>
                                          <p:spTgt spid="193539">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9353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bldLvl="3"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編號版面配置區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TW" altLang="en-US">
                <a:solidFill>
                  <a:srgbClr val="898989"/>
                </a:solidFill>
                <a:latin typeface="Calibri" panose="020F0502020204030204" pitchFamily="34" charset="0"/>
              </a:rPr>
              <a:t>4</a:t>
            </a:r>
            <a:r>
              <a:rPr lang="en-US" altLang="zh-TW">
                <a:solidFill>
                  <a:srgbClr val="898989"/>
                </a:solidFill>
                <a:latin typeface="Calibri" panose="020F0502020204030204" pitchFamily="34" charset="0"/>
              </a:rPr>
              <a:t> -</a:t>
            </a:r>
            <a:fld id="{2217A4DC-2440-44A5-9155-E46E4431494B}" type="slidenum">
              <a:rPr lang="en-US" altLang="zh-TW">
                <a:solidFill>
                  <a:srgbClr val="898989"/>
                </a:solidFill>
                <a:latin typeface="Calibri" panose="020F0502020204030204" pitchFamily="34" charset="0"/>
              </a:rPr>
              <a:pPr eaLnBrk="1" hangingPunct="1"/>
              <a:t>3</a:t>
            </a:fld>
            <a:endParaRPr lang="en-US" altLang="zh-TW">
              <a:solidFill>
                <a:srgbClr val="898989"/>
              </a:solidFill>
              <a:latin typeface="Calibri" panose="020F0502020204030204" pitchFamily="34" charset="0"/>
            </a:endParaRPr>
          </a:p>
        </p:txBody>
      </p:sp>
      <p:sp>
        <p:nvSpPr>
          <p:cNvPr id="7171" name="Rectangle 2"/>
          <p:cNvSpPr>
            <a:spLocks noGrp="1" noChangeArrowheads="1"/>
          </p:cNvSpPr>
          <p:nvPr>
            <p:ph type="title"/>
          </p:nvPr>
        </p:nvSpPr>
        <p:spPr>
          <a:xfrm>
            <a:off x="457200" y="152400"/>
            <a:ext cx="8229600" cy="1143000"/>
          </a:xfrm>
        </p:spPr>
        <p:txBody>
          <a:bodyPr/>
          <a:lstStyle/>
          <a:p>
            <a:pPr algn="l" eaLnBrk="1" hangingPunct="1"/>
            <a:r>
              <a:rPr lang="en-US" altLang="zh-TW" sz="3600" b="1" dirty="0" smtClean="0">
                <a:latin typeface="Times New Roman" panose="02020603050405020304" pitchFamily="18" charset="0"/>
                <a:cs typeface="Times New Roman" panose="02020603050405020304" pitchFamily="18" charset="0"/>
              </a:rPr>
              <a:t>Example:</a:t>
            </a:r>
            <a:endParaRPr lang="zh-TW" altLang="en-US" sz="3600" b="1" dirty="0" smtClean="0">
              <a:latin typeface="Times New Roman" panose="02020603050405020304" pitchFamily="18" charset="0"/>
              <a:cs typeface="Times New Roman" panose="02020603050405020304" pitchFamily="18" charset="0"/>
            </a:endParaRPr>
          </a:p>
        </p:txBody>
      </p:sp>
      <p:sp>
        <p:nvSpPr>
          <p:cNvPr id="13316" name="Rectangle 3"/>
          <p:cNvSpPr>
            <a:spLocks noGrp="1" noChangeArrowheads="1"/>
          </p:cNvSpPr>
          <p:nvPr>
            <p:ph type="body" idx="1"/>
          </p:nvPr>
        </p:nvSpPr>
        <p:spPr>
          <a:xfrm>
            <a:off x="533400" y="1371600"/>
            <a:ext cx="8040688" cy="4648200"/>
          </a:xfrm>
        </p:spPr>
        <p:txBody>
          <a:bodyPr rtlCol="0">
            <a:normAutofit/>
          </a:bodyPr>
          <a:lstStyle/>
          <a:p>
            <a:pPr algn="just" eaLnBrk="1" fontAlgn="auto" hangingPunct="1">
              <a:spcAft>
                <a:spcPts val="0"/>
              </a:spcAft>
              <a:defRPr/>
            </a:pPr>
            <a:r>
              <a:rPr lang="en-IN" dirty="0">
                <a:latin typeface="Times New Roman" panose="02020603050405020304" pitchFamily="18" charset="0"/>
                <a:cs typeface="Times New Roman" panose="02020603050405020304" pitchFamily="18" charset="0"/>
              </a:rPr>
              <a:t>Example: (F1, F2, F3, F4, F5)= (20, 30, 10, 5, 30). </a:t>
            </a:r>
            <a:endParaRPr lang="en-IN" dirty="0" smtClean="0">
              <a:latin typeface="Times New Roman" panose="02020603050405020304" pitchFamily="18" charset="0"/>
              <a:cs typeface="Times New Roman" panose="02020603050405020304" pitchFamily="18" charset="0"/>
            </a:endParaRPr>
          </a:p>
          <a:p>
            <a:pPr algn="just" eaLnBrk="1" fontAlgn="auto" hangingPunct="1">
              <a:spcAft>
                <a:spcPts val="0"/>
              </a:spcAft>
              <a:defRPr/>
            </a:pPr>
            <a:r>
              <a:rPr lang="en-IN" dirty="0" smtClean="0">
                <a:latin typeface="Times New Roman" panose="02020603050405020304" pitchFamily="18" charset="0"/>
                <a:cs typeface="Times New Roman" panose="02020603050405020304" pitchFamily="18" charset="0"/>
              </a:rPr>
              <a:t>M1</a:t>
            </a:r>
            <a:r>
              <a:rPr lang="en-IN" dirty="0">
                <a:latin typeface="Times New Roman" panose="02020603050405020304" pitchFamily="18" charset="0"/>
                <a:cs typeface="Times New Roman" panose="02020603050405020304" pitchFamily="18" charset="0"/>
              </a:rPr>
              <a:t>= F1 &amp; F2 Þ 20+30 = </a:t>
            </a:r>
            <a:r>
              <a:rPr lang="en-IN" dirty="0" smtClean="0">
                <a:latin typeface="Times New Roman" panose="02020603050405020304" pitchFamily="18" charset="0"/>
                <a:cs typeface="Times New Roman" panose="02020603050405020304" pitchFamily="18" charset="0"/>
              </a:rPr>
              <a:t>50</a:t>
            </a:r>
          </a:p>
          <a:p>
            <a:pPr algn="just" eaLnBrk="1" fontAlgn="auto" hangingPunct="1">
              <a:spcAft>
                <a:spcPts val="0"/>
              </a:spcAft>
              <a:defRPr/>
            </a:pPr>
            <a:r>
              <a:rPr lang="en-IN" dirty="0" smtClean="0">
                <a:latin typeface="Times New Roman" panose="02020603050405020304" pitchFamily="18" charset="0"/>
                <a:cs typeface="Times New Roman" panose="02020603050405020304" pitchFamily="18" charset="0"/>
              </a:rPr>
              <a:t>M2</a:t>
            </a:r>
            <a:r>
              <a:rPr lang="en-IN" dirty="0">
                <a:latin typeface="Times New Roman" panose="02020603050405020304" pitchFamily="18" charset="0"/>
                <a:cs typeface="Times New Roman" panose="02020603050405020304" pitchFamily="18" charset="0"/>
              </a:rPr>
              <a:t>= M1 &amp; F3 Þ 50+10 = 60 </a:t>
            </a:r>
            <a:endParaRPr lang="en-IN" dirty="0" smtClean="0">
              <a:latin typeface="Times New Roman" panose="02020603050405020304" pitchFamily="18" charset="0"/>
              <a:cs typeface="Times New Roman" panose="02020603050405020304" pitchFamily="18" charset="0"/>
            </a:endParaRPr>
          </a:p>
          <a:p>
            <a:pPr algn="just" eaLnBrk="1" fontAlgn="auto" hangingPunct="1">
              <a:spcAft>
                <a:spcPts val="0"/>
              </a:spcAft>
              <a:defRPr/>
            </a:pPr>
            <a:r>
              <a:rPr lang="en-IN" dirty="0" smtClean="0">
                <a:latin typeface="Times New Roman" panose="02020603050405020304" pitchFamily="18" charset="0"/>
                <a:cs typeface="Times New Roman" panose="02020603050405020304" pitchFamily="18" charset="0"/>
              </a:rPr>
              <a:t>M3</a:t>
            </a:r>
            <a:r>
              <a:rPr lang="en-IN" dirty="0">
                <a:latin typeface="Times New Roman" panose="02020603050405020304" pitchFamily="18" charset="0"/>
                <a:cs typeface="Times New Roman" panose="02020603050405020304" pitchFamily="18" charset="0"/>
              </a:rPr>
              <a:t>= M2 &amp; F4 Þ 60+5 = 65 </a:t>
            </a:r>
            <a:endParaRPr lang="en-IN" dirty="0" smtClean="0">
              <a:latin typeface="Times New Roman" panose="02020603050405020304" pitchFamily="18" charset="0"/>
              <a:cs typeface="Times New Roman" panose="02020603050405020304" pitchFamily="18" charset="0"/>
            </a:endParaRPr>
          </a:p>
          <a:p>
            <a:pPr algn="just" eaLnBrk="1" fontAlgn="auto" hangingPunct="1">
              <a:spcAft>
                <a:spcPts val="0"/>
              </a:spcAft>
              <a:defRPr/>
            </a:pPr>
            <a:r>
              <a:rPr lang="en-IN" dirty="0" smtClean="0">
                <a:latin typeface="Times New Roman" panose="02020603050405020304" pitchFamily="18" charset="0"/>
                <a:cs typeface="Times New Roman" panose="02020603050405020304" pitchFamily="18" charset="0"/>
              </a:rPr>
              <a:t>M4</a:t>
            </a:r>
            <a:r>
              <a:rPr lang="en-IN" dirty="0">
                <a:latin typeface="Times New Roman" panose="02020603050405020304" pitchFamily="18" charset="0"/>
                <a:cs typeface="Times New Roman" panose="02020603050405020304" pitchFamily="18" charset="0"/>
              </a:rPr>
              <a:t>= M3 &amp; F5 Þ 65+30 = 95 </a:t>
            </a:r>
            <a:endParaRPr lang="en-IN" dirty="0" smtClean="0">
              <a:latin typeface="Times New Roman" panose="02020603050405020304" pitchFamily="18" charset="0"/>
              <a:cs typeface="Times New Roman" panose="02020603050405020304" pitchFamily="18" charset="0"/>
            </a:endParaRPr>
          </a:p>
          <a:p>
            <a:pPr marL="0" indent="0" algn="just" eaLnBrk="1" fontAlgn="auto" hangingPunct="1">
              <a:spcAft>
                <a:spcPts val="0"/>
              </a:spcAft>
              <a:buNone/>
              <a:defRPr/>
            </a:pPr>
            <a:r>
              <a:rPr lang="en-IN" dirty="0" smtClean="0">
                <a:latin typeface="Times New Roman" panose="02020603050405020304" pitchFamily="18" charset="0"/>
                <a:cs typeface="Times New Roman" panose="02020603050405020304" pitchFamily="18" charset="0"/>
              </a:rPr>
              <a:t>----------------------------------Total=270 </a:t>
            </a:r>
            <a:endParaRPr lang="en-US" altLang="zh-TW" u="sng" dirty="0" smtClean="0">
              <a:solidFill>
                <a:schemeClr val="hlink"/>
              </a:solidFill>
              <a:latin typeface="Times New Roman" pitchFamily="18" charset="0"/>
              <a:cs typeface="Times New Roman" pitchFamily="18" charset="0"/>
            </a:endParaRPr>
          </a:p>
        </p:txBody>
      </p:sp>
    </p:spTree>
    <p:extLst>
      <p:ext uri="{BB962C8B-B14F-4D97-AF65-F5344CB8AC3E}">
        <p14:creationId xmlns:p14="http://schemas.microsoft.com/office/powerpoint/2010/main" val="37777359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685800" y="0"/>
            <a:ext cx="7772400" cy="1066800"/>
          </a:xfrm>
        </p:spPr>
        <p:txBody>
          <a:bodyPr/>
          <a:lstStyle/>
          <a:p>
            <a:r>
              <a:rPr lang="en-US" dirty="0"/>
              <a:t>Example</a:t>
            </a:r>
          </a:p>
        </p:txBody>
      </p:sp>
      <p:sp>
        <p:nvSpPr>
          <p:cNvPr id="194563" name="Rectangle 3"/>
          <p:cNvSpPr>
            <a:spLocks noGrp="1" noChangeArrowheads="1"/>
          </p:cNvSpPr>
          <p:nvPr>
            <p:ph type="body" idx="1"/>
          </p:nvPr>
        </p:nvSpPr>
        <p:spPr>
          <a:xfrm>
            <a:off x="609600" y="1295400"/>
            <a:ext cx="7772400" cy="609600"/>
          </a:xfrm>
        </p:spPr>
        <p:txBody>
          <a:bodyPr/>
          <a:lstStyle/>
          <a:p>
            <a:pPr>
              <a:buClr>
                <a:schemeClr val="tx2"/>
              </a:buClr>
            </a:pPr>
            <a:r>
              <a:rPr lang="en-US">
                <a:solidFill>
                  <a:schemeClr val="hlink"/>
                </a:solidFill>
              </a:rPr>
              <a:t>n = 5</a:t>
            </a:r>
            <a:r>
              <a:rPr lang="en-US"/>
              <a:t>, </a:t>
            </a:r>
            <a:r>
              <a:rPr lang="en-US">
                <a:solidFill>
                  <a:schemeClr val="hlink"/>
                </a:solidFill>
              </a:rPr>
              <a:t>w[0:4] = [2, 5, 4, 7, 9].</a:t>
            </a:r>
          </a:p>
        </p:txBody>
      </p:sp>
      <p:grpSp>
        <p:nvGrpSpPr>
          <p:cNvPr id="194564" name="Group 4"/>
          <p:cNvGrpSpPr>
            <a:grpSpLocks/>
          </p:cNvGrpSpPr>
          <p:nvPr/>
        </p:nvGrpSpPr>
        <p:grpSpPr bwMode="auto">
          <a:xfrm>
            <a:off x="1600200" y="2286000"/>
            <a:ext cx="6019800" cy="3886200"/>
            <a:chOff x="1056" y="1872"/>
            <a:chExt cx="3792" cy="2448"/>
          </a:xfrm>
        </p:grpSpPr>
        <p:grpSp>
          <p:nvGrpSpPr>
            <p:cNvPr id="194565" name="Group 5"/>
            <p:cNvGrpSpPr>
              <a:grpSpLocks/>
            </p:cNvGrpSpPr>
            <p:nvPr/>
          </p:nvGrpSpPr>
          <p:grpSpPr bwMode="auto">
            <a:xfrm>
              <a:off x="1056" y="1872"/>
              <a:ext cx="3792" cy="2448"/>
              <a:chOff x="1056" y="1872"/>
              <a:chExt cx="3792" cy="2448"/>
            </a:xfrm>
          </p:grpSpPr>
          <p:sp>
            <p:nvSpPr>
              <p:cNvPr id="194566" name="Text Box 6"/>
              <p:cNvSpPr txBox="1">
                <a:spLocks noChangeArrowheads="1"/>
              </p:cNvSpPr>
              <p:nvPr/>
            </p:nvSpPr>
            <p:spPr bwMode="auto">
              <a:xfrm>
                <a:off x="3984" y="2304"/>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9</a:t>
                </a:r>
              </a:p>
            </p:txBody>
          </p:sp>
          <p:sp>
            <p:nvSpPr>
              <p:cNvPr id="194567" name="Freeform 7"/>
              <p:cNvSpPr>
                <a:spLocks/>
              </p:cNvSpPr>
              <p:nvPr/>
            </p:nvSpPr>
            <p:spPr bwMode="auto">
              <a:xfrm>
                <a:off x="1056" y="1872"/>
                <a:ext cx="3792" cy="2448"/>
              </a:xfrm>
              <a:custGeom>
                <a:avLst/>
                <a:gdLst>
                  <a:gd name="T0" fmla="*/ 278 w 3022"/>
                  <a:gd name="T1" fmla="*/ 317 h 1789"/>
                  <a:gd name="T2" fmla="*/ 58 w 3022"/>
                  <a:gd name="T3" fmla="*/ 394 h 1789"/>
                  <a:gd name="T4" fmla="*/ 38 w 3022"/>
                  <a:gd name="T5" fmla="*/ 451 h 1789"/>
                  <a:gd name="T6" fmla="*/ 0 w 3022"/>
                  <a:gd name="T7" fmla="*/ 595 h 1789"/>
                  <a:gd name="T8" fmla="*/ 10 w 3022"/>
                  <a:gd name="T9" fmla="*/ 730 h 1789"/>
                  <a:gd name="T10" fmla="*/ 48 w 3022"/>
                  <a:gd name="T11" fmla="*/ 797 h 1789"/>
                  <a:gd name="T12" fmla="*/ 67 w 3022"/>
                  <a:gd name="T13" fmla="*/ 883 h 1789"/>
                  <a:gd name="T14" fmla="*/ 115 w 3022"/>
                  <a:gd name="T15" fmla="*/ 1152 h 1789"/>
                  <a:gd name="T16" fmla="*/ 106 w 3022"/>
                  <a:gd name="T17" fmla="*/ 1239 h 1789"/>
                  <a:gd name="T18" fmla="*/ 115 w 3022"/>
                  <a:gd name="T19" fmla="*/ 1373 h 1789"/>
                  <a:gd name="T20" fmla="*/ 365 w 3022"/>
                  <a:gd name="T21" fmla="*/ 1498 h 1789"/>
                  <a:gd name="T22" fmla="*/ 490 w 3022"/>
                  <a:gd name="T23" fmla="*/ 1536 h 1789"/>
                  <a:gd name="T24" fmla="*/ 701 w 3022"/>
                  <a:gd name="T25" fmla="*/ 1632 h 1789"/>
                  <a:gd name="T26" fmla="*/ 816 w 3022"/>
                  <a:gd name="T27" fmla="*/ 1690 h 1789"/>
                  <a:gd name="T28" fmla="*/ 1440 w 3022"/>
                  <a:gd name="T29" fmla="*/ 1757 h 1789"/>
                  <a:gd name="T30" fmla="*/ 2304 w 3022"/>
                  <a:gd name="T31" fmla="*/ 1728 h 1789"/>
                  <a:gd name="T32" fmla="*/ 2486 w 3022"/>
                  <a:gd name="T33" fmla="*/ 1690 h 1789"/>
                  <a:gd name="T34" fmla="*/ 2554 w 3022"/>
                  <a:gd name="T35" fmla="*/ 1613 h 1789"/>
                  <a:gd name="T36" fmla="*/ 2822 w 3022"/>
                  <a:gd name="T37" fmla="*/ 1363 h 1789"/>
                  <a:gd name="T38" fmla="*/ 2938 w 3022"/>
                  <a:gd name="T39" fmla="*/ 960 h 1789"/>
                  <a:gd name="T40" fmla="*/ 2842 w 3022"/>
                  <a:gd name="T41" fmla="*/ 279 h 1789"/>
                  <a:gd name="T42" fmla="*/ 2803 w 3022"/>
                  <a:gd name="T43" fmla="*/ 144 h 1789"/>
                  <a:gd name="T44" fmla="*/ 2746 w 3022"/>
                  <a:gd name="T45" fmla="*/ 135 h 1789"/>
                  <a:gd name="T46" fmla="*/ 2477 w 3022"/>
                  <a:gd name="T47" fmla="*/ 125 h 1789"/>
                  <a:gd name="T48" fmla="*/ 2246 w 3022"/>
                  <a:gd name="T49" fmla="*/ 106 h 1789"/>
                  <a:gd name="T50" fmla="*/ 893 w 3022"/>
                  <a:gd name="T51" fmla="*/ 115 h 1789"/>
                  <a:gd name="T52" fmla="*/ 797 w 3022"/>
                  <a:gd name="T53" fmla="*/ 106 h 1789"/>
                  <a:gd name="T54" fmla="*/ 749 w 3022"/>
                  <a:gd name="T55" fmla="*/ 39 h 1789"/>
                  <a:gd name="T56" fmla="*/ 720 w 3022"/>
                  <a:gd name="T57" fmla="*/ 29 h 1789"/>
                  <a:gd name="T58" fmla="*/ 691 w 3022"/>
                  <a:gd name="T59" fmla="*/ 10 h 1789"/>
                  <a:gd name="T60" fmla="*/ 470 w 3022"/>
                  <a:gd name="T61" fmla="*/ 0 h 1789"/>
                  <a:gd name="T62" fmla="*/ 355 w 3022"/>
                  <a:gd name="T63" fmla="*/ 125 h 1789"/>
                  <a:gd name="T64" fmla="*/ 346 w 3022"/>
                  <a:gd name="T65" fmla="*/ 163 h 1789"/>
                  <a:gd name="T66" fmla="*/ 326 w 3022"/>
                  <a:gd name="T67" fmla="*/ 221 h 1789"/>
                  <a:gd name="T68" fmla="*/ 278 w 3022"/>
                  <a:gd name="T69" fmla="*/ 317 h 1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22" h="1789">
                    <a:moveTo>
                      <a:pt x="278" y="317"/>
                    </a:moveTo>
                    <a:cubicBezTo>
                      <a:pt x="205" y="343"/>
                      <a:pt x="126" y="356"/>
                      <a:pt x="58" y="394"/>
                    </a:cubicBezTo>
                    <a:cubicBezTo>
                      <a:pt x="40" y="404"/>
                      <a:pt x="44" y="432"/>
                      <a:pt x="38" y="451"/>
                    </a:cubicBezTo>
                    <a:cubicBezTo>
                      <a:pt x="24" y="499"/>
                      <a:pt x="14" y="547"/>
                      <a:pt x="0" y="595"/>
                    </a:cubicBezTo>
                    <a:cubicBezTo>
                      <a:pt x="3" y="640"/>
                      <a:pt x="0" y="686"/>
                      <a:pt x="10" y="730"/>
                    </a:cubicBezTo>
                    <a:cubicBezTo>
                      <a:pt x="16" y="755"/>
                      <a:pt x="38" y="773"/>
                      <a:pt x="48" y="797"/>
                    </a:cubicBezTo>
                    <a:cubicBezTo>
                      <a:pt x="59" y="824"/>
                      <a:pt x="60" y="854"/>
                      <a:pt x="67" y="883"/>
                    </a:cubicBezTo>
                    <a:cubicBezTo>
                      <a:pt x="78" y="975"/>
                      <a:pt x="103" y="1060"/>
                      <a:pt x="115" y="1152"/>
                    </a:cubicBezTo>
                    <a:cubicBezTo>
                      <a:pt x="112" y="1181"/>
                      <a:pt x="106" y="1210"/>
                      <a:pt x="106" y="1239"/>
                    </a:cubicBezTo>
                    <a:cubicBezTo>
                      <a:pt x="106" y="1284"/>
                      <a:pt x="107" y="1329"/>
                      <a:pt x="115" y="1373"/>
                    </a:cubicBezTo>
                    <a:cubicBezTo>
                      <a:pt x="131" y="1467"/>
                      <a:pt x="310" y="1484"/>
                      <a:pt x="365" y="1498"/>
                    </a:cubicBezTo>
                    <a:cubicBezTo>
                      <a:pt x="407" y="1509"/>
                      <a:pt x="448" y="1523"/>
                      <a:pt x="490" y="1536"/>
                    </a:cubicBezTo>
                    <a:cubicBezTo>
                      <a:pt x="621" y="1630"/>
                      <a:pt x="489" y="1545"/>
                      <a:pt x="701" y="1632"/>
                    </a:cubicBezTo>
                    <a:cubicBezTo>
                      <a:pt x="741" y="1648"/>
                      <a:pt x="776" y="1676"/>
                      <a:pt x="816" y="1690"/>
                    </a:cubicBezTo>
                    <a:cubicBezTo>
                      <a:pt x="1013" y="1760"/>
                      <a:pt x="1236" y="1751"/>
                      <a:pt x="1440" y="1757"/>
                    </a:cubicBezTo>
                    <a:cubicBezTo>
                      <a:pt x="1731" y="1789"/>
                      <a:pt x="2014" y="1750"/>
                      <a:pt x="2304" y="1728"/>
                    </a:cubicBezTo>
                    <a:cubicBezTo>
                      <a:pt x="2336" y="1723"/>
                      <a:pt x="2443" y="1714"/>
                      <a:pt x="2486" y="1690"/>
                    </a:cubicBezTo>
                    <a:cubicBezTo>
                      <a:pt x="2503" y="1680"/>
                      <a:pt x="2546" y="1621"/>
                      <a:pt x="2554" y="1613"/>
                    </a:cubicBezTo>
                    <a:cubicBezTo>
                      <a:pt x="2840" y="1349"/>
                      <a:pt x="2674" y="1533"/>
                      <a:pt x="2822" y="1363"/>
                    </a:cubicBezTo>
                    <a:cubicBezTo>
                      <a:pt x="2886" y="1201"/>
                      <a:pt x="2919" y="1123"/>
                      <a:pt x="2938" y="960"/>
                    </a:cubicBezTo>
                    <a:cubicBezTo>
                      <a:pt x="2933" y="702"/>
                      <a:pt x="3022" y="459"/>
                      <a:pt x="2842" y="279"/>
                    </a:cubicBezTo>
                    <a:cubicBezTo>
                      <a:pt x="2837" y="252"/>
                      <a:pt x="2836" y="161"/>
                      <a:pt x="2803" y="144"/>
                    </a:cubicBezTo>
                    <a:cubicBezTo>
                      <a:pt x="2786" y="135"/>
                      <a:pt x="2765" y="136"/>
                      <a:pt x="2746" y="135"/>
                    </a:cubicBezTo>
                    <a:cubicBezTo>
                      <a:pt x="2656" y="130"/>
                      <a:pt x="2567" y="129"/>
                      <a:pt x="2477" y="125"/>
                    </a:cubicBezTo>
                    <a:cubicBezTo>
                      <a:pt x="2403" y="121"/>
                      <a:pt x="2321" y="113"/>
                      <a:pt x="2246" y="106"/>
                    </a:cubicBezTo>
                    <a:cubicBezTo>
                      <a:pt x="1040" y="126"/>
                      <a:pt x="1491" y="142"/>
                      <a:pt x="893" y="115"/>
                    </a:cubicBezTo>
                    <a:cubicBezTo>
                      <a:pt x="861" y="112"/>
                      <a:pt x="825" y="121"/>
                      <a:pt x="797" y="106"/>
                    </a:cubicBezTo>
                    <a:cubicBezTo>
                      <a:pt x="773" y="93"/>
                      <a:pt x="775" y="48"/>
                      <a:pt x="749" y="39"/>
                    </a:cubicBezTo>
                    <a:cubicBezTo>
                      <a:pt x="739" y="36"/>
                      <a:pt x="729" y="34"/>
                      <a:pt x="720" y="29"/>
                    </a:cubicBezTo>
                    <a:cubicBezTo>
                      <a:pt x="710" y="24"/>
                      <a:pt x="702" y="11"/>
                      <a:pt x="691" y="10"/>
                    </a:cubicBezTo>
                    <a:cubicBezTo>
                      <a:pt x="618" y="2"/>
                      <a:pt x="544" y="3"/>
                      <a:pt x="470" y="0"/>
                    </a:cubicBezTo>
                    <a:cubicBezTo>
                      <a:pt x="391" y="17"/>
                      <a:pt x="378" y="30"/>
                      <a:pt x="355" y="125"/>
                    </a:cubicBezTo>
                    <a:cubicBezTo>
                      <a:pt x="352" y="138"/>
                      <a:pt x="350" y="151"/>
                      <a:pt x="346" y="163"/>
                    </a:cubicBezTo>
                    <a:cubicBezTo>
                      <a:pt x="340" y="183"/>
                      <a:pt x="326" y="221"/>
                      <a:pt x="326" y="221"/>
                    </a:cubicBezTo>
                    <a:cubicBezTo>
                      <a:pt x="314" y="307"/>
                      <a:pt x="323" y="272"/>
                      <a:pt x="278" y="317"/>
                    </a:cubicBezTo>
                    <a:close/>
                  </a:path>
                </a:pathLst>
              </a:custGeom>
              <a:solidFill>
                <a:srgbClr val="FFFF66"/>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568" name="Rectangle 8"/>
              <p:cNvSpPr>
                <a:spLocks noChangeArrowheads="1"/>
              </p:cNvSpPr>
              <p:nvPr/>
            </p:nvSpPr>
            <p:spPr bwMode="auto">
              <a:xfrm>
                <a:off x="1872" y="2304"/>
                <a:ext cx="288" cy="288"/>
              </a:xfrm>
              <a:prstGeom prst="rect">
                <a:avLst/>
              </a:prstGeom>
              <a:solidFill>
                <a:srgbClr val="FFEDF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569" name="Text Box 9"/>
              <p:cNvSpPr txBox="1">
                <a:spLocks noChangeArrowheads="1"/>
              </p:cNvSpPr>
              <p:nvPr/>
            </p:nvSpPr>
            <p:spPr bwMode="auto">
              <a:xfrm>
                <a:off x="1920" y="2304"/>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2</a:t>
                </a:r>
              </a:p>
            </p:txBody>
          </p:sp>
          <p:sp>
            <p:nvSpPr>
              <p:cNvPr id="194570" name="Rectangle 10"/>
              <p:cNvSpPr>
                <a:spLocks noChangeArrowheads="1"/>
              </p:cNvSpPr>
              <p:nvPr/>
            </p:nvSpPr>
            <p:spPr bwMode="auto">
              <a:xfrm>
                <a:off x="2400" y="2304"/>
                <a:ext cx="288" cy="288"/>
              </a:xfrm>
              <a:prstGeom prst="rect">
                <a:avLst/>
              </a:prstGeom>
              <a:solidFill>
                <a:srgbClr val="FFEDF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571" name="Text Box 11"/>
              <p:cNvSpPr txBox="1">
                <a:spLocks noChangeArrowheads="1"/>
              </p:cNvSpPr>
              <p:nvPr/>
            </p:nvSpPr>
            <p:spPr bwMode="auto">
              <a:xfrm>
                <a:off x="2448" y="2304"/>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5</a:t>
                </a:r>
              </a:p>
            </p:txBody>
          </p:sp>
          <p:sp>
            <p:nvSpPr>
              <p:cNvPr id="194572" name="Rectangle 12"/>
              <p:cNvSpPr>
                <a:spLocks noChangeArrowheads="1"/>
              </p:cNvSpPr>
              <p:nvPr/>
            </p:nvSpPr>
            <p:spPr bwMode="auto">
              <a:xfrm>
                <a:off x="2928" y="2304"/>
                <a:ext cx="288" cy="288"/>
              </a:xfrm>
              <a:prstGeom prst="rect">
                <a:avLst/>
              </a:prstGeom>
              <a:solidFill>
                <a:srgbClr val="FFEDF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573" name="Text Box 13"/>
              <p:cNvSpPr txBox="1">
                <a:spLocks noChangeArrowheads="1"/>
              </p:cNvSpPr>
              <p:nvPr/>
            </p:nvSpPr>
            <p:spPr bwMode="auto">
              <a:xfrm>
                <a:off x="2976" y="2304"/>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4</a:t>
                </a:r>
              </a:p>
            </p:txBody>
          </p:sp>
          <p:sp>
            <p:nvSpPr>
              <p:cNvPr id="194574" name="Rectangle 14"/>
              <p:cNvSpPr>
                <a:spLocks noChangeArrowheads="1"/>
              </p:cNvSpPr>
              <p:nvPr/>
            </p:nvSpPr>
            <p:spPr bwMode="auto">
              <a:xfrm>
                <a:off x="3984" y="2304"/>
                <a:ext cx="288" cy="288"/>
              </a:xfrm>
              <a:prstGeom prst="rect">
                <a:avLst/>
              </a:prstGeom>
              <a:solidFill>
                <a:srgbClr val="FFEDF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575" name="Rectangle 15"/>
              <p:cNvSpPr>
                <a:spLocks noChangeArrowheads="1"/>
              </p:cNvSpPr>
              <p:nvPr/>
            </p:nvSpPr>
            <p:spPr bwMode="auto">
              <a:xfrm>
                <a:off x="3456" y="2304"/>
                <a:ext cx="288" cy="288"/>
              </a:xfrm>
              <a:prstGeom prst="rect">
                <a:avLst/>
              </a:prstGeom>
              <a:solidFill>
                <a:srgbClr val="FFEDF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576" name="Text Box 16"/>
              <p:cNvSpPr txBox="1">
                <a:spLocks noChangeArrowheads="1"/>
              </p:cNvSpPr>
              <p:nvPr/>
            </p:nvSpPr>
            <p:spPr bwMode="auto">
              <a:xfrm>
                <a:off x="3504" y="2304"/>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7</a:t>
                </a:r>
              </a:p>
            </p:txBody>
          </p:sp>
        </p:grpSp>
        <p:sp>
          <p:nvSpPr>
            <p:cNvPr id="194577" name="Text Box 17"/>
            <p:cNvSpPr txBox="1">
              <a:spLocks noChangeArrowheads="1"/>
            </p:cNvSpPr>
            <p:nvPr/>
          </p:nvSpPr>
          <p:spPr bwMode="auto">
            <a:xfrm>
              <a:off x="4032" y="2304"/>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9</a:t>
              </a:r>
            </a:p>
          </p:txBody>
        </p:sp>
      </p:grpSp>
    </p:spTree>
    <p:extLst>
      <p:ext uri="{BB962C8B-B14F-4D97-AF65-F5344CB8AC3E}">
        <p14:creationId xmlns:p14="http://schemas.microsoft.com/office/powerpoint/2010/main" val="4069200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 calcmode="lin" valueType="num">
                                      <p:cBhvr additive="base">
                                        <p:cTn id="7" dur="500" fill="hold"/>
                                        <p:tgtEl>
                                          <p:spTgt spid="1945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45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94564"/>
                                        </p:tgtEl>
                                        <p:attrNameLst>
                                          <p:attrName>style.visibility</p:attrName>
                                        </p:attrNameLst>
                                      </p:cBhvr>
                                      <p:to>
                                        <p:strVal val="visible"/>
                                      </p:to>
                                    </p:set>
                                    <p:anim calcmode="lin" valueType="num">
                                      <p:cBhvr additive="base">
                                        <p:cTn id="13" dur="500" fill="hold"/>
                                        <p:tgtEl>
                                          <p:spTgt spid="194564"/>
                                        </p:tgtEl>
                                        <p:attrNameLst>
                                          <p:attrName>ppt_x</p:attrName>
                                        </p:attrNameLst>
                                      </p:cBhvr>
                                      <p:tavLst>
                                        <p:tav tm="0">
                                          <p:val>
                                            <p:strVal val="0-#ppt_w/2"/>
                                          </p:val>
                                        </p:tav>
                                        <p:tav tm="100000">
                                          <p:val>
                                            <p:strVal val="#ppt_x"/>
                                          </p:val>
                                        </p:tav>
                                      </p:tavLst>
                                    </p:anim>
                                    <p:anim calcmode="lin" valueType="num">
                                      <p:cBhvr additive="base">
                                        <p:cTn id="14" dur="500" fill="hold"/>
                                        <p:tgtEl>
                                          <p:spTgt spid="1945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6248400" y="2743200"/>
            <a:ext cx="473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9</a:t>
            </a:r>
          </a:p>
        </p:txBody>
      </p:sp>
      <p:sp>
        <p:nvSpPr>
          <p:cNvPr id="195587" name="Freeform 3"/>
          <p:cNvSpPr>
            <a:spLocks/>
          </p:cNvSpPr>
          <p:nvPr/>
        </p:nvSpPr>
        <p:spPr bwMode="auto">
          <a:xfrm>
            <a:off x="1600200" y="2057400"/>
            <a:ext cx="6019800" cy="3886200"/>
          </a:xfrm>
          <a:custGeom>
            <a:avLst/>
            <a:gdLst>
              <a:gd name="T0" fmla="*/ 278 w 3022"/>
              <a:gd name="T1" fmla="*/ 317 h 1789"/>
              <a:gd name="T2" fmla="*/ 58 w 3022"/>
              <a:gd name="T3" fmla="*/ 394 h 1789"/>
              <a:gd name="T4" fmla="*/ 38 w 3022"/>
              <a:gd name="T5" fmla="*/ 451 h 1789"/>
              <a:gd name="T6" fmla="*/ 0 w 3022"/>
              <a:gd name="T7" fmla="*/ 595 h 1789"/>
              <a:gd name="T8" fmla="*/ 10 w 3022"/>
              <a:gd name="T9" fmla="*/ 730 h 1789"/>
              <a:gd name="T10" fmla="*/ 48 w 3022"/>
              <a:gd name="T11" fmla="*/ 797 h 1789"/>
              <a:gd name="T12" fmla="*/ 67 w 3022"/>
              <a:gd name="T13" fmla="*/ 883 h 1789"/>
              <a:gd name="T14" fmla="*/ 115 w 3022"/>
              <a:gd name="T15" fmla="*/ 1152 h 1789"/>
              <a:gd name="T16" fmla="*/ 106 w 3022"/>
              <a:gd name="T17" fmla="*/ 1239 h 1789"/>
              <a:gd name="T18" fmla="*/ 115 w 3022"/>
              <a:gd name="T19" fmla="*/ 1373 h 1789"/>
              <a:gd name="T20" fmla="*/ 365 w 3022"/>
              <a:gd name="T21" fmla="*/ 1498 h 1789"/>
              <a:gd name="T22" fmla="*/ 490 w 3022"/>
              <a:gd name="T23" fmla="*/ 1536 h 1789"/>
              <a:gd name="T24" fmla="*/ 701 w 3022"/>
              <a:gd name="T25" fmla="*/ 1632 h 1789"/>
              <a:gd name="T26" fmla="*/ 816 w 3022"/>
              <a:gd name="T27" fmla="*/ 1690 h 1789"/>
              <a:gd name="T28" fmla="*/ 1440 w 3022"/>
              <a:gd name="T29" fmla="*/ 1757 h 1789"/>
              <a:gd name="T30" fmla="*/ 2304 w 3022"/>
              <a:gd name="T31" fmla="*/ 1728 h 1789"/>
              <a:gd name="T32" fmla="*/ 2486 w 3022"/>
              <a:gd name="T33" fmla="*/ 1690 h 1789"/>
              <a:gd name="T34" fmla="*/ 2554 w 3022"/>
              <a:gd name="T35" fmla="*/ 1613 h 1789"/>
              <a:gd name="T36" fmla="*/ 2822 w 3022"/>
              <a:gd name="T37" fmla="*/ 1363 h 1789"/>
              <a:gd name="T38" fmla="*/ 2938 w 3022"/>
              <a:gd name="T39" fmla="*/ 960 h 1789"/>
              <a:gd name="T40" fmla="*/ 2842 w 3022"/>
              <a:gd name="T41" fmla="*/ 279 h 1789"/>
              <a:gd name="T42" fmla="*/ 2803 w 3022"/>
              <a:gd name="T43" fmla="*/ 144 h 1789"/>
              <a:gd name="T44" fmla="*/ 2746 w 3022"/>
              <a:gd name="T45" fmla="*/ 135 h 1789"/>
              <a:gd name="T46" fmla="*/ 2477 w 3022"/>
              <a:gd name="T47" fmla="*/ 125 h 1789"/>
              <a:gd name="T48" fmla="*/ 2246 w 3022"/>
              <a:gd name="T49" fmla="*/ 106 h 1789"/>
              <a:gd name="T50" fmla="*/ 893 w 3022"/>
              <a:gd name="T51" fmla="*/ 115 h 1789"/>
              <a:gd name="T52" fmla="*/ 797 w 3022"/>
              <a:gd name="T53" fmla="*/ 106 h 1789"/>
              <a:gd name="T54" fmla="*/ 749 w 3022"/>
              <a:gd name="T55" fmla="*/ 39 h 1789"/>
              <a:gd name="T56" fmla="*/ 720 w 3022"/>
              <a:gd name="T57" fmla="*/ 29 h 1789"/>
              <a:gd name="T58" fmla="*/ 691 w 3022"/>
              <a:gd name="T59" fmla="*/ 10 h 1789"/>
              <a:gd name="T60" fmla="*/ 470 w 3022"/>
              <a:gd name="T61" fmla="*/ 0 h 1789"/>
              <a:gd name="T62" fmla="*/ 355 w 3022"/>
              <a:gd name="T63" fmla="*/ 125 h 1789"/>
              <a:gd name="T64" fmla="*/ 346 w 3022"/>
              <a:gd name="T65" fmla="*/ 163 h 1789"/>
              <a:gd name="T66" fmla="*/ 326 w 3022"/>
              <a:gd name="T67" fmla="*/ 221 h 1789"/>
              <a:gd name="T68" fmla="*/ 278 w 3022"/>
              <a:gd name="T69" fmla="*/ 317 h 1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22" h="1789">
                <a:moveTo>
                  <a:pt x="278" y="317"/>
                </a:moveTo>
                <a:cubicBezTo>
                  <a:pt x="205" y="343"/>
                  <a:pt x="126" y="356"/>
                  <a:pt x="58" y="394"/>
                </a:cubicBezTo>
                <a:cubicBezTo>
                  <a:pt x="40" y="404"/>
                  <a:pt x="44" y="432"/>
                  <a:pt x="38" y="451"/>
                </a:cubicBezTo>
                <a:cubicBezTo>
                  <a:pt x="24" y="499"/>
                  <a:pt x="14" y="547"/>
                  <a:pt x="0" y="595"/>
                </a:cubicBezTo>
                <a:cubicBezTo>
                  <a:pt x="3" y="640"/>
                  <a:pt x="0" y="686"/>
                  <a:pt x="10" y="730"/>
                </a:cubicBezTo>
                <a:cubicBezTo>
                  <a:pt x="16" y="755"/>
                  <a:pt x="38" y="773"/>
                  <a:pt x="48" y="797"/>
                </a:cubicBezTo>
                <a:cubicBezTo>
                  <a:pt x="59" y="824"/>
                  <a:pt x="60" y="854"/>
                  <a:pt x="67" y="883"/>
                </a:cubicBezTo>
                <a:cubicBezTo>
                  <a:pt x="78" y="975"/>
                  <a:pt x="103" y="1060"/>
                  <a:pt x="115" y="1152"/>
                </a:cubicBezTo>
                <a:cubicBezTo>
                  <a:pt x="112" y="1181"/>
                  <a:pt x="106" y="1210"/>
                  <a:pt x="106" y="1239"/>
                </a:cubicBezTo>
                <a:cubicBezTo>
                  <a:pt x="106" y="1284"/>
                  <a:pt x="107" y="1329"/>
                  <a:pt x="115" y="1373"/>
                </a:cubicBezTo>
                <a:cubicBezTo>
                  <a:pt x="131" y="1467"/>
                  <a:pt x="310" y="1484"/>
                  <a:pt x="365" y="1498"/>
                </a:cubicBezTo>
                <a:cubicBezTo>
                  <a:pt x="407" y="1509"/>
                  <a:pt x="448" y="1523"/>
                  <a:pt x="490" y="1536"/>
                </a:cubicBezTo>
                <a:cubicBezTo>
                  <a:pt x="621" y="1630"/>
                  <a:pt x="489" y="1545"/>
                  <a:pt x="701" y="1632"/>
                </a:cubicBezTo>
                <a:cubicBezTo>
                  <a:pt x="741" y="1648"/>
                  <a:pt x="776" y="1676"/>
                  <a:pt x="816" y="1690"/>
                </a:cubicBezTo>
                <a:cubicBezTo>
                  <a:pt x="1013" y="1760"/>
                  <a:pt x="1236" y="1751"/>
                  <a:pt x="1440" y="1757"/>
                </a:cubicBezTo>
                <a:cubicBezTo>
                  <a:pt x="1731" y="1789"/>
                  <a:pt x="2014" y="1750"/>
                  <a:pt x="2304" y="1728"/>
                </a:cubicBezTo>
                <a:cubicBezTo>
                  <a:pt x="2336" y="1723"/>
                  <a:pt x="2443" y="1714"/>
                  <a:pt x="2486" y="1690"/>
                </a:cubicBezTo>
                <a:cubicBezTo>
                  <a:pt x="2503" y="1680"/>
                  <a:pt x="2546" y="1621"/>
                  <a:pt x="2554" y="1613"/>
                </a:cubicBezTo>
                <a:cubicBezTo>
                  <a:pt x="2840" y="1349"/>
                  <a:pt x="2674" y="1533"/>
                  <a:pt x="2822" y="1363"/>
                </a:cubicBezTo>
                <a:cubicBezTo>
                  <a:pt x="2886" y="1201"/>
                  <a:pt x="2919" y="1123"/>
                  <a:pt x="2938" y="960"/>
                </a:cubicBezTo>
                <a:cubicBezTo>
                  <a:pt x="2933" y="702"/>
                  <a:pt x="3022" y="459"/>
                  <a:pt x="2842" y="279"/>
                </a:cubicBezTo>
                <a:cubicBezTo>
                  <a:pt x="2837" y="252"/>
                  <a:pt x="2836" y="161"/>
                  <a:pt x="2803" y="144"/>
                </a:cubicBezTo>
                <a:cubicBezTo>
                  <a:pt x="2786" y="135"/>
                  <a:pt x="2765" y="136"/>
                  <a:pt x="2746" y="135"/>
                </a:cubicBezTo>
                <a:cubicBezTo>
                  <a:pt x="2656" y="130"/>
                  <a:pt x="2567" y="129"/>
                  <a:pt x="2477" y="125"/>
                </a:cubicBezTo>
                <a:cubicBezTo>
                  <a:pt x="2403" y="121"/>
                  <a:pt x="2321" y="113"/>
                  <a:pt x="2246" y="106"/>
                </a:cubicBezTo>
                <a:cubicBezTo>
                  <a:pt x="1040" y="126"/>
                  <a:pt x="1491" y="142"/>
                  <a:pt x="893" y="115"/>
                </a:cubicBezTo>
                <a:cubicBezTo>
                  <a:pt x="861" y="112"/>
                  <a:pt x="825" y="121"/>
                  <a:pt x="797" y="106"/>
                </a:cubicBezTo>
                <a:cubicBezTo>
                  <a:pt x="773" y="93"/>
                  <a:pt x="775" y="48"/>
                  <a:pt x="749" y="39"/>
                </a:cubicBezTo>
                <a:cubicBezTo>
                  <a:pt x="739" y="36"/>
                  <a:pt x="729" y="34"/>
                  <a:pt x="720" y="29"/>
                </a:cubicBezTo>
                <a:cubicBezTo>
                  <a:pt x="710" y="24"/>
                  <a:pt x="702" y="11"/>
                  <a:pt x="691" y="10"/>
                </a:cubicBezTo>
                <a:cubicBezTo>
                  <a:pt x="618" y="2"/>
                  <a:pt x="544" y="3"/>
                  <a:pt x="470" y="0"/>
                </a:cubicBezTo>
                <a:cubicBezTo>
                  <a:pt x="391" y="17"/>
                  <a:pt x="378" y="30"/>
                  <a:pt x="355" y="125"/>
                </a:cubicBezTo>
                <a:cubicBezTo>
                  <a:pt x="352" y="138"/>
                  <a:pt x="350" y="151"/>
                  <a:pt x="346" y="163"/>
                </a:cubicBezTo>
                <a:cubicBezTo>
                  <a:pt x="340" y="183"/>
                  <a:pt x="326" y="221"/>
                  <a:pt x="326" y="221"/>
                </a:cubicBezTo>
                <a:cubicBezTo>
                  <a:pt x="314" y="307"/>
                  <a:pt x="323" y="272"/>
                  <a:pt x="278" y="317"/>
                </a:cubicBezTo>
                <a:close/>
              </a:path>
            </a:pathLst>
          </a:custGeom>
          <a:solidFill>
            <a:srgbClr val="FFFF66"/>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5588" name="Rectangle 4"/>
          <p:cNvSpPr>
            <a:spLocks noChangeArrowheads="1"/>
          </p:cNvSpPr>
          <p:nvPr/>
        </p:nvSpPr>
        <p:spPr bwMode="auto">
          <a:xfrm>
            <a:off x="3733800" y="2743200"/>
            <a:ext cx="457200" cy="457200"/>
          </a:xfrm>
          <a:prstGeom prst="rect">
            <a:avLst/>
          </a:prstGeom>
          <a:solidFill>
            <a:srgbClr val="FFEDF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5589" name="Text Box 5"/>
          <p:cNvSpPr txBox="1">
            <a:spLocks noChangeArrowheads="1"/>
          </p:cNvSpPr>
          <p:nvPr/>
        </p:nvSpPr>
        <p:spPr bwMode="auto">
          <a:xfrm>
            <a:off x="3810000" y="2743200"/>
            <a:ext cx="473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5</a:t>
            </a:r>
          </a:p>
        </p:txBody>
      </p:sp>
      <p:sp>
        <p:nvSpPr>
          <p:cNvPr id="195590" name="Rectangle 6"/>
          <p:cNvSpPr>
            <a:spLocks noChangeArrowheads="1"/>
          </p:cNvSpPr>
          <p:nvPr/>
        </p:nvSpPr>
        <p:spPr bwMode="auto">
          <a:xfrm>
            <a:off x="6248400" y="2743200"/>
            <a:ext cx="457200" cy="457200"/>
          </a:xfrm>
          <a:prstGeom prst="rect">
            <a:avLst/>
          </a:prstGeom>
          <a:solidFill>
            <a:srgbClr val="FFEDF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5591" name="Rectangle 7"/>
          <p:cNvSpPr>
            <a:spLocks noChangeArrowheads="1"/>
          </p:cNvSpPr>
          <p:nvPr/>
        </p:nvSpPr>
        <p:spPr bwMode="auto">
          <a:xfrm>
            <a:off x="5410200" y="2743200"/>
            <a:ext cx="457200" cy="457200"/>
          </a:xfrm>
          <a:prstGeom prst="rect">
            <a:avLst/>
          </a:prstGeom>
          <a:solidFill>
            <a:srgbClr val="FFEDF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5592" name="Text Box 8"/>
          <p:cNvSpPr txBox="1">
            <a:spLocks noChangeArrowheads="1"/>
          </p:cNvSpPr>
          <p:nvPr/>
        </p:nvSpPr>
        <p:spPr bwMode="auto">
          <a:xfrm>
            <a:off x="5486400" y="2743200"/>
            <a:ext cx="473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7</a:t>
            </a:r>
          </a:p>
        </p:txBody>
      </p:sp>
      <p:sp>
        <p:nvSpPr>
          <p:cNvPr id="195593" name="Rectangle 9"/>
          <p:cNvSpPr>
            <a:spLocks noChangeArrowheads="1"/>
          </p:cNvSpPr>
          <p:nvPr/>
        </p:nvSpPr>
        <p:spPr bwMode="auto">
          <a:xfrm>
            <a:off x="3733800" y="2743200"/>
            <a:ext cx="457200" cy="457200"/>
          </a:xfrm>
          <a:prstGeom prst="rect">
            <a:avLst/>
          </a:prstGeom>
          <a:solidFill>
            <a:srgbClr val="FFEDF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5594" name="Text Box 10"/>
          <p:cNvSpPr txBox="1">
            <a:spLocks noChangeArrowheads="1"/>
          </p:cNvSpPr>
          <p:nvPr/>
        </p:nvSpPr>
        <p:spPr bwMode="auto">
          <a:xfrm>
            <a:off x="3810000" y="2743200"/>
            <a:ext cx="473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5</a:t>
            </a:r>
          </a:p>
        </p:txBody>
      </p:sp>
      <p:sp>
        <p:nvSpPr>
          <p:cNvPr id="195595" name="Rectangle 11"/>
          <p:cNvSpPr>
            <a:spLocks noChangeArrowheads="1"/>
          </p:cNvSpPr>
          <p:nvPr/>
        </p:nvSpPr>
        <p:spPr bwMode="auto">
          <a:xfrm>
            <a:off x="5410200" y="2743200"/>
            <a:ext cx="457200" cy="457200"/>
          </a:xfrm>
          <a:prstGeom prst="rect">
            <a:avLst/>
          </a:prstGeom>
          <a:solidFill>
            <a:srgbClr val="FFEDF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5596" name="Text Box 12"/>
          <p:cNvSpPr txBox="1">
            <a:spLocks noChangeArrowheads="1"/>
          </p:cNvSpPr>
          <p:nvPr/>
        </p:nvSpPr>
        <p:spPr bwMode="auto">
          <a:xfrm>
            <a:off x="5486400" y="2743200"/>
            <a:ext cx="473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7</a:t>
            </a:r>
          </a:p>
        </p:txBody>
      </p:sp>
      <p:sp>
        <p:nvSpPr>
          <p:cNvPr id="195597" name="Rectangle 13"/>
          <p:cNvSpPr>
            <a:spLocks noChangeArrowheads="1"/>
          </p:cNvSpPr>
          <p:nvPr/>
        </p:nvSpPr>
        <p:spPr bwMode="auto">
          <a:xfrm>
            <a:off x="6248400" y="2743200"/>
            <a:ext cx="457200" cy="457200"/>
          </a:xfrm>
          <a:prstGeom prst="rect">
            <a:avLst/>
          </a:prstGeom>
          <a:solidFill>
            <a:srgbClr val="FFEDF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5598" name="Text Box 14"/>
          <p:cNvSpPr txBox="1">
            <a:spLocks noChangeArrowheads="1"/>
          </p:cNvSpPr>
          <p:nvPr/>
        </p:nvSpPr>
        <p:spPr bwMode="auto">
          <a:xfrm>
            <a:off x="6248400" y="2743200"/>
            <a:ext cx="473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9</a:t>
            </a:r>
          </a:p>
        </p:txBody>
      </p:sp>
      <p:sp>
        <p:nvSpPr>
          <p:cNvPr id="195599" name="Rectangle 15"/>
          <p:cNvSpPr>
            <a:spLocks noGrp="1" noChangeArrowheads="1"/>
          </p:cNvSpPr>
          <p:nvPr>
            <p:ph type="title"/>
          </p:nvPr>
        </p:nvSpPr>
        <p:spPr>
          <a:xfrm>
            <a:off x="685800" y="0"/>
            <a:ext cx="7772400" cy="1066800"/>
          </a:xfrm>
        </p:spPr>
        <p:txBody>
          <a:bodyPr/>
          <a:lstStyle/>
          <a:p>
            <a:r>
              <a:rPr lang="en-US"/>
              <a:t>Example</a:t>
            </a:r>
          </a:p>
        </p:txBody>
      </p:sp>
      <p:sp>
        <p:nvSpPr>
          <p:cNvPr id="195600" name="Rectangle 16"/>
          <p:cNvSpPr>
            <a:spLocks noChangeArrowheads="1"/>
          </p:cNvSpPr>
          <p:nvPr/>
        </p:nvSpPr>
        <p:spPr bwMode="auto">
          <a:xfrm>
            <a:off x="3505200" y="4648200"/>
            <a:ext cx="457200" cy="457200"/>
          </a:xfrm>
          <a:prstGeom prst="rect">
            <a:avLst/>
          </a:prstGeom>
          <a:solidFill>
            <a:srgbClr val="FFEDF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5601" name="Text Box 17"/>
          <p:cNvSpPr txBox="1">
            <a:spLocks noChangeArrowheads="1"/>
          </p:cNvSpPr>
          <p:nvPr/>
        </p:nvSpPr>
        <p:spPr bwMode="auto">
          <a:xfrm>
            <a:off x="3581400" y="4648200"/>
            <a:ext cx="473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2</a:t>
            </a:r>
          </a:p>
        </p:txBody>
      </p:sp>
      <p:sp>
        <p:nvSpPr>
          <p:cNvPr id="195602" name="Rectangle 18"/>
          <p:cNvSpPr>
            <a:spLocks noGrp="1" noChangeArrowheads="1"/>
          </p:cNvSpPr>
          <p:nvPr>
            <p:ph type="body" idx="1"/>
          </p:nvPr>
        </p:nvSpPr>
        <p:spPr>
          <a:xfrm>
            <a:off x="609600" y="1295400"/>
            <a:ext cx="7772400" cy="609600"/>
          </a:xfrm>
        </p:spPr>
        <p:txBody>
          <a:bodyPr/>
          <a:lstStyle/>
          <a:p>
            <a:pPr>
              <a:buClr>
                <a:schemeClr val="tx2"/>
              </a:buClr>
            </a:pPr>
            <a:r>
              <a:rPr lang="en-US">
                <a:solidFill>
                  <a:schemeClr val="hlink"/>
                </a:solidFill>
              </a:rPr>
              <a:t>n = 5</a:t>
            </a:r>
            <a:r>
              <a:rPr lang="en-US"/>
              <a:t>, </a:t>
            </a:r>
            <a:r>
              <a:rPr lang="en-US">
                <a:solidFill>
                  <a:schemeClr val="hlink"/>
                </a:solidFill>
              </a:rPr>
              <a:t>w[0:4] = [2, 5, 4, 7, 9].</a:t>
            </a:r>
          </a:p>
        </p:txBody>
      </p:sp>
      <p:sp>
        <p:nvSpPr>
          <p:cNvPr id="195603" name="Rectangle 19"/>
          <p:cNvSpPr>
            <a:spLocks noChangeArrowheads="1"/>
          </p:cNvSpPr>
          <p:nvPr/>
        </p:nvSpPr>
        <p:spPr bwMode="auto">
          <a:xfrm>
            <a:off x="4572000" y="4648200"/>
            <a:ext cx="457200" cy="457200"/>
          </a:xfrm>
          <a:prstGeom prst="rect">
            <a:avLst/>
          </a:prstGeom>
          <a:solidFill>
            <a:srgbClr val="FFEDF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5604" name="Text Box 20"/>
          <p:cNvSpPr txBox="1">
            <a:spLocks noChangeArrowheads="1"/>
          </p:cNvSpPr>
          <p:nvPr/>
        </p:nvSpPr>
        <p:spPr bwMode="auto">
          <a:xfrm>
            <a:off x="4632325" y="4648200"/>
            <a:ext cx="473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4</a:t>
            </a:r>
          </a:p>
        </p:txBody>
      </p:sp>
      <p:sp>
        <p:nvSpPr>
          <p:cNvPr id="195605" name="Oval 21"/>
          <p:cNvSpPr>
            <a:spLocks noChangeArrowheads="1"/>
          </p:cNvSpPr>
          <p:nvPr/>
        </p:nvSpPr>
        <p:spPr bwMode="auto">
          <a:xfrm>
            <a:off x="3962400" y="3733800"/>
            <a:ext cx="533400" cy="5334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5606" name="Text Box 22"/>
          <p:cNvSpPr txBox="1">
            <a:spLocks noChangeArrowheads="1"/>
          </p:cNvSpPr>
          <p:nvPr/>
        </p:nvSpPr>
        <p:spPr bwMode="auto">
          <a:xfrm>
            <a:off x="4038600" y="38100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tx1"/>
                </a:solidFill>
                <a:effectLst/>
                <a:latin typeface="FrnkGothITC Hv BT" pitchFamily="34" charset="0"/>
              </a:rPr>
              <a:t>6</a:t>
            </a:r>
          </a:p>
        </p:txBody>
      </p:sp>
      <p:sp>
        <p:nvSpPr>
          <p:cNvPr id="195607" name="Line 23"/>
          <p:cNvSpPr>
            <a:spLocks noChangeShapeType="1"/>
          </p:cNvSpPr>
          <p:nvPr/>
        </p:nvSpPr>
        <p:spPr bwMode="auto">
          <a:xfrm flipH="1">
            <a:off x="3733800" y="4191000"/>
            <a:ext cx="304800" cy="457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5608" name="Line 24"/>
          <p:cNvSpPr>
            <a:spLocks noChangeShapeType="1"/>
          </p:cNvSpPr>
          <p:nvPr/>
        </p:nvSpPr>
        <p:spPr bwMode="auto">
          <a:xfrm>
            <a:off x="4419600" y="4191000"/>
            <a:ext cx="381000" cy="457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020705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Freeform 2"/>
          <p:cNvSpPr>
            <a:spLocks/>
          </p:cNvSpPr>
          <p:nvPr/>
        </p:nvSpPr>
        <p:spPr bwMode="auto">
          <a:xfrm>
            <a:off x="1600200" y="2362200"/>
            <a:ext cx="6019800" cy="3886200"/>
          </a:xfrm>
          <a:custGeom>
            <a:avLst/>
            <a:gdLst>
              <a:gd name="T0" fmla="*/ 278 w 3022"/>
              <a:gd name="T1" fmla="*/ 317 h 1789"/>
              <a:gd name="T2" fmla="*/ 58 w 3022"/>
              <a:gd name="T3" fmla="*/ 394 h 1789"/>
              <a:gd name="T4" fmla="*/ 38 w 3022"/>
              <a:gd name="T5" fmla="*/ 451 h 1789"/>
              <a:gd name="T6" fmla="*/ 0 w 3022"/>
              <a:gd name="T7" fmla="*/ 595 h 1789"/>
              <a:gd name="T8" fmla="*/ 10 w 3022"/>
              <a:gd name="T9" fmla="*/ 730 h 1789"/>
              <a:gd name="T10" fmla="*/ 48 w 3022"/>
              <a:gd name="T11" fmla="*/ 797 h 1789"/>
              <a:gd name="T12" fmla="*/ 67 w 3022"/>
              <a:gd name="T13" fmla="*/ 883 h 1789"/>
              <a:gd name="T14" fmla="*/ 115 w 3022"/>
              <a:gd name="T15" fmla="*/ 1152 h 1789"/>
              <a:gd name="T16" fmla="*/ 106 w 3022"/>
              <a:gd name="T17" fmla="*/ 1239 h 1789"/>
              <a:gd name="T18" fmla="*/ 115 w 3022"/>
              <a:gd name="T19" fmla="*/ 1373 h 1789"/>
              <a:gd name="T20" fmla="*/ 365 w 3022"/>
              <a:gd name="T21" fmla="*/ 1498 h 1789"/>
              <a:gd name="T22" fmla="*/ 490 w 3022"/>
              <a:gd name="T23" fmla="*/ 1536 h 1789"/>
              <a:gd name="T24" fmla="*/ 701 w 3022"/>
              <a:gd name="T25" fmla="*/ 1632 h 1789"/>
              <a:gd name="T26" fmla="*/ 816 w 3022"/>
              <a:gd name="T27" fmla="*/ 1690 h 1789"/>
              <a:gd name="T28" fmla="*/ 1440 w 3022"/>
              <a:gd name="T29" fmla="*/ 1757 h 1789"/>
              <a:gd name="T30" fmla="*/ 2304 w 3022"/>
              <a:gd name="T31" fmla="*/ 1728 h 1789"/>
              <a:gd name="T32" fmla="*/ 2486 w 3022"/>
              <a:gd name="T33" fmla="*/ 1690 h 1789"/>
              <a:gd name="T34" fmla="*/ 2554 w 3022"/>
              <a:gd name="T35" fmla="*/ 1613 h 1789"/>
              <a:gd name="T36" fmla="*/ 2822 w 3022"/>
              <a:gd name="T37" fmla="*/ 1363 h 1789"/>
              <a:gd name="T38" fmla="*/ 2938 w 3022"/>
              <a:gd name="T39" fmla="*/ 960 h 1789"/>
              <a:gd name="T40" fmla="*/ 2842 w 3022"/>
              <a:gd name="T41" fmla="*/ 279 h 1789"/>
              <a:gd name="T42" fmla="*/ 2803 w 3022"/>
              <a:gd name="T43" fmla="*/ 144 h 1789"/>
              <a:gd name="T44" fmla="*/ 2746 w 3022"/>
              <a:gd name="T45" fmla="*/ 135 h 1789"/>
              <a:gd name="T46" fmla="*/ 2477 w 3022"/>
              <a:gd name="T47" fmla="*/ 125 h 1789"/>
              <a:gd name="T48" fmla="*/ 2246 w 3022"/>
              <a:gd name="T49" fmla="*/ 106 h 1789"/>
              <a:gd name="T50" fmla="*/ 893 w 3022"/>
              <a:gd name="T51" fmla="*/ 115 h 1789"/>
              <a:gd name="T52" fmla="*/ 797 w 3022"/>
              <a:gd name="T53" fmla="*/ 106 h 1789"/>
              <a:gd name="T54" fmla="*/ 749 w 3022"/>
              <a:gd name="T55" fmla="*/ 39 h 1789"/>
              <a:gd name="T56" fmla="*/ 720 w 3022"/>
              <a:gd name="T57" fmla="*/ 29 h 1789"/>
              <a:gd name="T58" fmla="*/ 691 w 3022"/>
              <a:gd name="T59" fmla="*/ 10 h 1789"/>
              <a:gd name="T60" fmla="*/ 470 w 3022"/>
              <a:gd name="T61" fmla="*/ 0 h 1789"/>
              <a:gd name="T62" fmla="*/ 355 w 3022"/>
              <a:gd name="T63" fmla="*/ 125 h 1789"/>
              <a:gd name="T64" fmla="*/ 346 w 3022"/>
              <a:gd name="T65" fmla="*/ 163 h 1789"/>
              <a:gd name="T66" fmla="*/ 326 w 3022"/>
              <a:gd name="T67" fmla="*/ 221 h 1789"/>
              <a:gd name="T68" fmla="*/ 278 w 3022"/>
              <a:gd name="T69" fmla="*/ 317 h 1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22" h="1789">
                <a:moveTo>
                  <a:pt x="278" y="317"/>
                </a:moveTo>
                <a:cubicBezTo>
                  <a:pt x="205" y="343"/>
                  <a:pt x="126" y="356"/>
                  <a:pt x="58" y="394"/>
                </a:cubicBezTo>
                <a:cubicBezTo>
                  <a:pt x="40" y="404"/>
                  <a:pt x="44" y="432"/>
                  <a:pt x="38" y="451"/>
                </a:cubicBezTo>
                <a:cubicBezTo>
                  <a:pt x="24" y="499"/>
                  <a:pt x="14" y="547"/>
                  <a:pt x="0" y="595"/>
                </a:cubicBezTo>
                <a:cubicBezTo>
                  <a:pt x="3" y="640"/>
                  <a:pt x="0" y="686"/>
                  <a:pt x="10" y="730"/>
                </a:cubicBezTo>
                <a:cubicBezTo>
                  <a:pt x="16" y="755"/>
                  <a:pt x="38" y="773"/>
                  <a:pt x="48" y="797"/>
                </a:cubicBezTo>
                <a:cubicBezTo>
                  <a:pt x="59" y="824"/>
                  <a:pt x="60" y="854"/>
                  <a:pt x="67" y="883"/>
                </a:cubicBezTo>
                <a:cubicBezTo>
                  <a:pt x="78" y="975"/>
                  <a:pt x="103" y="1060"/>
                  <a:pt x="115" y="1152"/>
                </a:cubicBezTo>
                <a:cubicBezTo>
                  <a:pt x="112" y="1181"/>
                  <a:pt x="106" y="1210"/>
                  <a:pt x="106" y="1239"/>
                </a:cubicBezTo>
                <a:cubicBezTo>
                  <a:pt x="106" y="1284"/>
                  <a:pt x="107" y="1329"/>
                  <a:pt x="115" y="1373"/>
                </a:cubicBezTo>
                <a:cubicBezTo>
                  <a:pt x="131" y="1467"/>
                  <a:pt x="310" y="1484"/>
                  <a:pt x="365" y="1498"/>
                </a:cubicBezTo>
                <a:cubicBezTo>
                  <a:pt x="407" y="1509"/>
                  <a:pt x="448" y="1523"/>
                  <a:pt x="490" y="1536"/>
                </a:cubicBezTo>
                <a:cubicBezTo>
                  <a:pt x="621" y="1630"/>
                  <a:pt x="489" y="1545"/>
                  <a:pt x="701" y="1632"/>
                </a:cubicBezTo>
                <a:cubicBezTo>
                  <a:pt x="741" y="1648"/>
                  <a:pt x="776" y="1676"/>
                  <a:pt x="816" y="1690"/>
                </a:cubicBezTo>
                <a:cubicBezTo>
                  <a:pt x="1013" y="1760"/>
                  <a:pt x="1236" y="1751"/>
                  <a:pt x="1440" y="1757"/>
                </a:cubicBezTo>
                <a:cubicBezTo>
                  <a:pt x="1731" y="1789"/>
                  <a:pt x="2014" y="1750"/>
                  <a:pt x="2304" y="1728"/>
                </a:cubicBezTo>
                <a:cubicBezTo>
                  <a:pt x="2336" y="1723"/>
                  <a:pt x="2443" y="1714"/>
                  <a:pt x="2486" y="1690"/>
                </a:cubicBezTo>
                <a:cubicBezTo>
                  <a:pt x="2503" y="1680"/>
                  <a:pt x="2546" y="1621"/>
                  <a:pt x="2554" y="1613"/>
                </a:cubicBezTo>
                <a:cubicBezTo>
                  <a:pt x="2840" y="1349"/>
                  <a:pt x="2674" y="1533"/>
                  <a:pt x="2822" y="1363"/>
                </a:cubicBezTo>
                <a:cubicBezTo>
                  <a:pt x="2886" y="1201"/>
                  <a:pt x="2919" y="1123"/>
                  <a:pt x="2938" y="960"/>
                </a:cubicBezTo>
                <a:cubicBezTo>
                  <a:pt x="2933" y="702"/>
                  <a:pt x="3022" y="459"/>
                  <a:pt x="2842" y="279"/>
                </a:cubicBezTo>
                <a:cubicBezTo>
                  <a:pt x="2837" y="252"/>
                  <a:pt x="2836" y="161"/>
                  <a:pt x="2803" y="144"/>
                </a:cubicBezTo>
                <a:cubicBezTo>
                  <a:pt x="2786" y="135"/>
                  <a:pt x="2765" y="136"/>
                  <a:pt x="2746" y="135"/>
                </a:cubicBezTo>
                <a:cubicBezTo>
                  <a:pt x="2656" y="130"/>
                  <a:pt x="2567" y="129"/>
                  <a:pt x="2477" y="125"/>
                </a:cubicBezTo>
                <a:cubicBezTo>
                  <a:pt x="2403" y="121"/>
                  <a:pt x="2321" y="113"/>
                  <a:pt x="2246" y="106"/>
                </a:cubicBezTo>
                <a:cubicBezTo>
                  <a:pt x="1040" y="126"/>
                  <a:pt x="1491" y="142"/>
                  <a:pt x="893" y="115"/>
                </a:cubicBezTo>
                <a:cubicBezTo>
                  <a:pt x="861" y="112"/>
                  <a:pt x="825" y="121"/>
                  <a:pt x="797" y="106"/>
                </a:cubicBezTo>
                <a:cubicBezTo>
                  <a:pt x="773" y="93"/>
                  <a:pt x="775" y="48"/>
                  <a:pt x="749" y="39"/>
                </a:cubicBezTo>
                <a:cubicBezTo>
                  <a:pt x="739" y="36"/>
                  <a:pt x="729" y="34"/>
                  <a:pt x="720" y="29"/>
                </a:cubicBezTo>
                <a:cubicBezTo>
                  <a:pt x="710" y="24"/>
                  <a:pt x="702" y="11"/>
                  <a:pt x="691" y="10"/>
                </a:cubicBezTo>
                <a:cubicBezTo>
                  <a:pt x="618" y="2"/>
                  <a:pt x="544" y="3"/>
                  <a:pt x="470" y="0"/>
                </a:cubicBezTo>
                <a:cubicBezTo>
                  <a:pt x="391" y="17"/>
                  <a:pt x="378" y="30"/>
                  <a:pt x="355" y="125"/>
                </a:cubicBezTo>
                <a:cubicBezTo>
                  <a:pt x="352" y="138"/>
                  <a:pt x="350" y="151"/>
                  <a:pt x="346" y="163"/>
                </a:cubicBezTo>
                <a:cubicBezTo>
                  <a:pt x="340" y="183"/>
                  <a:pt x="326" y="221"/>
                  <a:pt x="326" y="221"/>
                </a:cubicBezTo>
                <a:cubicBezTo>
                  <a:pt x="314" y="307"/>
                  <a:pt x="323" y="272"/>
                  <a:pt x="278" y="317"/>
                </a:cubicBezTo>
                <a:close/>
              </a:path>
            </a:pathLst>
          </a:custGeom>
          <a:solidFill>
            <a:srgbClr val="FFFF66"/>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6611" name="Rectangle 3"/>
          <p:cNvSpPr>
            <a:spLocks noChangeArrowheads="1"/>
          </p:cNvSpPr>
          <p:nvPr/>
        </p:nvSpPr>
        <p:spPr bwMode="auto">
          <a:xfrm>
            <a:off x="5410200" y="3048000"/>
            <a:ext cx="457200" cy="457200"/>
          </a:xfrm>
          <a:prstGeom prst="rect">
            <a:avLst/>
          </a:prstGeom>
          <a:solidFill>
            <a:srgbClr val="FFEDF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6612" name="Text Box 4"/>
          <p:cNvSpPr txBox="1">
            <a:spLocks noChangeArrowheads="1"/>
          </p:cNvSpPr>
          <p:nvPr/>
        </p:nvSpPr>
        <p:spPr bwMode="auto">
          <a:xfrm>
            <a:off x="5486400" y="3048000"/>
            <a:ext cx="473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7</a:t>
            </a:r>
          </a:p>
        </p:txBody>
      </p:sp>
      <p:sp>
        <p:nvSpPr>
          <p:cNvPr id="196613" name="Rectangle 5"/>
          <p:cNvSpPr>
            <a:spLocks noChangeArrowheads="1"/>
          </p:cNvSpPr>
          <p:nvPr/>
        </p:nvSpPr>
        <p:spPr bwMode="auto">
          <a:xfrm>
            <a:off x="6248400" y="3048000"/>
            <a:ext cx="457200" cy="457200"/>
          </a:xfrm>
          <a:prstGeom prst="rect">
            <a:avLst/>
          </a:prstGeom>
          <a:solidFill>
            <a:srgbClr val="FFEDF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6614" name="Text Box 6"/>
          <p:cNvSpPr txBox="1">
            <a:spLocks noChangeArrowheads="1"/>
          </p:cNvSpPr>
          <p:nvPr/>
        </p:nvSpPr>
        <p:spPr bwMode="auto">
          <a:xfrm>
            <a:off x="6248400" y="3048000"/>
            <a:ext cx="473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9</a:t>
            </a:r>
          </a:p>
        </p:txBody>
      </p:sp>
      <p:sp>
        <p:nvSpPr>
          <p:cNvPr id="196615" name="Rectangle 7"/>
          <p:cNvSpPr>
            <a:spLocks noGrp="1" noChangeArrowheads="1"/>
          </p:cNvSpPr>
          <p:nvPr>
            <p:ph type="title"/>
          </p:nvPr>
        </p:nvSpPr>
        <p:spPr>
          <a:xfrm>
            <a:off x="685800" y="0"/>
            <a:ext cx="7772400" cy="1066800"/>
          </a:xfrm>
        </p:spPr>
        <p:txBody>
          <a:bodyPr/>
          <a:lstStyle/>
          <a:p>
            <a:r>
              <a:rPr lang="en-US"/>
              <a:t>Example</a:t>
            </a:r>
          </a:p>
        </p:txBody>
      </p:sp>
      <p:sp>
        <p:nvSpPr>
          <p:cNvPr id="196616" name="Rectangle 8"/>
          <p:cNvSpPr>
            <a:spLocks noGrp="1" noChangeArrowheads="1"/>
          </p:cNvSpPr>
          <p:nvPr>
            <p:ph type="body" idx="1"/>
          </p:nvPr>
        </p:nvSpPr>
        <p:spPr>
          <a:xfrm>
            <a:off x="609600" y="1295400"/>
            <a:ext cx="7772400" cy="609600"/>
          </a:xfrm>
        </p:spPr>
        <p:txBody>
          <a:bodyPr/>
          <a:lstStyle/>
          <a:p>
            <a:pPr>
              <a:buClr>
                <a:schemeClr val="tx2"/>
              </a:buClr>
            </a:pPr>
            <a:r>
              <a:rPr lang="en-US">
                <a:solidFill>
                  <a:schemeClr val="hlink"/>
                </a:solidFill>
              </a:rPr>
              <a:t>n = 5</a:t>
            </a:r>
            <a:r>
              <a:rPr lang="en-US"/>
              <a:t>, </a:t>
            </a:r>
            <a:r>
              <a:rPr lang="en-US">
                <a:solidFill>
                  <a:schemeClr val="hlink"/>
                </a:solidFill>
              </a:rPr>
              <a:t>w[0:4] = [2, 5, 4, 7, 9].</a:t>
            </a:r>
          </a:p>
        </p:txBody>
      </p:sp>
      <p:grpSp>
        <p:nvGrpSpPr>
          <p:cNvPr id="196617" name="Group 9"/>
          <p:cNvGrpSpPr>
            <a:grpSpLocks/>
          </p:cNvGrpSpPr>
          <p:nvPr/>
        </p:nvGrpSpPr>
        <p:grpSpPr bwMode="auto">
          <a:xfrm>
            <a:off x="4495800" y="3886200"/>
            <a:ext cx="533400" cy="533400"/>
            <a:chOff x="528" y="2976"/>
            <a:chExt cx="336" cy="336"/>
          </a:xfrm>
        </p:grpSpPr>
        <p:sp>
          <p:nvSpPr>
            <p:cNvPr id="196618" name="Oval 10"/>
            <p:cNvSpPr>
              <a:spLocks noChangeArrowheads="1"/>
            </p:cNvSpPr>
            <p:nvPr/>
          </p:nvSpPr>
          <p:spPr bwMode="auto">
            <a:xfrm>
              <a:off x="528" y="2976"/>
              <a:ext cx="336" cy="33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6619" name="Text Box 11"/>
            <p:cNvSpPr txBox="1">
              <a:spLocks noChangeArrowheads="1"/>
            </p:cNvSpPr>
            <p:nvPr/>
          </p:nvSpPr>
          <p:spPr bwMode="auto">
            <a:xfrm>
              <a:off x="576" y="3024"/>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tx1"/>
                  </a:solidFill>
                  <a:effectLst/>
                  <a:latin typeface="FrnkGothITC Hv BT" pitchFamily="34" charset="0"/>
                </a:rPr>
                <a:t>6</a:t>
              </a:r>
            </a:p>
          </p:txBody>
        </p:sp>
      </p:grpSp>
      <p:sp>
        <p:nvSpPr>
          <p:cNvPr id="196620" name="Line 12"/>
          <p:cNvSpPr>
            <a:spLocks noChangeShapeType="1"/>
          </p:cNvSpPr>
          <p:nvPr/>
        </p:nvSpPr>
        <p:spPr bwMode="auto">
          <a:xfrm flipH="1">
            <a:off x="4267200" y="4343400"/>
            <a:ext cx="304800" cy="457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6621" name="Line 13"/>
          <p:cNvSpPr>
            <a:spLocks noChangeShapeType="1"/>
          </p:cNvSpPr>
          <p:nvPr/>
        </p:nvSpPr>
        <p:spPr bwMode="auto">
          <a:xfrm>
            <a:off x="4953000" y="4343400"/>
            <a:ext cx="381000" cy="457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6622" name="Oval 14"/>
          <p:cNvSpPr>
            <a:spLocks noChangeArrowheads="1"/>
          </p:cNvSpPr>
          <p:nvPr/>
        </p:nvSpPr>
        <p:spPr bwMode="auto">
          <a:xfrm>
            <a:off x="3962400" y="3048000"/>
            <a:ext cx="533400" cy="5334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6623" name="Text Box 15"/>
          <p:cNvSpPr txBox="1">
            <a:spLocks noChangeArrowheads="1"/>
          </p:cNvSpPr>
          <p:nvPr/>
        </p:nvSpPr>
        <p:spPr bwMode="auto">
          <a:xfrm>
            <a:off x="3962400" y="31242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tx1"/>
                </a:solidFill>
                <a:effectLst/>
                <a:latin typeface="FrnkGothITC Hv BT" pitchFamily="34" charset="0"/>
              </a:rPr>
              <a:t>11</a:t>
            </a:r>
          </a:p>
        </p:txBody>
      </p:sp>
      <p:sp>
        <p:nvSpPr>
          <p:cNvPr id="196624" name="Line 16"/>
          <p:cNvSpPr>
            <a:spLocks noChangeShapeType="1"/>
          </p:cNvSpPr>
          <p:nvPr/>
        </p:nvSpPr>
        <p:spPr bwMode="auto">
          <a:xfrm flipH="1">
            <a:off x="3733800" y="3505200"/>
            <a:ext cx="304800" cy="3810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6625" name="Line 17"/>
          <p:cNvSpPr>
            <a:spLocks noChangeShapeType="1"/>
          </p:cNvSpPr>
          <p:nvPr/>
        </p:nvSpPr>
        <p:spPr bwMode="auto">
          <a:xfrm>
            <a:off x="4419600" y="3505200"/>
            <a:ext cx="304800" cy="3810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6626" name="Rectangle 18"/>
          <p:cNvSpPr>
            <a:spLocks noChangeArrowheads="1"/>
          </p:cNvSpPr>
          <p:nvPr/>
        </p:nvSpPr>
        <p:spPr bwMode="auto">
          <a:xfrm>
            <a:off x="3429000" y="3886200"/>
            <a:ext cx="457200" cy="457200"/>
          </a:xfrm>
          <a:prstGeom prst="rect">
            <a:avLst/>
          </a:prstGeom>
          <a:solidFill>
            <a:srgbClr val="FFEDF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6627" name="Text Box 19"/>
          <p:cNvSpPr txBox="1">
            <a:spLocks noChangeArrowheads="1"/>
          </p:cNvSpPr>
          <p:nvPr/>
        </p:nvSpPr>
        <p:spPr bwMode="auto">
          <a:xfrm>
            <a:off x="3505200" y="3886200"/>
            <a:ext cx="473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5</a:t>
            </a:r>
          </a:p>
        </p:txBody>
      </p:sp>
      <p:sp>
        <p:nvSpPr>
          <p:cNvPr id="196628" name="Rectangle 20"/>
          <p:cNvSpPr>
            <a:spLocks noChangeArrowheads="1"/>
          </p:cNvSpPr>
          <p:nvPr/>
        </p:nvSpPr>
        <p:spPr bwMode="auto">
          <a:xfrm>
            <a:off x="4038600" y="4800600"/>
            <a:ext cx="457200" cy="457200"/>
          </a:xfrm>
          <a:prstGeom prst="rect">
            <a:avLst/>
          </a:prstGeom>
          <a:solidFill>
            <a:srgbClr val="FFEDF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6629" name="Text Box 21"/>
          <p:cNvSpPr txBox="1">
            <a:spLocks noChangeArrowheads="1"/>
          </p:cNvSpPr>
          <p:nvPr/>
        </p:nvSpPr>
        <p:spPr bwMode="auto">
          <a:xfrm>
            <a:off x="4114800" y="4800600"/>
            <a:ext cx="473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2</a:t>
            </a:r>
          </a:p>
        </p:txBody>
      </p:sp>
      <p:sp>
        <p:nvSpPr>
          <p:cNvPr id="196630" name="Rectangle 22"/>
          <p:cNvSpPr>
            <a:spLocks noChangeArrowheads="1"/>
          </p:cNvSpPr>
          <p:nvPr/>
        </p:nvSpPr>
        <p:spPr bwMode="auto">
          <a:xfrm>
            <a:off x="5181600" y="4800600"/>
            <a:ext cx="457200" cy="457200"/>
          </a:xfrm>
          <a:prstGeom prst="rect">
            <a:avLst/>
          </a:prstGeom>
          <a:solidFill>
            <a:srgbClr val="FFEDF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6631" name="Text Box 23"/>
          <p:cNvSpPr txBox="1">
            <a:spLocks noChangeArrowheads="1"/>
          </p:cNvSpPr>
          <p:nvPr/>
        </p:nvSpPr>
        <p:spPr bwMode="auto">
          <a:xfrm>
            <a:off x="5181600" y="4800600"/>
            <a:ext cx="473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4</a:t>
            </a:r>
          </a:p>
        </p:txBody>
      </p:sp>
    </p:spTree>
    <p:extLst>
      <p:ext uri="{BB962C8B-B14F-4D97-AF65-F5344CB8AC3E}">
        <p14:creationId xmlns:p14="http://schemas.microsoft.com/office/powerpoint/2010/main" val="2779609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Freeform 2"/>
          <p:cNvSpPr>
            <a:spLocks/>
          </p:cNvSpPr>
          <p:nvPr/>
        </p:nvSpPr>
        <p:spPr bwMode="auto">
          <a:xfrm>
            <a:off x="2057400" y="2438400"/>
            <a:ext cx="6019800" cy="3886200"/>
          </a:xfrm>
          <a:custGeom>
            <a:avLst/>
            <a:gdLst>
              <a:gd name="T0" fmla="*/ 278 w 3022"/>
              <a:gd name="T1" fmla="*/ 317 h 1789"/>
              <a:gd name="T2" fmla="*/ 58 w 3022"/>
              <a:gd name="T3" fmla="*/ 394 h 1789"/>
              <a:gd name="T4" fmla="*/ 38 w 3022"/>
              <a:gd name="T5" fmla="*/ 451 h 1789"/>
              <a:gd name="T6" fmla="*/ 0 w 3022"/>
              <a:gd name="T7" fmla="*/ 595 h 1789"/>
              <a:gd name="T8" fmla="*/ 10 w 3022"/>
              <a:gd name="T9" fmla="*/ 730 h 1789"/>
              <a:gd name="T10" fmla="*/ 48 w 3022"/>
              <a:gd name="T11" fmla="*/ 797 h 1789"/>
              <a:gd name="T12" fmla="*/ 67 w 3022"/>
              <a:gd name="T13" fmla="*/ 883 h 1789"/>
              <a:gd name="T14" fmla="*/ 115 w 3022"/>
              <a:gd name="T15" fmla="*/ 1152 h 1789"/>
              <a:gd name="T16" fmla="*/ 106 w 3022"/>
              <a:gd name="T17" fmla="*/ 1239 h 1789"/>
              <a:gd name="T18" fmla="*/ 115 w 3022"/>
              <a:gd name="T19" fmla="*/ 1373 h 1789"/>
              <a:gd name="T20" fmla="*/ 365 w 3022"/>
              <a:gd name="T21" fmla="*/ 1498 h 1789"/>
              <a:gd name="T22" fmla="*/ 490 w 3022"/>
              <a:gd name="T23" fmla="*/ 1536 h 1789"/>
              <a:gd name="T24" fmla="*/ 701 w 3022"/>
              <a:gd name="T25" fmla="*/ 1632 h 1789"/>
              <a:gd name="T26" fmla="*/ 816 w 3022"/>
              <a:gd name="T27" fmla="*/ 1690 h 1789"/>
              <a:gd name="T28" fmla="*/ 1440 w 3022"/>
              <a:gd name="T29" fmla="*/ 1757 h 1789"/>
              <a:gd name="T30" fmla="*/ 2304 w 3022"/>
              <a:gd name="T31" fmla="*/ 1728 h 1789"/>
              <a:gd name="T32" fmla="*/ 2486 w 3022"/>
              <a:gd name="T33" fmla="*/ 1690 h 1789"/>
              <a:gd name="T34" fmla="*/ 2554 w 3022"/>
              <a:gd name="T35" fmla="*/ 1613 h 1789"/>
              <a:gd name="T36" fmla="*/ 2822 w 3022"/>
              <a:gd name="T37" fmla="*/ 1363 h 1789"/>
              <a:gd name="T38" fmla="*/ 2938 w 3022"/>
              <a:gd name="T39" fmla="*/ 960 h 1789"/>
              <a:gd name="T40" fmla="*/ 2842 w 3022"/>
              <a:gd name="T41" fmla="*/ 279 h 1789"/>
              <a:gd name="T42" fmla="*/ 2803 w 3022"/>
              <a:gd name="T43" fmla="*/ 144 h 1789"/>
              <a:gd name="T44" fmla="*/ 2746 w 3022"/>
              <a:gd name="T45" fmla="*/ 135 h 1789"/>
              <a:gd name="T46" fmla="*/ 2477 w 3022"/>
              <a:gd name="T47" fmla="*/ 125 h 1789"/>
              <a:gd name="T48" fmla="*/ 2246 w 3022"/>
              <a:gd name="T49" fmla="*/ 106 h 1789"/>
              <a:gd name="T50" fmla="*/ 893 w 3022"/>
              <a:gd name="T51" fmla="*/ 115 h 1789"/>
              <a:gd name="T52" fmla="*/ 797 w 3022"/>
              <a:gd name="T53" fmla="*/ 106 h 1789"/>
              <a:gd name="T54" fmla="*/ 749 w 3022"/>
              <a:gd name="T55" fmla="*/ 39 h 1789"/>
              <a:gd name="T56" fmla="*/ 720 w 3022"/>
              <a:gd name="T57" fmla="*/ 29 h 1789"/>
              <a:gd name="T58" fmla="*/ 691 w 3022"/>
              <a:gd name="T59" fmla="*/ 10 h 1789"/>
              <a:gd name="T60" fmla="*/ 470 w 3022"/>
              <a:gd name="T61" fmla="*/ 0 h 1789"/>
              <a:gd name="T62" fmla="*/ 355 w 3022"/>
              <a:gd name="T63" fmla="*/ 125 h 1789"/>
              <a:gd name="T64" fmla="*/ 346 w 3022"/>
              <a:gd name="T65" fmla="*/ 163 h 1789"/>
              <a:gd name="T66" fmla="*/ 326 w 3022"/>
              <a:gd name="T67" fmla="*/ 221 h 1789"/>
              <a:gd name="T68" fmla="*/ 278 w 3022"/>
              <a:gd name="T69" fmla="*/ 317 h 1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22" h="1789">
                <a:moveTo>
                  <a:pt x="278" y="317"/>
                </a:moveTo>
                <a:cubicBezTo>
                  <a:pt x="205" y="343"/>
                  <a:pt x="126" y="356"/>
                  <a:pt x="58" y="394"/>
                </a:cubicBezTo>
                <a:cubicBezTo>
                  <a:pt x="40" y="404"/>
                  <a:pt x="44" y="432"/>
                  <a:pt x="38" y="451"/>
                </a:cubicBezTo>
                <a:cubicBezTo>
                  <a:pt x="24" y="499"/>
                  <a:pt x="14" y="547"/>
                  <a:pt x="0" y="595"/>
                </a:cubicBezTo>
                <a:cubicBezTo>
                  <a:pt x="3" y="640"/>
                  <a:pt x="0" y="686"/>
                  <a:pt x="10" y="730"/>
                </a:cubicBezTo>
                <a:cubicBezTo>
                  <a:pt x="16" y="755"/>
                  <a:pt x="38" y="773"/>
                  <a:pt x="48" y="797"/>
                </a:cubicBezTo>
                <a:cubicBezTo>
                  <a:pt x="59" y="824"/>
                  <a:pt x="60" y="854"/>
                  <a:pt x="67" y="883"/>
                </a:cubicBezTo>
                <a:cubicBezTo>
                  <a:pt x="78" y="975"/>
                  <a:pt x="103" y="1060"/>
                  <a:pt x="115" y="1152"/>
                </a:cubicBezTo>
                <a:cubicBezTo>
                  <a:pt x="112" y="1181"/>
                  <a:pt x="106" y="1210"/>
                  <a:pt x="106" y="1239"/>
                </a:cubicBezTo>
                <a:cubicBezTo>
                  <a:pt x="106" y="1284"/>
                  <a:pt x="107" y="1329"/>
                  <a:pt x="115" y="1373"/>
                </a:cubicBezTo>
                <a:cubicBezTo>
                  <a:pt x="131" y="1467"/>
                  <a:pt x="310" y="1484"/>
                  <a:pt x="365" y="1498"/>
                </a:cubicBezTo>
                <a:cubicBezTo>
                  <a:pt x="407" y="1509"/>
                  <a:pt x="448" y="1523"/>
                  <a:pt x="490" y="1536"/>
                </a:cubicBezTo>
                <a:cubicBezTo>
                  <a:pt x="621" y="1630"/>
                  <a:pt x="489" y="1545"/>
                  <a:pt x="701" y="1632"/>
                </a:cubicBezTo>
                <a:cubicBezTo>
                  <a:pt x="741" y="1648"/>
                  <a:pt x="776" y="1676"/>
                  <a:pt x="816" y="1690"/>
                </a:cubicBezTo>
                <a:cubicBezTo>
                  <a:pt x="1013" y="1760"/>
                  <a:pt x="1236" y="1751"/>
                  <a:pt x="1440" y="1757"/>
                </a:cubicBezTo>
                <a:cubicBezTo>
                  <a:pt x="1731" y="1789"/>
                  <a:pt x="2014" y="1750"/>
                  <a:pt x="2304" y="1728"/>
                </a:cubicBezTo>
                <a:cubicBezTo>
                  <a:pt x="2336" y="1723"/>
                  <a:pt x="2443" y="1714"/>
                  <a:pt x="2486" y="1690"/>
                </a:cubicBezTo>
                <a:cubicBezTo>
                  <a:pt x="2503" y="1680"/>
                  <a:pt x="2546" y="1621"/>
                  <a:pt x="2554" y="1613"/>
                </a:cubicBezTo>
                <a:cubicBezTo>
                  <a:pt x="2840" y="1349"/>
                  <a:pt x="2674" y="1533"/>
                  <a:pt x="2822" y="1363"/>
                </a:cubicBezTo>
                <a:cubicBezTo>
                  <a:pt x="2886" y="1201"/>
                  <a:pt x="2919" y="1123"/>
                  <a:pt x="2938" y="960"/>
                </a:cubicBezTo>
                <a:cubicBezTo>
                  <a:pt x="2933" y="702"/>
                  <a:pt x="3022" y="459"/>
                  <a:pt x="2842" y="279"/>
                </a:cubicBezTo>
                <a:cubicBezTo>
                  <a:pt x="2837" y="252"/>
                  <a:pt x="2836" y="161"/>
                  <a:pt x="2803" y="144"/>
                </a:cubicBezTo>
                <a:cubicBezTo>
                  <a:pt x="2786" y="135"/>
                  <a:pt x="2765" y="136"/>
                  <a:pt x="2746" y="135"/>
                </a:cubicBezTo>
                <a:cubicBezTo>
                  <a:pt x="2656" y="130"/>
                  <a:pt x="2567" y="129"/>
                  <a:pt x="2477" y="125"/>
                </a:cubicBezTo>
                <a:cubicBezTo>
                  <a:pt x="2403" y="121"/>
                  <a:pt x="2321" y="113"/>
                  <a:pt x="2246" y="106"/>
                </a:cubicBezTo>
                <a:cubicBezTo>
                  <a:pt x="1040" y="126"/>
                  <a:pt x="1491" y="142"/>
                  <a:pt x="893" y="115"/>
                </a:cubicBezTo>
                <a:cubicBezTo>
                  <a:pt x="861" y="112"/>
                  <a:pt x="825" y="121"/>
                  <a:pt x="797" y="106"/>
                </a:cubicBezTo>
                <a:cubicBezTo>
                  <a:pt x="773" y="93"/>
                  <a:pt x="775" y="48"/>
                  <a:pt x="749" y="39"/>
                </a:cubicBezTo>
                <a:cubicBezTo>
                  <a:pt x="739" y="36"/>
                  <a:pt x="729" y="34"/>
                  <a:pt x="720" y="29"/>
                </a:cubicBezTo>
                <a:cubicBezTo>
                  <a:pt x="710" y="24"/>
                  <a:pt x="702" y="11"/>
                  <a:pt x="691" y="10"/>
                </a:cubicBezTo>
                <a:cubicBezTo>
                  <a:pt x="618" y="2"/>
                  <a:pt x="544" y="3"/>
                  <a:pt x="470" y="0"/>
                </a:cubicBezTo>
                <a:cubicBezTo>
                  <a:pt x="391" y="17"/>
                  <a:pt x="378" y="30"/>
                  <a:pt x="355" y="125"/>
                </a:cubicBezTo>
                <a:cubicBezTo>
                  <a:pt x="352" y="138"/>
                  <a:pt x="350" y="151"/>
                  <a:pt x="346" y="163"/>
                </a:cubicBezTo>
                <a:cubicBezTo>
                  <a:pt x="340" y="183"/>
                  <a:pt x="326" y="221"/>
                  <a:pt x="326" y="221"/>
                </a:cubicBezTo>
                <a:cubicBezTo>
                  <a:pt x="314" y="307"/>
                  <a:pt x="323" y="272"/>
                  <a:pt x="278" y="317"/>
                </a:cubicBezTo>
                <a:close/>
              </a:path>
            </a:pathLst>
          </a:custGeom>
          <a:solidFill>
            <a:srgbClr val="FFFF66"/>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97635" name="Group 3"/>
          <p:cNvGrpSpPr>
            <a:grpSpLocks/>
          </p:cNvGrpSpPr>
          <p:nvPr/>
        </p:nvGrpSpPr>
        <p:grpSpPr bwMode="auto">
          <a:xfrm>
            <a:off x="3352800" y="4038600"/>
            <a:ext cx="549275" cy="457200"/>
            <a:chOff x="2400" y="2304"/>
            <a:chExt cx="346" cy="288"/>
          </a:xfrm>
        </p:grpSpPr>
        <p:sp>
          <p:nvSpPr>
            <p:cNvPr id="197636" name="Rectangle 4"/>
            <p:cNvSpPr>
              <a:spLocks noChangeArrowheads="1"/>
            </p:cNvSpPr>
            <p:nvPr/>
          </p:nvSpPr>
          <p:spPr bwMode="auto">
            <a:xfrm>
              <a:off x="2400" y="2304"/>
              <a:ext cx="288" cy="288"/>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7637" name="Text Box 5"/>
            <p:cNvSpPr txBox="1">
              <a:spLocks noChangeArrowheads="1"/>
            </p:cNvSpPr>
            <p:nvPr/>
          </p:nvSpPr>
          <p:spPr bwMode="auto">
            <a:xfrm>
              <a:off x="2448" y="2304"/>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5</a:t>
              </a:r>
            </a:p>
          </p:txBody>
        </p:sp>
      </p:grpSp>
      <p:sp>
        <p:nvSpPr>
          <p:cNvPr id="197638" name="Rectangle 6"/>
          <p:cNvSpPr>
            <a:spLocks noGrp="1" noChangeArrowheads="1"/>
          </p:cNvSpPr>
          <p:nvPr>
            <p:ph type="title"/>
          </p:nvPr>
        </p:nvSpPr>
        <p:spPr>
          <a:xfrm>
            <a:off x="685800" y="0"/>
            <a:ext cx="7772400" cy="1066800"/>
          </a:xfrm>
        </p:spPr>
        <p:txBody>
          <a:bodyPr/>
          <a:lstStyle/>
          <a:p>
            <a:r>
              <a:rPr lang="en-US"/>
              <a:t>Example</a:t>
            </a:r>
          </a:p>
        </p:txBody>
      </p:sp>
      <p:sp>
        <p:nvSpPr>
          <p:cNvPr id="197639" name="Rectangle 7"/>
          <p:cNvSpPr>
            <a:spLocks noGrp="1" noChangeArrowheads="1"/>
          </p:cNvSpPr>
          <p:nvPr>
            <p:ph type="body" idx="1"/>
          </p:nvPr>
        </p:nvSpPr>
        <p:spPr>
          <a:xfrm>
            <a:off x="609600" y="1295400"/>
            <a:ext cx="7772400" cy="609600"/>
          </a:xfrm>
        </p:spPr>
        <p:txBody>
          <a:bodyPr/>
          <a:lstStyle/>
          <a:p>
            <a:pPr>
              <a:buClr>
                <a:schemeClr val="tx2"/>
              </a:buClr>
            </a:pPr>
            <a:r>
              <a:rPr lang="en-US">
                <a:solidFill>
                  <a:schemeClr val="hlink"/>
                </a:solidFill>
              </a:rPr>
              <a:t>n = 5</a:t>
            </a:r>
            <a:r>
              <a:rPr lang="en-US"/>
              <a:t>, </a:t>
            </a:r>
            <a:r>
              <a:rPr lang="en-US">
                <a:solidFill>
                  <a:schemeClr val="hlink"/>
                </a:solidFill>
              </a:rPr>
              <a:t>w[0:4] = [2, 5, 4, 7, 9].</a:t>
            </a:r>
          </a:p>
        </p:txBody>
      </p:sp>
      <p:grpSp>
        <p:nvGrpSpPr>
          <p:cNvPr id="197640" name="Group 8"/>
          <p:cNvGrpSpPr>
            <a:grpSpLocks/>
          </p:cNvGrpSpPr>
          <p:nvPr/>
        </p:nvGrpSpPr>
        <p:grpSpPr bwMode="auto">
          <a:xfrm>
            <a:off x="3962400" y="4953000"/>
            <a:ext cx="549275" cy="457200"/>
            <a:chOff x="384" y="2256"/>
            <a:chExt cx="346" cy="288"/>
          </a:xfrm>
        </p:grpSpPr>
        <p:sp>
          <p:nvSpPr>
            <p:cNvPr id="197641" name="Rectangle 9"/>
            <p:cNvSpPr>
              <a:spLocks noChangeArrowheads="1"/>
            </p:cNvSpPr>
            <p:nvPr/>
          </p:nvSpPr>
          <p:spPr bwMode="auto">
            <a:xfrm>
              <a:off x="384" y="2256"/>
              <a:ext cx="288" cy="288"/>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7642" name="Text Box 10"/>
            <p:cNvSpPr txBox="1">
              <a:spLocks noChangeArrowheads="1"/>
            </p:cNvSpPr>
            <p:nvPr/>
          </p:nvSpPr>
          <p:spPr bwMode="auto">
            <a:xfrm>
              <a:off x="432" y="2256"/>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2</a:t>
              </a:r>
            </a:p>
          </p:txBody>
        </p:sp>
      </p:grpSp>
      <p:grpSp>
        <p:nvGrpSpPr>
          <p:cNvPr id="197643" name="Group 11"/>
          <p:cNvGrpSpPr>
            <a:grpSpLocks/>
          </p:cNvGrpSpPr>
          <p:nvPr/>
        </p:nvGrpSpPr>
        <p:grpSpPr bwMode="auto">
          <a:xfrm>
            <a:off x="5029200" y="4953000"/>
            <a:ext cx="533400" cy="457200"/>
            <a:chOff x="432" y="2880"/>
            <a:chExt cx="336" cy="288"/>
          </a:xfrm>
        </p:grpSpPr>
        <p:sp>
          <p:nvSpPr>
            <p:cNvPr id="197644" name="Rectangle 12"/>
            <p:cNvSpPr>
              <a:spLocks noChangeArrowheads="1"/>
            </p:cNvSpPr>
            <p:nvPr/>
          </p:nvSpPr>
          <p:spPr bwMode="auto">
            <a:xfrm>
              <a:off x="432" y="2880"/>
              <a:ext cx="288" cy="288"/>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7645" name="Text Box 13"/>
            <p:cNvSpPr txBox="1">
              <a:spLocks noChangeArrowheads="1"/>
            </p:cNvSpPr>
            <p:nvPr/>
          </p:nvSpPr>
          <p:spPr bwMode="auto">
            <a:xfrm>
              <a:off x="470" y="2880"/>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4</a:t>
              </a:r>
            </a:p>
          </p:txBody>
        </p:sp>
      </p:grpSp>
      <p:grpSp>
        <p:nvGrpSpPr>
          <p:cNvPr id="197646" name="Group 14"/>
          <p:cNvGrpSpPr>
            <a:grpSpLocks/>
          </p:cNvGrpSpPr>
          <p:nvPr/>
        </p:nvGrpSpPr>
        <p:grpSpPr bwMode="auto">
          <a:xfrm>
            <a:off x="4419600" y="4038600"/>
            <a:ext cx="533400" cy="533400"/>
            <a:chOff x="528" y="2976"/>
            <a:chExt cx="336" cy="336"/>
          </a:xfrm>
        </p:grpSpPr>
        <p:sp>
          <p:nvSpPr>
            <p:cNvPr id="197647" name="Oval 15"/>
            <p:cNvSpPr>
              <a:spLocks noChangeArrowheads="1"/>
            </p:cNvSpPr>
            <p:nvPr/>
          </p:nvSpPr>
          <p:spPr bwMode="auto">
            <a:xfrm>
              <a:off x="528" y="2976"/>
              <a:ext cx="336" cy="33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7648" name="Text Box 16"/>
            <p:cNvSpPr txBox="1">
              <a:spLocks noChangeArrowheads="1"/>
            </p:cNvSpPr>
            <p:nvPr/>
          </p:nvSpPr>
          <p:spPr bwMode="auto">
            <a:xfrm>
              <a:off x="576" y="3024"/>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tx1"/>
                  </a:solidFill>
                  <a:effectLst/>
                  <a:latin typeface="FrnkGothITC Hv BT" pitchFamily="34" charset="0"/>
                </a:rPr>
                <a:t>6</a:t>
              </a:r>
            </a:p>
          </p:txBody>
        </p:sp>
      </p:grpSp>
      <p:sp>
        <p:nvSpPr>
          <p:cNvPr id="197649" name="Line 17"/>
          <p:cNvSpPr>
            <a:spLocks noChangeShapeType="1"/>
          </p:cNvSpPr>
          <p:nvPr/>
        </p:nvSpPr>
        <p:spPr bwMode="auto">
          <a:xfrm flipH="1">
            <a:off x="4191000" y="4495800"/>
            <a:ext cx="304800" cy="457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7650" name="Line 18"/>
          <p:cNvSpPr>
            <a:spLocks noChangeShapeType="1"/>
          </p:cNvSpPr>
          <p:nvPr/>
        </p:nvSpPr>
        <p:spPr bwMode="auto">
          <a:xfrm>
            <a:off x="4876800" y="4495800"/>
            <a:ext cx="381000" cy="457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7651" name="Oval 19"/>
          <p:cNvSpPr>
            <a:spLocks noChangeArrowheads="1"/>
          </p:cNvSpPr>
          <p:nvPr/>
        </p:nvSpPr>
        <p:spPr bwMode="auto">
          <a:xfrm>
            <a:off x="3886200" y="3200400"/>
            <a:ext cx="533400" cy="5334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7652" name="Text Box 20"/>
          <p:cNvSpPr txBox="1">
            <a:spLocks noChangeArrowheads="1"/>
          </p:cNvSpPr>
          <p:nvPr/>
        </p:nvSpPr>
        <p:spPr bwMode="auto">
          <a:xfrm>
            <a:off x="3886200" y="32766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tx1"/>
                </a:solidFill>
                <a:effectLst/>
                <a:latin typeface="FrnkGothITC Hv BT" pitchFamily="34" charset="0"/>
              </a:rPr>
              <a:t>11</a:t>
            </a:r>
          </a:p>
        </p:txBody>
      </p:sp>
      <p:sp>
        <p:nvSpPr>
          <p:cNvPr id="197653" name="Line 21"/>
          <p:cNvSpPr>
            <a:spLocks noChangeShapeType="1"/>
          </p:cNvSpPr>
          <p:nvPr/>
        </p:nvSpPr>
        <p:spPr bwMode="auto">
          <a:xfrm flipH="1">
            <a:off x="3657600" y="3657600"/>
            <a:ext cx="304800" cy="3810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7654" name="Line 22"/>
          <p:cNvSpPr>
            <a:spLocks noChangeShapeType="1"/>
          </p:cNvSpPr>
          <p:nvPr/>
        </p:nvSpPr>
        <p:spPr bwMode="auto">
          <a:xfrm>
            <a:off x="4343400" y="3657600"/>
            <a:ext cx="304800" cy="3810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97655" name="Group 23"/>
          <p:cNvGrpSpPr>
            <a:grpSpLocks/>
          </p:cNvGrpSpPr>
          <p:nvPr/>
        </p:nvGrpSpPr>
        <p:grpSpPr bwMode="auto">
          <a:xfrm>
            <a:off x="6019800" y="4191000"/>
            <a:ext cx="549275" cy="457200"/>
            <a:chOff x="384" y="2256"/>
            <a:chExt cx="346" cy="288"/>
          </a:xfrm>
        </p:grpSpPr>
        <p:sp>
          <p:nvSpPr>
            <p:cNvPr id="197656" name="Rectangle 24"/>
            <p:cNvSpPr>
              <a:spLocks noChangeArrowheads="1"/>
            </p:cNvSpPr>
            <p:nvPr/>
          </p:nvSpPr>
          <p:spPr bwMode="auto">
            <a:xfrm>
              <a:off x="384" y="2256"/>
              <a:ext cx="288" cy="288"/>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7657" name="Text Box 25"/>
            <p:cNvSpPr txBox="1">
              <a:spLocks noChangeArrowheads="1"/>
            </p:cNvSpPr>
            <p:nvPr/>
          </p:nvSpPr>
          <p:spPr bwMode="auto">
            <a:xfrm>
              <a:off x="432" y="2256"/>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7</a:t>
              </a:r>
            </a:p>
          </p:txBody>
        </p:sp>
      </p:grpSp>
      <p:grpSp>
        <p:nvGrpSpPr>
          <p:cNvPr id="197658" name="Group 26"/>
          <p:cNvGrpSpPr>
            <a:grpSpLocks/>
          </p:cNvGrpSpPr>
          <p:nvPr/>
        </p:nvGrpSpPr>
        <p:grpSpPr bwMode="auto">
          <a:xfrm>
            <a:off x="7086600" y="4191000"/>
            <a:ext cx="533400" cy="457200"/>
            <a:chOff x="432" y="2880"/>
            <a:chExt cx="336" cy="288"/>
          </a:xfrm>
        </p:grpSpPr>
        <p:sp>
          <p:nvSpPr>
            <p:cNvPr id="197659" name="Rectangle 27"/>
            <p:cNvSpPr>
              <a:spLocks noChangeArrowheads="1"/>
            </p:cNvSpPr>
            <p:nvPr/>
          </p:nvSpPr>
          <p:spPr bwMode="auto">
            <a:xfrm>
              <a:off x="432" y="2880"/>
              <a:ext cx="288" cy="288"/>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7660" name="Text Box 28"/>
            <p:cNvSpPr txBox="1">
              <a:spLocks noChangeArrowheads="1"/>
            </p:cNvSpPr>
            <p:nvPr/>
          </p:nvSpPr>
          <p:spPr bwMode="auto">
            <a:xfrm>
              <a:off x="470" y="2880"/>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9</a:t>
              </a:r>
            </a:p>
          </p:txBody>
        </p:sp>
      </p:grpSp>
      <p:sp>
        <p:nvSpPr>
          <p:cNvPr id="197661" name="Oval 29"/>
          <p:cNvSpPr>
            <a:spLocks noChangeArrowheads="1"/>
          </p:cNvSpPr>
          <p:nvPr/>
        </p:nvSpPr>
        <p:spPr bwMode="auto">
          <a:xfrm>
            <a:off x="6477000" y="3276600"/>
            <a:ext cx="533400" cy="5334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7662" name="Text Box 30"/>
          <p:cNvSpPr txBox="1">
            <a:spLocks noChangeArrowheads="1"/>
          </p:cNvSpPr>
          <p:nvPr/>
        </p:nvSpPr>
        <p:spPr bwMode="auto">
          <a:xfrm>
            <a:off x="6477000" y="33528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tx1"/>
                </a:solidFill>
                <a:effectLst/>
                <a:latin typeface="FrnkGothITC Hv BT" pitchFamily="34" charset="0"/>
              </a:rPr>
              <a:t>16</a:t>
            </a:r>
          </a:p>
        </p:txBody>
      </p:sp>
      <p:sp>
        <p:nvSpPr>
          <p:cNvPr id="197663" name="Line 31"/>
          <p:cNvSpPr>
            <a:spLocks noChangeShapeType="1"/>
          </p:cNvSpPr>
          <p:nvPr/>
        </p:nvSpPr>
        <p:spPr bwMode="auto">
          <a:xfrm flipH="1">
            <a:off x="6248400" y="3733800"/>
            <a:ext cx="304800" cy="457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7664" name="Line 32"/>
          <p:cNvSpPr>
            <a:spLocks noChangeShapeType="1"/>
          </p:cNvSpPr>
          <p:nvPr/>
        </p:nvSpPr>
        <p:spPr bwMode="auto">
          <a:xfrm>
            <a:off x="6934200" y="3733800"/>
            <a:ext cx="381000" cy="457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13420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Freeform 2"/>
          <p:cNvSpPr>
            <a:spLocks/>
          </p:cNvSpPr>
          <p:nvPr/>
        </p:nvSpPr>
        <p:spPr bwMode="auto">
          <a:xfrm>
            <a:off x="2057400" y="2438400"/>
            <a:ext cx="6019800" cy="3886200"/>
          </a:xfrm>
          <a:custGeom>
            <a:avLst/>
            <a:gdLst>
              <a:gd name="T0" fmla="*/ 278 w 3022"/>
              <a:gd name="T1" fmla="*/ 317 h 1789"/>
              <a:gd name="T2" fmla="*/ 58 w 3022"/>
              <a:gd name="T3" fmla="*/ 394 h 1789"/>
              <a:gd name="T4" fmla="*/ 38 w 3022"/>
              <a:gd name="T5" fmla="*/ 451 h 1789"/>
              <a:gd name="T6" fmla="*/ 0 w 3022"/>
              <a:gd name="T7" fmla="*/ 595 h 1789"/>
              <a:gd name="T8" fmla="*/ 10 w 3022"/>
              <a:gd name="T9" fmla="*/ 730 h 1789"/>
              <a:gd name="T10" fmla="*/ 48 w 3022"/>
              <a:gd name="T11" fmla="*/ 797 h 1789"/>
              <a:gd name="T12" fmla="*/ 67 w 3022"/>
              <a:gd name="T13" fmla="*/ 883 h 1789"/>
              <a:gd name="T14" fmla="*/ 115 w 3022"/>
              <a:gd name="T15" fmla="*/ 1152 h 1789"/>
              <a:gd name="T16" fmla="*/ 106 w 3022"/>
              <a:gd name="T17" fmla="*/ 1239 h 1789"/>
              <a:gd name="T18" fmla="*/ 115 w 3022"/>
              <a:gd name="T19" fmla="*/ 1373 h 1789"/>
              <a:gd name="T20" fmla="*/ 365 w 3022"/>
              <a:gd name="T21" fmla="*/ 1498 h 1789"/>
              <a:gd name="T22" fmla="*/ 490 w 3022"/>
              <a:gd name="T23" fmla="*/ 1536 h 1789"/>
              <a:gd name="T24" fmla="*/ 701 w 3022"/>
              <a:gd name="T25" fmla="*/ 1632 h 1789"/>
              <a:gd name="T26" fmla="*/ 816 w 3022"/>
              <a:gd name="T27" fmla="*/ 1690 h 1789"/>
              <a:gd name="T28" fmla="*/ 1440 w 3022"/>
              <a:gd name="T29" fmla="*/ 1757 h 1789"/>
              <a:gd name="T30" fmla="*/ 2304 w 3022"/>
              <a:gd name="T31" fmla="*/ 1728 h 1789"/>
              <a:gd name="T32" fmla="*/ 2486 w 3022"/>
              <a:gd name="T33" fmla="*/ 1690 h 1789"/>
              <a:gd name="T34" fmla="*/ 2554 w 3022"/>
              <a:gd name="T35" fmla="*/ 1613 h 1789"/>
              <a:gd name="T36" fmla="*/ 2822 w 3022"/>
              <a:gd name="T37" fmla="*/ 1363 h 1789"/>
              <a:gd name="T38" fmla="*/ 2938 w 3022"/>
              <a:gd name="T39" fmla="*/ 960 h 1789"/>
              <a:gd name="T40" fmla="*/ 2842 w 3022"/>
              <a:gd name="T41" fmla="*/ 279 h 1789"/>
              <a:gd name="T42" fmla="*/ 2803 w 3022"/>
              <a:gd name="T43" fmla="*/ 144 h 1789"/>
              <a:gd name="T44" fmla="*/ 2746 w 3022"/>
              <a:gd name="T45" fmla="*/ 135 h 1789"/>
              <a:gd name="T46" fmla="*/ 2477 w 3022"/>
              <a:gd name="T47" fmla="*/ 125 h 1789"/>
              <a:gd name="T48" fmla="*/ 2246 w 3022"/>
              <a:gd name="T49" fmla="*/ 106 h 1789"/>
              <a:gd name="T50" fmla="*/ 893 w 3022"/>
              <a:gd name="T51" fmla="*/ 115 h 1789"/>
              <a:gd name="T52" fmla="*/ 797 w 3022"/>
              <a:gd name="T53" fmla="*/ 106 h 1789"/>
              <a:gd name="T54" fmla="*/ 749 w 3022"/>
              <a:gd name="T55" fmla="*/ 39 h 1789"/>
              <a:gd name="T56" fmla="*/ 720 w 3022"/>
              <a:gd name="T57" fmla="*/ 29 h 1789"/>
              <a:gd name="T58" fmla="*/ 691 w 3022"/>
              <a:gd name="T59" fmla="*/ 10 h 1789"/>
              <a:gd name="T60" fmla="*/ 470 w 3022"/>
              <a:gd name="T61" fmla="*/ 0 h 1789"/>
              <a:gd name="T62" fmla="*/ 355 w 3022"/>
              <a:gd name="T63" fmla="*/ 125 h 1789"/>
              <a:gd name="T64" fmla="*/ 346 w 3022"/>
              <a:gd name="T65" fmla="*/ 163 h 1789"/>
              <a:gd name="T66" fmla="*/ 326 w 3022"/>
              <a:gd name="T67" fmla="*/ 221 h 1789"/>
              <a:gd name="T68" fmla="*/ 278 w 3022"/>
              <a:gd name="T69" fmla="*/ 317 h 1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22" h="1789">
                <a:moveTo>
                  <a:pt x="278" y="317"/>
                </a:moveTo>
                <a:cubicBezTo>
                  <a:pt x="205" y="343"/>
                  <a:pt x="126" y="356"/>
                  <a:pt x="58" y="394"/>
                </a:cubicBezTo>
                <a:cubicBezTo>
                  <a:pt x="40" y="404"/>
                  <a:pt x="44" y="432"/>
                  <a:pt x="38" y="451"/>
                </a:cubicBezTo>
                <a:cubicBezTo>
                  <a:pt x="24" y="499"/>
                  <a:pt x="14" y="547"/>
                  <a:pt x="0" y="595"/>
                </a:cubicBezTo>
                <a:cubicBezTo>
                  <a:pt x="3" y="640"/>
                  <a:pt x="0" y="686"/>
                  <a:pt x="10" y="730"/>
                </a:cubicBezTo>
                <a:cubicBezTo>
                  <a:pt x="16" y="755"/>
                  <a:pt x="38" y="773"/>
                  <a:pt x="48" y="797"/>
                </a:cubicBezTo>
                <a:cubicBezTo>
                  <a:pt x="59" y="824"/>
                  <a:pt x="60" y="854"/>
                  <a:pt x="67" y="883"/>
                </a:cubicBezTo>
                <a:cubicBezTo>
                  <a:pt x="78" y="975"/>
                  <a:pt x="103" y="1060"/>
                  <a:pt x="115" y="1152"/>
                </a:cubicBezTo>
                <a:cubicBezTo>
                  <a:pt x="112" y="1181"/>
                  <a:pt x="106" y="1210"/>
                  <a:pt x="106" y="1239"/>
                </a:cubicBezTo>
                <a:cubicBezTo>
                  <a:pt x="106" y="1284"/>
                  <a:pt x="107" y="1329"/>
                  <a:pt x="115" y="1373"/>
                </a:cubicBezTo>
                <a:cubicBezTo>
                  <a:pt x="131" y="1467"/>
                  <a:pt x="310" y="1484"/>
                  <a:pt x="365" y="1498"/>
                </a:cubicBezTo>
                <a:cubicBezTo>
                  <a:pt x="407" y="1509"/>
                  <a:pt x="448" y="1523"/>
                  <a:pt x="490" y="1536"/>
                </a:cubicBezTo>
                <a:cubicBezTo>
                  <a:pt x="621" y="1630"/>
                  <a:pt x="489" y="1545"/>
                  <a:pt x="701" y="1632"/>
                </a:cubicBezTo>
                <a:cubicBezTo>
                  <a:pt x="741" y="1648"/>
                  <a:pt x="776" y="1676"/>
                  <a:pt x="816" y="1690"/>
                </a:cubicBezTo>
                <a:cubicBezTo>
                  <a:pt x="1013" y="1760"/>
                  <a:pt x="1236" y="1751"/>
                  <a:pt x="1440" y="1757"/>
                </a:cubicBezTo>
                <a:cubicBezTo>
                  <a:pt x="1731" y="1789"/>
                  <a:pt x="2014" y="1750"/>
                  <a:pt x="2304" y="1728"/>
                </a:cubicBezTo>
                <a:cubicBezTo>
                  <a:pt x="2336" y="1723"/>
                  <a:pt x="2443" y="1714"/>
                  <a:pt x="2486" y="1690"/>
                </a:cubicBezTo>
                <a:cubicBezTo>
                  <a:pt x="2503" y="1680"/>
                  <a:pt x="2546" y="1621"/>
                  <a:pt x="2554" y="1613"/>
                </a:cubicBezTo>
                <a:cubicBezTo>
                  <a:pt x="2840" y="1349"/>
                  <a:pt x="2674" y="1533"/>
                  <a:pt x="2822" y="1363"/>
                </a:cubicBezTo>
                <a:cubicBezTo>
                  <a:pt x="2886" y="1201"/>
                  <a:pt x="2919" y="1123"/>
                  <a:pt x="2938" y="960"/>
                </a:cubicBezTo>
                <a:cubicBezTo>
                  <a:pt x="2933" y="702"/>
                  <a:pt x="3022" y="459"/>
                  <a:pt x="2842" y="279"/>
                </a:cubicBezTo>
                <a:cubicBezTo>
                  <a:pt x="2837" y="252"/>
                  <a:pt x="2836" y="161"/>
                  <a:pt x="2803" y="144"/>
                </a:cubicBezTo>
                <a:cubicBezTo>
                  <a:pt x="2786" y="135"/>
                  <a:pt x="2765" y="136"/>
                  <a:pt x="2746" y="135"/>
                </a:cubicBezTo>
                <a:cubicBezTo>
                  <a:pt x="2656" y="130"/>
                  <a:pt x="2567" y="129"/>
                  <a:pt x="2477" y="125"/>
                </a:cubicBezTo>
                <a:cubicBezTo>
                  <a:pt x="2403" y="121"/>
                  <a:pt x="2321" y="113"/>
                  <a:pt x="2246" y="106"/>
                </a:cubicBezTo>
                <a:cubicBezTo>
                  <a:pt x="1040" y="126"/>
                  <a:pt x="1491" y="142"/>
                  <a:pt x="893" y="115"/>
                </a:cubicBezTo>
                <a:cubicBezTo>
                  <a:pt x="861" y="112"/>
                  <a:pt x="825" y="121"/>
                  <a:pt x="797" y="106"/>
                </a:cubicBezTo>
                <a:cubicBezTo>
                  <a:pt x="773" y="93"/>
                  <a:pt x="775" y="48"/>
                  <a:pt x="749" y="39"/>
                </a:cubicBezTo>
                <a:cubicBezTo>
                  <a:pt x="739" y="36"/>
                  <a:pt x="729" y="34"/>
                  <a:pt x="720" y="29"/>
                </a:cubicBezTo>
                <a:cubicBezTo>
                  <a:pt x="710" y="24"/>
                  <a:pt x="702" y="11"/>
                  <a:pt x="691" y="10"/>
                </a:cubicBezTo>
                <a:cubicBezTo>
                  <a:pt x="618" y="2"/>
                  <a:pt x="544" y="3"/>
                  <a:pt x="470" y="0"/>
                </a:cubicBezTo>
                <a:cubicBezTo>
                  <a:pt x="391" y="17"/>
                  <a:pt x="378" y="30"/>
                  <a:pt x="355" y="125"/>
                </a:cubicBezTo>
                <a:cubicBezTo>
                  <a:pt x="352" y="138"/>
                  <a:pt x="350" y="151"/>
                  <a:pt x="346" y="163"/>
                </a:cubicBezTo>
                <a:cubicBezTo>
                  <a:pt x="340" y="183"/>
                  <a:pt x="326" y="221"/>
                  <a:pt x="326" y="221"/>
                </a:cubicBezTo>
                <a:cubicBezTo>
                  <a:pt x="314" y="307"/>
                  <a:pt x="323" y="272"/>
                  <a:pt x="278" y="317"/>
                </a:cubicBezTo>
                <a:close/>
              </a:path>
            </a:pathLst>
          </a:custGeom>
          <a:solidFill>
            <a:srgbClr val="FFFF66"/>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98659" name="Group 3"/>
          <p:cNvGrpSpPr>
            <a:grpSpLocks/>
          </p:cNvGrpSpPr>
          <p:nvPr/>
        </p:nvGrpSpPr>
        <p:grpSpPr bwMode="auto">
          <a:xfrm>
            <a:off x="3352800" y="4648200"/>
            <a:ext cx="549275" cy="457200"/>
            <a:chOff x="2400" y="2304"/>
            <a:chExt cx="346" cy="288"/>
          </a:xfrm>
        </p:grpSpPr>
        <p:sp>
          <p:nvSpPr>
            <p:cNvPr id="198660" name="Rectangle 4"/>
            <p:cNvSpPr>
              <a:spLocks noChangeArrowheads="1"/>
            </p:cNvSpPr>
            <p:nvPr/>
          </p:nvSpPr>
          <p:spPr bwMode="auto">
            <a:xfrm>
              <a:off x="2400" y="2304"/>
              <a:ext cx="288" cy="288"/>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8661" name="Text Box 5"/>
            <p:cNvSpPr txBox="1">
              <a:spLocks noChangeArrowheads="1"/>
            </p:cNvSpPr>
            <p:nvPr/>
          </p:nvSpPr>
          <p:spPr bwMode="auto">
            <a:xfrm>
              <a:off x="2448" y="2304"/>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5</a:t>
              </a:r>
            </a:p>
          </p:txBody>
        </p:sp>
      </p:grpSp>
      <p:sp>
        <p:nvSpPr>
          <p:cNvPr id="198662" name="Rectangle 6"/>
          <p:cNvSpPr>
            <a:spLocks noGrp="1" noChangeArrowheads="1"/>
          </p:cNvSpPr>
          <p:nvPr>
            <p:ph type="title"/>
          </p:nvPr>
        </p:nvSpPr>
        <p:spPr>
          <a:xfrm>
            <a:off x="685800" y="0"/>
            <a:ext cx="7772400" cy="1066800"/>
          </a:xfrm>
        </p:spPr>
        <p:txBody>
          <a:bodyPr/>
          <a:lstStyle/>
          <a:p>
            <a:r>
              <a:rPr lang="en-US"/>
              <a:t>Example</a:t>
            </a:r>
          </a:p>
        </p:txBody>
      </p:sp>
      <p:sp>
        <p:nvSpPr>
          <p:cNvPr id="198663" name="Rectangle 7"/>
          <p:cNvSpPr>
            <a:spLocks noGrp="1" noChangeArrowheads="1"/>
          </p:cNvSpPr>
          <p:nvPr>
            <p:ph type="body" idx="1"/>
          </p:nvPr>
        </p:nvSpPr>
        <p:spPr>
          <a:xfrm>
            <a:off x="609600" y="1295400"/>
            <a:ext cx="7772400" cy="609600"/>
          </a:xfrm>
        </p:spPr>
        <p:txBody>
          <a:bodyPr/>
          <a:lstStyle/>
          <a:p>
            <a:pPr>
              <a:buClr>
                <a:schemeClr val="tx2"/>
              </a:buClr>
            </a:pPr>
            <a:r>
              <a:rPr lang="en-US">
                <a:solidFill>
                  <a:schemeClr val="hlink"/>
                </a:solidFill>
              </a:rPr>
              <a:t>n = 5</a:t>
            </a:r>
            <a:r>
              <a:rPr lang="en-US"/>
              <a:t>, </a:t>
            </a:r>
            <a:r>
              <a:rPr lang="en-US">
                <a:solidFill>
                  <a:schemeClr val="hlink"/>
                </a:solidFill>
              </a:rPr>
              <a:t>w[0:4] = [2, 5, 4, 7, 9].</a:t>
            </a:r>
          </a:p>
        </p:txBody>
      </p:sp>
      <p:grpSp>
        <p:nvGrpSpPr>
          <p:cNvPr id="198664" name="Group 8"/>
          <p:cNvGrpSpPr>
            <a:grpSpLocks/>
          </p:cNvGrpSpPr>
          <p:nvPr/>
        </p:nvGrpSpPr>
        <p:grpSpPr bwMode="auto">
          <a:xfrm>
            <a:off x="3962400" y="5562600"/>
            <a:ext cx="549275" cy="457200"/>
            <a:chOff x="384" y="2256"/>
            <a:chExt cx="346" cy="288"/>
          </a:xfrm>
        </p:grpSpPr>
        <p:sp>
          <p:nvSpPr>
            <p:cNvPr id="198665" name="Rectangle 9"/>
            <p:cNvSpPr>
              <a:spLocks noChangeArrowheads="1"/>
            </p:cNvSpPr>
            <p:nvPr/>
          </p:nvSpPr>
          <p:spPr bwMode="auto">
            <a:xfrm>
              <a:off x="384" y="2256"/>
              <a:ext cx="288" cy="288"/>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8666" name="Text Box 10"/>
            <p:cNvSpPr txBox="1">
              <a:spLocks noChangeArrowheads="1"/>
            </p:cNvSpPr>
            <p:nvPr/>
          </p:nvSpPr>
          <p:spPr bwMode="auto">
            <a:xfrm>
              <a:off x="432" y="2256"/>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2</a:t>
              </a:r>
            </a:p>
          </p:txBody>
        </p:sp>
      </p:grpSp>
      <p:grpSp>
        <p:nvGrpSpPr>
          <p:cNvPr id="198667" name="Group 11"/>
          <p:cNvGrpSpPr>
            <a:grpSpLocks/>
          </p:cNvGrpSpPr>
          <p:nvPr/>
        </p:nvGrpSpPr>
        <p:grpSpPr bwMode="auto">
          <a:xfrm>
            <a:off x="5029200" y="5562600"/>
            <a:ext cx="533400" cy="457200"/>
            <a:chOff x="432" y="2880"/>
            <a:chExt cx="336" cy="288"/>
          </a:xfrm>
        </p:grpSpPr>
        <p:sp>
          <p:nvSpPr>
            <p:cNvPr id="198668" name="Rectangle 12"/>
            <p:cNvSpPr>
              <a:spLocks noChangeArrowheads="1"/>
            </p:cNvSpPr>
            <p:nvPr/>
          </p:nvSpPr>
          <p:spPr bwMode="auto">
            <a:xfrm>
              <a:off x="432" y="2880"/>
              <a:ext cx="288" cy="288"/>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8669" name="Text Box 13"/>
            <p:cNvSpPr txBox="1">
              <a:spLocks noChangeArrowheads="1"/>
            </p:cNvSpPr>
            <p:nvPr/>
          </p:nvSpPr>
          <p:spPr bwMode="auto">
            <a:xfrm>
              <a:off x="470" y="2880"/>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4</a:t>
              </a:r>
            </a:p>
          </p:txBody>
        </p:sp>
      </p:grpSp>
      <p:grpSp>
        <p:nvGrpSpPr>
          <p:cNvPr id="198670" name="Group 14"/>
          <p:cNvGrpSpPr>
            <a:grpSpLocks/>
          </p:cNvGrpSpPr>
          <p:nvPr/>
        </p:nvGrpSpPr>
        <p:grpSpPr bwMode="auto">
          <a:xfrm>
            <a:off x="4419600" y="4648200"/>
            <a:ext cx="533400" cy="533400"/>
            <a:chOff x="528" y="2976"/>
            <a:chExt cx="336" cy="336"/>
          </a:xfrm>
        </p:grpSpPr>
        <p:sp>
          <p:nvSpPr>
            <p:cNvPr id="198671" name="Oval 15"/>
            <p:cNvSpPr>
              <a:spLocks noChangeArrowheads="1"/>
            </p:cNvSpPr>
            <p:nvPr/>
          </p:nvSpPr>
          <p:spPr bwMode="auto">
            <a:xfrm>
              <a:off x="528" y="2976"/>
              <a:ext cx="336" cy="33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8672" name="Text Box 16"/>
            <p:cNvSpPr txBox="1">
              <a:spLocks noChangeArrowheads="1"/>
            </p:cNvSpPr>
            <p:nvPr/>
          </p:nvSpPr>
          <p:spPr bwMode="auto">
            <a:xfrm>
              <a:off x="576" y="3024"/>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tx1"/>
                  </a:solidFill>
                  <a:effectLst/>
                  <a:latin typeface="FrnkGothITC Hv BT" pitchFamily="34" charset="0"/>
                </a:rPr>
                <a:t>6</a:t>
              </a:r>
            </a:p>
          </p:txBody>
        </p:sp>
      </p:grpSp>
      <p:sp>
        <p:nvSpPr>
          <p:cNvPr id="198673" name="Line 17"/>
          <p:cNvSpPr>
            <a:spLocks noChangeShapeType="1"/>
          </p:cNvSpPr>
          <p:nvPr/>
        </p:nvSpPr>
        <p:spPr bwMode="auto">
          <a:xfrm flipH="1">
            <a:off x="4191000" y="5105400"/>
            <a:ext cx="304800" cy="457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8674" name="Line 18"/>
          <p:cNvSpPr>
            <a:spLocks noChangeShapeType="1"/>
          </p:cNvSpPr>
          <p:nvPr/>
        </p:nvSpPr>
        <p:spPr bwMode="auto">
          <a:xfrm>
            <a:off x="4876800" y="5105400"/>
            <a:ext cx="381000" cy="457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8675" name="Oval 19"/>
          <p:cNvSpPr>
            <a:spLocks noChangeArrowheads="1"/>
          </p:cNvSpPr>
          <p:nvPr/>
        </p:nvSpPr>
        <p:spPr bwMode="auto">
          <a:xfrm>
            <a:off x="3886200" y="3810000"/>
            <a:ext cx="533400" cy="5334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8676" name="Text Box 20"/>
          <p:cNvSpPr txBox="1">
            <a:spLocks noChangeArrowheads="1"/>
          </p:cNvSpPr>
          <p:nvPr/>
        </p:nvSpPr>
        <p:spPr bwMode="auto">
          <a:xfrm>
            <a:off x="3886200" y="38862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tx1"/>
                </a:solidFill>
                <a:effectLst/>
                <a:latin typeface="FrnkGothITC Hv BT" pitchFamily="34" charset="0"/>
              </a:rPr>
              <a:t>11</a:t>
            </a:r>
          </a:p>
        </p:txBody>
      </p:sp>
      <p:sp>
        <p:nvSpPr>
          <p:cNvPr id="198677" name="Line 21"/>
          <p:cNvSpPr>
            <a:spLocks noChangeShapeType="1"/>
          </p:cNvSpPr>
          <p:nvPr/>
        </p:nvSpPr>
        <p:spPr bwMode="auto">
          <a:xfrm flipH="1">
            <a:off x="3657600" y="4267200"/>
            <a:ext cx="304800" cy="3810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8678" name="Line 22"/>
          <p:cNvSpPr>
            <a:spLocks noChangeShapeType="1"/>
          </p:cNvSpPr>
          <p:nvPr/>
        </p:nvSpPr>
        <p:spPr bwMode="auto">
          <a:xfrm>
            <a:off x="4343400" y="4267200"/>
            <a:ext cx="304800" cy="3810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98679" name="Group 23"/>
          <p:cNvGrpSpPr>
            <a:grpSpLocks/>
          </p:cNvGrpSpPr>
          <p:nvPr/>
        </p:nvGrpSpPr>
        <p:grpSpPr bwMode="auto">
          <a:xfrm>
            <a:off x="6019800" y="4724400"/>
            <a:ext cx="549275" cy="457200"/>
            <a:chOff x="384" y="2256"/>
            <a:chExt cx="346" cy="288"/>
          </a:xfrm>
        </p:grpSpPr>
        <p:sp>
          <p:nvSpPr>
            <p:cNvPr id="198680" name="Rectangle 24"/>
            <p:cNvSpPr>
              <a:spLocks noChangeArrowheads="1"/>
            </p:cNvSpPr>
            <p:nvPr/>
          </p:nvSpPr>
          <p:spPr bwMode="auto">
            <a:xfrm>
              <a:off x="384" y="2256"/>
              <a:ext cx="288" cy="288"/>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8681" name="Text Box 25"/>
            <p:cNvSpPr txBox="1">
              <a:spLocks noChangeArrowheads="1"/>
            </p:cNvSpPr>
            <p:nvPr/>
          </p:nvSpPr>
          <p:spPr bwMode="auto">
            <a:xfrm>
              <a:off x="432" y="2256"/>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7</a:t>
              </a:r>
            </a:p>
          </p:txBody>
        </p:sp>
      </p:grpSp>
      <p:grpSp>
        <p:nvGrpSpPr>
          <p:cNvPr id="198682" name="Group 26"/>
          <p:cNvGrpSpPr>
            <a:grpSpLocks/>
          </p:cNvGrpSpPr>
          <p:nvPr/>
        </p:nvGrpSpPr>
        <p:grpSpPr bwMode="auto">
          <a:xfrm>
            <a:off x="7086600" y="4724400"/>
            <a:ext cx="533400" cy="457200"/>
            <a:chOff x="432" y="2880"/>
            <a:chExt cx="336" cy="288"/>
          </a:xfrm>
        </p:grpSpPr>
        <p:sp>
          <p:nvSpPr>
            <p:cNvPr id="198683" name="Rectangle 27"/>
            <p:cNvSpPr>
              <a:spLocks noChangeArrowheads="1"/>
            </p:cNvSpPr>
            <p:nvPr/>
          </p:nvSpPr>
          <p:spPr bwMode="auto">
            <a:xfrm>
              <a:off x="432" y="2880"/>
              <a:ext cx="288" cy="288"/>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8684" name="Text Box 28"/>
            <p:cNvSpPr txBox="1">
              <a:spLocks noChangeArrowheads="1"/>
            </p:cNvSpPr>
            <p:nvPr/>
          </p:nvSpPr>
          <p:spPr bwMode="auto">
            <a:xfrm>
              <a:off x="470" y="2880"/>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9</a:t>
              </a:r>
            </a:p>
          </p:txBody>
        </p:sp>
      </p:grpSp>
      <p:grpSp>
        <p:nvGrpSpPr>
          <p:cNvPr id="198685" name="Group 29"/>
          <p:cNvGrpSpPr>
            <a:grpSpLocks/>
          </p:cNvGrpSpPr>
          <p:nvPr/>
        </p:nvGrpSpPr>
        <p:grpSpPr bwMode="auto">
          <a:xfrm>
            <a:off x="6477000" y="3810000"/>
            <a:ext cx="533400" cy="533400"/>
            <a:chOff x="4080" y="2400"/>
            <a:chExt cx="336" cy="336"/>
          </a:xfrm>
        </p:grpSpPr>
        <p:sp>
          <p:nvSpPr>
            <p:cNvPr id="198686" name="Oval 30"/>
            <p:cNvSpPr>
              <a:spLocks noChangeArrowheads="1"/>
            </p:cNvSpPr>
            <p:nvPr/>
          </p:nvSpPr>
          <p:spPr bwMode="auto">
            <a:xfrm>
              <a:off x="4080" y="2400"/>
              <a:ext cx="336" cy="33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8687" name="Text Box 31"/>
            <p:cNvSpPr txBox="1">
              <a:spLocks noChangeArrowheads="1"/>
            </p:cNvSpPr>
            <p:nvPr/>
          </p:nvSpPr>
          <p:spPr bwMode="auto">
            <a:xfrm>
              <a:off x="4080" y="2448"/>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tx1"/>
                  </a:solidFill>
                  <a:effectLst/>
                  <a:latin typeface="FrnkGothITC Hv BT" pitchFamily="34" charset="0"/>
                </a:rPr>
                <a:t>16</a:t>
              </a:r>
            </a:p>
          </p:txBody>
        </p:sp>
      </p:grpSp>
      <p:sp>
        <p:nvSpPr>
          <p:cNvPr id="198688" name="Line 32"/>
          <p:cNvSpPr>
            <a:spLocks noChangeShapeType="1"/>
          </p:cNvSpPr>
          <p:nvPr/>
        </p:nvSpPr>
        <p:spPr bwMode="auto">
          <a:xfrm flipH="1">
            <a:off x="6248400" y="4267200"/>
            <a:ext cx="304800" cy="457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8689" name="Line 33"/>
          <p:cNvSpPr>
            <a:spLocks noChangeShapeType="1"/>
          </p:cNvSpPr>
          <p:nvPr/>
        </p:nvSpPr>
        <p:spPr bwMode="auto">
          <a:xfrm>
            <a:off x="6934200" y="4267200"/>
            <a:ext cx="381000" cy="457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98690" name="Group 34"/>
          <p:cNvGrpSpPr>
            <a:grpSpLocks/>
          </p:cNvGrpSpPr>
          <p:nvPr/>
        </p:nvGrpSpPr>
        <p:grpSpPr bwMode="auto">
          <a:xfrm>
            <a:off x="5181600" y="2819400"/>
            <a:ext cx="533400" cy="533400"/>
            <a:chOff x="4080" y="2400"/>
            <a:chExt cx="336" cy="336"/>
          </a:xfrm>
        </p:grpSpPr>
        <p:sp>
          <p:nvSpPr>
            <p:cNvPr id="198691" name="Oval 35"/>
            <p:cNvSpPr>
              <a:spLocks noChangeArrowheads="1"/>
            </p:cNvSpPr>
            <p:nvPr/>
          </p:nvSpPr>
          <p:spPr bwMode="auto">
            <a:xfrm>
              <a:off x="4080" y="2400"/>
              <a:ext cx="336" cy="33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8692" name="Text Box 36"/>
            <p:cNvSpPr txBox="1">
              <a:spLocks noChangeArrowheads="1"/>
            </p:cNvSpPr>
            <p:nvPr/>
          </p:nvSpPr>
          <p:spPr bwMode="auto">
            <a:xfrm>
              <a:off x="4080" y="2448"/>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tx1"/>
                  </a:solidFill>
                  <a:effectLst/>
                  <a:latin typeface="FrnkGothITC Hv BT" pitchFamily="34" charset="0"/>
                </a:rPr>
                <a:t>27</a:t>
              </a:r>
            </a:p>
          </p:txBody>
        </p:sp>
      </p:grpSp>
      <p:sp>
        <p:nvSpPr>
          <p:cNvPr id="198693" name="Line 37"/>
          <p:cNvSpPr>
            <a:spLocks noChangeShapeType="1"/>
          </p:cNvSpPr>
          <p:nvPr/>
        </p:nvSpPr>
        <p:spPr bwMode="auto">
          <a:xfrm flipH="1">
            <a:off x="4343400" y="3200400"/>
            <a:ext cx="914400" cy="6858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8694" name="Line 38"/>
          <p:cNvSpPr>
            <a:spLocks noChangeShapeType="1"/>
          </p:cNvSpPr>
          <p:nvPr/>
        </p:nvSpPr>
        <p:spPr bwMode="auto">
          <a:xfrm>
            <a:off x="5715000" y="3124200"/>
            <a:ext cx="914400" cy="7620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40213879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228600" y="0"/>
            <a:ext cx="8686800" cy="1143000"/>
          </a:xfrm>
        </p:spPr>
        <p:txBody>
          <a:bodyPr/>
          <a:lstStyle/>
          <a:p>
            <a:r>
              <a:rPr lang="en-US"/>
              <a:t>Data Structure For Tree Collection</a:t>
            </a:r>
          </a:p>
        </p:txBody>
      </p:sp>
      <p:sp>
        <p:nvSpPr>
          <p:cNvPr id="199683" name="Rectangle 3"/>
          <p:cNvSpPr>
            <a:spLocks noGrp="1" noChangeArrowheads="1"/>
          </p:cNvSpPr>
          <p:nvPr>
            <p:ph type="body" idx="1"/>
          </p:nvPr>
        </p:nvSpPr>
        <p:spPr>
          <a:xfrm>
            <a:off x="304800" y="1295400"/>
            <a:ext cx="8610600" cy="5334000"/>
          </a:xfrm>
        </p:spPr>
        <p:txBody>
          <a:bodyPr/>
          <a:lstStyle/>
          <a:p>
            <a:pPr>
              <a:lnSpc>
                <a:spcPct val="90000"/>
              </a:lnSpc>
              <a:buClr>
                <a:schemeClr val="tx2"/>
              </a:buClr>
            </a:pPr>
            <a:r>
              <a:rPr lang="en-US"/>
              <a:t>Operations are:</a:t>
            </a:r>
          </a:p>
          <a:p>
            <a:pPr lvl="1">
              <a:lnSpc>
                <a:spcPct val="90000"/>
              </a:lnSpc>
              <a:buClr>
                <a:schemeClr val="hlink"/>
              </a:buClr>
              <a:buFont typeface="Wingdings" panose="05000000000000000000" pitchFamily="2" charset="2"/>
              <a:buChar char="§"/>
            </a:pPr>
            <a:r>
              <a:rPr lang="en-US"/>
              <a:t>Initialize with </a:t>
            </a:r>
            <a:r>
              <a:rPr lang="en-US">
                <a:solidFill>
                  <a:schemeClr val="hlink"/>
                </a:solidFill>
              </a:rPr>
              <a:t>n</a:t>
            </a:r>
            <a:r>
              <a:rPr lang="en-US"/>
              <a:t> trees.</a:t>
            </a:r>
          </a:p>
          <a:p>
            <a:pPr lvl="1">
              <a:lnSpc>
                <a:spcPct val="90000"/>
              </a:lnSpc>
              <a:buClr>
                <a:schemeClr val="hlink"/>
              </a:buClr>
              <a:buFont typeface="Wingdings" panose="05000000000000000000" pitchFamily="2" charset="2"/>
              <a:buChar char="§"/>
            </a:pPr>
            <a:r>
              <a:rPr lang="en-US"/>
              <a:t>Remove </a:t>
            </a:r>
            <a:r>
              <a:rPr lang="en-US">
                <a:solidFill>
                  <a:schemeClr val="hlink"/>
                </a:solidFill>
              </a:rPr>
              <a:t>2</a:t>
            </a:r>
            <a:r>
              <a:rPr lang="en-US"/>
              <a:t> trees with least weight.</a:t>
            </a:r>
          </a:p>
          <a:p>
            <a:pPr lvl="1">
              <a:lnSpc>
                <a:spcPct val="90000"/>
              </a:lnSpc>
              <a:buClr>
                <a:schemeClr val="hlink"/>
              </a:buClr>
              <a:buFont typeface="Wingdings" panose="05000000000000000000" pitchFamily="2" charset="2"/>
              <a:buChar char="§"/>
            </a:pPr>
            <a:r>
              <a:rPr lang="en-US"/>
              <a:t>Insert new tree.</a:t>
            </a:r>
          </a:p>
          <a:p>
            <a:pPr>
              <a:lnSpc>
                <a:spcPct val="90000"/>
              </a:lnSpc>
              <a:buClr>
                <a:schemeClr val="tx2"/>
              </a:buClr>
            </a:pPr>
            <a:r>
              <a:rPr lang="en-US"/>
              <a:t>Use a min heap.</a:t>
            </a:r>
          </a:p>
          <a:p>
            <a:pPr>
              <a:lnSpc>
                <a:spcPct val="90000"/>
              </a:lnSpc>
              <a:buClr>
                <a:schemeClr val="tx2"/>
              </a:buClr>
            </a:pPr>
            <a:r>
              <a:rPr lang="en-US"/>
              <a:t>Initialize … </a:t>
            </a:r>
            <a:r>
              <a:rPr lang="en-US">
                <a:solidFill>
                  <a:schemeClr val="hlink"/>
                </a:solidFill>
              </a:rPr>
              <a:t>O(n)</a:t>
            </a:r>
            <a:r>
              <a:rPr lang="en-US"/>
              <a:t>.</a:t>
            </a:r>
          </a:p>
          <a:p>
            <a:pPr>
              <a:lnSpc>
                <a:spcPct val="90000"/>
              </a:lnSpc>
              <a:buClr>
                <a:schemeClr val="tx2"/>
              </a:buClr>
            </a:pPr>
            <a:r>
              <a:rPr lang="en-US">
                <a:solidFill>
                  <a:schemeClr val="hlink"/>
                </a:solidFill>
              </a:rPr>
              <a:t>2(n – 1)</a:t>
            </a:r>
            <a:r>
              <a:rPr lang="en-US"/>
              <a:t> remove min operations … </a:t>
            </a:r>
            <a:r>
              <a:rPr lang="en-US">
                <a:solidFill>
                  <a:schemeClr val="hlink"/>
                </a:solidFill>
              </a:rPr>
              <a:t>O(n log n)</a:t>
            </a:r>
            <a:r>
              <a:rPr lang="en-US"/>
              <a:t>.</a:t>
            </a:r>
          </a:p>
          <a:p>
            <a:pPr>
              <a:lnSpc>
                <a:spcPct val="90000"/>
              </a:lnSpc>
              <a:buClr>
                <a:schemeClr val="tx2"/>
              </a:buClr>
            </a:pPr>
            <a:r>
              <a:rPr lang="en-US">
                <a:solidFill>
                  <a:schemeClr val="hlink"/>
                </a:solidFill>
              </a:rPr>
              <a:t>n – 1</a:t>
            </a:r>
            <a:r>
              <a:rPr lang="en-US"/>
              <a:t> insert operations … </a:t>
            </a:r>
            <a:r>
              <a:rPr lang="en-US">
                <a:solidFill>
                  <a:schemeClr val="hlink"/>
                </a:solidFill>
              </a:rPr>
              <a:t>O(n log n)</a:t>
            </a:r>
            <a:r>
              <a:rPr lang="en-US"/>
              <a:t>.</a:t>
            </a:r>
          </a:p>
          <a:p>
            <a:pPr>
              <a:lnSpc>
                <a:spcPct val="90000"/>
              </a:lnSpc>
              <a:buClr>
                <a:schemeClr val="tx2"/>
              </a:buClr>
            </a:pPr>
            <a:r>
              <a:rPr lang="en-US"/>
              <a:t>Total time is </a:t>
            </a:r>
            <a:r>
              <a:rPr lang="en-US">
                <a:solidFill>
                  <a:schemeClr val="hlink"/>
                </a:solidFill>
              </a:rPr>
              <a:t>O(n log n)</a:t>
            </a:r>
            <a:r>
              <a:rPr lang="en-US"/>
              <a:t>.</a:t>
            </a:r>
          </a:p>
          <a:p>
            <a:pPr>
              <a:lnSpc>
                <a:spcPct val="90000"/>
              </a:lnSpc>
              <a:buClr>
                <a:schemeClr val="tx2"/>
              </a:buClr>
            </a:pPr>
            <a:r>
              <a:rPr lang="en-US"/>
              <a:t>Or, </a:t>
            </a:r>
            <a:r>
              <a:rPr lang="en-US">
                <a:solidFill>
                  <a:schemeClr val="hlink"/>
                </a:solidFill>
              </a:rPr>
              <a:t>(n – 1)</a:t>
            </a:r>
            <a:r>
              <a:rPr lang="en-US"/>
              <a:t> remove mins and </a:t>
            </a:r>
            <a:r>
              <a:rPr lang="en-US">
                <a:solidFill>
                  <a:schemeClr val="hlink"/>
                </a:solidFill>
              </a:rPr>
              <a:t>(n – 1)</a:t>
            </a:r>
            <a:r>
              <a:rPr lang="en-US"/>
              <a:t> change mins.</a:t>
            </a:r>
          </a:p>
        </p:txBody>
      </p:sp>
    </p:spTree>
    <p:extLst>
      <p:ext uri="{BB962C8B-B14F-4D97-AF65-F5344CB8AC3E}">
        <p14:creationId xmlns:p14="http://schemas.microsoft.com/office/powerpoint/2010/main" val="17808586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anim calcmode="lin" valueType="num">
                                      <p:cBhvr additive="base">
                                        <p:cTn id="7" dur="500" fill="hold"/>
                                        <p:tgtEl>
                                          <p:spTgt spid="1996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96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9683">
                                            <p:txEl>
                                              <p:pRg st="1" end="1"/>
                                            </p:txEl>
                                          </p:spTgt>
                                        </p:tgtEl>
                                        <p:attrNameLst>
                                          <p:attrName>style.visibility</p:attrName>
                                        </p:attrNameLst>
                                      </p:cBhvr>
                                      <p:to>
                                        <p:strVal val="visible"/>
                                      </p:to>
                                    </p:set>
                                    <p:anim calcmode="lin" valueType="num">
                                      <p:cBhvr additive="base">
                                        <p:cTn id="13" dur="500" fill="hold"/>
                                        <p:tgtEl>
                                          <p:spTgt spid="1996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96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9683">
                                            <p:txEl>
                                              <p:pRg st="2" end="2"/>
                                            </p:txEl>
                                          </p:spTgt>
                                        </p:tgtEl>
                                        <p:attrNameLst>
                                          <p:attrName>style.visibility</p:attrName>
                                        </p:attrNameLst>
                                      </p:cBhvr>
                                      <p:to>
                                        <p:strVal val="visible"/>
                                      </p:to>
                                    </p:set>
                                    <p:anim calcmode="lin" valueType="num">
                                      <p:cBhvr additive="base">
                                        <p:cTn id="19" dur="500" fill="hold"/>
                                        <p:tgtEl>
                                          <p:spTgt spid="1996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96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9683">
                                            <p:txEl>
                                              <p:pRg st="3" end="3"/>
                                            </p:txEl>
                                          </p:spTgt>
                                        </p:tgtEl>
                                        <p:attrNameLst>
                                          <p:attrName>style.visibility</p:attrName>
                                        </p:attrNameLst>
                                      </p:cBhvr>
                                      <p:to>
                                        <p:strVal val="visible"/>
                                      </p:to>
                                    </p:set>
                                    <p:anim calcmode="lin" valueType="num">
                                      <p:cBhvr additive="base">
                                        <p:cTn id="25" dur="500" fill="hold"/>
                                        <p:tgtEl>
                                          <p:spTgt spid="1996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96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9683">
                                            <p:txEl>
                                              <p:pRg st="4" end="4"/>
                                            </p:txEl>
                                          </p:spTgt>
                                        </p:tgtEl>
                                        <p:attrNameLst>
                                          <p:attrName>style.visibility</p:attrName>
                                        </p:attrNameLst>
                                      </p:cBhvr>
                                      <p:to>
                                        <p:strVal val="visible"/>
                                      </p:to>
                                    </p:set>
                                    <p:anim calcmode="lin" valueType="num">
                                      <p:cBhvr additive="base">
                                        <p:cTn id="31" dur="500" fill="hold"/>
                                        <p:tgtEl>
                                          <p:spTgt spid="19968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96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9683">
                                            <p:txEl>
                                              <p:pRg st="5" end="5"/>
                                            </p:txEl>
                                          </p:spTgt>
                                        </p:tgtEl>
                                        <p:attrNameLst>
                                          <p:attrName>style.visibility</p:attrName>
                                        </p:attrNameLst>
                                      </p:cBhvr>
                                      <p:to>
                                        <p:strVal val="visible"/>
                                      </p:to>
                                    </p:set>
                                    <p:anim calcmode="lin" valueType="num">
                                      <p:cBhvr additive="base">
                                        <p:cTn id="37" dur="500" fill="hold"/>
                                        <p:tgtEl>
                                          <p:spTgt spid="19968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996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99683">
                                            <p:txEl>
                                              <p:pRg st="6" end="6"/>
                                            </p:txEl>
                                          </p:spTgt>
                                        </p:tgtEl>
                                        <p:attrNameLst>
                                          <p:attrName>style.visibility</p:attrName>
                                        </p:attrNameLst>
                                      </p:cBhvr>
                                      <p:to>
                                        <p:strVal val="visible"/>
                                      </p:to>
                                    </p:set>
                                    <p:anim calcmode="lin" valueType="num">
                                      <p:cBhvr additive="base">
                                        <p:cTn id="43" dur="500" fill="hold"/>
                                        <p:tgtEl>
                                          <p:spTgt spid="19968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9968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99683">
                                            <p:txEl>
                                              <p:pRg st="7" end="7"/>
                                            </p:txEl>
                                          </p:spTgt>
                                        </p:tgtEl>
                                        <p:attrNameLst>
                                          <p:attrName>style.visibility</p:attrName>
                                        </p:attrNameLst>
                                      </p:cBhvr>
                                      <p:to>
                                        <p:strVal val="visible"/>
                                      </p:to>
                                    </p:set>
                                    <p:anim calcmode="lin" valueType="num">
                                      <p:cBhvr additive="base">
                                        <p:cTn id="49" dur="500" fill="hold"/>
                                        <p:tgtEl>
                                          <p:spTgt spid="19968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9968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99683">
                                            <p:txEl>
                                              <p:pRg st="8" end="8"/>
                                            </p:txEl>
                                          </p:spTgt>
                                        </p:tgtEl>
                                        <p:attrNameLst>
                                          <p:attrName>style.visibility</p:attrName>
                                        </p:attrNameLst>
                                      </p:cBhvr>
                                      <p:to>
                                        <p:strVal val="visible"/>
                                      </p:to>
                                    </p:set>
                                    <p:anim calcmode="lin" valueType="num">
                                      <p:cBhvr additive="base">
                                        <p:cTn id="55" dur="500" fill="hold"/>
                                        <p:tgtEl>
                                          <p:spTgt spid="19968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9968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99683">
                                            <p:txEl>
                                              <p:pRg st="9" end="9"/>
                                            </p:txEl>
                                          </p:spTgt>
                                        </p:tgtEl>
                                        <p:attrNameLst>
                                          <p:attrName>style.visibility</p:attrName>
                                        </p:attrNameLst>
                                      </p:cBhvr>
                                      <p:to>
                                        <p:strVal val="visible"/>
                                      </p:to>
                                    </p:set>
                                    <p:anim calcmode="lin" valueType="num">
                                      <p:cBhvr additive="base">
                                        <p:cTn id="61" dur="500" fill="hold"/>
                                        <p:tgtEl>
                                          <p:spTgt spid="19968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9968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bldLvl="3"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t>Higher Order Trees</a:t>
            </a:r>
          </a:p>
        </p:txBody>
      </p:sp>
      <p:sp>
        <p:nvSpPr>
          <p:cNvPr id="200707" name="Rectangle 3"/>
          <p:cNvSpPr>
            <a:spLocks noGrp="1" noChangeArrowheads="1"/>
          </p:cNvSpPr>
          <p:nvPr>
            <p:ph type="body" idx="1"/>
          </p:nvPr>
        </p:nvSpPr>
        <p:spPr>
          <a:xfrm>
            <a:off x="685800" y="1371600"/>
            <a:ext cx="7772400" cy="1143000"/>
          </a:xfrm>
        </p:spPr>
        <p:txBody>
          <a:bodyPr/>
          <a:lstStyle/>
          <a:p>
            <a:pPr>
              <a:lnSpc>
                <a:spcPct val="90000"/>
              </a:lnSpc>
              <a:buClr>
                <a:schemeClr val="tx2"/>
              </a:buClr>
            </a:pPr>
            <a:r>
              <a:rPr lang="en-US"/>
              <a:t>Greedy scheme doesn’t work!</a:t>
            </a:r>
          </a:p>
          <a:p>
            <a:pPr>
              <a:lnSpc>
                <a:spcPct val="90000"/>
              </a:lnSpc>
              <a:buClr>
                <a:schemeClr val="tx2"/>
              </a:buClr>
            </a:pPr>
            <a:r>
              <a:rPr lang="en-US">
                <a:solidFill>
                  <a:schemeClr val="hlink"/>
                </a:solidFill>
              </a:rPr>
              <a:t>3</a:t>
            </a:r>
            <a:r>
              <a:rPr lang="en-US"/>
              <a:t>-way tree with weights </a:t>
            </a:r>
            <a:r>
              <a:rPr lang="en-US">
                <a:solidFill>
                  <a:schemeClr val="hlink"/>
                </a:solidFill>
              </a:rPr>
              <a:t>[3, 6, 1, 9]</a:t>
            </a:r>
            <a:r>
              <a:rPr lang="en-US"/>
              <a:t>.</a:t>
            </a:r>
          </a:p>
        </p:txBody>
      </p:sp>
      <p:grpSp>
        <p:nvGrpSpPr>
          <p:cNvPr id="200708" name="Group 4"/>
          <p:cNvGrpSpPr>
            <a:grpSpLocks/>
          </p:cNvGrpSpPr>
          <p:nvPr/>
        </p:nvGrpSpPr>
        <p:grpSpPr bwMode="auto">
          <a:xfrm>
            <a:off x="1600200" y="2743200"/>
            <a:ext cx="2590800" cy="1524000"/>
            <a:chOff x="1008" y="1728"/>
            <a:chExt cx="1632" cy="960"/>
          </a:xfrm>
        </p:grpSpPr>
        <p:grpSp>
          <p:nvGrpSpPr>
            <p:cNvPr id="200709" name="Group 5"/>
            <p:cNvGrpSpPr>
              <a:grpSpLocks/>
            </p:cNvGrpSpPr>
            <p:nvPr/>
          </p:nvGrpSpPr>
          <p:grpSpPr bwMode="auto">
            <a:xfrm>
              <a:off x="2304" y="2400"/>
              <a:ext cx="336" cy="288"/>
              <a:chOff x="432" y="2880"/>
              <a:chExt cx="336" cy="288"/>
            </a:xfrm>
          </p:grpSpPr>
          <p:sp>
            <p:nvSpPr>
              <p:cNvPr id="200710" name="Rectangle 6"/>
              <p:cNvSpPr>
                <a:spLocks noChangeArrowheads="1"/>
              </p:cNvSpPr>
              <p:nvPr/>
            </p:nvSpPr>
            <p:spPr bwMode="auto">
              <a:xfrm>
                <a:off x="432" y="2880"/>
                <a:ext cx="288" cy="288"/>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0711" name="Text Box 7"/>
              <p:cNvSpPr txBox="1">
                <a:spLocks noChangeArrowheads="1"/>
              </p:cNvSpPr>
              <p:nvPr/>
            </p:nvSpPr>
            <p:spPr bwMode="auto">
              <a:xfrm>
                <a:off x="470" y="2880"/>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9</a:t>
                </a:r>
              </a:p>
            </p:txBody>
          </p:sp>
        </p:grpSp>
        <p:grpSp>
          <p:nvGrpSpPr>
            <p:cNvPr id="200712" name="Group 8"/>
            <p:cNvGrpSpPr>
              <a:grpSpLocks/>
            </p:cNvGrpSpPr>
            <p:nvPr/>
          </p:nvGrpSpPr>
          <p:grpSpPr bwMode="auto">
            <a:xfrm>
              <a:off x="1536" y="1728"/>
              <a:ext cx="336" cy="336"/>
              <a:chOff x="4080" y="2400"/>
              <a:chExt cx="336" cy="336"/>
            </a:xfrm>
          </p:grpSpPr>
          <p:sp>
            <p:nvSpPr>
              <p:cNvPr id="200713" name="Oval 9"/>
              <p:cNvSpPr>
                <a:spLocks noChangeArrowheads="1"/>
              </p:cNvSpPr>
              <p:nvPr/>
            </p:nvSpPr>
            <p:spPr bwMode="auto">
              <a:xfrm>
                <a:off x="4080" y="2400"/>
                <a:ext cx="336" cy="33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0714" name="Text Box 10"/>
              <p:cNvSpPr txBox="1">
                <a:spLocks noChangeArrowheads="1"/>
              </p:cNvSpPr>
              <p:nvPr/>
            </p:nvSpPr>
            <p:spPr bwMode="auto">
              <a:xfrm>
                <a:off x="4080" y="2448"/>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tx1"/>
                    </a:solidFill>
                    <a:effectLst/>
                    <a:latin typeface="FrnkGothITC Hv BT" pitchFamily="34" charset="0"/>
                  </a:rPr>
                  <a:t>19</a:t>
                </a:r>
              </a:p>
            </p:txBody>
          </p:sp>
        </p:grpSp>
        <p:sp>
          <p:nvSpPr>
            <p:cNvPr id="200715" name="Line 11"/>
            <p:cNvSpPr>
              <a:spLocks noChangeShapeType="1"/>
            </p:cNvSpPr>
            <p:nvPr/>
          </p:nvSpPr>
          <p:spPr bwMode="auto">
            <a:xfrm flipH="1">
              <a:off x="1008" y="1968"/>
              <a:ext cx="576" cy="43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0716" name="Line 12"/>
            <p:cNvSpPr>
              <a:spLocks noChangeShapeType="1"/>
            </p:cNvSpPr>
            <p:nvPr/>
          </p:nvSpPr>
          <p:spPr bwMode="auto">
            <a:xfrm>
              <a:off x="1872" y="1920"/>
              <a:ext cx="576" cy="48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200717" name="Group 13"/>
          <p:cNvGrpSpPr>
            <a:grpSpLocks/>
          </p:cNvGrpSpPr>
          <p:nvPr/>
        </p:nvGrpSpPr>
        <p:grpSpPr bwMode="auto">
          <a:xfrm>
            <a:off x="228600" y="3733800"/>
            <a:ext cx="2590800" cy="2209800"/>
            <a:chOff x="144" y="2352"/>
            <a:chExt cx="1632" cy="1392"/>
          </a:xfrm>
        </p:grpSpPr>
        <p:grpSp>
          <p:nvGrpSpPr>
            <p:cNvPr id="200718" name="Group 14"/>
            <p:cNvGrpSpPr>
              <a:grpSpLocks/>
            </p:cNvGrpSpPr>
            <p:nvPr/>
          </p:nvGrpSpPr>
          <p:grpSpPr bwMode="auto">
            <a:xfrm>
              <a:off x="144" y="3456"/>
              <a:ext cx="346" cy="288"/>
              <a:chOff x="2400" y="2304"/>
              <a:chExt cx="346" cy="288"/>
            </a:xfrm>
          </p:grpSpPr>
          <p:sp>
            <p:nvSpPr>
              <p:cNvPr id="200719" name="Rectangle 15"/>
              <p:cNvSpPr>
                <a:spLocks noChangeArrowheads="1"/>
              </p:cNvSpPr>
              <p:nvPr/>
            </p:nvSpPr>
            <p:spPr bwMode="auto">
              <a:xfrm>
                <a:off x="2400" y="2304"/>
                <a:ext cx="288" cy="288"/>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0720" name="Text Box 16"/>
              <p:cNvSpPr txBox="1">
                <a:spLocks noChangeArrowheads="1"/>
              </p:cNvSpPr>
              <p:nvPr/>
            </p:nvSpPr>
            <p:spPr bwMode="auto">
              <a:xfrm>
                <a:off x="2448" y="2304"/>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3</a:t>
                </a:r>
              </a:p>
            </p:txBody>
          </p:sp>
        </p:grpSp>
        <p:grpSp>
          <p:nvGrpSpPr>
            <p:cNvPr id="200721" name="Group 17"/>
            <p:cNvGrpSpPr>
              <a:grpSpLocks/>
            </p:cNvGrpSpPr>
            <p:nvPr/>
          </p:nvGrpSpPr>
          <p:grpSpPr bwMode="auto">
            <a:xfrm>
              <a:off x="768" y="3456"/>
              <a:ext cx="346" cy="288"/>
              <a:chOff x="384" y="2256"/>
              <a:chExt cx="346" cy="288"/>
            </a:xfrm>
          </p:grpSpPr>
          <p:sp>
            <p:nvSpPr>
              <p:cNvPr id="200722" name="Rectangle 18"/>
              <p:cNvSpPr>
                <a:spLocks noChangeArrowheads="1"/>
              </p:cNvSpPr>
              <p:nvPr/>
            </p:nvSpPr>
            <p:spPr bwMode="auto">
              <a:xfrm>
                <a:off x="384" y="2256"/>
                <a:ext cx="288" cy="288"/>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0723" name="Text Box 19"/>
              <p:cNvSpPr txBox="1">
                <a:spLocks noChangeArrowheads="1"/>
              </p:cNvSpPr>
              <p:nvPr/>
            </p:nvSpPr>
            <p:spPr bwMode="auto">
              <a:xfrm>
                <a:off x="432" y="2256"/>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6</a:t>
                </a:r>
              </a:p>
            </p:txBody>
          </p:sp>
        </p:grpSp>
        <p:grpSp>
          <p:nvGrpSpPr>
            <p:cNvPr id="200724" name="Group 20"/>
            <p:cNvGrpSpPr>
              <a:grpSpLocks/>
            </p:cNvGrpSpPr>
            <p:nvPr/>
          </p:nvGrpSpPr>
          <p:grpSpPr bwMode="auto">
            <a:xfrm>
              <a:off x="1440" y="3456"/>
              <a:ext cx="336" cy="288"/>
              <a:chOff x="432" y="2880"/>
              <a:chExt cx="336" cy="288"/>
            </a:xfrm>
          </p:grpSpPr>
          <p:sp>
            <p:nvSpPr>
              <p:cNvPr id="200725" name="Rectangle 21"/>
              <p:cNvSpPr>
                <a:spLocks noChangeArrowheads="1"/>
              </p:cNvSpPr>
              <p:nvPr/>
            </p:nvSpPr>
            <p:spPr bwMode="auto">
              <a:xfrm>
                <a:off x="432" y="2880"/>
                <a:ext cx="288" cy="288"/>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0726" name="Text Box 22"/>
              <p:cNvSpPr txBox="1">
                <a:spLocks noChangeArrowheads="1"/>
              </p:cNvSpPr>
              <p:nvPr/>
            </p:nvSpPr>
            <p:spPr bwMode="auto">
              <a:xfrm>
                <a:off x="470" y="2880"/>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1</a:t>
                </a:r>
              </a:p>
            </p:txBody>
          </p:sp>
        </p:grpSp>
        <p:sp>
          <p:nvSpPr>
            <p:cNvPr id="200727" name="Oval 23"/>
            <p:cNvSpPr>
              <a:spLocks noChangeArrowheads="1"/>
            </p:cNvSpPr>
            <p:nvPr/>
          </p:nvSpPr>
          <p:spPr bwMode="auto">
            <a:xfrm>
              <a:off x="720" y="2352"/>
              <a:ext cx="336" cy="33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0728" name="Text Box 24"/>
            <p:cNvSpPr txBox="1">
              <a:spLocks noChangeArrowheads="1"/>
            </p:cNvSpPr>
            <p:nvPr/>
          </p:nvSpPr>
          <p:spPr bwMode="auto">
            <a:xfrm>
              <a:off x="720" y="2400"/>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tx1"/>
                  </a:solidFill>
                  <a:effectLst/>
                  <a:latin typeface="FrnkGothITC Hv BT" pitchFamily="34" charset="0"/>
                </a:rPr>
                <a:t>10</a:t>
              </a:r>
            </a:p>
          </p:txBody>
        </p:sp>
        <p:sp>
          <p:nvSpPr>
            <p:cNvPr id="200729" name="Line 25"/>
            <p:cNvSpPr>
              <a:spLocks noChangeShapeType="1"/>
            </p:cNvSpPr>
            <p:nvPr/>
          </p:nvSpPr>
          <p:spPr bwMode="auto">
            <a:xfrm flipH="1">
              <a:off x="240" y="2640"/>
              <a:ext cx="528" cy="81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0730" name="Line 26"/>
            <p:cNvSpPr>
              <a:spLocks noChangeShapeType="1"/>
            </p:cNvSpPr>
            <p:nvPr/>
          </p:nvSpPr>
          <p:spPr bwMode="auto">
            <a:xfrm>
              <a:off x="1008" y="2640"/>
              <a:ext cx="528" cy="76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0731" name="Line 27"/>
            <p:cNvSpPr>
              <a:spLocks noChangeShapeType="1"/>
            </p:cNvSpPr>
            <p:nvPr/>
          </p:nvSpPr>
          <p:spPr bwMode="auto">
            <a:xfrm>
              <a:off x="912" y="2688"/>
              <a:ext cx="1" cy="76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00732" name="Text Box 28"/>
          <p:cNvSpPr txBox="1">
            <a:spLocks noChangeArrowheads="1"/>
          </p:cNvSpPr>
          <p:nvPr/>
        </p:nvSpPr>
        <p:spPr bwMode="auto">
          <a:xfrm>
            <a:off x="685800" y="6248400"/>
            <a:ext cx="3124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bg1"/>
                </a:solidFill>
                <a:effectLst/>
                <a:latin typeface="FrnkGothITC Hv BT" pitchFamily="34" charset="0"/>
              </a:rPr>
              <a:t>Greedy Tree Cost = 29</a:t>
            </a:r>
          </a:p>
        </p:txBody>
      </p:sp>
      <p:grpSp>
        <p:nvGrpSpPr>
          <p:cNvPr id="200733" name="Group 29"/>
          <p:cNvGrpSpPr>
            <a:grpSpLocks/>
          </p:cNvGrpSpPr>
          <p:nvPr/>
        </p:nvGrpSpPr>
        <p:grpSpPr bwMode="auto">
          <a:xfrm>
            <a:off x="4876800" y="2667000"/>
            <a:ext cx="3962400" cy="3902075"/>
            <a:chOff x="3072" y="1680"/>
            <a:chExt cx="2496" cy="2458"/>
          </a:xfrm>
        </p:grpSpPr>
        <p:grpSp>
          <p:nvGrpSpPr>
            <p:cNvPr id="200734" name="Group 30"/>
            <p:cNvGrpSpPr>
              <a:grpSpLocks/>
            </p:cNvGrpSpPr>
            <p:nvPr/>
          </p:nvGrpSpPr>
          <p:grpSpPr bwMode="auto">
            <a:xfrm>
              <a:off x="3072" y="3408"/>
              <a:ext cx="346" cy="288"/>
              <a:chOff x="2400" y="2304"/>
              <a:chExt cx="346" cy="288"/>
            </a:xfrm>
          </p:grpSpPr>
          <p:sp>
            <p:nvSpPr>
              <p:cNvPr id="200735" name="Rectangle 31"/>
              <p:cNvSpPr>
                <a:spLocks noChangeArrowheads="1"/>
              </p:cNvSpPr>
              <p:nvPr/>
            </p:nvSpPr>
            <p:spPr bwMode="auto">
              <a:xfrm>
                <a:off x="2400" y="2304"/>
                <a:ext cx="288" cy="288"/>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0736" name="Text Box 32"/>
              <p:cNvSpPr txBox="1">
                <a:spLocks noChangeArrowheads="1"/>
              </p:cNvSpPr>
              <p:nvPr/>
            </p:nvSpPr>
            <p:spPr bwMode="auto">
              <a:xfrm>
                <a:off x="2448" y="2304"/>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3</a:t>
                </a:r>
              </a:p>
            </p:txBody>
          </p:sp>
        </p:grpSp>
        <p:grpSp>
          <p:nvGrpSpPr>
            <p:cNvPr id="200737" name="Group 33"/>
            <p:cNvGrpSpPr>
              <a:grpSpLocks/>
            </p:cNvGrpSpPr>
            <p:nvPr/>
          </p:nvGrpSpPr>
          <p:grpSpPr bwMode="auto">
            <a:xfrm>
              <a:off x="4512" y="2352"/>
              <a:ext cx="346" cy="288"/>
              <a:chOff x="384" y="2256"/>
              <a:chExt cx="346" cy="288"/>
            </a:xfrm>
          </p:grpSpPr>
          <p:sp>
            <p:nvSpPr>
              <p:cNvPr id="200738" name="Rectangle 34"/>
              <p:cNvSpPr>
                <a:spLocks noChangeArrowheads="1"/>
              </p:cNvSpPr>
              <p:nvPr/>
            </p:nvSpPr>
            <p:spPr bwMode="auto">
              <a:xfrm>
                <a:off x="384" y="2256"/>
                <a:ext cx="288" cy="288"/>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0739" name="Text Box 35"/>
              <p:cNvSpPr txBox="1">
                <a:spLocks noChangeArrowheads="1"/>
              </p:cNvSpPr>
              <p:nvPr/>
            </p:nvSpPr>
            <p:spPr bwMode="auto">
              <a:xfrm>
                <a:off x="432" y="2256"/>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6</a:t>
                </a:r>
              </a:p>
            </p:txBody>
          </p:sp>
        </p:grpSp>
        <p:grpSp>
          <p:nvGrpSpPr>
            <p:cNvPr id="200740" name="Group 36"/>
            <p:cNvGrpSpPr>
              <a:grpSpLocks/>
            </p:cNvGrpSpPr>
            <p:nvPr/>
          </p:nvGrpSpPr>
          <p:grpSpPr bwMode="auto">
            <a:xfrm>
              <a:off x="4368" y="3408"/>
              <a:ext cx="336" cy="288"/>
              <a:chOff x="432" y="2880"/>
              <a:chExt cx="336" cy="288"/>
            </a:xfrm>
          </p:grpSpPr>
          <p:sp>
            <p:nvSpPr>
              <p:cNvPr id="200741" name="Rectangle 37"/>
              <p:cNvSpPr>
                <a:spLocks noChangeArrowheads="1"/>
              </p:cNvSpPr>
              <p:nvPr/>
            </p:nvSpPr>
            <p:spPr bwMode="auto">
              <a:xfrm>
                <a:off x="432" y="2880"/>
                <a:ext cx="288" cy="288"/>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0742" name="Text Box 38"/>
              <p:cNvSpPr txBox="1">
                <a:spLocks noChangeArrowheads="1"/>
              </p:cNvSpPr>
              <p:nvPr/>
            </p:nvSpPr>
            <p:spPr bwMode="auto">
              <a:xfrm>
                <a:off x="470" y="2880"/>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1</a:t>
                </a:r>
              </a:p>
            </p:txBody>
          </p:sp>
        </p:grpSp>
        <p:sp>
          <p:nvSpPr>
            <p:cNvPr id="200743" name="Oval 39"/>
            <p:cNvSpPr>
              <a:spLocks noChangeArrowheads="1"/>
            </p:cNvSpPr>
            <p:nvPr/>
          </p:nvSpPr>
          <p:spPr bwMode="auto">
            <a:xfrm>
              <a:off x="3648" y="2304"/>
              <a:ext cx="336" cy="33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0744" name="Text Box 40"/>
            <p:cNvSpPr txBox="1">
              <a:spLocks noChangeArrowheads="1"/>
            </p:cNvSpPr>
            <p:nvPr/>
          </p:nvSpPr>
          <p:spPr bwMode="auto">
            <a:xfrm>
              <a:off x="3696" y="235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tx1"/>
                  </a:solidFill>
                  <a:effectLst/>
                  <a:latin typeface="FrnkGothITC Hv BT" pitchFamily="34" charset="0"/>
                </a:rPr>
                <a:t>4</a:t>
              </a:r>
            </a:p>
          </p:txBody>
        </p:sp>
        <p:sp>
          <p:nvSpPr>
            <p:cNvPr id="200745" name="Line 41"/>
            <p:cNvSpPr>
              <a:spLocks noChangeShapeType="1"/>
            </p:cNvSpPr>
            <p:nvPr/>
          </p:nvSpPr>
          <p:spPr bwMode="auto">
            <a:xfrm flipH="1">
              <a:off x="3168" y="2592"/>
              <a:ext cx="528" cy="81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0746" name="Line 42"/>
            <p:cNvSpPr>
              <a:spLocks noChangeShapeType="1"/>
            </p:cNvSpPr>
            <p:nvPr/>
          </p:nvSpPr>
          <p:spPr bwMode="auto">
            <a:xfrm>
              <a:off x="3936" y="2592"/>
              <a:ext cx="528" cy="76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00747" name="Group 43"/>
            <p:cNvGrpSpPr>
              <a:grpSpLocks/>
            </p:cNvGrpSpPr>
            <p:nvPr/>
          </p:nvGrpSpPr>
          <p:grpSpPr bwMode="auto">
            <a:xfrm>
              <a:off x="5232" y="2352"/>
              <a:ext cx="336" cy="288"/>
              <a:chOff x="432" y="2880"/>
              <a:chExt cx="336" cy="288"/>
            </a:xfrm>
          </p:grpSpPr>
          <p:sp>
            <p:nvSpPr>
              <p:cNvPr id="200748" name="Rectangle 44"/>
              <p:cNvSpPr>
                <a:spLocks noChangeArrowheads="1"/>
              </p:cNvSpPr>
              <p:nvPr/>
            </p:nvSpPr>
            <p:spPr bwMode="auto">
              <a:xfrm>
                <a:off x="432" y="2880"/>
                <a:ext cx="288" cy="288"/>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0749" name="Text Box 45"/>
              <p:cNvSpPr txBox="1">
                <a:spLocks noChangeArrowheads="1"/>
              </p:cNvSpPr>
              <p:nvPr/>
            </p:nvSpPr>
            <p:spPr bwMode="auto">
              <a:xfrm>
                <a:off x="470" y="2880"/>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9</a:t>
                </a:r>
              </a:p>
            </p:txBody>
          </p:sp>
        </p:grpSp>
        <p:grpSp>
          <p:nvGrpSpPr>
            <p:cNvPr id="200750" name="Group 46"/>
            <p:cNvGrpSpPr>
              <a:grpSpLocks/>
            </p:cNvGrpSpPr>
            <p:nvPr/>
          </p:nvGrpSpPr>
          <p:grpSpPr bwMode="auto">
            <a:xfrm>
              <a:off x="4464" y="1680"/>
              <a:ext cx="336" cy="336"/>
              <a:chOff x="4080" y="2400"/>
              <a:chExt cx="336" cy="336"/>
            </a:xfrm>
          </p:grpSpPr>
          <p:sp>
            <p:nvSpPr>
              <p:cNvPr id="200751" name="Oval 47"/>
              <p:cNvSpPr>
                <a:spLocks noChangeArrowheads="1"/>
              </p:cNvSpPr>
              <p:nvPr/>
            </p:nvSpPr>
            <p:spPr bwMode="auto">
              <a:xfrm>
                <a:off x="4080" y="2400"/>
                <a:ext cx="336" cy="33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0752" name="Text Box 48"/>
              <p:cNvSpPr txBox="1">
                <a:spLocks noChangeArrowheads="1"/>
              </p:cNvSpPr>
              <p:nvPr/>
            </p:nvSpPr>
            <p:spPr bwMode="auto">
              <a:xfrm>
                <a:off x="4080" y="2448"/>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tx1"/>
                    </a:solidFill>
                    <a:effectLst/>
                    <a:latin typeface="FrnkGothITC Hv BT" pitchFamily="34" charset="0"/>
                  </a:rPr>
                  <a:t>19</a:t>
                </a:r>
              </a:p>
            </p:txBody>
          </p:sp>
        </p:grpSp>
        <p:sp>
          <p:nvSpPr>
            <p:cNvPr id="200753" name="Line 49"/>
            <p:cNvSpPr>
              <a:spLocks noChangeShapeType="1"/>
            </p:cNvSpPr>
            <p:nvPr/>
          </p:nvSpPr>
          <p:spPr bwMode="auto">
            <a:xfrm flipH="1">
              <a:off x="3936" y="1920"/>
              <a:ext cx="576" cy="43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0754" name="Line 50"/>
            <p:cNvSpPr>
              <a:spLocks noChangeShapeType="1"/>
            </p:cNvSpPr>
            <p:nvPr/>
          </p:nvSpPr>
          <p:spPr bwMode="auto">
            <a:xfrm>
              <a:off x="4800" y="1872"/>
              <a:ext cx="576" cy="48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0755" name="Line 51"/>
            <p:cNvSpPr>
              <a:spLocks noChangeShapeType="1"/>
            </p:cNvSpPr>
            <p:nvPr/>
          </p:nvSpPr>
          <p:spPr bwMode="auto">
            <a:xfrm>
              <a:off x="4656" y="2016"/>
              <a:ext cx="0" cy="33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0756" name="Text Box 52"/>
            <p:cNvSpPr txBox="1">
              <a:spLocks noChangeArrowheads="1"/>
            </p:cNvSpPr>
            <p:nvPr/>
          </p:nvSpPr>
          <p:spPr bwMode="auto">
            <a:xfrm>
              <a:off x="3408" y="3888"/>
              <a:ext cx="19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bg1"/>
                  </a:solidFill>
                  <a:effectLst/>
                  <a:latin typeface="FrnkGothITC Hv BT" pitchFamily="34" charset="0"/>
                </a:rPr>
                <a:t>Optimal Tree Cost = 23</a:t>
              </a:r>
            </a:p>
          </p:txBody>
        </p:sp>
      </p:grpSp>
    </p:spTree>
    <p:extLst>
      <p:ext uri="{BB962C8B-B14F-4D97-AF65-F5344CB8AC3E}">
        <p14:creationId xmlns:p14="http://schemas.microsoft.com/office/powerpoint/2010/main" val="40281928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 calcmode="lin" valueType="num">
                                      <p:cBhvr additive="base">
                                        <p:cTn id="7" dur="500" fill="hold"/>
                                        <p:tgtEl>
                                          <p:spTgt spid="2007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07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0707">
                                            <p:txEl>
                                              <p:pRg st="1" end="1"/>
                                            </p:txEl>
                                          </p:spTgt>
                                        </p:tgtEl>
                                        <p:attrNameLst>
                                          <p:attrName>style.visibility</p:attrName>
                                        </p:attrNameLst>
                                      </p:cBhvr>
                                      <p:to>
                                        <p:strVal val="visible"/>
                                      </p:to>
                                    </p:set>
                                    <p:anim calcmode="lin" valueType="num">
                                      <p:cBhvr additive="base">
                                        <p:cTn id="13" dur="500" fill="hold"/>
                                        <p:tgtEl>
                                          <p:spTgt spid="2007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07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00717"/>
                                        </p:tgtEl>
                                        <p:attrNameLst>
                                          <p:attrName>style.visibility</p:attrName>
                                        </p:attrNameLst>
                                      </p:cBhvr>
                                      <p:to>
                                        <p:strVal val="visible"/>
                                      </p:to>
                                    </p:set>
                                    <p:anim calcmode="lin" valueType="num">
                                      <p:cBhvr additive="base">
                                        <p:cTn id="19" dur="500" fill="hold"/>
                                        <p:tgtEl>
                                          <p:spTgt spid="200717"/>
                                        </p:tgtEl>
                                        <p:attrNameLst>
                                          <p:attrName>ppt_x</p:attrName>
                                        </p:attrNameLst>
                                      </p:cBhvr>
                                      <p:tavLst>
                                        <p:tav tm="0">
                                          <p:val>
                                            <p:strVal val="0-#ppt_w/2"/>
                                          </p:val>
                                        </p:tav>
                                        <p:tav tm="100000">
                                          <p:val>
                                            <p:strVal val="#ppt_x"/>
                                          </p:val>
                                        </p:tav>
                                      </p:tavLst>
                                    </p:anim>
                                    <p:anim calcmode="lin" valueType="num">
                                      <p:cBhvr additive="base">
                                        <p:cTn id="20" dur="500" fill="hold"/>
                                        <p:tgtEl>
                                          <p:spTgt spid="20071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00708"/>
                                        </p:tgtEl>
                                        <p:attrNameLst>
                                          <p:attrName>style.visibility</p:attrName>
                                        </p:attrNameLst>
                                      </p:cBhvr>
                                      <p:to>
                                        <p:strVal val="visible"/>
                                      </p:to>
                                    </p:set>
                                    <p:anim calcmode="lin" valueType="num">
                                      <p:cBhvr additive="base">
                                        <p:cTn id="25" dur="500" fill="hold"/>
                                        <p:tgtEl>
                                          <p:spTgt spid="200708"/>
                                        </p:tgtEl>
                                        <p:attrNameLst>
                                          <p:attrName>ppt_x</p:attrName>
                                        </p:attrNameLst>
                                      </p:cBhvr>
                                      <p:tavLst>
                                        <p:tav tm="0">
                                          <p:val>
                                            <p:strVal val="0-#ppt_w/2"/>
                                          </p:val>
                                        </p:tav>
                                        <p:tav tm="100000">
                                          <p:val>
                                            <p:strVal val="#ppt_x"/>
                                          </p:val>
                                        </p:tav>
                                      </p:tavLst>
                                    </p:anim>
                                    <p:anim calcmode="lin" valueType="num">
                                      <p:cBhvr additive="base">
                                        <p:cTn id="26" dur="500" fill="hold"/>
                                        <p:tgtEl>
                                          <p:spTgt spid="20070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0732"/>
                                        </p:tgtEl>
                                        <p:attrNameLst>
                                          <p:attrName>style.visibility</p:attrName>
                                        </p:attrNameLst>
                                      </p:cBhvr>
                                      <p:to>
                                        <p:strVal val="visible"/>
                                      </p:to>
                                    </p:set>
                                    <p:anim calcmode="lin" valueType="num">
                                      <p:cBhvr additive="base">
                                        <p:cTn id="31" dur="500" fill="hold"/>
                                        <p:tgtEl>
                                          <p:spTgt spid="200732"/>
                                        </p:tgtEl>
                                        <p:attrNameLst>
                                          <p:attrName>ppt_x</p:attrName>
                                        </p:attrNameLst>
                                      </p:cBhvr>
                                      <p:tavLst>
                                        <p:tav tm="0">
                                          <p:val>
                                            <p:strVal val="0-#ppt_w/2"/>
                                          </p:val>
                                        </p:tav>
                                        <p:tav tm="100000">
                                          <p:val>
                                            <p:strVal val="#ppt_x"/>
                                          </p:val>
                                        </p:tav>
                                      </p:tavLst>
                                    </p:anim>
                                    <p:anim calcmode="lin" valueType="num">
                                      <p:cBhvr additive="base">
                                        <p:cTn id="32" dur="500" fill="hold"/>
                                        <p:tgtEl>
                                          <p:spTgt spid="20073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200733"/>
                                        </p:tgtEl>
                                        <p:attrNameLst>
                                          <p:attrName>style.visibility</p:attrName>
                                        </p:attrNameLst>
                                      </p:cBhvr>
                                      <p:to>
                                        <p:strVal val="visible"/>
                                      </p:to>
                                    </p:set>
                                    <p:anim calcmode="lin" valueType="num">
                                      <p:cBhvr additive="base">
                                        <p:cTn id="37" dur="500" fill="hold"/>
                                        <p:tgtEl>
                                          <p:spTgt spid="200733"/>
                                        </p:tgtEl>
                                        <p:attrNameLst>
                                          <p:attrName>ppt_x</p:attrName>
                                        </p:attrNameLst>
                                      </p:cBhvr>
                                      <p:tavLst>
                                        <p:tav tm="0">
                                          <p:val>
                                            <p:strVal val="1+#ppt_w/2"/>
                                          </p:val>
                                        </p:tav>
                                        <p:tav tm="100000">
                                          <p:val>
                                            <p:strVal val="#ppt_x"/>
                                          </p:val>
                                        </p:tav>
                                      </p:tavLst>
                                    </p:anim>
                                    <p:anim calcmode="lin" valueType="num">
                                      <p:cBhvr additive="base">
                                        <p:cTn id="38" dur="500" fill="hold"/>
                                        <p:tgtEl>
                                          <p:spTgt spid="2007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autoUpdateAnimBg="0"/>
      <p:bldP spid="20073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609600" y="-228600"/>
            <a:ext cx="7772400" cy="1143000"/>
          </a:xfrm>
        </p:spPr>
        <p:txBody>
          <a:bodyPr/>
          <a:lstStyle/>
          <a:p>
            <a:r>
              <a:rPr lang="en-US"/>
              <a:t>Cause Of Failure</a:t>
            </a:r>
          </a:p>
        </p:txBody>
      </p:sp>
      <p:sp>
        <p:nvSpPr>
          <p:cNvPr id="201731" name="Rectangle 3"/>
          <p:cNvSpPr>
            <a:spLocks noGrp="1" noChangeArrowheads="1"/>
          </p:cNvSpPr>
          <p:nvPr>
            <p:ph type="body" idx="1"/>
          </p:nvPr>
        </p:nvSpPr>
        <p:spPr>
          <a:xfrm>
            <a:off x="609600" y="4343400"/>
            <a:ext cx="7772400" cy="1524000"/>
          </a:xfrm>
        </p:spPr>
        <p:txBody>
          <a:bodyPr/>
          <a:lstStyle/>
          <a:p>
            <a:pPr>
              <a:lnSpc>
                <a:spcPct val="90000"/>
              </a:lnSpc>
            </a:pPr>
            <a:r>
              <a:rPr lang="en-US"/>
              <a:t>One node is not a </a:t>
            </a:r>
            <a:r>
              <a:rPr lang="en-US">
                <a:solidFill>
                  <a:schemeClr val="hlink"/>
                </a:solidFill>
              </a:rPr>
              <a:t>3</a:t>
            </a:r>
            <a:r>
              <a:rPr lang="en-US"/>
              <a:t>-way node.</a:t>
            </a:r>
          </a:p>
          <a:p>
            <a:pPr>
              <a:lnSpc>
                <a:spcPct val="90000"/>
              </a:lnSpc>
            </a:pPr>
            <a:r>
              <a:rPr lang="en-US"/>
              <a:t>A </a:t>
            </a:r>
            <a:r>
              <a:rPr lang="en-US">
                <a:solidFill>
                  <a:schemeClr val="hlink"/>
                </a:solidFill>
              </a:rPr>
              <a:t>2</a:t>
            </a:r>
            <a:r>
              <a:rPr lang="en-US"/>
              <a:t>-way node is like a </a:t>
            </a:r>
            <a:r>
              <a:rPr lang="en-US">
                <a:solidFill>
                  <a:schemeClr val="hlink"/>
                </a:solidFill>
              </a:rPr>
              <a:t>3</a:t>
            </a:r>
            <a:r>
              <a:rPr lang="en-US"/>
              <a:t>-way node, one of whose children has a weight of </a:t>
            </a:r>
            <a:r>
              <a:rPr lang="en-US">
                <a:solidFill>
                  <a:schemeClr val="hlink"/>
                </a:solidFill>
              </a:rPr>
              <a:t>0</a:t>
            </a:r>
            <a:r>
              <a:rPr lang="en-US"/>
              <a:t>.</a:t>
            </a:r>
          </a:p>
        </p:txBody>
      </p:sp>
      <p:grpSp>
        <p:nvGrpSpPr>
          <p:cNvPr id="201732" name="Group 4"/>
          <p:cNvGrpSpPr>
            <a:grpSpLocks/>
          </p:cNvGrpSpPr>
          <p:nvPr/>
        </p:nvGrpSpPr>
        <p:grpSpPr bwMode="auto">
          <a:xfrm>
            <a:off x="2057400" y="762000"/>
            <a:ext cx="6629400" cy="3200400"/>
            <a:chOff x="1296" y="480"/>
            <a:chExt cx="4176" cy="2016"/>
          </a:xfrm>
        </p:grpSpPr>
        <p:grpSp>
          <p:nvGrpSpPr>
            <p:cNvPr id="201733" name="Group 5"/>
            <p:cNvGrpSpPr>
              <a:grpSpLocks/>
            </p:cNvGrpSpPr>
            <p:nvPr/>
          </p:nvGrpSpPr>
          <p:grpSpPr bwMode="auto">
            <a:xfrm>
              <a:off x="1296" y="2208"/>
              <a:ext cx="346" cy="288"/>
              <a:chOff x="2400" y="2304"/>
              <a:chExt cx="346" cy="288"/>
            </a:xfrm>
          </p:grpSpPr>
          <p:sp>
            <p:nvSpPr>
              <p:cNvPr id="201734" name="Rectangle 6"/>
              <p:cNvSpPr>
                <a:spLocks noChangeArrowheads="1"/>
              </p:cNvSpPr>
              <p:nvPr/>
            </p:nvSpPr>
            <p:spPr bwMode="auto">
              <a:xfrm>
                <a:off x="2400" y="2304"/>
                <a:ext cx="288" cy="288"/>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1735" name="Text Box 7"/>
              <p:cNvSpPr txBox="1">
                <a:spLocks noChangeArrowheads="1"/>
              </p:cNvSpPr>
              <p:nvPr/>
            </p:nvSpPr>
            <p:spPr bwMode="auto">
              <a:xfrm>
                <a:off x="2448" y="2304"/>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3</a:t>
                </a:r>
              </a:p>
            </p:txBody>
          </p:sp>
        </p:grpSp>
        <p:grpSp>
          <p:nvGrpSpPr>
            <p:cNvPr id="201736" name="Group 8"/>
            <p:cNvGrpSpPr>
              <a:grpSpLocks/>
            </p:cNvGrpSpPr>
            <p:nvPr/>
          </p:nvGrpSpPr>
          <p:grpSpPr bwMode="auto">
            <a:xfrm>
              <a:off x="1920" y="2208"/>
              <a:ext cx="346" cy="288"/>
              <a:chOff x="384" y="2256"/>
              <a:chExt cx="346" cy="288"/>
            </a:xfrm>
          </p:grpSpPr>
          <p:sp>
            <p:nvSpPr>
              <p:cNvPr id="201737" name="Rectangle 9"/>
              <p:cNvSpPr>
                <a:spLocks noChangeArrowheads="1"/>
              </p:cNvSpPr>
              <p:nvPr/>
            </p:nvSpPr>
            <p:spPr bwMode="auto">
              <a:xfrm>
                <a:off x="384" y="2256"/>
                <a:ext cx="288" cy="288"/>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1738" name="Text Box 10"/>
              <p:cNvSpPr txBox="1">
                <a:spLocks noChangeArrowheads="1"/>
              </p:cNvSpPr>
              <p:nvPr/>
            </p:nvSpPr>
            <p:spPr bwMode="auto">
              <a:xfrm>
                <a:off x="432" y="2256"/>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6</a:t>
                </a:r>
              </a:p>
            </p:txBody>
          </p:sp>
        </p:grpSp>
        <p:grpSp>
          <p:nvGrpSpPr>
            <p:cNvPr id="201739" name="Group 11"/>
            <p:cNvGrpSpPr>
              <a:grpSpLocks/>
            </p:cNvGrpSpPr>
            <p:nvPr/>
          </p:nvGrpSpPr>
          <p:grpSpPr bwMode="auto">
            <a:xfrm>
              <a:off x="2592" y="2208"/>
              <a:ext cx="336" cy="288"/>
              <a:chOff x="432" y="2880"/>
              <a:chExt cx="336" cy="288"/>
            </a:xfrm>
          </p:grpSpPr>
          <p:sp>
            <p:nvSpPr>
              <p:cNvPr id="201740" name="Rectangle 12"/>
              <p:cNvSpPr>
                <a:spLocks noChangeArrowheads="1"/>
              </p:cNvSpPr>
              <p:nvPr/>
            </p:nvSpPr>
            <p:spPr bwMode="auto">
              <a:xfrm>
                <a:off x="432" y="2880"/>
                <a:ext cx="288" cy="288"/>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1741" name="Text Box 13"/>
              <p:cNvSpPr txBox="1">
                <a:spLocks noChangeArrowheads="1"/>
              </p:cNvSpPr>
              <p:nvPr/>
            </p:nvSpPr>
            <p:spPr bwMode="auto">
              <a:xfrm>
                <a:off x="470" y="2880"/>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1</a:t>
                </a:r>
              </a:p>
            </p:txBody>
          </p:sp>
        </p:grpSp>
        <p:sp>
          <p:nvSpPr>
            <p:cNvPr id="201742" name="Oval 14"/>
            <p:cNvSpPr>
              <a:spLocks noChangeArrowheads="1"/>
            </p:cNvSpPr>
            <p:nvPr/>
          </p:nvSpPr>
          <p:spPr bwMode="auto">
            <a:xfrm>
              <a:off x="1872" y="1104"/>
              <a:ext cx="336" cy="33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1743" name="Text Box 15"/>
            <p:cNvSpPr txBox="1">
              <a:spLocks noChangeArrowheads="1"/>
            </p:cNvSpPr>
            <p:nvPr/>
          </p:nvSpPr>
          <p:spPr bwMode="auto">
            <a:xfrm>
              <a:off x="1872" y="115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tx1"/>
                  </a:solidFill>
                  <a:effectLst/>
                  <a:latin typeface="FrnkGothITC Hv BT" pitchFamily="34" charset="0"/>
                </a:rPr>
                <a:t>10</a:t>
              </a:r>
            </a:p>
          </p:txBody>
        </p:sp>
        <p:sp>
          <p:nvSpPr>
            <p:cNvPr id="201744" name="Line 16"/>
            <p:cNvSpPr>
              <a:spLocks noChangeShapeType="1"/>
            </p:cNvSpPr>
            <p:nvPr/>
          </p:nvSpPr>
          <p:spPr bwMode="auto">
            <a:xfrm flipH="1">
              <a:off x="1392" y="1392"/>
              <a:ext cx="528" cy="81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1745" name="Line 17"/>
            <p:cNvSpPr>
              <a:spLocks noChangeShapeType="1"/>
            </p:cNvSpPr>
            <p:nvPr/>
          </p:nvSpPr>
          <p:spPr bwMode="auto">
            <a:xfrm>
              <a:off x="2160" y="1392"/>
              <a:ext cx="528" cy="76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01746" name="Group 18"/>
            <p:cNvGrpSpPr>
              <a:grpSpLocks/>
            </p:cNvGrpSpPr>
            <p:nvPr/>
          </p:nvGrpSpPr>
          <p:grpSpPr bwMode="auto">
            <a:xfrm>
              <a:off x="3456" y="1152"/>
              <a:ext cx="336" cy="288"/>
              <a:chOff x="432" y="2880"/>
              <a:chExt cx="336" cy="288"/>
            </a:xfrm>
          </p:grpSpPr>
          <p:sp>
            <p:nvSpPr>
              <p:cNvPr id="201747" name="Rectangle 19"/>
              <p:cNvSpPr>
                <a:spLocks noChangeArrowheads="1"/>
              </p:cNvSpPr>
              <p:nvPr/>
            </p:nvSpPr>
            <p:spPr bwMode="auto">
              <a:xfrm>
                <a:off x="432" y="2880"/>
                <a:ext cx="288" cy="288"/>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1748" name="Text Box 20"/>
              <p:cNvSpPr txBox="1">
                <a:spLocks noChangeArrowheads="1"/>
              </p:cNvSpPr>
              <p:nvPr/>
            </p:nvSpPr>
            <p:spPr bwMode="auto">
              <a:xfrm>
                <a:off x="470" y="2880"/>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9</a:t>
                </a:r>
              </a:p>
            </p:txBody>
          </p:sp>
        </p:grpSp>
        <p:grpSp>
          <p:nvGrpSpPr>
            <p:cNvPr id="201749" name="Group 21"/>
            <p:cNvGrpSpPr>
              <a:grpSpLocks/>
            </p:cNvGrpSpPr>
            <p:nvPr/>
          </p:nvGrpSpPr>
          <p:grpSpPr bwMode="auto">
            <a:xfrm>
              <a:off x="2688" y="480"/>
              <a:ext cx="336" cy="336"/>
              <a:chOff x="4080" y="2400"/>
              <a:chExt cx="336" cy="336"/>
            </a:xfrm>
          </p:grpSpPr>
          <p:sp>
            <p:nvSpPr>
              <p:cNvPr id="201750" name="Oval 22"/>
              <p:cNvSpPr>
                <a:spLocks noChangeArrowheads="1"/>
              </p:cNvSpPr>
              <p:nvPr/>
            </p:nvSpPr>
            <p:spPr bwMode="auto">
              <a:xfrm>
                <a:off x="4080" y="2400"/>
                <a:ext cx="336" cy="33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1751" name="Text Box 23"/>
              <p:cNvSpPr txBox="1">
                <a:spLocks noChangeArrowheads="1"/>
              </p:cNvSpPr>
              <p:nvPr/>
            </p:nvSpPr>
            <p:spPr bwMode="auto">
              <a:xfrm>
                <a:off x="4080" y="2448"/>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tx1"/>
                    </a:solidFill>
                    <a:effectLst/>
                    <a:latin typeface="FrnkGothITC Hv BT" pitchFamily="34" charset="0"/>
                  </a:rPr>
                  <a:t>19</a:t>
                </a:r>
              </a:p>
            </p:txBody>
          </p:sp>
        </p:grpSp>
        <p:sp>
          <p:nvSpPr>
            <p:cNvPr id="201752" name="Line 24"/>
            <p:cNvSpPr>
              <a:spLocks noChangeShapeType="1"/>
            </p:cNvSpPr>
            <p:nvPr/>
          </p:nvSpPr>
          <p:spPr bwMode="auto">
            <a:xfrm flipH="1">
              <a:off x="2160" y="720"/>
              <a:ext cx="576" cy="43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1753" name="Line 25"/>
            <p:cNvSpPr>
              <a:spLocks noChangeShapeType="1"/>
            </p:cNvSpPr>
            <p:nvPr/>
          </p:nvSpPr>
          <p:spPr bwMode="auto">
            <a:xfrm>
              <a:off x="3024" y="672"/>
              <a:ext cx="576" cy="48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1754" name="Line 26"/>
            <p:cNvSpPr>
              <a:spLocks noChangeShapeType="1"/>
            </p:cNvSpPr>
            <p:nvPr/>
          </p:nvSpPr>
          <p:spPr bwMode="auto">
            <a:xfrm>
              <a:off x="2064" y="1440"/>
              <a:ext cx="1" cy="76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1755" name="Text Box 27"/>
            <p:cNvSpPr txBox="1">
              <a:spLocks noChangeArrowheads="1"/>
            </p:cNvSpPr>
            <p:nvPr/>
          </p:nvSpPr>
          <p:spPr bwMode="auto">
            <a:xfrm>
              <a:off x="3312" y="2064"/>
              <a:ext cx="2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bg1"/>
                  </a:solidFill>
                  <a:effectLst/>
                  <a:latin typeface="FrnkGothITC Hv BT" pitchFamily="34" charset="0"/>
                </a:rPr>
                <a:t>Greedy Tree Cost = 29</a:t>
              </a:r>
            </a:p>
          </p:txBody>
        </p:sp>
      </p:grpSp>
      <p:grpSp>
        <p:nvGrpSpPr>
          <p:cNvPr id="201756" name="Group 28"/>
          <p:cNvGrpSpPr>
            <a:grpSpLocks/>
          </p:cNvGrpSpPr>
          <p:nvPr/>
        </p:nvGrpSpPr>
        <p:grpSpPr bwMode="auto">
          <a:xfrm>
            <a:off x="4343400" y="1295400"/>
            <a:ext cx="533400" cy="990600"/>
            <a:chOff x="2736" y="816"/>
            <a:chExt cx="336" cy="624"/>
          </a:xfrm>
        </p:grpSpPr>
        <p:grpSp>
          <p:nvGrpSpPr>
            <p:cNvPr id="201757" name="Group 29"/>
            <p:cNvGrpSpPr>
              <a:grpSpLocks/>
            </p:cNvGrpSpPr>
            <p:nvPr/>
          </p:nvGrpSpPr>
          <p:grpSpPr bwMode="auto">
            <a:xfrm>
              <a:off x="2736" y="1152"/>
              <a:ext cx="336" cy="288"/>
              <a:chOff x="432" y="2880"/>
              <a:chExt cx="336" cy="288"/>
            </a:xfrm>
          </p:grpSpPr>
          <p:sp>
            <p:nvSpPr>
              <p:cNvPr id="201758" name="Rectangle 30"/>
              <p:cNvSpPr>
                <a:spLocks noChangeArrowheads="1"/>
              </p:cNvSpPr>
              <p:nvPr/>
            </p:nvSpPr>
            <p:spPr bwMode="auto">
              <a:xfrm>
                <a:off x="432" y="2880"/>
                <a:ext cx="288" cy="288"/>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1759" name="Text Box 31"/>
              <p:cNvSpPr txBox="1">
                <a:spLocks noChangeArrowheads="1"/>
              </p:cNvSpPr>
              <p:nvPr/>
            </p:nvSpPr>
            <p:spPr bwMode="auto">
              <a:xfrm>
                <a:off x="470" y="2880"/>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effectLst/>
                    <a:latin typeface="FrnkGothITC Hv BT" pitchFamily="34" charset="0"/>
                  </a:rPr>
                  <a:t>0</a:t>
                </a:r>
              </a:p>
            </p:txBody>
          </p:sp>
        </p:grpSp>
        <p:sp>
          <p:nvSpPr>
            <p:cNvPr id="201760" name="Line 32"/>
            <p:cNvSpPr>
              <a:spLocks noChangeShapeType="1"/>
            </p:cNvSpPr>
            <p:nvPr/>
          </p:nvSpPr>
          <p:spPr bwMode="auto">
            <a:xfrm>
              <a:off x="2880" y="816"/>
              <a:ext cx="0" cy="336"/>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01761" name="Rectangle 33"/>
          <p:cNvSpPr>
            <a:spLocks noChangeArrowheads="1"/>
          </p:cNvSpPr>
          <p:nvPr/>
        </p:nvSpPr>
        <p:spPr bwMode="auto">
          <a:xfrm>
            <a:off x="609600" y="5791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US" sz="3200">
                <a:effectLst/>
              </a:rPr>
              <a:t>Must start with enough runs/weights of length </a:t>
            </a:r>
            <a:r>
              <a:rPr lang="en-US" sz="3200">
                <a:solidFill>
                  <a:schemeClr val="hlink"/>
                </a:solidFill>
                <a:effectLst/>
              </a:rPr>
              <a:t>0</a:t>
            </a:r>
            <a:r>
              <a:rPr lang="en-US" sz="3200">
                <a:effectLst/>
              </a:rPr>
              <a:t> so that all nodes are </a:t>
            </a:r>
            <a:r>
              <a:rPr lang="en-US" sz="3200">
                <a:solidFill>
                  <a:schemeClr val="hlink"/>
                </a:solidFill>
                <a:effectLst/>
              </a:rPr>
              <a:t>3</a:t>
            </a:r>
            <a:r>
              <a:rPr lang="en-US" sz="3200">
                <a:effectLst/>
              </a:rPr>
              <a:t>-way nodes.</a:t>
            </a:r>
          </a:p>
        </p:txBody>
      </p:sp>
    </p:spTree>
    <p:extLst>
      <p:ext uri="{BB962C8B-B14F-4D97-AF65-F5344CB8AC3E}">
        <p14:creationId xmlns:p14="http://schemas.microsoft.com/office/powerpoint/2010/main" val="54858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01732"/>
                                        </p:tgtEl>
                                        <p:attrNameLst>
                                          <p:attrName>style.visibility</p:attrName>
                                        </p:attrNameLst>
                                      </p:cBhvr>
                                      <p:to>
                                        <p:strVal val="visible"/>
                                      </p:to>
                                    </p:set>
                                    <p:anim calcmode="lin" valueType="num">
                                      <p:cBhvr additive="base">
                                        <p:cTn id="7" dur="500" fill="hold"/>
                                        <p:tgtEl>
                                          <p:spTgt spid="201732"/>
                                        </p:tgtEl>
                                        <p:attrNameLst>
                                          <p:attrName>ppt_x</p:attrName>
                                        </p:attrNameLst>
                                      </p:cBhvr>
                                      <p:tavLst>
                                        <p:tav tm="0">
                                          <p:val>
                                            <p:strVal val="0-#ppt_w/2"/>
                                          </p:val>
                                        </p:tav>
                                        <p:tav tm="100000">
                                          <p:val>
                                            <p:strVal val="#ppt_x"/>
                                          </p:val>
                                        </p:tav>
                                      </p:tavLst>
                                    </p:anim>
                                    <p:anim calcmode="lin" valueType="num">
                                      <p:cBhvr additive="base">
                                        <p:cTn id="8" dur="500" fill="hold"/>
                                        <p:tgtEl>
                                          <p:spTgt spid="20173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1731">
                                            <p:txEl>
                                              <p:pRg st="0" end="0"/>
                                            </p:txEl>
                                          </p:spTgt>
                                        </p:tgtEl>
                                        <p:attrNameLst>
                                          <p:attrName>style.visibility</p:attrName>
                                        </p:attrNameLst>
                                      </p:cBhvr>
                                      <p:to>
                                        <p:strVal val="visible"/>
                                      </p:to>
                                    </p:set>
                                    <p:anim calcmode="lin" valueType="num">
                                      <p:cBhvr additive="base">
                                        <p:cTn id="13" dur="500" fill="hold"/>
                                        <p:tgtEl>
                                          <p:spTgt spid="20173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17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1731">
                                            <p:txEl>
                                              <p:pRg st="1" end="1"/>
                                            </p:txEl>
                                          </p:spTgt>
                                        </p:tgtEl>
                                        <p:attrNameLst>
                                          <p:attrName>style.visibility</p:attrName>
                                        </p:attrNameLst>
                                      </p:cBhvr>
                                      <p:to>
                                        <p:strVal val="visible"/>
                                      </p:to>
                                    </p:set>
                                    <p:anim calcmode="lin" valueType="num">
                                      <p:cBhvr additive="base">
                                        <p:cTn id="19" dur="500" fill="hold"/>
                                        <p:tgtEl>
                                          <p:spTgt spid="20173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17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201756"/>
                                        </p:tgtEl>
                                        <p:attrNameLst>
                                          <p:attrName>style.visibility</p:attrName>
                                        </p:attrNameLst>
                                      </p:cBhvr>
                                      <p:to>
                                        <p:strVal val="visible"/>
                                      </p:to>
                                    </p:set>
                                    <p:animEffect transition="in" filter="dissolve">
                                      <p:cBhvr>
                                        <p:cTn id="25" dur="500"/>
                                        <p:tgtEl>
                                          <p:spTgt spid="20175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01761">
                                            <p:txEl>
                                              <p:pRg st="0" end="0"/>
                                            </p:txEl>
                                          </p:spTgt>
                                        </p:tgtEl>
                                        <p:attrNameLst>
                                          <p:attrName>style.visibility</p:attrName>
                                        </p:attrNameLst>
                                      </p:cBhvr>
                                      <p:to>
                                        <p:strVal val="visible"/>
                                      </p:to>
                                    </p:set>
                                    <p:anim calcmode="lin" valueType="num">
                                      <p:cBhvr additive="base">
                                        <p:cTn id="30" dur="500" fill="hold"/>
                                        <p:tgtEl>
                                          <p:spTgt spid="201761">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0176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bldLvl="2" autoUpdateAnimBg="0"/>
      <p:bldP spid="201761" grpId="0" build="p" bldLvl="2"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381000" y="152400"/>
            <a:ext cx="8534400" cy="1143000"/>
          </a:xfrm>
        </p:spPr>
        <p:txBody>
          <a:bodyPr/>
          <a:lstStyle/>
          <a:p>
            <a:r>
              <a:rPr lang="en-US"/>
              <a:t>How Many Length 0 Runs To Add?</a:t>
            </a:r>
          </a:p>
        </p:txBody>
      </p:sp>
      <p:sp>
        <p:nvSpPr>
          <p:cNvPr id="202755" name="Rectangle 3"/>
          <p:cNvSpPr>
            <a:spLocks noGrp="1" noChangeArrowheads="1"/>
          </p:cNvSpPr>
          <p:nvPr>
            <p:ph type="body" idx="1"/>
          </p:nvPr>
        </p:nvSpPr>
        <p:spPr>
          <a:xfrm>
            <a:off x="228600" y="1371600"/>
            <a:ext cx="8458200" cy="4648200"/>
          </a:xfrm>
        </p:spPr>
        <p:txBody>
          <a:bodyPr/>
          <a:lstStyle/>
          <a:p>
            <a:pPr>
              <a:lnSpc>
                <a:spcPct val="90000"/>
              </a:lnSpc>
              <a:buClr>
                <a:schemeClr val="tx2"/>
              </a:buClr>
            </a:pPr>
            <a:r>
              <a:rPr lang="en-US">
                <a:solidFill>
                  <a:schemeClr val="hlink"/>
                </a:solidFill>
              </a:rPr>
              <a:t>k</a:t>
            </a:r>
            <a:r>
              <a:rPr lang="en-US"/>
              <a:t>-way tree, </a:t>
            </a:r>
            <a:r>
              <a:rPr lang="en-US">
                <a:solidFill>
                  <a:schemeClr val="hlink"/>
                </a:solidFill>
              </a:rPr>
              <a:t>k &gt; 1</a:t>
            </a:r>
            <a:r>
              <a:rPr lang="en-US"/>
              <a:t>.</a:t>
            </a:r>
          </a:p>
          <a:p>
            <a:pPr>
              <a:lnSpc>
                <a:spcPct val="90000"/>
              </a:lnSpc>
              <a:buClr>
                <a:schemeClr val="tx2"/>
              </a:buClr>
            </a:pPr>
            <a:r>
              <a:rPr lang="en-US"/>
              <a:t>Initial number of runs is </a:t>
            </a:r>
            <a:r>
              <a:rPr lang="en-US">
                <a:solidFill>
                  <a:schemeClr val="hlink"/>
                </a:solidFill>
              </a:rPr>
              <a:t>r</a:t>
            </a:r>
            <a:r>
              <a:rPr lang="en-US"/>
              <a:t>.</a:t>
            </a:r>
          </a:p>
          <a:p>
            <a:pPr>
              <a:lnSpc>
                <a:spcPct val="90000"/>
              </a:lnSpc>
              <a:buClr>
                <a:schemeClr val="tx2"/>
              </a:buClr>
            </a:pPr>
            <a:r>
              <a:rPr lang="en-US"/>
              <a:t>Add least </a:t>
            </a:r>
            <a:r>
              <a:rPr lang="en-US">
                <a:solidFill>
                  <a:schemeClr val="hlink"/>
                </a:solidFill>
              </a:rPr>
              <a:t>q &gt;= 0</a:t>
            </a:r>
            <a:r>
              <a:rPr lang="en-US"/>
              <a:t> runs of length </a:t>
            </a:r>
            <a:r>
              <a:rPr lang="en-US">
                <a:solidFill>
                  <a:schemeClr val="hlink"/>
                </a:solidFill>
              </a:rPr>
              <a:t>0</a:t>
            </a:r>
            <a:r>
              <a:rPr lang="en-US"/>
              <a:t>.</a:t>
            </a:r>
          </a:p>
          <a:p>
            <a:pPr>
              <a:lnSpc>
                <a:spcPct val="90000"/>
              </a:lnSpc>
              <a:buClr>
                <a:schemeClr val="tx2"/>
              </a:buClr>
            </a:pPr>
            <a:r>
              <a:rPr lang="en-US"/>
              <a:t>Each </a:t>
            </a:r>
            <a:r>
              <a:rPr lang="en-US">
                <a:solidFill>
                  <a:schemeClr val="hlink"/>
                </a:solidFill>
              </a:rPr>
              <a:t>k</a:t>
            </a:r>
            <a:r>
              <a:rPr lang="en-US"/>
              <a:t>-way merge reduces the number of runs by </a:t>
            </a:r>
            <a:r>
              <a:rPr lang="en-US">
                <a:solidFill>
                  <a:schemeClr val="hlink"/>
                </a:solidFill>
              </a:rPr>
              <a:t>k – 1</a:t>
            </a:r>
            <a:r>
              <a:rPr lang="en-US"/>
              <a:t>.</a:t>
            </a:r>
          </a:p>
          <a:p>
            <a:pPr>
              <a:lnSpc>
                <a:spcPct val="90000"/>
              </a:lnSpc>
              <a:buClr>
                <a:schemeClr val="tx2"/>
              </a:buClr>
            </a:pPr>
            <a:r>
              <a:rPr lang="en-US"/>
              <a:t>Number of runs after </a:t>
            </a:r>
            <a:r>
              <a:rPr lang="en-US">
                <a:solidFill>
                  <a:schemeClr val="hlink"/>
                </a:solidFill>
              </a:rPr>
              <a:t>s</a:t>
            </a:r>
            <a:r>
              <a:rPr lang="en-US"/>
              <a:t> </a:t>
            </a:r>
            <a:r>
              <a:rPr lang="en-US">
                <a:solidFill>
                  <a:schemeClr val="hlink"/>
                </a:solidFill>
              </a:rPr>
              <a:t>k</a:t>
            </a:r>
            <a:r>
              <a:rPr lang="en-US"/>
              <a:t>-way merges is</a:t>
            </a:r>
          </a:p>
          <a:p>
            <a:pPr>
              <a:lnSpc>
                <a:spcPct val="90000"/>
              </a:lnSpc>
              <a:buClr>
                <a:schemeClr val="tx2"/>
              </a:buClr>
              <a:buFontTx/>
              <a:buNone/>
            </a:pPr>
            <a:r>
              <a:rPr lang="en-US"/>
              <a:t>    </a:t>
            </a:r>
            <a:r>
              <a:rPr lang="en-US">
                <a:solidFill>
                  <a:schemeClr val="hlink"/>
                </a:solidFill>
              </a:rPr>
              <a:t>r + q – s(k – 1)</a:t>
            </a:r>
          </a:p>
          <a:p>
            <a:pPr>
              <a:lnSpc>
                <a:spcPct val="90000"/>
              </a:lnSpc>
              <a:buClr>
                <a:schemeClr val="tx2"/>
              </a:buClr>
            </a:pPr>
            <a:r>
              <a:rPr lang="en-US"/>
              <a:t>For some positive integer </a:t>
            </a:r>
            <a:r>
              <a:rPr lang="en-US">
                <a:solidFill>
                  <a:schemeClr val="hlink"/>
                </a:solidFill>
              </a:rPr>
              <a:t>s</a:t>
            </a:r>
            <a:r>
              <a:rPr lang="en-US"/>
              <a:t>, the number of remaining runs must become </a:t>
            </a:r>
            <a:r>
              <a:rPr lang="en-US">
                <a:solidFill>
                  <a:schemeClr val="hlink"/>
                </a:solidFill>
              </a:rPr>
              <a:t>1</a:t>
            </a:r>
            <a:r>
              <a:rPr lang="en-US"/>
              <a:t>.</a:t>
            </a:r>
          </a:p>
        </p:txBody>
      </p:sp>
    </p:spTree>
    <p:extLst>
      <p:ext uri="{BB962C8B-B14F-4D97-AF65-F5344CB8AC3E}">
        <p14:creationId xmlns:p14="http://schemas.microsoft.com/office/powerpoint/2010/main" val="1778009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anim calcmode="lin" valueType="num">
                                      <p:cBhvr additive="base">
                                        <p:cTn id="7" dur="500" fill="hold"/>
                                        <p:tgtEl>
                                          <p:spTgt spid="2027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27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2755">
                                            <p:txEl>
                                              <p:pRg st="1" end="1"/>
                                            </p:txEl>
                                          </p:spTgt>
                                        </p:tgtEl>
                                        <p:attrNameLst>
                                          <p:attrName>style.visibility</p:attrName>
                                        </p:attrNameLst>
                                      </p:cBhvr>
                                      <p:to>
                                        <p:strVal val="visible"/>
                                      </p:to>
                                    </p:set>
                                    <p:anim calcmode="lin" valueType="num">
                                      <p:cBhvr additive="base">
                                        <p:cTn id="13" dur="500" fill="hold"/>
                                        <p:tgtEl>
                                          <p:spTgt spid="2027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27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2755">
                                            <p:txEl>
                                              <p:pRg st="2" end="2"/>
                                            </p:txEl>
                                          </p:spTgt>
                                        </p:tgtEl>
                                        <p:attrNameLst>
                                          <p:attrName>style.visibility</p:attrName>
                                        </p:attrNameLst>
                                      </p:cBhvr>
                                      <p:to>
                                        <p:strVal val="visible"/>
                                      </p:to>
                                    </p:set>
                                    <p:anim calcmode="lin" valueType="num">
                                      <p:cBhvr additive="base">
                                        <p:cTn id="19" dur="500" fill="hold"/>
                                        <p:tgtEl>
                                          <p:spTgt spid="2027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27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2755">
                                            <p:txEl>
                                              <p:pRg st="3" end="3"/>
                                            </p:txEl>
                                          </p:spTgt>
                                        </p:tgtEl>
                                        <p:attrNameLst>
                                          <p:attrName>style.visibility</p:attrName>
                                        </p:attrNameLst>
                                      </p:cBhvr>
                                      <p:to>
                                        <p:strVal val="visible"/>
                                      </p:to>
                                    </p:set>
                                    <p:anim calcmode="lin" valueType="num">
                                      <p:cBhvr additive="base">
                                        <p:cTn id="25" dur="500" fill="hold"/>
                                        <p:tgtEl>
                                          <p:spTgt spid="20275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27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2755">
                                            <p:txEl>
                                              <p:pRg st="4" end="4"/>
                                            </p:txEl>
                                          </p:spTgt>
                                        </p:tgtEl>
                                        <p:attrNameLst>
                                          <p:attrName>style.visibility</p:attrName>
                                        </p:attrNameLst>
                                      </p:cBhvr>
                                      <p:to>
                                        <p:strVal val="visible"/>
                                      </p:to>
                                    </p:set>
                                    <p:anim calcmode="lin" valueType="num">
                                      <p:cBhvr additive="base">
                                        <p:cTn id="31" dur="500" fill="hold"/>
                                        <p:tgtEl>
                                          <p:spTgt spid="20275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27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2755">
                                            <p:txEl>
                                              <p:pRg st="5" end="5"/>
                                            </p:txEl>
                                          </p:spTgt>
                                        </p:tgtEl>
                                        <p:attrNameLst>
                                          <p:attrName>style.visibility</p:attrName>
                                        </p:attrNameLst>
                                      </p:cBhvr>
                                      <p:to>
                                        <p:strVal val="visible"/>
                                      </p:to>
                                    </p:set>
                                    <p:anim calcmode="lin" valueType="num">
                                      <p:cBhvr additive="base">
                                        <p:cTn id="37" dur="500" fill="hold"/>
                                        <p:tgtEl>
                                          <p:spTgt spid="20275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027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02755">
                                            <p:txEl>
                                              <p:pRg st="6" end="6"/>
                                            </p:txEl>
                                          </p:spTgt>
                                        </p:tgtEl>
                                        <p:attrNameLst>
                                          <p:attrName>style.visibility</p:attrName>
                                        </p:attrNameLst>
                                      </p:cBhvr>
                                      <p:to>
                                        <p:strVal val="visible"/>
                                      </p:to>
                                    </p:set>
                                    <p:anim calcmode="lin" valueType="num">
                                      <p:cBhvr additive="base">
                                        <p:cTn id="43" dur="500" fill="hold"/>
                                        <p:tgtEl>
                                          <p:spTgt spid="20275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0275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381000" y="152400"/>
            <a:ext cx="8534400" cy="1143000"/>
          </a:xfrm>
        </p:spPr>
        <p:txBody>
          <a:bodyPr/>
          <a:lstStyle/>
          <a:p>
            <a:r>
              <a:rPr lang="en-US"/>
              <a:t>How Many Length 0 Runs To Add?</a:t>
            </a:r>
          </a:p>
        </p:txBody>
      </p:sp>
      <p:sp>
        <p:nvSpPr>
          <p:cNvPr id="203779" name="Rectangle 3"/>
          <p:cNvSpPr>
            <a:spLocks noGrp="1" noChangeArrowheads="1"/>
          </p:cNvSpPr>
          <p:nvPr>
            <p:ph type="body" idx="1"/>
          </p:nvPr>
        </p:nvSpPr>
        <p:spPr>
          <a:xfrm>
            <a:off x="228600" y="1371600"/>
            <a:ext cx="8458200" cy="5105400"/>
          </a:xfrm>
        </p:spPr>
        <p:txBody>
          <a:bodyPr/>
          <a:lstStyle/>
          <a:p>
            <a:pPr>
              <a:lnSpc>
                <a:spcPct val="90000"/>
              </a:lnSpc>
              <a:buClr>
                <a:schemeClr val="tx2"/>
              </a:buClr>
            </a:pPr>
            <a:r>
              <a:rPr lang="en-US" sz="2800"/>
              <a:t>So, we want</a:t>
            </a:r>
          </a:p>
          <a:p>
            <a:pPr>
              <a:lnSpc>
                <a:spcPct val="90000"/>
              </a:lnSpc>
              <a:buClr>
                <a:schemeClr val="tx2"/>
              </a:buClr>
              <a:buFontTx/>
              <a:buNone/>
            </a:pPr>
            <a:r>
              <a:rPr lang="en-US" sz="2800"/>
              <a:t>    </a:t>
            </a:r>
            <a:r>
              <a:rPr lang="en-US" sz="2800">
                <a:solidFill>
                  <a:schemeClr val="hlink"/>
                </a:solidFill>
              </a:rPr>
              <a:t>r + q  – s(k–1) = 1</a:t>
            </a:r>
          </a:p>
          <a:p>
            <a:pPr>
              <a:lnSpc>
                <a:spcPct val="90000"/>
              </a:lnSpc>
              <a:buClr>
                <a:schemeClr val="tx2"/>
              </a:buClr>
              <a:buFontTx/>
              <a:buNone/>
            </a:pPr>
            <a:r>
              <a:rPr lang="en-US" sz="2800"/>
              <a:t>   for some positive integer </a:t>
            </a:r>
            <a:r>
              <a:rPr lang="en-US" sz="2800">
                <a:solidFill>
                  <a:schemeClr val="hlink"/>
                </a:solidFill>
              </a:rPr>
              <a:t>s</a:t>
            </a:r>
            <a:r>
              <a:rPr lang="en-US" sz="2800"/>
              <a:t>. </a:t>
            </a:r>
          </a:p>
          <a:p>
            <a:pPr>
              <a:lnSpc>
                <a:spcPct val="90000"/>
              </a:lnSpc>
              <a:buClr>
                <a:schemeClr val="tx2"/>
              </a:buClr>
            </a:pPr>
            <a:r>
              <a:rPr lang="en-US" sz="2800"/>
              <a:t>So, </a:t>
            </a:r>
            <a:r>
              <a:rPr lang="en-US" sz="2800">
                <a:solidFill>
                  <a:schemeClr val="hlink"/>
                </a:solidFill>
              </a:rPr>
              <a:t>r + q – 1 = s(k  – 1)</a:t>
            </a:r>
            <a:r>
              <a:rPr lang="en-US" sz="2800"/>
              <a:t>.</a:t>
            </a:r>
          </a:p>
          <a:p>
            <a:pPr>
              <a:lnSpc>
                <a:spcPct val="90000"/>
              </a:lnSpc>
              <a:buClr>
                <a:schemeClr val="tx2"/>
              </a:buClr>
            </a:pPr>
            <a:r>
              <a:rPr lang="en-US" sz="2800"/>
              <a:t>Or, </a:t>
            </a:r>
            <a:r>
              <a:rPr lang="en-US" sz="2800">
                <a:solidFill>
                  <a:schemeClr val="hlink"/>
                </a:solidFill>
              </a:rPr>
              <a:t>(r + q – 1) mod (k – 1) = 0</a:t>
            </a:r>
            <a:r>
              <a:rPr lang="en-US" sz="2800"/>
              <a:t>.</a:t>
            </a:r>
          </a:p>
          <a:p>
            <a:pPr>
              <a:lnSpc>
                <a:spcPct val="90000"/>
              </a:lnSpc>
              <a:buClr>
                <a:schemeClr val="tx2"/>
              </a:buClr>
            </a:pPr>
            <a:r>
              <a:rPr lang="en-US" sz="2800"/>
              <a:t>Or, </a:t>
            </a:r>
            <a:r>
              <a:rPr lang="en-US" sz="2800">
                <a:solidFill>
                  <a:schemeClr val="hlink"/>
                </a:solidFill>
              </a:rPr>
              <a:t>r + q – 1 </a:t>
            </a:r>
            <a:r>
              <a:rPr lang="en-US" sz="2800"/>
              <a:t>is divisible by</a:t>
            </a:r>
            <a:r>
              <a:rPr lang="en-US" sz="2800">
                <a:solidFill>
                  <a:schemeClr val="hlink"/>
                </a:solidFill>
              </a:rPr>
              <a:t> k – 1</a:t>
            </a:r>
            <a:r>
              <a:rPr lang="en-US" sz="2800"/>
              <a:t>.</a:t>
            </a:r>
          </a:p>
          <a:p>
            <a:pPr lvl="1">
              <a:lnSpc>
                <a:spcPct val="90000"/>
              </a:lnSpc>
              <a:buClr>
                <a:schemeClr val="hlink"/>
              </a:buClr>
              <a:buFont typeface="Wingdings" panose="05000000000000000000" pitchFamily="2" charset="2"/>
              <a:buChar char="§"/>
            </a:pPr>
            <a:r>
              <a:rPr lang="en-US" sz="2400"/>
              <a:t>This implies that </a:t>
            </a:r>
            <a:r>
              <a:rPr lang="en-US" sz="2400">
                <a:solidFill>
                  <a:schemeClr val="hlink"/>
                </a:solidFill>
              </a:rPr>
              <a:t>q &lt; k – 1</a:t>
            </a:r>
            <a:r>
              <a:rPr lang="en-US" sz="2400"/>
              <a:t>.</a:t>
            </a:r>
          </a:p>
          <a:p>
            <a:pPr>
              <a:lnSpc>
                <a:spcPct val="90000"/>
              </a:lnSpc>
              <a:buClr>
                <a:schemeClr val="tx2"/>
              </a:buClr>
              <a:buSzPct val="50000"/>
              <a:buFont typeface="Wingdings" panose="05000000000000000000" pitchFamily="2" charset="2"/>
              <a:buChar char="l"/>
            </a:pPr>
            <a:r>
              <a:rPr lang="en-US" sz="2800">
                <a:solidFill>
                  <a:schemeClr val="hlink"/>
                </a:solidFill>
              </a:rPr>
              <a:t>(r – 1) mod (k – 1) = 0</a:t>
            </a:r>
            <a:r>
              <a:rPr lang="en-US" sz="2800">
                <a:solidFill>
                  <a:schemeClr val="bg1"/>
                </a:solidFill>
              </a:rPr>
              <a:t> =&gt;</a:t>
            </a:r>
            <a:r>
              <a:rPr lang="en-US" sz="2800">
                <a:solidFill>
                  <a:schemeClr val="hlink"/>
                </a:solidFill>
              </a:rPr>
              <a:t> q = 0</a:t>
            </a:r>
            <a:r>
              <a:rPr lang="en-US" sz="2800"/>
              <a:t>.</a:t>
            </a:r>
          </a:p>
          <a:p>
            <a:pPr>
              <a:lnSpc>
                <a:spcPct val="90000"/>
              </a:lnSpc>
              <a:buClr>
                <a:schemeClr val="tx2"/>
              </a:buClr>
              <a:buSzPct val="50000"/>
              <a:buFont typeface="Wingdings" panose="05000000000000000000" pitchFamily="2" charset="2"/>
              <a:buChar char="l"/>
            </a:pPr>
            <a:r>
              <a:rPr lang="en-US" sz="2800">
                <a:solidFill>
                  <a:schemeClr val="hlink"/>
                </a:solidFill>
              </a:rPr>
              <a:t>(r – 1) mod (k – 1) != 0</a:t>
            </a:r>
            <a:r>
              <a:rPr lang="en-US" sz="2800"/>
              <a:t> </a:t>
            </a:r>
            <a:r>
              <a:rPr lang="en-US" sz="2800">
                <a:solidFill>
                  <a:schemeClr val="bg1"/>
                </a:solidFill>
              </a:rPr>
              <a:t>=&gt;</a:t>
            </a:r>
          </a:p>
          <a:p>
            <a:pPr>
              <a:lnSpc>
                <a:spcPct val="90000"/>
              </a:lnSpc>
              <a:buClr>
                <a:schemeClr val="tx2"/>
              </a:buClr>
              <a:buSzPct val="50000"/>
              <a:buFont typeface="Wingdings" panose="05000000000000000000" pitchFamily="2" charset="2"/>
              <a:buNone/>
            </a:pPr>
            <a:r>
              <a:rPr lang="en-US" sz="2800">
                <a:solidFill>
                  <a:schemeClr val="hlink"/>
                </a:solidFill>
              </a:rPr>
              <a:t>                            q = k –1 –</a:t>
            </a:r>
            <a:r>
              <a:rPr lang="en-US" sz="2800"/>
              <a:t> </a:t>
            </a:r>
            <a:r>
              <a:rPr lang="en-US" sz="2800">
                <a:solidFill>
                  <a:schemeClr val="hlink"/>
                </a:solidFill>
              </a:rPr>
              <a:t>(r – 1) mod (k – 1)</a:t>
            </a:r>
            <a:r>
              <a:rPr lang="en-US" sz="2800"/>
              <a:t>.</a:t>
            </a:r>
          </a:p>
          <a:p>
            <a:pPr>
              <a:lnSpc>
                <a:spcPct val="90000"/>
              </a:lnSpc>
              <a:buClr>
                <a:schemeClr val="tx2"/>
              </a:buClr>
            </a:pPr>
            <a:r>
              <a:rPr lang="en-US" sz="2800"/>
              <a:t>Or, </a:t>
            </a:r>
            <a:r>
              <a:rPr lang="en-US" sz="2800">
                <a:solidFill>
                  <a:schemeClr val="hlink"/>
                </a:solidFill>
              </a:rPr>
              <a:t>q =</a:t>
            </a:r>
            <a:r>
              <a:rPr lang="en-US" sz="2800"/>
              <a:t> </a:t>
            </a:r>
            <a:r>
              <a:rPr lang="en-US" sz="2800">
                <a:solidFill>
                  <a:schemeClr val="hlink"/>
                </a:solidFill>
              </a:rPr>
              <a:t>(1 – r) mod (k – 1)</a:t>
            </a:r>
            <a:r>
              <a:rPr lang="en-US" sz="2800"/>
              <a:t>.</a:t>
            </a:r>
          </a:p>
          <a:p>
            <a:pPr>
              <a:lnSpc>
                <a:spcPct val="90000"/>
              </a:lnSpc>
              <a:buClr>
                <a:schemeClr val="tx2"/>
              </a:buClr>
            </a:pPr>
            <a:endParaRPr lang="en-US" sz="2800"/>
          </a:p>
        </p:txBody>
      </p:sp>
    </p:spTree>
    <p:extLst>
      <p:ext uri="{BB962C8B-B14F-4D97-AF65-F5344CB8AC3E}">
        <p14:creationId xmlns:p14="http://schemas.microsoft.com/office/powerpoint/2010/main" val="39051832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anim calcmode="lin" valueType="num">
                                      <p:cBhvr additive="base">
                                        <p:cTn id="7" dur="500" fill="hold"/>
                                        <p:tgtEl>
                                          <p:spTgt spid="2037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37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3779">
                                            <p:txEl>
                                              <p:pRg st="1" end="1"/>
                                            </p:txEl>
                                          </p:spTgt>
                                        </p:tgtEl>
                                        <p:attrNameLst>
                                          <p:attrName>style.visibility</p:attrName>
                                        </p:attrNameLst>
                                      </p:cBhvr>
                                      <p:to>
                                        <p:strVal val="visible"/>
                                      </p:to>
                                    </p:set>
                                    <p:anim calcmode="lin" valueType="num">
                                      <p:cBhvr additive="base">
                                        <p:cTn id="13" dur="500" fill="hold"/>
                                        <p:tgtEl>
                                          <p:spTgt spid="2037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37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3779">
                                            <p:txEl>
                                              <p:pRg st="2" end="2"/>
                                            </p:txEl>
                                          </p:spTgt>
                                        </p:tgtEl>
                                        <p:attrNameLst>
                                          <p:attrName>style.visibility</p:attrName>
                                        </p:attrNameLst>
                                      </p:cBhvr>
                                      <p:to>
                                        <p:strVal val="visible"/>
                                      </p:to>
                                    </p:set>
                                    <p:anim calcmode="lin" valueType="num">
                                      <p:cBhvr additive="base">
                                        <p:cTn id="19" dur="500" fill="hold"/>
                                        <p:tgtEl>
                                          <p:spTgt spid="2037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37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3779">
                                            <p:txEl>
                                              <p:pRg st="3" end="3"/>
                                            </p:txEl>
                                          </p:spTgt>
                                        </p:tgtEl>
                                        <p:attrNameLst>
                                          <p:attrName>style.visibility</p:attrName>
                                        </p:attrNameLst>
                                      </p:cBhvr>
                                      <p:to>
                                        <p:strVal val="visible"/>
                                      </p:to>
                                    </p:set>
                                    <p:anim calcmode="lin" valueType="num">
                                      <p:cBhvr additive="base">
                                        <p:cTn id="25" dur="500" fill="hold"/>
                                        <p:tgtEl>
                                          <p:spTgt spid="2037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37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3779">
                                            <p:txEl>
                                              <p:pRg st="4" end="4"/>
                                            </p:txEl>
                                          </p:spTgt>
                                        </p:tgtEl>
                                        <p:attrNameLst>
                                          <p:attrName>style.visibility</p:attrName>
                                        </p:attrNameLst>
                                      </p:cBhvr>
                                      <p:to>
                                        <p:strVal val="visible"/>
                                      </p:to>
                                    </p:set>
                                    <p:anim calcmode="lin" valueType="num">
                                      <p:cBhvr additive="base">
                                        <p:cTn id="31" dur="500" fill="hold"/>
                                        <p:tgtEl>
                                          <p:spTgt spid="20377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37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3779">
                                            <p:txEl>
                                              <p:pRg st="5" end="5"/>
                                            </p:txEl>
                                          </p:spTgt>
                                        </p:tgtEl>
                                        <p:attrNameLst>
                                          <p:attrName>style.visibility</p:attrName>
                                        </p:attrNameLst>
                                      </p:cBhvr>
                                      <p:to>
                                        <p:strVal val="visible"/>
                                      </p:to>
                                    </p:set>
                                    <p:anim calcmode="lin" valueType="num">
                                      <p:cBhvr additive="base">
                                        <p:cTn id="37" dur="500" fill="hold"/>
                                        <p:tgtEl>
                                          <p:spTgt spid="20377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037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03779">
                                            <p:txEl>
                                              <p:pRg st="6" end="6"/>
                                            </p:txEl>
                                          </p:spTgt>
                                        </p:tgtEl>
                                        <p:attrNameLst>
                                          <p:attrName>style.visibility</p:attrName>
                                        </p:attrNameLst>
                                      </p:cBhvr>
                                      <p:to>
                                        <p:strVal val="visible"/>
                                      </p:to>
                                    </p:set>
                                    <p:anim calcmode="lin" valueType="num">
                                      <p:cBhvr additive="base">
                                        <p:cTn id="43" dur="500" fill="hold"/>
                                        <p:tgtEl>
                                          <p:spTgt spid="20377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0377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03779">
                                            <p:txEl>
                                              <p:pRg st="7" end="7"/>
                                            </p:txEl>
                                          </p:spTgt>
                                        </p:tgtEl>
                                        <p:attrNameLst>
                                          <p:attrName>style.visibility</p:attrName>
                                        </p:attrNameLst>
                                      </p:cBhvr>
                                      <p:to>
                                        <p:strVal val="visible"/>
                                      </p:to>
                                    </p:set>
                                    <p:anim calcmode="lin" valueType="num">
                                      <p:cBhvr additive="base">
                                        <p:cTn id="49" dur="500" fill="hold"/>
                                        <p:tgtEl>
                                          <p:spTgt spid="20377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0377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03779">
                                            <p:txEl>
                                              <p:pRg st="8" end="8"/>
                                            </p:txEl>
                                          </p:spTgt>
                                        </p:tgtEl>
                                        <p:attrNameLst>
                                          <p:attrName>style.visibility</p:attrName>
                                        </p:attrNameLst>
                                      </p:cBhvr>
                                      <p:to>
                                        <p:strVal val="visible"/>
                                      </p:to>
                                    </p:set>
                                    <p:anim calcmode="lin" valueType="num">
                                      <p:cBhvr additive="base">
                                        <p:cTn id="55" dur="500" fill="hold"/>
                                        <p:tgtEl>
                                          <p:spTgt spid="20377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0377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03779">
                                            <p:txEl>
                                              <p:pRg st="9" end="9"/>
                                            </p:txEl>
                                          </p:spTgt>
                                        </p:tgtEl>
                                        <p:attrNameLst>
                                          <p:attrName>style.visibility</p:attrName>
                                        </p:attrNameLst>
                                      </p:cBhvr>
                                      <p:to>
                                        <p:strVal val="visible"/>
                                      </p:to>
                                    </p:set>
                                    <p:anim calcmode="lin" valueType="num">
                                      <p:cBhvr additive="base">
                                        <p:cTn id="61" dur="500" fill="hold"/>
                                        <p:tgtEl>
                                          <p:spTgt spid="203779">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0377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03779">
                                            <p:txEl>
                                              <p:pRg st="10" end="10"/>
                                            </p:txEl>
                                          </p:spTgt>
                                        </p:tgtEl>
                                        <p:attrNameLst>
                                          <p:attrName>style.visibility</p:attrName>
                                        </p:attrNameLst>
                                      </p:cBhvr>
                                      <p:to>
                                        <p:strVal val="visible"/>
                                      </p:to>
                                    </p:set>
                                    <p:anim calcmode="lin" valueType="num">
                                      <p:cBhvr additive="base">
                                        <p:cTn id="67" dur="500" fill="hold"/>
                                        <p:tgtEl>
                                          <p:spTgt spid="203779">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203779">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編號版面配置區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TW" altLang="en-US">
                <a:solidFill>
                  <a:srgbClr val="898989"/>
                </a:solidFill>
                <a:latin typeface="Calibri" panose="020F0502020204030204" pitchFamily="34" charset="0"/>
              </a:rPr>
              <a:t>4</a:t>
            </a:r>
            <a:r>
              <a:rPr lang="en-US" altLang="zh-TW">
                <a:solidFill>
                  <a:srgbClr val="898989"/>
                </a:solidFill>
                <a:latin typeface="Calibri" panose="020F0502020204030204" pitchFamily="34" charset="0"/>
              </a:rPr>
              <a:t> -</a:t>
            </a:r>
            <a:fld id="{5C490191-D5A7-41EE-9BC8-9A48A411D52D}" type="slidenum">
              <a:rPr lang="en-US" altLang="zh-TW">
                <a:solidFill>
                  <a:srgbClr val="898989"/>
                </a:solidFill>
                <a:latin typeface="Calibri" panose="020F0502020204030204" pitchFamily="34" charset="0"/>
              </a:rPr>
              <a:pPr eaLnBrk="1" hangingPunct="1"/>
              <a:t>4</a:t>
            </a:fld>
            <a:endParaRPr lang="en-US" altLang="zh-TW">
              <a:solidFill>
                <a:srgbClr val="898989"/>
              </a:solidFill>
              <a:latin typeface="Calibri" panose="020F0502020204030204" pitchFamily="34" charset="0"/>
            </a:endParaRPr>
          </a:p>
        </p:txBody>
      </p:sp>
      <p:sp>
        <p:nvSpPr>
          <p:cNvPr id="8195" name="Rectangle 2"/>
          <p:cNvSpPr>
            <a:spLocks noGrp="1" noChangeArrowheads="1"/>
          </p:cNvSpPr>
          <p:nvPr>
            <p:ph type="title"/>
          </p:nvPr>
        </p:nvSpPr>
        <p:spPr/>
        <p:txBody>
          <a:bodyPr/>
          <a:lstStyle/>
          <a:p>
            <a:pPr algn="l" eaLnBrk="1" hangingPunct="1"/>
            <a:r>
              <a:rPr lang="en-US" altLang="zh-TW" sz="3600" b="1" dirty="0" smtClean="0">
                <a:latin typeface="Times New Roman" panose="02020603050405020304" pitchFamily="18" charset="0"/>
                <a:cs typeface="Times New Roman" panose="02020603050405020304" pitchFamily="18" charset="0"/>
              </a:rPr>
              <a:t>Conti...</a:t>
            </a:r>
            <a:endParaRPr lang="zh-TW" altLang="en-US" sz="3600" b="1" dirty="0" smtClean="0">
              <a:latin typeface="Times New Roman" panose="02020603050405020304" pitchFamily="18" charset="0"/>
              <a:cs typeface="Times New Roman" panose="02020603050405020304" pitchFamily="18" charset="0"/>
            </a:endParaRPr>
          </a:p>
        </p:txBody>
      </p:sp>
      <p:sp>
        <p:nvSpPr>
          <p:cNvPr id="8196" name="Rectangle 3"/>
          <p:cNvSpPr>
            <a:spLocks noGrp="1" noChangeArrowheads="1"/>
          </p:cNvSpPr>
          <p:nvPr>
            <p:ph type="body" idx="1"/>
          </p:nvPr>
        </p:nvSpPr>
        <p:spPr>
          <a:xfrm>
            <a:off x="685800" y="1446213"/>
            <a:ext cx="8229600" cy="4876800"/>
          </a:xfrm>
        </p:spPr>
        <p:txBody>
          <a:bodyPr/>
          <a:lstStyle/>
          <a:p>
            <a:pPr algn="just"/>
            <a:r>
              <a:rPr lang="en-US" sz="2400" dirty="0">
                <a:latin typeface="Times New Roman" panose="02020603050405020304" pitchFamily="18" charset="0"/>
                <a:cs typeface="Times New Roman" panose="02020603050405020304" pitchFamily="18" charset="0"/>
              </a:rPr>
              <a:t>Now, the question arises is there any better solution?</a:t>
            </a:r>
          </a:p>
          <a:p>
            <a:pPr algn="just"/>
            <a:r>
              <a:rPr lang="en-US" sz="2400" dirty="0">
                <a:latin typeface="Times New Roman" panose="02020603050405020304" pitchFamily="18" charset="0"/>
                <a:cs typeface="Times New Roman" panose="02020603050405020304" pitchFamily="18" charset="0"/>
              </a:rPr>
              <a:t>Sorting the numbers according to their size in an ascending order, we get the following sequence −</a:t>
            </a:r>
          </a:p>
          <a:p>
            <a:pPr algn="just"/>
            <a:r>
              <a:rPr lang="en-US" sz="2400" b="1" dirty="0">
                <a:latin typeface="Times New Roman" panose="02020603050405020304" pitchFamily="18" charset="0"/>
                <a:cs typeface="Times New Roman" panose="02020603050405020304" pitchFamily="18" charset="0"/>
              </a:rPr>
              <a:t>f</a:t>
            </a:r>
            <a:r>
              <a:rPr lang="en-US" sz="2400" b="1" baseline="-25000" dirty="0">
                <a:latin typeface="Times New Roman" panose="02020603050405020304" pitchFamily="18" charset="0"/>
                <a:cs typeface="Times New Roman" panose="02020603050405020304" pitchFamily="18" charset="0"/>
              </a:rPr>
              <a:t>4</a:t>
            </a:r>
            <a:r>
              <a:rPr lang="en-US" sz="2400" b="1" dirty="0">
                <a:latin typeface="Times New Roman" panose="02020603050405020304" pitchFamily="18" charset="0"/>
                <a:cs typeface="Times New Roman" panose="02020603050405020304" pitchFamily="18" charset="0"/>
              </a:rPr>
              <a:t>, f</a:t>
            </a:r>
            <a:r>
              <a:rPr lang="en-US" sz="2400" b="1" baseline="-25000" dirty="0">
                <a:latin typeface="Times New Roman" panose="02020603050405020304" pitchFamily="18" charset="0"/>
                <a:cs typeface="Times New Roman" panose="02020603050405020304" pitchFamily="18" charset="0"/>
              </a:rPr>
              <a:t>3</a:t>
            </a:r>
            <a:r>
              <a:rPr lang="en-US" sz="2400" b="1" dirty="0">
                <a:latin typeface="Times New Roman" panose="02020603050405020304" pitchFamily="18" charset="0"/>
                <a:cs typeface="Times New Roman" panose="02020603050405020304" pitchFamily="18" charset="0"/>
              </a:rPr>
              <a:t>, f</a:t>
            </a:r>
            <a:r>
              <a:rPr lang="en-US" sz="2400" b="1" baseline="-25000" dirty="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 f</a:t>
            </a:r>
            <a:r>
              <a:rPr lang="en-US" sz="2400" b="1" baseline="-25000" dirty="0">
                <a:latin typeface="Times New Roman" panose="02020603050405020304" pitchFamily="18" charset="0"/>
                <a:cs typeface="Times New Roman" panose="02020603050405020304" pitchFamily="18" charset="0"/>
              </a:rPr>
              <a:t>2</a:t>
            </a:r>
            <a:r>
              <a:rPr lang="en-US" sz="2400" b="1" dirty="0">
                <a:latin typeface="Times New Roman" panose="02020603050405020304" pitchFamily="18" charset="0"/>
                <a:cs typeface="Times New Roman" panose="02020603050405020304" pitchFamily="18" charset="0"/>
              </a:rPr>
              <a:t>, f</a:t>
            </a:r>
            <a:r>
              <a:rPr lang="en-US" sz="2400" b="1" baseline="-25000" dirty="0">
                <a:latin typeface="Times New Roman" panose="02020603050405020304" pitchFamily="18" charset="0"/>
                <a:cs typeface="Times New Roman" panose="02020603050405020304" pitchFamily="18" charset="0"/>
              </a:rPr>
              <a:t>5</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Hence, merge operations can be performed on this sequence</a:t>
            </a:r>
          </a:p>
          <a:p>
            <a:pPr algn="just"/>
            <a:r>
              <a:rPr lang="en-US" sz="2400" b="1" dirty="0">
                <a:latin typeface="Times New Roman" panose="02020603050405020304" pitchFamily="18" charset="0"/>
                <a:cs typeface="Times New Roman" panose="02020603050405020304" pitchFamily="18" charset="0"/>
              </a:rPr>
              <a:t>M</a:t>
            </a:r>
            <a:r>
              <a:rPr lang="en-US" sz="2400" b="1" baseline="-25000" dirty="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 = merge f</a:t>
            </a:r>
            <a:r>
              <a:rPr lang="en-US" sz="2400" b="1" baseline="-25000" dirty="0">
                <a:latin typeface="Times New Roman" panose="02020603050405020304" pitchFamily="18" charset="0"/>
                <a:cs typeface="Times New Roman" panose="02020603050405020304" pitchFamily="18" charset="0"/>
              </a:rPr>
              <a:t>4</a:t>
            </a:r>
            <a:r>
              <a:rPr lang="en-US" sz="2400" b="1" dirty="0">
                <a:latin typeface="Times New Roman" panose="02020603050405020304" pitchFamily="18" charset="0"/>
                <a:cs typeface="Times New Roman" panose="02020603050405020304" pitchFamily="18" charset="0"/>
              </a:rPr>
              <a:t> and f</a:t>
            </a:r>
            <a:r>
              <a:rPr lang="en-US" sz="2400" b="1"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=&gt; 5 + 10 = 15</a:t>
            </a:r>
          </a:p>
          <a:p>
            <a:pPr algn="just"/>
            <a:r>
              <a:rPr lang="en-US" sz="2400" b="1" dirty="0">
                <a:latin typeface="Times New Roman" panose="02020603050405020304" pitchFamily="18" charset="0"/>
                <a:cs typeface="Times New Roman" panose="02020603050405020304" pitchFamily="18" charset="0"/>
              </a:rPr>
              <a:t>M</a:t>
            </a:r>
            <a:r>
              <a:rPr lang="en-US" sz="2400" b="1" baseline="-25000" dirty="0">
                <a:latin typeface="Times New Roman" panose="02020603050405020304" pitchFamily="18" charset="0"/>
                <a:cs typeface="Times New Roman" panose="02020603050405020304" pitchFamily="18" charset="0"/>
              </a:rPr>
              <a:t>2</a:t>
            </a:r>
            <a:r>
              <a:rPr lang="en-US" sz="2400" b="1" dirty="0">
                <a:latin typeface="Times New Roman" panose="02020603050405020304" pitchFamily="18" charset="0"/>
                <a:cs typeface="Times New Roman" panose="02020603050405020304" pitchFamily="18" charset="0"/>
              </a:rPr>
              <a:t> = merge M</a:t>
            </a:r>
            <a:r>
              <a:rPr lang="en-US" sz="2400" b="1" baseline="-25000" dirty="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 and f</a:t>
            </a:r>
            <a:r>
              <a:rPr lang="en-US" sz="2400" b="1"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=&gt; 15 + 20 = 35</a:t>
            </a:r>
          </a:p>
          <a:p>
            <a:pPr algn="just"/>
            <a:r>
              <a:rPr lang="en-US" sz="2400" b="1" dirty="0">
                <a:latin typeface="Times New Roman" panose="02020603050405020304" pitchFamily="18" charset="0"/>
                <a:cs typeface="Times New Roman" panose="02020603050405020304" pitchFamily="18" charset="0"/>
              </a:rPr>
              <a:t>M</a:t>
            </a:r>
            <a:r>
              <a:rPr lang="en-US" sz="2400" b="1" baseline="-25000" dirty="0">
                <a:latin typeface="Times New Roman" panose="02020603050405020304" pitchFamily="18" charset="0"/>
                <a:cs typeface="Times New Roman" panose="02020603050405020304" pitchFamily="18" charset="0"/>
              </a:rPr>
              <a:t>3</a:t>
            </a:r>
            <a:r>
              <a:rPr lang="en-US" sz="2400" b="1" dirty="0">
                <a:latin typeface="Times New Roman" panose="02020603050405020304" pitchFamily="18" charset="0"/>
                <a:cs typeface="Times New Roman" panose="02020603050405020304" pitchFamily="18" charset="0"/>
              </a:rPr>
              <a:t> = merge M</a:t>
            </a:r>
            <a:r>
              <a:rPr lang="en-US" sz="2400" b="1" baseline="-25000" dirty="0">
                <a:latin typeface="Times New Roman" panose="02020603050405020304" pitchFamily="18" charset="0"/>
                <a:cs typeface="Times New Roman" panose="02020603050405020304" pitchFamily="18" charset="0"/>
              </a:rPr>
              <a:t>2</a:t>
            </a:r>
            <a:r>
              <a:rPr lang="en-US" sz="2400" b="1" dirty="0">
                <a:latin typeface="Times New Roman" panose="02020603050405020304" pitchFamily="18" charset="0"/>
                <a:cs typeface="Times New Roman" panose="02020603050405020304" pitchFamily="18" charset="0"/>
              </a:rPr>
              <a:t> and f</a:t>
            </a:r>
            <a:r>
              <a:rPr lang="en-US" sz="2400" b="1"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=&gt; 35 + 30 = 65</a:t>
            </a:r>
          </a:p>
          <a:p>
            <a:pPr algn="just"/>
            <a:r>
              <a:rPr lang="en-US" sz="2400" b="1" dirty="0">
                <a:latin typeface="Times New Roman" panose="02020603050405020304" pitchFamily="18" charset="0"/>
                <a:cs typeface="Times New Roman" panose="02020603050405020304" pitchFamily="18" charset="0"/>
              </a:rPr>
              <a:t>M</a:t>
            </a:r>
            <a:r>
              <a:rPr lang="en-US" sz="2400" b="1" baseline="-25000" dirty="0">
                <a:latin typeface="Times New Roman" panose="02020603050405020304" pitchFamily="18" charset="0"/>
                <a:cs typeface="Times New Roman" panose="02020603050405020304" pitchFamily="18" charset="0"/>
              </a:rPr>
              <a:t>4</a:t>
            </a:r>
            <a:r>
              <a:rPr lang="en-US" sz="2400" b="1" dirty="0">
                <a:latin typeface="Times New Roman" panose="02020603050405020304" pitchFamily="18" charset="0"/>
                <a:cs typeface="Times New Roman" panose="02020603050405020304" pitchFamily="18" charset="0"/>
              </a:rPr>
              <a:t> = merge M</a:t>
            </a:r>
            <a:r>
              <a:rPr lang="en-US" sz="2400" b="1" baseline="-25000" dirty="0">
                <a:latin typeface="Times New Roman" panose="02020603050405020304" pitchFamily="18" charset="0"/>
                <a:cs typeface="Times New Roman" panose="02020603050405020304" pitchFamily="18" charset="0"/>
              </a:rPr>
              <a:t>3</a:t>
            </a:r>
            <a:r>
              <a:rPr lang="en-US" sz="2400" b="1" dirty="0">
                <a:latin typeface="Times New Roman" panose="02020603050405020304" pitchFamily="18" charset="0"/>
                <a:cs typeface="Times New Roman" panose="02020603050405020304" pitchFamily="18" charset="0"/>
              </a:rPr>
              <a:t> and f</a:t>
            </a:r>
            <a:r>
              <a:rPr lang="en-US" sz="2400" b="1" baseline="-25000" dirty="0">
                <a:latin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cs typeface="Times New Roman" panose="02020603050405020304" pitchFamily="18" charset="0"/>
              </a:rPr>
              <a:t> =&gt; 65 + 30 = 95</a:t>
            </a:r>
          </a:p>
          <a:p>
            <a:pPr algn="just"/>
            <a:r>
              <a:rPr lang="en-US" sz="2400" dirty="0">
                <a:latin typeface="Times New Roman" panose="02020603050405020304" pitchFamily="18" charset="0"/>
                <a:cs typeface="Times New Roman" panose="02020603050405020304" pitchFamily="18" charset="0"/>
              </a:rPr>
              <a:t>Therefore, the total number of operations is</a:t>
            </a:r>
          </a:p>
          <a:p>
            <a:pPr algn="just"/>
            <a:r>
              <a:rPr lang="en-US" sz="2400" dirty="0">
                <a:latin typeface="Times New Roman" panose="02020603050405020304" pitchFamily="18" charset="0"/>
                <a:cs typeface="Times New Roman" panose="02020603050405020304" pitchFamily="18" charset="0"/>
              </a:rPr>
              <a:t>15 + 35 + 65 + 95 = 210</a:t>
            </a:r>
          </a:p>
          <a:p>
            <a:pPr algn="just" eaLnBrk="1" hangingPunct="1"/>
            <a:endParaRPr lang="zh-TW" altLang="en-US" sz="2400" dirty="0" smtClean="0">
              <a:latin typeface="Times New Roman" panose="02020603050405020304" pitchFamily="18" charset="0"/>
              <a:cs typeface="Times New Roman" panose="02020603050405020304" pitchFamily="18" charset="0"/>
            </a:endParaRPr>
          </a:p>
          <a:p>
            <a:pPr marL="0" indent="0" algn="just" eaLnBrk="1" hangingPunct="1">
              <a:buNone/>
            </a:pPr>
            <a:endParaRPr lang="zh-TW" alt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74373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t>Examples</a:t>
            </a:r>
          </a:p>
        </p:txBody>
      </p:sp>
      <p:sp>
        <p:nvSpPr>
          <p:cNvPr id="205827" name="Rectangle 3"/>
          <p:cNvSpPr>
            <a:spLocks noGrp="1" noChangeArrowheads="1"/>
          </p:cNvSpPr>
          <p:nvPr>
            <p:ph type="body" idx="1"/>
          </p:nvPr>
        </p:nvSpPr>
        <p:spPr>
          <a:xfrm>
            <a:off x="685800" y="1600200"/>
            <a:ext cx="7772400" cy="4953000"/>
          </a:xfrm>
        </p:spPr>
        <p:txBody>
          <a:bodyPr/>
          <a:lstStyle/>
          <a:p>
            <a:pPr>
              <a:lnSpc>
                <a:spcPct val="90000"/>
              </a:lnSpc>
              <a:buClr>
                <a:schemeClr val="tx2"/>
              </a:buClr>
            </a:pPr>
            <a:r>
              <a:rPr lang="en-US">
                <a:solidFill>
                  <a:schemeClr val="hlink"/>
                </a:solidFill>
              </a:rPr>
              <a:t>k = 2</a:t>
            </a:r>
            <a:r>
              <a:rPr lang="en-US"/>
              <a:t>.</a:t>
            </a:r>
          </a:p>
          <a:p>
            <a:pPr lvl="1">
              <a:lnSpc>
                <a:spcPct val="90000"/>
              </a:lnSpc>
              <a:buClr>
                <a:schemeClr val="hlink"/>
              </a:buClr>
              <a:buFont typeface="Wingdings" panose="05000000000000000000" pitchFamily="2" charset="2"/>
              <a:buChar char="§"/>
            </a:pPr>
            <a:r>
              <a:rPr lang="en-US">
                <a:solidFill>
                  <a:schemeClr val="hlink"/>
                </a:solidFill>
              </a:rPr>
              <a:t>q =</a:t>
            </a:r>
            <a:r>
              <a:rPr lang="en-US"/>
              <a:t> </a:t>
            </a:r>
            <a:r>
              <a:rPr lang="en-US">
                <a:solidFill>
                  <a:schemeClr val="hlink"/>
                </a:solidFill>
              </a:rPr>
              <a:t>(1 – r) mod (k – 1) = (1 – r) mod 1 = 0</a:t>
            </a:r>
            <a:r>
              <a:rPr lang="en-US"/>
              <a:t>.</a:t>
            </a:r>
          </a:p>
          <a:p>
            <a:pPr lvl="1">
              <a:lnSpc>
                <a:spcPct val="90000"/>
              </a:lnSpc>
              <a:buClr>
                <a:schemeClr val="hlink"/>
              </a:buClr>
              <a:buFont typeface="Wingdings" panose="05000000000000000000" pitchFamily="2" charset="2"/>
              <a:buChar char="§"/>
            </a:pPr>
            <a:r>
              <a:rPr lang="en-US"/>
              <a:t>So, no runs of length </a:t>
            </a:r>
            <a:r>
              <a:rPr lang="en-US">
                <a:solidFill>
                  <a:schemeClr val="hlink"/>
                </a:solidFill>
              </a:rPr>
              <a:t>0</a:t>
            </a:r>
            <a:r>
              <a:rPr lang="en-US"/>
              <a:t> are to be added.</a:t>
            </a:r>
          </a:p>
          <a:p>
            <a:pPr>
              <a:lnSpc>
                <a:spcPct val="90000"/>
              </a:lnSpc>
              <a:buClr>
                <a:schemeClr val="tx2"/>
              </a:buClr>
            </a:pPr>
            <a:r>
              <a:rPr lang="en-US">
                <a:solidFill>
                  <a:schemeClr val="hlink"/>
                </a:solidFill>
              </a:rPr>
              <a:t>k = 4</a:t>
            </a:r>
            <a:r>
              <a:rPr lang="en-US"/>
              <a:t>,</a:t>
            </a:r>
            <a:r>
              <a:rPr lang="en-US">
                <a:solidFill>
                  <a:schemeClr val="hlink"/>
                </a:solidFill>
              </a:rPr>
              <a:t> r = 6</a:t>
            </a:r>
            <a:r>
              <a:rPr lang="en-US"/>
              <a:t>.</a:t>
            </a:r>
          </a:p>
          <a:p>
            <a:pPr lvl="1">
              <a:lnSpc>
                <a:spcPct val="90000"/>
              </a:lnSpc>
              <a:buClr>
                <a:schemeClr val="hlink"/>
              </a:buClr>
              <a:buFont typeface="Wingdings" panose="05000000000000000000" pitchFamily="2" charset="2"/>
              <a:buChar char="§"/>
            </a:pPr>
            <a:r>
              <a:rPr lang="en-US">
                <a:solidFill>
                  <a:schemeClr val="hlink"/>
                </a:solidFill>
              </a:rPr>
              <a:t>q =</a:t>
            </a:r>
            <a:r>
              <a:rPr lang="en-US"/>
              <a:t> </a:t>
            </a:r>
            <a:r>
              <a:rPr lang="en-US">
                <a:solidFill>
                  <a:schemeClr val="hlink"/>
                </a:solidFill>
              </a:rPr>
              <a:t>(1 – r) mod (k – 1) = (1 – 6) mod 3</a:t>
            </a:r>
          </a:p>
          <a:p>
            <a:pPr lvl="1">
              <a:lnSpc>
                <a:spcPct val="90000"/>
              </a:lnSpc>
              <a:buClr>
                <a:schemeClr val="hlink"/>
              </a:buClr>
              <a:buFont typeface="Wingdings" panose="05000000000000000000" pitchFamily="2" charset="2"/>
              <a:buNone/>
            </a:pPr>
            <a:r>
              <a:rPr lang="en-US">
                <a:solidFill>
                  <a:schemeClr val="hlink"/>
                </a:solidFill>
              </a:rPr>
              <a:t>       = (–5)mod 3 </a:t>
            </a:r>
          </a:p>
          <a:p>
            <a:pPr lvl="1">
              <a:lnSpc>
                <a:spcPct val="90000"/>
              </a:lnSpc>
              <a:buClr>
                <a:schemeClr val="hlink"/>
              </a:buClr>
              <a:buFont typeface="Wingdings" panose="05000000000000000000" pitchFamily="2" charset="2"/>
              <a:buNone/>
            </a:pPr>
            <a:r>
              <a:rPr lang="en-US">
                <a:solidFill>
                  <a:schemeClr val="hlink"/>
                </a:solidFill>
              </a:rPr>
              <a:t>       = (6 – 5) mod 3 </a:t>
            </a:r>
          </a:p>
          <a:p>
            <a:pPr lvl="1">
              <a:lnSpc>
                <a:spcPct val="90000"/>
              </a:lnSpc>
              <a:buClr>
                <a:schemeClr val="hlink"/>
              </a:buClr>
              <a:buFont typeface="Wingdings" panose="05000000000000000000" pitchFamily="2" charset="2"/>
              <a:buNone/>
            </a:pPr>
            <a:r>
              <a:rPr lang="en-US">
                <a:solidFill>
                  <a:schemeClr val="hlink"/>
                </a:solidFill>
              </a:rPr>
              <a:t>       = 1</a:t>
            </a:r>
            <a:r>
              <a:rPr lang="en-US"/>
              <a:t>.</a:t>
            </a:r>
          </a:p>
          <a:p>
            <a:pPr lvl="1">
              <a:lnSpc>
                <a:spcPct val="90000"/>
              </a:lnSpc>
              <a:buClr>
                <a:schemeClr val="hlink"/>
              </a:buClr>
              <a:buFont typeface="Wingdings" panose="05000000000000000000" pitchFamily="2" charset="2"/>
              <a:buChar char="§"/>
            </a:pPr>
            <a:r>
              <a:rPr lang="en-US"/>
              <a:t>So, must start with </a:t>
            </a:r>
            <a:r>
              <a:rPr lang="en-US">
                <a:solidFill>
                  <a:schemeClr val="hlink"/>
                </a:solidFill>
              </a:rPr>
              <a:t>7</a:t>
            </a:r>
            <a:r>
              <a:rPr lang="en-US"/>
              <a:t> runs, and then apply greedy method.</a:t>
            </a:r>
          </a:p>
          <a:p>
            <a:pPr>
              <a:lnSpc>
                <a:spcPct val="90000"/>
              </a:lnSpc>
              <a:buClr>
                <a:schemeClr val="hlink"/>
              </a:buClr>
              <a:buFont typeface="Wingdings" panose="05000000000000000000" pitchFamily="2" charset="2"/>
              <a:buChar char="§"/>
            </a:pPr>
            <a:endParaRPr lang="en-US"/>
          </a:p>
        </p:txBody>
      </p:sp>
    </p:spTree>
    <p:extLst>
      <p:ext uri="{BB962C8B-B14F-4D97-AF65-F5344CB8AC3E}">
        <p14:creationId xmlns:p14="http://schemas.microsoft.com/office/powerpoint/2010/main" val="20709328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 calcmode="lin" valueType="num">
                                      <p:cBhvr additive="base">
                                        <p:cTn id="7" dur="500" fill="hold"/>
                                        <p:tgtEl>
                                          <p:spTgt spid="2058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58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5827">
                                            <p:txEl>
                                              <p:pRg st="1" end="1"/>
                                            </p:txEl>
                                          </p:spTgt>
                                        </p:tgtEl>
                                        <p:attrNameLst>
                                          <p:attrName>style.visibility</p:attrName>
                                        </p:attrNameLst>
                                      </p:cBhvr>
                                      <p:to>
                                        <p:strVal val="visible"/>
                                      </p:to>
                                    </p:set>
                                    <p:anim calcmode="lin" valueType="num">
                                      <p:cBhvr additive="base">
                                        <p:cTn id="13" dur="500" fill="hold"/>
                                        <p:tgtEl>
                                          <p:spTgt spid="2058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58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5827">
                                            <p:txEl>
                                              <p:pRg st="2" end="2"/>
                                            </p:txEl>
                                          </p:spTgt>
                                        </p:tgtEl>
                                        <p:attrNameLst>
                                          <p:attrName>style.visibility</p:attrName>
                                        </p:attrNameLst>
                                      </p:cBhvr>
                                      <p:to>
                                        <p:strVal val="visible"/>
                                      </p:to>
                                    </p:set>
                                    <p:anim calcmode="lin" valueType="num">
                                      <p:cBhvr additive="base">
                                        <p:cTn id="19" dur="500" fill="hold"/>
                                        <p:tgtEl>
                                          <p:spTgt spid="2058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58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5827">
                                            <p:txEl>
                                              <p:pRg st="3" end="3"/>
                                            </p:txEl>
                                          </p:spTgt>
                                        </p:tgtEl>
                                        <p:attrNameLst>
                                          <p:attrName>style.visibility</p:attrName>
                                        </p:attrNameLst>
                                      </p:cBhvr>
                                      <p:to>
                                        <p:strVal val="visible"/>
                                      </p:to>
                                    </p:set>
                                    <p:anim calcmode="lin" valueType="num">
                                      <p:cBhvr additive="base">
                                        <p:cTn id="25" dur="500" fill="hold"/>
                                        <p:tgtEl>
                                          <p:spTgt spid="2058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58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5827">
                                            <p:txEl>
                                              <p:pRg st="4" end="4"/>
                                            </p:txEl>
                                          </p:spTgt>
                                        </p:tgtEl>
                                        <p:attrNameLst>
                                          <p:attrName>style.visibility</p:attrName>
                                        </p:attrNameLst>
                                      </p:cBhvr>
                                      <p:to>
                                        <p:strVal val="visible"/>
                                      </p:to>
                                    </p:set>
                                    <p:anim calcmode="lin" valueType="num">
                                      <p:cBhvr additive="base">
                                        <p:cTn id="31" dur="500" fill="hold"/>
                                        <p:tgtEl>
                                          <p:spTgt spid="2058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58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5827">
                                            <p:txEl>
                                              <p:pRg st="5" end="5"/>
                                            </p:txEl>
                                          </p:spTgt>
                                        </p:tgtEl>
                                        <p:attrNameLst>
                                          <p:attrName>style.visibility</p:attrName>
                                        </p:attrNameLst>
                                      </p:cBhvr>
                                      <p:to>
                                        <p:strVal val="visible"/>
                                      </p:to>
                                    </p:set>
                                    <p:anim calcmode="lin" valueType="num">
                                      <p:cBhvr additive="base">
                                        <p:cTn id="37" dur="500" fill="hold"/>
                                        <p:tgtEl>
                                          <p:spTgt spid="20582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0582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05827">
                                            <p:txEl>
                                              <p:pRg st="6" end="6"/>
                                            </p:txEl>
                                          </p:spTgt>
                                        </p:tgtEl>
                                        <p:attrNameLst>
                                          <p:attrName>style.visibility</p:attrName>
                                        </p:attrNameLst>
                                      </p:cBhvr>
                                      <p:to>
                                        <p:strVal val="visible"/>
                                      </p:to>
                                    </p:set>
                                    <p:anim calcmode="lin" valueType="num">
                                      <p:cBhvr additive="base">
                                        <p:cTn id="43" dur="500" fill="hold"/>
                                        <p:tgtEl>
                                          <p:spTgt spid="20582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0582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05827">
                                            <p:txEl>
                                              <p:pRg st="7" end="7"/>
                                            </p:txEl>
                                          </p:spTgt>
                                        </p:tgtEl>
                                        <p:attrNameLst>
                                          <p:attrName>style.visibility</p:attrName>
                                        </p:attrNameLst>
                                      </p:cBhvr>
                                      <p:to>
                                        <p:strVal val="visible"/>
                                      </p:to>
                                    </p:set>
                                    <p:anim calcmode="lin" valueType="num">
                                      <p:cBhvr additive="base">
                                        <p:cTn id="49" dur="500" fill="hold"/>
                                        <p:tgtEl>
                                          <p:spTgt spid="20582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0582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05827">
                                            <p:txEl>
                                              <p:pRg st="8" end="8"/>
                                            </p:txEl>
                                          </p:spTgt>
                                        </p:tgtEl>
                                        <p:attrNameLst>
                                          <p:attrName>style.visibility</p:attrName>
                                        </p:attrNameLst>
                                      </p:cBhvr>
                                      <p:to>
                                        <p:strVal val="visible"/>
                                      </p:to>
                                    </p:set>
                                    <p:anim calcmode="lin" valueType="num">
                                      <p:cBhvr additive="base">
                                        <p:cTn id="55" dur="500" fill="hold"/>
                                        <p:tgtEl>
                                          <p:spTgt spid="20582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0582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bldLvl="4"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 name="Slide Number Placeholder 4"/>
          <p:cNvSpPr>
            <a:spLocks noGrp="1"/>
          </p:cNvSpPr>
          <p:nvPr>
            <p:ph type="sldNum" sz="quarter" idx="12"/>
          </p:nvPr>
        </p:nvSpPr>
        <p:spPr>
          <a:xfrm>
            <a:off x="457200" y="6356350"/>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CCF22AD3-3396-4645-B963-1CA8205F4FE5}" type="slidenum">
              <a:rPr lang="en-US">
                <a:solidFill>
                  <a:srgbClr val="898989"/>
                </a:solidFill>
                <a:latin typeface="Calibri" panose="020F0502020204030204" pitchFamily="34" charset="0"/>
              </a:rPr>
              <a:pPr algn="l" eaLnBrk="1" hangingPunct="1"/>
              <a:t>41</a:t>
            </a:fld>
            <a:endParaRPr lang="en-US">
              <a:solidFill>
                <a:srgbClr val="898989"/>
              </a:solidFill>
              <a:latin typeface="Calibri" panose="020F0502020204030204" pitchFamily="34" charset="0"/>
            </a:endParaRPr>
          </a:p>
        </p:txBody>
      </p:sp>
      <p:sp>
        <p:nvSpPr>
          <p:cNvPr id="14339"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14340" name="Rectangle 4"/>
          <p:cNvSpPr>
            <a:spLocks noGrp="1" noChangeArrowheads="1"/>
          </p:cNvSpPr>
          <p:nvPr>
            <p:ph type="title"/>
          </p:nvPr>
        </p:nvSpPr>
        <p:spPr>
          <a:xfrm>
            <a:off x="685800" y="304800"/>
            <a:ext cx="7793038" cy="762000"/>
          </a:xfrm>
        </p:spPr>
        <p:txBody>
          <a:bodyPr lIns="90488" tIns="44450" rIns="90488" bIns="44450"/>
          <a:lstStyle/>
          <a:p>
            <a:pPr eaLnBrk="1" hangingPunct="1"/>
            <a:r>
              <a:rPr lang="en-US" smtClean="0">
                <a:latin typeface="Times New Roman" panose="02020603050405020304" pitchFamily="18" charset="0"/>
                <a:cs typeface="Times New Roman" panose="02020603050405020304" pitchFamily="18" charset="0"/>
              </a:rPr>
              <a:t>Huffman encoding</a:t>
            </a:r>
          </a:p>
        </p:txBody>
      </p:sp>
      <p:sp>
        <p:nvSpPr>
          <p:cNvPr id="18437" name="Rectangle 5"/>
          <p:cNvSpPr>
            <a:spLocks noGrp="1" noChangeArrowheads="1"/>
          </p:cNvSpPr>
          <p:nvPr>
            <p:ph type="body" sz="half" idx="1"/>
          </p:nvPr>
        </p:nvSpPr>
        <p:spPr>
          <a:xfrm>
            <a:off x="381000" y="1371600"/>
            <a:ext cx="8574088" cy="1057275"/>
          </a:xfrm>
        </p:spPr>
        <p:txBody>
          <a:bodyPr lIns="90488" tIns="44450" rIns="90488" bIns="44450"/>
          <a:lstStyle/>
          <a:p>
            <a:pPr eaLnBrk="1" hangingPunct="1"/>
            <a:r>
              <a:rPr lang="en-US" sz="2400" smtClean="0">
                <a:latin typeface="Times New Roman" panose="02020603050405020304" pitchFamily="18" charset="0"/>
                <a:cs typeface="Times New Roman" panose="02020603050405020304" pitchFamily="18" charset="0"/>
              </a:rPr>
              <a:t>The Huffman encoding algorithm is a greedy algorithm</a:t>
            </a:r>
          </a:p>
          <a:p>
            <a:pPr eaLnBrk="1" hangingPunct="1"/>
            <a:r>
              <a:rPr lang="en-US" sz="2400" smtClean="0">
                <a:latin typeface="Times New Roman" panose="02020603050405020304" pitchFamily="18" charset="0"/>
                <a:cs typeface="Times New Roman" panose="02020603050405020304" pitchFamily="18" charset="0"/>
              </a:rPr>
              <a:t>You always pick the two smallest numbers to combine</a:t>
            </a:r>
          </a:p>
        </p:txBody>
      </p:sp>
      <p:sp>
        <p:nvSpPr>
          <p:cNvPr id="18438" name="Rectangle 6"/>
          <p:cNvSpPr>
            <a:spLocks noGrp="1" noChangeArrowheads="1"/>
          </p:cNvSpPr>
          <p:nvPr>
            <p:ph type="body" sz="half" idx="2"/>
          </p:nvPr>
        </p:nvSpPr>
        <p:spPr>
          <a:xfrm>
            <a:off x="5761038" y="2505075"/>
            <a:ext cx="3194050" cy="3627438"/>
          </a:xfrm>
        </p:spPr>
        <p:txBody>
          <a:bodyPr lIns="90488" tIns="44450" rIns="90488" bIns="44450"/>
          <a:lstStyle/>
          <a:p>
            <a:pPr eaLnBrk="1" hangingPunct="1"/>
            <a:r>
              <a:rPr lang="en-US" sz="2400" smtClean="0">
                <a:latin typeface="Times New Roman" panose="02020603050405020304" pitchFamily="18" charset="0"/>
                <a:cs typeface="Times New Roman" panose="02020603050405020304" pitchFamily="18" charset="0"/>
              </a:rPr>
              <a:t>Average bits/char:</a:t>
            </a:r>
            <a:br>
              <a:rPr lang="en-US" sz="2400" smtClean="0">
                <a:latin typeface="Times New Roman" panose="02020603050405020304" pitchFamily="18" charset="0"/>
                <a:cs typeface="Times New Roman" panose="02020603050405020304" pitchFamily="18" charset="0"/>
              </a:rPr>
            </a:br>
            <a:r>
              <a:rPr lang="en-US" sz="2400" smtClean="0">
                <a:solidFill>
                  <a:schemeClr val="accent2"/>
                </a:solidFill>
                <a:latin typeface="Times New Roman" panose="02020603050405020304" pitchFamily="18" charset="0"/>
                <a:cs typeface="Times New Roman" panose="02020603050405020304" pitchFamily="18" charset="0"/>
              </a:rPr>
              <a:t>0.22*2 + 0.12*3 +</a:t>
            </a:r>
            <a:br>
              <a:rPr lang="en-US" sz="2400" smtClean="0">
                <a:solidFill>
                  <a:schemeClr val="accent2"/>
                </a:solidFill>
                <a:latin typeface="Times New Roman" panose="02020603050405020304" pitchFamily="18" charset="0"/>
                <a:cs typeface="Times New Roman" panose="02020603050405020304" pitchFamily="18" charset="0"/>
              </a:rPr>
            </a:br>
            <a:r>
              <a:rPr lang="en-US" sz="2400" smtClean="0">
                <a:solidFill>
                  <a:schemeClr val="accent2"/>
                </a:solidFill>
                <a:latin typeface="Times New Roman" panose="02020603050405020304" pitchFamily="18" charset="0"/>
                <a:cs typeface="Times New Roman" panose="02020603050405020304" pitchFamily="18" charset="0"/>
              </a:rPr>
              <a:t>0.24*2 + 0.06*4 +</a:t>
            </a:r>
            <a:br>
              <a:rPr lang="en-US" sz="2400" smtClean="0">
                <a:solidFill>
                  <a:schemeClr val="accent2"/>
                </a:solidFill>
                <a:latin typeface="Times New Roman" panose="02020603050405020304" pitchFamily="18" charset="0"/>
                <a:cs typeface="Times New Roman" panose="02020603050405020304" pitchFamily="18" charset="0"/>
              </a:rPr>
            </a:br>
            <a:r>
              <a:rPr lang="en-US" sz="2400" smtClean="0">
                <a:solidFill>
                  <a:schemeClr val="accent2"/>
                </a:solidFill>
                <a:latin typeface="Times New Roman" panose="02020603050405020304" pitchFamily="18" charset="0"/>
                <a:cs typeface="Times New Roman" panose="02020603050405020304" pitchFamily="18" charset="0"/>
              </a:rPr>
              <a:t>0.27*2 + 0.09*4</a:t>
            </a:r>
            <a:br>
              <a:rPr lang="en-US" sz="2400" smtClean="0">
                <a:solidFill>
                  <a:schemeClr val="accent2"/>
                </a:solidFill>
                <a:latin typeface="Times New Roman" panose="02020603050405020304" pitchFamily="18" charset="0"/>
                <a:cs typeface="Times New Roman" panose="02020603050405020304" pitchFamily="18" charset="0"/>
              </a:rPr>
            </a:br>
            <a:r>
              <a:rPr lang="en-US" sz="2400" smtClean="0">
                <a:solidFill>
                  <a:schemeClr val="accent2"/>
                </a:solidFill>
                <a:latin typeface="Times New Roman" panose="02020603050405020304" pitchFamily="18" charset="0"/>
                <a:cs typeface="Times New Roman" panose="02020603050405020304" pitchFamily="18" charset="0"/>
              </a:rPr>
              <a:t>= 2.42</a:t>
            </a:r>
          </a:p>
          <a:p>
            <a:pPr eaLnBrk="1" hangingPunct="1"/>
            <a:r>
              <a:rPr lang="en-US" sz="2400" smtClean="0">
                <a:latin typeface="Times New Roman" panose="02020603050405020304" pitchFamily="18" charset="0"/>
                <a:cs typeface="Times New Roman" panose="02020603050405020304" pitchFamily="18" charset="0"/>
              </a:rPr>
              <a:t>The Huffman algorithm finds an optimal solution</a:t>
            </a:r>
          </a:p>
        </p:txBody>
      </p:sp>
      <p:sp>
        <p:nvSpPr>
          <p:cNvPr id="18439" name="Rectangle 7"/>
          <p:cNvSpPr>
            <a:spLocks noChangeArrowheads="1"/>
          </p:cNvSpPr>
          <p:nvPr/>
        </p:nvSpPr>
        <p:spPr bwMode="auto">
          <a:xfrm>
            <a:off x="534988" y="5411788"/>
            <a:ext cx="31972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solidFill>
                  <a:schemeClr val="accent2"/>
                </a:solidFill>
                <a:latin typeface="Trebuchet MS" panose="020B0603020202020204" pitchFamily="34" charset="0"/>
              </a:rPr>
              <a:t>22</a:t>
            </a:r>
            <a:r>
              <a:rPr lang="en-US">
                <a:solidFill>
                  <a:srgbClr val="FFFF7D"/>
                </a:solidFill>
                <a:latin typeface="Trebuchet MS" panose="020B0603020202020204" pitchFamily="34" charset="0"/>
              </a:rPr>
              <a:t>  </a:t>
            </a:r>
            <a:r>
              <a:rPr lang="en-US">
                <a:solidFill>
                  <a:schemeClr val="accent2"/>
                </a:solidFill>
                <a:latin typeface="Trebuchet MS" panose="020B0603020202020204" pitchFamily="34" charset="0"/>
              </a:rPr>
              <a:t>12</a:t>
            </a:r>
            <a:r>
              <a:rPr lang="en-US">
                <a:solidFill>
                  <a:srgbClr val="FFFF7D"/>
                </a:solidFill>
                <a:latin typeface="Trebuchet MS" panose="020B0603020202020204" pitchFamily="34" charset="0"/>
              </a:rPr>
              <a:t>   </a:t>
            </a:r>
            <a:r>
              <a:rPr lang="en-US">
                <a:solidFill>
                  <a:schemeClr val="accent2"/>
                </a:solidFill>
                <a:latin typeface="Trebuchet MS" panose="020B0603020202020204" pitchFamily="34" charset="0"/>
              </a:rPr>
              <a:t>24</a:t>
            </a:r>
            <a:r>
              <a:rPr lang="en-US">
                <a:solidFill>
                  <a:srgbClr val="FFFF7D"/>
                </a:solidFill>
                <a:latin typeface="Trebuchet MS" panose="020B0603020202020204" pitchFamily="34" charset="0"/>
              </a:rPr>
              <a:t>   </a:t>
            </a:r>
            <a:r>
              <a:rPr lang="en-US">
                <a:solidFill>
                  <a:schemeClr val="accent2"/>
                </a:solidFill>
                <a:latin typeface="Trebuchet MS" panose="020B0603020202020204" pitchFamily="34" charset="0"/>
              </a:rPr>
              <a:t>6</a:t>
            </a:r>
            <a:r>
              <a:rPr lang="en-US">
                <a:solidFill>
                  <a:srgbClr val="FFFF7D"/>
                </a:solidFill>
                <a:latin typeface="Trebuchet MS" panose="020B0603020202020204" pitchFamily="34" charset="0"/>
              </a:rPr>
              <a:t>   </a:t>
            </a:r>
            <a:r>
              <a:rPr lang="en-US">
                <a:solidFill>
                  <a:schemeClr val="accent2"/>
                </a:solidFill>
                <a:latin typeface="Trebuchet MS" panose="020B0603020202020204" pitchFamily="34" charset="0"/>
              </a:rPr>
              <a:t>27</a:t>
            </a:r>
            <a:r>
              <a:rPr lang="en-US">
                <a:solidFill>
                  <a:srgbClr val="FFFF7D"/>
                </a:solidFill>
                <a:latin typeface="Trebuchet MS" panose="020B0603020202020204" pitchFamily="34" charset="0"/>
              </a:rPr>
              <a:t>   </a:t>
            </a:r>
            <a:r>
              <a:rPr lang="en-US">
                <a:solidFill>
                  <a:schemeClr val="accent2"/>
                </a:solidFill>
                <a:latin typeface="Trebuchet MS" panose="020B0603020202020204" pitchFamily="34" charset="0"/>
              </a:rPr>
              <a:t>9</a:t>
            </a:r>
            <a:r>
              <a:rPr lang="en-US">
                <a:solidFill>
                  <a:srgbClr val="FFFF7D"/>
                </a:solidFill>
                <a:latin typeface="Trebuchet MS" panose="020B0603020202020204" pitchFamily="34" charset="0"/>
              </a:rPr>
              <a:t/>
            </a:r>
            <a:br>
              <a:rPr lang="en-US">
                <a:solidFill>
                  <a:srgbClr val="FFFF7D"/>
                </a:solidFill>
                <a:latin typeface="Trebuchet MS" panose="020B0603020202020204" pitchFamily="34" charset="0"/>
              </a:rPr>
            </a:br>
            <a:r>
              <a:rPr lang="en-US">
                <a:solidFill>
                  <a:srgbClr val="FFFF7D"/>
                </a:solidFill>
                <a:latin typeface="Trebuchet MS" panose="020B0603020202020204" pitchFamily="34" charset="0"/>
              </a:rPr>
              <a:t> </a:t>
            </a:r>
            <a:r>
              <a:rPr lang="en-US">
                <a:solidFill>
                  <a:schemeClr val="accent2"/>
                </a:solidFill>
                <a:latin typeface="Trebuchet MS" panose="020B0603020202020204" pitchFamily="34" charset="0"/>
              </a:rPr>
              <a:t>A    B    C   D    E    F</a:t>
            </a:r>
          </a:p>
        </p:txBody>
      </p:sp>
      <p:grpSp>
        <p:nvGrpSpPr>
          <p:cNvPr id="2" name="Group 29"/>
          <p:cNvGrpSpPr>
            <a:grpSpLocks/>
          </p:cNvGrpSpPr>
          <p:nvPr/>
        </p:nvGrpSpPr>
        <p:grpSpPr bwMode="auto">
          <a:xfrm>
            <a:off x="2439988" y="4573588"/>
            <a:ext cx="990600" cy="839787"/>
            <a:chOff x="1537" y="2881"/>
            <a:chExt cx="624" cy="529"/>
          </a:xfrm>
        </p:grpSpPr>
        <p:sp>
          <p:nvSpPr>
            <p:cNvPr id="14362" name="Rectangle 8"/>
            <p:cNvSpPr>
              <a:spLocks noChangeArrowheads="1"/>
            </p:cNvSpPr>
            <p:nvPr/>
          </p:nvSpPr>
          <p:spPr bwMode="auto">
            <a:xfrm>
              <a:off x="1681" y="2881"/>
              <a:ext cx="43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solidFill>
                    <a:schemeClr val="accent2"/>
                  </a:solidFill>
                  <a:latin typeface="Trebuchet MS" panose="020B0603020202020204" pitchFamily="34" charset="0"/>
                </a:rPr>
                <a:t>15</a:t>
              </a:r>
            </a:p>
          </p:txBody>
        </p:sp>
        <p:sp>
          <p:nvSpPr>
            <p:cNvPr id="14363" name="Line 9"/>
            <p:cNvSpPr>
              <a:spLocks noChangeShapeType="1"/>
            </p:cNvSpPr>
            <p:nvPr/>
          </p:nvSpPr>
          <p:spPr bwMode="auto">
            <a:xfrm flipV="1">
              <a:off x="1537" y="3169"/>
              <a:ext cx="239" cy="241"/>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64" name="Line 10"/>
            <p:cNvSpPr>
              <a:spLocks noChangeShapeType="1"/>
            </p:cNvSpPr>
            <p:nvPr/>
          </p:nvSpPr>
          <p:spPr bwMode="auto">
            <a:xfrm>
              <a:off x="1873" y="3169"/>
              <a:ext cx="288" cy="239"/>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3" name="Group 30"/>
          <p:cNvGrpSpPr>
            <a:grpSpLocks/>
          </p:cNvGrpSpPr>
          <p:nvPr/>
        </p:nvGrpSpPr>
        <p:grpSpPr bwMode="auto">
          <a:xfrm>
            <a:off x="1373188" y="3887788"/>
            <a:ext cx="1446212" cy="1522412"/>
            <a:chOff x="865" y="2449"/>
            <a:chExt cx="911" cy="959"/>
          </a:xfrm>
        </p:grpSpPr>
        <p:sp>
          <p:nvSpPr>
            <p:cNvPr id="14359" name="Rectangle 11"/>
            <p:cNvSpPr>
              <a:spLocks noChangeArrowheads="1"/>
            </p:cNvSpPr>
            <p:nvPr/>
          </p:nvSpPr>
          <p:spPr bwMode="auto">
            <a:xfrm>
              <a:off x="1297" y="2449"/>
              <a:ext cx="33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solidFill>
                    <a:schemeClr val="accent2"/>
                  </a:solidFill>
                  <a:latin typeface="Trebuchet MS" panose="020B0603020202020204" pitchFamily="34" charset="0"/>
                </a:rPr>
                <a:t>27</a:t>
              </a:r>
            </a:p>
          </p:txBody>
        </p:sp>
        <p:sp>
          <p:nvSpPr>
            <p:cNvPr id="14360" name="Line 12"/>
            <p:cNvSpPr>
              <a:spLocks noChangeShapeType="1"/>
            </p:cNvSpPr>
            <p:nvPr/>
          </p:nvSpPr>
          <p:spPr bwMode="auto">
            <a:xfrm flipV="1">
              <a:off x="865" y="2737"/>
              <a:ext cx="575" cy="671"/>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61" name="Line 13"/>
            <p:cNvSpPr>
              <a:spLocks noChangeShapeType="1"/>
            </p:cNvSpPr>
            <p:nvPr/>
          </p:nvSpPr>
          <p:spPr bwMode="auto">
            <a:xfrm>
              <a:off x="1537" y="2737"/>
              <a:ext cx="239" cy="191"/>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 name="Group 31"/>
          <p:cNvGrpSpPr>
            <a:grpSpLocks/>
          </p:cNvGrpSpPr>
          <p:nvPr/>
        </p:nvGrpSpPr>
        <p:grpSpPr bwMode="auto">
          <a:xfrm>
            <a:off x="839788" y="4573588"/>
            <a:ext cx="912812" cy="836612"/>
            <a:chOff x="529" y="2881"/>
            <a:chExt cx="575" cy="527"/>
          </a:xfrm>
        </p:grpSpPr>
        <p:sp>
          <p:nvSpPr>
            <p:cNvPr id="14356" name="Rectangle 14"/>
            <p:cNvSpPr>
              <a:spLocks noChangeArrowheads="1"/>
            </p:cNvSpPr>
            <p:nvPr/>
          </p:nvSpPr>
          <p:spPr bwMode="auto">
            <a:xfrm>
              <a:off x="673" y="2881"/>
              <a:ext cx="43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solidFill>
                    <a:schemeClr val="accent2"/>
                  </a:solidFill>
                  <a:latin typeface="Trebuchet MS" panose="020B0603020202020204" pitchFamily="34" charset="0"/>
                </a:rPr>
                <a:t>46</a:t>
              </a:r>
            </a:p>
          </p:txBody>
        </p:sp>
        <p:sp>
          <p:nvSpPr>
            <p:cNvPr id="14357" name="Line 15"/>
            <p:cNvSpPr>
              <a:spLocks noChangeShapeType="1"/>
            </p:cNvSpPr>
            <p:nvPr/>
          </p:nvSpPr>
          <p:spPr bwMode="auto">
            <a:xfrm flipV="1">
              <a:off x="529" y="3169"/>
              <a:ext cx="239" cy="239"/>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58" name="Line 16"/>
            <p:cNvSpPr>
              <a:spLocks noChangeShapeType="1"/>
            </p:cNvSpPr>
            <p:nvPr/>
          </p:nvSpPr>
          <p:spPr bwMode="auto">
            <a:xfrm>
              <a:off x="865" y="3169"/>
              <a:ext cx="239" cy="239"/>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5" name="Group 32"/>
          <p:cNvGrpSpPr>
            <a:grpSpLocks/>
          </p:cNvGrpSpPr>
          <p:nvPr/>
        </p:nvGrpSpPr>
        <p:grpSpPr bwMode="auto">
          <a:xfrm>
            <a:off x="2516188" y="3354388"/>
            <a:ext cx="1597025" cy="2132012"/>
            <a:chOff x="1585" y="2113"/>
            <a:chExt cx="1006" cy="1343"/>
          </a:xfrm>
        </p:grpSpPr>
        <p:sp>
          <p:nvSpPr>
            <p:cNvPr id="14353" name="Rectangle 17"/>
            <p:cNvSpPr>
              <a:spLocks noChangeArrowheads="1"/>
            </p:cNvSpPr>
            <p:nvPr/>
          </p:nvSpPr>
          <p:spPr bwMode="auto">
            <a:xfrm>
              <a:off x="2209" y="2113"/>
              <a:ext cx="38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solidFill>
                    <a:schemeClr val="accent2"/>
                  </a:solidFill>
                  <a:latin typeface="Trebuchet MS" panose="020B0603020202020204" pitchFamily="34" charset="0"/>
                </a:rPr>
                <a:t>54</a:t>
              </a:r>
            </a:p>
          </p:txBody>
        </p:sp>
        <p:sp>
          <p:nvSpPr>
            <p:cNvPr id="14354" name="Line 18"/>
            <p:cNvSpPr>
              <a:spLocks noChangeShapeType="1"/>
            </p:cNvSpPr>
            <p:nvPr/>
          </p:nvSpPr>
          <p:spPr bwMode="auto">
            <a:xfrm flipV="1">
              <a:off x="1873" y="2353"/>
              <a:ext cx="527" cy="1103"/>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55" name="Line 19"/>
            <p:cNvSpPr>
              <a:spLocks noChangeShapeType="1"/>
            </p:cNvSpPr>
            <p:nvPr/>
          </p:nvSpPr>
          <p:spPr bwMode="auto">
            <a:xfrm flipV="1">
              <a:off x="1585" y="2353"/>
              <a:ext cx="719" cy="143"/>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6" name="Group 33"/>
          <p:cNvGrpSpPr>
            <a:grpSpLocks/>
          </p:cNvGrpSpPr>
          <p:nvPr/>
        </p:nvGrpSpPr>
        <p:grpSpPr bwMode="auto">
          <a:xfrm>
            <a:off x="1373188" y="2744788"/>
            <a:ext cx="2208212" cy="1827212"/>
            <a:chOff x="865" y="1729"/>
            <a:chExt cx="1391" cy="1151"/>
          </a:xfrm>
        </p:grpSpPr>
        <p:sp>
          <p:nvSpPr>
            <p:cNvPr id="14350" name="Rectangle 20"/>
            <p:cNvSpPr>
              <a:spLocks noChangeArrowheads="1"/>
            </p:cNvSpPr>
            <p:nvPr/>
          </p:nvSpPr>
          <p:spPr bwMode="auto">
            <a:xfrm>
              <a:off x="1393" y="1729"/>
              <a:ext cx="47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solidFill>
                    <a:schemeClr val="accent2"/>
                  </a:solidFill>
                  <a:latin typeface="Trebuchet MS" panose="020B0603020202020204" pitchFamily="34" charset="0"/>
                </a:rPr>
                <a:t>100</a:t>
              </a:r>
            </a:p>
          </p:txBody>
        </p:sp>
        <p:sp>
          <p:nvSpPr>
            <p:cNvPr id="14351" name="Line 21"/>
            <p:cNvSpPr>
              <a:spLocks noChangeShapeType="1"/>
            </p:cNvSpPr>
            <p:nvPr/>
          </p:nvSpPr>
          <p:spPr bwMode="auto">
            <a:xfrm flipV="1">
              <a:off x="865" y="2017"/>
              <a:ext cx="719" cy="863"/>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52" name="Line 22"/>
            <p:cNvSpPr>
              <a:spLocks noChangeShapeType="1"/>
            </p:cNvSpPr>
            <p:nvPr/>
          </p:nvSpPr>
          <p:spPr bwMode="auto">
            <a:xfrm flipH="1" flipV="1">
              <a:off x="1681" y="2017"/>
              <a:ext cx="575" cy="143"/>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8455" name="Rectangle 23"/>
          <p:cNvSpPr>
            <a:spLocks noChangeArrowheads="1"/>
          </p:cNvSpPr>
          <p:nvPr/>
        </p:nvSpPr>
        <p:spPr bwMode="auto">
          <a:xfrm>
            <a:off x="4176713" y="3795713"/>
            <a:ext cx="1323975"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solidFill>
                  <a:schemeClr val="accent1"/>
                </a:solidFill>
                <a:latin typeface="Trebuchet MS" panose="020B0603020202020204" pitchFamily="34" charset="0"/>
              </a:rPr>
              <a:t>A=00</a:t>
            </a:r>
            <a:br>
              <a:rPr lang="en-US">
                <a:solidFill>
                  <a:schemeClr val="accent1"/>
                </a:solidFill>
                <a:latin typeface="Trebuchet MS" panose="020B0603020202020204" pitchFamily="34" charset="0"/>
              </a:rPr>
            </a:br>
            <a:r>
              <a:rPr lang="en-US">
                <a:solidFill>
                  <a:schemeClr val="accent1"/>
                </a:solidFill>
                <a:latin typeface="Trebuchet MS" panose="020B0603020202020204" pitchFamily="34" charset="0"/>
              </a:rPr>
              <a:t>B=100</a:t>
            </a:r>
            <a:br>
              <a:rPr lang="en-US">
                <a:solidFill>
                  <a:schemeClr val="accent1"/>
                </a:solidFill>
                <a:latin typeface="Trebuchet MS" panose="020B0603020202020204" pitchFamily="34" charset="0"/>
              </a:rPr>
            </a:br>
            <a:r>
              <a:rPr lang="en-US">
                <a:solidFill>
                  <a:schemeClr val="accent1"/>
                </a:solidFill>
                <a:latin typeface="Trebuchet MS" panose="020B0603020202020204" pitchFamily="34" charset="0"/>
              </a:rPr>
              <a:t>C=01</a:t>
            </a:r>
            <a:br>
              <a:rPr lang="en-US">
                <a:solidFill>
                  <a:schemeClr val="accent1"/>
                </a:solidFill>
                <a:latin typeface="Trebuchet MS" panose="020B0603020202020204" pitchFamily="34" charset="0"/>
              </a:rPr>
            </a:br>
            <a:r>
              <a:rPr lang="en-US">
                <a:solidFill>
                  <a:schemeClr val="accent1"/>
                </a:solidFill>
                <a:latin typeface="Trebuchet MS" panose="020B0603020202020204" pitchFamily="34" charset="0"/>
              </a:rPr>
              <a:t>D=1010</a:t>
            </a:r>
            <a:br>
              <a:rPr lang="en-US">
                <a:solidFill>
                  <a:schemeClr val="accent1"/>
                </a:solidFill>
                <a:latin typeface="Trebuchet MS" panose="020B0603020202020204" pitchFamily="34" charset="0"/>
              </a:rPr>
            </a:br>
            <a:r>
              <a:rPr lang="en-US">
                <a:solidFill>
                  <a:schemeClr val="accent1"/>
                </a:solidFill>
                <a:latin typeface="Trebuchet MS" panose="020B0603020202020204" pitchFamily="34" charset="0"/>
              </a:rPr>
              <a:t>E=11</a:t>
            </a:r>
            <a:br>
              <a:rPr lang="en-US">
                <a:solidFill>
                  <a:schemeClr val="accent1"/>
                </a:solidFill>
                <a:latin typeface="Trebuchet MS" panose="020B0603020202020204" pitchFamily="34" charset="0"/>
              </a:rPr>
            </a:br>
            <a:r>
              <a:rPr lang="en-US">
                <a:solidFill>
                  <a:schemeClr val="accent1"/>
                </a:solidFill>
                <a:latin typeface="Trebuchet MS" panose="020B0603020202020204" pitchFamily="34" charset="0"/>
              </a:rPr>
              <a:t>F=1011</a:t>
            </a:r>
          </a:p>
        </p:txBody>
      </p:sp>
    </p:spTree>
    <p:extLst>
      <p:ext uri="{BB962C8B-B14F-4D97-AF65-F5344CB8AC3E}">
        <p14:creationId xmlns:p14="http://schemas.microsoft.com/office/powerpoint/2010/main" val="280138844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animEffect transition="in" filter="wipe(left)">
                                      <p:cBhvr>
                                        <p:cTn id="7" dur="500"/>
                                        <p:tgtEl>
                                          <p:spTgt spid="184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7">
                                            <p:txEl>
                                              <p:pRg st="1" end="1"/>
                                            </p:txEl>
                                          </p:spTgt>
                                        </p:tgtEl>
                                        <p:attrNameLst>
                                          <p:attrName>style.visibility</p:attrName>
                                        </p:attrNameLst>
                                      </p:cBhvr>
                                      <p:to>
                                        <p:strVal val="visible"/>
                                      </p:to>
                                    </p:set>
                                    <p:animEffect transition="in" filter="wipe(left)">
                                      <p:cBhvr>
                                        <p:cTn id="12" dur="500"/>
                                        <p:tgtEl>
                                          <p:spTgt spid="184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9"/>
                                        </p:tgtEl>
                                        <p:attrNameLst>
                                          <p:attrName>style.visibility</p:attrName>
                                        </p:attrNameLst>
                                      </p:cBhvr>
                                      <p:to>
                                        <p:strVal val="visible"/>
                                      </p:to>
                                    </p:set>
                                    <p:animEffect transition="in" filter="wipe(left)">
                                      <p:cBhvr>
                                        <p:cTn id="17" dur="500"/>
                                        <p:tgtEl>
                                          <p:spTgt spid="184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down)">
                                      <p:cBhvr>
                                        <p:cTn id="42" dur="500"/>
                                        <p:tgtEl>
                                          <p:spTgt spid="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455"/>
                                        </p:tgtEl>
                                        <p:attrNameLst>
                                          <p:attrName>style.visibility</p:attrName>
                                        </p:attrNameLst>
                                      </p:cBhvr>
                                      <p:to>
                                        <p:strVal val="visible"/>
                                      </p:to>
                                    </p:set>
                                    <p:animEffect transition="in" filter="wipe(left)">
                                      <p:cBhvr>
                                        <p:cTn id="47" dur="500"/>
                                        <p:tgtEl>
                                          <p:spTgt spid="1845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8438">
                                            <p:txEl>
                                              <p:pRg st="0" end="0"/>
                                            </p:txEl>
                                          </p:spTgt>
                                        </p:tgtEl>
                                        <p:attrNameLst>
                                          <p:attrName>style.visibility</p:attrName>
                                        </p:attrNameLst>
                                      </p:cBhvr>
                                      <p:to>
                                        <p:strVal val="visible"/>
                                      </p:to>
                                    </p:set>
                                    <p:animEffect transition="in" filter="wipe(left)">
                                      <p:cBhvr>
                                        <p:cTn id="52" dur="500"/>
                                        <p:tgtEl>
                                          <p:spTgt spid="18438">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8438">
                                            <p:txEl>
                                              <p:pRg st="1" end="1"/>
                                            </p:txEl>
                                          </p:spTgt>
                                        </p:tgtEl>
                                        <p:attrNameLst>
                                          <p:attrName>style.visibility</p:attrName>
                                        </p:attrNameLst>
                                      </p:cBhvr>
                                      <p:to>
                                        <p:strVal val="visible"/>
                                      </p:to>
                                    </p:set>
                                    <p:animEffect transition="in" filter="wipe(left)">
                                      <p:cBhvr>
                                        <p:cTn id="57" dur="500"/>
                                        <p:tgtEl>
                                          <p:spTgt spid="184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build="p" bldLvl="5" autoUpdateAnimBg="0"/>
      <p:bldP spid="18438" grpId="0" build="p" bldLvl="4" autoUpdateAnimBg="0"/>
      <p:bldP spid="18439" grpId="0" autoUpdateAnimBg="0"/>
      <p:bldP spid="1845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a:xfrm>
            <a:off x="457200" y="6356350"/>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DE4620DA-37F6-47DF-B667-A7024736F87E}" type="slidenum">
              <a:rPr lang="en-US">
                <a:solidFill>
                  <a:srgbClr val="898989"/>
                </a:solidFill>
                <a:latin typeface="Calibri" panose="020F0502020204030204" pitchFamily="34" charset="0"/>
              </a:rPr>
              <a:pPr algn="l" eaLnBrk="1" hangingPunct="1"/>
              <a:t>5</a:t>
            </a:fld>
            <a:endParaRPr lang="en-US">
              <a:solidFill>
                <a:srgbClr val="898989"/>
              </a:solidFill>
              <a:latin typeface="Calibri" panose="020F0502020204030204" pitchFamily="34" charset="0"/>
            </a:endParaRPr>
          </a:p>
        </p:txBody>
      </p:sp>
      <p:sp>
        <p:nvSpPr>
          <p:cNvPr id="9219"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9220"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9221" name="Rectangle 4"/>
          <p:cNvSpPr>
            <a:spLocks noGrp="1" noChangeArrowheads="1"/>
          </p:cNvSpPr>
          <p:nvPr>
            <p:ph type="title"/>
          </p:nvPr>
        </p:nvSpPr>
        <p:spPr>
          <a:xfrm>
            <a:off x="685800" y="304800"/>
            <a:ext cx="7793038" cy="762000"/>
          </a:xfrm>
        </p:spPr>
        <p:txBody>
          <a:bodyPr lIns="90488" tIns="44450" rIns="90488" bIns="44450"/>
          <a:lstStyle/>
          <a:p>
            <a:pPr algn="l" eaLnBrk="1" hangingPunct="1"/>
            <a:r>
              <a:rPr lang="en-US" altLang="zh-TW" sz="3200" b="1" dirty="0" smtClean="0">
                <a:latin typeface="Times New Roman" panose="02020603050405020304" pitchFamily="18" charset="0"/>
                <a:cs typeface="Times New Roman" panose="02020603050405020304" pitchFamily="18" charset="0"/>
              </a:rPr>
              <a:t>Cont.….</a:t>
            </a:r>
            <a:endParaRPr lang="en-US" sz="3200" b="1" dirty="0" smtClean="0">
              <a:latin typeface="Times New Roman" panose="02020603050405020304" pitchFamily="18" charset="0"/>
              <a:cs typeface="Times New Roman" panose="02020603050405020304" pitchFamily="18" charset="0"/>
            </a:endParaRPr>
          </a:p>
        </p:txBody>
      </p:sp>
      <p:sp>
        <p:nvSpPr>
          <p:cNvPr id="8197" name="Rectangle 5"/>
          <p:cNvSpPr>
            <a:spLocks noGrp="1" noChangeArrowheads="1"/>
          </p:cNvSpPr>
          <p:nvPr>
            <p:ph type="body" idx="1"/>
          </p:nvPr>
        </p:nvSpPr>
        <p:spPr>
          <a:xfrm>
            <a:off x="914400" y="1120775"/>
            <a:ext cx="8001000" cy="5181600"/>
          </a:xfrm>
        </p:spPr>
        <p:txBody>
          <a:bodyPr lIns="90488" tIns="44450" rIns="90488" bIns="44450" rtlCol="0">
            <a:normAutofit/>
          </a:bodyPr>
          <a:lstStyle/>
          <a:p>
            <a:pPr algn="just" eaLnBrk="1" fontAlgn="auto" hangingPunct="1">
              <a:lnSpc>
                <a:spcPct val="90000"/>
              </a:lnSpc>
              <a:spcAft>
                <a:spcPts val="0"/>
              </a:spcAft>
              <a:defRPr/>
            </a:pPr>
            <a:r>
              <a:rPr lang="en-US" dirty="0">
                <a:latin typeface="Times New Roman" panose="02020603050405020304" pitchFamily="18" charset="0"/>
                <a:cs typeface="Times New Roman" panose="02020603050405020304" pitchFamily="18" charset="0"/>
              </a:rPr>
              <a:t>Let S = {s</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s</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a:t>
            </a:r>
            <a:r>
              <a:rPr lang="en-US" baseline="-25000" dirty="0" err="1">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be the set of sequences to be merged. </a:t>
            </a:r>
            <a:endParaRPr lang="en-US" dirty="0" smtClean="0">
              <a:latin typeface="Times New Roman" panose="02020603050405020304" pitchFamily="18" charset="0"/>
              <a:cs typeface="Times New Roman" panose="02020603050405020304" pitchFamily="18" charset="0"/>
            </a:endParaRPr>
          </a:p>
          <a:p>
            <a:pPr algn="just" eaLnBrk="1" fontAlgn="auto" hangingPunct="1">
              <a:lnSpc>
                <a:spcPct val="90000"/>
              </a:lnSpc>
              <a:spcAft>
                <a:spcPts val="0"/>
              </a:spcAft>
              <a:defRPr/>
            </a:pPr>
            <a:endParaRPr lang="en-US" dirty="0" smtClean="0">
              <a:latin typeface="Times New Roman" panose="02020603050405020304" pitchFamily="18" charset="0"/>
              <a:cs typeface="Times New Roman" panose="02020603050405020304" pitchFamily="18" charset="0"/>
            </a:endParaRPr>
          </a:p>
          <a:p>
            <a:pPr algn="just" eaLnBrk="1" fontAlgn="auto" hangingPunct="1">
              <a:lnSpc>
                <a:spcPct val="90000"/>
              </a:lnSpc>
              <a:spcAft>
                <a:spcPts val="0"/>
              </a:spcAft>
              <a:defRPr/>
            </a:pPr>
            <a:r>
              <a:rPr lang="en-US" b="1" dirty="0" smtClean="0">
                <a:latin typeface="Times New Roman" panose="02020603050405020304" pitchFamily="18" charset="0"/>
                <a:cs typeface="Times New Roman" panose="02020603050405020304" pitchFamily="18" charset="0"/>
              </a:rPr>
              <a:t>Greedy approach </a:t>
            </a:r>
            <a:r>
              <a:rPr lang="en-US" dirty="0" smtClean="0">
                <a:latin typeface="Times New Roman" panose="02020603050405020304" pitchFamily="18" charset="0"/>
                <a:cs typeface="Times New Roman" panose="02020603050405020304" pitchFamily="18" charset="0"/>
              </a:rPr>
              <a:t>selects </a:t>
            </a:r>
            <a:r>
              <a:rPr lang="en-US" dirty="0">
                <a:latin typeface="Times New Roman" panose="02020603050405020304" pitchFamily="18" charset="0"/>
                <a:cs typeface="Times New Roman" panose="02020603050405020304" pitchFamily="18" charset="0"/>
              </a:rPr>
              <a:t>minimum length sequences </a:t>
            </a:r>
            <a:r>
              <a:rPr lang="en-US" dirty="0" err="1">
                <a:latin typeface="Times New Roman" panose="02020603050405020304" pitchFamily="18" charset="0"/>
                <a:cs typeface="Times New Roman" panose="02020603050405020304" pitchFamily="18" charset="0"/>
              </a:rPr>
              <a:t>s</a:t>
            </a:r>
            <a:r>
              <a:rPr lang="en-US" baseline="-25000"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s</a:t>
            </a:r>
            <a:r>
              <a:rPr lang="en-US" baseline="-25000" dirty="0" err="1">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 from S. The new set S’ is defined as, S’ = (S – {</a:t>
            </a:r>
            <a:r>
              <a:rPr lang="en-US" dirty="0" err="1">
                <a:latin typeface="Times New Roman" panose="02020603050405020304" pitchFamily="18" charset="0"/>
                <a:cs typeface="Times New Roman" panose="02020603050405020304" pitchFamily="18" charset="0"/>
              </a:rPr>
              <a:t>s</a:t>
            </a:r>
            <a:r>
              <a:rPr lang="en-US" baseline="-25000"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t>
            </a:r>
            <a:r>
              <a:rPr lang="en-US" baseline="-25000" dirty="0" err="1">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a:t>
            </a:r>
            <a:r>
              <a:rPr lang="en-US" baseline="-25000"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a:t>
            </a:r>
            <a:r>
              <a:rPr lang="en-US" baseline="-25000" dirty="0" err="1">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eaLnBrk="1" fontAlgn="auto" hangingPunct="1">
              <a:lnSpc>
                <a:spcPct val="90000"/>
              </a:lnSpc>
              <a:spcAft>
                <a:spcPts val="0"/>
              </a:spcAft>
              <a:defRPr/>
            </a:pPr>
            <a:endParaRPr lang="en-US" dirty="0" smtClean="0">
              <a:latin typeface="Times New Roman" panose="02020603050405020304" pitchFamily="18" charset="0"/>
              <a:cs typeface="Times New Roman" panose="02020603050405020304" pitchFamily="18" charset="0"/>
            </a:endParaRPr>
          </a:p>
          <a:p>
            <a:pPr algn="just" eaLnBrk="1" fontAlgn="auto" hangingPunct="1">
              <a:lnSpc>
                <a:spcPct val="90000"/>
              </a:lnSpc>
              <a:spcAft>
                <a:spcPts val="0"/>
              </a:spcAft>
              <a:defRPr/>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procedure is repeated until only one sequence is left.</a:t>
            </a:r>
          </a:p>
        </p:txBody>
      </p:sp>
    </p:spTree>
    <p:extLst>
      <p:ext uri="{BB962C8B-B14F-4D97-AF65-F5344CB8AC3E}">
        <p14:creationId xmlns:p14="http://schemas.microsoft.com/office/powerpoint/2010/main" val="2629785737"/>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a:xfrm>
            <a:off x="457200" y="6356350"/>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C33F2F16-0EC2-4120-B367-93AC99ACD621}" type="slidenum">
              <a:rPr lang="en-US">
                <a:solidFill>
                  <a:srgbClr val="898989"/>
                </a:solidFill>
                <a:latin typeface="Calibri" panose="020F0502020204030204" pitchFamily="34" charset="0"/>
              </a:rPr>
              <a:pPr algn="l" eaLnBrk="1" hangingPunct="1"/>
              <a:t>6</a:t>
            </a:fld>
            <a:endParaRPr lang="en-US">
              <a:solidFill>
                <a:srgbClr val="898989"/>
              </a:solidFill>
              <a:latin typeface="Calibri" panose="020F0502020204030204" pitchFamily="34" charset="0"/>
            </a:endParaRPr>
          </a:p>
        </p:txBody>
      </p:sp>
      <p:sp>
        <p:nvSpPr>
          <p:cNvPr id="10243"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10244"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10245" name="Rectangle 4"/>
          <p:cNvSpPr>
            <a:spLocks noGrp="1" noChangeArrowheads="1"/>
          </p:cNvSpPr>
          <p:nvPr>
            <p:ph type="title"/>
          </p:nvPr>
        </p:nvSpPr>
        <p:spPr>
          <a:xfrm>
            <a:off x="609600" y="304800"/>
            <a:ext cx="7793038" cy="762000"/>
          </a:xfrm>
        </p:spPr>
        <p:txBody>
          <a:bodyPr lIns="90488" tIns="44450" rIns="90488" bIns="44450"/>
          <a:lstStyle/>
          <a:p>
            <a:pPr algn="l" eaLnBrk="1" hangingPunct="1"/>
            <a:r>
              <a:rPr lang="en-US" sz="3200" b="1" dirty="0" smtClean="0">
                <a:latin typeface="Times New Roman" panose="02020603050405020304" pitchFamily="18" charset="0"/>
                <a:cs typeface="Times New Roman" panose="02020603050405020304" pitchFamily="18" charset="0"/>
              </a:rPr>
              <a:t>Cont.……</a:t>
            </a:r>
          </a:p>
        </p:txBody>
      </p:sp>
      <p:sp>
        <p:nvSpPr>
          <p:cNvPr id="2" name="Rectangle 5"/>
          <p:cNvSpPr>
            <a:spLocks noGrp="1" noChangeArrowheads="1"/>
          </p:cNvSpPr>
          <p:nvPr>
            <p:ph type="body" idx="1"/>
          </p:nvPr>
        </p:nvSpPr>
        <p:spPr>
          <a:xfrm>
            <a:off x="914400" y="1089025"/>
            <a:ext cx="7924800" cy="5105400"/>
          </a:xfrm>
        </p:spPr>
        <p:txBody>
          <a:bodyPr lIns="90488" tIns="44450" rIns="90488" bIns="44450" rtlCol="0">
            <a:normAutofit/>
          </a:bodyPr>
          <a:lstStyle/>
          <a:p>
            <a:pPr algn="just" eaLnBrk="1" fontAlgn="auto" hangingPunct="1">
              <a:lnSpc>
                <a:spcPct val="90000"/>
              </a:lnSpc>
              <a:spcAft>
                <a:spcPts val="0"/>
              </a:spcAft>
              <a:defRPr/>
            </a:pPr>
            <a:r>
              <a:rPr lang="en-US" dirty="0">
                <a:latin typeface="Times New Roman" panose="02020603050405020304" pitchFamily="18" charset="0"/>
                <a:cs typeface="Times New Roman" panose="02020603050405020304" pitchFamily="18" charset="0"/>
              </a:rPr>
              <a:t>The working principle of optimal merge patterns is similar to Huffman coding tree construction. This can easily be done with min-heap data structure. In min heap, parent is always smaller than its child’s. Thus root of min-heap always contains minimum element. Using min heap we can retrieve minimum element in constant time. And insertion in min heap takes O(</a:t>
            </a:r>
            <a:r>
              <a:rPr lang="en-US" dirty="0" err="1">
                <a:latin typeface="Times New Roman" panose="02020603050405020304" pitchFamily="18" charset="0"/>
                <a:cs typeface="Times New Roman" panose="02020603050405020304" pitchFamily="18" charset="0"/>
              </a:rPr>
              <a:t>logn</a:t>
            </a:r>
            <a:r>
              <a:rPr lang="en-US" dirty="0">
                <a:latin typeface="Times New Roman" panose="02020603050405020304" pitchFamily="18" charset="0"/>
                <a:cs typeface="Times New Roman" panose="02020603050405020304" pitchFamily="18" charset="0"/>
              </a:rPr>
              <a:t>) time.</a:t>
            </a:r>
          </a:p>
        </p:txBody>
      </p:sp>
    </p:spTree>
    <p:extLst>
      <p:ext uri="{BB962C8B-B14F-4D97-AF65-F5344CB8AC3E}">
        <p14:creationId xmlns:p14="http://schemas.microsoft.com/office/powerpoint/2010/main" val="3033140546"/>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 name="Slide Number Placeholder 4"/>
          <p:cNvSpPr>
            <a:spLocks noGrp="1"/>
          </p:cNvSpPr>
          <p:nvPr>
            <p:ph type="sldNum" sz="quarter" idx="12"/>
          </p:nvPr>
        </p:nvSpPr>
        <p:spPr>
          <a:xfrm>
            <a:off x="457200" y="6356350"/>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6F61B4AD-29B9-489A-92C0-EFA7F739E8D0}" type="slidenum">
              <a:rPr lang="en-US">
                <a:solidFill>
                  <a:srgbClr val="898989"/>
                </a:solidFill>
                <a:latin typeface="Calibri" panose="020F0502020204030204" pitchFamily="34" charset="0"/>
              </a:rPr>
              <a:pPr algn="l" eaLnBrk="1" hangingPunct="1"/>
              <a:t>7</a:t>
            </a:fld>
            <a:endParaRPr lang="en-US">
              <a:solidFill>
                <a:srgbClr val="898989"/>
              </a:solidFill>
              <a:latin typeface="Calibri" panose="020F0502020204030204" pitchFamily="34" charset="0"/>
            </a:endParaRPr>
          </a:p>
        </p:txBody>
      </p:sp>
      <p:sp>
        <p:nvSpPr>
          <p:cNvPr id="11267"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11268"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11269" name="Rectangle 4"/>
          <p:cNvSpPr>
            <a:spLocks noGrp="1" noChangeArrowheads="1"/>
          </p:cNvSpPr>
          <p:nvPr>
            <p:ph type="title"/>
          </p:nvPr>
        </p:nvSpPr>
        <p:spPr>
          <a:xfrm>
            <a:off x="381000" y="179387"/>
            <a:ext cx="7793038" cy="762000"/>
          </a:xfrm>
        </p:spPr>
        <p:txBody>
          <a:bodyPr lIns="90488" tIns="44450" rIns="90488" bIns="44450"/>
          <a:lstStyle/>
          <a:p>
            <a:r>
              <a:rPr lang="en-IN" sz="3600" b="1" dirty="0">
                <a:latin typeface="Times New Roman" panose="02020603050405020304" pitchFamily="18" charset="0"/>
                <a:cs typeface="Times New Roman" panose="02020603050405020304" pitchFamily="18" charset="0"/>
              </a:rPr>
              <a:t>Algorithm for Optimal Merge Pattern</a:t>
            </a:r>
          </a:p>
        </p:txBody>
      </p:sp>
      <p:sp>
        <p:nvSpPr>
          <p:cNvPr id="12293" name="Rectangle 5"/>
          <p:cNvSpPr>
            <a:spLocks noGrp="1" noChangeArrowheads="1"/>
          </p:cNvSpPr>
          <p:nvPr>
            <p:ph type="body" sz="half" idx="1"/>
          </p:nvPr>
        </p:nvSpPr>
        <p:spPr>
          <a:xfrm>
            <a:off x="657225" y="1219200"/>
            <a:ext cx="8574088" cy="2116138"/>
          </a:xfrm>
        </p:spPr>
        <p:txBody>
          <a:bodyPr lIns="90488" tIns="44450" rIns="90488" bIns="44450"/>
          <a:lstStyle/>
          <a:p>
            <a:pPr eaLnBrk="1" hangingPunct="1"/>
            <a:r>
              <a:rPr lang="en-IN" sz="2000" b="1" dirty="0">
                <a:latin typeface="Times New Roman" panose="02020603050405020304" pitchFamily="18" charset="0"/>
                <a:cs typeface="Times New Roman" panose="02020603050405020304" pitchFamily="18" charset="0"/>
              </a:rPr>
              <a:t>Algorithm</a:t>
            </a:r>
            <a:r>
              <a:rPr lang="en-IN" sz="2000" dirty="0">
                <a:latin typeface="Times New Roman" panose="02020603050405020304" pitchFamily="18" charset="0"/>
                <a:cs typeface="Times New Roman" panose="02020603050405020304" pitchFamily="18" charset="0"/>
              </a:rPr>
              <a:t> OPTIMAL_MERGE_PATTERNS(S) </a:t>
            </a:r>
            <a:endParaRPr lang="en-IN" sz="2000" dirty="0" smtClean="0">
              <a:latin typeface="Times New Roman" panose="02020603050405020304" pitchFamily="18" charset="0"/>
              <a:cs typeface="Times New Roman" panose="02020603050405020304" pitchFamily="18" charset="0"/>
            </a:endParaRPr>
          </a:p>
          <a:p>
            <a:pPr marL="0" indent="0" eaLnBrk="1" hangingPunct="1">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 is set of sequences Create min heap H from S </a:t>
            </a:r>
            <a:endParaRPr lang="en-IN" sz="2000" dirty="0" smtClean="0">
              <a:latin typeface="Times New Roman" panose="02020603050405020304" pitchFamily="18" charset="0"/>
              <a:cs typeface="Times New Roman" panose="02020603050405020304" pitchFamily="18" charset="0"/>
            </a:endParaRPr>
          </a:p>
          <a:p>
            <a:pPr marL="0" indent="0" eaLnBrk="1" hangingPunct="1">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  while </a:t>
            </a:r>
            <a:r>
              <a:rPr lang="en-IN" sz="2000" dirty="0" err="1">
                <a:latin typeface="Times New Roman" panose="02020603050405020304" pitchFamily="18" charset="0"/>
                <a:cs typeface="Times New Roman" panose="02020603050405020304" pitchFamily="18" charset="0"/>
              </a:rPr>
              <a:t>H.length</a:t>
            </a:r>
            <a:r>
              <a:rPr lang="en-IN" sz="2000" dirty="0">
                <a:latin typeface="Times New Roman" panose="02020603050405020304" pitchFamily="18" charset="0"/>
                <a:cs typeface="Times New Roman" panose="02020603050405020304" pitchFamily="18" charset="0"/>
              </a:rPr>
              <a:t> &gt; 1 </a:t>
            </a:r>
            <a:r>
              <a:rPr lang="en-IN" sz="2000" b="1" dirty="0">
                <a:latin typeface="Times New Roman" panose="02020603050405020304" pitchFamily="18" charset="0"/>
                <a:cs typeface="Times New Roman" panose="02020603050405020304" pitchFamily="18" charset="0"/>
              </a:rPr>
              <a:t>do</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0" indent="0" eaLnBrk="1" hangingPunct="1">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min1 </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minDel</a:t>
            </a:r>
            <a:r>
              <a:rPr lang="en-IN" sz="2000" dirty="0">
                <a:latin typeface="Times New Roman" panose="02020603050405020304" pitchFamily="18" charset="0"/>
                <a:cs typeface="Times New Roman" panose="02020603050405020304" pitchFamily="18" charset="0"/>
              </a:rPr>
              <a:t>(H</a:t>
            </a:r>
            <a:r>
              <a:rPr lang="en-IN" sz="2000" dirty="0" smtClean="0">
                <a:latin typeface="Times New Roman" panose="02020603050405020304" pitchFamily="18" charset="0"/>
                <a:cs typeface="Times New Roman" panose="02020603050405020304" pitchFamily="18" charset="0"/>
              </a:rPr>
              <a:t>)</a:t>
            </a:r>
          </a:p>
          <a:p>
            <a:pPr marL="0" indent="0" eaLnBrk="1" hangingPunct="1">
              <a:buNone/>
            </a:pPr>
            <a:r>
              <a:rPr lang="en-IN" sz="2000" dirty="0" smtClean="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minDel</a:t>
            </a:r>
            <a:r>
              <a:rPr lang="en-IN" sz="2000" dirty="0">
                <a:latin typeface="Times New Roman" panose="02020603050405020304" pitchFamily="18" charset="0"/>
                <a:cs typeface="Times New Roman" panose="02020603050405020304" pitchFamily="18" charset="0"/>
              </a:rPr>
              <a:t> function returns minimum element from H and delete it from H </a:t>
            </a:r>
            <a:r>
              <a:rPr lang="en-IN" sz="2000" dirty="0" smtClean="0">
                <a:latin typeface="Times New Roman" panose="02020603050405020304" pitchFamily="18" charset="0"/>
                <a:cs typeface="Times New Roman" panose="02020603050405020304" pitchFamily="18" charset="0"/>
              </a:rPr>
              <a:t>	 min2 </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minDel</a:t>
            </a:r>
            <a:r>
              <a:rPr lang="en-IN" sz="2000" dirty="0">
                <a:latin typeface="Times New Roman" panose="02020603050405020304" pitchFamily="18" charset="0"/>
                <a:cs typeface="Times New Roman" panose="02020603050405020304" pitchFamily="18" charset="0"/>
              </a:rPr>
              <a:t>(H</a:t>
            </a:r>
            <a:r>
              <a:rPr lang="en-IN" sz="2000" dirty="0" smtClean="0">
                <a:latin typeface="Times New Roman" panose="02020603050405020304" pitchFamily="18" charset="0"/>
                <a:cs typeface="Times New Roman" panose="02020603050405020304" pitchFamily="18" charset="0"/>
              </a:rPr>
              <a:t>)</a:t>
            </a:r>
          </a:p>
          <a:p>
            <a:pPr marL="0" indent="0" eaLnBrk="1" hangingPunct="1">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NewNode.Data</a:t>
            </a:r>
            <a:r>
              <a:rPr lang="en-IN" sz="2000" dirty="0">
                <a:latin typeface="Times New Roman" panose="02020603050405020304" pitchFamily="18" charset="0"/>
                <a:cs typeface="Times New Roman" panose="02020603050405020304" pitchFamily="18" charset="0"/>
              </a:rPr>
              <a:t> ← min1 + min2 </a:t>
            </a:r>
            <a:endParaRPr lang="en-IN" sz="2000" dirty="0" smtClean="0">
              <a:latin typeface="Times New Roman" panose="02020603050405020304" pitchFamily="18" charset="0"/>
              <a:cs typeface="Times New Roman" panose="02020603050405020304" pitchFamily="18" charset="0"/>
            </a:endParaRPr>
          </a:p>
          <a:p>
            <a:pPr marL="0" indent="0" eaLnBrk="1" hangingPunct="1">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NewNoode.LeftChild</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min1 </a:t>
            </a:r>
            <a:endParaRPr lang="en-IN" sz="2000" dirty="0" smtClean="0">
              <a:latin typeface="Times New Roman" panose="02020603050405020304" pitchFamily="18" charset="0"/>
              <a:cs typeface="Times New Roman" panose="02020603050405020304" pitchFamily="18" charset="0"/>
            </a:endParaRPr>
          </a:p>
          <a:p>
            <a:pPr marL="0" indent="0" eaLnBrk="1" hangingPunct="1">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NewNode.RightChild</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min2 </a:t>
            </a:r>
            <a:endParaRPr lang="en-IN" sz="2000" dirty="0" smtClean="0">
              <a:latin typeface="Times New Roman" panose="02020603050405020304" pitchFamily="18" charset="0"/>
              <a:cs typeface="Times New Roman" panose="02020603050405020304" pitchFamily="18" charset="0"/>
            </a:endParaRPr>
          </a:p>
          <a:p>
            <a:pPr marL="0" indent="0" eaLnBrk="1" hangingPunct="1">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Insert(</a:t>
            </a:r>
            <a:r>
              <a:rPr lang="en-IN" sz="2000" dirty="0" err="1" smtClean="0">
                <a:latin typeface="Times New Roman" panose="02020603050405020304" pitchFamily="18" charset="0"/>
                <a:cs typeface="Times New Roman" panose="02020603050405020304" pitchFamily="18" charset="0"/>
              </a:rPr>
              <a:t>NewNode</a:t>
            </a:r>
            <a:r>
              <a:rPr lang="en-IN" sz="2000" dirty="0">
                <a:latin typeface="Times New Roman" panose="02020603050405020304" pitchFamily="18" charset="0"/>
                <a:cs typeface="Times New Roman" panose="02020603050405020304" pitchFamily="18" charset="0"/>
              </a:rPr>
              <a:t>, H) // Insert node </a:t>
            </a:r>
            <a:r>
              <a:rPr lang="en-IN" sz="2000" dirty="0" err="1">
                <a:latin typeface="Times New Roman" panose="02020603050405020304" pitchFamily="18" charset="0"/>
                <a:cs typeface="Times New Roman" panose="02020603050405020304" pitchFamily="18" charset="0"/>
              </a:rPr>
              <a:t>NewNode</a:t>
            </a:r>
            <a:r>
              <a:rPr lang="en-IN" sz="2000" dirty="0">
                <a:latin typeface="Times New Roman" panose="02020603050405020304" pitchFamily="18" charset="0"/>
                <a:cs typeface="Times New Roman" panose="02020603050405020304" pitchFamily="18" charset="0"/>
              </a:rPr>
              <a:t> in heap </a:t>
            </a:r>
            <a:r>
              <a:rPr lang="en-IN" sz="2000" dirty="0" smtClean="0">
                <a:latin typeface="Times New Roman" panose="02020603050405020304" pitchFamily="18" charset="0"/>
                <a:cs typeface="Times New Roman" panose="02020603050405020304" pitchFamily="18" charset="0"/>
              </a:rPr>
              <a:t>H</a:t>
            </a:r>
          </a:p>
          <a:p>
            <a:pPr marL="0" indent="0" eaLnBrk="1" hangingPunct="1">
              <a:buNone/>
            </a:pPr>
            <a:r>
              <a:rPr lang="en-IN" sz="2000" dirty="0" smtClean="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end</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273780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wipe(left)">
                                      <p:cBhvr>
                                        <p:cTn id="7" dur="500"/>
                                        <p:tgtEl>
                                          <p:spTgt spid="122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3">
                                            <p:txEl>
                                              <p:pRg st="1" end="1"/>
                                            </p:txEl>
                                          </p:spTgt>
                                        </p:tgtEl>
                                        <p:attrNameLst>
                                          <p:attrName>style.visibility</p:attrName>
                                        </p:attrNameLst>
                                      </p:cBhvr>
                                      <p:to>
                                        <p:strVal val="visible"/>
                                      </p:to>
                                    </p:set>
                                    <p:animEffect transition="in" filter="wipe(left)">
                                      <p:cBhvr>
                                        <p:cTn id="12" dur="500"/>
                                        <p:tgtEl>
                                          <p:spTgt spid="122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93">
                                            <p:txEl>
                                              <p:pRg st="2" end="2"/>
                                            </p:txEl>
                                          </p:spTgt>
                                        </p:tgtEl>
                                        <p:attrNameLst>
                                          <p:attrName>style.visibility</p:attrName>
                                        </p:attrNameLst>
                                      </p:cBhvr>
                                      <p:to>
                                        <p:strVal val="visible"/>
                                      </p:to>
                                    </p:set>
                                    <p:animEffect transition="in" filter="wipe(left)">
                                      <p:cBhvr>
                                        <p:cTn id="17" dur="500"/>
                                        <p:tgtEl>
                                          <p:spTgt spid="1229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93">
                                            <p:txEl>
                                              <p:pRg st="3" end="3"/>
                                            </p:txEl>
                                          </p:spTgt>
                                        </p:tgtEl>
                                        <p:attrNameLst>
                                          <p:attrName>style.visibility</p:attrName>
                                        </p:attrNameLst>
                                      </p:cBhvr>
                                      <p:to>
                                        <p:strVal val="visible"/>
                                      </p:to>
                                    </p:set>
                                    <p:animEffect transition="in" filter="wipe(left)">
                                      <p:cBhvr>
                                        <p:cTn id="22" dur="500"/>
                                        <p:tgtEl>
                                          <p:spTgt spid="1229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293">
                                            <p:txEl>
                                              <p:pRg st="4" end="4"/>
                                            </p:txEl>
                                          </p:spTgt>
                                        </p:tgtEl>
                                        <p:attrNameLst>
                                          <p:attrName>style.visibility</p:attrName>
                                        </p:attrNameLst>
                                      </p:cBhvr>
                                      <p:to>
                                        <p:strVal val="visible"/>
                                      </p:to>
                                    </p:set>
                                    <p:animEffect transition="in" filter="wipe(left)">
                                      <p:cBhvr>
                                        <p:cTn id="27" dur="500"/>
                                        <p:tgtEl>
                                          <p:spTgt spid="1229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293">
                                            <p:txEl>
                                              <p:pRg st="5" end="5"/>
                                            </p:txEl>
                                          </p:spTgt>
                                        </p:tgtEl>
                                        <p:attrNameLst>
                                          <p:attrName>style.visibility</p:attrName>
                                        </p:attrNameLst>
                                      </p:cBhvr>
                                      <p:to>
                                        <p:strVal val="visible"/>
                                      </p:to>
                                    </p:set>
                                    <p:animEffect transition="in" filter="wipe(left)">
                                      <p:cBhvr>
                                        <p:cTn id="32" dur="500"/>
                                        <p:tgtEl>
                                          <p:spTgt spid="1229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293">
                                            <p:txEl>
                                              <p:pRg st="6" end="6"/>
                                            </p:txEl>
                                          </p:spTgt>
                                        </p:tgtEl>
                                        <p:attrNameLst>
                                          <p:attrName>style.visibility</p:attrName>
                                        </p:attrNameLst>
                                      </p:cBhvr>
                                      <p:to>
                                        <p:strVal val="visible"/>
                                      </p:to>
                                    </p:set>
                                    <p:animEffect transition="in" filter="wipe(left)">
                                      <p:cBhvr>
                                        <p:cTn id="37" dur="500"/>
                                        <p:tgtEl>
                                          <p:spTgt spid="1229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293">
                                            <p:txEl>
                                              <p:pRg st="7" end="7"/>
                                            </p:txEl>
                                          </p:spTgt>
                                        </p:tgtEl>
                                        <p:attrNameLst>
                                          <p:attrName>style.visibility</p:attrName>
                                        </p:attrNameLst>
                                      </p:cBhvr>
                                      <p:to>
                                        <p:strVal val="visible"/>
                                      </p:to>
                                    </p:set>
                                    <p:animEffect transition="in" filter="wipe(left)">
                                      <p:cBhvr>
                                        <p:cTn id="42" dur="500"/>
                                        <p:tgtEl>
                                          <p:spTgt spid="1229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293">
                                            <p:txEl>
                                              <p:pRg st="8" end="8"/>
                                            </p:txEl>
                                          </p:spTgt>
                                        </p:tgtEl>
                                        <p:attrNameLst>
                                          <p:attrName>style.visibility</p:attrName>
                                        </p:attrNameLst>
                                      </p:cBhvr>
                                      <p:to>
                                        <p:strVal val="visible"/>
                                      </p:to>
                                    </p:set>
                                    <p:animEffect transition="in" filter="wipe(left)">
                                      <p:cBhvr>
                                        <p:cTn id="47" dur="500"/>
                                        <p:tgtEl>
                                          <p:spTgt spid="1229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293">
                                            <p:txEl>
                                              <p:pRg st="9" end="9"/>
                                            </p:txEl>
                                          </p:spTgt>
                                        </p:tgtEl>
                                        <p:attrNameLst>
                                          <p:attrName>style.visibility</p:attrName>
                                        </p:attrNameLst>
                                      </p:cBhvr>
                                      <p:to>
                                        <p:strVal val="visible"/>
                                      </p:to>
                                    </p:set>
                                    <p:animEffect transition="in" filter="wipe(left)">
                                      <p:cBhvr>
                                        <p:cTn id="52" dur="500"/>
                                        <p:tgtEl>
                                          <p:spTgt spid="1229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build="p" bldLvl="5"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a:xfrm>
            <a:off x="457200" y="6356350"/>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FA674F3F-44E8-446C-9CA6-FA5F554A2063}" type="slidenum">
              <a:rPr lang="en-US">
                <a:solidFill>
                  <a:srgbClr val="898989"/>
                </a:solidFill>
                <a:latin typeface="Calibri" panose="020F0502020204030204" pitchFamily="34" charset="0"/>
              </a:rPr>
              <a:pPr algn="l" eaLnBrk="1" hangingPunct="1"/>
              <a:t>8</a:t>
            </a:fld>
            <a:endParaRPr lang="en-US">
              <a:solidFill>
                <a:srgbClr val="898989"/>
              </a:solidFill>
              <a:latin typeface="Calibri" panose="020F0502020204030204" pitchFamily="34" charset="0"/>
            </a:endParaRPr>
          </a:p>
        </p:txBody>
      </p:sp>
      <p:sp>
        <p:nvSpPr>
          <p:cNvPr id="12291" name="Rectangle 4"/>
          <p:cNvSpPr>
            <a:spLocks noGrp="1" noChangeArrowheads="1"/>
          </p:cNvSpPr>
          <p:nvPr>
            <p:ph type="title"/>
          </p:nvPr>
        </p:nvSpPr>
        <p:spPr>
          <a:xfrm>
            <a:off x="609600" y="304800"/>
            <a:ext cx="7793038" cy="762000"/>
          </a:xfrm>
        </p:spPr>
        <p:txBody>
          <a:bodyPr lIns="90488" tIns="44450" rIns="90488" bIns="44450"/>
          <a:lstStyle/>
          <a:p>
            <a:pPr algn="l" eaLnBrk="1" hangingPunct="1"/>
            <a:r>
              <a:rPr lang="en-US" sz="3600" b="1" dirty="0">
                <a:latin typeface="Times New Roman" panose="02020603050405020304" pitchFamily="18" charset="0"/>
                <a:cs typeface="Times New Roman" panose="02020603050405020304" pitchFamily="18" charset="0"/>
              </a:rPr>
              <a:t>Complexity Analysis</a:t>
            </a:r>
            <a:endParaRPr lang="en-US" sz="3600" b="1" dirty="0" smtClean="0">
              <a:latin typeface="Times New Roman" panose="02020603050405020304" pitchFamily="18" charset="0"/>
              <a:cs typeface="Times New Roman" panose="02020603050405020304" pitchFamily="18" charset="0"/>
            </a:endParaRPr>
          </a:p>
        </p:txBody>
      </p:sp>
      <p:sp>
        <p:nvSpPr>
          <p:cNvPr id="14341" name="Rectangle 5"/>
          <p:cNvSpPr>
            <a:spLocks noGrp="1" noChangeArrowheads="1"/>
          </p:cNvSpPr>
          <p:nvPr>
            <p:ph type="body" sz="half" idx="1"/>
          </p:nvPr>
        </p:nvSpPr>
        <p:spPr>
          <a:xfrm>
            <a:off x="381000" y="1371600"/>
            <a:ext cx="8574088" cy="1435100"/>
          </a:xfrm>
        </p:spPr>
        <p:txBody>
          <a:bodyPr lIns="90488" tIns="44450" rIns="90488" bIns="44450"/>
          <a:lstStyle/>
          <a:p>
            <a:pPr algn="just"/>
            <a:r>
              <a:rPr lang="en-IN" sz="2400" dirty="0">
                <a:latin typeface="Times New Roman" panose="02020603050405020304" pitchFamily="18" charset="0"/>
                <a:cs typeface="Times New Roman" panose="02020603050405020304" pitchFamily="18" charset="0"/>
              </a:rPr>
              <a:t>In every iteration, two delete minimum and one insert operation is performed. Construction of heap takes O(</a:t>
            </a:r>
            <a:r>
              <a:rPr lang="en-IN" sz="2400" dirty="0" err="1">
                <a:latin typeface="Times New Roman" panose="02020603050405020304" pitchFamily="18" charset="0"/>
                <a:cs typeface="Times New Roman" panose="02020603050405020304" pitchFamily="18" charset="0"/>
              </a:rPr>
              <a:t>logn</a:t>
            </a:r>
            <a:r>
              <a:rPr lang="en-IN" sz="2400" dirty="0">
                <a:latin typeface="Times New Roman" panose="02020603050405020304" pitchFamily="18" charset="0"/>
                <a:cs typeface="Times New Roman" panose="02020603050405020304" pitchFamily="18" charset="0"/>
              </a:rPr>
              <a:t>) time. The total running time of this algorithm is O(</a:t>
            </a:r>
            <a:r>
              <a:rPr lang="en-IN" sz="2400" dirty="0" err="1">
                <a:latin typeface="Times New Roman" panose="02020603050405020304" pitchFamily="18" charset="0"/>
                <a:cs typeface="Times New Roman" panose="02020603050405020304" pitchFamily="18" charset="0"/>
              </a:rPr>
              <a:t>nlogn</a:t>
            </a:r>
            <a:r>
              <a:rPr lang="en-IN" sz="2400" dirty="0">
                <a:latin typeface="Times New Roman" panose="02020603050405020304" pitchFamily="18" charset="0"/>
                <a:cs typeface="Times New Roman" panose="02020603050405020304" pitchFamily="18" charset="0"/>
              </a:rPr>
              <a:t>).                </a:t>
            </a:r>
          </a:p>
          <a:p>
            <a:pPr marL="0" indent="0" algn="just">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T(n</a:t>
            </a:r>
            <a:r>
              <a:rPr lang="en-IN" sz="2400" dirty="0">
                <a:latin typeface="Times New Roman" panose="02020603050405020304" pitchFamily="18" charset="0"/>
                <a:cs typeface="Times New Roman" panose="02020603050405020304" pitchFamily="18" charset="0"/>
              </a:rPr>
              <a:t>) = O(n – 1) * max(O(</a:t>
            </a:r>
            <a:r>
              <a:rPr lang="en-IN" sz="2400" dirty="0" err="1">
                <a:latin typeface="Times New Roman" panose="02020603050405020304" pitchFamily="18" charset="0"/>
                <a:cs typeface="Times New Roman" panose="02020603050405020304" pitchFamily="18" charset="0"/>
              </a:rPr>
              <a:t>findmin</a:t>
            </a:r>
            <a:r>
              <a:rPr lang="en-IN" sz="2400" dirty="0">
                <a:latin typeface="Times New Roman" panose="02020603050405020304" pitchFamily="18" charset="0"/>
                <a:cs typeface="Times New Roman" panose="02020603050405020304" pitchFamily="18" charset="0"/>
              </a:rPr>
              <a:t>), O(insert))</a:t>
            </a:r>
          </a:p>
          <a:p>
            <a:pPr algn="just"/>
            <a:r>
              <a:rPr lang="en-IN" sz="2400" b="1" dirty="0">
                <a:latin typeface="Times New Roman" panose="02020603050405020304" pitchFamily="18" charset="0"/>
                <a:cs typeface="Times New Roman" panose="02020603050405020304" pitchFamily="18" charset="0"/>
              </a:rPr>
              <a:t>Case 1 : </a:t>
            </a:r>
            <a:r>
              <a:rPr lang="en-IN" sz="2400" dirty="0">
                <a:latin typeface="Times New Roman" panose="02020603050405020304" pitchFamily="18" charset="0"/>
                <a:cs typeface="Times New Roman" panose="02020603050405020304" pitchFamily="18" charset="0"/>
              </a:rPr>
              <a:t>If list is not sorted :</a:t>
            </a:r>
          </a:p>
          <a:p>
            <a:pPr marL="0" indent="0" algn="just">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O(</a:t>
            </a:r>
            <a:r>
              <a:rPr lang="en-IN" sz="2400" dirty="0" err="1" smtClean="0">
                <a:latin typeface="Times New Roman" panose="02020603050405020304" pitchFamily="18" charset="0"/>
                <a:cs typeface="Times New Roman" panose="02020603050405020304" pitchFamily="18" charset="0"/>
              </a:rPr>
              <a:t>findmin</a:t>
            </a:r>
            <a:r>
              <a:rPr lang="en-IN" sz="2400" dirty="0">
                <a:latin typeface="Times New Roman" panose="02020603050405020304" pitchFamily="18" charset="0"/>
                <a:cs typeface="Times New Roman" panose="02020603050405020304" pitchFamily="18" charset="0"/>
              </a:rPr>
              <a:t>)  = O(n)</a:t>
            </a:r>
          </a:p>
          <a:p>
            <a:pPr marL="0" indent="0" algn="just">
              <a:buNone/>
            </a:pPr>
            <a:r>
              <a:rPr lang="en-IN" sz="2400" dirty="0" smtClean="0">
                <a:latin typeface="Times New Roman" panose="02020603050405020304" pitchFamily="18" charset="0"/>
                <a:cs typeface="Times New Roman" panose="02020603050405020304" pitchFamily="18" charset="0"/>
              </a:rPr>
              <a:t>	O(insert</a:t>
            </a:r>
            <a:r>
              <a:rPr lang="en-IN" sz="2400" dirty="0">
                <a:latin typeface="Times New Roman" panose="02020603050405020304" pitchFamily="18" charset="0"/>
                <a:cs typeface="Times New Roman" panose="02020603050405020304" pitchFamily="18" charset="0"/>
              </a:rPr>
              <a:t>) = O(1)</a:t>
            </a:r>
          </a:p>
          <a:p>
            <a:pPr marL="0" indent="0" algn="just">
              <a:buNone/>
            </a:pPr>
            <a:r>
              <a:rPr lang="en-IN" sz="2400" dirty="0" smtClean="0">
                <a:latin typeface="Times New Roman" panose="02020603050405020304" pitchFamily="18" charset="0"/>
                <a:cs typeface="Times New Roman" panose="02020603050405020304" pitchFamily="18" charset="0"/>
              </a:rPr>
              <a:t>	So</a:t>
            </a:r>
            <a:r>
              <a:rPr lang="en-IN" sz="2400" dirty="0">
                <a:latin typeface="Times New Roman" panose="02020603050405020304" pitchFamily="18" charset="0"/>
                <a:cs typeface="Times New Roman" panose="02020603050405020304" pitchFamily="18" charset="0"/>
              </a:rPr>
              <a:t>, T(n) = (n – 1) * n = O(n</a:t>
            </a:r>
            <a:r>
              <a:rPr lang="en-IN" sz="2400" baseline="30000"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a:t>
            </a:r>
          </a:p>
          <a:p>
            <a:pPr algn="just" eaLnBrk="1" hangingPunct="1"/>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81032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animEffect transition="in" filter="wipe(left)">
                                      <p:cBhvr>
                                        <p:cTn id="7" dur="500"/>
                                        <p:tgtEl>
                                          <p:spTgt spid="143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41">
                                            <p:txEl>
                                              <p:pRg st="1" end="1"/>
                                            </p:txEl>
                                          </p:spTgt>
                                        </p:tgtEl>
                                        <p:attrNameLst>
                                          <p:attrName>style.visibility</p:attrName>
                                        </p:attrNameLst>
                                      </p:cBhvr>
                                      <p:to>
                                        <p:strVal val="visible"/>
                                      </p:to>
                                    </p:set>
                                    <p:animEffect transition="in" filter="wipe(left)">
                                      <p:cBhvr>
                                        <p:cTn id="12" dur="500"/>
                                        <p:tgtEl>
                                          <p:spTgt spid="143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41">
                                            <p:txEl>
                                              <p:pRg st="2" end="2"/>
                                            </p:txEl>
                                          </p:spTgt>
                                        </p:tgtEl>
                                        <p:attrNameLst>
                                          <p:attrName>style.visibility</p:attrName>
                                        </p:attrNameLst>
                                      </p:cBhvr>
                                      <p:to>
                                        <p:strVal val="visible"/>
                                      </p:to>
                                    </p:set>
                                    <p:animEffect transition="in" filter="wipe(left)">
                                      <p:cBhvr>
                                        <p:cTn id="17" dur="500"/>
                                        <p:tgtEl>
                                          <p:spTgt spid="143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341">
                                            <p:txEl>
                                              <p:pRg st="3" end="3"/>
                                            </p:txEl>
                                          </p:spTgt>
                                        </p:tgtEl>
                                        <p:attrNameLst>
                                          <p:attrName>style.visibility</p:attrName>
                                        </p:attrNameLst>
                                      </p:cBhvr>
                                      <p:to>
                                        <p:strVal val="visible"/>
                                      </p:to>
                                    </p:set>
                                    <p:animEffect transition="in" filter="wipe(left)">
                                      <p:cBhvr>
                                        <p:cTn id="22" dur="500"/>
                                        <p:tgtEl>
                                          <p:spTgt spid="1434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341">
                                            <p:txEl>
                                              <p:pRg st="4" end="4"/>
                                            </p:txEl>
                                          </p:spTgt>
                                        </p:tgtEl>
                                        <p:attrNameLst>
                                          <p:attrName>style.visibility</p:attrName>
                                        </p:attrNameLst>
                                      </p:cBhvr>
                                      <p:to>
                                        <p:strVal val="visible"/>
                                      </p:to>
                                    </p:set>
                                    <p:animEffect transition="in" filter="wipe(left)">
                                      <p:cBhvr>
                                        <p:cTn id="27" dur="500"/>
                                        <p:tgtEl>
                                          <p:spTgt spid="1434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341">
                                            <p:txEl>
                                              <p:pRg st="5" end="5"/>
                                            </p:txEl>
                                          </p:spTgt>
                                        </p:tgtEl>
                                        <p:attrNameLst>
                                          <p:attrName>style.visibility</p:attrName>
                                        </p:attrNameLst>
                                      </p:cBhvr>
                                      <p:to>
                                        <p:strVal val="visible"/>
                                      </p:to>
                                    </p:set>
                                    <p:animEffect transition="in" filter="wipe(left)">
                                      <p:cBhvr>
                                        <p:cTn id="32" dur="500"/>
                                        <p:tgtEl>
                                          <p:spTgt spid="143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build="p" bldLvl="5"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a:xfrm>
            <a:off x="457200" y="6356350"/>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FA674F3F-44E8-446C-9CA6-FA5F554A2063}" type="slidenum">
              <a:rPr lang="en-US">
                <a:solidFill>
                  <a:srgbClr val="898989"/>
                </a:solidFill>
                <a:latin typeface="Calibri" panose="020F0502020204030204" pitchFamily="34" charset="0"/>
              </a:rPr>
              <a:pPr algn="l" eaLnBrk="1" hangingPunct="1"/>
              <a:t>9</a:t>
            </a:fld>
            <a:endParaRPr lang="en-US">
              <a:solidFill>
                <a:srgbClr val="898989"/>
              </a:solidFill>
              <a:latin typeface="Calibri" panose="020F0502020204030204" pitchFamily="34" charset="0"/>
            </a:endParaRPr>
          </a:p>
        </p:txBody>
      </p:sp>
      <p:sp>
        <p:nvSpPr>
          <p:cNvPr id="12291" name="Rectangle 4"/>
          <p:cNvSpPr>
            <a:spLocks noGrp="1" noChangeArrowheads="1"/>
          </p:cNvSpPr>
          <p:nvPr>
            <p:ph type="title"/>
          </p:nvPr>
        </p:nvSpPr>
        <p:spPr>
          <a:xfrm>
            <a:off x="609600" y="304800"/>
            <a:ext cx="7793038" cy="762000"/>
          </a:xfrm>
        </p:spPr>
        <p:txBody>
          <a:bodyPr lIns="90488" tIns="44450" rIns="90488" bIns="44450"/>
          <a:lstStyle/>
          <a:p>
            <a:pPr algn="l" eaLnBrk="1" hangingPunct="1"/>
            <a:r>
              <a:rPr lang="en-US" sz="3600" b="1" dirty="0">
                <a:latin typeface="Times New Roman" panose="02020603050405020304" pitchFamily="18" charset="0"/>
                <a:cs typeface="Times New Roman" panose="02020603050405020304" pitchFamily="18" charset="0"/>
              </a:rPr>
              <a:t>Complexity Analysis</a:t>
            </a:r>
            <a:endParaRPr lang="en-US" sz="3600" b="1" dirty="0" smtClean="0">
              <a:latin typeface="Times New Roman" panose="02020603050405020304" pitchFamily="18" charset="0"/>
              <a:cs typeface="Times New Roman" panose="02020603050405020304" pitchFamily="18" charset="0"/>
            </a:endParaRPr>
          </a:p>
        </p:txBody>
      </p:sp>
      <p:sp>
        <p:nvSpPr>
          <p:cNvPr id="14341" name="Rectangle 5"/>
          <p:cNvSpPr>
            <a:spLocks noGrp="1" noChangeArrowheads="1"/>
          </p:cNvSpPr>
          <p:nvPr>
            <p:ph type="body" sz="half" idx="1"/>
          </p:nvPr>
        </p:nvSpPr>
        <p:spPr>
          <a:xfrm>
            <a:off x="990600" y="1295400"/>
            <a:ext cx="8574088" cy="1435100"/>
          </a:xfrm>
        </p:spPr>
        <p:txBody>
          <a:bodyPr lIns="90488" tIns="44450" rIns="90488" bIns="44450"/>
          <a:lstStyle/>
          <a:p>
            <a:pPr algn="just"/>
            <a:r>
              <a:rPr lang="en-IN" sz="2400" b="1" dirty="0">
                <a:latin typeface="Times New Roman" panose="02020603050405020304" pitchFamily="18" charset="0"/>
                <a:cs typeface="Times New Roman" panose="02020603050405020304" pitchFamily="18" charset="0"/>
              </a:rPr>
              <a:t>Case 2 : </a:t>
            </a:r>
            <a:r>
              <a:rPr lang="en-IN" sz="2400" dirty="0">
                <a:latin typeface="Times New Roman" panose="02020603050405020304" pitchFamily="18" charset="0"/>
                <a:cs typeface="Times New Roman" panose="02020603050405020304" pitchFamily="18" charset="0"/>
              </a:rPr>
              <a:t>If list is sorted :</a:t>
            </a:r>
          </a:p>
          <a:p>
            <a:pPr marL="0" indent="0" algn="just">
              <a:buNone/>
            </a:pPr>
            <a:r>
              <a:rPr lang="en-IN" sz="2400" b="1" i="1" dirty="0">
                <a:latin typeface="Times New Roman" panose="02020603050405020304" pitchFamily="18" charset="0"/>
                <a:cs typeface="Times New Roman" panose="02020603050405020304" pitchFamily="18" charset="0"/>
              </a:rPr>
              <a:t>Case 2.1 : List is represented as an array</a:t>
            </a:r>
            <a:endParaRPr lang="en-IN" sz="2400" i="1" dirty="0">
              <a:latin typeface="Times New Roman" panose="02020603050405020304" pitchFamily="18" charset="0"/>
              <a:cs typeface="Times New Roman" panose="02020603050405020304" pitchFamily="18" charset="0"/>
            </a:endParaRPr>
          </a:p>
          <a:p>
            <a:pPr marL="0" indent="0" algn="just">
              <a:buNone/>
            </a:pPr>
            <a:r>
              <a:rPr lang="en-IN" sz="2400" dirty="0" smtClean="0">
                <a:latin typeface="Times New Roman" panose="02020603050405020304" pitchFamily="18" charset="0"/>
                <a:cs typeface="Times New Roman" panose="02020603050405020304" pitchFamily="18" charset="0"/>
              </a:rPr>
              <a:t>	O(</a:t>
            </a:r>
            <a:r>
              <a:rPr lang="en-IN" sz="2400" dirty="0" err="1" smtClean="0">
                <a:latin typeface="Times New Roman" panose="02020603050405020304" pitchFamily="18" charset="0"/>
                <a:cs typeface="Times New Roman" panose="02020603050405020304" pitchFamily="18" charset="0"/>
              </a:rPr>
              <a:t>findmin</a:t>
            </a:r>
            <a:r>
              <a:rPr lang="en-IN" sz="2400" dirty="0">
                <a:latin typeface="Times New Roman" panose="02020603050405020304" pitchFamily="18" charset="0"/>
                <a:cs typeface="Times New Roman" panose="02020603050405020304" pitchFamily="18" charset="0"/>
              </a:rPr>
              <a:t>) = O(1)</a:t>
            </a:r>
          </a:p>
          <a:p>
            <a:pPr marL="0" indent="0" algn="just">
              <a:buNone/>
            </a:pPr>
            <a:r>
              <a:rPr lang="en-IN" sz="2400" dirty="0" smtClean="0">
                <a:latin typeface="Times New Roman" panose="02020603050405020304" pitchFamily="18" charset="0"/>
                <a:cs typeface="Times New Roman" panose="02020603050405020304" pitchFamily="18" charset="0"/>
              </a:rPr>
              <a:t>	O(insert</a:t>
            </a:r>
            <a:r>
              <a:rPr lang="en-IN" sz="2400" dirty="0">
                <a:latin typeface="Times New Roman" panose="02020603050405020304" pitchFamily="18" charset="0"/>
                <a:cs typeface="Times New Roman" panose="02020603050405020304" pitchFamily="18" charset="0"/>
              </a:rPr>
              <a:t>) = O(n)                                                                                   </a:t>
            </a:r>
            <a:r>
              <a:rPr lang="en-IN" sz="2400" dirty="0" smtClean="0">
                <a:latin typeface="Times New Roman" panose="02020603050405020304" pitchFamily="18" charset="0"/>
                <a:cs typeface="Times New Roman" panose="02020603050405020304" pitchFamily="18" charset="0"/>
              </a:rPr>
              <a:t>So</a:t>
            </a:r>
            <a:r>
              <a:rPr lang="en-IN" sz="2400" dirty="0">
                <a:latin typeface="Times New Roman" panose="02020603050405020304" pitchFamily="18" charset="0"/>
                <a:cs typeface="Times New Roman" panose="02020603050405020304" pitchFamily="18" charset="0"/>
              </a:rPr>
              <a:t>, T(n) = (n – 1) * n = O(n</a:t>
            </a:r>
            <a:r>
              <a:rPr lang="en-IN" sz="2400" baseline="30000"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a:t>
            </a:r>
          </a:p>
          <a:p>
            <a:pPr marL="0" indent="0" algn="just">
              <a:buNone/>
            </a:pPr>
            <a:r>
              <a:rPr lang="en-IN" sz="2400" b="1" i="1" dirty="0">
                <a:latin typeface="Times New Roman" panose="02020603050405020304" pitchFamily="18" charset="0"/>
                <a:cs typeface="Times New Roman" panose="02020603050405020304" pitchFamily="18" charset="0"/>
              </a:rPr>
              <a:t>Case 2.2 : List is represented as min-heap</a:t>
            </a:r>
            <a:endParaRPr lang="en-IN" sz="2400" i="1" dirty="0">
              <a:latin typeface="Times New Roman" panose="02020603050405020304" pitchFamily="18" charset="0"/>
              <a:cs typeface="Times New Roman" panose="02020603050405020304" pitchFamily="18" charset="0"/>
            </a:endParaRPr>
          </a:p>
          <a:p>
            <a:pPr marL="0" indent="0" algn="just">
              <a:buNone/>
            </a:pPr>
            <a:r>
              <a:rPr lang="en-IN" sz="2400" dirty="0" smtClean="0">
                <a:latin typeface="Times New Roman" panose="02020603050405020304" pitchFamily="18" charset="0"/>
                <a:cs typeface="Times New Roman" panose="02020603050405020304" pitchFamily="18" charset="0"/>
              </a:rPr>
              <a:t>	O(</a:t>
            </a:r>
            <a:r>
              <a:rPr lang="en-IN" sz="2400" dirty="0" err="1" smtClean="0">
                <a:latin typeface="Times New Roman" panose="02020603050405020304" pitchFamily="18" charset="0"/>
                <a:cs typeface="Times New Roman" panose="02020603050405020304" pitchFamily="18" charset="0"/>
              </a:rPr>
              <a:t>findmin</a:t>
            </a:r>
            <a:r>
              <a:rPr lang="en-IN" sz="2400" dirty="0">
                <a:latin typeface="Times New Roman" panose="02020603050405020304" pitchFamily="18" charset="0"/>
                <a:cs typeface="Times New Roman" panose="02020603050405020304" pitchFamily="18" charset="0"/>
              </a:rPr>
              <a:t>)  =  O(1)</a:t>
            </a:r>
          </a:p>
          <a:p>
            <a:pPr marL="0" indent="0" algn="just">
              <a:buNone/>
            </a:pPr>
            <a:r>
              <a:rPr lang="en-IN" sz="2400" dirty="0" smtClean="0">
                <a:latin typeface="Times New Roman" panose="02020603050405020304" pitchFamily="18" charset="0"/>
                <a:cs typeface="Times New Roman" panose="02020603050405020304" pitchFamily="18" charset="0"/>
              </a:rPr>
              <a:t>	O(insert</a:t>
            </a:r>
            <a:r>
              <a:rPr lang="en-IN" sz="2400" dirty="0">
                <a:latin typeface="Times New Roman" panose="02020603050405020304" pitchFamily="18" charset="0"/>
                <a:cs typeface="Times New Roman" panose="02020603050405020304" pitchFamily="18" charset="0"/>
              </a:rPr>
              <a:t>)  =   O(</a:t>
            </a:r>
            <a:r>
              <a:rPr lang="en-IN" sz="2400" dirty="0" err="1">
                <a:latin typeface="Times New Roman" panose="02020603050405020304" pitchFamily="18" charset="0"/>
                <a:cs typeface="Times New Roman" panose="02020603050405020304" pitchFamily="18" charset="0"/>
              </a:rPr>
              <a:t>logn</a:t>
            </a:r>
            <a:r>
              <a:rPr lang="en-IN" sz="2400" dirty="0">
                <a:latin typeface="Times New Roman" panose="02020603050405020304" pitchFamily="18" charset="0"/>
                <a:cs typeface="Times New Roman" panose="02020603050405020304" pitchFamily="18" charset="0"/>
              </a:rPr>
              <a:t>)</a:t>
            </a:r>
          </a:p>
          <a:p>
            <a:pPr marL="0" indent="0" algn="just">
              <a:buNone/>
            </a:pPr>
            <a:r>
              <a:rPr lang="en-IN" sz="2400" dirty="0" smtClean="0">
                <a:latin typeface="Times New Roman" panose="02020603050405020304" pitchFamily="18" charset="0"/>
                <a:cs typeface="Times New Roman" panose="02020603050405020304" pitchFamily="18" charset="0"/>
              </a:rPr>
              <a:t>	So</a:t>
            </a:r>
            <a:r>
              <a:rPr lang="en-IN" sz="2400" dirty="0">
                <a:latin typeface="Times New Roman" panose="02020603050405020304" pitchFamily="18" charset="0"/>
                <a:cs typeface="Times New Roman" panose="02020603050405020304" pitchFamily="18" charset="0"/>
              </a:rPr>
              <a:t>, T(n) = (n – 1) * </a:t>
            </a:r>
            <a:r>
              <a:rPr lang="en-IN" sz="2400" dirty="0" err="1">
                <a:latin typeface="Times New Roman" panose="02020603050405020304" pitchFamily="18" charset="0"/>
                <a:cs typeface="Times New Roman" panose="02020603050405020304" pitchFamily="18" charset="0"/>
              </a:rPr>
              <a:t>logn</a:t>
            </a:r>
            <a:r>
              <a:rPr lang="en-IN" sz="2400" dirty="0">
                <a:latin typeface="Times New Roman" panose="02020603050405020304" pitchFamily="18" charset="0"/>
                <a:cs typeface="Times New Roman" panose="02020603050405020304" pitchFamily="18" charset="0"/>
              </a:rPr>
              <a:t> = O(</a:t>
            </a:r>
            <a:r>
              <a:rPr lang="en-IN" sz="2400" dirty="0" err="1">
                <a:latin typeface="Times New Roman" panose="02020603050405020304" pitchFamily="18" charset="0"/>
                <a:cs typeface="Times New Roman" panose="02020603050405020304" pitchFamily="18" charset="0"/>
              </a:rPr>
              <a:t>nlogn</a:t>
            </a:r>
            <a:r>
              <a:rPr lang="en-IN" sz="2400" dirty="0">
                <a:latin typeface="Times New Roman" panose="02020603050405020304" pitchFamily="18" charset="0"/>
                <a:cs typeface="Times New Roman" panose="02020603050405020304" pitchFamily="18" charset="0"/>
              </a:rPr>
              <a:t>)</a:t>
            </a:r>
          </a:p>
          <a:p>
            <a:pPr algn="just" eaLnBrk="1" hangingPunct="1"/>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410632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animEffect transition="in" filter="wipe(left)">
                                      <p:cBhvr>
                                        <p:cTn id="7" dur="500"/>
                                        <p:tgtEl>
                                          <p:spTgt spid="143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41">
                                            <p:txEl>
                                              <p:pRg st="1" end="1"/>
                                            </p:txEl>
                                          </p:spTgt>
                                        </p:tgtEl>
                                        <p:attrNameLst>
                                          <p:attrName>style.visibility</p:attrName>
                                        </p:attrNameLst>
                                      </p:cBhvr>
                                      <p:to>
                                        <p:strVal val="visible"/>
                                      </p:to>
                                    </p:set>
                                    <p:animEffect transition="in" filter="wipe(left)">
                                      <p:cBhvr>
                                        <p:cTn id="12" dur="500"/>
                                        <p:tgtEl>
                                          <p:spTgt spid="143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41">
                                            <p:txEl>
                                              <p:pRg st="2" end="2"/>
                                            </p:txEl>
                                          </p:spTgt>
                                        </p:tgtEl>
                                        <p:attrNameLst>
                                          <p:attrName>style.visibility</p:attrName>
                                        </p:attrNameLst>
                                      </p:cBhvr>
                                      <p:to>
                                        <p:strVal val="visible"/>
                                      </p:to>
                                    </p:set>
                                    <p:animEffect transition="in" filter="wipe(left)">
                                      <p:cBhvr>
                                        <p:cTn id="17" dur="500"/>
                                        <p:tgtEl>
                                          <p:spTgt spid="143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341">
                                            <p:txEl>
                                              <p:pRg st="3" end="3"/>
                                            </p:txEl>
                                          </p:spTgt>
                                        </p:tgtEl>
                                        <p:attrNameLst>
                                          <p:attrName>style.visibility</p:attrName>
                                        </p:attrNameLst>
                                      </p:cBhvr>
                                      <p:to>
                                        <p:strVal val="visible"/>
                                      </p:to>
                                    </p:set>
                                    <p:animEffect transition="in" filter="wipe(left)">
                                      <p:cBhvr>
                                        <p:cTn id="22" dur="500"/>
                                        <p:tgtEl>
                                          <p:spTgt spid="1434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341">
                                            <p:txEl>
                                              <p:pRg st="4" end="4"/>
                                            </p:txEl>
                                          </p:spTgt>
                                        </p:tgtEl>
                                        <p:attrNameLst>
                                          <p:attrName>style.visibility</p:attrName>
                                        </p:attrNameLst>
                                      </p:cBhvr>
                                      <p:to>
                                        <p:strVal val="visible"/>
                                      </p:to>
                                    </p:set>
                                    <p:animEffect transition="in" filter="wipe(left)">
                                      <p:cBhvr>
                                        <p:cTn id="27" dur="500"/>
                                        <p:tgtEl>
                                          <p:spTgt spid="1434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341">
                                            <p:txEl>
                                              <p:pRg st="5" end="5"/>
                                            </p:txEl>
                                          </p:spTgt>
                                        </p:tgtEl>
                                        <p:attrNameLst>
                                          <p:attrName>style.visibility</p:attrName>
                                        </p:attrNameLst>
                                      </p:cBhvr>
                                      <p:to>
                                        <p:strVal val="visible"/>
                                      </p:to>
                                    </p:set>
                                    <p:animEffect transition="in" filter="wipe(left)">
                                      <p:cBhvr>
                                        <p:cTn id="32" dur="500"/>
                                        <p:tgtEl>
                                          <p:spTgt spid="1434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341">
                                            <p:txEl>
                                              <p:pRg st="6" end="6"/>
                                            </p:txEl>
                                          </p:spTgt>
                                        </p:tgtEl>
                                        <p:attrNameLst>
                                          <p:attrName>style.visibility</p:attrName>
                                        </p:attrNameLst>
                                      </p:cBhvr>
                                      <p:to>
                                        <p:strVal val="visible"/>
                                      </p:to>
                                    </p:set>
                                    <p:animEffect transition="in" filter="wipe(left)">
                                      <p:cBhvr>
                                        <p:cTn id="37" dur="500"/>
                                        <p:tgtEl>
                                          <p:spTgt spid="1434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341">
                                            <p:txEl>
                                              <p:pRg st="7" end="7"/>
                                            </p:txEl>
                                          </p:spTgt>
                                        </p:tgtEl>
                                        <p:attrNameLst>
                                          <p:attrName>style.visibility</p:attrName>
                                        </p:attrNameLst>
                                      </p:cBhvr>
                                      <p:to>
                                        <p:strVal val="visible"/>
                                      </p:to>
                                    </p:set>
                                    <p:animEffect transition="in" filter="wipe(left)">
                                      <p:cBhvr>
                                        <p:cTn id="42" dur="500"/>
                                        <p:tgtEl>
                                          <p:spTgt spid="1434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build="p" bldLvl="5" autoUpdateAnimBg="0"/>
    </p:bld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9D41919A-B063-484F-8555-6BDDCEEE0C91}" vid="{9951E7BF-43E2-45F6-88D6-6560462A62F5}"/>
    </a:ext>
  </a:extLst>
</a:theme>
</file>

<file path=ppt/theme/theme3.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1_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9D41919A-B063-484F-8555-6BDDCEEE0C91}" vid="{9951E7BF-43E2-45F6-88D6-6560462A62F5}"/>
    </a:ext>
  </a:extLst>
</a:theme>
</file>

<file path=ppt/theme/theme5.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6.xml><?xml version="1.0" encoding="utf-8"?>
<a:theme xmlns:a="http://schemas.openxmlformats.org/drawingml/2006/main" name="2_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9D41919A-B063-484F-8555-6BDDCEEE0C91}" vid="{9951E7BF-43E2-45F6-88D6-6560462A62F5}"/>
    </a:ext>
  </a:extLst>
</a:theme>
</file>

<file path=ppt/theme/theme7.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5.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6.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2185</TotalTime>
  <Words>2305</Words>
  <Application>Microsoft Office PowerPoint</Application>
  <PresentationFormat>On-screen Show (4:3)</PresentationFormat>
  <Paragraphs>434</Paragraphs>
  <Slides>41</Slides>
  <Notes>20</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41</vt:i4>
      </vt:variant>
    </vt:vector>
  </HeadingPairs>
  <TitlesOfParts>
    <vt:vector size="56" baseType="lpstr">
      <vt:lpstr>Arial</vt:lpstr>
      <vt:lpstr>Calibri</vt:lpstr>
      <vt:lpstr>Constantia</vt:lpstr>
      <vt:lpstr>FrnkGothITC Hv BT</vt:lpstr>
      <vt:lpstr>Times New Roman</vt:lpstr>
      <vt:lpstr>Trebuchet MS</vt:lpstr>
      <vt:lpstr>Wingdings</vt:lpstr>
      <vt:lpstr>Wingdings 2</vt:lpstr>
      <vt:lpstr>Default Design</vt:lpstr>
      <vt:lpstr>Theme1</vt:lpstr>
      <vt:lpstr>Flow</vt:lpstr>
      <vt:lpstr>1_Theme1</vt:lpstr>
      <vt:lpstr>1_Flow</vt:lpstr>
      <vt:lpstr>2_Theme1</vt:lpstr>
      <vt:lpstr>2_Flow</vt:lpstr>
      <vt:lpstr>PowerPoint Presentation</vt:lpstr>
      <vt:lpstr>Optimal merge patterns</vt:lpstr>
      <vt:lpstr>Example:</vt:lpstr>
      <vt:lpstr>Conti...</vt:lpstr>
      <vt:lpstr>Cont.….</vt:lpstr>
      <vt:lpstr>Cont.……</vt:lpstr>
      <vt:lpstr>Algorithm for Optimal Merge Pattern</vt:lpstr>
      <vt:lpstr>Complexity Analysis</vt:lpstr>
      <vt:lpstr>Complexity Analysis</vt:lpstr>
      <vt:lpstr>Example</vt:lpstr>
      <vt:lpstr>Other Applications</vt:lpstr>
      <vt:lpstr>Huffman Coding</vt:lpstr>
      <vt:lpstr>Cont..</vt:lpstr>
      <vt:lpstr>Conti..</vt:lpstr>
      <vt:lpstr>Conti..</vt:lpstr>
      <vt:lpstr>Huffman Coding</vt:lpstr>
      <vt:lpstr>PowerPoint Presentation</vt:lpstr>
      <vt:lpstr>Complexity Analysis of Huffman Coding </vt:lpstr>
      <vt:lpstr>Examples </vt:lpstr>
      <vt:lpstr>Message Coding &amp; Decoding</vt:lpstr>
      <vt:lpstr>Example</vt:lpstr>
      <vt:lpstr>Example</vt:lpstr>
      <vt:lpstr>Example</vt:lpstr>
      <vt:lpstr>Another Example</vt:lpstr>
      <vt:lpstr>Lossless Data Compression</vt:lpstr>
      <vt:lpstr>Lossless Data Compression</vt:lpstr>
      <vt:lpstr>Lossless Data Compression</vt:lpstr>
      <vt:lpstr>Huffman Trees</vt:lpstr>
      <vt:lpstr>Greedy Algorithm For Binary Trees</vt:lpstr>
      <vt:lpstr>Example</vt:lpstr>
      <vt:lpstr>Example</vt:lpstr>
      <vt:lpstr>Example</vt:lpstr>
      <vt:lpstr>Example</vt:lpstr>
      <vt:lpstr>Example</vt:lpstr>
      <vt:lpstr>Data Structure For Tree Collection</vt:lpstr>
      <vt:lpstr>Higher Order Trees</vt:lpstr>
      <vt:lpstr>Cause Of Failure</vt:lpstr>
      <vt:lpstr>How Many Length 0 Runs To Add?</vt:lpstr>
      <vt:lpstr>How Many Length 0 Runs To Add?</vt:lpstr>
      <vt:lpstr>Examples</vt:lpstr>
      <vt:lpstr>Huffman encoding</vt:lpstr>
    </vt:vector>
  </TitlesOfParts>
  <Company>The University of Texas at Dallas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Ajay</dc:creator>
  <cp:lastModifiedBy>Microsoft account</cp:lastModifiedBy>
  <cp:revision>216</cp:revision>
  <dcterms:created xsi:type="dcterms:W3CDTF">2008-08-24T23:28:11Z</dcterms:created>
  <dcterms:modified xsi:type="dcterms:W3CDTF">2023-03-15T04:55:30Z</dcterms:modified>
</cp:coreProperties>
</file>