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5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7.xml" ContentType="application/vnd.openxmlformats-officedocument.them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6" r:id="rId2"/>
    <p:sldMasterId id="2147483690" r:id="rId3"/>
    <p:sldMasterId id="2147483704" r:id="rId4"/>
    <p:sldMasterId id="2147483718" r:id="rId5"/>
    <p:sldMasterId id="2147483732" r:id="rId6"/>
    <p:sldMasterId id="2147483746" r:id="rId7"/>
  </p:sldMasterIdLst>
  <p:notesMasterIdLst>
    <p:notesMasterId r:id="rId40"/>
  </p:notesMasterIdLst>
  <p:sldIdLst>
    <p:sldId id="298" r:id="rId8"/>
    <p:sldId id="495" r:id="rId9"/>
    <p:sldId id="496" r:id="rId10"/>
    <p:sldId id="497" r:id="rId11"/>
    <p:sldId id="498" r:id="rId12"/>
    <p:sldId id="499" r:id="rId13"/>
    <p:sldId id="500" r:id="rId14"/>
    <p:sldId id="501" r:id="rId15"/>
    <p:sldId id="502" r:id="rId16"/>
    <p:sldId id="503" r:id="rId17"/>
    <p:sldId id="504" r:id="rId18"/>
    <p:sldId id="505" r:id="rId19"/>
    <p:sldId id="506" r:id="rId20"/>
    <p:sldId id="507" r:id="rId21"/>
    <p:sldId id="508" r:id="rId22"/>
    <p:sldId id="509" r:id="rId23"/>
    <p:sldId id="510" r:id="rId24"/>
    <p:sldId id="511" r:id="rId25"/>
    <p:sldId id="512" r:id="rId26"/>
    <p:sldId id="513" r:id="rId27"/>
    <p:sldId id="514" r:id="rId28"/>
    <p:sldId id="515" r:id="rId29"/>
    <p:sldId id="516" r:id="rId30"/>
    <p:sldId id="517" r:id="rId31"/>
    <p:sldId id="518" r:id="rId32"/>
    <p:sldId id="519" r:id="rId33"/>
    <p:sldId id="520" r:id="rId34"/>
    <p:sldId id="521" r:id="rId35"/>
    <p:sldId id="522" r:id="rId36"/>
    <p:sldId id="523" r:id="rId37"/>
    <p:sldId id="524" r:id="rId38"/>
    <p:sldId id="525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heme" Target="theme/theme1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9FAF8B9-3B13-46CB-8B5B-738070950AAD}" type="datetimeFigureOut">
              <a:rPr lang="en-US" altLang="en-US"/>
              <a:pPr>
                <a:defRPr/>
              </a:pPr>
              <a:t>3/14/2023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C17A903-38FD-446A-A0FC-113826BEFB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59759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2C85432-1902-4DDA-8E3D-5F57198F6B94}" type="slidenum">
              <a:rPr lang="en-US"/>
              <a:pPr>
                <a:spcBef>
                  <a:spcPct val="0"/>
                </a:spcBef>
              </a:pPr>
              <a:t>26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205" tIns="44604" rIns="89205" bIns="44604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9349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DBF15F-E4A8-4D45-87DC-2568F3B6540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466914-9E99-49A9-AB8E-1DC4D3DBC73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E0D003-FD55-46B1-BA44-CB08942F1C0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9ABE3D-7BB8-4B9B-A36C-B4029C65B79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ADFF7F-B8E3-4513-BF62-9F9C6654D2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815C964C-901B-4C70-BDA0-789B7FADD873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3BE301B5-0EB7-4DFD-A3EF-14260E9825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E9B61D3F-CA9F-4DAE-A99A-0DA615A4CF03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67E932A0-87BC-49BE-83FC-DE243959F7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99E974F6-EDCF-42CE-AF5E-510F5162F10F}" type="datetime1">
              <a:rPr lang="en-US"/>
              <a:pPr>
                <a:defRPr/>
              </a:pPr>
              <a:t>3/14/2023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D7645A4E-33CC-42EF-A73D-591D6D6FC5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D99A6594-9337-43E7-A5BD-B668B65DB7D5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F27193E6-C994-4E02-9868-BA6BC2DDAE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BA7A2817-9BC9-4A53-AF70-BE9BC93BC33E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9966C915-8BC5-4EE5-A297-47205A5242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2370760C-BCBD-4F97-A86F-B5A8F5F932CA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C32EC1C7-6D57-4D25-A104-B1CD0D4034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53854F-556F-4367-A6A6-38233DB425B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B07A14A3-2B60-4244-9BA9-1B216BCB44AD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A34E9164-E159-4BAB-840A-9A2B9516BE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BFE0F403-6AA8-43A6-9DBA-E5FFA84D21D5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8BAEC2B2-4A6D-4015-A729-16C6EC903D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B595E2DF-6D73-4139-AA93-83A9B8507810}" type="datetime1">
              <a:rPr lang="en-US"/>
              <a:pPr>
                <a:defRPr/>
              </a:pPr>
              <a:t>3/14/2023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C6C49A56-2FAC-4AD9-B666-3A1A6A7B12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6584139A-F844-44AE-B0B2-4B7E169A87A3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F95B85D7-F65D-453D-8BE3-A24D867E15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8CFD730C-E0A2-404C-9734-363546DBE33C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69C93DF8-0442-4271-B881-5C8EFD83EC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163DFD06-F531-46C1-95B4-DE68CB748185}" type="datetime1">
              <a:rPr lang="en-US"/>
              <a:pPr>
                <a:defRPr/>
              </a:pPr>
              <a:t>3/14/2023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151F0306-E0C5-49BB-AB46-4BD4E7AF8A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51C4962-C809-46FE-AEE5-26C5435520C3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  <a:latin typeface="Times New Roman" pitchFamily="18" charset="0"/>
              </a:defRPr>
            </a:lvl1pPr>
          </a:lstStyle>
          <a:p>
            <a:fld id="{052BAF3A-CE14-45FA-BAD3-3C79ED688E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759FA89-BAD3-4DBD-91C1-7736AA43B8E0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  <a:latin typeface="Arial" pitchFamily="34" charset="0"/>
              </a:defRPr>
            </a:lvl1pPr>
          </a:lstStyle>
          <a:p>
            <a:fld id="{B0A62AC0-D175-4AC9-9366-D142134030C7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1028DA9-F1EF-4B52-BBAA-F65E451AB2CE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84823290-0127-4340-839F-1410B439F7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67EB503-FA03-4C51-817C-B4F4A5518A0B}" type="datetime1">
              <a:rPr lang="en-US"/>
              <a:pPr>
                <a:defRPr/>
              </a:pPr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  <a:latin typeface="Arial" pitchFamily="34" charset="0"/>
              </a:defRPr>
            </a:lvl1pPr>
          </a:lstStyle>
          <a:p>
            <a:fld id="{BA31FB33-7F8C-4D5F-9B71-1A61D3BB278B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129878-0FC4-45A8-B0F0-D50FCCDECB1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6F26692-C445-4EA3-B3AC-D91F152171DE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19F40DE4-729F-40E9-B503-580AB18C71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E2BAA71-026C-4C32-8375-CB4F887ABDDE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659A13DE-7F5F-4A5C-8BFB-AF28E4B2AA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1FA73CF-BBAD-4C99-8EFD-237CAAE83C4B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51C98F03-7EAB-445B-B494-D8E0F5071C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BF3F4B8-8318-4A74-96CD-27250F3EA9C3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8136DC1A-2455-4D7D-A0B9-29B88F7834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735C40-B3BF-4548-9554-C4DB954A0B6D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842CA2EB-8F37-4E27-B872-ED51D794F5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7B8A9A3-1362-4FC3-B84A-384B104CB86B}" type="datetime1">
              <a:rPr lang="en-US"/>
              <a:pPr>
                <a:defRPr/>
              </a:pPr>
              <a:t>3/14/2023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D4A322F4-24F2-4875-841D-E932BCB686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8B21467-D5CC-44F3-AB6F-EE428DF7B7A3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FCF3D5C0-0B2E-4909-93CF-69EF8DC2E7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227EE0A-2661-4A1C-AA8E-A8C54409183A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357D70FF-CDA8-4FD2-9076-E8E9FD3005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600" y="6096000"/>
            <a:ext cx="19050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AC8281B-998E-4EB0-B673-BA36D2090074}" type="datetime1">
              <a:rPr lang="en-US"/>
              <a:pPr>
                <a:defRPr/>
              </a:pPr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6096000"/>
            <a:ext cx="28956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6096000"/>
            <a:ext cx="1905000" cy="457200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37755E8A-BAA4-429C-B1C3-59E0F95726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828800"/>
            <a:ext cx="38100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online image</a:t>
            </a:r>
            <a:endParaRPr lang="en-IN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600" y="6096000"/>
            <a:ext cx="19050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E0B6AB0-2596-4755-A7B6-B2E7C860907A}" type="datetime1">
              <a:rPr lang="en-US"/>
              <a:pPr>
                <a:defRPr/>
              </a:pPr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6096000"/>
            <a:ext cx="28956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6096000"/>
            <a:ext cx="1905000" cy="457200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62A45269-6775-4983-A1B3-E977C21106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959A73-CD49-42CB-8584-85A0BC056BD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AAF52277-44DF-42A5-BCBD-FCBD33532591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CA7D3189-EA61-4846-AA7F-DB29C84603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57454E91-F7F5-4ABB-8C49-A52683570F5E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CEDF7177-B06E-4A8F-AB97-0B22ED08E4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CCA68554-EF1B-4A7E-89F2-2F1740A3F551}" type="datetime1">
              <a:rPr lang="en-US"/>
              <a:pPr>
                <a:defRPr/>
              </a:pPr>
              <a:t>3/14/2023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1C589375-4D7D-4DE0-A939-B6AB0007FA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76FFDAD1-3F3D-490E-82E4-561E7FDB9139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4A688C1F-B1A7-4312-BE1F-456FADFC66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92B037A5-EBF0-4562-B89B-2AF8093609BE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D01DF6AB-0229-4608-BC13-46014FBE79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A3356436-D54E-450D-BE82-C633DCC03025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EA59D70A-B908-4DE5-BF1A-8205D86161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4217DDBD-EE36-4E71-AE52-90286EE262F5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710231EA-F2E8-4EB6-94C4-789E77CB47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B162D628-8405-45A2-82E6-33A129F2D769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F7C3E0EA-BB19-43B4-8D58-F87F42CCBC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3FA808A7-EAB0-4014-85CE-CD8E48111AD0}" type="datetime1">
              <a:rPr lang="en-US"/>
              <a:pPr>
                <a:defRPr/>
              </a:pPr>
              <a:t>3/14/2023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961B41BE-4539-4E05-95B9-A965F57151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61F6BC9B-6A30-4856-BCAB-224D1E2956A2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14EC2881-34C1-4802-B1E8-C9B249B7F3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61251A-0C33-4174-B601-8039B10A949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94927C4D-68DA-48CC-BD1B-ED7DE087CBCD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C4F4F873-79E5-4069-A0D0-314799D75D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5F5305B3-9ED1-4C2B-9920-F7A0ED8538FB}" type="datetime1">
              <a:rPr lang="en-US"/>
              <a:pPr>
                <a:defRPr/>
              </a:pPr>
              <a:t>3/14/2023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F20AC881-5EB4-4C6A-944C-03E2519DB7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48009A3A-18A4-4380-803D-682510B5061F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  <a:latin typeface="Times New Roman" pitchFamily="18" charset="0"/>
              </a:defRPr>
            </a:lvl1pPr>
          </a:lstStyle>
          <a:p>
            <a:fld id="{7456A9DC-F91E-495E-88D9-D3F184B370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EAD25EA-17FC-438E-8532-4127A7BF59E6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  <a:latin typeface="Arial" pitchFamily="34" charset="0"/>
              </a:defRPr>
            </a:lvl1pPr>
          </a:lstStyle>
          <a:p>
            <a:fld id="{1B5383F7-8022-4C42-9D34-3EC21BA29B9F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DBED7CD-DAF1-460A-9DB1-4714D93BA5B5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17399F90-E4AD-44C8-9AE4-E5DC67C351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29CA04D-8845-42F2-8497-F0187E5F9704}" type="datetime1">
              <a:rPr lang="en-US"/>
              <a:pPr>
                <a:defRPr/>
              </a:pPr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  <a:latin typeface="Arial" pitchFamily="34" charset="0"/>
              </a:defRPr>
            </a:lvl1pPr>
          </a:lstStyle>
          <a:p>
            <a:fld id="{60C95451-D322-4717-8D93-A23D74E6BE9F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0199247-E90A-4953-B92E-DDDE94E2C759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03C0B69D-BD7C-4711-A212-518504F3E4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6052A35-5EC1-47A6-9C2C-D2A6BB61F110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49BAE540-6159-4049-9647-11E87BE7A1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FF6C952-1B0C-4CE3-BAD4-0A0E3F7029DB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0B987A48-1333-4BB8-AE9B-55FD9F1139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2A4D3BA-794B-470C-82D3-1E515ABBDB0A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367F6BAA-0C02-45D4-9014-A94E95C40F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A7777-A25E-4131-ADFD-D51DD282D61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5A8A6CD-7CD0-4C2B-AB64-6726B731AD33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9E221F48-3C92-480D-BF6C-278D7CD675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1132D16-E265-453D-ACF4-21D48B513168}" type="datetime1">
              <a:rPr lang="en-US"/>
              <a:pPr>
                <a:defRPr/>
              </a:pPr>
              <a:t>3/14/2023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ADEFDECE-03FB-42B9-9C08-46B1E1019B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18A3E94-676D-4148-83E6-438413D77704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B1812392-A1B5-415C-8B58-6F5C6F53A6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C2DF8F5-5652-496F-8E44-178D7502CA60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7B705AF6-1D5C-4AC0-80FA-84F2F0D18C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600" y="6096000"/>
            <a:ext cx="19050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CC0A5E0-E987-4EBE-B90A-077A73AD0F26}" type="datetime1">
              <a:rPr lang="en-US"/>
              <a:pPr>
                <a:defRPr/>
              </a:pPr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6096000"/>
            <a:ext cx="28956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6096000"/>
            <a:ext cx="1905000" cy="457200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5C5588F0-B921-4A9B-B820-05D53C2F56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828800"/>
            <a:ext cx="38100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online image</a:t>
            </a:r>
            <a:endParaRPr lang="en-IN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600" y="6096000"/>
            <a:ext cx="19050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011543D-F880-4679-81F3-1FAED2027500}" type="datetime1">
              <a:rPr lang="en-US"/>
              <a:pPr>
                <a:defRPr/>
              </a:pPr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6096000"/>
            <a:ext cx="28956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6096000"/>
            <a:ext cx="1905000" cy="457200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5A14A6DC-B311-4BF3-A6A8-80AAE6FEDF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04016B1C-9F14-4EC1-A2D4-25C0DB834763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E3513580-8C97-401F-9694-14D9878E6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D8E2E3E1-3295-4F9F-BD85-F01F18593390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29D8F2F6-24FB-4B7A-9555-E46E528792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FEDF8F84-B07E-4EEF-92C0-6B00A42B1072}" type="datetime1">
              <a:rPr lang="en-US"/>
              <a:pPr>
                <a:defRPr/>
              </a:pPr>
              <a:t>3/14/2023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65E3D0B0-652F-4338-8E37-A856B05F80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7B13CF8A-FDF3-41E2-887C-61A0E7EACB82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D5C5376D-0B0B-4B91-8994-F3448FBAF2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8A7028-8497-484C-8CCE-FF5DB42CAE0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4C132C30-DD06-4339-A0A9-FCE3684F1D55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F619F032-AA88-4933-BF9A-7232E21EF3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94FBE359-1862-4453-9E20-FA90B0B2EAEE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FADF272E-A76F-417C-A0AC-B091522263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B0DB5E71-8603-4C41-BCB6-D6E90800BEFB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7A2505CF-52B7-455E-BED8-1AAA097A01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4B64ECD7-03E5-4425-ADD9-B312683D76E0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93D99104-BAFE-4DC8-B92C-019C75B88D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09F19203-3CAA-490C-A296-EEE04E7A7CFC}" type="datetime1">
              <a:rPr lang="en-US"/>
              <a:pPr>
                <a:defRPr/>
              </a:pPr>
              <a:t>3/14/2023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7FE1A7AA-CD4C-4232-B1CF-AB5092B546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E22F672A-97D3-46D7-828D-01C4907E4C20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E01285D5-DE97-49AB-9239-97D7A8DF1F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3E725015-CD84-492F-8C3A-D8D45E2554DB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A5E9C9D0-C36E-4BFB-82DF-84B8CD6D8D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D652C5DA-82E9-4A6D-86AE-AAEEF58AA9E2}" type="datetime1">
              <a:rPr lang="en-US"/>
              <a:pPr>
                <a:defRPr/>
              </a:pPr>
              <a:t>3/14/2023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23C590A3-784F-4B40-AFCA-720433434F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3E31C9D-68F2-4954-A0B5-2E666D10B104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  <a:latin typeface="Times New Roman" pitchFamily="18" charset="0"/>
              </a:defRPr>
            </a:lvl1pPr>
          </a:lstStyle>
          <a:p>
            <a:fld id="{050E85E0-80E9-48F8-9049-F28EC369DE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66EFEEF-36FD-4352-B5CC-A5882E89BA67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  <a:latin typeface="Arial" pitchFamily="34" charset="0"/>
              </a:defRPr>
            </a:lvl1pPr>
          </a:lstStyle>
          <a:p>
            <a:fld id="{768A63F4-BE88-46D9-AFE6-63EFF9FE6077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7F9165-155D-4038-8934-5D58E035BEC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6FC2327-D501-4AA6-BFA5-B504F3E44923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14133640-962F-47AA-ABF5-9AAD3CE16B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F609FAF-5ADF-4280-B42F-D7750788F6BD}" type="datetime1">
              <a:rPr lang="en-US"/>
              <a:pPr>
                <a:defRPr/>
              </a:pPr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  <a:latin typeface="Arial" pitchFamily="34" charset="0"/>
              </a:defRPr>
            </a:lvl1pPr>
          </a:lstStyle>
          <a:p>
            <a:fld id="{21CA8900-4893-4075-9FAB-146154E6A022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6606850-867B-4A0C-ADFA-13DB4848746D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9C2BC78D-EA73-4FD7-B3AE-87951A3C10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8032972-FA11-48EA-BB6B-F6AD938C67C1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27371197-7F75-4EA6-830E-C59EB7B2E2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53D0344-197F-470F-A420-F061CBDB1DAA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AAC71825-3C2C-4485-B241-07459F48FE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1BF679-9B3A-4C5E-BF68-CF8BB200F371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80438669-93CE-40AE-AF1C-E91B582ADC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24409C6-B9F2-4197-99F6-CCCB43CBFF88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91A31419-F144-45FC-B299-383098DFE6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83BFC39-193F-4086-8CB3-CD812C2C3D56}" type="datetime1">
              <a:rPr lang="en-US"/>
              <a:pPr>
                <a:defRPr/>
              </a:pPr>
              <a:t>3/14/2023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487D4BE7-7A61-4B3C-8D9E-61B036729B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B7BB5C7-1754-4A15-AC44-6E5603898DDB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898C675A-57D6-43DC-9C4E-ECE0F14B5A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F0A4684-95EA-4989-905D-F73444E72164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26FB63D6-5FF4-4011-BB36-15C64B7F92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D15171-6AD5-4920-ACFD-1E8DCC26439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600" y="6096000"/>
            <a:ext cx="19050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0836143-DFFD-46E3-ABCD-28FF1B960F68}" type="datetime1">
              <a:rPr lang="en-US"/>
              <a:pPr>
                <a:defRPr/>
              </a:pPr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6096000"/>
            <a:ext cx="28956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6096000"/>
            <a:ext cx="1905000" cy="457200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9C638491-2CBC-4553-BA0C-98CDD65B5B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828800"/>
            <a:ext cx="38100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online image</a:t>
            </a:r>
            <a:endParaRPr lang="en-IN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600" y="6096000"/>
            <a:ext cx="19050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A422A6C-DE40-4A3C-829B-99C3AE4F784C}" type="datetime1">
              <a:rPr lang="en-US"/>
              <a:pPr>
                <a:defRPr/>
              </a:pPr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6096000"/>
            <a:ext cx="28956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6096000"/>
            <a:ext cx="1905000" cy="457200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ECD548C9-74D7-44D0-8A24-668B3BDBE3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91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3AFDB4D-B5BF-45A9-806F-C44C1CA3A6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52" r:id="rId1"/>
    <p:sldLayoutId id="2147484853" r:id="rId2"/>
    <p:sldLayoutId id="2147484854" r:id="rId3"/>
    <p:sldLayoutId id="2147484855" r:id="rId4"/>
    <p:sldLayoutId id="2147484856" r:id="rId5"/>
    <p:sldLayoutId id="2147484857" r:id="rId6"/>
    <p:sldLayoutId id="2147484858" r:id="rId7"/>
    <p:sldLayoutId id="2147484859" r:id="rId8"/>
    <p:sldLayoutId id="2147484860" r:id="rId9"/>
    <p:sldLayoutId id="2147484861" r:id="rId10"/>
    <p:sldLayoutId id="2147484862" r:id="rId11"/>
    <p:sldLayoutId id="2147484863" r:id="rId12"/>
    <p:sldLayoutId id="214748486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3C0EF88-B4A9-43F5-A17C-CE610D52720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5" name="Rectangle 7"/>
          <p:cNvSpPr>
            <a:spLocks noChangeArrowheads="1"/>
          </p:cNvSpPr>
          <p:nvPr userDrawn="1"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65" r:id="rId1"/>
    <p:sldLayoutId id="2147484866" r:id="rId2"/>
    <p:sldLayoutId id="2147484867" r:id="rId3"/>
    <p:sldLayoutId id="2147484868" r:id="rId4"/>
    <p:sldLayoutId id="2147484869" r:id="rId5"/>
    <p:sldLayoutId id="2147484870" r:id="rId6"/>
    <p:sldLayoutId id="2147484871" r:id="rId7"/>
    <p:sldLayoutId id="2147484872" r:id="rId8"/>
    <p:sldLayoutId id="2147484873" r:id="rId9"/>
    <p:sldLayoutId id="2147484874" r:id="rId10"/>
    <p:sldLayoutId id="2147484875" r:id="rId11"/>
    <p:sldLayoutId id="2147484876" r:id="rId12"/>
    <p:sldLayoutId id="2147484877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307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4F63D27F-E25C-4A9A-852C-0A728E061BD3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  <a:latin typeface="Times New Roman" pitchFamily="18" charset="0"/>
              </a:defRPr>
            </a:lvl1pPr>
          </a:lstStyle>
          <a:p>
            <a:fld id="{81785129-2D86-4F4E-B321-C4E6384892B7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1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sp>
        <p:nvSpPr>
          <p:cNvPr id="3082" name="Rectangle 7"/>
          <p:cNvSpPr>
            <a:spLocks noChangeArrowheads="1"/>
          </p:cNvSpPr>
          <p:nvPr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78" r:id="rId1"/>
    <p:sldLayoutId id="2147484879" r:id="rId2"/>
    <p:sldLayoutId id="2147484880" r:id="rId3"/>
    <p:sldLayoutId id="2147484881" r:id="rId4"/>
    <p:sldLayoutId id="2147484882" r:id="rId5"/>
    <p:sldLayoutId id="2147484883" r:id="rId6"/>
    <p:sldLayoutId id="2147484884" r:id="rId7"/>
    <p:sldLayoutId id="2147484885" r:id="rId8"/>
    <p:sldLayoutId id="2147484886" r:id="rId9"/>
    <p:sldLayoutId id="2147484887" r:id="rId10"/>
    <p:sldLayoutId id="2147484888" r:id="rId11"/>
    <p:sldLayoutId id="2147484889" r:id="rId12"/>
    <p:sldLayoutId id="2147484890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9B5FF54C-078B-49B2-8D20-E70ED431E9C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3" name="Rectangle 7"/>
          <p:cNvSpPr>
            <a:spLocks noChangeArrowheads="1"/>
          </p:cNvSpPr>
          <p:nvPr userDrawn="1"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1" r:id="rId1"/>
    <p:sldLayoutId id="2147484892" r:id="rId2"/>
    <p:sldLayoutId id="2147484893" r:id="rId3"/>
    <p:sldLayoutId id="2147484894" r:id="rId4"/>
    <p:sldLayoutId id="2147484895" r:id="rId5"/>
    <p:sldLayoutId id="2147484896" r:id="rId6"/>
    <p:sldLayoutId id="2147484897" r:id="rId7"/>
    <p:sldLayoutId id="2147484898" r:id="rId8"/>
    <p:sldLayoutId id="2147484899" r:id="rId9"/>
    <p:sldLayoutId id="2147484900" r:id="rId10"/>
    <p:sldLayoutId id="2147484901" r:id="rId11"/>
    <p:sldLayoutId id="2147484902" r:id="rId12"/>
    <p:sldLayoutId id="214748490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5124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5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7E95D2D-2A84-43AF-B765-692797175E18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  <a:latin typeface="Times New Roman" pitchFamily="18" charset="0"/>
              </a:defRPr>
            </a:lvl1pPr>
          </a:lstStyle>
          <a:p>
            <a:fld id="{65C8A4C2-357B-4E2A-8064-18C8ABE55FC7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5129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sp>
        <p:nvSpPr>
          <p:cNvPr id="5130" name="Rectangle 7"/>
          <p:cNvSpPr>
            <a:spLocks noChangeArrowheads="1"/>
          </p:cNvSpPr>
          <p:nvPr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04" r:id="rId1"/>
    <p:sldLayoutId id="2147484905" r:id="rId2"/>
    <p:sldLayoutId id="2147484906" r:id="rId3"/>
    <p:sldLayoutId id="2147484907" r:id="rId4"/>
    <p:sldLayoutId id="2147484908" r:id="rId5"/>
    <p:sldLayoutId id="2147484909" r:id="rId6"/>
    <p:sldLayoutId id="2147484910" r:id="rId7"/>
    <p:sldLayoutId id="2147484911" r:id="rId8"/>
    <p:sldLayoutId id="2147484912" r:id="rId9"/>
    <p:sldLayoutId id="2147484913" r:id="rId10"/>
    <p:sldLayoutId id="2147484914" r:id="rId11"/>
    <p:sldLayoutId id="2147484915" r:id="rId12"/>
    <p:sldLayoutId id="2147484916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4846AA61-BB21-4BF2-9231-DE4BEAEEF9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151" name="Rectangle 7"/>
          <p:cNvSpPr>
            <a:spLocks noChangeArrowheads="1"/>
          </p:cNvSpPr>
          <p:nvPr userDrawn="1"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17" r:id="rId1"/>
    <p:sldLayoutId id="2147484918" r:id="rId2"/>
    <p:sldLayoutId id="2147484919" r:id="rId3"/>
    <p:sldLayoutId id="2147484920" r:id="rId4"/>
    <p:sldLayoutId id="2147484921" r:id="rId5"/>
    <p:sldLayoutId id="2147484922" r:id="rId6"/>
    <p:sldLayoutId id="2147484923" r:id="rId7"/>
    <p:sldLayoutId id="2147484924" r:id="rId8"/>
    <p:sldLayoutId id="2147484925" r:id="rId9"/>
    <p:sldLayoutId id="2147484926" r:id="rId10"/>
    <p:sldLayoutId id="2147484927" r:id="rId11"/>
    <p:sldLayoutId id="2147484928" r:id="rId12"/>
    <p:sldLayoutId id="2147484929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7172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85C8C22-5797-4526-AD68-C9F20AF665F5}" type="datetime1">
              <a:rPr lang="en-US"/>
              <a:pPr>
                <a:defRPr/>
              </a:pPr>
              <a:t>3/14/2023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  <a:latin typeface="Times New Roman" pitchFamily="18" charset="0"/>
              </a:defRPr>
            </a:lvl1pPr>
          </a:lstStyle>
          <a:p>
            <a:fld id="{AE38DC92-B4DA-42B8-984E-7C3EBA193F9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7177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sp>
        <p:nvSpPr>
          <p:cNvPr id="7178" name="Rectangle 7"/>
          <p:cNvSpPr>
            <a:spLocks noChangeArrowheads="1"/>
          </p:cNvSpPr>
          <p:nvPr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30" r:id="rId1"/>
    <p:sldLayoutId id="2147484931" r:id="rId2"/>
    <p:sldLayoutId id="2147484932" r:id="rId3"/>
    <p:sldLayoutId id="2147484933" r:id="rId4"/>
    <p:sldLayoutId id="2147484934" r:id="rId5"/>
    <p:sldLayoutId id="2147484935" r:id="rId6"/>
    <p:sldLayoutId id="2147484936" r:id="rId7"/>
    <p:sldLayoutId id="2147484937" r:id="rId8"/>
    <p:sldLayoutId id="2147484938" r:id="rId9"/>
    <p:sldLayoutId id="2147484939" r:id="rId10"/>
    <p:sldLayoutId id="2147484940" r:id="rId11"/>
    <p:sldLayoutId id="2147484941" r:id="rId12"/>
    <p:sldLayoutId id="2147484942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16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04800" y="349250"/>
            <a:ext cx="2743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sz="3600" dirty="0">
              <a:solidFill>
                <a:prstClr val="whit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285750" y="1809750"/>
            <a:ext cx="83820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en-US" sz="3200" b="1" dirty="0">
                <a:solidFill>
                  <a:srgbClr val="00B050"/>
                </a:solidFill>
              </a:rPr>
              <a:t/>
            </a:r>
            <a:br>
              <a:rPr lang="en-US" altLang="en-US" sz="3200" b="1" dirty="0">
                <a:solidFill>
                  <a:srgbClr val="00B050"/>
                </a:solidFill>
              </a:rPr>
            </a:br>
            <a:r>
              <a:rPr lang="en-US" altLang="en-US" sz="3200" b="1" dirty="0" smtClean="0">
                <a:solidFill>
                  <a:srgbClr val="00B050"/>
                </a:solidFill>
              </a:rPr>
              <a:t>(</a:t>
            </a:r>
            <a:r>
              <a:rPr lang="en-CA" sz="3200" dirty="0" smtClean="0"/>
              <a:t>Greedy Methods-4</a:t>
            </a:r>
            <a:r>
              <a:rPr lang="en-US" altLang="en-US" sz="3200" b="1" dirty="0" smtClean="0">
                <a:solidFill>
                  <a:srgbClr val="00B050"/>
                </a:solidFill>
              </a:rPr>
              <a:t>)</a:t>
            </a:r>
            <a:endParaRPr lang="en-US" sz="3200" b="1" i="1" dirty="0">
              <a:solidFill>
                <a:srgbClr val="40404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4E3BE1-0AD3-4338-B87A-9DDFC6FCD817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Example: Remove vertex with minimum distance</a:t>
            </a:r>
          </a:p>
        </p:txBody>
      </p:sp>
      <p:sp>
        <p:nvSpPr>
          <p:cNvPr id="12292" name="Text Box 41"/>
          <p:cNvSpPr txBox="1">
            <a:spLocks noChangeArrowheads="1"/>
          </p:cNvSpPr>
          <p:nvPr/>
        </p:nvSpPr>
        <p:spPr bwMode="auto">
          <a:xfrm>
            <a:off x="2182813" y="5848350"/>
            <a:ext cx="5111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Pick vertex in List with minimum distance, i.e., D</a:t>
            </a:r>
          </a:p>
        </p:txBody>
      </p:sp>
      <p:grpSp>
        <p:nvGrpSpPr>
          <p:cNvPr id="12293" name="Group 45"/>
          <p:cNvGrpSpPr>
            <a:grpSpLocks/>
          </p:cNvGrpSpPr>
          <p:nvPr/>
        </p:nvGrpSpPr>
        <p:grpSpPr bwMode="auto">
          <a:xfrm>
            <a:off x="1981200" y="2027238"/>
            <a:ext cx="5262563" cy="3600450"/>
            <a:chOff x="1248" y="1277"/>
            <a:chExt cx="3315" cy="2268"/>
          </a:xfrm>
        </p:grpSpPr>
        <p:sp>
          <p:nvSpPr>
            <p:cNvPr id="12296" name="Oval 3"/>
            <p:cNvSpPr>
              <a:spLocks noChangeArrowheads="1"/>
            </p:cNvSpPr>
            <p:nvPr/>
          </p:nvSpPr>
          <p:spPr bwMode="auto">
            <a:xfrm>
              <a:off x="2112" y="1536"/>
              <a:ext cx="288" cy="28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imes New Roman" panose="02020603050405020304" pitchFamily="18" charset="0"/>
                </a:rPr>
                <a:t>A</a:t>
              </a:r>
              <a:endParaRPr lang="en-US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2297" name="Oval 4"/>
            <p:cNvSpPr>
              <a:spLocks noChangeArrowheads="1"/>
            </p:cNvSpPr>
            <p:nvPr/>
          </p:nvSpPr>
          <p:spPr bwMode="auto">
            <a:xfrm>
              <a:off x="3408" y="297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imes New Roman" panose="02020603050405020304" pitchFamily="18" charset="0"/>
                </a:rPr>
                <a:t>G</a:t>
              </a:r>
              <a:endParaRPr lang="en-US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2298" name="Oval 5"/>
            <p:cNvSpPr>
              <a:spLocks noChangeArrowheads="1"/>
            </p:cNvSpPr>
            <p:nvPr/>
          </p:nvSpPr>
          <p:spPr bwMode="auto">
            <a:xfrm>
              <a:off x="2112" y="297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imes New Roman" panose="02020603050405020304" pitchFamily="18" charset="0"/>
                </a:rPr>
                <a:t>F</a:t>
              </a:r>
              <a:endParaRPr lang="en-US" sz="1800" baseline="-25000">
                <a:latin typeface="Times New Roman" panose="02020603050405020304" pitchFamily="18" charset="0"/>
              </a:endParaRPr>
            </a:p>
          </p:txBody>
        </p:sp>
        <p:cxnSp>
          <p:nvCxnSpPr>
            <p:cNvPr id="12299" name="AutoShape 6"/>
            <p:cNvCxnSpPr>
              <a:cxnSpLocks noChangeShapeType="1"/>
              <a:stCxn id="12297" idx="2"/>
              <a:endCxn id="12298" idx="6"/>
            </p:cNvCxnSpPr>
            <p:nvPr/>
          </p:nvCxnSpPr>
          <p:spPr bwMode="auto">
            <a:xfrm flipH="1">
              <a:off x="2400" y="3120"/>
              <a:ext cx="100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0" name="AutoShape 7"/>
            <p:cNvCxnSpPr>
              <a:cxnSpLocks noChangeShapeType="1"/>
              <a:stCxn id="12312" idx="2"/>
              <a:endCxn id="12309" idx="6"/>
            </p:cNvCxnSpPr>
            <p:nvPr/>
          </p:nvCxnSpPr>
          <p:spPr bwMode="auto">
            <a:xfrm flipH="1">
              <a:off x="1776" y="2400"/>
              <a:ext cx="100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1" name="AutoShape 8"/>
            <p:cNvCxnSpPr>
              <a:cxnSpLocks noChangeShapeType="1"/>
              <a:stCxn id="12296" idx="6"/>
              <a:endCxn id="12302" idx="2"/>
            </p:cNvCxnSpPr>
            <p:nvPr/>
          </p:nvCxnSpPr>
          <p:spPr bwMode="auto">
            <a:xfrm>
              <a:off x="2400" y="1680"/>
              <a:ext cx="100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2" name="Oval 9"/>
            <p:cNvSpPr>
              <a:spLocks noChangeArrowheads="1"/>
            </p:cNvSpPr>
            <p:nvPr/>
          </p:nvSpPr>
          <p:spPr bwMode="auto">
            <a:xfrm>
              <a:off x="3408" y="153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imes New Roman" panose="02020603050405020304" pitchFamily="18" charset="0"/>
                </a:rPr>
                <a:t>B</a:t>
              </a:r>
              <a:endParaRPr lang="en-US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2303" name="Oval 10"/>
            <p:cNvSpPr>
              <a:spLocks noChangeArrowheads="1"/>
            </p:cNvSpPr>
            <p:nvPr/>
          </p:nvSpPr>
          <p:spPr bwMode="auto">
            <a:xfrm>
              <a:off x="3984" y="225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imes New Roman" panose="02020603050405020304" pitchFamily="18" charset="0"/>
                </a:rPr>
                <a:t>E</a:t>
              </a:r>
              <a:endParaRPr lang="en-US" sz="1800" baseline="-25000">
                <a:latin typeface="Times New Roman" panose="02020603050405020304" pitchFamily="18" charset="0"/>
              </a:endParaRPr>
            </a:p>
          </p:txBody>
        </p:sp>
        <p:cxnSp>
          <p:nvCxnSpPr>
            <p:cNvPr id="12304" name="AutoShape 11"/>
            <p:cNvCxnSpPr>
              <a:cxnSpLocks noChangeShapeType="1"/>
              <a:stCxn id="12303" idx="2"/>
              <a:endCxn id="12312" idx="6"/>
            </p:cNvCxnSpPr>
            <p:nvPr/>
          </p:nvCxnSpPr>
          <p:spPr bwMode="auto">
            <a:xfrm flipH="1">
              <a:off x="3072" y="2400"/>
              <a:ext cx="91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5" name="AutoShape 12"/>
            <p:cNvCxnSpPr>
              <a:cxnSpLocks noChangeShapeType="1"/>
              <a:stCxn id="12303" idx="1"/>
              <a:endCxn id="12302" idx="5"/>
            </p:cNvCxnSpPr>
            <p:nvPr/>
          </p:nvCxnSpPr>
          <p:spPr bwMode="auto">
            <a:xfrm flipH="1" flipV="1">
              <a:off x="3654" y="1782"/>
              <a:ext cx="372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6" name="AutoShape 13"/>
            <p:cNvCxnSpPr>
              <a:cxnSpLocks noChangeShapeType="1"/>
              <a:stCxn id="12297" idx="7"/>
              <a:endCxn id="12303" idx="3"/>
            </p:cNvCxnSpPr>
            <p:nvPr/>
          </p:nvCxnSpPr>
          <p:spPr bwMode="auto">
            <a:xfrm flipV="1">
              <a:off x="3654" y="2502"/>
              <a:ext cx="372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7" name="AutoShape 14"/>
            <p:cNvCxnSpPr>
              <a:cxnSpLocks noChangeShapeType="1"/>
              <a:stCxn id="12296" idx="5"/>
              <a:endCxn id="12312" idx="1"/>
            </p:cNvCxnSpPr>
            <p:nvPr/>
          </p:nvCxnSpPr>
          <p:spPr bwMode="auto">
            <a:xfrm>
              <a:off x="2358" y="1782"/>
              <a:ext cx="468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8" name="AutoShape 15"/>
            <p:cNvCxnSpPr>
              <a:cxnSpLocks noChangeShapeType="1"/>
              <a:stCxn id="12302" idx="3"/>
              <a:endCxn id="12312" idx="7"/>
            </p:cNvCxnSpPr>
            <p:nvPr/>
          </p:nvCxnSpPr>
          <p:spPr bwMode="auto">
            <a:xfrm flipH="1">
              <a:off x="3030" y="1782"/>
              <a:ext cx="420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9" name="Oval 16"/>
            <p:cNvSpPr>
              <a:spLocks noChangeArrowheads="1"/>
            </p:cNvSpPr>
            <p:nvPr/>
          </p:nvSpPr>
          <p:spPr bwMode="auto">
            <a:xfrm>
              <a:off x="1488" y="225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imes New Roman" panose="02020603050405020304" pitchFamily="18" charset="0"/>
                </a:rPr>
                <a:t>C</a:t>
              </a:r>
              <a:endParaRPr lang="en-US" sz="1800" baseline="-25000">
                <a:latin typeface="Times New Roman" panose="02020603050405020304" pitchFamily="18" charset="0"/>
              </a:endParaRPr>
            </a:p>
          </p:txBody>
        </p:sp>
        <p:cxnSp>
          <p:nvCxnSpPr>
            <p:cNvPr id="12310" name="AutoShape 17"/>
            <p:cNvCxnSpPr>
              <a:cxnSpLocks noChangeShapeType="1"/>
              <a:stCxn id="12309" idx="7"/>
              <a:endCxn id="12296" idx="3"/>
            </p:cNvCxnSpPr>
            <p:nvPr/>
          </p:nvCxnSpPr>
          <p:spPr bwMode="auto">
            <a:xfrm flipV="1">
              <a:off x="1734" y="1782"/>
              <a:ext cx="420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1" name="AutoShape 18"/>
            <p:cNvCxnSpPr>
              <a:cxnSpLocks noChangeShapeType="1"/>
              <a:stCxn id="12298" idx="1"/>
              <a:endCxn id="12309" idx="5"/>
            </p:cNvCxnSpPr>
            <p:nvPr/>
          </p:nvCxnSpPr>
          <p:spPr bwMode="auto">
            <a:xfrm flipH="1" flipV="1">
              <a:off x="1734" y="2502"/>
              <a:ext cx="420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12" name="Oval 19"/>
            <p:cNvSpPr>
              <a:spLocks noChangeArrowheads="1"/>
            </p:cNvSpPr>
            <p:nvPr/>
          </p:nvSpPr>
          <p:spPr bwMode="auto">
            <a:xfrm>
              <a:off x="2784" y="2256"/>
              <a:ext cx="288" cy="288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Times New Roman" panose="02020603050405020304" pitchFamily="18" charset="0"/>
                </a:rPr>
                <a:t>D</a:t>
              </a:r>
              <a:endParaRPr lang="en-US" sz="1800" baseline="-25000">
                <a:latin typeface="Times New Roman" panose="02020603050405020304" pitchFamily="18" charset="0"/>
              </a:endParaRPr>
            </a:p>
          </p:txBody>
        </p:sp>
        <p:cxnSp>
          <p:nvCxnSpPr>
            <p:cNvPr id="12313" name="AutoShape 20"/>
            <p:cNvCxnSpPr>
              <a:cxnSpLocks noChangeShapeType="1"/>
              <a:stCxn id="12297" idx="1"/>
              <a:endCxn id="12312" idx="5"/>
            </p:cNvCxnSpPr>
            <p:nvPr/>
          </p:nvCxnSpPr>
          <p:spPr bwMode="auto">
            <a:xfrm flipH="1" flipV="1">
              <a:off x="3030" y="2502"/>
              <a:ext cx="420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4" name="AutoShape 21"/>
            <p:cNvCxnSpPr>
              <a:cxnSpLocks noChangeShapeType="1"/>
              <a:stCxn id="12298" idx="7"/>
              <a:endCxn id="12312" idx="3"/>
            </p:cNvCxnSpPr>
            <p:nvPr/>
          </p:nvCxnSpPr>
          <p:spPr bwMode="auto">
            <a:xfrm flipV="1">
              <a:off x="2358" y="2502"/>
              <a:ext cx="468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15" name="Text Box 22"/>
            <p:cNvSpPr txBox="1">
              <a:spLocks noChangeArrowheads="1"/>
            </p:cNvSpPr>
            <p:nvPr/>
          </p:nvSpPr>
          <p:spPr bwMode="auto">
            <a:xfrm>
              <a:off x="1737" y="1939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2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2316" name="Text Box 23"/>
            <p:cNvSpPr txBox="1">
              <a:spLocks noChangeArrowheads="1"/>
            </p:cNvSpPr>
            <p:nvPr/>
          </p:nvSpPr>
          <p:spPr bwMode="auto">
            <a:xfrm>
              <a:off x="2562" y="1930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2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2317" name="Text Box 24"/>
            <p:cNvSpPr txBox="1">
              <a:spLocks noChangeArrowheads="1"/>
            </p:cNvSpPr>
            <p:nvPr/>
          </p:nvSpPr>
          <p:spPr bwMode="auto">
            <a:xfrm>
              <a:off x="2832" y="1536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2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2318" name="Text Box 25"/>
            <p:cNvSpPr txBox="1">
              <a:spLocks noChangeArrowheads="1"/>
            </p:cNvSpPr>
            <p:nvPr/>
          </p:nvSpPr>
          <p:spPr bwMode="auto">
            <a:xfrm>
              <a:off x="3763" y="1930"/>
              <a:ext cx="2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200"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12319" name="Text Box 26"/>
            <p:cNvSpPr txBox="1">
              <a:spLocks noChangeArrowheads="1"/>
            </p:cNvSpPr>
            <p:nvPr/>
          </p:nvSpPr>
          <p:spPr bwMode="auto">
            <a:xfrm>
              <a:off x="3101" y="1930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2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2320" name="Text Box 27"/>
            <p:cNvSpPr txBox="1">
              <a:spLocks noChangeArrowheads="1"/>
            </p:cNvSpPr>
            <p:nvPr/>
          </p:nvSpPr>
          <p:spPr bwMode="auto">
            <a:xfrm>
              <a:off x="3888" y="2659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2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12321" name="Text Box 28"/>
            <p:cNvSpPr txBox="1">
              <a:spLocks noChangeArrowheads="1"/>
            </p:cNvSpPr>
            <p:nvPr/>
          </p:nvSpPr>
          <p:spPr bwMode="auto">
            <a:xfrm>
              <a:off x="3264" y="2659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2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2322" name="Text Box 29"/>
            <p:cNvSpPr txBox="1">
              <a:spLocks noChangeArrowheads="1"/>
            </p:cNvSpPr>
            <p:nvPr/>
          </p:nvSpPr>
          <p:spPr bwMode="auto">
            <a:xfrm>
              <a:off x="3456" y="2256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2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2323" name="Text Box 30"/>
            <p:cNvSpPr txBox="1">
              <a:spLocks noChangeArrowheads="1"/>
            </p:cNvSpPr>
            <p:nvPr/>
          </p:nvSpPr>
          <p:spPr bwMode="auto">
            <a:xfrm>
              <a:off x="2160" y="2256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2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2324" name="Text Box 31"/>
            <p:cNvSpPr txBox="1">
              <a:spLocks noChangeArrowheads="1"/>
            </p:cNvSpPr>
            <p:nvPr/>
          </p:nvSpPr>
          <p:spPr bwMode="auto">
            <a:xfrm>
              <a:off x="2448" y="2659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200"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12325" name="Text Box 32"/>
            <p:cNvSpPr txBox="1">
              <a:spLocks noChangeArrowheads="1"/>
            </p:cNvSpPr>
            <p:nvPr/>
          </p:nvSpPr>
          <p:spPr bwMode="auto">
            <a:xfrm>
              <a:off x="1776" y="2659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20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12326" name="Text Box 33"/>
            <p:cNvSpPr txBox="1">
              <a:spLocks noChangeArrowheads="1"/>
            </p:cNvSpPr>
            <p:nvPr/>
          </p:nvSpPr>
          <p:spPr bwMode="auto">
            <a:xfrm>
              <a:off x="2880" y="2976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2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2327" name="Text Box 34"/>
            <p:cNvSpPr txBox="1">
              <a:spLocks noChangeArrowheads="1"/>
            </p:cNvSpPr>
            <p:nvPr/>
          </p:nvSpPr>
          <p:spPr bwMode="auto">
            <a:xfrm>
              <a:off x="2160" y="1277"/>
              <a:ext cx="202" cy="23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2328" name="Text Box 35"/>
            <p:cNvSpPr txBox="1">
              <a:spLocks noChangeArrowheads="1"/>
            </p:cNvSpPr>
            <p:nvPr/>
          </p:nvSpPr>
          <p:spPr bwMode="auto">
            <a:xfrm>
              <a:off x="3456" y="1296"/>
              <a:ext cx="202" cy="23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Arial" panose="020B0604020202020204" pitchFamily="34" charset="0"/>
                  <a:sym typeface="Symbol" panose="05050102010706020507" pitchFamily="18" charset="2"/>
                </a:rPr>
                <a:t>2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2329" name="Text Box 36"/>
            <p:cNvSpPr txBox="1">
              <a:spLocks noChangeArrowheads="1"/>
            </p:cNvSpPr>
            <p:nvPr/>
          </p:nvSpPr>
          <p:spPr bwMode="auto">
            <a:xfrm>
              <a:off x="1248" y="2304"/>
              <a:ext cx="243" cy="23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solidFill>
                    <a:srgbClr val="674EA7"/>
                  </a:solidFill>
                  <a:latin typeface="Constantia" panose="02030602050306030303" pitchFamily="18" charset="0"/>
                </a:rPr>
                <a:t>∞ 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2330" name="Text Box 37"/>
            <p:cNvSpPr txBox="1">
              <a:spLocks noChangeArrowheads="1"/>
            </p:cNvSpPr>
            <p:nvPr/>
          </p:nvSpPr>
          <p:spPr bwMode="auto">
            <a:xfrm>
              <a:off x="4320" y="2256"/>
              <a:ext cx="243" cy="23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solidFill>
                    <a:srgbClr val="674EA7"/>
                  </a:solidFill>
                  <a:latin typeface="Constantia" panose="02030602050306030303" pitchFamily="18" charset="0"/>
                </a:rPr>
                <a:t>∞ 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2331" name="Text Box 38"/>
            <p:cNvSpPr txBox="1">
              <a:spLocks noChangeArrowheads="1"/>
            </p:cNvSpPr>
            <p:nvPr/>
          </p:nvSpPr>
          <p:spPr bwMode="auto">
            <a:xfrm>
              <a:off x="2832" y="2598"/>
              <a:ext cx="202" cy="23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Arial" panose="020B0604020202020204" pitchFamily="34" charset="0"/>
                  <a:sym typeface="Symbol" panose="05050102010706020507" pitchFamily="18" charset="2"/>
                </a:rPr>
                <a:t>1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2332" name="Text Box 39"/>
            <p:cNvSpPr txBox="1">
              <a:spLocks noChangeArrowheads="1"/>
            </p:cNvSpPr>
            <p:nvPr/>
          </p:nvSpPr>
          <p:spPr bwMode="auto">
            <a:xfrm>
              <a:off x="2160" y="3312"/>
              <a:ext cx="243" cy="23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solidFill>
                    <a:srgbClr val="674EA7"/>
                  </a:solidFill>
                  <a:latin typeface="Constantia" panose="02030602050306030303" pitchFamily="18" charset="0"/>
                </a:rPr>
                <a:t>∞ 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2333" name="Text Box 40"/>
            <p:cNvSpPr txBox="1">
              <a:spLocks noChangeArrowheads="1"/>
            </p:cNvSpPr>
            <p:nvPr/>
          </p:nvSpPr>
          <p:spPr bwMode="auto">
            <a:xfrm>
              <a:off x="3456" y="3312"/>
              <a:ext cx="243" cy="23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solidFill>
                    <a:srgbClr val="674EA7"/>
                  </a:solidFill>
                  <a:latin typeface="Constantia" panose="02030602050306030303" pitchFamily="18" charset="0"/>
                </a:rPr>
                <a:t>∞ </a:t>
              </a:r>
              <a:endParaRPr 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2294" name="Line 43"/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5" name="Line 44"/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94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FCBCFF-51E4-4CA4-80BB-B298D4142B52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Example: Update neighbors</a:t>
            </a:r>
          </a:p>
        </p:txBody>
      </p:sp>
      <p:sp>
        <p:nvSpPr>
          <p:cNvPr id="13316" name="Oval 3"/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A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13317" name="Oval 4"/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G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13318" name="Oval 5"/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F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3319" name="AutoShape 6"/>
          <p:cNvCxnSpPr>
            <a:cxnSpLocks noChangeShapeType="1"/>
            <a:stCxn id="13317" idx="2"/>
            <a:endCxn id="13318" idx="6"/>
          </p:cNvCxnSpPr>
          <p:nvPr/>
        </p:nvCxnSpPr>
        <p:spPr bwMode="auto">
          <a:xfrm flipH="1">
            <a:off x="3810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0" name="AutoShape 7"/>
          <p:cNvCxnSpPr>
            <a:cxnSpLocks noChangeShapeType="1"/>
            <a:stCxn id="13332" idx="2"/>
            <a:endCxn id="13329" idx="6"/>
          </p:cNvCxnSpPr>
          <p:nvPr/>
        </p:nvCxnSpPr>
        <p:spPr bwMode="auto">
          <a:xfrm flipH="1">
            <a:off x="2819400" y="3810000"/>
            <a:ext cx="1585913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1" name="AutoShape 8"/>
          <p:cNvCxnSpPr>
            <a:cxnSpLocks noChangeShapeType="1"/>
            <a:stCxn id="13316" idx="6"/>
            <a:endCxn id="13322" idx="2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2" name="Oval 9"/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B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13323" name="Oval 10"/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E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3324" name="AutoShape 11"/>
          <p:cNvCxnSpPr>
            <a:cxnSpLocks noChangeShapeType="1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5" name="AutoShape 12"/>
          <p:cNvCxnSpPr>
            <a:cxnSpLocks noChangeShapeType="1"/>
            <a:stCxn id="13323" idx="1"/>
            <a:endCxn id="13322" idx="5"/>
          </p:cNvCxnSpPr>
          <p:nvPr/>
        </p:nvCxnSpPr>
        <p:spPr bwMode="auto">
          <a:xfrm flipH="1" flipV="1">
            <a:off x="5800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6" name="AutoShape 13"/>
          <p:cNvCxnSpPr>
            <a:cxnSpLocks noChangeShapeType="1"/>
            <a:stCxn id="13317" idx="7"/>
            <a:endCxn id="13323" idx="3"/>
          </p:cNvCxnSpPr>
          <p:nvPr/>
        </p:nvCxnSpPr>
        <p:spPr bwMode="auto">
          <a:xfrm flipV="1">
            <a:off x="5800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7" name="AutoShape 14"/>
          <p:cNvCxnSpPr>
            <a:cxnSpLocks noChangeShapeType="1"/>
            <a:stCxn id="13316" idx="5"/>
            <a:endCxn id="13332" idx="1"/>
          </p:cNvCxnSpPr>
          <p:nvPr/>
        </p:nvCxnSpPr>
        <p:spPr bwMode="auto">
          <a:xfrm>
            <a:off x="3743325" y="2828925"/>
            <a:ext cx="7429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8" name="AutoShape 15"/>
          <p:cNvCxnSpPr>
            <a:cxnSpLocks noChangeShapeType="1"/>
            <a:stCxn id="13322" idx="3"/>
            <a:endCxn id="13332" idx="7"/>
          </p:cNvCxnSpPr>
          <p:nvPr/>
        </p:nvCxnSpPr>
        <p:spPr bwMode="auto">
          <a:xfrm flipH="1">
            <a:off x="4810125" y="2828925"/>
            <a:ext cx="6667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9" name="Oval 16"/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C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3330" name="AutoShape 17"/>
          <p:cNvCxnSpPr>
            <a:cxnSpLocks noChangeShapeType="1"/>
            <a:stCxn id="13329" idx="7"/>
            <a:endCxn id="13316" idx="3"/>
          </p:cNvCxnSpPr>
          <p:nvPr/>
        </p:nvCxnSpPr>
        <p:spPr bwMode="auto">
          <a:xfrm flipV="1">
            <a:off x="2752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1" name="AutoShape 18"/>
          <p:cNvCxnSpPr>
            <a:cxnSpLocks noChangeShapeType="1"/>
            <a:stCxn id="13318" idx="1"/>
            <a:endCxn id="13329" idx="5"/>
          </p:cNvCxnSpPr>
          <p:nvPr/>
        </p:nvCxnSpPr>
        <p:spPr bwMode="auto">
          <a:xfrm flipH="1" flipV="1">
            <a:off x="2752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2" name="Oval 19"/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D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3333" name="AutoShape 20"/>
          <p:cNvCxnSpPr>
            <a:cxnSpLocks noChangeShapeType="1"/>
            <a:stCxn id="13317" idx="1"/>
            <a:endCxn id="13332" idx="5"/>
          </p:cNvCxnSpPr>
          <p:nvPr/>
        </p:nvCxnSpPr>
        <p:spPr bwMode="auto">
          <a:xfrm flipH="1" flipV="1">
            <a:off x="4810125" y="3986213"/>
            <a:ext cx="6667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4" name="AutoShape 21"/>
          <p:cNvCxnSpPr>
            <a:cxnSpLocks noChangeShapeType="1"/>
            <a:stCxn id="13318" idx="7"/>
            <a:endCxn id="13332" idx="3"/>
          </p:cNvCxnSpPr>
          <p:nvPr/>
        </p:nvCxnSpPr>
        <p:spPr bwMode="auto">
          <a:xfrm flipV="1">
            <a:off x="3743325" y="3986213"/>
            <a:ext cx="7429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5" name="Text Box 22"/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3336" name="Text Box 23"/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3337" name="Text Box 24"/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3338" name="Text Box 25"/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3339" name="Text Box 26"/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3340" name="Text Box 27"/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3341" name="Text Box 28"/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3342" name="Text Box 29"/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3343" name="Text Box 30"/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3344" name="Text Box 31"/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3345" name="Text Box 32"/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3346" name="Text Box 33"/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3347" name="Text Box 34"/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3348" name="Text Box 35"/>
          <p:cNvSpPr txBox="1">
            <a:spLocks noChangeArrowheads="1"/>
          </p:cNvSpPr>
          <p:nvPr/>
        </p:nvSpPr>
        <p:spPr bwMode="auto">
          <a:xfrm>
            <a:off x="5486400" y="20574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3349" name="Text Box 36"/>
          <p:cNvSpPr txBox="1">
            <a:spLocks noChangeArrowheads="1"/>
          </p:cNvSpPr>
          <p:nvPr/>
        </p:nvSpPr>
        <p:spPr bwMode="auto">
          <a:xfrm>
            <a:off x="1981200" y="3667125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3350" name="Text Box 37"/>
          <p:cNvSpPr txBox="1">
            <a:spLocks noChangeArrowheads="1"/>
          </p:cNvSpPr>
          <p:nvPr/>
        </p:nvSpPr>
        <p:spPr bwMode="auto">
          <a:xfrm>
            <a:off x="6858000" y="3590925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3351" name="Text Box 38"/>
          <p:cNvSpPr txBox="1">
            <a:spLocks noChangeArrowheads="1"/>
          </p:cNvSpPr>
          <p:nvPr/>
        </p:nvSpPr>
        <p:spPr bwMode="auto">
          <a:xfrm>
            <a:off x="4495800" y="41243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3352" name="Text Box 39"/>
          <p:cNvSpPr txBox="1">
            <a:spLocks noChangeArrowheads="1"/>
          </p:cNvSpPr>
          <p:nvPr/>
        </p:nvSpPr>
        <p:spPr bwMode="auto">
          <a:xfrm>
            <a:off x="3429000" y="5257800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  <a:sym typeface="Symbol" panose="05050102010706020507" pitchFamily="18" charset="2"/>
              </a:rPr>
              <a:t>9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3353" name="Text Box 40"/>
          <p:cNvSpPr txBox="1">
            <a:spLocks noChangeArrowheads="1"/>
          </p:cNvSpPr>
          <p:nvPr/>
        </p:nvSpPr>
        <p:spPr bwMode="auto">
          <a:xfrm>
            <a:off x="5486400" y="5257800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  <a:sym typeface="Symbol" panose="05050102010706020507" pitchFamily="18" charset="2"/>
              </a:rPr>
              <a:t>5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3354" name="Line 43"/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55" name="Line 44"/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56" name="Line 45"/>
          <p:cNvSpPr>
            <a:spLocks noChangeShapeType="1"/>
          </p:cNvSpPr>
          <p:nvPr/>
        </p:nvSpPr>
        <p:spPr bwMode="auto">
          <a:xfrm flipH="1" flipV="1">
            <a:off x="4876800" y="3962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57" name="Line 46"/>
          <p:cNvSpPr>
            <a:spLocks noChangeShapeType="1"/>
          </p:cNvSpPr>
          <p:nvPr/>
        </p:nvSpPr>
        <p:spPr bwMode="auto">
          <a:xfrm flipH="1" flipV="1">
            <a:off x="4800600" y="4114800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58" name="Line 47"/>
          <p:cNvSpPr>
            <a:spLocks noChangeShapeType="1"/>
          </p:cNvSpPr>
          <p:nvPr/>
        </p:nvSpPr>
        <p:spPr bwMode="auto">
          <a:xfrm flipV="1">
            <a:off x="3962400" y="4114800"/>
            <a:ext cx="5334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59" name="Line 48"/>
          <p:cNvSpPr>
            <a:spLocks noChangeShapeType="1"/>
          </p:cNvSpPr>
          <p:nvPr/>
        </p:nvSpPr>
        <p:spPr bwMode="auto">
          <a:xfrm flipV="1">
            <a:off x="2895600" y="39624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60" name="Text Box 49"/>
          <p:cNvSpPr txBox="1">
            <a:spLocks noChangeArrowheads="1"/>
          </p:cNvSpPr>
          <p:nvPr/>
        </p:nvSpPr>
        <p:spPr bwMode="auto">
          <a:xfrm>
            <a:off x="304800" y="4724400"/>
            <a:ext cx="27289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Distance(C) = 1 + 2 = 3 Distance(E) = 1 + 2 = 3 Distance(F) = 1 + 8 = 9 Distance(G) = 1 + 4 = 5</a:t>
            </a:r>
          </a:p>
        </p:txBody>
      </p:sp>
    </p:spTree>
    <p:extLst>
      <p:ext uri="{BB962C8B-B14F-4D97-AF65-F5344CB8AC3E}">
        <p14:creationId xmlns:p14="http://schemas.microsoft.com/office/powerpoint/2010/main" val="388800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6004AC-29A2-4115-90DF-8FF3635D2CE9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Example: Continued...</a:t>
            </a:r>
            <a:endParaRPr lang="en-US" smtClean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4340" name="Oval 3"/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A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14341" name="Oval 4"/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G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14342" name="Oval 5"/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F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4343" name="AutoShape 6"/>
          <p:cNvCxnSpPr>
            <a:cxnSpLocks noChangeShapeType="1"/>
            <a:stCxn id="14341" idx="2"/>
            <a:endCxn id="14342" idx="6"/>
          </p:cNvCxnSpPr>
          <p:nvPr/>
        </p:nvCxnSpPr>
        <p:spPr bwMode="auto">
          <a:xfrm flipH="1">
            <a:off x="3810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4" name="AutoShape 7"/>
          <p:cNvCxnSpPr>
            <a:cxnSpLocks noChangeShapeType="1"/>
            <a:stCxn id="14356" idx="2"/>
            <a:endCxn id="14353" idx="6"/>
          </p:cNvCxnSpPr>
          <p:nvPr/>
        </p:nvCxnSpPr>
        <p:spPr bwMode="auto">
          <a:xfrm flipH="1">
            <a:off x="2819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5" name="AutoShape 8"/>
          <p:cNvCxnSpPr>
            <a:cxnSpLocks noChangeShapeType="1"/>
            <a:stCxn id="14340" idx="6"/>
            <a:endCxn id="14346" idx="2"/>
          </p:cNvCxnSpPr>
          <p:nvPr/>
        </p:nvCxnSpPr>
        <p:spPr bwMode="auto">
          <a:xfrm>
            <a:off x="3810000" y="2667000"/>
            <a:ext cx="1585913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Oval 9"/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B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14347" name="Oval 10"/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E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4348" name="AutoShape 11"/>
          <p:cNvCxnSpPr>
            <a:cxnSpLocks noChangeShapeType="1"/>
            <a:stCxn id="14347" idx="2"/>
            <a:endCxn id="14356" idx="6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AutoShape 12"/>
          <p:cNvCxnSpPr>
            <a:cxnSpLocks noChangeShapeType="1"/>
            <a:stCxn id="14347" idx="1"/>
            <a:endCxn id="14346" idx="5"/>
          </p:cNvCxnSpPr>
          <p:nvPr/>
        </p:nvCxnSpPr>
        <p:spPr bwMode="auto">
          <a:xfrm flipH="1" flipV="1">
            <a:off x="5800725" y="2843213"/>
            <a:ext cx="5905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0" name="AutoShape 13"/>
          <p:cNvCxnSpPr>
            <a:cxnSpLocks noChangeShapeType="1"/>
            <a:stCxn id="14341" idx="7"/>
            <a:endCxn id="14347" idx="3"/>
          </p:cNvCxnSpPr>
          <p:nvPr/>
        </p:nvCxnSpPr>
        <p:spPr bwMode="auto">
          <a:xfrm flipV="1">
            <a:off x="5800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1" name="AutoShape 14"/>
          <p:cNvCxnSpPr>
            <a:cxnSpLocks noChangeShapeType="1"/>
            <a:stCxn id="14340" idx="5"/>
            <a:endCxn id="14356" idx="1"/>
          </p:cNvCxnSpPr>
          <p:nvPr/>
        </p:nvCxnSpPr>
        <p:spPr bwMode="auto">
          <a:xfrm>
            <a:off x="3743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2" name="AutoShape 15"/>
          <p:cNvCxnSpPr>
            <a:cxnSpLocks noChangeShapeType="1"/>
            <a:stCxn id="14346" idx="3"/>
            <a:endCxn id="14356" idx="7"/>
          </p:cNvCxnSpPr>
          <p:nvPr/>
        </p:nvCxnSpPr>
        <p:spPr bwMode="auto">
          <a:xfrm flipH="1">
            <a:off x="4810125" y="2843213"/>
            <a:ext cx="6667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3" name="Oval 16"/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C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4354" name="AutoShape 17"/>
          <p:cNvCxnSpPr>
            <a:cxnSpLocks noChangeShapeType="1"/>
            <a:stCxn id="14353" idx="7"/>
            <a:endCxn id="14340" idx="3"/>
          </p:cNvCxnSpPr>
          <p:nvPr/>
        </p:nvCxnSpPr>
        <p:spPr bwMode="auto">
          <a:xfrm flipV="1">
            <a:off x="2752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5" name="AutoShape 18"/>
          <p:cNvCxnSpPr>
            <a:cxnSpLocks noChangeShapeType="1"/>
            <a:stCxn id="14342" idx="1"/>
            <a:endCxn id="14353" idx="5"/>
          </p:cNvCxnSpPr>
          <p:nvPr/>
        </p:nvCxnSpPr>
        <p:spPr bwMode="auto">
          <a:xfrm flipH="1" flipV="1">
            <a:off x="2752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6" name="Oval 19"/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D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4357" name="AutoShape 20"/>
          <p:cNvCxnSpPr>
            <a:cxnSpLocks noChangeShapeType="1"/>
            <a:stCxn id="14341" idx="1"/>
            <a:endCxn id="14356" idx="5"/>
          </p:cNvCxnSpPr>
          <p:nvPr/>
        </p:nvCxnSpPr>
        <p:spPr bwMode="auto">
          <a:xfrm flipH="1" flipV="1">
            <a:off x="4810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8" name="AutoShape 21"/>
          <p:cNvCxnSpPr>
            <a:cxnSpLocks noChangeShapeType="1"/>
            <a:stCxn id="14342" idx="7"/>
            <a:endCxn id="14356" idx="3"/>
          </p:cNvCxnSpPr>
          <p:nvPr/>
        </p:nvCxnSpPr>
        <p:spPr bwMode="auto">
          <a:xfrm flipV="1">
            <a:off x="3743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9" name="Text Box 22"/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4360" name="Text Box 23"/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4361" name="Text Box 24"/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4362" name="Text Box 25"/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4363" name="Text Box 26"/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4364" name="Text Box 27"/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4365" name="Text Box 28"/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4366" name="Text Box 29"/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4367" name="Text Box 30"/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4368" name="Text Box 31"/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4369" name="Text Box 32"/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4370" name="Text Box 33"/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4371" name="Text Box 34"/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372" name="Text Box 35"/>
          <p:cNvSpPr txBox="1">
            <a:spLocks noChangeArrowheads="1"/>
          </p:cNvSpPr>
          <p:nvPr/>
        </p:nvSpPr>
        <p:spPr bwMode="auto">
          <a:xfrm>
            <a:off x="5486400" y="20574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4373" name="Text Box 36"/>
          <p:cNvSpPr txBox="1">
            <a:spLocks noChangeArrowheads="1"/>
          </p:cNvSpPr>
          <p:nvPr/>
        </p:nvSpPr>
        <p:spPr bwMode="auto">
          <a:xfrm>
            <a:off x="1981200" y="36671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4374" name="Text Box 37"/>
          <p:cNvSpPr txBox="1">
            <a:spLocks noChangeArrowheads="1"/>
          </p:cNvSpPr>
          <p:nvPr/>
        </p:nvSpPr>
        <p:spPr bwMode="auto">
          <a:xfrm>
            <a:off x="6858000" y="35909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4375" name="Text Box 38"/>
          <p:cNvSpPr txBox="1">
            <a:spLocks noChangeArrowheads="1"/>
          </p:cNvSpPr>
          <p:nvPr/>
        </p:nvSpPr>
        <p:spPr bwMode="auto">
          <a:xfrm>
            <a:off x="4495800" y="41243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4376" name="Text Box 42"/>
          <p:cNvSpPr txBox="1">
            <a:spLocks noChangeArrowheads="1"/>
          </p:cNvSpPr>
          <p:nvPr/>
        </p:nvSpPr>
        <p:spPr bwMode="auto">
          <a:xfrm>
            <a:off x="914400" y="1676400"/>
            <a:ext cx="704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Pick vertex in List with minimum distance (B) and update neighbors</a:t>
            </a:r>
          </a:p>
        </p:txBody>
      </p:sp>
      <p:sp>
        <p:nvSpPr>
          <p:cNvPr id="14377" name="Line 43"/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78" name="Line 44"/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79" name="Line 45"/>
          <p:cNvSpPr>
            <a:spLocks noChangeShapeType="1"/>
          </p:cNvSpPr>
          <p:nvPr/>
        </p:nvSpPr>
        <p:spPr bwMode="auto">
          <a:xfrm flipH="1" flipV="1">
            <a:off x="4876800" y="3962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80" name="Line 46"/>
          <p:cNvSpPr>
            <a:spLocks noChangeShapeType="1"/>
          </p:cNvSpPr>
          <p:nvPr/>
        </p:nvSpPr>
        <p:spPr bwMode="auto">
          <a:xfrm flipH="1" flipV="1">
            <a:off x="4800600" y="4114800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81" name="Line 47"/>
          <p:cNvSpPr>
            <a:spLocks noChangeShapeType="1"/>
          </p:cNvSpPr>
          <p:nvPr/>
        </p:nvSpPr>
        <p:spPr bwMode="auto">
          <a:xfrm flipV="1">
            <a:off x="3962400" y="4114800"/>
            <a:ext cx="5334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82" name="Line 48"/>
          <p:cNvSpPr>
            <a:spLocks noChangeShapeType="1"/>
          </p:cNvSpPr>
          <p:nvPr/>
        </p:nvSpPr>
        <p:spPr bwMode="auto">
          <a:xfrm flipV="1">
            <a:off x="2895600" y="39624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83" name="Text Box 49"/>
          <p:cNvSpPr txBox="1">
            <a:spLocks noChangeArrowheads="1"/>
          </p:cNvSpPr>
          <p:nvPr/>
        </p:nvSpPr>
        <p:spPr bwMode="auto">
          <a:xfrm>
            <a:off x="3429000" y="52578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  <a:sym typeface="Symbol" panose="05050102010706020507" pitchFamily="18" charset="2"/>
              </a:rPr>
              <a:t>9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4384" name="Text Box 50"/>
          <p:cNvSpPr txBox="1">
            <a:spLocks noChangeArrowheads="1"/>
          </p:cNvSpPr>
          <p:nvPr/>
        </p:nvSpPr>
        <p:spPr bwMode="auto">
          <a:xfrm>
            <a:off x="5486400" y="52578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  <a:sym typeface="Symbol" panose="05050102010706020507" pitchFamily="18" charset="2"/>
              </a:rPr>
              <a:t>5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4385" name="Text Box 51"/>
          <p:cNvSpPr txBox="1">
            <a:spLocks noChangeArrowheads="1"/>
          </p:cNvSpPr>
          <p:nvPr/>
        </p:nvSpPr>
        <p:spPr bwMode="auto">
          <a:xfrm>
            <a:off x="6172200" y="4419600"/>
            <a:ext cx="27432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Note : distance(D)</a:t>
            </a:r>
            <a:r>
              <a:rPr lang="en-US" sz="1800" baseline="-25000">
                <a:latin typeface="Arial" panose="020B0604020202020204" pitchFamily="34" charset="0"/>
              </a:rPr>
              <a:t> </a:t>
            </a:r>
            <a:r>
              <a:rPr lang="en-US" sz="1800">
                <a:latin typeface="Arial" panose="020B0604020202020204" pitchFamily="34" charset="0"/>
              </a:rPr>
              <a:t>not updated since D is already known and distance(E) not updated since it is larger than previously computed</a:t>
            </a:r>
          </a:p>
        </p:txBody>
      </p:sp>
    </p:spTree>
    <p:extLst>
      <p:ext uri="{BB962C8B-B14F-4D97-AF65-F5344CB8AC3E}">
        <p14:creationId xmlns:p14="http://schemas.microsoft.com/office/powerpoint/2010/main" val="7488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F26DAD-616E-4289-AEF4-88D7D3E569A9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Example: Continued...</a:t>
            </a:r>
            <a:endParaRPr lang="en-US" smtClean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5364" name="Oval 3"/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A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15365" name="Oval 4"/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G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15366" name="Oval 5"/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F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5367" name="AutoShape 6"/>
          <p:cNvCxnSpPr>
            <a:cxnSpLocks noChangeShapeType="1"/>
            <a:stCxn id="15365" idx="2"/>
            <a:endCxn id="15366" idx="6"/>
          </p:cNvCxnSpPr>
          <p:nvPr/>
        </p:nvCxnSpPr>
        <p:spPr bwMode="auto">
          <a:xfrm flipH="1">
            <a:off x="3810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8" name="AutoShape 7"/>
          <p:cNvCxnSpPr>
            <a:cxnSpLocks noChangeShapeType="1"/>
            <a:stCxn id="15380" idx="2"/>
            <a:endCxn id="15377" idx="6"/>
          </p:cNvCxnSpPr>
          <p:nvPr/>
        </p:nvCxnSpPr>
        <p:spPr bwMode="auto">
          <a:xfrm flipH="1">
            <a:off x="2819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9" name="AutoShape 8"/>
          <p:cNvCxnSpPr>
            <a:cxnSpLocks noChangeShapeType="1"/>
            <a:stCxn id="15364" idx="6"/>
            <a:endCxn id="15370" idx="2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0" name="Oval 9"/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B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15371" name="Oval 10"/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E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5372" name="AutoShape 11"/>
          <p:cNvCxnSpPr>
            <a:cxnSpLocks noChangeShapeType="1"/>
            <a:stCxn id="15371" idx="2"/>
            <a:endCxn id="15380" idx="6"/>
          </p:cNvCxnSpPr>
          <p:nvPr/>
        </p:nvCxnSpPr>
        <p:spPr bwMode="auto">
          <a:xfrm flipH="1">
            <a:off x="4876800" y="3810000"/>
            <a:ext cx="1433513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AutoShape 12"/>
          <p:cNvCxnSpPr>
            <a:cxnSpLocks noChangeShapeType="1"/>
            <a:stCxn id="15371" idx="1"/>
            <a:endCxn id="15370" idx="5"/>
          </p:cNvCxnSpPr>
          <p:nvPr/>
        </p:nvCxnSpPr>
        <p:spPr bwMode="auto">
          <a:xfrm flipH="1" flipV="1">
            <a:off x="5800725" y="2828925"/>
            <a:ext cx="5905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AutoShape 13"/>
          <p:cNvCxnSpPr>
            <a:cxnSpLocks noChangeShapeType="1"/>
            <a:stCxn id="15365" idx="7"/>
            <a:endCxn id="15371" idx="3"/>
          </p:cNvCxnSpPr>
          <p:nvPr/>
        </p:nvCxnSpPr>
        <p:spPr bwMode="auto">
          <a:xfrm flipV="1">
            <a:off x="5800725" y="3986213"/>
            <a:ext cx="5905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AutoShape 14"/>
          <p:cNvCxnSpPr>
            <a:cxnSpLocks noChangeShapeType="1"/>
            <a:stCxn id="15364" idx="5"/>
            <a:endCxn id="15380" idx="1"/>
          </p:cNvCxnSpPr>
          <p:nvPr/>
        </p:nvCxnSpPr>
        <p:spPr bwMode="auto">
          <a:xfrm>
            <a:off x="3743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AutoShape 15"/>
          <p:cNvCxnSpPr>
            <a:cxnSpLocks noChangeShapeType="1"/>
            <a:stCxn id="15370" idx="3"/>
            <a:endCxn id="15380" idx="7"/>
          </p:cNvCxnSpPr>
          <p:nvPr/>
        </p:nvCxnSpPr>
        <p:spPr bwMode="auto">
          <a:xfrm flipH="1">
            <a:off x="4810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7" name="Oval 16"/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C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5378" name="AutoShape 17"/>
          <p:cNvCxnSpPr>
            <a:cxnSpLocks noChangeShapeType="1"/>
            <a:stCxn id="15377" idx="7"/>
            <a:endCxn id="15364" idx="3"/>
          </p:cNvCxnSpPr>
          <p:nvPr/>
        </p:nvCxnSpPr>
        <p:spPr bwMode="auto">
          <a:xfrm flipV="1">
            <a:off x="2752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9" name="AutoShape 18"/>
          <p:cNvCxnSpPr>
            <a:cxnSpLocks noChangeShapeType="1"/>
            <a:stCxn id="15366" idx="1"/>
            <a:endCxn id="15377" idx="5"/>
          </p:cNvCxnSpPr>
          <p:nvPr/>
        </p:nvCxnSpPr>
        <p:spPr bwMode="auto">
          <a:xfrm flipH="1" flipV="1">
            <a:off x="2752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0" name="Oval 19"/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D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5381" name="AutoShape 20"/>
          <p:cNvCxnSpPr>
            <a:cxnSpLocks noChangeShapeType="1"/>
            <a:stCxn id="15365" idx="1"/>
            <a:endCxn id="15380" idx="5"/>
          </p:cNvCxnSpPr>
          <p:nvPr/>
        </p:nvCxnSpPr>
        <p:spPr bwMode="auto">
          <a:xfrm flipH="1" flipV="1">
            <a:off x="4810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2" name="AutoShape 21"/>
          <p:cNvCxnSpPr>
            <a:cxnSpLocks noChangeShapeType="1"/>
            <a:stCxn id="15366" idx="7"/>
            <a:endCxn id="15380" idx="3"/>
          </p:cNvCxnSpPr>
          <p:nvPr/>
        </p:nvCxnSpPr>
        <p:spPr bwMode="auto">
          <a:xfrm flipV="1">
            <a:off x="3743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3" name="Text Box 22"/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5384" name="Text Box 23"/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5385" name="Text Box 24"/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5386" name="Text Box 25"/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5387" name="Text Box 26"/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5388" name="Text Box 27"/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5389" name="Text Box 28"/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5390" name="Text Box 29"/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5391" name="Text Box 30"/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5392" name="Text Box 31"/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5393" name="Text Box 32"/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5394" name="Text Box 33"/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5395" name="Text Box 34"/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396" name="Text Box 35"/>
          <p:cNvSpPr txBox="1">
            <a:spLocks noChangeArrowheads="1"/>
          </p:cNvSpPr>
          <p:nvPr/>
        </p:nvSpPr>
        <p:spPr bwMode="auto">
          <a:xfrm>
            <a:off x="5486400" y="20574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5397" name="Text Box 36"/>
          <p:cNvSpPr txBox="1">
            <a:spLocks noChangeArrowheads="1"/>
          </p:cNvSpPr>
          <p:nvPr/>
        </p:nvSpPr>
        <p:spPr bwMode="auto">
          <a:xfrm>
            <a:off x="1981200" y="36671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5398" name="Text Box 37"/>
          <p:cNvSpPr txBox="1">
            <a:spLocks noChangeArrowheads="1"/>
          </p:cNvSpPr>
          <p:nvPr/>
        </p:nvSpPr>
        <p:spPr bwMode="auto">
          <a:xfrm>
            <a:off x="6858000" y="35909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5399" name="Text Box 38"/>
          <p:cNvSpPr txBox="1">
            <a:spLocks noChangeArrowheads="1"/>
          </p:cNvSpPr>
          <p:nvPr/>
        </p:nvSpPr>
        <p:spPr bwMode="auto">
          <a:xfrm>
            <a:off x="4495800" y="41243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5400" name="Line 42"/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401" name="Line 43"/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402" name="Line 44"/>
          <p:cNvSpPr>
            <a:spLocks noChangeShapeType="1"/>
          </p:cNvSpPr>
          <p:nvPr/>
        </p:nvSpPr>
        <p:spPr bwMode="auto">
          <a:xfrm flipH="1" flipV="1">
            <a:off x="4876800" y="3962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403" name="Line 45"/>
          <p:cNvSpPr>
            <a:spLocks noChangeShapeType="1"/>
          </p:cNvSpPr>
          <p:nvPr/>
        </p:nvSpPr>
        <p:spPr bwMode="auto">
          <a:xfrm flipH="1" flipV="1">
            <a:off x="4800600" y="4114800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404" name="Line 46"/>
          <p:cNvSpPr>
            <a:spLocks noChangeShapeType="1"/>
          </p:cNvSpPr>
          <p:nvPr/>
        </p:nvSpPr>
        <p:spPr bwMode="auto">
          <a:xfrm flipV="1">
            <a:off x="3962400" y="4114800"/>
            <a:ext cx="5334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405" name="Line 47"/>
          <p:cNvSpPr>
            <a:spLocks noChangeShapeType="1"/>
          </p:cNvSpPr>
          <p:nvPr/>
        </p:nvSpPr>
        <p:spPr bwMode="auto">
          <a:xfrm flipV="1">
            <a:off x="2895600" y="39624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406" name="Text Box 48"/>
          <p:cNvSpPr txBox="1">
            <a:spLocks noChangeArrowheads="1"/>
          </p:cNvSpPr>
          <p:nvPr/>
        </p:nvSpPr>
        <p:spPr bwMode="auto">
          <a:xfrm>
            <a:off x="3429000" y="52578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  <a:sym typeface="Symbol" panose="05050102010706020507" pitchFamily="18" charset="2"/>
              </a:rPr>
              <a:t>9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5407" name="Text Box 49"/>
          <p:cNvSpPr txBox="1">
            <a:spLocks noChangeArrowheads="1"/>
          </p:cNvSpPr>
          <p:nvPr/>
        </p:nvSpPr>
        <p:spPr bwMode="auto">
          <a:xfrm>
            <a:off x="5486400" y="52578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  <a:sym typeface="Symbol" panose="05050102010706020507" pitchFamily="18" charset="2"/>
              </a:rPr>
              <a:t>5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5408" name="Text Box 50"/>
          <p:cNvSpPr txBox="1">
            <a:spLocks noChangeArrowheads="1"/>
          </p:cNvSpPr>
          <p:nvPr/>
        </p:nvSpPr>
        <p:spPr bwMode="auto">
          <a:xfrm>
            <a:off x="6400800" y="4953000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No updating</a:t>
            </a:r>
          </a:p>
        </p:txBody>
      </p:sp>
      <p:sp>
        <p:nvSpPr>
          <p:cNvPr id="15409" name="Text Box 42"/>
          <p:cNvSpPr txBox="1">
            <a:spLocks noChangeArrowheads="1"/>
          </p:cNvSpPr>
          <p:nvPr/>
        </p:nvSpPr>
        <p:spPr bwMode="auto">
          <a:xfrm>
            <a:off x="1016000" y="1481138"/>
            <a:ext cx="6805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Pick vertex List with minimum distance (E) and update neighbors</a:t>
            </a:r>
          </a:p>
        </p:txBody>
      </p:sp>
    </p:spTree>
    <p:extLst>
      <p:ext uri="{BB962C8B-B14F-4D97-AF65-F5344CB8AC3E}">
        <p14:creationId xmlns:p14="http://schemas.microsoft.com/office/powerpoint/2010/main" val="27146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63D952-4390-403E-AD62-79103626C208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Example: Continued...</a:t>
            </a:r>
            <a:endParaRPr lang="en-US" smtClean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6388" name="Oval 3"/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A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16389" name="Oval 4"/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G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16390" name="Oval 5"/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F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6391" name="AutoShape 6"/>
          <p:cNvCxnSpPr>
            <a:cxnSpLocks noChangeShapeType="1"/>
            <a:stCxn id="16389" idx="2"/>
            <a:endCxn id="16390" idx="6"/>
          </p:cNvCxnSpPr>
          <p:nvPr/>
        </p:nvCxnSpPr>
        <p:spPr bwMode="auto">
          <a:xfrm flipH="1">
            <a:off x="3810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2" name="AutoShape 7"/>
          <p:cNvCxnSpPr>
            <a:cxnSpLocks noChangeShapeType="1"/>
            <a:stCxn id="16404" idx="2"/>
            <a:endCxn id="16401" idx="6"/>
          </p:cNvCxnSpPr>
          <p:nvPr/>
        </p:nvCxnSpPr>
        <p:spPr bwMode="auto">
          <a:xfrm flipH="1">
            <a:off x="2833688" y="3810000"/>
            <a:ext cx="15859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3" name="AutoShape 8"/>
          <p:cNvCxnSpPr>
            <a:cxnSpLocks noChangeShapeType="1"/>
            <a:stCxn id="16388" idx="6"/>
            <a:endCxn id="16394" idx="2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4" name="Oval 9"/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B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16395" name="Oval 10"/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E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6396" name="AutoShape 11"/>
          <p:cNvCxnSpPr>
            <a:cxnSpLocks noChangeShapeType="1"/>
            <a:stCxn id="16395" idx="2"/>
            <a:endCxn id="16404" idx="6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7" name="AutoShape 12"/>
          <p:cNvCxnSpPr>
            <a:cxnSpLocks noChangeShapeType="1"/>
            <a:stCxn id="16395" idx="1"/>
            <a:endCxn id="16394" idx="5"/>
          </p:cNvCxnSpPr>
          <p:nvPr/>
        </p:nvCxnSpPr>
        <p:spPr bwMode="auto">
          <a:xfrm flipH="1" flipV="1">
            <a:off x="5800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8" name="AutoShape 13"/>
          <p:cNvCxnSpPr>
            <a:cxnSpLocks noChangeShapeType="1"/>
            <a:stCxn id="16389" idx="7"/>
            <a:endCxn id="16395" idx="3"/>
          </p:cNvCxnSpPr>
          <p:nvPr/>
        </p:nvCxnSpPr>
        <p:spPr bwMode="auto">
          <a:xfrm flipV="1">
            <a:off x="5800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9" name="AutoShape 14"/>
          <p:cNvCxnSpPr>
            <a:cxnSpLocks noChangeShapeType="1"/>
            <a:stCxn id="16388" idx="5"/>
            <a:endCxn id="16404" idx="1"/>
          </p:cNvCxnSpPr>
          <p:nvPr/>
        </p:nvCxnSpPr>
        <p:spPr bwMode="auto">
          <a:xfrm>
            <a:off x="3743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0" name="AutoShape 15"/>
          <p:cNvCxnSpPr>
            <a:cxnSpLocks noChangeShapeType="1"/>
            <a:stCxn id="16394" idx="3"/>
            <a:endCxn id="16404" idx="7"/>
          </p:cNvCxnSpPr>
          <p:nvPr/>
        </p:nvCxnSpPr>
        <p:spPr bwMode="auto">
          <a:xfrm flipH="1">
            <a:off x="4810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1" name="Oval 16"/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C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6402" name="AutoShape 17"/>
          <p:cNvCxnSpPr>
            <a:cxnSpLocks noChangeShapeType="1"/>
            <a:stCxn id="16401" idx="7"/>
            <a:endCxn id="16388" idx="3"/>
          </p:cNvCxnSpPr>
          <p:nvPr/>
        </p:nvCxnSpPr>
        <p:spPr bwMode="auto">
          <a:xfrm flipV="1">
            <a:off x="2752725" y="2828925"/>
            <a:ext cx="6667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3" name="AutoShape 18"/>
          <p:cNvCxnSpPr>
            <a:cxnSpLocks noChangeShapeType="1"/>
            <a:stCxn id="16390" idx="1"/>
            <a:endCxn id="16401" idx="5"/>
          </p:cNvCxnSpPr>
          <p:nvPr/>
        </p:nvCxnSpPr>
        <p:spPr bwMode="auto">
          <a:xfrm flipH="1" flipV="1">
            <a:off x="2752725" y="3986213"/>
            <a:ext cx="6667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4" name="Oval 19"/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D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6405" name="AutoShape 20"/>
          <p:cNvCxnSpPr>
            <a:cxnSpLocks noChangeShapeType="1"/>
            <a:stCxn id="16389" idx="1"/>
            <a:endCxn id="16404" idx="5"/>
          </p:cNvCxnSpPr>
          <p:nvPr/>
        </p:nvCxnSpPr>
        <p:spPr bwMode="auto">
          <a:xfrm flipH="1" flipV="1">
            <a:off x="4810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6" name="AutoShape 21"/>
          <p:cNvCxnSpPr>
            <a:cxnSpLocks noChangeShapeType="1"/>
            <a:stCxn id="16390" idx="7"/>
            <a:endCxn id="16404" idx="3"/>
          </p:cNvCxnSpPr>
          <p:nvPr/>
        </p:nvCxnSpPr>
        <p:spPr bwMode="auto">
          <a:xfrm flipV="1">
            <a:off x="3743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7" name="Text Box 22"/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6408" name="Text Box 23"/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6409" name="Text Box 24"/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6410" name="Text Box 25"/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6411" name="Text Box 26"/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6412" name="Text Box 27"/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6413" name="Text Box 28"/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6414" name="Text Box 29"/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6415" name="Text Box 30"/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6416" name="Text Box 31"/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6417" name="Text Box 32"/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6418" name="Text Box 33"/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6419" name="Text Box 34"/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420" name="Text Box 35"/>
          <p:cNvSpPr txBox="1">
            <a:spLocks noChangeArrowheads="1"/>
          </p:cNvSpPr>
          <p:nvPr/>
        </p:nvSpPr>
        <p:spPr bwMode="auto">
          <a:xfrm>
            <a:off x="5486400" y="20574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6421" name="Text Box 36"/>
          <p:cNvSpPr txBox="1">
            <a:spLocks noChangeArrowheads="1"/>
          </p:cNvSpPr>
          <p:nvPr/>
        </p:nvSpPr>
        <p:spPr bwMode="auto">
          <a:xfrm>
            <a:off x="1981200" y="36671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6422" name="Text Box 37"/>
          <p:cNvSpPr txBox="1">
            <a:spLocks noChangeArrowheads="1"/>
          </p:cNvSpPr>
          <p:nvPr/>
        </p:nvSpPr>
        <p:spPr bwMode="auto">
          <a:xfrm>
            <a:off x="6858000" y="35909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6423" name="Text Box 38"/>
          <p:cNvSpPr txBox="1">
            <a:spLocks noChangeArrowheads="1"/>
          </p:cNvSpPr>
          <p:nvPr/>
        </p:nvSpPr>
        <p:spPr bwMode="auto">
          <a:xfrm>
            <a:off x="4495800" y="41243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6424" name="Line 40"/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25" name="Line 41"/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26" name="Line 42"/>
          <p:cNvSpPr>
            <a:spLocks noChangeShapeType="1"/>
          </p:cNvSpPr>
          <p:nvPr/>
        </p:nvSpPr>
        <p:spPr bwMode="auto">
          <a:xfrm flipH="1" flipV="1">
            <a:off x="4876800" y="3962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27" name="Line 43"/>
          <p:cNvSpPr>
            <a:spLocks noChangeShapeType="1"/>
          </p:cNvSpPr>
          <p:nvPr/>
        </p:nvSpPr>
        <p:spPr bwMode="auto">
          <a:xfrm flipH="1" flipV="1">
            <a:off x="4800600" y="4114800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28" name="Line 44"/>
          <p:cNvSpPr>
            <a:spLocks noChangeShapeType="1"/>
          </p:cNvSpPr>
          <p:nvPr/>
        </p:nvSpPr>
        <p:spPr bwMode="auto">
          <a:xfrm flipH="1" flipV="1">
            <a:off x="2971800" y="4038600"/>
            <a:ext cx="5334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29" name="Line 45"/>
          <p:cNvSpPr>
            <a:spLocks noChangeShapeType="1"/>
          </p:cNvSpPr>
          <p:nvPr/>
        </p:nvSpPr>
        <p:spPr bwMode="auto">
          <a:xfrm flipV="1">
            <a:off x="2895600" y="39624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30" name="Text Box 46"/>
          <p:cNvSpPr txBox="1">
            <a:spLocks noChangeArrowheads="1"/>
          </p:cNvSpPr>
          <p:nvPr/>
        </p:nvSpPr>
        <p:spPr bwMode="auto">
          <a:xfrm>
            <a:off x="3429000" y="5257800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  <a:sym typeface="Symbol" panose="05050102010706020507" pitchFamily="18" charset="2"/>
              </a:rPr>
              <a:t>8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6431" name="Text Box 47"/>
          <p:cNvSpPr txBox="1">
            <a:spLocks noChangeArrowheads="1"/>
          </p:cNvSpPr>
          <p:nvPr/>
        </p:nvSpPr>
        <p:spPr bwMode="auto">
          <a:xfrm>
            <a:off x="5486400" y="52578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  <a:sym typeface="Symbol" panose="05050102010706020507" pitchFamily="18" charset="2"/>
              </a:rPr>
              <a:t>5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6432" name="Text Box 42"/>
          <p:cNvSpPr txBox="1">
            <a:spLocks noChangeArrowheads="1"/>
          </p:cNvSpPr>
          <p:nvPr/>
        </p:nvSpPr>
        <p:spPr bwMode="auto">
          <a:xfrm>
            <a:off x="1016000" y="1481138"/>
            <a:ext cx="6805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Pick vertex List with minimum distance (C) and update neighbors</a:t>
            </a:r>
          </a:p>
        </p:txBody>
      </p:sp>
      <p:sp>
        <p:nvSpPr>
          <p:cNvPr id="16433" name="Text Box 49"/>
          <p:cNvSpPr txBox="1">
            <a:spLocks noChangeArrowheads="1"/>
          </p:cNvSpPr>
          <p:nvPr/>
        </p:nvSpPr>
        <p:spPr bwMode="auto">
          <a:xfrm>
            <a:off x="304800" y="4724400"/>
            <a:ext cx="2728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Distance(F) = 3 + 5 = 8</a:t>
            </a:r>
          </a:p>
        </p:txBody>
      </p:sp>
    </p:spTree>
    <p:extLst>
      <p:ext uri="{BB962C8B-B14F-4D97-AF65-F5344CB8AC3E}">
        <p14:creationId xmlns:p14="http://schemas.microsoft.com/office/powerpoint/2010/main" val="159289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3B0FAD-10E5-46C2-8582-50C6E6A99DDC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Example: Continued...</a:t>
            </a:r>
            <a:endParaRPr lang="en-US" smtClean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A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G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F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7415" name="AutoShape 6"/>
          <p:cNvCxnSpPr>
            <a:cxnSpLocks noChangeShapeType="1"/>
            <a:stCxn id="17413" idx="2"/>
            <a:endCxn id="17414" idx="6"/>
          </p:cNvCxnSpPr>
          <p:nvPr/>
        </p:nvCxnSpPr>
        <p:spPr bwMode="auto">
          <a:xfrm flipH="1">
            <a:off x="3810000" y="4953000"/>
            <a:ext cx="1585913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6" name="AutoShape 7"/>
          <p:cNvCxnSpPr>
            <a:cxnSpLocks noChangeShapeType="1"/>
            <a:stCxn id="17428" idx="2"/>
            <a:endCxn id="17425" idx="6"/>
          </p:cNvCxnSpPr>
          <p:nvPr/>
        </p:nvCxnSpPr>
        <p:spPr bwMode="auto">
          <a:xfrm flipH="1">
            <a:off x="2819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7" name="AutoShape 8"/>
          <p:cNvCxnSpPr>
            <a:cxnSpLocks noChangeShapeType="1"/>
            <a:stCxn id="17412" idx="6"/>
            <a:endCxn id="17418" idx="2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B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E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7420" name="AutoShape 11"/>
          <p:cNvCxnSpPr>
            <a:cxnSpLocks noChangeShapeType="1"/>
            <a:stCxn id="17419" idx="2"/>
            <a:endCxn id="17428" idx="6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1" name="AutoShape 12"/>
          <p:cNvCxnSpPr>
            <a:cxnSpLocks noChangeShapeType="1"/>
            <a:stCxn id="17419" idx="1"/>
            <a:endCxn id="17418" idx="5"/>
          </p:cNvCxnSpPr>
          <p:nvPr/>
        </p:nvCxnSpPr>
        <p:spPr bwMode="auto">
          <a:xfrm flipH="1" flipV="1">
            <a:off x="5800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2" name="AutoShape 13"/>
          <p:cNvCxnSpPr>
            <a:cxnSpLocks noChangeShapeType="1"/>
            <a:stCxn id="17413" idx="7"/>
            <a:endCxn id="17419" idx="3"/>
          </p:cNvCxnSpPr>
          <p:nvPr/>
        </p:nvCxnSpPr>
        <p:spPr bwMode="auto">
          <a:xfrm flipV="1">
            <a:off x="5800725" y="3971925"/>
            <a:ext cx="5905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3" name="AutoShape 14"/>
          <p:cNvCxnSpPr>
            <a:cxnSpLocks noChangeShapeType="1"/>
            <a:stCxn id="17412" idx="5"/>
            <a:endCxn id="17428" idx="1"/>
          </p:cNvCxnSpPr>
          <p:nvPr/>
        </p:nvCxnSpPr>
        <p:spPr bwMode="auto">
          <a:xfrm>
            <a:off x="3743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4" name="AutoShape 15"/>
          <p:cNvCxnSpPr>
            <a:cxnSpLocks noChangeShapeType="1"/>
            <a:stCxn id="17418" idx="3"/>
            <a:endCxn id="17428" idx="7"/>
          </p:cNvCxnSpPr>
          <p:nvPr/>
        </p:nvCxnSpPr>
        <p:spPr bwMode="auto">
          <a:xfrm flipH="1">
            <a:off x="4810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C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7426" name="AutoShape 17"/>
          <p:cNvCxnSpPr>
            <a:cxnSpLocks noChangeShapeType="1"/>
            <a:stCxn id="17425" idx="7"/>
            <a:endCxn id="17412" idx="3"/>
          </p:cNvCxnSpPr>
          <p:nvPr/>
        </p:nvCxnSpPr>
        <p:spPr bwMode="auto">
          <a:xfrm flipV="1">
            <a:off x="2752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7" name="AutoShape 18"/>
          <p:cNvCxnSpPr>
            <a:cxnSpLocks noChangeShapeType="1"/>
            <a:stCxn id="17414" idx="1"/>
            <a:endCxn id="17425" idx="5"/>
          </p:cNvCxnSpPr>
          <p:nvPr/>
        </p:nvCxnSpPr>
        <p:spPr bwMode="auto">
          <a:xfrm flipH="1" flipV="1">
            <a:off x="2752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D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7429" name="AutoShape 20"/>
          <p:cNvCxnSpPr>
            <a:cxnSpLocks noChangeShapeType="1"/>
            <a:stCxn id="17413" idx="1"/>
            <a:endCxn id="17428" idx="5"/>
          </p:cNvCxnSpPr>
          <p:nvPr/>
        </p:nvCxnSpPr>
        <p:spPr bwMode="auto">
          <a:xfrm flipH="1" flipV="1">
            <a:off x="4810125" y="3971925"/>
            <a:ext cx="6667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0" name="AutoShape 21"/>
          <p:cNvCxnSpPr>
            <a:cxnSpLocks noChangeShapeType="1"/>
            <a:stCxn id="17414" idx="7"/>
            <a:endCxn id="17428" idx="3"/>
          </p:cNvCxnSpPr>
          <p:nvPr/>
        </p:nvCxnSpPr>
        <p:spPr bwMode="auto">
          <a:xfrm flipV="1">
            <a:off x="3743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1" name="Text Box 22"/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7432" name="Text Box 23"/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7433" name="Text Box 24"/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7434" name="Text Box 25"/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7435" name="Text Box 26"/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7443" name="Text Box 34"/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444" name="Text Box 35"/>
          <p:cNvSpPr txBox="1">
            <a:spLocks noChangeArrowheads="1"/>
          </p:cNvSpPr>
          <p:nvPr/>
        </p:nvSpPr>
        <p:spPr bwMode="auto">
          <a:xfrm>
            <a:off x="5486400" y="20574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7445" name="Text Box 36"/>
          <p:cNvSpPr txBox="1">
            <a:spLocks noChangeArrowheads="1"/>
          </p:cNvSpPr>
          <p:nvPr/>
        </p:nvSpPr>
        <p:spPr bwMode="auto">
          <a:xfrm>
            <a:off x="1981200" y="36671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7446" name="Text Box 37"/>
          <p:cNvSpPr txBox="1">
            <a:spLocks noChangeArrowheads="1"/>
          </p:cNvSpPr>
          <p:nvPr/>
        </p:nvSpPr>
        <p:spPr bwMode="auto">
          <a:xfrm>
            <a:off x="6858000" y="35909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7447" name="Text Box 38"/>
          <p:cNvSpPr txBox="1">
            <a:spLocks noChangeArrowheads="1"/>
          </p:cNvSpPr>
          <p:nvPr/>
        </p:nvSpPr>
        <p:spPr bwMode="auto">
          <a:xfrm>
            <a:off x="4495800" y="41243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7448" name="Line 40"/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49" name="Line 41"/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50" name="Line 42"/>
          <p:cNvSpPr>
            <a:spLocks noChangeShapeType="1"/>
          </p:cNvSpPr>
          <p:nvPr/>
        </p:nvSpPr>
        <p:spPr bwMode="auto">
          <a:xfrm flipH="1" flipV="1">
            <a:off x="4876800" y="3962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51" name="Line 43"/>
          <p:cNvSpPr>
            <a:spLocks noChangeShapeType="1"/>
          </p:cNvSpPr>
          <p:nvPr/>
        </p:nvSpPr>
        <p:spPr bwMode="auto">
          <a:xfrm flipH="1" flipV="1">
            <a:off x="4800600" y="4114800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52" name="Line 44"/>
          <p:cNvSpPr>
            <a:spLocks noChangeShapeType="1"/>
          </p:cNvSpPr>
          <p:nvPr/>
        </p:nvSpPr>
        <p:spPr bwMode="auto">
          <a:xfrm flipV="1">
            <a:off x="3962400" y="5105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53" name="Line 45"/>
          <p:cNvSpPr>
            <a:spLocks noChangeShapeType="1"/>
          </p:cNvSpPr>
          <p:nvPr/>
        </p:nvSpPr>
        <p:spPr bwMode="auto">
          <a:xfrm flipV="1">
            <a:off x="2895600" y="39624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54" name="Text Box 46"/>
          <p:cNvSpPr txBox="1">
            <a:spLocks noChangeArrowheads="1"/>
          </p:cNvSpPr>
          <p:nvPr/>
        </p:nvSpPr>
        <p:spPr bwMode="auto">
          <a:xfrm>
            <a:off x="3429000" y="5257800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  <a:sym typeface="Symbol" panose="05050102010706020507" pitchFamily="18" charset="2"/>
              </a:rPr>
              <a:t>6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7455" name="Text Box 47"/>
          <p:cNvSpPr txBox="1">
            <a:spLocks noChangeArrowheads="1"/>
          </p:cNvSpPr>
          <p:nvPr/>
        </p:nvSpPr>
        <p:spPr bwMode="auto">
          <a:xfrm>
            <a:off x="5486400" y="52578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  <a:sym typeface="Symbol" panose="05050102010706020507" pitchFamily="18" charset="2"/>
              </a:rPr>
              <a:t>5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7456" name="Text Box 49"/>
          <p:cNvSpPr txBox="1">
            <a:spLocks noChangeArrowheads="1"/>
          </p:cNvSpPr>
          <p:nvPr/>
        </p:nvSpPr>
        <p:spPr bwMode="auto">
          <a:xfrm>
            <a:off x="228600" y="5581650"/>
            <a:ext cx="3581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Distance(F) = min (8, 5+1) = 6</a:t>
            </a:r>
          </a:p>
        </p:txBody>
      </p:sp>
      <p:sp>
        <p:nvSpPr>
          <p:cNvPr id="17457" name="Text Box 50"/>
          <p:cNvSpPr txBox="1">
            <a:spLocks noChangeArrowheads="1"/>
          </p:cNvSpPr>
          <p:nvPr/>
        </p:nvSpPr>
        <p:spPr bwMode="auto">
          <a:xfrm>
            <a:off x="838200" y="50292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Previous distance</a:t>
            </a:r>
          </a:p>
        </p:txBody>
      </p:sp>
      <p:sp>
        <p:nvSpPr>
          <p:cNvPr id="17458" name="Line 51"/>
          <p:cNvSpPr>
            <a:spLocks noChangeShapeType="1"/>
          </p:cNvSpPr>
          <p:nvPr/>
        </p:nvSpPr>
        <p:spPr bwMode="auto">
          <a:xfrm flipH="1">
            <a:off x="2336800" y="54102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59" name="Text Box 42"/>
          <p:cNvSpPr txBox="1">
            <a:spLocks noChangeArrowheads="1"/>
          </p:cNvSpPr>
          <p:nvPr/>
        </p:nvSpPr>
        <p:spPr bwMode="auto">
          <a:xfrm>
            <a:off x="1016000" y="1481138"/>
            <a:ext cx="6805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Pick vertex List with minimum distance (G) and update neighbors</a:t>
            </a:r>
          </a:p>
        </p:txBody>
      </p:sp>
    </p:spTree>
    <p:extLst>
      <p:ext uri="{BB962C8B-B14F-4D97-AF65-F5344CB8AC3E}">
        <p14:creationId xmlns:p14="http://schemas.microsoft.com/office/powerpoint/2010/main" val="202838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02BC8B-9280-49C2-9EB4-82BBC9D2EDE5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Example (end)</a:t>
            </a:r>
          </a:p>
        </p:txBody>
      </p:sp>
      <p:sp>
        <p:nvSpPr>
          <p:cNvPr id="18436" name="Oval 3"/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A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18437" name="Oval 4"/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G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18438" name="Oval 5"/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F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8439" name="AutoShape 6"/>
          <p:cNvCxnSpPr>
            <a:cxnSpLocks noChangeShapeType="1"/>
            <a:stCxn id="18437" idx="2"/>
            <a:endCxn id="18438" idx="6"/>
          </p:cNvCxnSpPr>
          <p:nvPr/>
        </p:nvCxnSpPr>
        <p:spPr bwMode="auto">
          <a:xfrm flipH="1">
            <a:off x="3824288" y="4953000"/>
            <a:ext cx="15859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0" name="AutoShape 7"/>
          <p:cNvCxnSpPr>
            <a:cxnSpLocks noChangeShapeType="1"/>
            <a:stCxn id="18452" idx="2"/>
            <a:endCxn id="18449" idx="6"/>
          </p:cNvCxnSpPr>
          <p:nvPr/>
        </p:nvCxnSpPr>
        <p:spPr bwMode="auto">
          <a:xfrm flipH="1">
            <a:off x="2819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1" name="AutoShape 8"/>
          <p:cNvCxnSpPr>
            <a:cxnSpLocks noChangeShapeType="1"/>
            <a:stCxn id="18436" idx="6"/>
            <a:endCxn id="18442" idx="2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B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18443" name="Oval 10"/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E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8444" name="AutoShape 11"/>
          <p:cNvCxnSpPr>
            <a:cxnSpLocks noChangeShapeType="1"/>
            <a:stCxn id="18443" idx="2"/>
            <a:endCxn id="18452" idx="6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5" name="AutoShape 12"/>
          <p:cNvCxnSpPr>
            <a:cxnSpLocks noChangeShapeType="1"/>
            <a:stCxn id="18443" idx="1"/>
            <a:endCxn id="18442" idx="5"/>
          </p:cNvCxnSpPr>
          <p:nvPr/>
        </p:nvCxnSpPr>
        <p:spPr bwMode="auto">
          <a:xfrm flipH="1" flipV="1">
            <a:off x="5800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6" name="AutoShape 13"/>
          <p:cNvCxnSpPr>
            <a:cxnSpLocks noChangeShapeType="1"/>
            <a:stCxn id="18437" idx="7"/>
            <a:endCxn id="18443" idx="3"/>
          </p:cNvCxnSpPr>
          <p:nvPr/>
        </p:nvCxnSpPr>
        <p:spPr bwMode="auto">
          <a:xfrm flipV="1">
            <a:off x="5800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7" name="AutoShape 14"/>
          <p:cNvCxnSpPr>
            <a:cxnSpLocks noChangeShapeType="1"/>
            <a:stCxn id="18436" idx="5"/>
            <a:endCxn id="18452" idx="1"/>
          </p:cNvCxnSpPr>
          <p:nvPr/>
        </p:nvCxnSpPr>
        <p:spPr bwMode="auto">
          <a:xfrm>
            <a:off x="3743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8" name="AutoShape 15"/>
          <p:cNvCxnSpPr>
            <a:cxnSpLocks noChangeShapeType="1"/>
            <a:stCxn id="18442" idx="3"/>
            <a:endCxn id="18452" idx="7"/>
          </p:cNvCxnSpPr>
          <p:nvPr/>
        </p:nvCxnSpPr>
        <p:spPr bwMode="auto">
          <a:xfrm flipH="1">
            <a:off x="4810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9" name="Oval 16"/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C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8450" name="AutoShape 17"/>
          <p:cNvCxnSpPr>
            <a:cxnSpLocks noChangeShapeType="1"/>
            <a:stCxn id="18449" idx="7"/>
            <a:endCxn id="18436" idx="3"/>
          </p:cNvCxnSpPr>
          <p:nvPr/>
        </p:nvCxnSpPr>
        <p:spPr bwMode="auto">
          <a:xfrm flipV="1">
            <a:off x="2752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1" name="AutoShape 18"/>
          <p:cNvCxnSpPr>
            <a:cxnSpLocks noChangeShapeType="1"/>
            <a:stCxn id="18438" idx="1"/>
            <a:endCxn id="18449" idx="5"/>
          </p:cNvCxnSpPr>
          <p:nvPr/>
        </p:nvCxnSpPr>
        <p:spPr bwMode="auto">
          <a:xfrm flipH="1" flipV="1">
            <a:off x="2752725" y="3971925"/>
            <a:ext cx="6667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2" name="Oval 19"/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D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8453" name="AutoShape 20"/>
          <p:cNvCxnSpPr>
            <a:cxnSpLocks noChangeShapeType="1"/>
            <a:stCxn id="18437" idx="1"/>
            <a:endCxn id="18452" idx="5"/>
          </p:cNvCxnSpPr>
          <p:nvPr/>
        </p:nvCxnSpPr>
        <p:spPr bwMode="auto">
          <a:xfrm flipH="1" flipV="1">
            <a:off x="4810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4" name="AutoShape 21"/>
          <p:cNvCxnSpPr>
            <a:cxnSpLocks noChangeShapeType="1"/>
            <a:stCxn id="18438" idx="7"/>
            <a:endCxn id="18452" idx="3"/>
          </p:cNvCxnSpPr>
          <p:nvPr/>
        </p:nvCxnSpPr>
        <p:spPr bwMode="auto">
          <a:xfrm flipV="1">
            <a:off x="3743325" y="3971925"/>
            <a:ext cx="7429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5" name="Text Box 22"/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8456" name="Text Box 23"/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57" name="Text Box 24"/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58" name="Text Box 25"/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8459" name="Text Box 26"/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8460" name="Text Box 27"/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8461" name="Text Box 28"/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8462" name="Text Box 29"/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63" name="Text Box 30"/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64" name="Text Box 31"/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8465" name="Text Box 32"/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8466" name="Text Box 33"/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67" name="Text Box 34"/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68" name="Text Box 35"/>
          <p:cNvSpPr txBox="1">
            <a:spLocks noChangeArrowheads="1"/>
          </p:cNvSpPr>
          <p:nvPr/>
        </p:nvSpPr>
        <p:spPr bwMode="auto">
          <a:xfrm>
            <a:off x="5486400" y="20574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8469" name="Text Box 36"/>
          <p:cNvSpPr txBox="1">
            <a:spLocks noChangeArrowheads="1"/>
          </p:cNvSpPr>
          <p:nvPr/>
        </p:nvSpPr>
        <p:spPr bwMode="auto">
          <a:xfrm>
            <a:off x="1981200" y="36671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8470" name="Text Box 37"/>
          <p:cNvSpPr txBox="1">
            <a:spLocks noChangeArrowheads="1"/>
          </p:cNvSpPr>
          <p:nvPr/>
        </p:nvSpPr>
        <p:spPr bwMode="auto">
          <a:xfrm>
            <a:off x="6858000" y="35909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8471" name="Text Box 38"/>
          <p:cNvSpPr txBox="1">
            <a:spLocks noChangeArrowheads="1"/>
          </p:cNvSpPr>
          <p:nvPr/>
        </p:nvSpPr>
        <p:spPr bwMode="auto">
          <a:xfrm>
            <a:off x="4495800" y="41243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8472" name="Text Box 39"/>
          <p:cNvSpPr txBox="1">
            <a:spLocks noChangeArrowheads="1"/>
          </p:cNvSpPr>
          <p:nvPr/>
        </p:nvSpPr>
        <p:spPr bwMode="auto">
          <a:xfrm>
            <a:off x="1660525" y="5649913"/>
            <a:ext cx="7123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Pick vertex not in S with lowest cost (F) and update neighbors</a:t>
            </a:r>
          </a:p>
        </p:txBody>
      </p:sp>
      <p:sp>
        <p:nvSpPr>
          <p:cNvPr id="18473" name="Line 40"/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74" name="Line 41"/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75" name="Line 42"/>
          <p:cNvSpPr>
            <a:spLocks noChangeShapeType="1"/>
          </p:cNvSpPr>
          <p:nvPr/>
        </p:nvSpPr>
        <p:spPr bwMode="auto">
          <a:xfrm flipH="1" flipV="1">
            <a:off x="4876800" y="3962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76" name="Line 43"/>
          <p:cNvSpPr>
            <a:spLocks noChangeShapeType="1"/>
          </p:cNvSpPr>
          <p:nvPr/>
        </p:nvSpPr>
        <p:spPr bwMode="auto">
          <a:xfrm flipH="1" flipV="1">
            <a:off x="4800600" y="4114800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77" name="Line 44"/>
          <p:cNvSpPr>
            <a:spLocks noChangeShapeType="1"/>
          </p:cNvSpPr>
          <p:nvPr/>
        </p:nvSpPr>
        <p:spPr bwMode="auto">
          <a:xfrm flipV="1">
            <a:off x="3962400" y="5105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78" name="Line 45"/>
          <p:cNvSpPr>
            <a:spLocks noChangeShapeType="1"/>
          </p:cNvSpPr>
          <p:nvPr/>
        </p:nvSpPr>
        <p:spPr bwMode="auto">
          <a:xfrm flipV="1">
            <a:off x="2895600" y="39624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79" name="Text Box 46"/>
          <p:cNvSpPr txBox="1">
            <a:spLocks noChangeArrowheads="1"/>
          </p:cNvSpPr>
          <p:nvPr/>
        </p:nvSpPr>
        <p:spPr bwMode="auto">
          <a:xfrm>
            <a:off x="3429000" y="52578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  <a:sym typeface="Symbol" panose="05050102010706020507" pitchFamily="18" charset="2"/>
              </a:rPr>
              <a:t>6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8480" name="Text Box 47"/>
          <p:cNvSpPr txBox="1">
            <a:spLocks noChangeArrowheads="1"/>
          </p:cNvSpPr>
          <p:nvPr/>
        </p:nvSpPr>
        <p:spPr bwMode="auto">
          <a:xfrm>
            <a:off x="5486400" y="52578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  <a:sym typeface="Symbol" panose="05050102010706020507" pitchFamily="18" charset="2"/>
              </a:rPr>
              <a:t>5</a:t>
            </a:r>
            <a:endParaRPr 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51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222250" y="2365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3900" smtClean="0">
                <a:solidFill>
                  <a:srgbClr val="3B62A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Another Example</a:t>
            </a:r>
          </a:p>
        </p:txBody>
      </p:sp>
      <p:pic>
        <p:nvPicPr>
          <p:cNvPr id="1945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754063"/>
            <a:ext cx="7912100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47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3900" smtClean="0">
                <a:solidFill>
                  <a:srgbClr val="3B62A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Another Example</a:t>
            </a:r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908050"/>
            <a:ext cx="82470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325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3900" smtClean="0">
                <a:solidFill>
                  <a:srgbClr val="3B62A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Another Example</a:t>
            </a:r>
          </a:p>
        </p:txBody>
      </p:sp>
      <p:pic>
        <p:nvPicPr>
          <p:cNvPr id="2150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960438"/>
            <a:ext cx="82470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226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Dijkstra’s Algorithm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831DB5-D693-4031-A206-A5F5C339E3A6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64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3900" smtClean="0">
                <a:solidFill>
                  <a:srgbClr val="3B62A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Another Example</a:t>
            </a:r>
          </a:p>
        </p:txBody>
      </p:sp>
      <p:pic>
        <p:nvPicPr>
          <p:cNvPr id="2253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908050"/>
            <a:ext cx="82470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194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3900" smtClean="0">
                <a:solidFill>
                  <a:srgbClr val="3B62A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Another Example</a:t>
            </a:r>
          </a:p>
        </p:txBody>
      </p:sp>
      <p:pic>
        <p:nvPicPr>
          <p:cNvPr id="2355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908050"/>
            <a:ext cx="82470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733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3900" smtClean="0">
                <a:solidFill>
                  <a:srgbClr val="3B62A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Another Example</a:t>
            </a:r>
          </a:p>
        </p:txBody>
      </p:sp>
      <p:pic>
        <p:nvPicPr>
          <p:cNvPr id="2457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071563"/>
            <a:ext cx="82454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62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3900" smtClean="0">
                <a:solidFill>
                  <a:srgbClr val="3B62A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Another Example</a:t>
            </a:r>
          </a:p>
        </p:txBody>
      </p:sp>
      <p:pic>
        <p:nvPicPr>
          <p:cNvPr id="2560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1071563"/>
            <a:ext cx="8247062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997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3900" smtClean="0">
                <a:solidFill>
                  <a:srgbClr val="3B62A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Another Example</a:t>
            </a: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071563"/>
            <a:ext cx="82454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36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3900" smtClean="0">
                <a:solidFill>
                  <a:srgbClr val="3B62A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Another Example</a:t>
            </a:r>
          </a:p>
        </p:txBody>
      </p:sp>
      <p:pic>
        <p:nvPicPr>
          <p:cNvPr id="2765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071563"/>
            <a:ext cx="82454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998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/>
          <p:cNvSpPr>
            <a:spLocks noChangeArrowheads="1"/>
          </p:cNvSpPr>
          <p:nvPr/>
        </p:nvSpPr>
        <p:spPr bwMode="auto">
          <a:xfrm>
            <a:off x="3478213" y="3282950"/>
            <a:ext cx="4114800" cy="1905000"/>
          </a:xfrm>
          <a:prstGeom prst="cloudCallout">
            <a:avLst>
              <a:gd name="adj1" fmla="val 32792"/>
              <a:gd name="adj2" fmla="val -3425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800">
                <a:latin typeface="Arial" panose="020B0604020202020204" pitchFamily="34" charset="0"/>
              </a:rPr>
              <a:t>THE KNOWN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800">
                <a:latin typeface="Arial" panose="020B0604020202020204" pitchFamily="34" charset="0"/>
              </a:rPr>
              <a:t>CLOUD</a:t>
            </a:r>
          </a:p>
        </p:txBody>
      </p:sp>
      <p:sp>
        <p:nvSpPr>
          <p:cNvPr id="28675" name="Oval 3"/>
          <p:cNvSpPr>
            <a:spLocks noChangeArrowheads="1"/>
          </p:cNvSpPr>
          <p:nvPr/>
        </p:nvSpPr>
        <p:spPr bwMode="auto">
          <a:xfrm>
            <a:off x="6373813" y="4425950"/>
            <a:ext cx="228600" cy="2286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28676" name="Oval 4"/>
          <p:cNvSpPr>
            <a:spLocks noChangeAspect="1" noChangeArrowheads="1"/>
          </p:cNvSpPr>
          <p:nvPr/>
        </p:nvSpPr>
        <p:spPr bwMode="auto">
          <a:xfrm>
            <a:off x="4316413" y="2570163"/>
            <a:ext cx="411162" cy="412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200">
                <a:latin typeface="Arial" panose="020B0604020202020204" pitchFamily="34" charset="0"/>
              </a:rPr>
              <a:t>v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5529263" y="2292350"/>
            <a:ext cx="375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>
                <a:solidFill>
                  <a:schemeClr val="accent2"/>
                </a:solidFill>
                <a:latin typeface="Arial" panose="020B0604020202020204" pitchFamily="34" charset="0"/>
              </a:rPr>
              <a:t>P: Next shortest path from </a:t>
            </a:r>
            <a:br>
              <a:rPr lang="en-US" sz="2400">
                <a:solidFill>
                  <a:schemeClr val="accent2"/>
                </a:solidFill>
                <a:latin typeface="Arial" panose="020B0604020202020204" pitchFamily="34" charset="0"/>
              </a:rPr>
            </a:br>
            <a:r>
              <a:rPr lang="en-US" sz="2400">
                <a:solidFill>
                  <a:schemeClr val="accent2"/>
                </a:solidFill>
                <a:latin typeface="Arial" panose="020B0604020202020204" pitchFamily="34" charset="0"/>
              </a:rPr>
              <a:t>inside the known cloud</a:t>
            </a:r>
          </a:p>
        </p:txBody>
      </p:sp>
      <p:cxnSp>
        <p:nvCxnSpPr>
          <p:cNvPr id="28678" name="AutoShape 6"/>
          <p:cNvCxnSpPr>
            <a:cxnSpLocks noChangeShapeType="1"/>
            <a:stCxn id="28674" idx="3"/>
            <a:endCxn id="28676" idx="5"/>
          </p:cNvCxnSpPr>
          <p:nvPr/>
        </p:nvCxnSpPr>
        <p:spPr bwMode="auto">
          <a:xfrm rot="16200000" flipV="1">
            <a:off x="4866482" y="2723356"/>
            <a:ext cx="469900" cy="868363"/>
          </a:xfrm>
          <a:prstGeom prst="straightConnector1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79" name="AutoShape 8"/>
          <p:cNvCxnSpPr>
            <a:cxnSpLocks noChangeShapeType="1"/>
          </p:cNvCxnSpPr>
          <p:nvPr/>
        </p:nvCxnSpPr>
        <p:spPr bwMode="auto">
          <a:xfrm rot="10800000" flipV="1">
            <a:off x="5156200" y="2776538"/>
            <a:ext cx="373063" cy="354012"/>
          </a:xfrm>
          <a:prstGeom prst="curvedConnector2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0" name="Oval 9"/>
          <p:cNvSpPr>
            <a:spLocks noChangeAspect="1" noChangeArrowheads="1"/>
          </p:cNvSpPr>
          <p:nvPr/>
        </p:nvSpPr>
        <p:spPr bwMode="auto">
          <a:xfrm>
            <a:off x="2432050" y="4076700"/>
            <a:ext cx="396875" cy="3968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200">
                <a:latin typeface="Arial" panose="020B0604020202020204" pitchFamily="34" charset="0"/>
              </a:rPr>
              <a:t>v'</a:t>
            </a:r>
          </a:p>
        </p:txBody>
      </p:sp>
      <p:cxnSp>
        <p:nvCxnSpPr>
          <p:cNvPr id="28681" name="AutoShape 12"/>
          <p:cNvCxnSpPr>
            <a:cxnSpLocks noChangeShapeType="1"/>
            <a:stCxn id="28680" idx="0"/>
            <a:endCxn id="28676" idx="3"/>
          </p:cNvCxnSpPr>
          <p:nvPr/>
        </p:nvCxnSpPr>
        <p:spPr bwMode="auto">
          <a:xfrm rot="5400000" flipH="1" flipV="1">
            <a:off x="2926557" y="2626519"/>
            <a:ext cx="1154112" cy="17462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2" name="Rectangle 21"/>
          <p:cNvSpPr>
            <a:spLocks noGrp="1" noChangeArrowheads="1"/>
          </p:cNvSpPr>
          <p:nvPr>
            <p:ph type="title"/>
          </p:nvPr>
        </p:nvSpPr>
        <p:spPr>
          <a:xfrm>
            <a:off x="450850" y="0"/>
            <a:ext cx="8229600" cy="1143000"/>
          </a:xfrm>
        </p:spPr>
        <p:txBody>
          <a:bodyPr/>
          <a:lstStyle/>
          <a:p>
            <a:r>
              <a:rPr lang="en-US" smtClean="0">
                <a:solidFill>
                  <a:srgbClr val="4F81BD"/>
                </a:solidFill>
                <a:ea typeface="ＭＳ Ｐゴシック" panose="020B0600070205080204" pitchFamily="34" charset="-128"/>
              </a:rPr>
              <a:t>Correctness :“Cloudy” Proof</a:t>
            </a:r>
          </a:p>
        </p:txBody>
      </p:sp>
      <p:sp>
        <p:nvSpPr>
          <p:cNvPr id="28683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679450" y="5524500"/>
            <a:ext cx="7772400" cy="1066800"/>
          </a:xfrm>
        </p:spPr>
        <p:txBody>
          <a:bodyPr/>
          <a:lstStyle/>
          <a:p>
            <a:r>
              <a:rPr lang="en-US" sz="2000" smtClean="0">
                <a:ea typeface="ＭＳ Ｐゴシック" panose="020B0600070205080204" pitchFamily="34" charset="-128"/>
              </a:rPr>
              <a:t>If the path to v is the next shortest path, the path to v' must be at least as long. Therefore, any path through v' to v cannot be shorter!</a:t>
            </a:r>
          </a:p>
        </p:txBody>
      </p:sp>
      <p:sp>
        <p:nvSpPr>
          <p:cNvPr id="28684" name="Text Box 17"/>
          <p:cNvSpPr txBox="1">
            <a:spLocks noChangeArrowheads="1"/>
          </p:cNvSpPr>
          <p:nvPr/>
        </p:nvSpPr>
        <p:spPr bwMode="auto">
          <a:xfrm>
            <a:off x="7248525" y="4730750"/>
            <a:ext cx="1030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>
                <a:solidFill>
                  <a:srgbClr val="008000"/>
                </a:solidFill>
                <a:latin typeface="Times New Roman" panose="02020603050405020304" pitchFamily="18" charset="0"/>
              </a:rPr>
              <a:t>Source</a:t>
            </a:r>
          </a:p>
        </p:txBody>
      </p:sp>
      <p:cxnSp>
        <p:nvCxnSpPr>
          <p:cNvPr id="28685" name="AutoShape 18"/>
          <p:cNvCxnSpPr>
            <a:cxnSpLocks noChangeShapeType="1"/>
            <a:stCxn id="28684" idx="1"/>
            <a:endCxn id="28675" idx="4"/>
          </p:cNvCxnSpPr>
          <p:nvPr/>
        </p:nvCxnSpPr>
        <p:spPr bwMode="auto">
          <a:xfrm rot="10800000">
            <a:off x="6488113" y="4654550"/>
            <a:ext cx="760412" cy="304800"/>
          </a:xfrm>
          <a:prstGeom prst="curvedConnector2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6" name="Text Box 19"/>
          <p:cNvSpPr txBox="1">
            <a:spLocks noChangeArrowheads="1"/>
          </p:cNvSpPr>
          <p:nvPr/>
        </p:nvSpPr>
        <p:spPr bwMode="auto">
          <a:xfrm>
            <a:off x="1974850" y="2398713"/>
            <a:ext cx="233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>
                <a:solidFill>
                  <a:srgbClr val="0000FF"/>
                </a:solidFill>
                <a:latin typeface="Arial" panose="020B0604020202020204" pitchFamily="34" charset="0"/>
              </a:rPr>
              <a:t>Least cost node</a:t>
            </a:r>
          </a:p>
        </p:txBody>
      </p:sp>
      <p:sp>
        <p:nvSpPr>
          <p:cNvPr id="28687" name="Freeform 20"/>
          <p:cNvSpPr>
            <a:spLocks/>
          </p:cNvSpPr>
          <p:nvPr/>
        </p:nvSpPr>
        <p:spPr bwMode="auto">
          <a:xfrm>
            <a:off x="2584450" y="4457700"/>
            <a:ext cx="3205163" cy="996950"/>
          </a:xfrm>
          <a:custGeom>
            <a:avLst/>
            <a:gdLst>
              <a:gd name="T0" fmla="*/ 2147483646 w 2019"/>
              <a:gd name="T1" fmla="*/ 642640638 h 628"/>
              <a:gd name="T2" fmla="*/ 2147483646 w 2019"/>
              <a:gd name="T3" fmla="*/ 1507053438 h 628"/>
              <a:gd name="T4" fmla="*/ 854333896 w 2019"/>
              <a:gd name="T5" fmla="*/ 1096268763 h 628"/>
              <a:gd name="T6" fmla="*/ 0 w 2019"/>
              <a:gd name="T7" fmla="*/ 0 h 628"/>
              <a:gd name="T8" fmla="*/ 0 60000 65536"/>
              <a:gd name="T9" fmla="*/ 0 60000 65536"/>
              <a:gd name="T10" fmla="*/ 0 60000 65536"/>
              <a:gd name="T11" fmla="*/ 0 60000 65536"/>
              <a:gd name="T12" fmla="*/ 0 w 2019"/>
              <a:gd name="T13" fmla="*/ 0 h 628"/>
              <a:gd name="T14" fmla="*/ 2019 w 2019"/>
              <a:gd name="T15" fmla="*/ 628 h 6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19" h="628">
                <a:moveTo>
                  <a:pt x="2019" y="255"/>
                </a:moveTo>
                <a:cubicBezTo>
                  <a:pt x="1878" y="311"/>
                  <a:pt x="1451" y="568"/>
                  <a:pt x="1171" y="598"/>
                </a:cubicBezTo>
                <a:cubicBezTo>
                  <a:pt x="891" y="628"/>
                  <a:pt x="534" y="535"/>
                  <a:pt x="339" y="435"/>
                </a:cubicBezTo>
                <a:cubicBezTo>
                  <a:pt x="144" y="335"/>
                  <a:pt x="71" y="91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8" name="Text Box 23"/>
          <p:cNvSpPr txBox="1">
            <a:spLocks noChangeArrowheads="1"/>
          </p:cNvSpPr>
          <p:nvPr/>
        </p:nvSpPr>
        <p:spPr bwMode="auto">
          <a:xfrm>
            <a:off x="984250" y="4076700"/>
            <a:ext cx="136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accent2"/>
                </a:solidFill>
                <a:latin typeface="Arial" panose="020B0604020202020204" pitchFamily="34" charset="0"/>
              </a:rPr>
              <a:t>competitor</a:t>
            </a:r>
          </a:p>
        </p:txBody>
      </p:sp>
      <p:sp>
        <p:nvSpPr>
          <p:cNvPr id="28689" name="TextBox 18"/>
          <p:cNvSpPr txBox="1">
            <a:spLocks noChangeArrowheads="1"/>
          </p:cNvSpPr>
          <p:nvPr/>
        </p:nvSpPr>
        <p:spPr bwMode="auto">
          <a:xfrm>
            <a:off x="984250" y="1143000"/>
            <a:ext cx="7696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When a vertex is added to the cloud, it has shortest distance to source.</a:t>
            </a:r>
          </a:p>
        </p:txBody>
      </p:sp>
    </p:spTree>
    <p:extLst>
      <p:ext uri="{BB962C8B-B14F-4D97-AF65-F5344CB8AC3E}">
        <p14:creationId xmlns:p14="http://schemas.microsoft.com/office/powerpoint/2010/main" val="33639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9059E7-446C-4892-962F-BC2A1E10637A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>
                <a:solidFill>
                  <a:srgbClr val="4F81BD"/>
                </a:solidFill>
                <a:ea typeface="ＭＳ Ｐゴシック" panose="020B0600070205080204" pitchFamily="34" charset="-128"/>
              </a:rPr>
              <a:t>Dijkstra’s Correctness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638300"/>
            <a:ext cx="8358188" cy="30003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da-DK" sz="2800" smtClean="0">
                <a:ea typeface="ＭＳ Ｐゴシック" panose="020B0600070205080204" pitchFamily="34" charset="-128"/>
              </a:rPr>
              <a:t>We will prove that </a:t>
            </a:r>
            <a:r>
              <a:rPr lang="da-DK" sz="2800" b="1" smtClean="0">
                <a:ea typeface="ＭＳ Ｐゴシック" panose="020B0600070205080204" pitchFamily="34" charset="-128"/>
              </a:rPr>
              <a:t>whenever </a:t>
            </a:r>
            <a:r>
              <a:rPr lang="da-DK" sz="2800" b="1" i="1" smtClean="0">
                <a:ea typeface="ＭＳ Ｐゴシック" panose="020B0600070205080204" pitchFamily="34" charset="-128"/>
              </a:rPr>
              <a:t>u</a:t>
            </a:r>
            <a:r>
              <a:rPr lang="da-DK" sz="2800" b="1" smtClean="0">
                <a:ea typeface="ＭＳ Ｐゴシック" panose="020B0600070205080204" pitchFamily="34" charset="-128"/>
              </a:rPr>
              <a:t> is added to </a:t>
            </a:r>
            <a:r>
              <a:rPr lang="da-DK" sz="2800" b="1" i="1" smtClean="0">
                <a:ea typeface="ＭＳ Ｐゴシック" panose="020B0600070205080204" pitchFamily="34" charset="-128"/>
              </a:rPr>
              <a:t>S</a:t>
            </a:r>
            <a:r>
              <a:rPr lang="da-DK" sz="2800" smtClean="0">
                <a:ea typeface="ＭＳ Ｐゴシック" panose="020B0600070205080204" pitchFamily="34" charset="-128"/>
              </a:rPr>
              <a:t>, </a:t>
            </a:r>
            <a:r>
              <a:rPr lang="da-DK" sz="2800" i="1" smtClean="0">
                <a:ea typeface="ＭＳ Ｐゴシック" panose="020B0600070205080204" pitchFamily="34" charset="-128"/>
              </a:rPr>
              <a:t>d</a:t>
            </a:r>
            <a:r>
              <a:rPr lang="da-DK" sz="2800" smtClean="0">
                <a:ea typeface="ＭＳ Ｐゴシック" panose="020B0600070205080204" pitchFamily="34" charset="-128"/>
              </a:rPr>
              <a:t>[</a:t>
            </a:r>
            <a:r>
              <a:rPr lang="da-DK" sz="2800" i="1" smtClean="0">
                <a:ea typeface="ＭＳ Ｐゴシック" panose="020B0600070205080204" pitchFamily="34" charset="-128"/>
              </a:rPr>
              <a:t>u</a:t>
            </a:r>
            <a:r>
              <a:rPr lang="da-DK" sz="2800" smtClean="0">
                <a:ea typeface="ＭＳ Ｐゴシック" panose="020B0600070205080204" pitchFamily="34" charset="-128"/>
              </a:rPr>
              <a:t>] = </a:t>
            </a:r>
            <a:r>
              <a:rPr lang="da-DK" sz="2800" smtClean="0">
                <a:latin typeface="Symbol" panose="05050102010706020507" pitchFamily="18" charset="2"/>
                <a:ea typeface="ＭＳ Ｐゴシック" panose="020B0600070205080204" pitchFamily="34" charset="-128"/>
              </a:rPr>
              <a:t>d</a:t>
            </a:r>
            <a:r>
              <a:rPr lang="da-DK" sz="2800" smtClean="0">
                <a:ea typeface="ＭＳ Ｐゴシック" panose="020B0600070205080204" pitchFamily="34" charset="-128"/>
              </a:rPr>
              <a:t>(</a:t>
            </a:r>
            <a:r>
              <a:rPr lang="da-DK" sz="2800" i="1" smtClean="0">
                <a:ea typeface="ＭＳ Ｐゴシック" panose="020B0600070205080204" pitchFamily="34" charset="-128"/>
              </a:rPr>
              <a:t>s</a:t>
            </a:r>
            <a:r>
              <a:rPr lang="da-DK" sz="2800" smtClean="0">
                <a:ea typeface="ＭＳ Ｐゴシック" panose="020B0600070205080204" pitchFamily="34" charset="-128"/>
              </a:rPr>
              <a:t>,</a:t>
            </a:r>
            <a:r>
              <a:rPr lang="da-DK" sz="2800" i="1" smtClean="0">
                <a:ea typeface="ＭＳ Ｐゴシック" panose="020B0600070205080204" pitchFamily="34" charset="-128"/>
              </a:rPr>
              <a:t>u</a:t>
            </a:r>
            <a:r>
              <a:rPr lang="da-DK" sz="2800" smtClean="0">
                <a:ea typeface="ＭＳ Ｐゴシック" panose="020B0600070205080204" pitchFamily="34" charset="-128"/>
              </a:rPr>
              <a:t>), i.e., that </a:t>
            </a:r>
            <a:r>
              <a:rPr lang="da-DK" sz="2800" i="1" smtClean="0">
                <a:ea typeface="ＭＳ Ｐゴシック" panose="020B0600070205080204" pitchFamily="34" charset="-128"/>
              </a:rPr>
              <a:t>d[u] </a:t>
            </a:r>
            <a:r>
              <a:rPr lang="da-DK" sz="2800" smtClean="0">
                <a:ea typeface="ＭＳ Ｐゴシック" panose="020B0600070205080204" pitchFamily="34" charset="-128"/>
              </a:rPr>
              <a:t>is minimum, and that equality is maintained thereafter</a:t>
            </a:r>
          </a:p>
          <a:p>
            <a:pPr>
              <a:lnSpc>
                <a:spcPct val="80000"/>
              </a:lnSpc>
            </a:pPr>
            <a:r>
              <a:rPr lang="da-DK" sz="2800" smtClean="0">
                <a:ea typeface="ＭＳ Ｐゴシック" panose="020B0600070205080204" pitchFamily="34" charset="-128"/>
              </a:rPr>
              <a:t>Proof</a:t>
            </a:r>
          </a:p>
          <a:p>
            <a:pPr lvl="1">
              <a:lnSpc>
                <a:spcPct val="80000"/>
              </a:lnSpc>
            </a:pPr>
            <a:r>
              <a:rPr lang="da-DK" sz="2400" smtClean="0">
                <a:ea typeface="ＭＳ Ｐゴシック" panose="020B0600070205080204" pitchFamily="34" charset="-128"/>
              </a:rPr>
              <a:t>Note that </a:t>
            </a:r>
            <a:r>
              <a:rPr lang="en-US" sz="2400" smtClean="0">
                <a:latin typeface="Symbol" panose="05050102010706020507" pitchFamily="18" charset="2"/>
                <a:ea typeface="ＭＳ Ｐゴシック" panose="020B0600070205080204" pitchFamily="34" charset="-128"/>
              </a:rPr>
              <a:t>for all </a:t>
            </a:r>
            <a:r>
              <a:rPr lang="da-DK" sz="2400" i="1" smtClean="0">
                <a:ea typeface="ＭＳ Ｐゴシック" panose="020B0600070205080204" pitchFamily="34" charset="-128"/>
              </a:rPr>
              <a:t>v</a:t>
            </a:r>
            <a:r>
              <a:rPr lang="da-DK" sz="2400" smtClean="0">
                <a:ea typeface="ＭＳ Ｐゴシック" panose="020B0600070205080204" pitchFamily="34" charset="-128"/>
              </a:rPr>
              <a:t>, </a:t>
            </a:r>
            <a:r>
              <a:rPr lang="da-DK" sz="2400" i="1" smtClean="0">
                <a:ea typeface="ＭＳ Ｐゴシック" panose="020B0600070205080204" pitchFamily="34" charset="-128"/>
              </a:rPr>
              <a:t>d</a:t>
            </a:r>
            <a:r>
              <a:rPr lang="da-DK" sz="2400" smtClean="0">
                <a:ea typeface="ＭＳ Ｐゴシック" panose="020B0600070205080204" pitchFamily="34" charset="-128"/>
              </a:rPr>
              <a:t>[</a:t>
            </a:r>
            <a:r>
              <a:rPr lang="da-DK" sz="2400" i="1" smtClean="0">
                <a:ea typeface="ＭＳ Ｐゴシック" panose="020B0600070205080204" pitchFamily="34" charset="-128"/>
              </a:rPr>
              <a:t>v</a:t>
            </a:r>
            <a:r>
              <a:rPr lang="da-DK" sz="2400" smtClean="0">
                <a:ea typeface="ＭＳ Ｐゴシック" panose="020B0600070205080204" pitchFamily="34" charset="-128"/>
              </a:rPr>
              <a:t>] ≥</a:t>
            </a:r>
            <a:r>
              <a:rPr lang="en-US" sz="2400" smtClean="0">
                <a:latin typeface="Symbol" panose="05050102010706020507" pitchFamily="18" charset="2"/>
                <a:ea typeface="ＭＳ Ｐゴシック" panose="020B0600070205080204" pitchFamily="34" charset="-128"/>
              </a:rPr>
              <a:t> </a:t>
            </a:r>
            <a:r>
              <a:rPr lang="da-DK" sz="2400" smtClean="0">
                <a:ea typeface="ＭＳ Ｐゴシック" panose="020B0600070205080204" pitchFamily="34" charset="-128"/>
              </a:rPr>
              <a:t> </a:t>
            </a:r>
            <a:r>
              <a:rPr lang="da-DK" sz="2400" smtClean="0">
                <a:latin typeface="Symbol" panose="05050102010706020507" pitchFamily="18" charset="2"/>
                <a:ea typeface="ＭＳ Ｐゴシック" panose="020B0600070205080204" pitchFamily="34" charset="-128"/>
              </a:rPr>
              <a:t>d</a:t>
            </a:r>
            <a:r>
              <a:rPr lang="da-DK" sz="2400" smtClean="0">
                <a:ea typeface="ＭＳ Ｐゴシック" panose="020B0600070205080204" pitchFamily="34" charset="-128"/>
              </a:rPr>
              <a:t>(</a:t>
            </a:r>
            <a:r>
              <a:rPr lang="da-DK" sz="2400" i="1" smtClean="0">
                <a:ea typeface="ＭＳ Ｐゴシック" panose="020B0600070205080204" pitchFamily="34" charset="-128"/>
              </a:rPr>
              <a:t>s</a:t>
            </a:r>
            <a:r>
              <a:rPr lang="da-DK" sz="2400" smtClean="0">
                <a:ea typeface="ＭＳ Ｐゴシック" panose="020B0600070205080204" pitchFamily="34" charset="-128"/>
              </a:rPr>
              <a:t>,</a:t>
            </a:r>
            <a:r>
              <a:rPr lang="da-DK" sz="2400" i="1" smtClean="0">
                <a:ea typeface="ＭＳ Ｐゴシック" panose="020B0600070205080204" pitchFamily="34" charset="-128"/>
              </a:rPr>
              <a:t>v</a:t>
            </a:r>
            <a:r>
              <a:rPr lang="da-DK" sz="2400" smtClean="0">
                <a:ea typeface="ＭＳ Ｐゴシック" panose="020B0600070205080204" pitchFamily="34" charset="-128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da-DK" sz="2400" smtClean="0">
                <a:ea typeface="ＭＳ Ｐゴシック" panose="020B0600070205080204" pitchFamily="34" charset="-128"/>
              </a:rPr>
              <a:t>Let </a:t>
            </a:r>
            <a:r>
              <a:rPr lang="da-DK" sz="2400" i="1" smtClean="0">
                <a:ea typeface="ＭＳ Ｐゴシック" panose="020B0600070205080204" pitchFamily="34" charset="-128"/>
              </a:rPr>
              <a:t>u</a:t>
            </a:r>
            <a:r>
              <a:rPr lang="da-DK" sz="2400" smtClean="0">
                <a:ea typeface="ＭＳ Ｐゴシック" panose="020B0600070205080204" pitchFamily="34" charset="-128"/>
              </a:rPr>
              <a:t> be the first </a:t>
            </a:r>
            <a:r>
              <a:rPr lang="da-DK" sz="2400" b="1" smtClean="0">
                <a:ea typeface="ＭＳ Ｐゴシック" panose="020B0600070205080204" pitchFamily="34" charset="-128"/>
              </a:rPr>
              <a:t>vertex picked</a:t>
            </a:r>
            <a:r>
              <a:rPr lang="da-DK" sz="2400" smtClean="0">
                <a:ea typeface="ＭＳ Ｐゴシック" panose="020B0600070205080204" pitchFamily="34" charset="-128"/>
              </a:rPr>
              <a:t> such that there is a shorter path than </a:t>
            </a:r>
            <a:r>
              <a:rPr lang="da-DK" sz="2400" i="1" smtClean="0">
                <a:ea typeface="ＭＳ Ｐゴシック" panose="020B0600070205080204" pitchFamily="34" charset="-128"/>
              </a:rPr>
              <a:t>d</a:t>
            </a:r>
            <a:r>
              <a:rPr lang="da-DK" sz="2400" smtClean="0">
                <a:ea typeface="ＭＳ Ｐゴシック" panose="020B0600070205080204" pitchFamily="34" charset="-128"/>
              </a:rPr>
              <a:t>[</a:t>
            </a:r>
            <a:r>
              <a:rPr lang="da-DK" sz="2400" i="1" smtClean="0">
                <a:ea typeface="ＭＳ Ｐゴシック" panose="020B0600070205080204" pitchFamily="34" charset="-128"/>
              </a:rPr>
              <a:t>u</a:t>
            </a:r>
            <a:r>
              <a:rPr lang="da-DK" sz="2400" smtClean="0">
                <a:ea typeface="ＭＳ Ｐゴシック" panose="020B0600070205080204" pitchFamily="34" charset="-128"/>
              </a:rPr>
              <a:t>], i.e., that  </a:t>
            </a:r>
            <a:r>
              <a:rPr lang="da-DK" sz="2400" i="1" smtClean="0">
                <a:ea typeface="ＭＳ Ｐゴシック" panose="020B0600070205080204" pitchFamily="34" charset="-128"/>
              </a:rPr>
              <a:t>d</a:t>
            </a:r>
            <a:r>
              <a:rPr lang="da-DK" sz="2400" smtClean="0">
                <a:ea typeface="ＭＳ Ｐゴシック" panose="020B0600070205080204" pitchFamily="34" charset="-128"/>
              </a:rPr>
              <a:t>[</a:t>
            </a:r>
            <a:r>
              <a:rPr lang="da-DK" sz="2400" i="1" smtClean="0">
                <a:ea typeface="ＭＳ Ｐゴシック" panose="020B0600070205080204" pitchFamily="34" charset="-128"/>
              </a:rPr>
              <a:t>u</a:t>
            </a:r>
            <a:r>
              <a:rPr lang="da-DK" sz="2400" smtClean="0">
                <a:ea typeface="ＭＳ Ｐゴシック" panose="020B0600070205080204" pitchFamily="34" charset="-128"/>
              </a:rPr>
              <a:t>] </a:t>
            </a:r>
            <a:r>
              <a:rPr lang="da-DK" sz="2400" smtClean="0">
                <a:latin typeface="Symbol" panose="05050102010706020507" pitchFamily="18" charset="2"/>
                <a:ea typeface="ＭＳ Ｐゴシック" panose="020B0600070205080204" pitchFamily="34" charset="-128"/>
              </a:rPr>
              <a:t>&gt;</a:t>
            </a:r>
            <a:r>
              <a:rPr lang="da-DK" sz="2400" smtClean="0">
                <a:ea typeface="ＭＳ Ｐゴシック" panose="020B0600070205080204" pitchFamily="34" charset="-128"/>
              </a:rPr>
              <a:t> </a:t>
            </a:r>
            <a:r>
              <a:rPr lang="da-DK" sz="2400" smtClean="0">
                <a:latin typeface="Symbol" panose="05050102010706020507" pitchFamily="18" charset="2"/>
                <a:ea typeface="ＭＳ Ｐゴシック" panose="020B0600070205080204" pitchFamily="34" charset="-128"/>
              </a:rPr>
              <a:t>d</a:t>
            </a:r>
            <a:r>
              <a:rPr lang="da-DK" sz="2400" smtClean="0">
                <a:ea typeface="ＭＳ Ｐゴシック" panose="020B0600070205080204" pitchFamily="34" charset="-128"/>
              </a:rPr>
              <a:t>(</a:t>
            </a:r>
            <a:r>
              <a:rPr lang="da-DK" sz="2400" i="1" smtClean="0">
                <a:ea typeface="ＭＳ Ｐゴシック" panose="020B0600070205080204" pitchFamily="34" charset="-128"/>
              </a:rPr>
              <a:t>s</a:t>
            </a:r>
            <a:r>
              <a:rPr lang="da-DK" sz="2400" smtClean="0">
                <a:ea typeface="ＭＳ Ｐゴシック" panose="020B0600070205080204" pitchFamily="34" charset="-128"/>
              </a:rPr>
              <a:t>,</a:t>
            </a:r>
            <a:r>
              <a:rPr lang="da-DK" sz="2400" i="1" smtClean="0">
                <a:ea typeface="ＭＳ Ｐゴシック" panose="020B0600070205080204" pitchFamily="34" charset="-128"/>
              </a:rPr>
              <a:t>u</a:t>
            </a:r>
            <a:r>
              <a:rPr lang="da-DK" sz="2400" smtClean="0">
                <a:ea typeface="ＭＳ Ｐゴシック" panose="020B0600070205080204" pitchFamily="34" charset="-128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da-DK" sz="2400" smtClean="0">
                <a:ea typeface="ＭＳ Ｐゴシック" panose="020B0600070205080204" pitchFamily="34" charset="-128"/>
              </a:rPr>
              <a:t>We will show that this assumption leads to a contradiction</a:t>
            </a:r>
            <a:endParaRPr lang="en-US" sz="2400" smtClean="0">
              <a:ea typeface="ＭＳ Ｐゴシック" panose="020B0600070205080204" pitchFamily="34" charset="-128"/>
            </a:endParaRPr>
          </a:p>
        </p:txBody>
      </p:sp>
      <p:graphicFrame>
        <p:nvGraphicFramePr>
          <p:cNvPr id="30725" name="Object 2"/>
          <p:cNvGraphicFramePr>
            <a:graphicFrameLocks noChangeAspect="1"/>
          </p:cNvGraphicFramePr>
          <p:nvPr/>
        </p:nvGraphicFramePr>
        <p:xfrm>
          <a:off x="4767263" y="4878388"/>
          <a:ext cx="3621087" cy="181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hoto Editor Photo" r:id="rId3" imgW="4191585" imgH="2095793" progId="">
                  <p:embed/>
                </p:oleObj>
              </mc:Choice>
              <mc:Fallback>
                <p:oleObj name="Photo Editor Photo" r:id="rId3" imgW="4191585" imgH="209579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7263" y="4878388"/>
                        <a:ext cx="3621087" cy="181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826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A9DB6E-49C8-41A2-8B07-014E8C0586E8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>
                <a:solidFill>
                  <a:srgbClr val="4F81BD"/>
                </a:solidFill>
                <a:ea typeface="ＭＳ Ｐゴシック" panose="020B0600070205080204" pitchFamily="34" charset="-128"/>
              </a:rPr>
              <a:t>Dijkstra Correctness (2)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638300"/>
            <a:ext cx="8358188" cy="29368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da-DK" sz="2800" smtClean="0">
                <a:ea typeface="ＭＳ Ｐゴシック" panose="020B0600070205080204" pitchFamily="34" charset="-128"/>
              </a:rPr>
              <a:t>Let </a:t>
            </a:r>
            <a:r>
              <a:rPr lang="da-DK" sz="2800" i="1" smtClean="0">
                <a:ea typeface="ＭＳ Ｐゴシック" panose="020B0600070205080204" pitchFamily="34" charset="-128"/>
              </a:rPr>
              <a:t>y</a:t>
            </a:r>
            <a:r>
              <a:rPr lang="da-DK" sz="2800" smtClean="0">
                <a:ea typeface="ＭＳ Ｐゴシック" panose="020B0600070205080204" pitchFamily="34" charset="-128"/>
              </a:rPr>
              <a:t> be the first vertex </a:t>
            </a:r>
            <a:r>
              <a:rPr lang="da-DK" sz="2800" smtClean="0">
                <a:latin typeface="Symbol" panose="05050102010706020507" pitchFamily="18" charset="2"/>
                <a:ea typeface="ＭＳ Ｐゴシック" panose="020B0600070205080204" pitchFamily="34" charset="-128"/>
              </a:rPr>
              <a:t>in </a:t>
            </a:r>
            <a:r>
              <a:rPr lang="da-DK" sz="2800" i="1" smtClean="0">
                <a:ea typeface="ＭＳ Ｐゴシック" panose="020B0600070205080204" pitchFamily="34" charset="-128"/>
              </a:rPr>
              <a:t>V</a:t>
            </a:r>
            <a:r>
              <a:rPr lang="da-DK" sz="2800" smtClean="0">
                <a:ea typeface="ＭＳ Ｐゴシック" panose="020B0600070205080204" pitchFamily="34" charset="-128"/>
              </a:rPr>
              <a:t> – </a:t>
            </a:r>
            <a:r>
              <a:rPr lang="da-DK" sz="2800" i="1" smtClean="0">
                <a:ea typeface="ＭＳ Ｐゴシック" panose="020B0600070205080204" pitchFamily="34" charset="-128"/>
              </a:rPr>
              <a:t>S</a:t>
            </a:r>
            <a:r>
              <a:rPr lang="da-DK" sz="2800" smtClean="0">
                <a:ea typeface="ＭＳ Ｐゴシック" panose="020B0600070205080204" pitchFamily="34" charset="-128"/>
              </a:rPr>
              <a:t> on the actual shortest path from </a:t>
            </a:r>
            <a:r>
              <a:rPr lang="da-DK" sz="2800" i="1" smtClean="0">
                <a:ea typeface="ＭＳ Ｐゴシック" panose="020B0600070205080204" pitchFamily="34" charset="-128"/>
              </a:rPr>
              <a:t>s</a:t>
            </a:r>
            <a:r>
              <a:rPr lang="da-DK" sz="2800" smtClean="0">
                <a:ea typeface="ＭＳ Ｐゴシック" panose="020B0600070205080204" pitchFamily="34" charset="-128"/>
              </a:rPr>
              <a:t> to </a:t>
            </a:r>
            <a:r>
              <a:rPr lang="da-DK" sz="2800" i="1" smtClean="0">
                <a:ea typeface="ＭＳ Ｐゴシック" panose="020B0600070205080204" pitchFamily="34" charset="-128"/>
              </a:rPr>
              <a:t>u</a:t>
            </a:r>
            <a:r>
              <a:rPr lang="da-DK" sz="2800" smtClean="0">
                <a:ea typeface="ＭＳ Ｐゴシック" panose="020B0600070205080204" pitchFamily="34" charset="-128"/>
              </a:rPr>
              <a:t>, then it must be that </a:t>
            </a:r>
            <a:r>
              <a:rPr lang="da-DK" sz="2800" i="1" smtClean="0">
                <a:ea typeface="ＭＳ Ｐゴシック" panose="020B0600070205080204" pitchFamily="34" charset="-128"/>
              </a:rPr>
              <a:t>d</a:t>
            </a:r>
            <a:r>
              <a:rPr lang="da-DK" sz="2800" smtClean="0">
                <a:ea typeface="ＭＳ Ｐゴシック" panose="020B0600070205080204" pitchFamily="34" charset="-128"/>
              </a:rPr>
              <a:t>[</a:t>
            </a:r>
            <a:r>
              <a:rPr lang="da-DK" sz="2800" i="1" smtClean="0">
                <a:ea typeface="ＭＳ Ｐゴシック" panose="020B0600070205080204" pitchFamily="34" charset="-128"/>
              </a:rPr>
              <a:t>y</a:t>
            </a:r>
            <a:r>
              <a:rPr lang="da-DK" sz="2800" smtClean="0">
                <a:ea typeface="ＭＳ Ｐゴシック" panose="020B0600070205080204" pitchFamily="34" charset="-128"/>
              </a:rPr>
              <a:t>] = </a:t>
            </a:r>
            <a:r>
              <a:rPr lang="da-DK" sz="2800" smtClean="0">
                <a:latin typeface="Symbol" panose="05050102010706020507" pitchFamily="18" charset="2"/>
                <a:ea typeface="ＭＳ Ｐゴシック" panose="020B0600070205080204" pitchFamily="34" charset="-128"/>
              </a:rPr>
              <a:t>d</a:t>
            </a:r>
            <a:r>
              <a:rPr lang="da-DK" sz="2800" smtClean="0">
                <a:ea typeface="ＭＳ Ｐゴシック" panose="020B0600070205080204" pitchFamily="34" charset="-128"/>
              </a:rPr>
              <a:t>(</a:t>
            </a:r>
            <a:r>
              <a:rPr lang="da-DK" sz="2800" i="1" smtClean="0">
                <a:ea typeface="ＭＳ Ｐゴシック" panose="020B0600070205080204" pitchFamily="34" charset="-128"/>
              </a:rPr>
              <a:t>s</a:t>
            </a:r>
            <a:r>
              <a:rPr lang="da-DK" sz="2800" smtClean="0">
                <a:ea typeface="ＭＳ Ｐゴシック" panose="020B0600070205080204" pitchFamily="34" charset="-128"/>
              </a:rPr>
              <a:t>,</a:t>
            </a:r>
            <a:r>
              <a:rPr lang="da-DK" sz="2800" i="1" smtClean="0">
                <a:ea typeface="ＭＳ Ｐゴシック" panose="020B0600070205080204" pitchFamily="34" charset="-128"/>
              </a:rPr>
              <a:t>y</a:t>
            </a:r>
            <a:r>
              <a:rPr lang="da-DK" sz="2800" smtClean="0">
                <a:ea typeface="ＭＳ Ｐゴシック" panose="020B0600070205080204" pitchFamily="34" charset="-128"/>
              </a:rPr>
              <a:t>) because</a:t>
            </a:r>
          </a:p>
          <a:p>
            <a:pPr lvl="1">
              <a:lnSpc>
                <a:spcPct val="80000"/>
              </a:lnSpc>
            </a:pPr>
            <a:r>
              <a:rPr lang="da-DK" sz="2400" i="1" smtClean="0">
                <a:ea typeface="ＭＳ Ｐゴシック" panose="020B0600070205080204" pitchFamily="34" charset="-128"/>
              </a:rPr>
              <a:t>d</a:t>
            </a:r>
            <a:r>
              <a:rPr lang="da-DK" sz="2400" smtClean="0">
                <a:ea typeface="ＭＳ Ｐゴシック" panose="020B0600070205080204" pitchFamily="34" charset="-128"/>
              </a:rPr>
              <a:t>[</a:t>
            </a:r>
            <a:r>
              <a:rPr lang="da-DK" sz="2400" i="1" smtClean="0">
                <a:ea typeface="ＭＳ Ｐゴシック" panose="020B0600070205080204" pitchFamily="34" charset="-128"/>
              </a:rPr>
              <a:t>x</a:t>
            </a:r>
            <a:r>
              <a:rPr lang="da-DK" sz="2400" smtClean="0">
                <a:ea typeface="ＭＳ Ｐゴシック" panose="020B0600070205080204" pitchFamily="34" charset="-128"/>
              </a:rPr>
              <a:t>] is set correctly for </a:t>
            </a:r>
            <a:r>
              <a:rPr lang="da-DK" sz="2400" i="1" smtClean="0">
                <a:ea typeface="ＭＳ Ｐゴシック" panose="020B0600070205080204" pitchFamily="34" charset="-128"/>
              </a:rPr>
              <a:t>y</a:t>
            </a:r>
            <a:r>
              <a:rPr lang="da-DK" sz="2400" smtClean="0">
                <a:ea typeface="ＭＳ Ｐゴシック" panose="020B0600070205080204" pitchFamily="34" charset="-128"/>
              </a:rPr>
              <a:t>'s predecessor </a:t>
            </a:r>
            <a:r>
              <a:rPr lang="da-DK" sz="2400" i="1" smtClean="0">
                <a:ea typeface="ＭＳ Ｐゴシック" panose="020B0600070205080204" pitchFamily="34" charset="-128"/>
              </a:rPr>
              <a:t>x</a:t>
            </a:r>
            <a:r>
              <a:rPr lang="da-DK" sz="2400" smtClean="0">
                <a:ea typeface="ＭＳ Ｐゴシック" panose="020B0600070205080204" pitchFamily="34" charset="-128"/>
              </a:rPr>
              <a:t> </a:t>
            </a:r>
            <a:r>
              <a:rPr lang="da-DK" sz="2400" smtClean="0">
                <a:latin typeface="Symbol" panose="05050102010706020507" pitchFamily="18" charset="2"/>
                <a:ea typeface="ＭＳ Ｐゴシック" panose="020B0600070205080204" pitchFamily="34" charset="-128"/>
              </a:rPr>
              <a:t>in </a:t>
            </a:r>
            <a:r>
              <a:rPr lang="da-DK" sz="2400" i="1" smtClean="0">
                <a:ea typeface="ＭＳ Ｐゴシック" panose="020B0600070205080204" pitchFamily="34" charset="-128"/>
              </a:rPr>
              <a:t>S</a:t>
            </a:r>
            <a:r>
              <a:rPr lang="da-DK" sz="2400" smtClean="0">
                <a:ea typeface="ＭＳ Ｐゴシック" panose="020B0600070205080204" pitchFamily="34" charset="-128"/>
              </a:rPr>
              <a:t> on the shortest path (by choice of </a:t>
            </a:r>
            <a:r>
              <a:rPr lang="da-DK" sz="2400" i="1" smtClean="0">
                <a:ea typeface="ＭＳ Ｐゴシック" panose="020B0600070205080204" pitchFamily="34" charset="-128"/>
              </a:rPr>
              <a:t>u</a:t>
            </a:r>
            <a:r>
              <a:rPr lang="da-DK" sz="2400" smtClean="0">
                <a:ea typeface="ＭＳ Ｐゴシック" panose="020B0600070205080204" pitchFamily="34" charset="-128"/>
              </a:rPr>
              <a:t> as the first vertex for which </a:t>
            </a:r>
            <a:r>
              <a:rPr lang="da-DK" sz="2400" i="1" smtClean="0">
                <a:ea typeface="ＭＳ Ｐゴシック" panose="020B0600070205080204" pitchFamily="34" charset="-128"/>
              </a:rPr>
              <a:t>d</a:t>
            </a:r>
            <a:r>
              <a:rPr lang="da-DK" sz="2400" smtClean="0">
                <a:ea typeface="ＭＳ Ｐゴシック" panose="020B0600070205080204" pitchFamily="34" charset="-128"/>
              </a:rPr>
              <a:t> is set incorrectly)</a:t>
            </a:r>
          </a:p>
          <a:p>
            <a:pPr lvl="1">
              <a:lnSpc>
                <a:spcPct val="80000"/>
              </a:lnSpc>
            </a:pPr>
            <a:r>
              <a:rPr lang="da-DK" sz="2400" smtClean="0">
                <a:ea typeface="ＭＳ Ｐゴシック" panose="020B0600070205080204" pitchFamily="34" charset="-128"/>
              </a:rPr>
              <a:t>when the algorithm inserted </a:t>
            </a:r>
            <a:r>
              <a:rPr lang="da-DK" sz="2400" i="1" smtClean="0">
                <a:ea typeface="ＭＳ Ｐゴシック" panose="020B0600070205080204" pitchFamily="34" charset="-128"/>
              </a:rPr>
              <a:t>x</a:t>
            </a:r>
            <a:r>
              <a:rPr lang="da-DK" sz="2400" smtClean="0">
                <a:ea typeface="ＭＳ Ｐゴシック" panose="020B0600070205080204" pitchFamily="34" charset="-128"/>
              </a:rPr>
              <a:t> into </a:t>
            </a:r>
            <a:r>
              <a:rPr lang="da-DK" sz="2400" i="1" smtClean="0">
                <a:ea typeface="ＭＳ Ｐゴシック" panose="020B0600070205080204" pitchFamily="34" charset="-128"/>
              </a:rPr>
              <a:t>S</a:t>
            </a:r>
            <a:r>
              <a:rPr lang="da-DK" sz="2400" smtClean="0">
                <a:ea typeface="ＭＳ Ｐゴシック" panose="020B0600070205080204" pitchFamily="34" charset="-128"/>
              </a:rPr>
              <a:t>, it relaxed the edge (</a:t>
            </a:r>
            <a:r>
              <a:rPr lang="da-DK" sz="2400" i="1" smtClean="0">
                <a:ea typeface="ＭＳ Ｐゴシック" panose="020B0600070205080204" pitchFamily="34" charset="-128"/>
              </a:rPr>
              <a:t>x</a:t>
            </a:r>
            <a:r>
              <a:rPr lang="da-DK" sz="2400" smtClean="0">
                <a:ea typeface="ＭＳ Ｐゴシック" panose="020B0600070205080204" pitchFamily="34" charset="-128"/>
              </a:rPr>
              <a:t>,</a:t>
            </a:r>
            <a:r>
              <a:rPr lang="da-DK" sz="2400" i="1" smtClean="0">
                <a:ea typeface="ＭＳ Ｐゴシック" panose="020B0600070205080204" pitchFamily="34" charset="-128"/>
              </a:rPr>
              <a:t>y</a:t>
            </a:r>
            <a:r>
              <a:rPr lang="da-DK" sz="2400" smtClean="0">
                <a:ea typeface="ＭＳ Ｐゴシック" panose="020B0600070205080204" pitchFamily="34" charset="-128"/>
              </a:rPr>
              <a:t>), assigning </a:t>
            </a:r>
            <a:r>
              <a:rPr lang="da-DK" sz="2400" i="1" smtClean="0">
                <a:ea typeface="ＭＳ Ｐゴシック" panose="020B0600070205080204" pitchFamily="34" charset="-128"/>
              </a:rPr>
              <a:t>d</a:t>
            </a:r>
            <a:r>
              <a:rPr lang="da-DK" sz="2400" smtClean="0">
                <a:ea typeface="ＭＳ Ｐゴシック" panose="020B0600070205080204" pitchFamily="34" charset="-128"/>
              </a:rPr>
              <a:t>[</a:t>
            </a:r>
            <a:r>
              <a:rPr lang="da-DK" sz="2400" i="1" smtClean="0">
                <a:ea typeface="ＭＳ Ｐゴシック" panose="020B0600070205080204" pitchFamily="34" charset="-128"/>
              </a:rPr>
              <a:t>y</a:t>
            </a:r>
            <a:r>
              <a:rPr lang="da-DK" sz="2400" smtClean="0">
                <a:ea typeface="ＭＳ Ｐゴシック" panose="020B0600070205080204" pitchFamily="34" charset="-128"/>
              </a:rPr>
              <a:t>] the correct value</a:t>
            </a:r>
            <a:endParaRPr lang="da-DK" sz="2400" i="1" smtClean="0">
              <a:ea typeface="ＭＳ Ｐゴシック" panose="020B0600070205080204" pitchFamily="34" charset="-128"/>
            </a:endParaRPr>
          </a:p>
        </p:txBody>
      </p:sp>
      <p:graphicFrame>
        <p:nvGraphicFramePr>
          <p:cNvPr id="31749" name="Object 2"/>
          <p:cNvGraphicFramePr>
            <a:graphicFrameLocks noChangeAspect="1"/>
          </p:cNvGraphicFramePr>
          <p:nvPr/>
        </p:nvGraphicFramePr>
        <p:xfrm>
          <a:off x="2847975" y="4695825"/>
          <a:ext cx="3721100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Photo Editor Photo" r:id="rId3" imgW="4191585" imgH="2095793" progId="">
                  <p:embed/>
                </p:oleObj>
              </mc:Choice>
              <mc:Fallback>
                <p:oleObj name="Photo Editor Photo" r:id="rId3" imgW="4191585" imgH="209579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5" y="4695825"/>
                        <a:ext cx="3721100" cy="186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627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ED73F6-2EA1-4671-BA7D-2708C7DE49A1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 sz="2800" smtClean="0">
              <a:ea typeface="ＭＳ Ｐゴシック" panose="020B0600070205080204" pitchFamily="34" charset="-128"/>
            </a:endParaRPr>
          </a:p>
          <a:p>
            <a:endParaRPr lang="da-DK" sz="2800" smtClean="0">
              <a:ea typeface="ＭＳ Ｐゴシック" panose="020B0600070205080204" pitchFamily="34" charset="-128"/>
            </a:endParaRPr>
          </a:p>
          <a:p>
            <a:endParaRPr lang="da-DK" sz="2800" smtClean="0">
              <a:ea typeface="ＭＳ Ｐゴシック" panose="020B0600070205080204" pitchFamily="34" charset="-128"/>
            </a:endParaRPr>
          </a:p>
          <a:p>
            <a:endParaRPr lang="da-DK" sz="2800" smtClean="0">
              <a:ea typeface="ＭＳ Ｐゴシック" panose="020B0600070205080204" pitchFamily="34" charset="-128"/>
            </a:endParaRPr>
          </a:p>
          <a:p>
            <a:r>
              <a:rPr lang="da-DK" sz="2800" smtClean="0">
                <a:ea typeface="ＭＳ Ｐゴシック" panose="020B0600070205080204" pitchFamily="34" charset="-128"/>
              </a:rPr>
              <a:t>But if </a:t>
            </a:r>
            <a:r>
              <a:rPr lang="da-DK" sz="2800" i="1" smtClean="0">
                <a:ea typeface="ＭＳ Ｐゴシック" panose="020B0600070205080204" pitchFamily="34" charset="-128"/>
              </a:rPr>
              <a:t>d</a:t>
            </a:r>
            <a:r>
              <a:rPr lang="da-DK" sz="2800" smtClean="0">
                <a:ea typeface="ＭＳ Ｐゴシック" panose="020B0600070205080204" pitchFamily="34" charset="-128"/>
              </a:rPr>
              <a:t>[</a:t>
            </a:r>
            <a:r>
              <a:rPr lang="da-DK" sz="2800" i="1" smtClean="0">
                <a:ea typeface="ＭＳ Ｐゴシック" panose="020B0600070205080204" pitchFamily="34" charset="-128"/>
              </a:rPr>
              <a:t>u</a:t>
            </a:r>
            <a:r>
              <a:rPr lang="da-DK" sz="2800" smtClean="0">
                <a:ea typeface="ＭＳ Ｐゴシック" panose="020B0600070205080204" pitchFamily="34" charset="-128"/>
              </a:rPr>
              <a:t>] &gt; </a:t>
            </a:r>
            <a:r>
              <a:rPr lang="da-DK" sz="2800" i="1" smtClean="0">
                <a:ea typeface="ＭＳ Ｐゴシック" panose="020B0600070205080204" pitchFamily="34" charset="-128"/>
              </a:rPr>
              <a:t>d</a:t>
            </a:r>
            <a:r>
              <a:rPr lang="da-DK" sz="2800" smtClean="0">
                <a:ea typeface="ＭＳ Ｐゴシック" panose="020B0600070205080204" pitchFamily="34" charset="-128"/>
              </a:rPr>
              <a:t>[</a:t>
            </a:r>
            <a:r>
              <a:rPr lang="da-DK" sz="2800" i="1" smtClean="0">
                <a:ea typeface="ＭＳ Ｐゴシック" panose="020B0600070205080204" pitchFamily="34" charset="-128"/>
              </a:rPr>
              <a:t>y</a:t>
            </a:r>
            <a:r>
              <a:rPr lang="da-DK" sz="2800" smtClean="0">
                <a:ea typeface="ＭＳ Ｐゴシック" panose="020B0600070205080204" pitchFamily="34" charset="-128"/>
              </a:rPr>
              <a:t>], the algorithm would have chosen </a:t>
            </a:r>
            <a:r>
              <a:rPr lang="da-DK" sz="2800" i="1" smtClean="0">
                <a:ea typeface="ＭＳ Ｐゴシック" panose="020B0600070205080204" pitchFamily="34" charset="-128"/>
              </a:rPr>
              <a:t>y</a:t>
            </a:r>
            <a:r>
              <a:rPr lang="da-DK" sz="2800" smtClean="0">
                <a:ea typeface="ＭＳ Ｐゴシック" panose="020B0600070205080204" pitchFamily="34" charset="-128"/>
              </a:rPr>
              <a:t> (from the Q) to process next, not </a:t>
            </a:r>
            <a:r>
              <a:rPr lang="da-DK" sz="2800" i="1" smtClean="0">
                <a:ea typeface="ＭＳ Ｐゴシック" panose="020B0600070205080204" pitchFamily="34" charset="-128"/>
              </a:rPr>
              <a:t>u</a:t>
            </a:r>
            <a:r>
              <a:rPr lang="da-DK" sz="2800" smtClean="0">
                <a:ea typeface="ＭＳ Ｐゴシック" panose="020B0600070205080204" pitchFamily="34" charset="-128"/>
              </a:rPr>
              <a:t> </a:t>
            </a:r>
            <a:r>
              <a:rPr lang="en-US" sz="2800" smtClean="0">
                <a:latin typeface="Symbol" panose="05050102010706020507" pitchFamily="18" charset="2"/>
                <a:ea typeface="ＭＳ Ｐゴシック" panose="020B0600070205080204" pitchFamily="34" charset="-128"/>
              </a:rPr>
              <a:t>-- </a:t>
            </a:r>
            <a:r>
              <a:rPr lang="da-DK" sz="2800" smtClean="0">
                <a:ea typeface="ＭＳ Ｐゴシック" panose="020B0600070205080204" pitchFamily="34" charset="-128"/>
              </a:rPr>
              <a:t> Contradiction</a:t>
            </a:r>
          </a:p>
          <a:p>
            <a:r>
              <a:rPr lang="da-DK" sz="2800" smtClean="0">
                <a:ea typeface="ＭＳ Ｐゴシック" panose="020B0600070205080204" pitchFamily="34" charset="-128"/>
              </a:rPr>
              <a:t>Thus d[u] = </a:t>
            </a:r>
            <a:r>
              <a:rPr lang="da-DK" sz="2800" smtClean="0">
                <a:latin typeface="Symbol" panose="05050102010706020507" pitchFamily="18" charset="2"/>
                <a:ea typeface="ＭＳ Ｐゴシック" panose="020B0600070205080204" pitchFamily="34" charset="-128"/>
              </a:rPr>
              <a:t>d</a:t>
            </a:r>
            <a:r>
              <a:rPr lang="da-DK" sz="2800" smtClean="0">
                <a:ea typeface="ＭＳ Ｐゴシック" panose="020B0600070205080204" pitchFamily="34" charset="-128"/>
              </a:rPr>
              <a:t>(</a:t>
            </a:r>
            <a:r>
              <a:rPr lang="da-DK" sz="2800" i="1" smtClean="0">
                <a:ea typeface="ＭＳ Ｐゴシック" panose="020B0600070205080204" pitchFamily="34" charset="-128"/>
              </a:rPr>
              <a:t>s</a:t>
            </a:r>
            <a:r>
              <a:rPr lang="da-DK" sz="2800" smtClean="0">
                <a:ea typeface="ＭＳ Ｐゴシック" panose="020B0600070205080204" pitchFamily="34" charset="-128"/>
              </a:rPr>
              <a:t>,</a:t>
            </a:r>
            <a:r>
              <a:rPr lang="da-DK" sz="2800" i="1" smtClean="0">
                <a:ea typeface="ＭＳ Ｐゴシック" panose="020B0600070205080204" pitchFamily="34" charset="-128"/>
              </a:rPr>
              <a:t>u</a:t>
            </a:r>
            <a:r>
              <a:rPr lang="da-DK" sz="2800" smtClean="0">
                <a:ea typeface="ＭＳ Ｐゴシック" panose="020B0600070205080204" pitchFamily="34" charset="-128"/>
              </a:rPr>
              <a:t>) at time of insertion of </a:t>
            </a:r>
            <a:r>
              <a:rPr lang="da-DK" sz="2800" i="1" smtClean="0">
                <a:ea typeface="ＭＳ Ｐゴシック" panose="020B0600070205080204" pitchFamily="34" charset="-128"/>
              </a:rPr>
              <a:t>u</a:t>
            </a:r>
            <a:r>
              <a:rPr lang="da-DK" sz="2800" smtClean="0">
                <a:ea typeface="ＭＳ Ｐゴシック" panose="020B0600070205080204" pitchFamily="34" charset="-128"/>
              </a:rPr>
              <a:t> into </a:t>
            </a:r>
            <a:r>
              <a:rPr lang="da-DK" sz="2800" i="1" smtClean="0">
                <a:ea typeface="ＭＳ Ｐゴシック" panose="020B0600070205080204" pitchFamily="34" charset="-128"/>
              </a:rPr>
              <a:t>S</a:t>
            </a:r>
            <a:r>
              <a:rPr lang="da-DK" sz="2800" smtClean="0">
                <a:ea typeface="ＭＳ Ｐゴシック" panose="020B0600070205080204" pitchFamily="34" charset="-128"/>
              </a:rPr>
              <a:t>, and Dijkstra's algorithm is correct</a:t>
            </a:r>
            <a:endParaRPr lang="da-DK" sz="2800" i="1" smtClean="0">
              <a:ea typeface="ＭＳ Ｐゴシック" panose="020B0600070205080204" pitchFamily="34" charset="-128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>
                <a:solidFill>
                  <a:srgbClr val="4F81BD"/>
                </a:solidFill>
                <a:ea typeface="ＭＳ Ｐゴシック" panose="020B0600070205080204" pitchFamily="34" charset="-128"/>
              </a:rPr>
              <a:t>Dijkstra Correctness (3)</a:t>
            </a:r>
          </a:p>
        </p:txBody>
      </p:sp>
      <p:graphicFrame>
        <p:nvGraphicFramePr>
          <p:cNvPr id="32773" name="Object 2"/>
          <p:cNvGraphicFramePr>
            <a:graphicFrameLocks noChangeAspect="1"/>
          </p:cNvGraphicFramePr>
          <p:nvPr/>
        </p:nvGraphicFramePr>
        <p:xfrm>
          <a:off x="368300" y="2062163"/>
          <a:ext cx="5257800" cy="150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3" imgW="1996507" imgH="1996507" progId="Equation.DSMT4">
                  <p:embed/>
                </p:oleObj>
              </mc:Choice>
              <mc:Fallback>
                <p:oleObj name="Equation" r:id="rId3" imgW="1996507" imgH="19965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2062163"/>
                        <a:ext cx="5257800" cy="150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3"/>
          <p:cNvGraphicFramePr>
            <a:graphicFrameLocks noChangeAspect="1"/>
          </p:cNvGraphicFramePr>
          <p:nvPr/>
        </p:nvGraphicFramePr>
        <p:xfrm>
          <a:off x="5664200" y="1670050"/>
          <a:ext cx="3479800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Photo Editor Photo" r:id="rId5" imgW="4191585" imgH="2095793" progId="">
                  <p:embed/>
                </p:oleObj>
              </mc:Choice>
              <mc:Fallback>
                <p:oleObj name="Photo Editor Photo" r:id="rId5" imgW="4191585" imgH="209579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1670050"/>
                        <a:ext cx="3479800" cy="173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475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>
            <a:normAutofit fontScale="90000"/>
          </a:bodyPr>
          <a:lstStyle/>
          <a:p>
            <a:pPr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n-US" sz="3900" b="1" dirty="0">
                <a:solidFill>
                  <a:srgbClr val="3B62AF"/>
                </a:solidFill>
                <a:latin typeface="Arial" charset="0"/>
              </a:rPr>
              <a:t>Single-Source Shortest Path Problem 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20675" y="1439863"/>
            <a:ext cx="8697913" cy="4938712"/>
          </a:xfrm>
        </p:spPr>
        <p:txBody>
          <a:bodyPr lIns="0" tIns="0" rIns="0" bIns="0"/>
          <a:lstStyle/>
          <a:p>
            <a:pPr marL="0" indent="0" algn="just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b="1" u="sng" dirty="0" smtClean="0">
                <a:solidFill>
                  <a:srgbClr val="444444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Single-Source Shortest Path Problem</a:t>
            </a:r>
            <a:r>
              <a:rPr lang="en-US" b="1" dirty="0" smtClean="0">
                <a:solidFill>
                  <a:srgbClr val="444444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dirty="0" smtClean="0">
                <a:solidFill>
                  <a:srgbClr val="444444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- The problem of finding shortest paths from a source vertex </a:t>
            </a:r>
            <a:r>
              <a:rPr lang="en-US" i="1" dirty="0" smtClean="0">
                <a:solidFill>
                  <a:srgbClr val="444444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</a:t>
            </a:r>
            <a:r>
              <a:rPr lang="en-US" dirty="0" smtClean="0">
                <a:solidFill>
                  <a:srgbClr val="444444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to all other vertices in the graph.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563" y="3086100"/>
            <a:ext cx="3808412" cy="251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111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C79AC0-0EA9-4F87-9946-60ECEB1FA1D6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1295400" y="5162550"/>
            <a:ext cx="5715000" cy="9906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>
                <a:ea typeface="ＭＳ Ｐゴシック" panose="020B0600070205080204" pitchFamily="34" charset="-128"/>
              </a:rPr>
              <a:t>Dijkstra’s Pseudo Code</a:t>
            </a:r>
          </a:p>
        </p:txBody>
      </p:sp>
      <p:sp>
        <p:nvSpPr>
          <p:cNvPr id="33797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>
                <a:ea typeface="ＭＳ Ｐゴシック" panose="020B0600070205080204" pitchFamily="34" charset="-128"/>
              </a:rPr>
              <a:t>Graph </a:t>
            </a:r>
            <a:r>
              <a:rPr lang="da-DK" i="1" smtClean="0">
                <a:ea typeface="ＭＳ Ｐゴシック" panose="020B0600070205080204" pitchFamily="34" charset="-128"/>
              </a:rPr>
              <a:t>G</a:t>
            </a:r>
            <a:r>
              <a:rPr lang="da-DK" smtClean="0">
                <a:ea typeface="ＭＳ Ｐゴシック" panose="020B0600070205080204" pitchFamily="34" charset="-128"/>
              </a:rPr>
              <a:t>, weight function </a:t>
            </a:r>
            <a:r>
              <a:rPr lang="da-DK" i="1" smtClean="0">
                <a:ea typeface="ＭＳ Ｐゴシック" panose="020B0600070205080204" pitchFamily="34" charset="-128"/>
              </a:rPr>
              <a:t>w</a:t>
            </a:r>
            <a:r>
              <a:rPr lang="da-DK" smtClean="0">
                <a:ea typeface="ＭＳ Ｐゴシック" panose="020B0600070205080204" pitchFamily="34" charset="-128"/>
              </a:rPr>
              <a:t>, root </a:t>
            </a:r>
            <a:r>
              <a:rPr lang="da-DK" i="1" smtClean="0">
                <a:ea typeface="ＭＳ Ｐゴシック" panose="020B0600070205080204" pitchFamily="34" charset="-128"/>
              </a:rPr>
              <a:t>s</a:t>
            </a:r>
          </a:p>
        </p:txBody>
      </p:sp>
      <p:graphicFrame>
        <p:nvGraphicFramePr>
          <p:cNvPr id="33798" name="Object 2"/>
          <p:cNvGraphicFramePr>
            <a:graphicFrameLocks noChangeAspect="1"/>
          </p:cNvGraphicFramePr>
          <p:nvPr/>
        </p:nvGraphicFramePr>
        <p:xfrm>
          <a:off x="1331913" y="2419350"/>
          <a:ext cx="5486400" cy="374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Photo Editor Photo" r:id="rId3" imgW="7209524" imgH="4923810" progId="">
                  <p:embed/>
                </p:oleObj>
              </mc:Choice>
              <mc:Fallback>
                <p:oleObj name="Photo Editor Photo" r:id="rId3" imgW="7209524" imgH="492381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419350"/>
                        <a:ext cx="5486400" cy="374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Text Box 6"/>
          <p:cNvSpPr txBox="1">
            <a:spLocks noChangeArrowheads="1"/>
          </p:cNvSpPr>
          <p:nvPr/>
        </p:nvSpPr>
        <p:spPr bwMode="auto">
          <a:xfrm>
            <a:off x="7239000" y="5229225"/>
            <a:ext cx="1371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da-DK" sz="2400">
                <a:latin typeface="Arial" panose="020B0604020202020204" pitchFamily="34" charset="0"/>
              </a:rPr>
              <a:t>relaxing edges</a:t>
            </a:r>
            <a:endParaRPr lang="en-US" sz="2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96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Time Complexity: Using List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2400" smtClean="0">
                <a:ea typeface="ＭＳ Ｐゴシック" panose="020B0600070205080204" pitchFamily="34" charset="-128"/>
              </a:rPr>
              <a:t>The simplest implementation of the Dijkstra's algorithm stores vertices in an ordinary linked list or array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ea typeface="ＭＳ Ｐゴシック" panose="020B0600070205080204" pitchFamily="34" charset="-128"/>
              </a:rPr>
              <a:t>Good for dense graphs (many edges)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2400" smtClean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anose="020B0600070205080204" pitchFamily="34" charset="-128"/>
              </a:rPr>
              <a:t>|V| vertices and |E|</a:t>
            </a:r>
            <a:r>
              <a:rPr lang="en-US" sz="24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smtClean="0">
                <a:ea typeface="ＭＳ Ｐゴシック" panose="020B0600070205080204" pitchFamily="34" charset="-128"/>
              </a:rPr>
              <a:t>edges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anose="020B0600070205080204" pitchFamily="34" charset="-128"/>
              </a:rPr>
              <a:t>Initializati</a:t>
            </a:r>
            <a:r>
              <a:rPr lang="en-US" sz="240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on </a:t>
            </a:r>
            <a:r>
              <a:rPr lang="en-US" sz="2400" smtClean="0">
                <a:solidFill>
                  <a:srgbClr val="C0504D"/>
                </a:solidFill>
                <a:ea typeface="ＭＳ Ｐゴシック" panose="020B0600070205080204" pitchFamily="34" charset="-128"/>
              </a:rPr>
              <a:t>O(|V|)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While loop </a:t>
            </a:r>
            <a:r>
              <a:rPr lang="en-US" sz="2400" smtClean="0">
                <a:solidFill>
                  <a:srgbClr val="C0504D"/>
                </a:solidFill>
                <a:ea typeface="ＭＳ Ｐゴシック" panose="020B0600070205080204" pitchFamily="34" charset="-128"/>
              </a:rPr>
              <a:t>O(|V|)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Find and remove min distance vertices </a:t>
            </a:r>
            <a:r>
              <a:rPr lang="en-US" sz="2000" smtClean="0">
                <a:solidFill>
                  <a:srgbClr val="C0504D"/>
                </a:solidFill>
                <a:ea typeface="ＭＳ Ｐゴシック" panose="020B0600070205080204" pitchFamily="34" charset="-128"/>
              </a:rPr>
              <a:t>O(|V|)</a:t>
            </a:r>
            <a:endParaRPr lang="en-US" sz="2400" smtClean="0">
              <a:solidFill>
                <a:srgbClr val="C0504D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Potentially </a:t>
            </a:r>
            <a:r>
              <a:rPr lang="en-US" sz="2400" smtClean="0">
                <a:solidFill>
                  <a:srgbClr val="C0504D"/>
                </a:solidFill>
                <a:ea typeface="ＭＳ Ｐゴシック" panose="020B0600070205080204" pitchFamily="34" charset="-128"/>
              </a:rPr>
              <a:t>|E| </a:t>
            </a:r>
            <a:r>
              <a:rPr lang="en-US" sz="240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updates</a:t>
            </a:r>
            <a:endParaRPr lang="en-US" sz="2000" smtClean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sz="200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Update costs </a:t>
            </a:r>
            <a:r>
              <a:rPr lang="en-US" sz="2000" smtClean="0">
                <a:solidFill>
                  <a:srgbClr val="C0504D"/>
                </a:solidFill>
                <a:ea typeface="ＭＳ Ｐゴシック" panose="020B0600070205080204" pitchFamily="34" charset="-128"/>
              </a:rPr>
              <a:t>O(1)</a:t>
            </a:r>
            <a:endParaRPr lang="en-US" smtClean="0">
              <a:solidFill>
                <a:srgbClr val="C0504D"/>
              </a:solidFill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endParaRPr lang="en-US" sz="1600" smtClean="0">
              <a:solidFill>
                <a:schemeClr val="accent2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2400" smtClean="0">
                <a:ea typeface="ＭＳ Ｐゴシック" panose="020B0600070205080204" pitchFamily="34" charset="-128"/>
              </a:rPr>
              <a:t>Total time </a:t>
            </a:r>
            <a:r>
              <a:rPr lang="en-US" sz="2400" smtClean="0">
                <a:solidFill>
                  <a:srgbClr val="C0504D"/>
                </a:solidFill>
                <a:ea typeface="ＭＳ Ｐゴシック" panose="020B0600070205080204" pitchFamily="34" charset="-128"/>
              </a:rPr>
              <a:t>O(|V</a:t>
            </a:r>
            <a:r>
              <a:rPr lang="en-US" sz="2400" baseline="30000" smtClean="0">
                <a:solidFill>
                  <a:srgbClr val="C0504D"/>
                </a:solidFill>
                <a:ea typeface="ＭＳ Ｐゴシック" panose="020B0600070205080204" pitchFamily="34" charset="-128"/>
              </a:rPr>
              <a:t>2</a:t>
            </a:r>
            <a:r>
              <a:rPr lang="en-US" sz="2400" smtClean="0">
                <a:solidFill>
                  <a:srgbClr val="C0504D"/>
                </a:solidFill>
                <a:ea typeface="ＭＳ Ｐゴシック" panose="020B0600070205080204" pitchFamily="34" charset="-128"/>
              </a:rPr>
              <a:t>| + |E|) = O(|V</a:t>
            </a:r>
            <a:r>
              <a:rPr lang="en-US" sz="2400" baseline="30000" smtClean="0">
                <a:solidFill>
                  <a:srgbClr val="C0504D"/>
                </a:solidFill>
                <a:ea typeface="ＭＳ Ｐゴシック" panose="020B0600070205080204" pitchFamily="34" charset="-128"/>
              </a:rPr>
              <a:t>2</a:t>
            </a:r>
            <a:r>
              <a:rPr lang="en-US" sz="2400" smtClean="0">
                <a:solidFill>
                  <a:srgbClr val="C0504D"/>
                </a:solidFill>
                <a:ea typeface="ＭＳ Ｐゴシック" panose="020B0600070205080204" pitchFamily="34" charset="-128"/>
              </a:rPr>
              <a:t>| )</a:t>
            </a:r>
          </a:p>
        </p:txBody>
      </p:sp>
    </p:spTree>
    <p:extLst>
      <p:ext uri="{BB962C8B-B14F-4D97-AF65-F5344CB8AC3E}">
        <p14:creationId xmlns:p14="http://schemas.microsoft.com/office/powerpoint/2010/main" val="147398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2BBE74-01EC-40D2-BFA5-FC49415BA7AF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Time Complexity: Priority Queue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7638"/>
            <a:ext cx="8001000" cy="4343400"/>
          </a:xfrm>
        </p:spPr>
        <p:txBody>
          <a:bodyPr/>
          <a:lstStyle/>
          <a:p>
            <a:pPr>
              <a:buFont typeface="Arial" pitchFamily="-101" charset="0"/>
              <a:buNone/>
              <a:defRPr/>
            </a:pPr>
            <a:r>
              <a:rPr lang="en-US" sz="2400" dirty="0" smtClean="0">
                <a:ea typeface="ＭＳ Ｐゴシック" pitchFamily="-101" charset="-128"/>
                <a:cs typeface="ＭＳ Ｐゴシック" pitchFamily="-101" charset="-128"/>
              </a:rPr>
              <a:t>For sparse graphs, (i.e. graphs with much less than |V</a:t>
            </a:r>
            <a:r>
              <a:rPr lang="en-US" sz="2400" baseline="30000" dirty="0" smtClean="0">
                <a:ea typeface="ＭＳ Ｐゴシック" pitchFamily="-101" charset="-128"/>
                <a:cs typeface="ＭＳ Ｐゴシック" pitchFamily="-101" charset="-128"/>
              </a:rPr>
              <a:t>2</a:t>
            </a:r>
            <a:r>
              <a:rPr lang="en-US" sz="2400" dirty="0" smtClean="0">
                <a:ea typeface="ＭＳ Ｐゴシック" pitchFamily="-101" charset="-128"/>
                <a:cs typeface="ＭＳ Ｐゴシック" pitchFamily="-101" charset="-128"/>
              </a:rPr>
              <a:t>| edges) </a:t>
            </a:r>
            <a:r>
              <a:rPr lang="en-US" sz="2400" dirty="0" err="1" smtClean="0">
                <a:ea typeface="ＭＳ Ｐゴシック" pitchFamily="-101" charset="-128"/>
                <a:cs typeface="ＭＳ Ｐゴシック" pitchFamily="-101" charset="-128"/>
              </a:rPr>
              <a:t>Dijkstra's</a:t>
            </a:r>
            <a:r>
              <a:rPr lang="en-US" sz="2400" dirty="0" smtClean="0">
                <a:ea typeface="ＭＳ Ｐゴシック" pitchFamily="-101" charset="-128"/>
                <a:cs typeface="ＭＳ Ｐゴシック" pitchFamily="-101" charset="-128"/>
              </a:rPr>
              <a:t> implemented more efficiently by </a:t>
            </a:r>
            <a:r>
              <a:rPr lang="en-US" sz="2400" i="1" dirty="0" smtClean="0">
                <a:ea typeface="ＭＳ Ｐゴシック" pitchFamily="-101" charset="-128"/>
                <a:cs typeface="ＭＳ Ｐゴシック" pitchFamily="-101" charset="-128"/>
              </a:rPr>
              <a:t>priority queue</a:t>
            </a:r>
            <a:endParaRPr lang="en-US" sz="2400" dirty="0" smtClean="0">
              <a:ea typeface="ＭＳ Ｐゴシック" pitchFamily="-101" charset="-128"/>
              <a:cs typeface="ＭＳ Ｐゴシック" pitchFamily="-101" charset="-128"/>
            </a:endParaRPr>
          </a:p>
          <a:p>
            <a:pPr>
              <a:lnSpc>
                <a:spcPct val="90000"/>
              </a:lnSpc>
              <a:buFont typeface="Arial" pitchFamily="-101" charset="0"/>
              <a:buNone/>
              <a:defRPr/>
            </a:pPr>
            <a:endParaRPr lang="en-US" sz="2400" dirty="0" smtClean="0">
              <a:ea typeface="ＭＳ Ｐゴシック" pitchFamily="-101" charset="-128"/>
              <a:cs typeface="ＭＳ Ｐゴシック" pitchFamily="-101" charset="-128"/>
            </a:endParaRPr>
          </a:p>
          <a:p>
            <a:pPr>
              <a:lnSpc>
                <a:spcPct val="90000"/>
              </a:lnSpc>
              <a:buFont typeface="Arial" pitchFamily="-101" charset="0"/>
              <a:buChar char="•"/>
              <a:defRPr/>
            </a:pPr>
            <a:r>
              <a:rPr lang="en-US" sz="2400" dirty="0" smtClean="0">
                <a:ea typeface="ＭＳ Ｐゴシック" pitchFamily="-101" charset="-128"/>
                <a:cs typeface="ＭＳ Ｐゴシック" pitchFamily="-101" charset="-128"/>
              </a:rPr>
              <a:t>Initializati</a:t>
            </a:r>
            <a:r>
              <a:rPr lang="en-US" sz="2400" dirty="0" smtClean="0">
                <a:solidFill>
                  <a:srgbClr val="000000"/>
                </a:solidFill>
                <a:ea typeface="ＭＳ Ｐゴシック" pitchFamily="-101" charset="-128"/>
                <a:cs typeface="ＭＳ Ｐゴシック" pitchFamily="-101" charset="-128"/>
              </a:rPr>
              <a:t>on</a:t>
            </a:r>
            <a:r>
              <a:rPr lang="en-US" sz="2400" dirty="0" smtClean="0">
                <a:solidFill>
                  <a:schemeClr val="accent2"/>
                </a:solidFill>
                <a:ea typeface="ＭＳ Ｐゴシック" pitchFamily="-101" charset="-128"/>
                <a:cs typeface="ＭＳ Ｐゴシック" pitchFamily="-101" charset="-128"/>
              </a:rPr>
              <a:t> O(|V|) </a:t>
            </a:r>
            <a:r>
              <a:rPr lang="en-US" sz="2400" dirty="0" smtClean="0">
                <a:ea typeface="ＭＳ Ｐゴシック" pitchFamily="-101" charset="-128"/>
                <a:cs typeface="ＭＳ Ｐゴシック" pitchFamily="-101" charset="-128"/>
              </a:rPr>
              <a:t>using O(|V|) </a:t>
            </a:r>
            <a:r>
              <a:rPr lang="en-US" sz="2400" dirty="0" err="1" smtClean="0">
                <a:ea typeface="ＭＳ Ｐゴシック" pitchFamily="-101" charset="-128"/>
                <a:cs typeface="ＭＳ Ｐゴシック" pitchFamily="-101" charset="-128"/>
              </a:rPr>
              <a:t>buildHeap</a:t>
            </a:r>
            <a:endParaRPr lang="en-US" sz="2400" dirty="0" smtClean="0">
              <a:ea typeface="ＭＳ Ｐゴシック" pitchFamily="-101" charset="-128"/>
              <a:cs typeface="ＭＳ Ｐゴシック" pitchFamily="-101" charset="-128"/>
            </a:endParaRPr>
          </a:p>
          <a:p>
            <a:pPr>
              <a:lnSpc>
                <a:spcPct val="90000"/>
              </a:lnSpc>
              <a:buFont typeface="Arial" pitchFamily="-101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ea typeface="ＭＳ Ｐゴシック" pitchFamily="-101" charset="-128"/>
                <a:cs typeface="ＭＳ Ｐゴシック" pitchFamily="-101" charset="-128"/>
              </a:rPr>
              <a:t>While loop </a:t>
            </a:r>
            <a:r>
              <a:rPr lang="en-US" sz="2400" dirty="0" smtClean="0">
                <a:solidFill>
                  <a:srgbClr val="C0504D"/>
                </a:solidFill>
                <a:ea typeface="ＭＳ Ｐゴシック" pitchFamily="-101" charset="-128"/>
                <a:cs typeface="ＭＳ Ｐゴシック" pitchFamily="-101" charset="-128"/>
              </a:rPr>
              <a:t>O(|V|)</a:t>
            </a:r>
          </a:p>
          <a:p>
            <a:pPr marL="742950" lvl="2" indent="-342900">
              <a:lnSpc>
                <a:spcPct val="90000"/>
              </a:lnSpc>
              <a:buFont typeface="Arial" pitchFamily="-101" charset="0"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Find and remove min distance vertices </a:t>
            </a:r>
            <a:r>
              <a:rPr lang="en-US" sz="2000" dirty="0" err="1" smtClean="0">
                <a:solidFill>
                  <a:srgbClr val="C0504D"/>
                </a:solidFill>
              </a:rPr>
              <a:t>O(log</a:t>
            </a:r>
            <a:r>
              <a:rPr lang="en-US" sz="2000" dirty="0" smtClean="0">
                <a:solidFill>
                  <a:srgbClr val="C0504D"/>
                </a:solidFill>
              </a:rPr>
              <a:t> |V|)  </a:t>
            </a:r>
            <a:r>
              <a:rPr lang="en-US" sz="2000" dirty="0" smtClean="0">
                <a:solidFill>
                  <a:srgbClr val="000000"/>
                </a:solidFill>
              </a:rPr>
              <a:t>using </a:t>
            </a:r>
            <a:r>
              <a:rPr lang="en-US" sz="2000" dirty="0" err="1" smtClean="0">
                <a:solidFill>
                  <a:srgbClr val="000000"/>
                </a:solidFill>
              </a:rPr>
              <a:t>O(log</a:t>
            </a:r>
            <a:r>
              <a:rPr lang="en-US" sz="2000" dirty="0" smtClean="0">
                <a:solidFill>
                  <a:srgbClr val="000000"/>
                </a:solidFill>
              </a:rPr>
              <a:t> |V|) </a:t>
            </a:r>
            <a:r>
              <a:rPr lang="en-US" sz="2000" dirty="0" err="1" smtClean="0">
                <a:solidFill>
                  <a:srgbClr val="000000"/>
                </a:solidFill>
              </a:rPr>
              <a:t>deleteMin</a:t>
            </a:r>
            <a:endParaRPr lang="en-US" sz="20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Arial" pitchFamily="-101" charset="0"/>
              <a:buChar char="•"/>
              <a:defRPr/>
            </a:pPr>
            <a:endParaRPr lang="en-US" sz="2400" dirty="0" smtClean="0">
              <a:solidFill>
                <a:srgbClr val="C0504D"/>
              </a:solidFill>
              <a:ea typeface="ＭＳ Ｐゴシック" pitchFamily="-101" charset="-128"/>
              <a:cs typeface="ＭＳ Ｐゴシック" pitchFamily="-101" charset="-128"/>
            </a:endParaRPr>
          </a:p>
          <a:p>
            <a:pPr>
              <a:lnSpc>
                <a:spcPct val="90000"/>
              </a:lnSpc>
              <a:buFont typeface="Arial" pitchFamily="-101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Potentially </a:t>
            </a:r>
            <a:r>
              <a:rPr lang="en-US" sz="2400" dirty="0" smtClean="0">
                <a:solidFill>
                  <a:srgbClr val="C0504D"/>
                </a:solidFill>
              </a:rPr>
              <a:t>|E| </a:t>
            </a:r>
            <a:r>
              <a:rPr lang="en-US" sz="2400" dirty="0" smtClean="0">
                <a:solidFill>
                  <a:srgbClr val="000000"/>
                </a:solidFill>
              </a:rPr>
              <a:t>updates</a:t>
            </a:r>
          </a:p>
          <a:p>
            <a:pPr lvl="2">
              <a:lnSpc>
                <a:spcPct val="90000"/>
              </a:lnSpc>
              <a:buFont typeface="Arial" pitchFamily="-101" charset="0"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ea typeface="ＭＳ Ｐゴシック" pitchFamily="-101" charset="-128"/>
              </a:rPr>
              <a:t>Update costs </a:t>
            </a:r>
            <a:r>
              <a:rPr lang="en-US" sz="2000" dirty="0" err="1" smtClean="0">
                <a:solidFill>
                  <a:srgbClr val="C0504D"/>
                </a:solidFill>
                <a:ea typeface="ＭＳ Ｐゴシック" pitchFamily="-101" charset="-128"/>
              </a:rPr>
              <a:t>O(log</a:t>
            </a:r>
            <a:r>
              <a:rPr lang="en-US" sz="2000" dirty="0" smtClean="0">
                <a:solidFill>
                  <a:srgbClr val="C0504D"/>
                </a:solidFill>
                <a:ea typeface="ＭＳ Ｐゴシック" pitchFamily="-101" charset="-128"/>
              </a:rPr>
              <a:t> |V|) </a:t>
            </a:r>
            <a:r>
              <a:rPr lang="en-US" sz="2000" dirty="0" smtClean="0">
                <a:solidFill>
                  <a:srgbClr val="000000"/>
                </a:solidFill>
                <a:ea typeface="ＭＳ Ｐゴシック" pitchFamily="-101" charset="-128"/>
              </a:rPr>
              <a:t>using </a:t>
            </a:r>
            <a:r>
              <a:rPr lang="en-US" sz="2000" dirty="0" err="1" smtClean="0">
                <a:solidFill>
                  <a:srgbClr val="000000"/>
                </a:solidFill>
                <a:ea typeface="ＭＳ Ｐゴシック" pitchFamily="-101" charset="-128"/>
              </a:rPr>
              <a:t>decreaseKey</a:t>
            </a:r>
            <a:endParaRPr lang="en-US" sz="2000" dirty="0" smtClean="0">
              <a:solidFill>
                <a:srgbClr val="000000"/>
              </a:solidFill>
              <a:ea typeface="ＭＳ Ｐゴシック" pitchFamily="-101" charset="-128"/>
            </a:endParaRPr>
          </a:p>
          <a:p>
            <a:pPr lvl="2">
              <a:lnSpc>
                <a:spcPct val="90000"/>
              </a:lnSpc>
              <a:buFont typeface="Arial" pitchFamily="-101" charset="0"/>
              <a:buChar char="•"/>
              <a:defRPr/>
            </a:pPr>
            <a:endParaRPr lang="en-US" sz="1600" dirty="0" smtClean="0">
              <a:solidFill>
                <a:schemeClr val="accent2"/>
              </a:solidFill>
              <a:ea typeface="ＭＳ Ｐゴシック" pitchFamily="-101" charset="-128"/>
            </a:endParaRPr>
          </a:p>
          <a:p>
            <a:pPr>
              <a:lnSpc>
                <a:spcPct val="90000"/>
              </a:lnSpc>
              <a:buFont typeface="Arial" pitchFamily="-101" charset="0"/>
              <a:buNone/>
              <a:defRPr/>
            </a:pPr>
            <a:r>
              <a:rPr lang="en-US" sz="2400" dirty="0" smtClean="0">
                <a:ea typeface="ＭＳ Ｐゴシック" pitchFamily="-101" charset="-128"/>
                <a:cs typeface="ＭＳ Ｐゴシック" pitchFamily="-101" charset="-128"/>
              </a:rPr>
              <a:t>Total time </a:t>
            </a:r>
            <a:r>
              <a:rPr lang="en-US" sz="2400" dirty="0" err="1" smtClean="0">
                <a:ea typeface="ＭＳ Ｐゴシック" pitchFamily="-101" charset="-128"/>
                <a:cs typeface="ＭＳ Ｐゴシック" pitchFamily="-101" charset="-128"/>
              </a:rPr>
              <a:t>O(|V|log|V</a:t>
            </a:r>
            <a:r>
              <a:rPr lang="en-US" sz="2400" dirty="0" smtClean="0">
                <a:ea typeface="ＭＳ Ｐゴシック" pitchFamily="-101" charset="-128"/>
                <a:cs typeface="ＭＳ Ｐゴシック" pitchFamily="-101" charset="-128"/>
              </a:rPr>
              <a:t>| + |</a:t>
            </a:r>
            <a:r>
              <a:rPr lang="en-US" sz="2400" dirty="0" err="1" smtClean="0">
                <a:ea typeface="ＭＳ Ｐゴシック" pitchFamily="-101" charset="-128"/>
                <a:cs typeface="ＭＳ Ｐゴシック" pitchFamily="-101" charset="-128"/>
              </a:rPr>
              <a:t>E|log|V</a:t>
            </a:r>
            <a:r>
              <a:rPr lang="en-US" sz="2400" dirty="0" smtClean="0">
                <a:ea typeface="ＭＳ Ｐゴシック" pitchFamily="-101" charset="-128"/>
                <a:cs typeface="ＭＳ Ｐゴシック" pitchFamily="-101" charset="-128"/>
              </a:rPr>
              <a:t>|) = </a:t>
            </a:r>
            <a:r>
              <a:rPr lang="en-US" sz="2400" dirty="0" err="1" smtClean="0">
                <a:solidFill>
                  <a:srgbClr val="C0504D"/>
                </a:solidFill>
                <a:ea typeface="ＭＳ Ｐゴシック" pitchFamily="-101" charset="-128"/>
                <a:cs typeface="ＭＳ Ｐゴシック" pitchFamily="-101" charset="-128"/>
              </a:rPr>
              <a:t>O(|E|log|V</a:t>
            </a:r>
            <a:r>
              <a:rPr lang="en-US" sz="2400" dirty="0" smtClean="0">
                <a:solidFill>
                  <a:srgbClr val="C0504D"/>
                </a:solidFill>
                <a:ea typeface="ＭＳ Ｐゴシック" pitchFamily="-101" charset="-128"/>
                <a:cs typeface="ＭＳ Ｐゴシック" pitchFamily="-101" charset="-128"/>
              </a:rPr>
              <a:t>|)</a:t>
            </a:r>
          </a:p>
          <a:p>
            <a:pPr>
              <a:lnSpc>
                <a:spcPct val="90000"/>
              </a:lnSpc>
              <a:buFont typeface="Arial" pitchFamily="-101" charset="0"/>
              <a:buChar char="•"/>
              <a:defRPr/>
            </a:pPr>
            <a:r>
              <a:rPr lang="en-US" sz="2000" dirty="0" smtClean="0">
                <a:ea typeface="ＭＳ Ｐゴシック" pitchFamily="-101" charset="-128"/>
                <a:cs typeface="ＭＳ Ｐゴシック" pitchFamily="-101" charset="-128"/>
              </a:rPr>
              <a:t>|V| = O(|E|) assuming a connected graph</a:t>
            </a:r>
          </a:p>
        </p:txBody>
      </p:sp>
    </p:spTree>
    <p:extLst>
      <p:ext uri="{BB962C8B-B14F-4D97-AF65-F5344CB8AC3E}">
        <p14:creationId xmlns:p14="http://schemas.microsoft.com/office/powerpoint/2010/main" val="387682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3900" smtClean="0">
                <a:solidFill>
                  <a:srgbClr val="3B62A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Applications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220663" y="1079500"/>
            <a:ext cx="8702675" cy="4941888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2400" smtClean="0">
                <a:solidFill>
                  <a:srgbClr val="444444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- Maps (Map Quest, Google Maps) </a:t>
            </a:r>
            <a:endParaRPr lang="en-US" sz="2400" smtClean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2400" smtClean="0">
                <a:solidFill>
                  <a:srgbClr val="444444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- Routing Systems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403475"/>
            <a:ext cx="3413125" cy="332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2070100"/>
            <a:ext cx="3760788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192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3900" b="1" smtClean="0">
                <a:solidFill>
                  <a:srgbClr val="3B62A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Dijkstra's algorithm 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220663" y="1171575"/>
            <a:ext cx="8397875" cy="4938713"/>
          </a:xfrm>
        </p:spPr>
        <p:txBody>
          <a:bodyPr lIns="0" tIns="0" rIns="0" bIns="0"/>
          <a:lstStyle/>
          <a:p>
            <a:pPr marL="0" indent="0" algn="just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2500" b="1" u="sng" dirty="0" err="1" smtClean="0">
                <a:solidFill>
                  <a:srgbClr val="444444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Dijkstra's</a:t>
            </a:r>
            <a:r>
              <a:rPr lang="en-US" sz="2500" b="1" u="sng" dirty="0" smtClean="0">
                <a:solidFill>
                  <a:srgbClr val="444444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algorithm</a:t>
            </a:r>
            <a:r>
              <a:rPr lang="en-US" sz="2500" b="1" dirty="0" smtClean="0">
                <a:solidFill>
                  <a:srgbClr val="444444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500" dirty="0" smtClean="0">
                <a:solidFill>
                  <a:srgbClr val="444444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-</a:t>
            </a:r>
            <a:r>
              <a:rPr lang="en-US" sz="2500" b="1" dirty="0" smtClean="0">
                <a:solidFill>
                  <a:srgbClr val="444444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500" dirty="0" smtClean="0">
                <a:solidFill>
                  <a:srgbClr val="444444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is a solution to the single-source shortest path problem in graph theory. </a:t>
            </a:r>
            <a:endParaRPr lang="en-US" sz="2500" dirty="0" smtClean="0">
              <a:ea typeface="ＭＳ Ｐゴシック" panose="020B0600070205080204" pitchFamily="34" charset="-128"/>
            </a:endParaRPr>
          </a:p>
          <a:p>
            <a:pPr marL="0" indent="0" algn="just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2500" dirty="0" smtClean="0">
                <a:solidFill>
                  <a:srgbClr val="444444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 </a:t>
            </a:r>
            <a:endParaRPr lang="en-US" sz="2500" dirty="0" smtClean="0">
              <a:ea typeface="ＭＳ Ｐゴシック" panose="020B0600070205080204" pitchFamily="34" charset="-128"/>
            </a:endParaRPr>
          </a:p>
          <a:p>
            <a:pPr marL="0" indent="0" algn="just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2500" dirty="0" smtClean="0">
                <a:solidFill>
                  <a:srgbClr val="444444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Works on both directed and undirected graphs. However, all edges must have nonnegative weights.</a:t>
            </a:r>
          </a:p>
          <a:p>
            <a:pPr marL="0" indent="0" algn="just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sz="2500" dirty="0" smtClean="0">
              <a:solidFill>
                <a:srgbClr val="444444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just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2500" dirty="0" smtClean="0">
                <a:solidFill>
                  <a:srgbClr val="99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Input:</a:t>
            </a:r>
            <a:r>
              <a:rPr lang="en-US" sz="2500" dirty="0" smtClean="0">
                <a:solidFill>
                  <a:srgbClr val="444444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Weighted graph G={E,V} and source vertex </a:t>
            </a:r>
            <a:r>
              <a:rPr lang="en-US" sz="2500" i="1" dirty="0" err="1" smtClean="0">
                <a:solidFill>
                  <a:srgbClr val="444444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</a:t>
            </a:r>
            <a:r>
              <a:rPr lang="en-US" sz="2500" dirty="0" err="1" smtClean="0">
                <a:latin typeface="Constantia" panose="02030602050306030303" pitchFamily="18" charset="0"/>
                <a:ea typeface="ＭＳ Ｐゴシック" panose="020B0600070205080204" pitchFamily="34" charset="-128"/>
              </a:rPr>
              <a:t>∈</a:t>
            </a:r>
            <a:r>
              <a:rPr lang="en-US" sz="2500" dirty="0" err="1" smtClean="0">
                <a:solidFill>
                  <a:srgbClr val="444444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</a:t>
            </a:r>
            <a:r>
              <a:rPr lang="en-US" sz="2500" dirty="0" smtClean="0">
                <a:solidFill>
                  <a:srgbClr val="444444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, such that all edge weights are nonnegative</a:t>
            </a:r>
            <a:endParaRPr lang="en-US" sz="2500" dirty="0" smtClean="0">
              <a:ea typeface="ＭＳ Ｐゴシック" panose="020B0600070205080204" pitchFamily="34" charset="-128"/>
            </a:endParaRPr>
          </a:p>
          <a:p>
            <a:pPr marL="0" indent="0" algn="just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2500" dirty="0" smtClean="0">
                <a:solidFill>
                  <a:srgbClr val="444444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 </a:t>
            </a:r>
            <a:endParaRPr lang="en-US" sz="2500" dirty="0" smtClean="0">
              <a:ea typeface="ＭＳ Ｐゴシック" panose="020B0600070205080204" pitchFamily="34" charset="-128"/>
            </a:endParaRPr>
          </a:p>
          <a:p>
            <a:pPr marL="0" indent="0" algn="just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2500" dirty="0" smtClean="0">
                <a:solidFill>
                  <a:srgbClr val="99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Output:</a:t>
            </a:r>
            <a:r>
              <a:rPr lang="en-US" sz="2500" dirty="0" smtClean="0">
                <a:solidFill>
                  <a:srgbClr val="444444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Lengths of shortest paths (or the shortest paths themselves) from a given source vertex</a:t>
            </a:r>
            <a:r>
              <a:rPr lang="en-US" sz="2500" i="1" dirty="0" smtClean="0">
                <a:solidFill>
                  <a:srgbClr val="444444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500" i="1" dirty="0" err="1" smtClean="0">
                <a:solidFill>
                  <a:srgbClr val="444444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</a:t>
            </a:r>
            <a:r>
              <a:rPr lang="en-US" sz="2500" dirty="0" err="1" smtClean="0">
                <a:latin typeface="Constantia" panose="02030602050306030303" pitchFamily="18" charset="0"/>
                <a:ea typeface="ＭＳ Ｐゴシック" panose="020B0600070205080204" pitchFamily="34" charset="-128"/>
              </a:rPr>
              <a:t>∈</a:t>
            </a:r>
            <a:r>
              <a:rPr lang="en-US" sz="2500" dirty="0" err="1" smtClean="0">
                <a:solidFill>
                  <a:srgbClr val="444444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</a:t>
            </a:r>
            <a:r>
              <a:rPr lang="en-US" sz="2500" dirty="0" smtClean="0">
                <a:solidFill>
                  <a:srgbClr val="444444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 to all other vertices</a:t>
            </a:r>
            <a:endParaRPr lang="en-US" sz="2500" dirty="0" smtClean="0">
              <a:ea typeface="ＭＳ Ｐゴシック" panose="020B0600070205080204" pitchFamily="34" charset="-128"/>
            </a:endParaRPr>
          </a:p>
          <a:p>
            <a:pPr marL="0" indent="0" algn="just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sz="2500" b="1" dirty="0" smtClean="0">
              <a:solidFill>
                <a:srgbClr val="444444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just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sz="2500" b="1" u="sng" dirty="0" smtClean="0">
              <a:solidFill>
                <a:srgbClr val="444444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732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Approach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sz="2400" dirty="0" smtClean="0">
                <a:ea typeface="ＭＳ Ｐゴシック" panose="020B0600070205080204" pitchFamily="34" charset="-128"/>
              </a:rPr>
              <a:t>The algorithm computes for each vertex u the </a:t>
            </a:r>
            <a:r>
              <a:rPr lang="en-US" altLang="en-US" sz="2400" dirty="0" smtClean="0">
                <a:solidFill>
                  <a:srgbClr val="EE2926"/>
                </a:solidFill>
                <a:ea typeface="ＭＳ Ｐゴシック" panose="020B0600070205080204" pitchFamily="34" charset="-128"/>
              </a:rPr>
              <a:t>distance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to u from the start vertex v, that is, the weight of a shortest path between v and u.</a:t>
            </a:r>
          </a:p>
          <a:p>
            <a:pPr algn="just"/>
            <a:r>
              <a:rPr lang="en-US" altLang="en-US" sz="2400" dirty="0" smtClean="0">
                <a:ea typeface="ＭＳ Ｐゴシック" panose="020B0600070205080204" pitchFamily="34" charset="-128"/>
              </a:rPr>
              <a:t>the algorithm keeps track of the set of vertices for which the distance has been computed, called the </a:t>
            </a:r>
            <a:r>
              <a:rPr lang="en-US" altLang="en-US" sz="2400" dirty="0" smtClean="0">
                <a:solidFill>
                  <a:srgbClr val="EE2926"/>
                </a:solidFill>
                <a:ea typeface="ＭＳ Ｐゴシック" panose="020B0600070205080204" pitchFamily="34" charset="-128"/>
              </a:rPr>
              <a:t>cloud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C</a:t>
            </a:r>
          </a:p>
          <a:p>
            <a:pPr algn="just"/>
            <a:r>
              <a:rPr lang="en-US" altLang="en-US" sz="2400" dirty="0" smtClean="0">
                <a:ea typeface="ＭＳ Ｐゴシック" panose="020B0600070205080204" pitchFamily="34" charset="-128"/>
              </a:rPr>
              <a:t>Every vertex has a label D associated with it. For any vertex u, D[u] stores an approximation of the distance between v and u. The algorithm will update a D[u] value when it finds a shorter path from v to u.</a:t>
            </a:r>
          </a:p>
          <a:p>
            <a:pPr algn="just"/>
            <a:r>
              <a:rPr lang="en-US" altLang="en-US" sz="2400" dirty="0" smtClean="0">
                <a:ea typeface="ＭＳ Ｐゴシック" panose="020B0600070205080204" pitchFamily="34" charset="-128"/>
              </a:rPr>
              <a:t>When a vertex u is added to the cloud, its label D[u] is equal to the actual (final) distance between the starting vertex v and vertex u.</a:t>
            </a:r>
          </a:p>
          <a:p>
            <a:pPr lvl="1" algn="just">
              <a:buFont typeface="Arial" panose="020B0604020202020204" pitchFamily="34" charset="0"/>
              <a:buNone/>
            </a:pPr>
            <a:endParaRPr lang="en-US" sz="2400" dirty="0" smtClean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19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C8F935-15D1-485B-8FBE-932FF4972FAC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8867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Dijkstra pseudocode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800" i="1" smtClean="0">
                <a:ea typeface="ＭＳ Ｐゴシック" panose="020B0600070205080204" pitchFamily="34" charset="-128"/>
              </a:rPr>
              <a:t>Dijkstra(v1, v2):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800" i="1" smtClean="0">
                <a:ea typeface="ＭＳ Ｐゴシック" panose="020B0600070205080204" pitchFamily="34" charset="-128"/>
              </a:rPr>
              <a:t>    </a:t>
            </a:r>
            <a:r>
              <a:rPr lang="en-US" sz="1800" i="1" smtClean="0">
                <a:solidFill>
                  <a:srgbClr val="4F81BD"/>
                </a:solidFill>
                <a:ea typeface="ＭＳ Ｐゴシック" panose="020B0600070205080204" pitchFamily="34" charset="-128"/>
              </a:rPr>
              <a:t>for each vertex v:                            // Initialization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800" i="1" smtClean="0">
                <a:solidFill>
                  <a:srgbClr val="4F81BD"/>
                </a:solidFill>
                <a:ea typeface="ＭＳ Ｐゴシック" panose="020B0600070205080204" pitchFamily="34" charset="-128"/>
              </a:rPr>
              <a:t>         v's distance := infinity.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800" i="1" smtClean="0">
                <a:solidFill>
                  <a:srgbClr val="4F81BD"/>
                </a:solidFill>
                <a:ea typeface="ＭＳ Ｐゴシック" panose="020B0600070205080204" pitchFamily="34" charset="-128"/>
              </a:rPr>
              <a:t>         v's previous := none.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800" i="1" smtClean="0">
                <a:solidFill>
                  <a:srgbClr val="4F81BD"/>
                </a:solidFill>
                <a:ea typeface="ＭＳ Ｐゴシック" panose="020B0600070205080204" pitchFamily="34" charset="-128"/>
              </a:rPr>
              <a:t>    v1's distance := 0.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800" i="1" smtClean="0">
                <a:solidFill>
                  <a:srgbClr val="4F81BD"/>
                </a:solidFill>
                <a:ea typeface="ＭＳ Ｐゴシック" panose="020B0600070205080204" pitchFamily="34" charset="-128"/>
              </a:rPr>
              <a:t>    List := {all vertices}.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sz="1800" i="1" smtClean="0">
              <a:ea typeface="ＭＳ Ｐゴシック" panose="020B0600070205080204" pitchFamily="34" charset="-128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800" i="1" smtClean="0">
                <a:ea typeface="ＭＳ Ｐゴシック" panose="020B0600070205080204" pitchFamily="34" charset="-128"/>
              </a:rPr>
              <a:t>    while List is not empty: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800" i="1" smtClean="0">
                <a:ea typeface="ＭＳ Ｐゴシック" panose="020B0600070205080204" pitchFamily="34" charset="-128"/>
              </a:rPr>
              <a:t>         v := remove List vertex with minimum distance.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800" i="1" smtClean="0">
                <a:ea typeface="ＭＳ Ｐゴシック" panose="020B0600070205080204" pitchFamily="34" charset="-128"/>
              </a:rPr>
              <a:t>	  mark v as known.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800" i="1" smtClean="0">
                <a:ea typeface="ＭＳ Ｐゴシック" panose="020B0600070205080204" pitchFamily="34" charset="-128"/>
              </a:rPr>
              <a:t>         for each unknown neighbor n of v: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800" i="1" smtClean="0">
                <a:ea typeface="ＭＳ Ｐゴシック" panose="020B0600070205080204" pitchFamily="34" charset="-128"/>
              </a:rPr>
              <a:t>             dist := v's distance + edge (v, n)'s weight.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sz="1800" i="1" smtClean="0">
              <a:ea typeface="ＭＳ Ｐゴシック" panose="020B0600070205080204" pitchFamily="34" charset="-128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800" i="1" smtClean="0">
                <a:ea typeface="ＭＳ Ｐゴシック" panose="020B0600070205080204" pitchFamily="34" charset="-128"/>
              </a:rPr>
              <a:t>             if dist is smaller than n's distance: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800" i="1" smtClean="0">
                <a:ea typeface="ＭＳ Ｐゴシック" panose="020B0600070205080204" pitchFamily="34" charset="-128"/>
              </a:rPr>
              <a:t>                 n's distance := dist.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800" i="1" smtClean="0">
                <a:ea typeface="ＭＳ Ｐゴシック" panose="020B0600070205080204" pitchFamily="34" charset="-128"/>
              </a:rPr>
              <a:t>                 n's previous := v.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sz="1800" i="1" smtClean="0">
              <a:ea typeface="ＭＳ Ｐゴシック" panose="020B0600070205080204" pitchFamily="34" charset="-128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800" i="1" smtClean="0">
                <a:ea typeface="ＭＳ Ｐゴシック" panose="020B0600070205080204" pitchFamily="34" charset="-128"/>
              </a:rPr>
              <a:t>    reconstruct path from v2 back to v1,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800" i="1" smtClean="0">
                <a:ea typeface="ＭＳ Ｐゴシック" panose="020B0600070205080204" pitchFamily="34" charset="-128"/>
              </a:rPr>
              <a:t>    following previous pointers.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6F3015-5FD6-4554-83F2-B8FCC5BFE93F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94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780A29-B67A-41E9-A2B6-33E7610D13F0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Example: Initialization</a:t>
            </a:r>
          </a:p>
        </p:txBody>
      </p:sp>
      <p:sp>
        <p:nvSpPr>
          <p:cNvPr id="10244" name="Oval 3"/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A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10245" name="Oval 4"/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G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10246" name="Oval 5"/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F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0247" name="AutoShape 6"/>
          <p:cNvCxnSpPr>
            <a:cxnSpLocks noChangeShapeType="1"/>
            <a:stCxn id="10245" idx="2"/>
            <a:endCxn id="10246" idx="6"/>
          </p:cNvCxnSpPr>
          <p:nvPr/>
        </p:nvCxnSpPr>
        <p:spPr bwMode="auto">
          <a:xfrm flipH="1">
            <a:off x="3810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8" name="AutoShape 7"/>
          <p:cNvCxnSpPr>
            <a:cxnSpLocks noChangeShapeType="1"/>
            <a:stCxn id="10260" idx="2"/>
            <a:endCxn id="10257" idx="6"/>
          </p:cNvCxnSpPr>
          <p:nvPr/>
        </p:nvCxnSpPr>
        <p:spPr bwMode="auto">
          <a:xfrm flipH="1">
            <a:off x="2819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9" name="AutoShape 8"/>
          <p:cNvCxnSpPr>
            <a:cxnSpLocks noChangeShapeType="1"/>
            <a:stCxn id="10244" idx="6"/>
            <a:endCxn id="10250" idx="2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0" name="Oval 9"/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B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10251" name="Oval 10"/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E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0252" name="AutoShape 11"/>
          <p:cNvCxnSpPr>
            <a:cxnSpLocks noChangeShapeType="1"/>
            <a:stCxn id="10251" idx="2"/>
            <a:endCxn id="10260" idx="6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3" name="AutoShape 12"/>
          <p:cNvCxnSpPr>
            <a:cxnSpLocks noChangeShapeType="1"/>
            <a:stCxn id="10251" idx="1"/>
            <a:endCxn id="10250" idx="5"/>
          </p:cNvCxnSpPr>
          <p:nvPr/>
        </p:nvCxnSpPr>
        <p:spPr bwMode="auto">
          <a:xfrm flipH="1" flipV="1">
            <a:off x="5800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4" name="AutoShape 13"/>
          <p:cNvCxnSpPr>
            <a:cxnSpLocks noChangeShapeType="1"/>
            <a:stCxn id="10245" idx="7"/>
            <a:endCxn id="10251" idx="3"/>
          </p:cNvCxnSpPr>
          <p:nvPr/>
        </p:nvCxnSpPr>
        <p:spPr bwMode="auto">
          <a:xfrm flipV="1">
            <a:off x="5800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5" name="AutoShape 14"/>
          <p:cNvCxnSpPr>
            <a:cxnSpLocks noChangeShapeType="1"/>
            <a:stCxn id="10244" idx="5"/>
            <a:endCxn id="10260" idx="1"/>
          </p:cNvCxnSpPr>
          <p:nvPr/>
        </p:nvCxnSpPr>
        <p:spPr bwMode="auto">
          <a:xfrm>
            <a:off x="3743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6" name="AutoShape 15"/>
          <p:cNvCxnSpPr>
            <a:cxnSpLocks noChangeShapeType="1"/>
            <a:stCxn id="10250" idx="3"/>
            <a:endCxn id="10260" idx="7"/>
          </p:cNvCxnSpPr>
          <p:nvPr/>
        </p:nvCxnSpPr>
        <p:spPr bwMode="auto">
          <a:xfrm flipH="1">
            <a:off x="4810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7" name="Oval 16"/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C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0258" name="AutoShape 17"/>
          <p:cNvCxnSpPr>
            <a:cxnSpLocks noChangeShapeType="1"/>
            <a:stCxn id="10257" idx="7"/>
            <a:endCxn id="10244" idx="3"/>
          </p:cNvCxnSpPr>
          <p:nvPr/>
        </p:nvCxnSpPr>
        <p:spPr bwMode="auto">
          <a:xfrm flipV="1">
            <a:off x="2752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9" name="AutoShape 18"/>
          <p:cNvCxnSpPr>
            <a:cxnSpLocks noChangeShapeType="1"/>
            <a:stCxn id="10246" idx="1"/>
            <a:endCxn id="10257" idx="5"/>
          </p:cNvCxnSpPr>
          <p:nvPr/>
        </p:nvCxnSpPr>
        <p:spPr bwMode="auto">
          <a:xfrm flipH="1" flipV="1">
            <a:off x="2752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0" name="Oval 19"/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D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0261" name="AutoShape 20"/>
          <p:cNvCxnSpPr>
            <a:cxnSpLocks noChangeShapeType="1"/>
            <a:stCxn id="10245" idx="1"/>
            <a:endCxn id="10260" idx="5"/>
          </p:cNvCxnSpPr>
          <p:nvPr/>
        </p:nvCxnSpPr>
        <p:spPr bwMode="auto">
          <a:xfrm flipH="1" flipV="1">
            <a:off x="4810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2" name="AutoShape 21"/>
          <p:cNvCxnSpPr>
            <a:cxnSpLocks noChangeShapeType="1"/>
            <a:stCxn id="10246" idx="7"/>
            <a:endCxn id="10260" idx="3"/>
          </p:cNvCxnSpPr>
          <p:nvPr/>
        </p:nvCxnSpPr>
        <p:spPr bwMode="auto">
          <a:xfrm flipV="1">
            <a:off x="3743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3" name="Text Box 22"/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0264" name="Text Box 23"/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265" name="Text Box 24"/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0266" name="Text Box 25"/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0267" name="Text Box 26"/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0268" name="Text Box 27"/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0269" name="Text Box 28"/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0270" name="Text Box 29"/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0271" name="Text Box 30"/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0272" name="Text Box 31"/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0273" name="Text Box 32"/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0274" name="Text Box 33"/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275" name="Text Box 34"/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0276" name="Text Box 35"/>
          <p:cNvSpPr txBox="1">
            <a:spLocks noChangeArrowheads="1"/>
          </p:cNvSpPr>
          <p:nvPr/>
        </p:nvSpPr>
        <p:spPr bwMode="auto">
          <a:xfrm>
            <a:off x="5486400" y="2047875"/>
            <a:ext cx="385763" cy="369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0277" name="Text Box 38"/>
          <p:cNvSpPr txBox="1">
            <a:spLocks noChangeArrowheads="1"/>
          </p:cNvSpPr>
          <p:nvPr/>
        </p:nvSpPr>
        <p:spPr bwMode="auto">
          <a:xfrm>
            <a:off x="1981200" y="3657600"/>
            <a:ext cx="385763" cy="369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0278" name="Text Box 39"/>
          <p:cNvSpPr txBox="1">
            <a:spLocks noChangeArrowheads="1"/>
          </p:cNvSpPr>
          <p:nvPr/>
        </p:nvSpPr>
        <p:spPr bwMode="auto">
          <a:xfrm>
            <a:off x="6858000" y="3581400"/>
            <a:ext cx="385763" cy="369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0279" name="Text Box 40"/>
          <p:cNvSpPr txBox="1">
            <a:spLocks noChangeArrowheads="1"/>
          </p:cNvSpPr>
          <p:nvPr/>
        </p:nvSpPr>
        <p:spPr bwMode="auto">
          <a:xfrm>
            <a:off x="4495800" y="4114800"/>
            <a:ext cx="385763" cy="369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0280" name="Text Box 43"/>
          <p:cNvSpPr txBox="1">
            <a:spLocks noChangeArrowheads="1"/>
          </p:cNvSpPr>
          <p:nvPr/>
        </p:nvSpPr>
        <p:spPr bwMode="auto">
          <a:xfrm>
            <a:off x="2549525" y="5848350"/>
            <a:ext cx="444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Pick vertex in List with minimum distance.</a:t>
            </a:r>
          </a:p>
        </p:txBody>
      </p:sp>
      <p:sp>
        <p:nvSpPr>
          <p:cNvPr id="10281" name="Text Box 44"/>
          <p:cNvSpPr txBox="1">
            <a:spLocks noChangeArrowheads="1"/>
          </p:cNvSpPr>
          <p:nvPr/>
        </p:nvSpPr>
        <p:spPr bwMode="auto">
          <a:xfrm>
            <a:off x="3429000" y="5257800"/>
            <a:ext cx="385763" cy="369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0282" name="Text Box 45"/>
          <p:cNvSpPr txBox="1">
            <a:spLocks noChangeArrowheads="1"/>
          </p:cNvSpPr>
          <p:nvPr/>
        </p:nvSpPr>
        <p:spPr bwMode="auto">
          <a:xfrm>
            <a:off x="5486400" y="5257800"/>
            <a:ext cx="385763" cy="369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0283" name="Text Box 46"/>
          <p:cNvSpPr txBox="1">
            <a:spLocks noChangeArrowheads="1"/>
          </p:cNvSpPr>
          <p:nvPr/>
        </p:nvSpPr>
        <p:spPr bwMode="auto">
          <a:xfrm>
            <a:off x="457200" y="2112963"/>
            <a:ext cx="2295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Distance(source) = 0</a:t>
            </a:r>
          </a:p>
        </p:txBody>
      </p:sp>
      <p:sp>
        <p:nvSpPr>
          <p:cNvPr id="10284" name="Line 47"/>
          <p:cNvSpPr>
            <a:spLocks noChangeShapeType="1"/>
          </p:cNvSpPr>
          <p:nvPr/>
        </p:nvSpPr>
        <p:spPr bwMode="auto">
          <a:xfrm>
            <a:off x="3048000" y="23622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85" name="Text Box 48"/>
          <p:cNvSpPr txBox="1">
            <a:spLocks noChangeArrowheads="1"/>
          </p:cNvSpPr>
          <p:nvPr/>
        </p:nvSpPr>
        <p:spPr bwMode="auto">
          <a:xfrm>
            <a:off x="6324600" y="2133600"/>
            <a:ext cx="2514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Distance (all vertices but source) = </a:t>
            </a:r>
            <a:r>
              <a:rPr 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75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401400-02CF-4903-A39E-57CA29511FD0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Example: Update neighbors' distance</a:t>
            </a:r>
          </a:p>
        </p:txBody>
      </p:sp>
      <p:sp>
        <p:nvSpPr>
          <p:cNvPr id="11268" name="Oval 3"/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A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11269" name="Oval 4"/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G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11270" name="Oval 5"/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F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1271" name="AutoShape 6"/>
          <p:cNvCxnSpPr>
            <a:cxnSpLocks noChangeShapeType="1"/>
            <a:stCxn id="11269" idx="2"/>
            <a:endCxn id="11270" idx="6"/>
          </p:cNvCxnSpPr>
          <p:nvPr/>
        </p:nvCxnSpPr>
        <p:spPr bwMode="auto">
          <a:xfrm flipH="1">
            <a:off x="3810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2" name="AutoShape 7"/>
          <p:cNvCxnSpPr>
            <a:cxnSpLocks noChangeShapeType="1"/>
            <a:stCxn id="11284" idx="2"/>
            <a:endCxn id="11281" idx="6"/>
          </p:cNvCxnSpPr>
          <p:nvPr/>
        </p:nvCxnSpPr>
        <p:spPr bwMode="auto">
          <a:xfrm flipH="1">
            <a:off x="2819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3" name="AutoShape 8"/>
          <p:cNvCxnSpPr>
            <a:cxnSpLocks noChangeShapeType="1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4" name="Oval 9"/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B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11275" name="Oval 10"/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E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1276" name="AutoShape 11"/>
          <p:cNvCxnSpPr>
            <a:cxnSpLocks noChangeShapeType="1"/>
            <a:stCxn id="11275" idx="2"/>
            <a:endCxn id="11284" idx="6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7" name="AutoShape 12"/>
          <p:cNvCxnSpPr>
            <a:cxnSpLocks noChangeShapeType="1"/>
            <a:stCxn id="11275" idx="1"/>
            <a:endCxn id="11274" idx="5"/>
          </p:cNvCxnSpPr>
          <p:nvPr/>
        </p:nvCxnSpPr>
        <p:spPr bwMode="auto">
          <a:xfrm flipH="1" flipV="1">
            <a:off x="5800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8" name="AutoShape 13"/>
          <p:cNvCxnSpPr>
            <a:cxnSpLocks noChangeShapeType="1"/>
            <a:stCxn id="11269" idx="7"/>
            <a:endCxn id="11275" idx="3"/>
          </p:cNvCxnSpPr>
          <p:nvPr/>
        </p:nvCxnSpPr>
        <p:spPr bwMode="auto">
          <a:xfrm flipV="1">
            <a:off x="5800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9" name="AutoShape 14"/>
          <p:cNvCxnSpPr>
            <a:cxnSpLocks noChangeShapeType="1"/>
            <a:stCxn id="11268" idx="5"/>
            <a:endCxn id="11284" idx="1"/>
          </p:cNvCxnSpPr>
          <p:nvPr/>
        </p:nvCxnSpPr>
        <p:spPr bwMode="auto">
          <a:xfrm>
            <a:off x="3743325" y="2843213"/>
            <a:ext cx="7429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0" name="AutoShape 15"/>
          <p:cNvCxnSpPr>
            <a:cxnSpLocks noChangeShapeType="1"/>
            <a:stCxn id="11274" idx="3"/>
            <a:endCxn id="11284" idx="7"/>
          </p:cNvCxnSpPr>
          <p:nvPr/>
        </p:nvCxnSpPr>
        <p:spPr bwMode="auto">
          <a:xfrm flipH="1">
            <a:off x="4810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1" name="Oval 16"/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C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1282" name="AutoShape 17"/>
          <p:cNvCxnSpPr>
            <a:cxnSpLocks noChangeShapeType="1"/>
            <a:stCxn id="11281" idx="7"/>
            <a:endCxn id="11268" idx="3"/>
          </p:cNvCxnSpPr>
          <p:nvPr/>
        </p:nvCxnSpPr>
        <p:spPr bwMode="auto">
          <a:xfrm flipV="1">
            <a:off x="2752725" y="2843213"/>
            <a:ext cx="666750" cy="8048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3" name="AutoShape 18"/>
          <p:cNvCxnSpPr>
            <a:cxnSpLocks noChangeShapeType="1"/>
            <a:stCxn id="11270" idx="1"/>
            <a:endCxn id="11281" idx="5"/>
          </p:cNvCxnSpPr>
          <p:nvPr/>
        </p:nvCxnSpPr>
        <p:spPr bwMode="auto">
          <a:xfrm flipH="1" flipV="1">
            <a:off x="2752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4" name="Oval 19"/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D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1285" name="AutoShape 20"/>
          <p:cNvCxnSpPr>
            <a:cxnSpLocks noChangeShapeType="1"/>
            <a:stCxn id="11269" idx="1"/>
            <a:endCxn id="11284" idx="5"/>
          </p:cNvCxnSpPr>
          <p:nvPr/>
        </p:nvCxnSpPr>
        <p:spPr bwMode="auto">
          <a:xfrm flipH="1" flipV="1">
            <a:off x="4810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6" name="AutoShape 21"/>
          <p:cNvCxnSpPr>
            <a:cxnSpLocks noChangeShapeType="1"/>
            <a:stCxn id="11270" idx="7"/>
            <a:endCxn id="11284" idx="3"/>
          </p:cNvCxnSpPr>
          <p:nvPr/>
        </p:nvCxnSpPr>
        <p:spPr bwMode="auto">
          <a:xfrm flipV="1">
            <a:off x="3743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7" name="Text Box 22"/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1288" name="Text Box 23"/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289" name="Text Box 24"/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290" name="Text Box 25"/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1291" name="Text Box 26"/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1292" name="Text Box 27"/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1293" name="Text Box 28"/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1294" name="Text Box 29"/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295" name="Text Box 30"/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296" name="Text Box 31"/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1297" name="Text Box 32"/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1298" name="Text Box 33"/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299" name="Text Box 34"/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1300" name="Text Box 35"/>
          <p:cNvSpPr txBox="1">
            <a:spLocks noChangeArrowheads="1"/>
          </p:cNvSpPr>
          <p:nvPr/>
        </p:nvSpPr>
        <p:spPr bwMode="auto">
          <a:xfrm>
            <a:off x="5486400" y="2057400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1301" name="Text Box 36"/>
          <p:cNvSpPr txBox="1">
            <a:spLocks noChangeArrowheads="1"/>
          </p:cNvSpPr>
          <p:nvPr/>
        </p:nvSpPr>
        <p:spPr bwMode="auto">
          <a:xfrm>
            <a:off x="1981200" y="3657600"/>
            <a:ext cx="385763" cy="369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1302" name="Text Box 37"/>
          <p:cNvSpPr txBox="1">
            <a:spLocks noChangeArrowheads="1"/>
          </p:cNvSpPr>
          <p:nvPr/>
        </p:nvSpPr>
        <p:spPr bwMode="auto">
          <a:xfrm>
            <a:off x="6858000" y="3581400"/>
            <a:ext cx="385763" cy="369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1303" name="Text Box 38"/>
          <p:cNvSpPr txBox="1">
            <a:spLocks noChangeArrowheads="1"/>
          </p:cNvSpPr>
          <p:nvPr/>
        </p:nvSpPr>
        <p:spPr bwMode="auto">
          <a:xfrm>
            <a:off x="4495800" y="4124325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1304" name="Text Box 45"/>
          <p:cNvSpPr txBox="1">
            <a:spLocks noChangeArrowheads="1"/>
          </p:cNvSpPr>
          <p:nvPr/>
        </p:nvSpPr>
        <p:spPr bwMode="auto">
          <a:xfrm>
            <a:off x="3429000" y="5257800"/>
            <a:ext cx="385763" cy="369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1305" name="Text Box 46"/>
          <p:cNvSpPr txBox="1">
            <a:spLocks noChangeArrowheads="1"/>
          </p:cNvSpPr>
          <p:nvPr/>
        </p:nvSpPr>
        <p:spPr bwMode="auto">
          <a:xfrm>
            <a:off x="5486400" y="5257800"/>
            <a:ext cx="385763" cy="369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1306" name="Text Box 47"/>
          <p:cNvSpPr txBox="1">
            <a:spLocks noChangeArrowheads="1"/>
          </p:cNvSpPr>
          <p:nvPr/>
        </p:nvSpPr>
        <p:spPr bwMode="auto">
          <a:xfrm>
            <a:off x="381000" y="4724400"/>
            <a:ext cx="194786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Distance(B) = 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1307" name="Text Box 48"/>
          <p:cNvSpPr txBox="1">
            <a:spLocks noChangeArrowheads="1"/>
          </p:cNvSpPr>
          <p:nvPr/>
        </p:nvSpPr>
        <p:spPr bwMode="auto">
          <a:xfrm>
            <a:off x="381000" y="5029200"/>
            <a:ext cx="194786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Distance(D) = 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1308" name="Line 43"/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309" name="Line 44"/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00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9D41919A-B063-484F-8555-6BDDCEEE0C91}" vid="{9951E7BF-43E2-45F6-88D6-6560462A62F5}"/>
    </a:ext>
  </a:extLst>
</a:theme>
</file>

<file path=ppt/theme/theme3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9D41919A-B063-484F-8555-6BDDCEEE0C91}" vid="{9951E7BF-43E2-45F6-88D6-6560462A62F5}"/>
    </a:ext>
  </a:extLst>
</a:theme>
</file>

<file path=ppt/theme/theme5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9D41919A-B063-484F-8555-6BDDCEEE0C91}" vid="{9951E7BF-43E2-45F6-88D6-6560462A62F5}"/>
    </a:ext>
  </a:extLst>
</a:theme>
</file>

<file path=ppt/theme/theme7.xml><?xml version="1.0" encoding="utf-8"?>
<a:theme xmlns:a="http://schemas.openxmlformats.org/drawingml/2006/main" name="2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3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4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5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6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2175</TotalTime>
  <Words>1232</Words>
  <Application>Microsoft Office PowerPoint</Application>
  <PresentationFormat>On-screen Show (4:3)</PresentationFormat>
  <Paragraphs>382</Paragraphs>
  <Slides>32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9" baseType="lpstr">
      <vt:lpstr>ＭＳ Ｐゴシック</vt:lpstr>
      <vt:lpstr>Arial</vt:lpstr>
      <vt:lpstr>Calibri</vt:lpstr>
      <vt:lpstr>Constantia</vt:lpstr>
      <vt:lpstr>Symbol</vt:lpstr>
      <vt:lpstr>Times New Roman</vt:lpstr>
      <vt:lpstr>Wingdings</vt:lpstr>
      <vt:lpstr>Wingdings 2</vt:lpstr>
      <vt:lpstr>Default Design</vt:lpstr>
      <vt:lpstr>Theme1</vt:lpstr>
      <vt:lpstr>Flow</vt:lpstr>
      <vt:lpstr>1_Theme1</vt:lpstr>
      <vt:lpstr>1_Flow</vt:lpstr>
      <vt:lpstr>2_Theme1</vt:lpstr>
      <vt:lpstr>2_Flow</vt:lpstr>
      <vt:lpstr>Photo Editor Photo</vt:lpstr>
      <vt:lpstr>Equation</vt:lpstr>
      <vt:lpstr>PowerPoint Presentation</vt:lpstr>
      <vt:lpstr>Dijkstra’s Algorithm</vt:lpstr>
      <vt:lpstr>Single-Source Shortest Path Problem </vt:lpstr>
      <vt:lpstr>Applications</vt:lpstr>
      <vt:lpstr>Dijkstra's algorithm </vt:lpstr>
      <vt:lpstr>Approach</vt:lpstr>
      <vt:lpstr>Dijkstra pseudocode</vt:lpstr>
      <vt:lpstr>Example: Initialization</vt:lpstr>
      <vt:lpstr>Example: Update neighbors' distance</vt:lpstr>
      <vt:lpstr>Example: Remove vertex with minimum distance</vt:lpstr>
      <vt:lpstr>Example: Update neighbors</vt:lpstr>
      <vt:lpstr>Example: Continued...</vt:lpstr>
      <vt:lpstr>Example: Continued...</vt:lpstr>
      <vt:lpstr>Example: Continued...</vt:lpstr>
      <vt:lpstr>Example: Continued...</vt:lpstr>
      <vt:lpstr>Example (end)</vt:lpstr>
      <vt:lpstr>Another Example</vt:lpstr>
      <vt:lpstr>Another Example</vt:lpstr>
      <vt:lpstr>Another Example</vt:lpstr>
      <vt:lpstr>Another Example</vt:lpstr>
      <vt:lpstr>Another Example</vt:lpstr>
      <vt:lpstr>Another Example</vt:lpstr>
      <vt:lpstr>Another Example</vt:lpstr>
      <vt:lpstr>Another Example</vt:lpstr>
      <vt:lpstr>Another Example</vt:lpstr>
      <vt:lpstr>Correctness :“Cloudy” Proof</vt:lpstr>
      <vt:lpstr>Dijkstra’s Correctness</vt:lpstr>
      <vt:lpstr>Dijkstra Correctness (2)</vt:lpstr>
      <vt:lpstr>Dijkstra Correctness (3)</vt:lpstr>
      <vt:lpstr>Dijkstra’s Pseudo Code</vt:lpstr>
      <vt:lpstr>Time Complexity: Using List</vt:lpstr>
      <vt:lpstr>Time Complexity: Priority Queue</vt:lpstr>
    </vt:vector>
  </TitlesOfParts>
  <Company>The University of Texas at Dallas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Ajay</dc:creator>
  <cp:lastModifiedBy>Microsoft account</cp:lastModifiedBy>
  <cp:revision>216</cp:revision>
  <dcterms:created xsi:type="dcterms:W3CDTF">2008-08-24T23:28:11Z</dcterms:created>
  <dcterms:modified xsi:type="dcterms:W3CDTF">2023-03-14T08:29:04Z</dcterms:modified>
</cp:coreProperties>
</file>