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364" r:id="rId2"/>
    <p:sldId id="422" r:id="rId3"/>
    <p:sldId id="412" r:id="rId4"/>
    <p:sldId id="418" r:id="rId5"/>
    <p:sldId id="419" r:id="rId6"/>
    <p:sldId id="420" r:id="rId7"/>
    <p:sldId id="421" r:id="rId8"/>
    <p:sldId id="367" r:id="rId9"/>
    <p:sldId id="368" r:id="rId10"/>
    <p:sldId id="369" r:id="rId11"/>
    <p:sldId id="370" r:id="rId12"/>
    <p:sldId id="423" r:id="rId13"/>
    <p:sldId id="371" r:id="rId14"/>
    <p:sldId id="415" r:id="rId15"/>
    <p:sldId id="372" r:id="rId16"/>
    <p:sldId id="416" r:id="rId17"/>
    <p:sldId id="375" r:id="rId18"/>
    <p:sldId id="377" r:id="rId19"/>
    <p:sldId id="413" r:id="rId20"/>
    <p:sldId id="41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12" autoAdjust="0"/>
    <p:restoredTop sz="94660"/>
  </p:normalViewPr>
  <p:slideViewPr>
    <p:cSldViewPr snapToGrid="0">
      <p:cViewPr varScale="1">
        <p:scale>
          <a:sx n="73" d="100"/>
          <a:sy n="73" d="100"/>
        </p:scale>
        <p:origin x="-75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D4E2C5-A33C-43F7-BE4D-154D39C2FA1A}" type="datetimeFigureOut">
              <a:rPr lang="en-IN" smtClean="0"/>
              <a:pPr/>
              <a:t>23-02-2024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C333EC-CD79-4E3F-AB33-AB8CE7CE761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a:p>
        </p:txBody>
      </p:sp>
      <p:sp>
        <p:nvSpPr>
          <p:cNvPr id="839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97" charset="-128"/>
              </a:defRPr>
            </a:lvl1pPr>
            <a:lvl2pPr marL="742950" indent="-285750" eaLnBrk="0" hangingPunct="0">
              <a:defRPr>
                <a:solidFill>
                  <a:schemeClr val="tx1"/>
                </a:solidFill>
                <a:latin typeface="Arial" panose="020B0604020202020204" pitchFamily="34" charset="0"/>
                <a:ea typeface="MS PGothic" panose="020B0600070205080204" pitchFamily="-97" charset="-128"/>
              </a:defRPr>
            </a:lvl2pPr>
            <a:lvl3pPr marL="1143000" indent="-228600" eaLnBrk="0" hangingPunct="0">
              <a:defRPr>
                <a:solidFill>
                  <a:schemeClr val="tx1"/>
                </a:solidFill>
                <a:latin typeface="Arial" panose="020B0604020202020204" pitchFamily="34" charset="0"/>
                <a:ea typeface="MS PGothic" panose="020B0600070205080204" pitchFamily="-97" charset="-128"/>
              </a:defRPr>
            </a:lvl3pPr>
            <a:lvl4pPr marL="1600200" indent="-228600" eaLnBrk="0" hangingPunct="0">
              <a:defRPr>
                <a:solidFill>
                  <a:schemeClr val="tx1"/>
                </a:solidFill>
                <a:latin typeface="Arial" panose="020B0604020202020204" pitchFamily="34" charset="0"/>
                <a:ea typeface="MS PGothic" panose="020B0600070205080204" pitchFamily="-97" charset="-128"/>
              </a:defRPr>
            </a:lvl4pPr>
            <a:lvl5pPr marL="2057400" indent="-228600" eaLnBrk="0" hangingPunct="0">
              <a:defRPr>
                <a:solidFill>
                  <a:schemeClr val="tx1"/>
                </a:solidFill>
                <a:latin typeface="Arial" panose="020B0604020202020204" pitchFamily="34" charset="0"/>
                <a:ea typeface="MS PGothic" panose="020B0600070205080204" pitchFamily="-97"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97"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97"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97"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97" charset="-128"/>
              </a:defRPr>
            </a:lvl9pPr>
          </a:lstStyle>
          <a:p>
            <a:pPr eaLnBrk="1" hangingPunct="1"/>
            <a:fld id="{C3DB89C9-0709-4DAE-A5AE-D48F296CDE8F}" type="slidenum">
              <a:rPr lang="en-ZA" altLang="en-US"/>
              <a:pPr eaLnBrk="1" hangingPunct="1"/>
              <a:t>1</a:t>
            </a:fld>
            <a:endParaRPr lang="en-ZA"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A06A6D-FDF6-4C86-A296-4CBD2B7A8F02}" type="slidenum">
              <a:rPr lang="en-US"/>
              <a:pPr/>
              <a:t>2</a:t>
            </a:fld>
            <a:endParaRPr lang="en-US"/>
          </a:p>
        </p:txBody>
      </p:sp>
      <p:sp>
        <p:nvSpPr>
          <p:cNvPr id="1180674" name="Rectangle 2"/>
          <p:cNvSpPr>
            <a:spLocks noGrp="1" noRot="1" noChangeAspect="1" noChangeArrowheads="1" noTextEdit="1"/>
          </p:cNvSpPr>
          <p:nvPr>
            <p:ph type="sldImg"/>
          </p:nvPr>
        </p:nvSpPr>
        <p:spPr>
          <a:ln/>
        </p:spPr>
      </p:sp>
      <p:sp>
        <p:nvSpPr>
          <p:cNvPr id="1180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5590F1-C1F0-4176-873D-7285E46E2783}" type="slidenum">
              <a:rPr lang="en-US"/>
              <a:pPr/>
              <a:t>3</a:t>
            </a:fld>
            <a:endParaRPr lang="en-US"/>
          </a:p>
        </p:txBody>
      </p:sp>
      <p:sp>
        <p:nvSpPr>
          <p:cNvPr id="1183746" name="Rectangle 2"/>
          <p:cNvSpPr>
            <a:spLocks noGrp="1" noRot="1" noChangeAspect="1" noChangeArrowheads="1" noTextEdit="1"/>
          </p:cNvSpPr>
          <p:nvPr>
            <p:ph type="sldImg"/>
          </p:nvPr>
        </p:nvSpPr>
        <p:spPr>
          <a:ln/>
        </p:spPr>
      </p:sp>
      <p:sp>
        <p:nvSpPr>
          <p:cNvPr id="1183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758C2B-FDB1-4EAE-AAF5-8AA1652DE6A7}" type="slidenum">
              <a:rPr lang="en-US"/>
              <a:pPr/>
              <a:t>4</a:t>
            </a:fld>
            <a:endParaRPr lang="en-US"/>
          </a:p>
        </p:txBody>
      </p:sp>
      <p:sp>
        <p:nvSpPr>
          <p:cNvPr id="1186818" name="Rectangle 2"/>
          <p:cNvSpPr>
            <a:spLocks noGrp="1" noRot="1" noChangeAspect="1" noChangeArrowheads="1" noTextEdit="1"/>
          </p:cNvSpPr>
          <p:nvPr>
            <p:ph type="sldImg"/>
          </p:nvPr>
        </p:nvSpPr>
        <p:spPr>
          <a:ln/>
        </p:spPr>
      </p:sp>
      <p:sp>
        <p:nvSpPr>
          <p:cNvPr id="1186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8369C0-38A9-4465-86EF-A230E302AB39}" type="slidenum">
              <a:rPr lang="en-US"/>
              <a:pPr/>
              <a:t>5</a:t>
            </a:fld>
            <a:endParaRPr lang="en-US"/>
          </a:p>
        </p:txBody>
      </p:sp>
      <p:sp>
        <p:nvSpPr>
          <p:cNvPr id="1188866" name="Rectangle 2"/>
          <p:cNvSpPr>
            <a:spLocks noGrp="1" noRot="1" noChangeAspect="1" noChangeArrowheads="1" noTextEdit="1"/>
          </p:cNvSpPr>
          <p:nvPr>
            <p:ph type="sldImg"/>
          </p:nvPr>
        </p:nvSpPr>
        <p:spPr>
          <a:ln/>
        </p:spPr>
      </p:sp>
      <p:sp>
        <p:nvSpPr>
          <p:cNvPr id="1188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ABDCCE-CF07-47B3-8FAC-6F21DABAEAB8}" type="slidenum">
              <a:rPr lang="en-US"/>
              <a:pPr/>
              <a:t>6</a:t>
            </a:fld>
            <a:endParaRPr lang="en-US"/>
          </a:p>
        </p:txBody>
      </p:sp>
      <p:sp>
        <p:nvSpPr>
          <p:cNvPr id="1190914" name="Rectangle 2"/>
          <p:cNvSpPr>
            <a:spLocks noGrp="1" noRot="1" noChangeAspect="1" noChangeArrowheads="1" noTextEdit="1"/>
          </p:cNvSpPr>
          <p:nvPr>
            <p:ph type="sldImg"/>
          </p:nvPr>
        </p:nvSpPr>
        <p:spPr>
          <a:ln/>
        </p:spPr>
      </p:sp>
      <p:sp>
        <p:nvSpPr>
          <p:cNvPr id="1190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979AA4-17C1-45FA-8A90-87054F472360}" type="slidenum">
              <a:rPr lang="en-US"/>
              <a:pPr/>
              <a:t>7</a:t>
            </a:fld>
            <a:endParaRPr lang="en-US"/>
          </a:p>
        </p:txBody>
      </p:sp>
      <p:sp>
        <p:nvSpPr>
          <p:cNvPr id="1192962" name="Rectangle 2"/>
          <p:cNvSpPr>
            <a:spLocks noGrp="1" noRot="1" noChangeAspect="1" noChangeArrowheads="1" noTextEdit="1"/>
          </p:cNvSpPr>
          <p:nvPr>
            <p:ph type="sldImg"/>
          </p:nvPr>
        </p:nvSpPr>
        <p:spPr>
          <a:ln/>
        </p:spPr>
      </p:sp>
      <p:sp>
        <p:nvSpPr>
          <p:cNvPr id="1192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126406-EAA9-4938-88AD-3784E0EE3BCF}" type="slidenum">
              <a:rPr lang="en-US"/>
              <a:pPr/>
              <a:t>8</a:t>
            </a:fld>
            <a:endParaRPr lang="en-US"/>
          </a:p>
        </p:txBody>
      </p:sp>
      <p:sp>
        <p:nvSpPr>
          <p:cNvPr id="1299458" name="Rectangle 2"/>
          <p:cNvSpPr>
            <a:spLocks noGrp="1" noRot="1" noChangeAspect="1" noChangeArrowheads="1" noTextEdit="1"/>
          </p:cNvSpPr>
          <p:nvPr>
            <p:ph type="sldImg"/>
          </p:nvPr>
        </p:nvSpPr>
        <p:spPr>
          <a:ln/>
        </p:spPr>
      </p:sp>
      <p:sp>
        <p:nvSpPr>
          <p:cNvPr id="1299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3B7101-8A78-4A14-A741-BC89145EA9F8}" type="slidenum">
              <a:rPr lang="en-US"/>
              <a:pPr/>
              <a:t>12</a:t>
            </a:fld>
            <a:endParaRPr lang="en-US"/>
          </a:p>
        </p:txBody>
      </p:sp>
      <p:sp>
        <p:nvSpPr>
          <p:cNvPr id="1303554" name="Rectangle 2"/>
          <p:cNvSpPr>
            <a:spLocks noGrp="1" noRot="1" noChangeAspect="1" noChangeArrowheads="1" noTextEdit="1"/>
          </p:cNvSpPr>
          <p:nvPr>
            <p:ph type="sldImg"/>
          </p:nvPr>
        </p:nvSpPr>
        <p:spPr>
          <a:ln/>
        </p:spPr>
      </p:sp>
      <p:sp>
        <p:nvSpPr>
          <p:cNvPr id="130355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9F527-EAA2-40D1-9997-F4B2C6C97036}" type="datetimeFigureOut">
              <a:rPr lang="en-IN" smtClean="0"/>
              <a:pPr/>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C1536-65F6-404F-A4EC-EF4A85B2AA4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9F527-EAA2-40D1-9997-F4B2C6C97036}" type="datetimeFigureOut">
              <a:rPr lang="en-IN" smtClean="0"/>
              <a:pPr/>
              <a:t>23-02-2024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3C1536-65F6-404F-A4EC-EF4A85B2AA4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1D89F527-EAA2-40D1-9997-F4B2C6C97036}" type="datetimeFigureOut">
              <a:rPr lang="en-IN" smtClean="0"/>
              <a:pPr/>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C1536-65F6-404F-A4EC-EF4A85B2AA44}"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1D89F527-EAA2-40D1-9997-F4B2C6C97036}" type="datetimeFigureOut">
              <a:rPr lang="en-IN" smtClean="0"/>
              <a:pPr/>
              <a:t>23-02-2024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3C1536-65F6-404F-A4EC-EF4A85B2AA44}"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9F527-EAA2-40D1-9997-F4B2C6C97036}" type="datetimeFigureOut">
              <a:rPr lang="en-IN" smtClean="0"/>
              <a:pPr/>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C1536-65F6-404F-A4EC-EF4A85B2AA44}" type="slidenum">
              <a:rPr lang="en-IN" smtClean="0"/>
              <a:pPr/>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9F527-EAA2-40D1-9997-F4B2C6C97036}" type="datetimeFigureOut">
              <a:rPr lang="en-IN" smtClean="0"/>
              <a:pPr/>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C1536-65F6-404F-A4EC-EF4A85B2AA44}" type="slidenum">
              <a:rPr lang="en-IN" smtClean="0"/>
              <a:pPr/>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el og indholdsobjekt">
    <p:spTree>
      <p:nvGrpSpPr>
        <p:cNvPr id="1" name=""/>
        <p:cNvGrpSpPr/>
        <p:nvPr/>
      </p:nvGrpSpPr>
      <p:grpSpPr>
        <a:xfrm>
          <a:off x="0" y="0"/>
          <a:ext cx="0" cy="0"/>
          <a:chOff x="0" y="0"/>
          <a:chExt cx="0" cy="0"/>
        </a:xfrm>
      </p:grpSpPr>
      <p:grpSp>
        <p:nvGrpSpPr>
          <p:cNvPr id="5" name="Gruppe 12"/>
          <p:cNvGrpSpPr/>
          <p:nvPr userDrawn="1"/>
        </p:nvGrpSpPr>
        <p:grpSpPr>
          <a:xfrm>
            <a:off x="0" y="793659"/>
            <a:ext cx="12192000" cy="1178016"/>
            <a:chOff x="0" y="793659"/>
            <a:chExt cx="9144000" cy="1178016"/>
          </a:xfrm>
          <a:effectLst>
            <a:outerShdw blurRad="50800" dist="38100" dir="2700000" algn="tl" rotWithShape="0">
              <a:prstClr val="black">
                <a:alpha val="40000"/>
              </a:prstClr>
            </a:outerShdw>
          </a:effectLst>
        </p:grpSpPr>
        <p:sp>
          <p:nvSpPr>
            <p:cNvPr id="6" name="Rektangel 2"/>
            <p:cNvSpPr>
              <a:spLocks noChangeArrowheads="1"/>
            </p:cNvSpPr>
            <p:nvPr/>
          </p:nvSpPr>
          <p:spPr bwMode="auto">
            <a:xfrm>
              <a:off x="0" y="801699"/>
              <a:ext cx="9144000" cy="1168400"/>
            </a:xfrm>
            <a:prstGeom prst="rect">
              <a:avLst/>
            </a:prstGeom>
            <a:gradFill flip="none" rotWithShape="1">
              <a:gsLst>
                <a:gs pos="21000">
                  <a:srgbClr val="7DC8DF"/>
                </a:gs>
                <a:gs pos="100000">
                  <a:srgbClr val="6699FF"/>
                </a:gs>
              </a:gsLst>
              <a:lin ang="5400000" scaled="1"/>
              <a:tileRect/>
            </a:gradFill>
            <a:ln w="9525">
              <a:noFill/>
              <a:miter lim="800000"/>
            </a:ln>
            <a:effectLst/>
          </p:spPr>
          <p:txBody>
            <a:bodyPr anchor="ctr"/>
            <a:lstStyle/>
            <a:p>
              <a:pPr indent="-342900" algn="ctr" eaLnBrk="1" fontAlgn="auto" hangingPunct="1">
                <a:spcBef>
                  <a:spcPts val="0"/>
                </a:spcBef>
                <a:spcAft>
                  <a:spcPts val="0"/>
                </a:spcAft>
                <a:buFont typeface="+mj-lt"/>
                <a:buAutoNum type="arabicPeriod"/>
                <a:defRPr/>
              </a:pPr>
              <a:endParaRPr lang="da-DK" sz="1600" b="1" kern="0" noProof="1">
                <a:solidFill>
                  <a:srgbClr val="FFFFFF"/>
                </a:solidFill>
                <a:ea typeface="MS PGothic" panose="020B0600070205080204" pitchFamily="-97" charset="-128"/>
              </a:endParaRPr>
            </a:p>
          </p:txBody>
        </p:sp>
        <p:pic>
          <p:nvPicPr>
            <p:cNvPr id="7" name="Billede 3" descr="dreamstime_www_world.jpg"/>
            <p:cNvPicPr>
              <a:picLocks noChangeAspect="1"/>
            </p:cNvPicPr>
            <p:nvPr/>
          </p:nvPicPr>
          <p:blipFill>
            <a:blip r:embed="rId2" cstate="print"/>
            <a:stretch>
              <a:fillRect/>
            </a:stretch>
          </p:blipFill>
          <p:spPr>
            <a:xfrm>
              <a:off x="7584000" y="793659"/>
              <a:ext cx="1560000" cy="1178016"/>
            </a:xfrm>
            <a:prstGeom prst="rect">
              <a:avLst/>
            </a:prstGeom>
          </p:spPr>
        </p:pic>
      </p:grpSp>
      <p:sp>
        <p:nvSpPr>
          <p:cNvPr id="3" name="Pladsholder til indhold 2"/>
          <p:cNvSpPr>
            <a:spLocks noGrp="1"/>
          </p:cNvSpPr>
          <p:nvPr>
            <p:ph idx="1"/>
          </p:nvPr>
        </p:nvSpPr>
        <p:spPr>
          <a:xfrm>
            <a:off x="609600" y="2327276"/>
            <a:ext cx="10972800" cy="3827463"/>
          </a:xfrm>
          <a:prstGeom prst="rect">
            <a:avLst/>
          </a:prstGeom>
        </p:spPr>
        <p:txBody>
          <a:bodyP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10" name="Titel 1"/>
          <p:cNvSpPr>
            <a:spLocks noGrp="1"/>
          </p:cNvSpPr>
          <p:nvPr>
            <p:ph type="title"/>
          </p:nvPr>
        </p:nvSpPr>
        <p:spPr>
          <a:xfrm>
            <a:off x="237067" y="833438"/>
            <a:ext cx="6112933" cy="563562"/>
          </a:xfrm>
          <a:prstGeom prst="rect">
            <a:avLst/>
          </a:prstGeom>
        </p:spPr>
        <p:txBody>
          <a:bodyPr/>
          <a:lstStyle>
            <a:lvl1pPr algn="l">
              <a:defRPr sz="3200">
                <a:latin typeface="Arial" panose="020B0604020202020204" pitchFamily="34" charset="0"/>
              </a:defRPr>
            </a:lvl1pPr>
          </a:lstStyle>
          <a:p>
            <a:r>
              <a:rPr lang="en-US"/>
              <a:t>Click to edit Master title style</a:t>
            </a:r>
            <a:endParaRPr lang="da-DK" dirty="0"/>
          </a:p>
        </p:txBody>
      </p:sp>
      <p:sp>
        <p:nvSpPr>
          <p:cNvPr id="11" name="Pladsholder til tekst 2"/>
          <p:cNvSpPr>
            <a:spLocks noGrp="1"/>
          </p:cNvSpPr>
          <p:nvPr>
            <p:ph type="body" idx="13"/>
          </p:nvPr>
        </p:nvSpPr>
        <p:spPr>
          <a:xfrm>
            <a:off x="237067" y="1447801"/>
            <a:ext cx="8652933" cy="358774"/>
          </a:xfrm>
          <a:prstGeom prst="rect">
            <a:avLst/>
          </a:prstGeom>
        </p:spPr>
        <p:txBody>
          <a:bodyPr anchor="b"/>
          <a:lstStyle>
            <a:lvl1pPr marL="0" indent="0">
              <a:buNone/>
              <a:defRPr sz="2400" b="1">
                <a:latin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Pladsholder til dato 3"/>
          <p:cNvSpPr>
            <a:spLocks noGrp="1"/>
          </p:cNvSpPr>
          <p:nvPr userDrawn="1">
            <p:ph type="dt" sz="half" idx="14"/>
          </p:nvPr>
        </p:nvSpPr>
        <p:spPr>
          <a:xfrm>
            <a:off x="609600" y="6356351"/>
            <a:ext cx="2844800" cy="365125"/>
          </a:xfrm>
          <a:prstGeom prst="rect">
            <a:avLst/>
          </a:prstGeom>
        </p:spPr>
        <p:txBody>
          <a:bodyPr vert="horz" wrap="square" lIns="91440" tIns="45720" rIns="91440" bIns="45720" numCol="1" anchor="t" anchorCtr="0" compatLnSpc="1"/>
          <a:lstStyle>
            <a:lvl1pPr eaLnBrk="1" hangingPunct="1">
              <a:defRPr smtClean="0">
                <a:solidFill>
                  <a:srgbClr val="000000"/>
                </a:solidFill>
                <a:latin typeface="Arial" panose="020B0604020202020204" pitchFamily="34" charset="0"/>
                <a:ea typeface="MS PGothic" panose="020B0600070205080204" pitchFamily="-97" charset="-128"/>
              </a:defRPr>
            </a:lvl1pPr>
          </a:lstStyle>
          <a:p>
            <a:pPr>
              <a:defRPr/>
            </a:pPr>
            <a:fld id="{D9BDB1CE-4403-4F1D-A325-02DEB805A846}" type="datetime1">
              <a:rPr lang="en-US"/>
              <a:pPr>
                <a:defRPr/>
              </a:pPr>
              <a:t>2/23/2024</a:t>
            </a:fld>
            <a:endParaRPr lang="da-DK"/>
          </a:p>
        </p:txBody>
      </p:sp>
      <p:sp>
        <p:nvSpPr>
          <p:cNvPr id="9" name="Pladsholder til diasnummer 5"/>
          <p:cNvSpPr>
            <a:spLocks noGrp="1"/>
          </p:cNvSpPr>
          <p:nvPr userDrawn="1">
            <p:ph type="sldNum" sz="quarter" idx="15"/>
          </p:nvPr>
        </p:nvSpPr>
        <p:spPr>
          <a:xfrm>
            <a:off x="8737600" y="6356351"/>
            <a:ext cx="2844800" cy="365125"/>
          </a:xfrm>
          <a:prstGeom prst="rect">
            <a:avLst/>
          </a:prstGeom>
        </p:spPr>
        <p:txBody>
          <a:bodyPr vert="horz" wrap="square" lIns="91440" tIns="45720" rIns="91440" bIns="45720" numCol="1" anchor="t" anchorCtr="0" compatLnSpc="1"/>
          <a:lstStyle>
            <a:lvl1pPr eaLnBrk="1" hangingPunct="1">
              <a:defRPr>
                <a:solidFill>
                  <a:srgbClr val="000000"/>
                </a:solidFill>
                <a:latin typeface="Arial" panose="020B0604020202020204" pitchFamily="34" charset="0"/>
                <a:ea typeface="MS PGothic" panose="020B0600070205080204" pitchFamily="-97" charset="-128"/>
              </a:defRPr>
            </a:lvl1pPr>
          </a:lstStyle>
          <a:p>
            <a:pPr>
              <a:defRPr/>
            </a:pPr>
            <a:r>
              <a:rPr lang="da-DK"/>
              <a:t>Your Logo</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9F527-EAA2-40D1-9997-F4B2C6C97036}" type="datetimeFigureOut">
              <a:rPr lang="en-IN" smtClean="0"/>
              <a:pPr/>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C1536-65F6-404F-A4EC-EF4A85B2AA4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9F527-EAA2-40D1-9997-F4B2C6C97036}" type="datetimeFigureOut">
              <a:rPr lang="en-IN" smtClean="0"/>
              <a:pPr/>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C1536-65F6-404F-A4EC-EF4A85B2AA4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9F527-EAA2-40D1-9997-F4B2C6C97036}" type="datetimeFigureOut">
              <a:rPr lang="en-IN" smtClean="0"/>
              <a:pPr/>
              <a:t>23-02-2024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3C1536-65F6-404F-A4EC-EF4A85B2AA4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9F527-EAA2-40D1-9997-F4B2C6C97036}" type="datetimeFigureOut">
              <a:rPr lang="en-IN" smtClean="0"/>
              <a:pPr/>
              <a:t>23-02-2024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3C1536-65F6-404F-A4EC-EF4A85B2AA4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9F527-EAA2-40D1-9997-F4B2C6C97036}" type="datetimeFigureOut">
              <a:rPr lang="en-IN" smtClean="0"/>
              <a:pPr/>
              <a:t>23-02-2024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3C1536-65F6-404F-A4EC-EF4A85B2AA4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9F527-EAA2-40D1-9997-F4B2C6C97036}" type="datetimeFigureOut">
              <a:rPr lang="en-IN" smtClean="0"/>
              <a:pPr/>
              <a:t>23-02-2024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3C1536-65F6-404F-A4EC-EF4A85B2AA4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9F527-EAA2-40D1-9997-F4B2C6C97036}" type="datetimeFigureOut">
              <a:rPr lang="en-IN" smtClean="0"/>
              <a:pPr/>
              <a:t>23-02-2024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3C1536-65F6-404F-A4EC-EF4A85B2AA4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ln>
          <a:effectLst/>
        </p:spPr>
        <p:txBody>
          <a:bodyPr wrap="square" numCol="1" anchor="t" anchorCtr="0" compatLnSpc="1">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D89F527-EAA2-40D1-9997-F4B2C6C97036}" type="datetimeFigureOut">
              <a:rPr lang="en-IN" smtClean="0"/>
              <a:pPr/>
              <a:t>23-02-2024</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B23C1536-65F6-404F-A4EC-EF4A85B2AA4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D89F527-EAA2-40D1-9997-F4B2C6C97036}" type="datetimeFigureOut">
              <a:rPr lang="en-IN" smtClean="0"/>
              <a:pPr/>
              <a:t>23-02-2024</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23C1536-65F6-404F-A4EC-EF4A85B2AA44}"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panose="05020102010507070707"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panose="05020102010507070707"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panose="05020102010507070707"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5pPr>
      <a:lvl6pPr marL="24003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6pPr>
      <a:lvl7pPr marL="27997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7pPr>
      <a:lvl8pPr marL="319976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8pPr>
      <a:lvl9pPr marL="35998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ted.com/talks/simon_sinek_how_great_leaders_inspire_action?language=en" TargetMode="External"/><Relationship Id="rId2" Type="http://schemas.openxmlformats.org/officeDocument/2006/relationships/hyperlink" Target="https://books.apple.com/us/book/id1161855204?ls=1" TargetMode="Externa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hyperlink" Target="https://blog.hubspot.com/customers/3-takeaways-from-start-with-why?__hstc=204345231.c1f4cbd4cc612b76d64a7e275bd26129.1708600292043.1708600292043.1708600292043.1&amp;__hssc=204345231.1.1708600292044&amp;__hsfp=1895368747"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businessinsider.com/how-nike-got-its-name-2016-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relayto.com/relayto/tesla-brand-book-15nee1unqo917/UkbpSoyK5"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Billede 9" descr="dreamstime_www_world.jpg"/>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Kombinationstegning 7"/>
          <p:cNvSpPr/>
          <p:nvPr/>
        </p:nvSpPr>
        <p:spPr bwMode="auto">
          <a:xfrm>
            <a:off x="1485900" y="3429000"/>
            <a:ext cx="9182100" cy="3429000"/>
          </a:xfrm>
          <a:custGeom>
            <a:avLst/>
            <a:gdLst>
              <a:gd name="connsiteX0" fmla="*/ 12700 w 9182100"/>
              <a:gd name="connsiteY0" fmla="*/ 0 h 3136900"/>
              <a:gd name="connsiteX1" fmla="*/ 5702300 w 9182100"/>
              <a:gd name="connsiteY1" fmla="*/ 1016000 h 3136900"/>
              <a:gd name="connsiteX2" fmla="*/ 9182100 w 9182100"/>
              <a:gd name="connsiteY2" fmla="*/ 609600 h 3136900"/>
              <a:gd name="connsiteX3" fmla="*/ 9182100 w 9182100"/>
              <a:gd name="connsiteY3" fmla="*/ 3136900 h 3136900"/>
              <a:gd name="connsiteX4" fmla="*/ 0 w 9182100"/>
              <a:gd name="connsiteY4" fmla="*/ 3136900 h 3136900"/>
              <a:gd name="connsiteX5" fmla="*/ 12700 w 9182100"/>
              <a:gd name="connsiteY5" fmla="*/ 0 h 3136900"/>
              <a:gd name="connsiteX0-1" fmla="*/ 12700 w 9182100"/>
              <a:gd name="connsiteY0-2" fmla="*/ 0 h 3136900"/>
              <a:gd name="connsiteX1-3" fmla="*/ 5702300 w 9182100"/>
              <a:gd name="connsiteY1-4" fmla="*/ 1016000 h 3136900"/>
              <a:gd name="connsiteX2-5" fmla="*/ 9182100 w 9182100"/>
              <a:gd name="connsiteY2-6" fmla="*/ 609600 h 3136900"/>
              <a:gd name="connsiteX3-7" fmla="*/ 9182100 w 9182100"/>
              <a:gd name="connsiteY3-8" fmla="*/ 3136900 h 3136900"/>
              <a:gd name="connsiteX4-9" fmla="*/ 0 w 9182100"/>
              <a:gd name="connsiteY4-10" fmla="*/ 3136900 h 3136900"/>
              <a:gd name="connsiteX5-11" fmla="*/ 12700 w 9182100"/>
              <a:gd name="connsiteY5-12" fmla="*/ 0 h 3136900"/>
              <a:gd name="connsiteX0-13" fmla="*/ 12700 w 9182100"/>
              <a:gd name="connsiteY0-14" fmla="*/ 0 h 3403600"/>
              <a:gd name="connsiteX1-15" fmla="*/ 5702300 w 9182100"/>
              <a:gd name="connsiteY1-16" fmla="*/ 1016000 h 3403600"/>
              <a:gd name="connsiteX2-17" fmla="*/ 9182100 w 9182100"/>
              <a:gd name="connsiteY2-18" fmla="*/ 609600 h 3403600"/>
              <a:gd name="connsiteX3-19" fmla="*/ 9182100 w 9182100"/>
              <a:gd name="connsiteY3-20" fmla="*/ 3403600 h 3403600"/>
              <a:gd name="connsiteX4-21" fmla="*/ 0 w 9182100"/>
              <a:gd name="connsiteY4-22" fmla="*/ 3136900 h 3403600"/>
              <a:gd name="connsiteX5-23" fmla="*/ 12700 w 9182100"/>
              <a:gd name="connsiteY5-24" fmla="*/ 0 h 3403600"/>
              <a:gd name="connsiteX0-25" fmla="*/ 12700 w 9182100"/>
              <a:gd name="connsiteY0-26" fmla="*/ 0 h 3429000"/>
              <a:gd name="connsiteX1-27" fmla="*/ 5702300 w 9182100"/>
              <a:gd name="connsiteY1-28" fmla="*/ 1016000 h 3429000"/>
              <a:gd name="connsiteX2-29" fmla="*/ 9182100 w 9182100"/>
              <a:gd name="connsiteY2-30" fmla="*/ 609600 h 3429000"/>
              <a:gd name="connsiteX3-31" fmla="*/ 9182100 w 9182100"/>
              <a:gd name="connsiteY3-32" fmla="*/ 3403600 h 3429000"/>
              <a:gd name="connsiteX4-33" fmla="*/ 0 w 9182100"/>
              <a:gd name="connsiteY4-34" fmla="*/ 3429000 h 3429000"/>
              <a:gd name="connsiteX5-35" fmla="*/ 12700 w 9182100"/>
              <a:gd name="connsiteY5-36" fmla="*/ 0 h 3429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182100" h="3429000">
                <a:moveTo>
                  <a:pt x="12700" y="0"/>
                </a:moveTo>
                <a:cubicBezTo>
                  <a:pt x="1909233" y="338667"/>
                  <a:pt x="3894667" y="1011767"/>
                  <a:pt x="5702300" y="1016000"/>
                </a:cubicBezTo>
                <a:cubicBezTo>
                  <a:pt x="7509933" y="1020233"/>
                  <a:pt x="8022167" y="745067"/>
                  <a:pt x="9182100" y="609600"/>
                </a:cubicBezTo>
                <a:lnTo>
                  <a:pt x="9182100" y="3403600"/>
                </a:lnTo>
                <a:lnTo>
                  <a:pt x="0" y="3429000"/>
                </a:lnTo>
                <a:cubicBezTo>
                  <a:pt x="4233" y="2383367"/>
                  <a:pt x="8467" y="1045633"/>
                  <a:pt x="12700" y="0"/>
                </a:cubicBezTo>
                <a:close/>
              </a:path>
            </a:pathLst>
          </a:custGeom>
          <a:gradFill flip="none" rotWithShape="1">
            <a:gsLst>
              <a:gs pos="21000">
                <a:srgbClr val="7DC8DF"/>
              </a:gs>
              <a:gs pos="100000">
                <a:srgbClr val="6699FF"/>
              </a:gs>
            </a:gsLst>
            <a:lin ang="5400000" scaled="1"/>
            <a:tileRect/>
          </a:gradFill>
          <a:ln w="9525">
            <a:solidFill>
              <a:schemeClr val="accent4">
                <a:lumMod val="60000"/>
                <a:lumOff val="40000"/>
              </a:schemeClr>
            </a:solidFill>
            <a:miter lim="800000"/>
          </a:ln>
          <a:effectLst/>
        </p:spPr>
        <p:txBody>
          <a:bodyPr anchor="ctr"/>
          <a:lstStyle/>
          <a:p>
            <a:pPr indent="-342900" algn="ctr">
              <a:defRPr/>
            </a:pPr>
            <a:endParaRPr lang="da-DK" sz="1600" b="1" kern="0" noProof="1">
              <a:solidFill>
                <a:srgbClr val="FFFFFF"/>
              </a:solidFill>
              <a:ea typeface="MS PGothic" panose="020B0600070205080204" pitchFamily="-97" charset="-128"/>
            </a:endParaRPr>
          </a:p>
        </p:txBody>
      </p:sp>
      <p:sp>
        <p:nvSpPr>
          <p:cNvPr id="14340" name="Rectangle 5"/>
          <p:cNvSpPr txBox="1">
            <a:spLocks noChangeArrowheads="1"/>
          </p:cNvSpPr>
          <p:nvPr/>
        </p:nvSpPr>
        <p:spPr bwMode="gray">
          <a:xfrm>
            <a:off x="2025359" y="5143500"/>
            <a:ext cx="7748955" cy="600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rIns="0" anchor="ctr"/>
          <a:lstStyle>
            <a:lvl1pPr eaLnBrk="0" hangingPunct="0">
              <a:defRPr>
                <a:solidFill>
                  <a:schemeClr val="tx1"/>
                </a:solidFill>
                <a:latin typeface="Arial" panose="020B0604020202020204" pitchFamily="34" charset="0"/>
                <a:ea typeface="MS PGothic" panose="020B0600070205080204" pitchFamily="-97" charset="-128"/>
              </a:defRPr>
            </a:lvl1pPr>
            <a:lvl2pPr marL="742950" indent="-285750" eaLnBrk="0" hangingPunct="0">
              <a:defRPr>
                <a:solidFill>
                  <a:schemeClr val="tx1"/>
                </a:solidFill>
                <a:latin typeface="Arial" panose="020B0604020202020204" pitchFamily="34" charset="0"/>
                <a:ea typeface="MS PGothic" panose="020B0600070205080204" pitchFamily="-97" charset="-128"/>
              </a:defRPr>
            </a:lvl2pPr>
            <a:lvl3pPr marL="1143000" indent="-228600" eaLnBrk="0" hangingPunct="0">
              <a:defRPr>
                <a:solidFill>
                  <a:schemeClr val="tx1"/>
                </a:solidFill>
                <a:latin typeface="Arial" panose="020B0604020202020204" pitchFamily="34" charset="0"/>
                <a:ea typeface="MS PGothic" panose="020B0600070205080204" pitchFamily="-97" charset="-128"/>
              </a:defRPr>
            </a:lvl3pPr>
            <a:lvl4pPr marL="1600200" indent="-228600" eaLnBrk="0" hangingPunct="0">
              <a:defRPr>
                <a:solidFill>
                  <a:schemeClr val="tx1"/>
                </a:solidFill>
                <a:latin typeface="Arial" panose="020B0604020202020204" pitchFamily="34" charset="0"/>
                <a:ea typeface="MS PGothic" panose="020B0600070205080204" pitchFamily="-97" charset="-128"/>
              </a:defRPr>
            </a:lvl4pPr>
            <a:lvl5pPr marL="2057400" indent="-228600" eaLnBrk="0" hangingPunct="0">
              <a:defRPr>
                <a:solidFill>
                  <a:schemeClr val="tx1"/>
                </a:solidFill>
                <a:latin typeface="Arial" panose="020B0604020202020204" pitchFamily="34" charset="0"/>
                <a:ea typeface="MS PGothic" panose="020B0600070205080204" pitchFamily="-97"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97"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97"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97"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97" charset="-128"/>
              </a:defRPr>
            </a:lvl9pPr>
          </a:lstStyle>
          <a:p>
            <a:pPr defTabSz="914400">
              <a:lnSpc>
                <a:spcPct val="95000"/>
              </a:lnSpc>
            </a:pPr>
            <a:r>
              <a:rPr lang="en-US" altLang="en-US" sz="3000" b="1" dirty="0" smtClean="0">
                <a:solidFill>
                  <a:schemeClr val="tx2"/>
                </a:solidFill>
              </a:rPr>
              <a:t>Creating Brand Equity</a:t>
            </a:r>
            <a:endParaRPr lang="en-US" altLang="en-US" sz="1200" b="1"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236" name="Rectangle 4"/>
          <p:cNvSpPr>
            <a:spLocks noGrp="1" noChangeArrowheads="1"/>
          </p:cNvSpPr>
          <p:nvPr>
            <p:ph type="title"/>
          </p:nvPr>
        </p:nvSpPr>
        <p:spPr>
          <a:xfrm>
            <a:off x="482600" y="446088"/>
            <a:ext cx="11277600" cy="1706562"/>
          </a:xfrm>
          <a:noFill/>
          <a:ln/>
        </p:spPr>
        <p:txBody>
          <a:bodyPr/>
          <a:lstStyle/>
          <a:p>
            <a:r>
              <a:rPr lang="en-US"/>
              <a:t>Kerala Tourism has successfully branded the destination with a brand name, logo, and the tagline “God’s Own Country” </a:t>
            </a:r>
          </a:p>
        </p:txBody>
      </p:sp>
      <p:pic>
        <p:nvPicPr>
          <p:cNvPr id="1375238" name="Picture 6" descr="Image 23"/>
          <p:cNvPicPr>
            <a:picLocks noChangeAspect="1" noChangeArrowheads="1"/>
          </p:cNvPicPr>
          <p:nvPr/>
        </p:nvPicPr>
        <p:blipFill>
          <a:blip r:embed="rId2" cstate="print"/>
          <a:srcRect/>
          <a:stretch>
            <a:fillRect/>
          </a:stretch>
        </p:blipFill>
        <p:spPr bwMode="auto">
          <a:xfrm>
            <a:off x="457199" y="2272937"/>
            <a:ext cx="10567851" cy="4402183"/>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Apple: </a:t>
            </a:r>
            <a:r>
              <a:rPr lang="en-US" dirty="0" smtClean="0"/>
              <a:t>Think </a:t>
            </a:r>
            <a:r>
              <a:rPr lang="en-US" dirty="0"/>
              <a:t>Different</a:t>
            </a:r>
            <a:br>
              <a:rPr lang="en-US" dirty="0"/>
            </a:br>
            <a:endParaRPr lang="en-US" dirty="0"/>
          </a:p>
        </p:txBody>
      </p:sp>
      <p:sp>
        <p:nvSpPr>
          <p:cNvPr id="3" name="Content Placeholder 2"/>
          <p:cNvSpPr>
            <a:spLocks noGrp="1"/>
          </p:cNvSpPr>
          <p:nvPr>
            <p:ph idx="1"/>
          </p:nvPr>
        </p:nvSpPr>
        <p:spPr>
          <a:xfrm>
            <a:off x="296198" y="1712836"/>
            <a:ext cx="10554574" cy="3636511"/>
          </a:xfrm>
        </p:spPr>
        <p:txBody>
          <a:bodyPr>
            <a:normAutofit/>
          </a:bodyPr>
          <a:lstStyle/>
          <a:p>
            <a:r>
              <a:rPr lang="en-US" sz="2000" b="1" dirty="0">
                <a:solidFill>
                  <a:schemeClr val="tx1"/>
                </a:solidFill>
                <a:latin typeface="+mn-lt"/>
                <a:ea typeface="+mn-ea"/>
                <a:cs typeface="+mn-cs"/>
                <a:hlinkClick r:id="rId2"/>
              </a:rPr>
              <a:t>Apple</a:t>
            </a:r>
            <a:r>
              <a:rPr lang="en-US" sz="2000" dirty="0">
                <a:solidFill>
                  <a:schemeClr val="tx1"/>
                </a:solidFill>
                <a:latin typeface="+mn-lt"/>
                <a:ea typeface="+mn-ea"/>
                <a:cs typeface="+mn-cs"/>
              </a:rPr>
              <a:t> is a textbook example of a strong brand. They’re the first example Simon </a:t>
            </a:r>
            <a:r>
              <a:rPr lang="en-US" sz="2000" dirty="0" err="1">
                <a:solidFill>
                  <a:schemeClr val="tx1"/>
                </a:solidFill>
                <a:latin typeface="+mn-lt"/>
                <a:ea typeface="+mn-ea"/>
                <a:cs typeface="+mn-cs"/>
              </a:rPr>
              <a:t>Sinek</a:t>
            </a:r>
            <a:r>
              <a:rPr lang="en-US" sz="2000" dirty="0">
                <a:solidFill>
                  <a:schemeClr val="tx1"/>
                </a:solidFill>
                <a:latin typeface="+mn-lt"/>
                <a:ea typeface="+mn-ea"/>
                <a:cs typeface="+mn-cs"/>
              </a:rPr>
              <a:t> brings up in his </a:t>
            </a:r>
            <a:r>
              <a:rPr lang="en-US" sz="2000" b="1" dirty="0">
                <a:solidFill>
                  <a:schemeClr val="tx1"/>
                </a:solidFill>
                <a:latin typeface="+mn-lt"/>
                <a:ea typeface="+mn-ea"/>
                <a:cs typeface="+mn-cs"/>
                <a:hlinkClick r:id="rId3"/>
              </a:rPr>
              <a:t>Golden Circle framework</a:t>
            </a:r>
            <a:r>
              <a:rPr lang="en-US" sz="2000" dirty="0">
                <a:solidFill>
                  <a:schemeClr val="tx1"/>
                </a:solidFill>
                <a:latin typeface="+mn-lt"/>
                <a:ea typeface="+mn-ea"/>
                <a:cs typeface="+mn-cs"/>
              </a:rPr>
              <a:t>, asking first </a:t>
            </a:r>
            <a:r>
              <a:rPr lang="en-US" sz="2000" b="1" dirty="0">
                <a:solidFill>
                  <a:schemeClr val="tx1"/>
                </a:solidFill>
                <a:latin typeface="+mn-lt"/>
                <a:ea typeface="+mn-ea"/>
                <a:cs typeface="+mn-cs"/>
                <a:hlinkClick r:id="rId4"/>
              </a:rPr>
              <a:t>why, then how and what</a:t>
            </a:r>
            <a:r>
              <a:rPr lang="en-US" sz="2000" dirty="0">
                <a:solidFill>
                  <a:schemeClr val="tx1"/>
                </a:solidFill>
                <a:latin typeface="+mn-lt"/>
                <a:ea typeface="+mn-ea"/>
                <a:cs typeface="+mn-cs"/>
              </a:rPr>
              <a:t>.</a:t>
            </a:r>
          </a:p>
          <a:p>
            <a:r>
              <a:rPr lang="en-US" sz="2000" dirty="0">
                <a:solidFill>
                  <a:schemeClr val="tx1"/>
                </a:solidFill>
                <a:latin typeface="+mn-lt"/>
                <a:ea typeface="+mn-ea"/>
                <a:cs typeface="+mn-cs"/>
              </a:rPr>
              <a:t>Apple builds beautiful, innovative computers that are different from anything else in the market. Their message highlights the same qualities in their consumers in their products: if you are an Apple person, you are also innovative, imaginative, and creative.</a:t>
            </a:r>
          </a:p>
          <a:p>
            <a:endParaRPr lang="en-US" sz="2000" dirty="0"/>
          </a:p>
        </p:txBody>
      </p:sp>
      <p:pic>
        <p:nvPicPr>
          <p:cNvPr id="5" name="Picture 2" descr="C:\Users\vikram.chauhan\Desktop\Examples-Of-Good-Branding-05-1200x750.jpg"/>
          <p:cNvPicPr>
            <a:picLocks noChangeAspect="1" noChangeArrowheads="1"/>
          </p:cNvPicPr>
          <p:nvPr/>
        </p:nvPicPr>
        <p:blipFill>
          <a:blip r:embed="rId5" cstate="print"/>
          <a:srcRect/>
          <a:stretch>
            <a:fillRect/>
          </a:stretch>
        </p:blipFill>
        <p:spPr bwMode="auto">
          <a:xfrm>
            <a:off x="418011" y="4441371"/>
            <a:ext cx="10985863" cy="2416627"/>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0" name="Rectangle 2"/>
          <p:cNvSpPr>
            <a:spLocks noGrp="1" noChangeArrowheads="1"/>
          </p:cNvSpPr>
          <p:nvPr>
            <p:ph type="title"/>
          </p:nvPr>
        </p:nvSpPr>
        <p:spPr/>
        <p:txBody>
          <a:bodyPr/>
          <a:lstStyle/>
          <a:p>
            <a:r>
              <a:rPr lang="en-US"/>
              <a:t>Apple is a Strong Brand</a:t>
            </a:r>
          </a:p>
        </p:txBody>
      </p:sp>
      <p:pic>
        <p:nvPicPr>
          <p:cNvPr id="1195017" name="Picture 9"/>
          <p:cNvPicPr>
            <a:picLocks noGrp="1" noChangeAspect="1" noChangeArrowheads="1"/>
          </p:cNvPicPr>
          <p:nvPr>
            <p:ph sz="half" idx="1"/>
          </p:nvPr>
        </p:nvPicPr>
        <p:blipFill>
          <a:blip r:embed="rId3" cstate="print"/>
          <a:srcRect t="16519" b="7965"/>
          <a:stretch>
            <a:fillRect/>
          </a:stretch>
        </p:blipFill>
        <p:spPr>
          <a:xfrm>
            <a:off x="705393" y="1905000"/>
            <a:ext cx="10463349" cy="4783183"/>
          </a:xfrm>
          <a:noFill/>
          <a:ln/>
        </p:spPr>
      </p:pic>
    </p:spTree>
  </p:cSld>
  <p:clrMapOvr>
    <a:masterClrMapping/>
  </p:clrMapOvr>
  <p:transition>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Apply Apple's Strategy to Your Brand:</a:t>
            </a:r>
            <a:endParaRPr lang="en-US" dirty="0"/>
          </a:p>
        </p:txBody>
      </p:sp>
      <p:sp>
        <p:nvSpPr>
          <p:cNvPr id="3" name="Content Placeholder 2"/>
          <p:cNvSpPr>
            <a:spLocks noGrp="1"/>
          </p:cNvSpPr>
          <p:nvPr>
            <p:ph idx="1"/>
          </p:nvPr>
        </p:nvSpPr>
        <p:spPr/>
        <p:txBody>
          <a:bodyPr/>
          <a:lstStyle/>
          <a:p>
            <a:r>
              <a:rPr lang="en-US" dirty="0" smtClean="0"/>
              <a:t>Sometimes, actions speak louder than words. Instead of relying on explicit mission statements, embody your brand positioning in the quality and functionality of your products. Encourage customers to associate your brand with a particular lifestyle or set of values.</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 2009 Dorling Kindersley (India) Pvt. Ltd.		                                                  10-</a:t>
            </a:r>
            <a:fld id="{B727E1C2-E4C5-4E40-9BEE-F06BAC9121F0}" type="slidenum">
              <a:rPr lang="en-US" smtClean="0"/>
              <a:pPr/>
              <a:t>14</a:t>
            </a:fld>
            <a:endParaRPr lang="en-US"/>
          </a:p>
        </p:txBody>
      </p:sp>
      <p:pic>
        <p:nvPicPr>
          <p:cNvPr id="1381378" name="Picture 2" descr="C:\Users\vikram.chauhan\Desktop\Examples-Of-Good-Branding-04-1200x750.jpg"/>
          <p:cNvPicPr>
            <a:picLocks noChangeAspect="1" noChangeArrowheads="1"/>
          </p:cNvPicPr>
          <p:nvPr/>
        </p:nvPicPr>
        <p:blipFill>
          <a:blip r:embed="rId2" cstate="print"/>
          <a:srcRect/>
          <a:stretch>
            <a:fillRect/>
          </a:stretch>
        </p:blipFill>
        <p:spPr bwMode="auto">
          <a:xfrm>
            <a:off x="-1524000" y="-142875"/>
            <a:ext cx="15240000" cy="714375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Nike: Just Do It</a:t>
            </a:r>
            <a:br>
              <a:rPr lang="en-US" dirty="0"/>
            </a:br>
            <a:endParaRPr lang="en-US" dirty="0"/>
          </a:p>
        </p:txBody>
      </p:sp>
      <p:sp>
        <p:nvSpPr>
          <p:cNvPr id="3" name="Content Placeholder 2"/>
          <p:cNvSpPr>
            <a:spLocks noGrp="1"/>
          </p:cNvSpPr>
          <p:nvPr>
            <p:ph idx="1"/>
          </p:nvPr>
        </p:nvSpPr>
        <p:spPr/>
        <p:txBody>
          <a:bodyPr/>
          <a:lstStyle/>
          <a:p>
            <a:r>
              <a:rPr lang="en-US" sz="1800" dirty="0">
                <a:solidFill>
                  <a:schemeClr val="tx1"/>
                </a:solidFill>
                <a:latin typeface="+mn-lt"/>
                <a:ea typeface="+mn-ea"/>
                <a:cs typeface="+mn-cs"/>
              </a:rPr>
              <a:t>Nike started their product with a focus on performance and innovation. They invented the waffle shoe and built their brand by targeting professional athletes. The Nike product line has now expanded, offering athletic attire and equipment that enhances performance.  </a:t>
            </a:r>
          </a:p>
          <a:p>
            <a:r>
              <a:rPr lang="en-US" sz="1800" dirty="0">
                <a:solidFill>
                  <a:schemeClr val="tx1"/>
                </a:solidFill>
                <a:latin typeface="+mn-lt"/>
                <a:ea typeface="+mn-ea"/>
                <a:cs typeface="+mn-cs"/>
              </a:rPr>
              <a:t>Their branding and messaging focus on empowerment, from their tagline “Just Do It” to their </a:t>
            </a:r>
            <a:r>
              <a:rPr lang="en-US" sz="1800" b="1" dirty="0">
                <a:solidFill>
                  <a:schemeClr val="tx1"/>
                </a:solidFill>
                <a:latin typeface="+mn-lt"/>
                <a:ea typeface="+mn-ea"/>
                <a:cs typeface="+mn-cs"/>
                <a:hlinkClick r:id="rId2"/>
              </a:rPr>
              <a:t>namesake</a:t>
            </a:r>
            <a:r>
              <a:rPr lang="en-US" sz="1800" dirty="0">
                <a:solidFill>
                  <a:schemeClr val="tx1"/>
                </a:solidFill>
                <a:latin typeface="+mn-lt"/>
                <a:ea typeface="+mn-ea"/>
                <a:cs typeface="+mn-cs"/>
              </a:rPr>
              <a:t>, the Greek Goddess of Victory. Their models and athletes aren’t smiling and happy, they’re doing physical activities with game faces on. </a:t>
            </a:r>
          </a:p>
          <a:p>
            <a:endParaRPr lang="en-US" sz="1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Apply Nike's Strategy to Your Brand:</a:t>
            </a:r>
            <a:endParaRPr lang="en-US" dirty="0"/>
          </a:p>
        </p:txBody>
      </p:sp>
      <p:sp>
        <p:nvSpPr>
          <p:cNvPr id="3" name="Content Placeholder 2"/>
          <p:cNvSpPr>
            <a:spLocks noGrp="1"/>
          </p:cNvSpPr>
          <p:nvPr>
            <p:ph idx="1"/>
          </p:nvPr>
        </p:nvSpPr>
        <p:spPr/>
        <p:txBody>
          <a:bodyPr/>
          <a:lstStyle/>
          <a:p>
            <a:r>
              <a:rPr lang="en-US" dirty="0" smtClean="0"/>
              <a:t>Incorporate a motivational aspect into your brand positioning. This will inspire your customers and create a deep emotional bond with your brand.</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 2009 Dorling Kindersley (India) Pvt. Ltd.		                                                  10-</a:t>
            </a:r>
            <a:fld id="{B727E1C2-E4C5-4E40-9BEE-F06BAC9121F0}" type="slidenum">
              <a:rPr lang="en-US" smtClean="0"/>
              <a:pPr/>
              <a:t>17</a:t>
            </a:fld>
            <a:endParaRPr lang="en-US"/>
          </a:p>
        </p:txBody>
      </p:sp>
      <p:pic>
        <p:nvPicPr>
          <p:cNvPr id="1380354" name="Picture 2" descr="C:\Users\vikram.chauhan\Desktop\Examples-Of-Good-Branding-06-1200x750.jpg"/>
          <p:cNvPicPr>
            <a:picLocks noChangeAspect="1" noChangeArrowheads="1"/>
          </p:cNvPicPr>
          <p:nvPr/>
        </p:nvPicPr>
        <p:blipFill>
          <a:blip r:embed="rId2" cstate="print"/>
          <a:srcRect/>
          <a:stretch>
            <a:fillRect/>
          </a:stretch>
        </p:blipFill>
        <p:spPr bwMode="auto">
          <a:xfrm>
            <a:off x="-1524000" y="-142875"/>
            <a:ext cx="15240000" cy="714375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Starbucks</a:t>
            </a:r>
            <a:endParaRPr lang="en-US" dirty="0"/>
          </a:p>
        </p:txBody>
      </p:sp>
      <p:sp>
        <p:nvSpPr>
          <p:cNvPr id="3" name="Content Placeholder 2"/>
          <p:cNvSpPr>
            <a:spLocks noGrp="1"/>
          </p:cNvSpPr>
          <p:nvPr>
            <p:ph idx="1"/>
          </p:nvPr>
        </p:nvSpPr>
        <p:spPr/>
        <p:txBody>
          <a:bodyPr>
            <a:normAutofit/>
          </a:bodyPr>
          <a:lstStyle/>
          <a:p>
            <a:r>
              <a:rPr lang="en-US" sz="1600" dirty="0">
                <a:solidFill>
                  <a:schemeClr val="tx1"/>
                </a:solidFill>
                <a:latin typeface="+mn-lt"/>
                <a:ea typeface="+mn-ea"/>
                <a:cs typeface="+mn-cs"/>
              </a:rPr>
              <a:t>Committed to being more than just a coffee brand, Starbucks has built its identity based on experiences, community connections, and sustainability. </a:t>
            </a:r>
            <a:r>
              <a:rPr lang="en-US" sz="1600" dirty="0" smtClean="0">
                <a:solidFill>
                  <a:schemeClr val="tx1"/>
                </a:solidFill>
                <a:latin typeface="+mn-lt"/>
                <a:ea typeface="+mn-ea"/>
                <a:cs typeface="+mn-cs"/>
              </a:rPr>
              <a:t>Starbuck’s </a:t>
            </a:r>
            <a:r>
              <a:rPr lang="en-US" sz="1600" dirty="0">
                <a:solidFill>
                  <a:schemeClr val="tx1"/>
                </a:solidFill>
                <a:latin typeface="+mn-lt"/>
                <a:ea typeface="+mn-ea"/>
                <a:cs typeface="+mn-cs"/>
              </a:rPr>
              <a:t>mission is to inspire and nurture its customers, wherever they are, through incredible experiences. As such, the company carefully constructs both its products and locations to adhere to the values of its </a:t>
            </a:r>
            <a:r>
              <a:rPr lang="en-US" sz="1600" dirty="0" smtClean="0">
                <a:solidFill>
                  <a:schemeClr val="tx1"/>
                </a:solidFill>
                <a:latin typeface="+mn-lt"/>
                <a:ea typeface="+mn-ea"/>
                <a:cs typeface="+mn-cs"/>
              </a:rPr>
              <a:t>customers. Every </a:t>
            </a:r>
            <a:r>
              <a:rPr lang="en-US" sz="1600" dirty="0">
                <a:solidFill>
                  <a:schemeClr val="tx1"/>
                </a:solidFill>
                <a:latin typeface="+mn-lt"/>
                <a:ea typeface="+mn-ea"/>
                <a:cs typeface="+mn-cs"/>
              </a:rPr>
              <a:t>Starbucks Barista is trained to deliver excellent, personalized service, and every customer can expect the same quality of support when they visit a location. Starbucks’ brand identity also revolves around creativity. </a:t>
            </a:r>
          </a:p>
          <a:p>
            <a:r>
              <a:rPr lang="en-US" sz="1600" dirty="0">
                <a:solidFill>
                  <a:schemeClr val="tx1"/>
                </a:solidFill>
                <a:latin typeface="+mn-lt"/>
                <a:ea typeface="+mn-ea"/>
                <a:cs typeface="+mn-cs"/>
              </a:rPr>
              <a:t>The Starbucks siren makes us think of mythological stories and magic. The color palette of green and white highlights purity and </a:t>
            </a:r>
            <a:r>
              <a:rPr lang="en-US" sz="1600" dirty="0" err="1" smtClean="0">
                <a:solidFill>
                  <a:schemeClr val="tx1"/>
                </a:solidFill>
                <a:latin typeface="+mn-lt"/>
                <a:ea typeface="+mn-ea"/>
                <a:cs typeface="+mn-cs"/>
              </a:rPr>
              <a:t>growth.Starbucks</a:t>
            </a:r>
            <a:r>
              <a:rPr lang="en-US" sz="1600" dirty="0" smtClean="0">
                <a:solidFill>
                  <a:schemeClr val="tx1"/>
                </a:solidFill>
                <a:latin typeface="+mn-lt"/>
                <a:ea typeface="+mn-ea"/>
                <a:cs typeface="+mn-cs"/>
              </a:rPr>
              <a:t> </a:t>
            </a:r>
            <a:r>
              <a:rPr lang="en-US" sz="1600" dirty="0">
                <a:solidFill>
                  <a:schemeClr val="tx1"/>
                </a:solidFill>
                <a:latin typeface="+mn-lt"/>
                <a:ea typeface="+mn-ea"/>
                <a:cs typeface="+mn-cs"/>
              </a:rPr>
              <a:t>also champions its customers in its marketing strategies, drawing attention to influencers and everyday consumers with its campaigns. </a:t>
            </a:r>
            <a:r>
              <a:rPr lang="en-US" sz="1600" dirty="0" smtClean="0">
                <a:solidFill>
                  <a:schemeClr val="tx1"/>
                </a:solidFill>
                <a:latin typeface="+mn-lt"/>
                <a:ea typeface="+mn-ea"/>
                <a:cs typeface="+mn-cs"/>
              </a:rPr>
              <a:t>Starbucks </a:t>
            </a:r>
            <a:r>
              <a:rPr lang="en-US" sz="1600" dirty="0">
                <a:solidFill>
                  <a:schemeClr val="tx1"/>
                </a:solidFill>
                <a:latin typeface="+mn-lt"/>
                <a:ea typeface="+mn-ea"/>
                <a:cs typeface="+mn-cs"/>
              </a:rPr>
              <a:t>positions itself as a champion of community spirit, connecting with cultural and social movements around the world and constantly supporting its customers. Its tone of voice is welcoming and engaging, designed to make everyone feel like they’re part of something bigger.  </a:t>
            </a:r>
          </a:p>
          <a:p>
            <a:endParaRPr lang="en-US"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 2009 Dorling Kindersley (India) Pvt. Ltd.		                                                  10-</a:t>
            </a:r>
            <a:fld id="{B727E1C2-E4C5-4E40-9BEE-F06BAC9121F0}" type="slidenum">
              <a:rPr lang="en-US" smtClean="0"/>
              <a:pPr/>
              <a:t>19</a:t>
            </a:fld>
            <a:endParaRPr lang="en-US"/>
          </a:p>
        </p:txBody>
      </p:sp>
      <p:pic>
        <p:nvPicPr>
          <p:cNvPr id="1378306" name="Picture 2" descr="C:\Users\vikram.chauhan\Desktop\Examples-Of-Good-Branding-13-1200x750.jpg"/>
          <p:cNvPicPr>
            <a:picLocks noChangeAspect="1" noChangeArrowheads="1"/>
          </p:cNvPicPr>
          <p:nvPr/>
        </p:nvPicPr>
        <p:blipFill>
          <a:blip r:embed="rId2" cstate="print"/>
          <a:srcRect/>
          <a:stretch>
            <a:fillRect/>
          </a:stretch>
        </p:blipFill>
        <p:spPr bwMode="auto">
          <a:xfrm>
            <a:off x="-1524000" y="-142875"/>
            <a:ext cx="15240000" cy="714375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9652" name="Rectangle 4"/>
          <p:cNvSpPr>
            <a:spLocks noGrp="1" noChangeArrowheads="1"/>
          </p:cNvSpPr>
          <p:nvPr>
            <p:ph type="title"/>
          </p:nvPr>
        </p:nvSpPr>
        <p:spPr/>
        <p:txBody>
          <a:bodyPr/>
          <a:lstStyle/>
          <a:p>
            <a:r>
              <a:rPr lang="en-US"/>
              <a:t>Chapter Questions</a:t>
            </a:r>
          </a:p>
        </p:txBody>
      </p:sp>
      <p:sp>
        <p:nvSpPr>
          <p:cNvPr id="1179653" name="Rectangle 5"/>
          <p:cNvSpPr>
            <a:spLocks noGrp="1" noChangeArrowheads="1"/>
          </p:cNvSpPr>
          <p:nvPr>
            <p:ph type="body" idx="1"/>
          </p:nvPr>
        </p:nvSpPr>
        <p:spPr/>
        <p:txBody>
          <a:bodyPr/>
          <a:lstStyle/>
          <a:p>
            <a:r>
              <a:rPr lang="en-US"/>
              <a:t>What is a brand and how does branding work?</a:t>
            </a:r>
          </a:p>
          <a:p>
            <a:r>
              <a:rPr lang="en-US"/>
              <a:t>What is brand equity?</a:t>
            </a:r>
          </a:p>
          <a:p>
            <a:r>
              <a:rPr lang="en-US"/>
              <a:t>How is brand equity built, measured, and managed?</a:t>
            </a:r>
          </a:p>
          <a:p>
            <a:r>
              <a:rPr lang="en-US"/>
              <a:t>What are the important decisions in developing a branding strategy?</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79653">
                                            <p:txEl>
                                              <p:pRg st="0" end="0"/>
                                            </p:txEl>
                                          </p:spTgt>
                                        </p:tgtEl>
                                        <p:attrNameLst>
                                          <p:attrName>style.visibility</p:attrName>
                                        </p:attrNameLst>
                                      </p:cBhvr>
                                      <p:to>
                                        <p:strVal val="visible"/>
                                      </p:to>
                                    </p:set>
                                    <p:animEffect transition="in" filter="blinds(horizontal)">
                                      <p:cBhvr>
                                        <p:cTn id="7" dur="500"/>
                                        <p:tgtEl>
                                          <p:spTgt spid="11796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79653">
                                            <p:txEl>
                                              <p:pRg st="1" end="1"/>
                                            </p:txEl>
                                          </p:spTgt>
                                        </p:tgtEl>
                                        <p:attrNameLst>
                                          <p:attrName>style.visibility</p:attrName>
                                        </p:attrNameLst>
                                      </p:cBhvr>
                                      <p:to>
                                        <p:strVal val="visible"/>
                                      </p:to>
                                    </p:set>
                                    <p:animEffect transition="in" filter="blinds(horizontal)">
                                      <p:cBhvr>
                                        <p:cTn id="12" dur="500"/>
                                        <p:tgtEl>
                                          <p:spTgt spid="11796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79653">
                                            <p:txEl>
                                              <p:pRg st="2" end="2"/>
                                            </p:txEl>
                                          </p:spTgt>
                                        </p:tgtEl>
                                        <p:attrNameLst>
                                          <p:attrName>style.visibility</p:attrName>
                                        </p:attrNameLst>
                                      </p:cBhvr>
                                      <p:to>
                                        <p:strVal val="visible"/>
                                      </p:to>
                                    </p:set>
                                    <p:animEffect transition="in" filter="blinds(horizontal)">
                                      <p:cBhvr>
                                        <p:cTn id="17" dur="500"/>
                                        <p:tgtEl>
                                          <p:spTgt spid="117965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79653">
                                            <p:txEl>
                                              <p:pRg st="3" end="3"/>
                                            </p:txEl>
                                          </p:spTgt>
                                        </p:tgtEl>
                                        <p:attrNameLst>
                                          <p:attrName>style.visibility</p:attrName>
                                        </p:attrNameLst>
                                      </p:cBhvr>
                                      <p:to>
                                        <p:strVal val="visible"/>
                                      </p:to>
                                    </p:set>
                                    <p:animEffect transition="in" filter="blinds(horizontal)">
                                      <p:cBhvr>
                                        <p:cTn id="22" dur="500"/>
                                        <p:tgtEl>
                                          <p:spTgt spid="11796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965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solidFill>
                  <a:schemeClr val="tx1"/>
                </a:solidFill>
              </a:rPr>
              <a:t>McDonald’s</a:t>
            </a:r>
            <a:endParaRPr lang="en-US" dirty="0"/>
          </a:p>
        </p:txBody>
      </p:sp>
      <p:sp>
        <p:nvSpPr>
          <p:cNvPr id="3" name="Content Placeholder 2"/>
          <p:cNvSpPr>
            <a:spLocks noGrp="1"/>
          </p:cNvSpPr>
          <p:nvPr>
            <p:ph idx="1"/>
          </p:nvPr>
        </p:nvSpPr>
        <p:spPr/>
        <p:txBody>
          <a:bodyPr/>
          <a:lstStyle/>
          <a:p>
            <a:r>
              <a:rPr lang="en-US" dirty="0">
                <a:solidFill>
                  <a:schemeClr val="tx1"/>
                </a:solidFill>
                <a:latin typeface="+mn-lt"/>
                <a:ea typeface="+mn-ea"/>
                <a:cs typeface="+mn-cs"/>
              </a:rPr>
              <a:t>The company’s visual identity, starting with the large golden “M,” makes us think of happiness and quality. </a:t>
            </a:r>
          </a:p>
          <a:p>
            <a:r>
              <a:rPr lang="en-US" dirty="0">
                <a:solidFill>
                  <a:schemeClr val="tx1"/>
                </a:solidFill>
                <a:latin typeface="+mn-lt"/>
                <a:ea typeface="+mn-ea"/>
                <a:cs typeface="+mn-cs"/>
              </a:rPr>
              <a:t>The McDonald’s locations are designed to be fun, friendly, and engaging for younger audiences. Even the packaging of products is designed to draw in new customers. McDonald’s has also been successful in the branding world because of its cultural awareness.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p:txBody>
          <a:bodyPr/>
          <a:lstStyle/>
          <a:p>
            <a:r>
              <a:rPr lang="en-US"/>
              <a:t>What is a Brand?</a:t>
            </a:r>
          </a:p>
        </p:txBody>
      </p:sp>
      <p:sp>
        <p:nvSpPr>
          <p:cNvPr id="1182725" name="Rectangle 5"/>
          <p:cNvSpPr>
            <a:spLocks noGrp="1" noChangeArrowheads="1"/>
          </p:cNvSpPr>
          <p:nvPr>
            <p:ph type="body" idx="1"/>
          </p:nvPr>
        </p:nvSpPr>
        <p:spPr/>
        <p:txBody>
          <a:bodyPr/>
          <a:lstStyle/>
          <a:p>
            <a:pPr indent="4763" algn="ctr">
              <a:buFontTx/>
              <a:buNone/>
            </a:pPr>
            <a:r>
              <a:rPr lang="en-US"/>
              <a:t>A </a:t>
            </a:r>
            <a:r>
              <a:rPr lang="en-US" b="1"/>
              <a:t>brand</a:t>
            </a:r>
            <a:r>
              <a:rPr lang="en-US"/>
              <a:t> is a name, term, sign, symbol or design, or a combination of them, intended to identify the goods or services of one seller or group of sellers and to differentiate them from those of competitors.</a:t>
            </a:r>
          </a:p>
          <a:p>
            <a:pPr indent="4763"/>
            <a:endParaRPr lang="en-US"/>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2725">
                                            <p:txEl>
                                              <p:pRg st="0" end="0"/>
                                            </p:txEl>
                                          </p:spTgt>
                                        </p:tgtEl>
                                        <p:attrNameLst>
                                          <p:attrName>style.visibility</p:attrName>
                                        </p:attrNameLst>
                                      </p:cBhvr>
                                      <p:to>
                                        <p:strVal val="visible"/>
                                      </p:to>
                                    </p:set>
                                    <p:animEffect transition="in" filter="blinds(horizontal)">
                                      <p:cBhvr>
                                        <p:cTn id="7" dur="500"/>
                                        <p:tgtEl>
                                          <p:spTgt spid="11827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272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angle 2"/>
          <p:cNvSpPr>
            <a:spLocks noGrp="1" noChangeArrowheads="1"/>
          </p:cNvSpPr>
          <p:nvPr>
            <p:ph type="title"/>
          </p:nvPr>
        </p:nvSpPr>
        <p:spPr>
          <a:xfrm>
            <a:off x="304800" y="76200"/>
            <a:ext cx="11379200" cy="1143000"/>
          </a:xfrm>
        </p:spPr>
        <p:txBody>
          <a:bodyPr/>
          <a:lstStyle/>
          <a:p>
            <a:r>
              <a:rPr lang="en-US"/>
              <a:t>The Role of Brands</a:t>
            </a:r>
          </a:p>
        </p:txBody>
      </p:sp>
      <p:sp>
        <p:nvSpPr>
          <p:cNvPr id="1185796" name="AutoShape 4"/>
          <p:cNvSpPr>
            <a:spLocks noChangeArrowheads="1"/>
          </p:cNvSpPr>
          <p:nvPr/>
        </p:nvSpPr>
        <p:spPr bwMode="auto">
          <a:xfrm>
            <a:off x="1828800" y="1524000"/>
            <a:ext cx="6096000" cy="762000"/>
          </a:xfrm>
          <a:prstGeom prst="roundRect">
            <a:avLst>
              <a:gd name="adj" fmla="val 50000"/>
            </a:avLst>
          </a:prstGeom>
          <a:solidFill>
            <a:srgbClr val="E3E3FF"/>
          </a:solidFill>
          <a:ln w="38100">
            <a:solidFill>
              <a:schemeClr val="tx1"/>
            </a:solidFill>
            <a:round/>
            <a:headEnd/>
            <a:tailEnd/>
          </a:ln>
          <a:effectLst>
            <a:outerShdw dist="53882" dir="2700000" algn="ctr" rotWithShape="0">
              <a:schemeClr val="tx1"/>
            </a:outerShdw>
          </a:effectLst>
        </p:spPr>
        <p:txBody>
          <a:bodyPr anchor="ctr"/>
          <a:lstStyle/>
          <a:p>
            <a:pPr algn="ctr"/>
            <a:r>
              <a:rPr lang="en-US" sz="2800" dirty="0">
                <a:solidFill>
                  <a:schemeClr val="bg2"/>
                </a:solidFill>
              </a:rPr>
              <a:t>Identify the maker</a:t>
            </a:r>
          </a:p>
        </p:txBody>
      </p:sp>
      <p:sp>
        <p:nvSpPr>
          <p:cNvPr id="1185797" name="AutoShape 5"/>
          <p:cNvSpPr>
            <a:spLocks noChangeArrowheads="1"/>
          </p:cNvSpPr>
          <p:nvPr/>
        </p:nvSpPr>
        <p:spPr bwMode="auto">
          <a:xfrm>
            <a:off x="2946400" y="2590800"/>
            <a:ext cx="6096000" cy="762000"/>
          </a:xfrm>
          <a:prstGeom prst="roundRect">
            <a:avLst>
              <a:gd name="adj" fmla="val 50000"/>
            </a:avLst>
          </a:prstGeom>
          <a:solidFill>
            <a:srgbClr val="E3E3FF"/>
          </a:solidFill>
          <a:ln w="38100">
            <a:solidFill>
              <a:schemeClr val="tx1"/>
            </a:solidFill>
            <a:round/>
            <a:headEnd/>
            <a:tailEnd/>
          </a:ln>
          <a:effectLst>
            <a:outerShdw dist="53882" dir="2700000" algn="ctr" rotWithShape="0">
              <a:schemeClr val="tx1"/>
            </a:outerShdw>
          </a:effectLst>
        </p:spPr>
        <p:txBody>
          <a:bodyPr anchor="ctr"/>
          <a:lstStyle/>
          <a:p>
            <a:pPr algn="ctr"/>
            <a:r>
              <a:rPr lang="en-US" sz="2800" dirty="0">
                <a:solidFill>
                  <a:schemeClr val="bg2"/>
                </a:solidFill>
              </a:rPr>
              <a:t>Simplify product handling</a:t>
            </a:r>
          </a:p>
        </p:txBody>
      </p:sp>
      <p:sp>
        <p:nvSpPr>
          <p:cNvPr id="1185798" name="AutoShape 6"/>
          <p:cNvSpPr>
            <a:spLocks noChangeArrowheads="1"/>
          </p:cNvSpPr>
          <p:nvPr/>
        </p:nvSpPr>
        <p:spPr bwMode="auto">
          <a:xfrm>
            <a:off x="4267200" y="3733800"/>
            <a:ext cx="6096000" cy="762000"/>
          </a:xfrm>
          <a:prstGeom prst="roundRect">
            <a:avLst>
              <a:gd name="adj" fmla="val 50000"/>
            </a:avLst>
          </a:prstGeom>
          <a:solidFill>
            <a:srgbClr val="E3E3FF"/>
          </a:solidFill>
          <a:ln w="38100">
            <a:solidFill>
              <a:schemeClr val="tx1"/>
            </a:solidFill>
            <a:round/>
            <a:headEnd/>
            <a:tailEnd/>
          </a:ln>
          <a:effectLst>
            <a:outerShdw dist="53882" dir="2700000" algn="ctr" rotWithShape="0">
              <a:schemeClr val="tx1"/>
            </a:outerShdw>
          </a:effectLst>
        </p:spPr>
        <p:txBody>
          <a:bodyPr anchor="ctr"/>
          <a:lstStyle/>
          <a:p>
            <a:pPr algn="ctr"/>
            <a:r>
              <a:rPr lang="en-US" sz="2800">
                <a:solidFill>
                  <a:schemeClr val="bg2"/>
                </a:solidFill>
              </a:rPr>
              <a:t>Organize accounting</a:t>
            </a:r>
          </a:p>
        </p:txBody>
      </p:sp>
      <p:sp>
        <p:nvSpPr>
          <p:cNvPr id="1185799" name="AutoShape 7"/>
          <p:cNvSpPr>
            <a:spLocks noChangeArrowheads="1"/>
          </p:cNvSpPr>
          <p:nvPr/>
        </p:nvSpPr>
        <p:spPr bwMode="auto">
          <a:xfrm>
            <a:off x="5994400" y="4953000"/>
            <a:ext cx="5486400" cy="762000"/>
          </a:xfrm>
          <a:prstGeom prst="roundRect">
            <a:avLst>
              <a:gd name="adj" fmla="val 50000"/>
            </a:avLst>
          </a:prstGeom>
          <a:solidFill>
            <a:srgbClr val="E3E3FF"/>
          </a:solidFill>
          <a:ln w="38100">
            <a:solidFill>
              <a:schemeClr val="tx1"/>
            </a:solidFill>
            <a:round/>
            <a:headEnd/>
            <a:tailEnd/>
          </a:ln>
          <a:effectLst>
            <a:outerShdw dist="53882" dir="2700000" algn="ctr" rotWithShape="0">
              <a:schemeClr val="tx1"/>
            </a:outerShdw>
          </a:effectLst>
        </p:spPr>
        <p:txBody>
          <a:bodyPr anchor="ctr"/>
          <a:lstStyle/>
          <a:p>
            <a:pPr algn="ctr"/>
            <a:r>
              <a:rPr lang="en-US" sz="2800" dirty="0">
                <a:solidFill>
                  <a:schemeClr val="bg2"/>
                </a:solidFill>
              </a:rPr>
              <a:t>Offer legal protection</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5796"/>
                                        </p:tgtEl>
                                        <p:attrNameLst>
                                          <p:attrName>style.visibility</p:attrName>
                                        </p:attrNameLst>
                                      </p:cBhvr>
                                      <p:to>
                                        <p:strVal val="visible"/>
                                      </p:to>
                                    </p:set>
                                    <p:animEffect transition="in" filter="blinds(horizontal)">
                                      <p:cBhvr>
                                        <p:cTn id="7" dur="500"/>
                                        <p:tgtEl>
                                          <p:spTgt spid="118579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85797"/>
                                        </p:tgtEl>
                                        <p:attrNameLst>
                                          <p:attrName>style.visibility</p:attrName>
                                        </p:attrNameLst>
                                      </p:cBhvr>
                                      <p:to>
                                        <p:strVal val="visible"/>
                                      </p:to>
                                    </p:set>
                                    <p:animEffect transition="in" filter="blinds(horizontal)">
                                      <p:cBhvr>
                                        <p:cTn id="12" dur="500"/>
                                        <p:tgtEl>
                                          <p:spTgt spid="118579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85798"/>
                                        </p:tgtEl>
                                        <p:attrNameLst>
                                          <p:attrName>style.visibility</p:attrName>
                                        </p:attrNameLst>
                                      </p:cBhvr>
                                      <p:to>
                                        <p:strVal val="visible"/>
                                      </p:to>
                                    </p:set>
                                    <p:animEffect transition="in" filter="blinds(horizontal)">
                                      <p:cBhvr>
                                        <p:cTn id="17" dur="500"/>
                                        <p:tgtEl>
                                          <p:spTgt spid="118579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85799"/>
                                        </p:tgtEl>
                                        <p:attrNameLst>
                                          <p:attrName>style.visibility</p:attrName>
                                        </p:attrNameLst>
                                      </p:cBhvr>
                                      <p:to>
                                        <p:strVal val="visible"/>
                                      </p:to>
                                    </p:set>
                                    <p:animEffect transition="in" filter="blinds(horizontal)">
                                      <p:cBhvr>
                                        <p:cTn id="22" dur="500"/>
                                        <p:tgtEl>
                                          <p:spTgt spid="1185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5796" grpId="0" animBg="1"/>
      <p:bldP spid="1185797" grpId="0" animBg="1"/>
      <p:bldP spid="1185798" grpId="0" animBg="1"/>
      <p:bldP spid="118579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42" name="Rectangle 2"/>
          <p:cNvSpPr>
            <a:spLocks noGrp="1" noChangeArrowheads="1"/>
          </p:cNvSpPr>
          <p:nvPr>
            <p:ph type="title"/>
          </p:nvPr>
        </p:nvSpPr>
        <p:spPr>
          <a:xfrm>
            <a:off x="304800" y="76200"/>
            <a:ext cx="11379200" cy="1143000"/>
          </a:xfrm>
        </p:spPr>
        <p:txBody>
          <a:bodyPr/>
          <a:lstStyle/>
          <a:p>
            <a:r>
              <a:rPr lang="en-US"/>
              <a:t>The Role of Brands</a:t>
            </a:r>
          </a:p>
        </p:txBody>
      </p:sp>
      <p:sp>
        <p:nvSpPr>
          <p:cNvPr id="1187844" name="AutoShape 4"/>
          <p:cNvSpPr>
            <a:spLocks noChangeArrowheads="1"/>
          </p:cNvSpPr>
          <p:nvPr/>
        </p:nvSpPr>
        <p:spPr bwMode="auto">
          <a:xfrm>
            <a:off x="1828800" y="1447800"/>
            <a:ext cx="6096000" cy="838200"/>
          </a:xfrm>
          <a:prstGeom prst="roundRect">
            <a:avLst>
              <a:gd name="adj" fmla="val 50000"/>
            </a:avLst>
          </a:prstGeom>
          <a:solidFill>
            <a:srgbClr val="E3E3FF"/>
          </a:solidFill>
          <a:ln w="38100">
            <a:solidFill>
              <a:schemeClr val="tx1"/>
            </a:solidFill>
            <a:round/>
            <a:headEnd/>
            <a:tailEnd/>
          </a:ln>
          <a:effectLst>
            <a:outerShdw dist="53882" dir="2700000" algn="ctr" rotWithShape="0">
              <a:schemeClr val="tx1"/>
            </a:outerShdw>
          </a:effectLst>
        </p:spPr>
        <p:txBody>
          <a:bodyPr anchor="ctr"/>
          <a:lstStyle/>
          <a:p>
            <a:pPr algn="ctr"/>
            <a:r>
              <a:rPr lang="en-US" sz="2800" dirty="0">
                <a:solidFill>
                  <a:schemeClr val="bg2"/>
                </a:solidFill>
              </a:rPr>
              <a:t>Signify quality</a:t>
            </a:r>
          </a:p>
        </p:txBody>
      </p:sp>
      <p:sp>
        <p:nvSpPr>
          <p:cNvPr id="1187845" name="AutoShape 5"/>
          <p:cNvSpPr>
            <a:spLocks noChangeArrowheads="1"/>
          </p:cNvSpPr>
          <p:nvPr/>
        </p:nvSpPr>
        <p:spPr bwMode="auto">
          <a:xfrm>
            <a:off x="2946400" y="2590800"/>
            <a:ext cx="6096000" cy="838200"/>
          </a:xfrm>
          <a:prstGeom prst="roundRect">
            <a:avLst>
              <a:gd name="adj" fmla="val 50000"/>
            </a:avLst>
          </a:prstGeom>
          <a:solidFill>
            <a:srgbClr val="E3E3FF"/>
          </a:solidFill>
          <a:ln w="38100">
            <a:solidFill>
              <a:schemeClr val="tx1"/>
            </a:solidFill>
            <a:round/>
            <a:headEnd/>
            <a:tailEnd/>
          </a:ln>
          <a:effectLst>
            <a:outerShdw dist="53882" dir="2700000" algn="ctr" rotWithShape="0">
              <a:schemeClr val="tx1"/>
            </a:outerShdw>
          </a:effectLst>
        </p:spPr>
        <p:txBody>
          <a:bodyPr anchor="ctr"/>
          <a:lstStyle/>
          <a:p>
            <a:pPr algn="ctr"/>
            <a:r>
              <a:rPr lang="en-US" sz="2800" dirty="0">
                <a:solidFill>
                  <a:schemeClr val="bg2"/>
                </a:solidFill>
              </a:rPr>
              <a:t>Create barriers to entry</a:t>
            </a:r>
          </a:p>
        </p:txBody>
      </p:sp>
      <p:sp>
        <p:nvSpPr>
          <p:cNvPr id="1187846" name="AutoShape 6"/>
          <p:cNvSpPr>
            <a:spLocks noChangeArrowheads="1"/>
          </p:cNvSpPr>
          <p:nvPr/>
        </p:nvSpPr>
        <p:spPr bwMode="auto">
          <a:xfrm>
            <a:off x="4267200" y="3733800"/>
            <a:ext cx="6096000" cy="914400"/>
          </a:xfrm>
          <a:prstGeom prst="roundRect">
            <a:avLst>
              <a:gd name="adj" fmla="val 50000"/>
            </a:avLst>
          </a:prstGeom>
          <a:solidFill>
            <a:srgbClr val="E3E3FF"/>
          </a:solidFill>
          <a:ln w="38100">
            <a:solidFill>
              <a:schemeClr val="tx1"/>
            </a:solidFill>
            <a:round/>
            <a:headEnd/>
            <a:tailEnd/>
          </a:ln>
          <a:effectLst>
            <a:outerShdw dist="53882" dir="2700000" algn="ctr" rotWithShape="0">
              <a:schemeClr val="tx1"/>
            </a:outerShdw>
          </a:effectLst>
        </p:spPr>
        <p:txBody>
          <a:bodyPr anchor="ctr"/>
          <a:lstStyle/>
          <a:p>
            <a:pPr algn="ctr"/>
            <a:r>
              <a:rPr lang="en-US" sz="2800" dirty="0">
                <a:solidFill>
                  <a:schemeClr val="bg2"/>
                </a:solidFill>
              </a:rPr>
              <a:t>Serve as a competitive advantage</a:t>
            </a:r>
          </a:p>
        </p:txBody>
      </p:sp>
      <p:sp>
        <p:nvSpPr>
          <p:cNvPr id="1187847" name="AutoShape 7"/>
          <p:cNvSpPr>
            <a:spLocks noChangeArrowheads="1"/>
          </p:cNvSpPr>
          <p:nvPr/>
        </p:nvSpPr>
        <p:spPr bwMode="auto">
          <a:xfrm>
            <a:off x="5994400" y="4953000"/>
            <a:ext cx="5486400" cy="914400"/>
          </a:xfrm>
          <a:prstGeom prst="roundRect">
            <a:avLst>
              <a:gd name="adj" fmla="val 50000"/>
            </a:avLst>
          </a:prstGeom>
          <a:solidFill>
            <a:srgbClr val="E3E3FF"/>
          </a:solidFill>
          <a:ln w="38100">
            <a:solidFill>
              <a:schemeClr val="tx1"/>
            </a:solidFill>
            <a:round/>
            <a:headEnd/>
            <a:tailEnd/>
          </a:ln>
          <a:effectLst>
            <a:outerShdw dist="53882" dir="2700000" algn="ctr" rotWithShape="0">
              <a:schemeClr val="tx1"/>
            </a:outerShdw>
          </a:effectLst>
        </p:spPr>
        <p:txBody>
          <a:bodyPr anchor="ctr"/>
          <a:lstStyle/>
          <a:p>
            <a:pPr algn="ctr"/>
            <a:r>
              <a:rPr lang="en-US" sz="2800" dirty="0">
                <a:solidFill>
                  <a:schemeClr val="bg2"/>
                </a:solidFill>
              </a:rPr>
              <a:t>Secure price premium</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7844"/>
                                        </p:tgtEl>
                                        <p:attrNameLst>
                                          <p:attrName>style.visibility</p:attrName>
                                        </p:attrNameLst>
                                      </p:cBhvr>
                                      <p:to>
                                        <p:strVal val="visible"/>
                                      </p:to>
                                    </p:set>
                                    <p:animEffect transition="in" filter="blinds(horizontal)">
                                      <p:cBhvr>
                                        <p:cTn id="7" dur="500"/>
                                        <p:tgtEl>
                                          <p:spTgt spid="11878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87845"/>
                                        </p:tgtEl>
                                        <p:attrNameLst>
                                          <p:attrName>style.visibility</p:attrName>
                                        </p:attrNameLst>
                                      </p:cBhvr>
                                      <p:to>
                                        <p:strVal val="visible"/>
                                      </p:to>
                                    </p:set>
                                    <p:animEffect transition="in" filter="blinds(horizontal)">
                                      <p:cBhvr>
                                        <p:cTn id="12" dur="500"/>
                                        <p:tgtEl>
                                          <p:spTgt spid="11878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87846"/>
                                        </p:tgtEl>
                                        <p:attrNameLst>
                                          <p:attrName>style.visibility</p:attrName>
                                        </p:attrNameLst>
                                      </p:cBhvr>
                                      <p:to>
                                        <p:strVal val="visible"/>
                                      </p:to>
                                    </p:set>
                                    <p:animEffect transition="in" filter="blinds(horizontal)">
                                      <p:cBhvr>
                                        <p:cTn id="17" dur="500"/>
                                        <p:tgtEl>
                                          <p:spTgt spid="118784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87847"/>
                                        </p:tgtEl>
                                        <p:attrNameLst>
                                          <p:attrName>style.visibility</p:attrName>
                                        </p:attrNameLst>
                                      </p:cBhvr>
                                      <p:to>
                                        <p:strVal val="visible"/>
                                      </p:to>
                                    </p:set>
                                    <p:animEffect transition="in" filter="blinds(horizontal)">
                                      <p:cBhvr>
                                        <p:cTn id="22" dur="500"/>
                                        <p:tgtEl>
                                          <p:spTgt spid="1187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44" grpId="0" animBg="1"/>
      <p:bldP spid="1187845" grpId="0" animBg="1"/>
      <p:bldP spid="1187846" grpId="0" animBg="1"/>
      <p:bldP spid="118784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890" name="Rectangle 2"/>
          <p:cNvSpPr>
            <a:spLocks noGrp="1" noChangeArrowheads="1"/>
          </p:cNvSpPr>
          <p:nvPr>
            <p:ph type="title"/>
          </p:nvPr>
        </p:nvSpPr>
        <p:spPr/>
        <p:txBody>
          <a:bodyPr/>
          <a:lstStyle/>
          <a:p>
            <a:r>
              <a:rPr lang="en-US"/>
              <a:t>What is Branding?</a:t>
            </a:r>
          </a:p>
        </p:txBody>
      </p:sp>
      <p:sp>
        <p:nvSpPr>
          <p:cNvPr id="1189893" name="Rectangle 5"/>
          <p:cNvSpPr>
            <a:spLocks noGrp="1" noChangeArrowheads="1"/>
          </p:cNvSpPr>
          <p:nvPr>
            <p:ph type="body" idx="1"/>
          </p:nvPr>
        </p:nvSpPr>
        <p:spPr>
          <a:xfrm>
            <a:off x="1930400" y="1752600"/>
            <a:ext cx="8229600" cy="4419600"/>
          </a:xfrm>
        </p:spPr>
        <p:txBody>
          <a:bodyPr/>
          <a:lstStyle/>
          <a:p>
            <a:pPr indent="4763" algn="ctr">
              <a:buFontTx/>
              <a:buNone/>
            </a:pPr>
            <a:r>
              <a:rPr lang="en-US" b="1"/>
              <a:t>Branding </a:t>
            </a:r>
            <a:r>
              <a:rPr lang="en-US"/>
              <a:t>is endowing products and services with the power of the brand. </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9893">
                                            <p:txEl>
                                              <p:pRg st="0" end="0"/>
                                            </p:txEl>
                                          </p:spTgt>
                                        </p:tgtEl>
                                        <p:attrNameLst>
                                          <p:attrName>style.visibility</p:attrName>
                                        </p:attrNameLst>
                                      </p:cBhvr>
                                      <p:to>
                                        <p:strVal val="visible"/>
                                      </p:to>
                                    </p:set>
                                    <p:animEffect transition="in" filter="blinds(horizontal)">
                                      <p:cBhvr>
                                        <p:cTn id="7" dur="500"/>
                                        <p:tgtEl>
                                          <p:spTgt spid="118989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989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938" name="Rectangle 2"/>
          <p:cNvSpPr>
            <a:spLocks noGrp="1" noChangeArrowheads="1"/>
          </p:cNvSpPr>
          <p:nvPr>
            <p:ph type="title"/>
          </p:nvPr>
        </p:nvSpPr>
        <p:spPr/>
        <p:txBody>
          <a:bodyPr/>
          <a:lstStyle/>
          <a:p>
            <a:r>
              <a:rPr lang="en-US"/>
              <a:t>What is Brand Equity?</a:t>
            </a:r>
          </a:p>
        </p:txBody>
      </p:sp>
      <p:sp>
        <p:nvSpPr>
          <p:cNvPr id="1191941" name="Rectangle 5"/>
          <p:cNvSpPr>
            <a:spLocks noGrp="1" noChangeArrowheads="1"/>
          </p:cNvSpPr>
          <p:nvPr>
            <p:ph type="body" idx="1"/>
          </p:nvPr>
        </p:nvSpPr>
        <p:spPr/>
        <p:txBody>
          <a:bodyPr/>
          <a:lstStyle/>
          <a:p>
            <a:pPr indent="4763" algn="ctr">
              <a:buFontTx/>
              <a:buNone/>
            </a:pPr>
            <a:r>
              <a:rPr lang="en-US" b="1"/>
              <a:t>Brand equity</a:t>
            </a:r>
            <a:r>
              <a:rPr lang="en-US"/>
              <a:t> is the added value endowed on products and services, which may be reflected in the way consumers, think, feel, and act with respect to the brand.</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91941">
                                            <p:txEl>
                                              <p:pRg st="0" end="0"/>
                                            </p:txEl>
                                          </p:spTgt>
                                        </p:tgtEl>
                                        <p:attrNameLst>
                                          <p:attrName>style.visibility</p:attrName>
                                        </p:attrNameLst>
                                      </p:cBhvr>
                                      <p:to>
                                        <p:strVal val="visible"/>
                                      </p:to>
                                    </p:set>
                                    <p:animEffect transition="in" filter="blinds(horizontal)">
                                      <p:cBhvr>
                                        <p:cTn id="7" dur="500"/>
                                        <p:tgtEl>
                                          <p:spTgt spid="11919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194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704" name="Rectangle 8"/>
          <p:cNvSpPr>
            <a:spLocks noGrp="1" noChangeArrowheads="1"/>
          </p:cNvSpPr>
          <p:nvPr>
            <p:ph type="title"/>
          </p:nvPr>
        </p:nvSpPr>
        <p:spPr/>
        <p:txBody>
          <a:bodyPr/>
          <a:lstStyle/>
          <a:p>
            <a:r>
              <a:rPr lang="en-US" dirty="0" smtClean="0"/>
              <a:t>Tesla</a:t>
            </a:r>
            <a:r>
              <a:rPr lang="en-US" dirty="0"/>
              <a:t>: Electric Cars, Solar &amp; Clean </a:t>
            </a:r>
            <a:r>
              <a:rPr lang="en-US" dirty="0" smtClean="0"/>
              <a:t>Energy: </a:t>
            </a:r>
            <a:r>
              <a:rPr lang="en-US" dirty="0"/>
              <a:t>A Strong Brand</a:t>
            </a:r>
          </a:p>
        </p:txBody>
      </p:sp>
      <p:sp>
        <p:nvSpPr>
          <p:cNvPr id="6" name="Content Placeholder 5"/>
          <p:cNvSpPr>
            <a:spLocks noGrp="1"/>
          </p:cNvSpPr>
          <p:nvPr>
            <p:ph sz="half" idx="2"/>
          </p:nvPr>
        </p:nvSpPr>
        <p:spPr>
          <a:xfrm>
            <a:off x="724262" y="2053045"/>
            <a:ext cx="10668000" cy="1371600"/>
          </a:xfrm>
        </p:spPr>
        <p:txBody>
          <a:bodyPr>
            <a:normAutofit fontScale="92500" lnSpcReduction="20000"/>
          </a:bodyPr>
          <a:lstStyle/>
          <a:p>
            <a:r>
              <a:rPr lang="en-US" sz="2000" dirty="0">
                <a:solidFill>
                  <a:schemeClr val="tx1"/>
                </a:solidFill>
                <a:latin typeface="+mn-lt"/>
                <a:ea typeface="+mn-ea"/>
                <a:cs typeface="+mn-cs"/>
              </a:rPr>
              <a:t>While many consumers think of </a:t>
            </a:r>
            <a:r>
              <a:rPr lang="en-US" sz="2000" b="1" dirty="0">
                <a:solidFill>
                  <a:schemeClr val="tx1"/>
                </a:solidFill>
                <a:latin typeface="+mn-lt"/>
                <a:ea typeface="+mn-ea"/>
                <a:cs typeface="+mn-cs"/>
                <a:hlinkClick r:id="rId3"/>
              </a:rPr>
              <a:t>Tesla</a:t>
            </a:r>
            <a:r>
              <a:rPr lang="en-US" sz="2000" dirty="0">
                <a:solidFill>
                  <a:schemeClr val="tx1"/>
                </a:solidFill>
                <a:latin typeface="+mn-lt"/>
                <a:ea typeface="+mn-ea"/>
                <a:cs typeface="+mn-cs"/>
              </a:rPr>
              <a:t> as an automaker, the brand increasingly positions itself as a high-performance energy company with a futuristic outlook. This strategy echoes in every </a:t>
            </a:r>
            <a:r>
              <a:rPr lang="en-US" sz="2000" dirty="0" err="1">
                <a:solidFill>
                  <a:schemeClr val="tx1"/>
                </a:solidFill>
                <a:latin typeface="+mn-lt"/>
                <a:ea typeface="+mn-ea"/>
                <a:cs typeface="+mn-cs"/>
              </a:rPr>
              <a:t>touchpoint</a:t>
            </a:r>
            <a:r>
              <a:rPr lang="en-US" sz="2000" dirty="0">
                <a:solidFill>
                  <a:schemeClr val="tx1"/>
                </a:solidFill>
                <a:latin typeface="+mn-lt"/>
                <a:ea typeface="+mn-ea"/>
                <a:cs typeface="+mn-cs"/>
              </a:rPr>
              <a:t> they offer (including their marketing), allowing the brand to occupy a “premium” position in each market they enter — with corresponding premium pricing models.</a:t>
            </a:r>
            <a:endParaRPr lang="en-US" sz="2000" dirty="0"/>
          </a:p>
        </p:txBody>
      </p:sp>
      <p:pic>
        <p:nvPicPr>
          <p:cNvPr id="7" name="Picture 2" descr="C:\Users\vikram.chauhan\Desktop\Examples-Of-Good-Branding-03-1200x750.jpg"/>
          <p:cNvPicPr>
            <a:picLocks noChangeAspect="1" noChangeArrowheads="1"/>
          </p:cNvPicPr>
          <p:nvPr/>
        </p:nvPicPr>
        <p:blipFill>
          <a:blip r:embed="rId4" cstate="print"/>
          <a:srcRect/>
          <a:stretch>
            <a:fillRect/>
          </a:stretch>
        </p:blipFill>
        <p:spPr bwMode="auto">
          <a:xfrm>
            <a:off x="679270" y="3331029"/>
            <a:ext cx="11207930" cy="3526970"/>
          </a:xfrm>
          <a:prstGeom prst="rect">
            <a:avLst/>
          </a:prstGeom>
          <a:noFill/>
        </p:spPr>
      </p:pic>
    </p:spTree>
  </p:cSld>
  <p:clrMapOvr>
    <a:masterClrMapping/>
  </p:clrMapOvr>
  <p:transition>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Apply Tesla's Strategy to Your Brand: </a:t>
            </a:r>
            <a:endParaRPr lang="en-US" dirty="0"/>
          </a:p>
        </p:txBody>
      </p:sp>
      <p:sp>
        <p:nvSpPr>
          <p:cNvPr id="7" name="Rectangle 6"/>
          <p:cNvSpPr/>
          <p:nvPr/>
        </p:nvSpPr>
        <p:spPr>
          <a:xfrm>
            <a:off x="711200" y="2677887"/>
            <a:ext cx="10566400" cy="923330"/>
          </a:xfrm>
          <a:prstGeom prst="rect">
            <a:avLst/>
          </a:prstGeom>
        </p:spPr>
        <p:txBody>
          <a:bodyPr wrap="square">
            <a:spAutoFit/>
          </a:bodyPr>
          <a:lstStyle/>
          <a:p>
            <a:r>
              <a:rPr lang="en-US" dirty="0" smtClean="0"/>
              <a:t>To </a:t>
            </a:r>
            <a:r>
              <a:rPr lang="en-US" dirty="0"/>
              <a:t>emulate Tesla, you must position your brand as a forward-thinking pioneer in your industry. Your mission should resonate with prevailing societal values and reflect in every brand interaction.</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485</Words>
  <Application>Microsoft Office PowerPoint</Application>
  <PresentationFormat>Custom</PresentationFormat>
  <Paragraphs>56</Paragraphs>
  <Slides>20</Slides>
  <Notes>9</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Quotable</vt:lpstr>
      <vt:lpstr>Slide 1</vt:lpstr>
      <vt:lpstr>Chapter Questions</vt:lpstr>
      <vt:lpstr>What is a Brand?</vt:lpstr>
      <vt:lpstr>The Role of Brands</vt:lpstr>
      <vt:lpstr>The Role of Brands</vt:lpstr>
      <vt:lpstr>What is Branding?</vt:lpstr>
      <vt:lpstr>What is Brand Equity?</vt:lpstr>
      <vt:lpstr>Tesla: Electric Cars, Solar &amp; Clean Energy: A Strong Brand</vt:lpstr>
      <vt:lpstr>How to Apply Tesla's Strategy to Your Brand: </vt:lpstr>
      <vt:lpstr>Kerala Tourism has successfully branded the destination with a brand name, logo, and the tagline “God’s Own Country” </vt:lpstr>
      <vt:lpstr>Apple: Think Different </vt:lpstr>
      <vt:lpstr>Apple is a Strong Brand</vt:lpstr>
      <vt:lpstr>How to Apply Apple's Strategy to Your Brand:</vt:lpstr>
      <vt:lpstr>Slide 14</vt:lpstr>
      <vt:lpstr>Nike: Just Do It </vt:lpstr>
      <vt:lpstr>How to Apply Nike's Strategy to Your Brand:</vt:lpstr>
      <vt:lpstr>Slide 17</vt:lpstr>
      <vt:lpstr>Starbucks</vt:lpstr>
      <vt:lpstr>Slide 19</vt:lpstr>
      <vt:lpstr>McDonald’s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 Overview</dc:title>
  <dc:creator>Abhishek Shukla</dc:creator>
  <cp:lastModifiedBy>neeraj.jain</cp:lastModifiedBy>
  <cp:revision>148</cp:revision>
  <dcterms:created xsi:type="dcterms:W3CDTF">2021-01-11T10:58:00Z</dcterms:created>
  <dcterms:modified xsi:type="dcterms:W3CDTF">2024-02-23T04:19:50Z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54631AB55A4B4680B24C33144C7AF492</vt:lpwstr>
  </property>
  <property fmtid="{D5CDD505-2E9C-101B-9397-08002B2CF9AE}" pid="3" name="KSOProductBuildVer">
    <vt:lpwstr>1033-11.2.0.11486</vt:lpwstr>
  </property>
</Properties>
</file>