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64" r:id="rId2"/>
    <p:sldId id="417" r:id="rId3"/>
    <p:sldId id="385" r:id="rId4"/>
    <p:sldId id="388" r:id="rId5"/>
    <p:sldId id="391" r:id="rId6"/>
    <p:sldId id="393" r:id="rId7"/>
    <p:sldId id="395" r:id="rId8"/>
    <p:sldId id="396" r:id="rId9"/>
    <p:sldId id="397" r:id="rId10"/>
    <p:sldId id="424" r:id="rId11"/>
    <p:sldId id="398" r:id="rId12"/>
    <p:sldId id="402" r:id="rId13"/>
    <p:sldId id="404" r:id="rId14"/>
    <p:sldId id="405" r:id="rId15"/>
    <p:sldId id="407" r:id="rId16"/>
    <p:sldId id="409" r:id="rId17"/>
    <p:sldId id="425" r:id="rId18"/>
    <p:sldId id="426" r:id="rId19"/>
    <p:sldId id="427" r:id="rId20"/>
    <p:sldId id="42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p:scale>
          <a:sx n="60" d="100"/>
          <a:sy n="60" d="100"/>
        </p:scale>
        <p:origin x="-1230" y="-3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4E2C5-A33C-43F7-BE4D-154D39C2FA1A}" type="datetimeFigureOut">
              <a:rPr lang="en-IN" smtClean="0"/>
              <a:pPr/>
              <a:t>07-03-2024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333EC-CD79-4E3F-AB33-AB8CE7CE761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839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97" charset="-128"/>
              </a:defRPr>
            </a:lvl1pPr>
            <a:lvl2pPr marL="742950" indent="-285750" eaLnBrk="0" hangingPunct="0">
              <a:defRPr>
                <a:solidFill>
                  <a:schemeClr val="tx1"/>
                </a:solidFill>
                <a:latin typeface="Arial" panose="020B0604020202020204" pitchFamily="34" charset="0"/>
                <a:ea typeface="MS PGothic" panose="020B0600070205080204" pitchFamily="-97" charset="-128"/>
              </a:defRPr>
            </a:lvl2pPr>
            <a:lvl3pPr marL="1143000" indent="-228600" eaLnBrk="0" hangingPunct="0">
              <a:defRPr>
                <a:solidFill>
                  <a:schemeClr val="tx1"/>
                </a:solidFill>
                <a:latin typeface="Arial" panose="020B0604020202020204" pitchFamily="34" charset="0"/>
                <a:ea typeface="MS PGothic" panose="020B0600070205080204" pitchFamily="-97" charset="-128"/>
              </a:defRPr>
            </a:lvl3pPr>
            <a:lvl4pPr marL="1600200" indent="-228600" eaLnBrk="0" hangingPunct="0">
              <a:defRPr>
                <a:solidFill>
                  <a:schemeClr val="tx1"/>
                </a:solidFill>
                <a:latin typeface="Arial" panose="020B0604020202020204" pitchFamily="34" charset="0"/>
                <a:ea typeface="MS PGothic" panose="020B0600070205080204" pitchFamily="-97" charset="-128"/>
              </a:defRPr>
            </a:lvl4pPr>
            <a:lvl5pPr marL="2057400" indent="-228600" eaLnBrk="0" hangingPunct="0">
              <a:defRPr>
                <a:solidFill>
                  <a:schemeClr val="tx1"/>
                </a:solidFill>
                <a:latin typeface="Arial" panose="020B0604020202020204" pitchFamily="34" charset="0"/>
                <a:ea typeface="MS PGothic" panose="020B0600070205080204" pitchFamily="-97"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9pPr>
          </a:lstStyle>
          <a:p>
            <a:pPr eaLnBrk="1" hangingPunct="1"/>
            <a:fld id="{C3DB89C9-0709-4DAE-A5AE-D48F296CDE8F}" type="slidenum">
              <a:rPr lang="en-ZA" altLang="en-US"/>
              <a:pPr eaLnBrk="1" hangingPunct="1"/>
              <a:t>1</a:t>
            </a:fld>
            <a:endParaRPr lang="en-ZA"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E197F-DCB4-4F41-9DD7-A460B5536810}" type="slidenum">
              <a:rPr lang="en-US"/>
              <a:pPr/>
              <a:t>11</a:t>
            </a:fld>
            <a:endParaRPr lang="en-US"/>
          </a:p>
        </p:txBody>
      </p:sp>
      <p:sp>
        <p:nvSpPr>
          <p:cNvPr id="1318914" name="Rectangle 2"/>
          <p:cNvSpPr>
            <a:spLocks noGrp="1" noRot="1" noChangeAspect="1" noChangeArrowheads="1" noTextEdit="1"/>
          </p:cNvSpPr>
          <p:nvPr>
            <p:ph type="sldImg"/>
          </p:nvPr>
        </p:nvSpPr>
        <p:spPr>
          <a:ln/>
        </p:spPr>
      </p:sp>
      <p:sp>
        <p:nvSpPr>
          <p:cNvPr id="131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61FE4-FB89-4CD9-AED4-152492DA745F}" type="slidenum">
              <a:rPr lang="en-US"/>
              <a:pPr/>
              <a:t>12</a:t>
            </a:fld>
            <a:endParaRPr lang="en-US"/>
          </a:p>
        </p:txBody>
      </p:sp>
      <p:sp>
        <p:nvSpPr>
          <p:cNvPr id="1320962" name="Rectangle 2"/>
          <p:cNvSpPr>
            <a:spLocks noGrp="1" noRot="1" noChangeAspect="1" noChangeArrowheads="1" noTextEdit="1"/>
          </p:cNvSpPr>
          <p:nvPr>
            <p:ph type="sldImg"/>
          </p:nvPr>
        </p:nvSpPr>
        <p:spPr>
          <a:ln/>
        </p:spPr>
      </p:sp>
      <p:sp>
        <p:nvSpPr>
          <p:cNvPr id="132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A4D95-D65F-4742-8A3E-E0184E2F55B3}" type="slidenum">
              <a:rPr lang="en-US"/>
              <a:pPr/>
              <a:t>13</a:t>
            </a:fld>
            <a:endParaRPr lang="en-US"/>
          </a:p>
        </p:txBody>
      </p:sp>
      <p:sp>
        <p:nvSpPr>
          <p:cNvPr id="1373186" name="Rectangle 2"/>
          <p:cNvSpPr>
            <a:spLocks noGrp="1" noRot="1" noChangeAspect="1" noChangeArrowheads="1" noTextEdit="1"/>
          </p:cNvSpPr>
          <p:nvPr>
            <p:ph type="sldImg"/>
          </p:nvPr>
        </p:nvSpPr>
        <p:spPr>
          <a:ln/>
        </p:spPr>
      </p:sp>
      <p:sp>
        <p:nvSpPr>
          <p:cNvPr id="137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16BAE-E69B-4A75-B433-C8A2C922E16E}" type="slidenum">
              <a:rPr lang="en-US"/>
              <a:pPr/>
              <a:t>14</a:t>
            </a:fld>
            <a:endParaRPr lang="en-US"/>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BB55D-F89E-4037-A0B9-82B53112C77C}" type="slidenum">
              <a:rPr lang="en-US"/>
              <a:pPr/>
              <a:t>15</a:t>
            </a:fld>
            <a:endParaRPr 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B8622B-6DB4-48A4-84B0-3B636AD0149E}" type="slidenum">
              <a:rPr lang="en-US"/>
              <a:pPr/>
              <a:t>16</a:t>
            </a:fld>
            <a:endParaRPr lang="en-US"/>
          </a:p>
        </p:txBody>
      </p:sp>
      <p:sp>
        <p:nvSpPr>
          <p:cNvPr id="1327106" name="Rectangle 2"/>
          <p:cNvSpPr>
            <a:spLocks noGrp="1" noRot="1" noChangeAspect="1" noChangeArrowheads="1" noTextEdit="1"/>
          </p:cNvSpPr>
          <p:nvPr>
            <p:ph type="sldImg"/>
          </p:nvPr>
        </p:nvSpPr>
        <p:spPr>
          <a:ln/>
        </p:spPr>
      </p:sp>
      <p:sp>
        <p:nvSpPr>
          <p:cNvPr id="132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7EC1A-9AE1-450A-94A1-1D3B6BB5F863}" type="slidenum">
              <a:rPr lang="en-US"/>
              <a:pPr/>
              <a:t>2</a:t>
            </a:fld>
            <a:endParaRPr lang="en-US"/>
          </a:p>
        </p:txBody>
      </p:sp>
      <p:sp>
        <p:nvSpPr>
          <p:cNvPr id="1300482" name="Rectangle 2"/>
          <p:cNvSpPr>
            <a:spLocks noGrp="1" noRot="1" noChangeAspect="1" noChangeArrowheads="1" noTextEdit="1"/>
          </p:cNvSpPr>
          <p:nvPr>
            <p:ph type="sldImg"/>
          </p:nvPr>
        </p:nvSpPr>
        <p:spPr>
          <a:ln/>
        </p:spPr>
      </p:sp>
      <p:sp>
        <p:nvSpPr>
          <p:cNvPr id="130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A9D82-A828-417A-8C0C-BCCDDD8036CF}" type="slidenum">
              <a:rPr lang="en-US"/>
              <a:pPr/>
              <a:t>3</a:t>
            </a:fld>
            <a:endParaRPr lang="en-US"/>
          </a:p>
        </p:txBody>
      </p:sp>
      <p:sp>
        <p:nvSpPr>
          <p:cNvPr id="1302530" name="Rectangle 2"/>
          <p:cNvSpPr>
            <a:spLocks noGrp="1" noRot="1" noChangeAspect="1" noChangeArrowheads="1" noTextEdit="1"/>
          </p:cNvSpPr>
          <p:nvPr>
            <p:ph type="sldImg"/>
          </p:nvPr>
        </p:nvSpPr>
        <p:spPr>
          <a:ln/>
        </p:spPr>
      </p:sp>
      <p:sp>
        <p:nvSpPr>
          <p:cNvPr id="130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2E4EB-D0C4-4A7B-A1AE-A0F2FEC14B6A}" type="slidenum">
              <a:rPr lang="en-US"/>
              <a:pPr/>
              <a:t>4</a:t>
            </a:fld>
            <a:endParaRPr lang="en-US"/>
          </a:p>
        </p:txBody>
      </p:sp>
      <p:sp>
        <p:nvSpPr>
          <p:cNvPr id="1364994" name="Rectangle 2"/>
          <p:cNvSpPr>
            <a:spLocks noGrp="1" noRot="1" noChangeAspect="1" noChangeArrowheads="1" noTextEdit="1"/>
          </p:cNvSpPr>
          <p:nvPr>
            <p:ph type="sldImg"/>
          </p:nvPr>
        </p:nvSpPr>
        <p:spPr>
          <a:ln/>
        </p:spPr>
      </p:sp>
      <p:sp>
        <p:nvSpPr>
          <p:cNvPr id="136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FF05D-9B77-4A91-BEBE-7A7E30C0B036}" type="slidenum">
              <a:rPr lang="en-US"/>
              <a:pPr/>
              <a:t>5</a:t>
            </a:fld>
            <a:endParaRPr lang="en-US"/>
          </a:p>
        </p:txBody>
      </p:sp>
      <p:sp>
        <p:nvSpPr>
          <p:cNvPr id="1367042" name="Rectangle 2"/>
          <p:cNvSpPr>
            <a:spLocks noGrp="1" noRot="1" noChangeAspect="1" noChangeArrowheads="1" noTextEdit="1"/>
          </p:cNvSpPr>
          <p:nvPr>
            <p:ph type="sldImg"/>
          </p:nvPr>
        </p:nvSpPr>
        <p:spPr>
          <a:ln/>
        </p:spPr>
      </p:sp>
      <p:sp>
        <p:nvSpPr>
          <p:cNvPr id="136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5BB71-49AC-4D39-B626-0B2637038687}" type="slidenum">
              <a:rPr lang="en-US"/>
              <a:pPr/>
              <a:t>6</a:t>
            </a:fld>
            <a:endParaRPr lang="en-US"/>
          </a:p>
        </p:txBody>
      </p:sp>
      <p:sp>
        <p:nvSpPr>
          <p:cNvPr id="1311746" name="Rectangle 2"/>
          <p:cNvSpPr>
            <a:spLocks noGrp="1" noRot="1" noChangeAspect="1" noChangeArrowheads="1" noTextEdit="1"/>
          </p:cNvSpPr>
          <p:nvPr>
            <p:ph type="sldImg"/>
          </p:nvPr>
        </p:nvSpPr>
        <p:spPr>
          <a:ln/>
        </p:spPr>
      </p:sp>
      <p:sp>
        <p:nvSpPr>
          <p:cNvPr id="131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F29AF-644D-4FF8-B21A-2BFB84CA6BC6}" type="slidenum">
              <a:rPr lang="en-US"/>
              <a:pPr/>
              <a:t>7</a:t>
            </a:fld>
            <a:endParaRPr lang="en-US"/>
          </a:p>
        </p:txBody>
      </p:sp>
      <p:sp>
        <p:nvSpPr>
          <p:cNvPr id="1313794" name="Rectangle 2"/>
          <p:cNvSpPr>
            <a:spLocks noGrp="1" noRot="1" noChangeAspect="1" noChangeArrowheads="1" noTextEdit="1"/>
          </p:cNvSpPr>
          <p:nvPr>
            <p:ph type="sldImg"/>
          </p:nvPr>
        </p:nvSpPr>
        <p:spPr>
          <a:ln/>
        </p:spPr>
      </p:sp>
      <p:sp>
        <p:nvSpPr>
          <p:cNvPr id="131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E27FC-9DDD-42E0-85E7-D34F4638EC5F}" type="slidenum">
              <a:rPr lang="en-US"/>
              <a:pPr/>
              <a:t>8</a:t>
            </a:fld>
            <a:endParaRPr lang="en-US"/>
          </a:p>
        </p:txBody>
      </p:sp>
      <p:sp>
        <p:nvSpPr>
          <p:cNvPr id="1315842" name="Rectangle 2"/>
          <p:cNvSpPr>
            <a:spLocks noGrp="1" noRot="1" noChangeAspect="1" noChangeArrowheads="1" noTextEdit="1"/>
          </p:cNvSpPr>
          <p:nvPr>
            <p:ph type="sldImg"/>
          </p:nvPr>
        </p:nvSpPr>
        <p:spPr>
          <a:ln/>
        </p:spPr>
      </p:sp>
      <p:sp>
        <p:nvSpPr>
          <p:cNvPr id="131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25D21-BDFD-4F45-8B32-8610658A265C}" type="slidenum">
              <a:rPr lang="en-US"/>
              <a:pPr/>
              <a:t>9</a:t>
            </a:fld>
            <a:endParaRPr lang="en-US"/>
          </a:p>
        </p:txBody>
      </p:sp>
      <p:sp>
        <p:nvSpPr>
          <p:cNvPr id="1317890" name="Rectangle 2"/>
          <p:cNvSpPr>
            <a:spLocks noGrp="1" noRot="1" noChangeAspect="1" noChangeArrowheads="1" noTextEdit="1"/>
          </p:cNvSpPr>
          <p:nvPr>
            <p:ph type="sldImg"/>
          </p:nvPr>
        </p:nvSpPr>
        <p:spPr>
          <a:ln/>
        </p:spPr>
      </p:sp>
      <p:sp>
        <p:nvSpPr>
          <p:cNvPr id="13178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grpSp>
        <p:nvGrpSpPr>
          <p:cNvPr id="5" name="Gruppe 12"/>
          <p:cNvGrpSpPr/>
          <p:nvPr userDrawn="1"/>
        </p:nvGrpSpPr>
        <p:grpSpPr>
          <a:xfrm>
            <a:off x="0" y="793659"/>
            <a:ext cx="12192000" cy="1178016"/>
            <a:chOff x="0" y="793659"/>
            <a:chExt cx="9144000" cy="1178016"/>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801699"/>
              <a:ext cx="9144000" cy="1168400"/>
            </a:xfrm>
            <a:prstGeom prst="rect">
              <a:avLst/>
            </a:prstGeom>
            <a:gradFill flip="none" rotWithShape="1">
              <a:gsLst>
                <a:gs pos="21000">
                  <a:srgbClr val="7DC8DF"/>
                </a:gs>
                <a:gs pos="100000">
                  <a:srgbClr val="6699FF"/>
                </a:gs>
              </a:gsLst>
              <a:lin ang="5400000" scaled="1"/>
              <a:tileRect/>
            </a:gradFill>
            <a:ln w="9525">
              <a:noFill/>
              <a:miter lim="800000"/>
            </a:ln>
            <a:effectLst/>
          </p:spPr>
          <p:txBody>
            <a:bodyPr anchor="ctr"/>
            <a:lstStyle/>
            <a:p>
              <a:pPr indent="-342900" algn="ctr" eaLnBrk="1" fontAlgn="auto" hangingPunct="1">
                <a:spcBef>
                  <a:spcPts val="0"/>
                </a:spcBef>
                <a:spcAft>
                  <a:spcPts val="0"/>
                </a:spcAft>
                <a:buFont typeface="+mj-lt"/>
                <a:buAutoNum type="arabicPeriod"/>
                <a:defRPr/>
              </a:pPr>
              <a:endParaRPr lang="da-DK" sz="1600" b="1" kern="0" noProof="1">
                <a:solidFill>
                  <a:srgbClr val="FFFFFF"/>
                </a:solidFill>
                <a:ea typeface="MS PGothic" panose="020B0600070205080204" pitchFamily="-97" charset="-128"/>
              </a:endParaRPr>
            </a:p>
          </p:txBody>
        </p:sp>
        <p:pic>
          <p:nvPicPr>
            <p:cNvPr id="7" name="Billede 3" descr="dreamstime_www_world.jpg"/>
            <p:cNvPicPr>
              <a:picLocks noChangeAspect="1"/>
            </p:cNvPicPr>
            <p:nvPr/>
          </p:nvPicPr>
          <p:blipFill>
            <a:blip r:embed="rId2" cstate="print"/>
            <a:stretch>
              <a:fillRect/>
            </a:stretch>
          </p:blipFill>
          <p:spPr>
            <a:xfrm>
              <a:off x="7584000" y="793659"/>
              <a:ext cx="1560000" cy="1178016"/>
            </a:xfrm>
            <a:prstGeom prst="rect">
              <a:avLst/>
            </a:prstGeom>
          </p:spPr>
        </p:pic>
      </p:grpSp>
      <p:sp>
        <p:nvSpPr>
          <p:cNvPr id="3" name="Pladsholder til indhold 2"/>
          <p:cNvSpPr>
            <a:spLocks noGrp="1"/>
          </p:cNvSpPr>
          <p:nvPr>
            <p:ph idx="1"/>
          </p:nvPr>
        </p:nvSpPr>
        <p:spPr>
          <a:xfrm>
            <a:off x="609600" y="2327276"/>
            <a:ext cx="10972800" cy="3827463"/>
          </a:xfrm>
          <a:prstGeom prst="rect">
            <a:avLst/>
          </a:prstGeom>
        </p:spPr>
        <p:txBody>
          <a:bodyPr/>
          <a:lstStyle>
            <a:lvl1pPr>
              <a:defRPr>
                <a:solidFill>
                  <a:srgbClr val="000000"/>
                </a:solidFill>
                <a:latin typeface="Arial" panose="020B0604020202020204" pitchFamily="34" charset="0"/>
              </a:defRPr>
            </a:lvl1pPr>
            <a:lvl2pPr>
              <a:defRPr>
                <a:solidFill>
                  <a:srgbClr val="000000"/>
                </a:solidFill>
                <a:latin typeface="Arial" panose="020B0604020202020204" pitchFamily="34" charset="0"/>
              </a:defRPr>
            </a:lvl2pPr>
            <a:lvl3pPr>
              <a:defRPr>
                <a:solidFill>
                  <a:srgbClr val="000000"/>
                </a:solidFill>
                <a:latin typeface="Arial" panose="020B0604020202020204" pitchFamily="34" charset="0"/>
              </a:defRPr>
            </a:lvl3pPr>
            <a:lvl4pPr>
              <a:defRPr>
                <a:solidFill>
                  <a:srgbClr val="000000"/>
                </a:solidFill>
                <a:latin typeface="Arial" panose="020B0604020202020204" pitchFamily="34" charset="0"/>
              </a:defRPr>
            </a:lvl4pPr>
            <a:lvl5pPr>
              <a:defRPr>
                <a:solidFill>
                  <a:srgbClr val="000000"/>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0" name="Titel 1"/>
          <p:cNvSpPr>
            <a:spLocks noGrp="1"/>
          </p:cNvSpPr>
          <p:nvPr>
            <p:ph type="title"/>
          </p:nvPr>
        </p:nvSpPr>
        <p:spPr>
          <a:xfrm>
            <a:off x="237067" y="833438"/>
            <a:ext cx="6112933" cy="563562"/>
          </a:xfrm>
          <a:prstGeom prst="rect">
            <a:avLst/>
          </a:prstGeom>
        </p:spPr>
        <p:txBody>
          <a:bodyPr/>
          <a:lstStyle>
            <a:lvl1pPr algn="l">
              <a:defRPr sz="3200">
                <a:latin typeface="Arial" panose="020B0604020202020204" pitchFamily="34" charset="0"/>
              </a:defRPr>
            </a:lvl1pPr>
          </a:lstStyle>
          <a:p>
            <a:r>
              <a:rPr lang="en-US"/>
              <a:t>Click to edit Master title style</a:t>
            </a:r>
            <a:endParaRPr lang="da-DK" dirty="0"/>
          </a:p>
        </p:txBody>
      </p:sp>
      <p:sp>
        <p:nvSpPr>
          <p:cNvPr id="11" name="Pladsholder til tekst 2"/>
          <p:cNvSpPr>
            <a:spLocks noGrp="1"/>
          </p:cNvSpPr>
          <p:nvPr>
            <p:ph type="body" idx="13"/>
          </p:nvPr>
        </p:nvSpPr>
        <p:spPr>
          <a:xfrm>
            <a:off x="237067" y="1447801"/>
            <a:ext cx="8652933" cy="358774"/>
          </a:xfrm>
          <a:prstGeom prst="rect">
            <a:avLst/>
          </a:prstGeom>
        </p:spPr>
        <p:txBody>
          <a:bodyPr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Pladsholder til dato 3"/>
          <p:cNvSpPr>
            <a:spLocks noGrp="1"/>
          </p:cNvSpPr>
          <p:nvPr userDrawn="1">
            <p:ph type="dt" sz="half" idx="14"/>
          </p:nvPr>
        </p:nvSpPr>
        <p:spPr>
          <a:xfrm>
            <a:off x="609600" y="6356351"/>
            <a:ext cx="2844800" cy="365125"/>
          </a:xfrm>
          <a:prstGeom prst="rect">
            <a:avLst/>
          </a:prstGeom>
        </p:spPr>
        <p:txBody>
          <a:bodyPr vert="horz" wrap="square" lIns="91440" tIns="45720" rIns="91440" bIns="45720" numCol="1" anchor="t" anchorCtr="0" compatLnSpc="1"/>
          <a:lstStyle>
            <a:lvl1pPr eaLnBrk="1" hangingPunct="1">
              <a:defRPr smtClean="0">
                <a:solidFill>
                  <a:srgbClr val="000000"/>
                </a:solidFill>
                <a:latin typeface="Arial" panose="020B0604020202020204" pitchFamily="34" charset="0"/>
                <a:ea typeface="MS PGothic" panose="020B0600070205080204" pitchFamily="-97" charset="-128"/>
              </a:defRPr>
            </a:lvl1pPr>
          </a:lstStyle>
          <a:p>
            <a:pPr>
              <a:defRPr/>
            </a:pPr>
            <a:fld id="{D9BDB1CE-4403-4F1D-A325-02DEB805A846}" type="datetime1">
              <a:rPr lang="en-US"/>
              <a:pPr>
                <a:defRPr/>
              </a:pPr>
              <a:t>3/7/2024</a:t>
            </a:fld>
            <a:endParaRPr lang="da-DK"/>
          </a:p>
        </p:txBody>
      </p:sp>
      <p:sp>
        <p:nvSpPr>
          <p:cNvPr id="9" name="Pladsholder til diasnummer 5"/>
          <p:cNvSpPr>
            <a:spLocks noGrp="1"/>
          </p:cNvSpPr>
          <p:nvPr userDrawn="1">
            <p:ph type="sldNum" sz="quarter" idx="15"/>
          </p:nvPr>
        </p:nvSpPr>
        <p:spPr>
          <a:xfrm>
            <a:off x="8737600" y="6356351"/>
            <a:ext cx="2844800" cy="365125"/>
          </a:xfrm>
          <a:prstGeom prst="rect">
            <a:avLst/>
          </a:prstGeom>
        </p:spPr>
        <p:txBody>
          <a:bodyPr vert="horz" wrap="square" lIns="91440" tIns="45720" rIns="91440" bIns="45720" numCol="1" anchor="t" anchorCtr="0" compatLnSpc="1"/>
          <a:lstStyle>
            <a:lvl1pPr eaLnBrk="1" hangingPunct="1">
              <a:defRPr>
                <a:solidFill>
                  <a:srgbClr val="000000"/>
                </a:solidFill>
                <a:latin typeface="Arial" panose="020B0604020202020204" pitchFamily="34" charset="0"/>
                <a:ea typeface="MS PGothic" panose="020B0600070205080204" pitchFamily="-97" charset="-128"/>
              </a:defRPr>
            </a:lvl1pPr>
          </a:lstStyle>
          <a:p>
            <a:pPr>
              <a:defRPr/>
            </a:pPr>
            <a:r>
              <a:rPr lang="da-DK"/>
              <a:t>Your Logo</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274638"/>
            <a:ext cx="10261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6000" y="1600200"/>
            <a:ext cx="5029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48400" y="1600200"/>
            <a:ext cx="5029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48400" y="3962400"/>
            <a:ext cx="5029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304800" y="6381750"/>
            <a:ext cx="11480800" cy="476250"/>
          </a:xfrm>
        </p:spPr>
        <p:txBody>
          <a:bodyPr/>
          <a:lstStyle>
            <a:lvl1pPr>
              <a:defRPr/>
            </a:lvl1pPr>
          </a:lstStyle>
          <a:p>
            <a:r>
              <a:rPr lang="en-US"/>
              <a:t>Copyright © 2009 Dorling Kindersley (India) Pvt. Ltd.		                                                  10-</a:t>
            </a:r>
            <a:fld id="{78B26389-6E00-402A-A569-2588BA16DB9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9F527-EAA2-40D1-9997-F4B2C6C97036}" type="datetimeFigureOut">
              <a:rPr lang="en-IN" smtClean="0"/>
              <a:pPr/>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C1536-65F6-404F-A4EC-EF4A85B2AA4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9F527-EAA2-40D1-9997-F4B2C6C97036}" type="datetimeFigureOut">
              <a:rPr lang="en-IN" smtClean="0"/>
              <a:pPr/>
              <a:t>07-03-2024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23C1536-65F6-404F-A4EC-EF4A85B2AA4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9F527-EAA2-40D1-9997-F4B2C6C97036}" type="datetimeFigureOut">
              <a:rPr lang="en-IN" smtClean="0"/>
              <a:pPr/>
              <a:t>07-03-2024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23C1536-65F6-404F-A4EC-EF4A85B2AA44}"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matrixmarketinggroup.com/glossary/positioned/" TargetMode="External"/><Relationship Id="rId2" Type="http://schemas.openxmlformats.org/officeDocument/2006/relationships/hyperlink" Target="https://matrixmarketinggroup.com/glossary/brand/" TargetMode="External"/><Relationship Id="rId1" Type="http://schemas.openxmlformats.org/officeDocument/2006/relationships/slideLayout" Target="../slideLayouts/slideLayout4.xml"/><Relationship Id="rId5" Type="http://schemas.openxmlformats.org/officeDocument/2006/relationships/hyperlink" Target="https://matrixmarketinggroup.com/glossary/user-experience/" TargetMode="External"/><Relationship Id="rId4" Type="http://schemas.openxmlformats.org/officeDocument/2006/relationships/hyperlink" Target="https://matrixmarketinggroup.com/glossary/qualit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patagonia.com/hom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Billede 9" descr="dreamstime_www_world.jpg"/>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Kombinationstegning 7"/>
          <p:cNvSpPr/>
          <p:nvPr/>
        </p:nvSpPr>
        <p:spPr bwMode="auto">
          <a:xfrm>
            <a:off x="1485900" y="3429000"/>
            <a:ext cx="9182100" cy="34290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1" fmla="*/ 12700 w 9182100"/>
              <a:gd name="connsiteY0-2" fmla="*/ 0 h 3136900"/>
              <a:gd name="connsiteX1-3" fmla="*/ 5702300 w 9182100"/>
              <a:gd name="connsiteY1-4" fmla="*/ 1016000 h 3136900"/>
              <a:gd name="connsiteX2-5" fmla="*/ 9182100 w 9182100"/>
              <a:gd name="connsiteY2-6" fmla="*/ 609600 h 3136900"/>
              <a:gd name="connsiteX3-7" fmla="*/ 9182100 w 9182100"/>
              <a:gd name="connsiteY3-8" fmla="*/ 3136900 h 3136900"/>
              <a:gd name="connsiteX4-9" fmla="*/ 0 w 9182100"/>
              <a:gd name="connsiteY4-10" fmla="*/ 3136900 h 3136900"/>
              <a:gd name="connsiteX5-11" fmla="*/ 12700 w 9182100"/>
              <a:gd name="connsiteY5-12" fmla="*/ 0 h 3136900"/>
              <a:gd name="connsiteX0-13" fmla="*/ 12700 w 9182100"/>
              <a:gd name="connsiteY0-14" fmla="*/ 0 h 3403600"/>
              <a:gd name="connsiteX1-15" fmla="*/ 5702300 w 9182100"/>
              <a:gd name="connsiteY1-16" fmla="*/ 1016000 h 3403600"/>
              <a:gd name="connsiteX2-17" fmla="*/ 9182100 w 9182100"/>
              <a:gd name="connsiteY2-18" fmla="*/ 609600 h 3403600"/>
              <a:gd name="connsiteX3-19" fmla="*/ 9182100 w 9182100"/>
              <a:gd name="connsiteY3-20" fmla="*/ 3403600 h 3403600"/>
              <a:gd name="connsiteX4-21" fmla="*/ 0 w 9182100"/>
              <a:gd name="connsiteY4-22" fmla="*/ 3136900 h 3403600"/>
              <a:gd name="connsiteX5-23" fmla="*/ 12700 w 9182100"/>
              <a:gd name="connsiteY5-24" fmla="*/ 0 h 3403600"/>
              <a:gd name="connsiteX0-25" fmla="*/ 12700 w 9182100"/>
              <a:gd name="connsiteY0-26" fmla="*/ 0 h 3429000"/>
              <a:gd name="connsiteX1-27" fmla="*/ 5702300 w 9182100"/>
              <a:gd name="connsiteY1-28" fmla="*/ 1016000 h 3429000"/>
              <a:gd name="connsiteX2-29" fmla="*/ 9182100 w 9182100"/>
              <a:gd name="connsiteY2-30" fmla="*/ 609600 h 3429000"/>
              <a:gd name="connsiteX3-31" fmla="*/ 9182100 w 9182100"/>
              <a:gd name="connsiteY3-32" fmla="*/ 3403600 h 3429000"/>
              <a:gd name="connsiteX4-33" fmla="*/ 0 w 9182100"/>
              <a:gd name="connsiteY4-34" fmla="*/ 3429000 h 3429000"/>
              <a:gd name="connsiteX5-35" fmla="*/ 12700 w 9182100"/>
              <a:gd name="connsiteY5-36" fmla="*/ 0 h 3429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82100" h="3429000">
                <a:moveTo>
                  <a:pt x="12700" y="0"/>
                </a:moveTo>
                <a:cubicBezTo>
                  <a:pt x="1909233" y="338667"/>
                  <a:pt x="3894667" y="1011767"/>
                  <a:pt x="5702300" y="1016000"/>
                </a:cubicBezTo>
                <a:cubicBezTo>
                  <a:pt x="7509933" y="1020233"/>
                  <a:pt x="8022167" y="745067"/>
                  <a:pt x="9182100" y="609600"/>
                </a:cubicBezTo>
                <a:lnTo>
                  <a:pt x="9182100" y="3403600"/>
                </a:lnTo>
                <a:lnTo>
                  <a:pt x="0" y="3429000"/>
                </a:lnTo>
                <a:cubicBezTo>
                  <a:pt x="4233" y="238336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4">
                <a:lumMod val="60000"/>
                <a:lumOff val="40000"/>
              </a:schemeClr>
            </a:solidFill>
            <a:miter lim="800000"/>
          </a:ln>
          <a:effectLst/>
        </p:spPr>
        <p:txBody>
          <a:bodyPr anchor="ctr"/>
          <a:lstStyle/>
          <a:p>
            <a:pPr indent="-342900" algn="ctr">
              <a:defRPr/>
            </a:pPr>
            <a:endParaRPr lang="da-DK" sz="1600" b="1" kern="0" noProof="1">
              <a:solidFill>
                <a:srgbClr val="FFFFFF"/>
              </a:solidFill>
              <a:ea typeface="MS PGothic" panose="020B0600070205080204" pitchFamily="-97" charset="-128"/>
            </a:endParaRPr>
          </a:p>
        </p:txBody>
      </p:sp>
      <p:sp>
        <p:nvSpPr>
          <p:cNvPr id="14340" name="Rectangle 5"/>
          <p:cNvSpPr txBox="1">
            <a:spLocks noChangeArrowheads="1"/>
          </p:cNvSpPr>
          <p:nvPr/>
        </p:nvSpPr>
        <p:spPr bwMode="gray">
          <a:xfrm>
            <a:off x="2025359" y="5143500"/>
            <a:ext cx="7748955"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ea typeface="MS PGothic" panose="020B0600070205080204" pitchFamily="-97" charset="-128"/>
              </a:defRPr>
            </a:lvl1pPr>
            <a:lvl2pPr marL="742950" indent="-285750" eaLnBrk="0" hangingPunct="0">
              <a:defRPr>
                <a:solidFill>
                  <a:schemeClr val="tx1"/>
                </a:solidFill>
                <a:latin typeface="Arial" panose="020B0604020202020204" pitchFamily="34" charset="0"/>
                <a:ea typeface="MS PGothic" panose="020B0600070205080204" pitchFamily="-97" charset="-128"/>
              </a:defRPr>
            </a:lvl2pPr>
            <a:lvl3pPr marL="1143000" indent="-228600" eaLnBrk="0" hangingPunct="0">
              <a:defRPr>
                <a:solidFill>
                  <a:schemeClr val="tx1"/>
                </a:solidFill>
                <a:latin typeface="Arial" panose="020B0604020202020204" pitchFamily="34" charset="0"/>
                <a:ea typeface="MS PGothic" panose="020B0600070205080204" pitchFamily="-97" charset="-128"/>
              </a:defRPr>
            </a:lvl3pPr>
            <a:lvl4pPr marL="1600200" indent="-228600" eaLnBrk="0" hangingPunct="0">
              <a:defRPr>
                <a:solidFill>
                  <a:schemeClr val="tx1"/>
                </a:solidFill>
                <a:latin typeface="Arial" panose="020B0604020202020204" pitchFamily="34" charset="0"/>
                <a:ea typeface="MS PGothic" panose="020B0600070205080204" pitchFamily="-97" charset="-128"/>
              </a:defRPr>
            </a:lvl4pPr>
            <a:lvl5pPr marL="2057400" indent="-228600" eaLnBrk="0" hangingPunct="0">
              <a:defRPr>
                <a:solidFill>
                  <a:schemeClr val="tx1"/>
                </a:solidFill>
                <a:latin typeface="Arial" panose="020B0604020202020204" pitchFamily="34" charset="0"/>
                <a:ea typeface="MS PGothic" panose="020B0600070205080204" pitchFamily="-97"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97" charset="-128"/>
              </a:defRPr>
            </a:lvl9pPr>
          </a:lstStyle>
          <a:p>
            <a:pPr defTabSz="914400">
              <a:lnSpc>
                <a:spcPct val="95000"/>
              </a:lnSpc>
            </a:pPr>
            <a:r>
              <a:rPr lang="en-US" altLang="en-US" sz="3000" b="1" dirty="0" smtClean="0">
                <a:solidFill>
                  <a:schemeClr val="tx2"/>
                </a:solidFill>
              </a:rPr>
              <a:t>Creating Brand Equity</a:t>
            </a:r>
            <a:endParaRPr lang="en-US" altLang="en-US" sz="1200" b="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effective </a:t>
            </a:r>
            <a:r>
              <a:rPr lang="en-US" u="sng" dirty="0" smtClean="0">
                <a:hlinkClick r:id="rId2"/>
              </a:rPr>
              <a:t>brand</a:t>
            </a:r>
            <a:r>
              <a:rPr lang="en-US" dirty="0" smtClean="0"/>
              <a:t> positioning:</a:t>
            </a:r>
            <a:endParaRPr lang="en-US" dirty="0"/>
          </a:p>
        </p:txBody>
      </p:sp>
      <p:sp>
        <p:nvSpPr>
          <p:cNvPr id="3" name="Content Placeholder 2"/>
          <p:cNvSpPr>
            <a:spLocks noGrp="1"/>
          </p:cNvSpPr>
          <p:nvPr>
            <p:ph sz="half" idx="1"/>
          </p:nvPr>
        </p:nvSpPr>
        <p:spPr>
          <a:xfrm>
            <a:off x="688083" y="2627236"/>
            <a:ext cx="5185873" cy="3638763"/>
          </a:xfrm>
        </p:spPr>
        <p:txBody>
          <a:bodyPr>
            <a:normAutofit fontScale="92500" lnSpcReduction="10000"/>
          </a:bodyPr>
          <a:lstStyle/>
          <a:p>
            <a:pPr fontAlgn="base"/>
            <a:r>
              <a:rPr lang="en-US" dirty="0" smtClean="0"/>
              <a:t>Apple: Apple has consistently </a:t>
            </a:r>
            <a:r>
              <a:rPr lang="en-US" u="sng" dirty="0" smtClean="0">
                <a:hlinkClick r:id="rId3"/>
              </a:rPr>
              <a:t>positioned</a:t>
            </a:r>
            <a:r>
              <a:rPr lang="en-US" dirty="0" smtClean="0"/>
              <a:t> itself as a premium brand that offers innovative and high-</a:t>
            </a:r>
            <a:r>
              <a:rPr lang="en-US" u="sng" dirty="0" smtClean="0">
                <a:hlinkClick r:id="rId4"/>
              </a:rPr>
              <a:t>quality</a:t>
            </a:r>
            <a:r>
              <a:rPr lang="en-US" dirty="0" smtClean="0"/>
              <a:t> products. The company’s sleek designs, cutting-edge technology, and focus on </a:t>
            </a:r>
            <a:r>
              <a:rPr lang="en-US" u="sng" dirty="0" smtClean="0">
                <a:hlinkClick r:id="rId5"/>
              </a:rPr>
              <a:t>user experience</a:t>
            </a:r>
            <a:r>
              <a:rPr lang="en-US" dirty="0" smtClean="0"/>
              <a:t> have made it a favorite among tech-savvy consumers.</a:t>
            </a:r>
          </a:p>
          <a:p>
            <a:pPr fontAlgn="base"/>
            <a:r>
              <a:rPr lang="en-US" dirty="0" smtClean="0"/>
              <a:t>Nike: Nike has positioned itself as a brand that inspires and empowers athletes of all levels. The company’s “Just Do It” tagline has become a global symbol of motivation and perseverance. Nike’s focus on performance and innovation has made it a leader in the athletic apparel industry.</a:t>
            </a:r>
          </a:p>
          <a:p>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Coca-Cola: Coca-Cola has positioned itself as a </a:t>
            </a:r>
            <a:r>
              <a:rPr lang="en-US" u="sng" dirty="0" smtClean="0">
                <a:hlinkClick r:id="rId2"/>
              </a:rPr>
              <a:t>brand</a:t>
            </a:r>
            <a:r>
              <a:rPr lang="en-US" dirty="0" smtClean="0"/>
              <a:t> representing happiness, refreshment, and nostalgia. The company’s iconic logo and its association with positive imagery have made it one of the most recognizable brands in the world. Coca-Cola’s marketing campaigns often focus on sharing and connecting with others, reinforcing its association with positive emotions.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4472" name="Picture 8"/>
          <p:cNvPicPr>
            <a:picLocks noGrp="1" noChangeAspect="1" noChangeArrowheads="1"/>
          </p:cNvPicPr>
          <p:nvPr>
            <p:ph idx="1"/>
          </p:nvPr>
        </p:nvPicPr>
        <p:blipFill>
          <a:blip r:embed="rId3" cstate="print"/>
          <a:srcRect l="6876" t="16667" r="8125" b="10001"/>
          <a:stretch>
            <a:fillRect/>
          </a:stretch>
        </p:blipFill>
        <p:spPr>
          <a:xfrm>
            <a:off x="4876800" y="2209801"/>
            <a:ext cx="6705600" cy="3254375"/>
          </a:xfrm>
          <a:noFill/>
          <a:ln/>
        </p:spPr>
      </p:pic>
      <p:sp>
        <p:nvSpPr>
          <p:cNvPr id="1214467" name="Rectangle 3"/>
          <p:cNvSpPr>
            <a:spLocks noGrp="1" noChangeArrowheads="1"/>
          </p:cNvSpPr>
          <p:nvPr>
            <p:ph type="title"/>
          </p:nvPr>
        </p:nvSpPr>
        <p:spPr/>
        <p:txBody>
          <a:bodyPr/>
          <a:lstStyle/>
          <a:p>
            <a:r>
              <a:rPr lang="en-US" sz="3200" dirty="0"/>
              <a:t>Designing Holistic Marketing Activities</a:t>
            </a:r>
          </a:p>
        </p:txBody>
      </p:sp>
      <p:sp>
        <p:nvSpPr>
          <p:cNvPr id="1214468" name="AutoShape 4"/>
          <p:cNvSpPr>
            <a:spLocks noChangeArrowheads="1"/>
          </p:cNvSpPr>
          <p:nvPr/>
        </p:nvSpPr>
        <p:spPr bwMode="auto">
          <a:xfrm>
            <a:off x="812800" y="1752600"/>
            <a:ext cx="4368800" cy="1143000"/>
          </a:xfrm>
          <a:prstGeom prst="roundRect">
            <a:avLst>
              <a:gd name="adj" fmla="val 16667"/>
            </a:avLst>
          </a:prstGeom>
          <a:solidFill>
            <a:srgbClr val="E3E3FF"/>
          </a:solidFill>
          <a:ln w="9525" algn="ctr">
            <a:solidFill>
              <a:srgbClr val="C7DB07"/>
            </a:solidFill>
            <a:round/>
            <a:headEnd/>
            <a:tailEnd/>
          </a:ln>
          <a:effectLst/>
        </p:spPr>
        <p:txBody>
          <a:bodyPr wrap="none" anchor="ctr"/>
          <a:lstStyle/>
          <a:p>
            <a:pPr marL="342900" indent="-342900" algn="ctr">
              <a:spcBef>
                <a:spcPct val="20000"/>
              </a:spcBef>
            </a:pPr>
            <a:r>
              <a:rPr lang="en-US" sz="3200">
                <a:solidFill>
                  <a:srgbClr val="000046"/>
                </a:solidFill>
              </a:rPr>
              <a:t>Personalization</a:t>
            </a:r>
          </a:p>
        </p:txBody>
      </p:sp>
      <p:sp>
        <p:nvSpPr>
          <p:cNvPr id="1214469" name="AutoShape 5"/>
          <p:cNvSpPr>
            <a:spLocks noChangeArrowheads="1"/>
          </p:cNvSpPr>
          <p:nvPr/>
        </p:nvSpPr>
        <p:spPr bwMode="auto">
          <a:xfrm>
            <a:off x="812800" y="3200400"/>
            <a:ext cx="4368800" cy="1143000"/>
          </a:xfrm>
          <a:prstGeom prst="roundRect">
            <a:avLst>
              <a:gd name="adj" fmla="val 16667"/>
            </a:avLst>
          </a:prstGeom>
          <a:solidFill>
            <a:srgbClr val="E3E3FF"/>
          </a:solidFill>
          <a:ln w="9525" algn="ctr">
            <a:solidFill>
              <a:srgbClr val="C7DB07"/>
            </a:solidFill>
            <a:round/>
            <a:headEnd/>
            <a:tailEnd/>
          </a:ln>
          <a:effectLst/>
        </p:spPr>
        <p:txBody>
          <a:bodyPr wrap="none" anchor="ctr"/>
          <a:lstStyle/>
          <a:p>
            <a:pPr marL="342900" indent="-342900" algn="ctr">
              <a:spcBef>
                <a:spcPct val="20000"/>
              </a:spcBef>
            </a:pPr>
            <a:r>
              <a:rPr lang="en-US" sz="3200">
                <a:solidFill>
                  <a:srgbClr val="000046"/>
                </a:solidFill>
              </a:rPr>
              <a:t>Integration</a:t>
            </a:r>
          </a:p>
        </p:txBody>
      </p:sp>
      <p:sp>
        <p:nvSpPr>
          <p:cNvPr id="1214470" name="AutoShape 6"/>
          <p:cNvSpPr>
            <a:spLocks noChangeArrowheads="1"/>
          </p:cNvSpPr>
          <p:nvPr/>
        </p:nvSpPr>
        <p:spPr bwMode="auto">
          <a:xfrm>
            <a:off x="711200" y="4648200"/>
            <a:ext cx="4470400" cy="1143000"/>
          </a:xfrm>
          <a:prstGeom prst="roundRect">
            <a:avLst>
              <a:gd name="adj" fmla="val 16667"/>
            </a:avLst>
          </a:prstGeom>
          <a:solidFill>
            <a:srgbClr val="E3E3FF"/>
          </a:solidFill>
          <a:ln w="9525" algn="ctr">
            <a:solidFill>
              <a:srgbClr val="C7DB07"/>
            </a:solidFill>
            <a:round/>
            <a:headEnd/>
            <a:tailEnd/>
          </a:ln>
          <a:effectLst/>
        </p:spPr>
        <p:txBody>
          <a:bodyPr wrap="none" anchor="ctr"/>
          <a:lstStyle/>
          <a:p>
            <a:pPr marL="342900" indent="-342900" algn="ctr">
              <a:spcBef>
                <a:spcPct val="20000"/>
              </a:spcBef>
            </a:pPr>
            <a:r>
              <a:rPr lang="en-US" sz="3200">
                <a:solidFill>
                  <a:srgbClr val="000046"/>
                </a:solidFill>
              </a:rPr>
              <a:t>Internalization</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4468"/>
                                        </p:tgtEl>
                                        <p:attrNameLst>
                                          <p:attrName>style.visibility</p:attrName>
                                        </p:attrNameLst>
                                      </p:cBhvr>
                                      <p:to>
                                        <p:strVal val="visible"/>
                                      </p:to>
                                    </p:set>
                                    <p:animEffect transition="in" filter="blinds(horizontal)">
                                      <p:cBhvr>
                                        <p:cTn id="7" dur="500"/>
                                        <p:tgtEl>
                                          <p:spTgt spid="1214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4469">
                                            <p:bg/>
                                          </p:spTgt>
                                        </p:tgtEl>
                                        <p:attrNameLst>
                                          <p:attrName>style.visibility</p:attrName>
                                        </p:attrNameLst>
                                      </p:cBhvr>
                                      <p:to>
                                        <p:strVal val="visible"/>
                                      </p:to>
                                    </p:set>
                                    <p:animEffect transition="in" filter="blinds(horizontal)">
                                      <p:cBhvr>
                                        <p:cTn id="12" dur="500"/>
                                        <p:tgtEl>
                                          <p:spTgt spid="1214469">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14469">
                                            <p:txEl>
                                              <p:pRg st="0" end="0"/>
                                            </p:txEl>
                                          </p:spTgt>
                                        </p:tgtEl>
                                        <p:attrNameLst>
                                          <p:attrName>style.visibility</p:attrName>
                                        </p:attrNameLst>
                                      </p:cBhvr>
                                      <p:to>
                                        <p:strVal val="visible"/>
                                      </p:to>
                                    </p:set>
                                    <p:animEffect transition="in" filter="blinds(horizontal)">
                                      <p:cBhvr>
                                        <p:cTn id="15" dur="500"/>
                                        <p:tgtEl>
                                          <p:spTgt spid="121446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14470"/>
                                        </p:tgtEl>
                                        <p:attrNameLst>
                                          <p:attrName>style.visibility</p:attrName>
                                        </p:attrNameLst>
                                      </p:cBhvr>
                                      <p:to>
                                        <p:strVal val="visible"/>
                                      </p:to>
                                    </p:set>
                                    <p:animEffect transition="in" filter="blinds(horizontal)">
                                      <p:cBhvr>
                                        <p:cTn id="20" dur="500"/>
                                        <p:tgtEl>
                                          <p:spTgt spid="1214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468" grpId="0" animBg="1"/>
      <p:bldP spid="1214469" grpId="0" build="allAtOnce" animBg="1"/>
      <p:bldP spid="121447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Rectangle 2"/>
          <p:cNvSpPr>
            <a:spLocks noGrp="1" noChangeArrowheads="1"/>
          </p:cNvSpPr>
          <p:nvPr>
            <p:ph type="title"/>
          </p:nvPr>
        </p:nvSpPr>
        <p:spPr>
          <a:xfrm>
            <a:off x="304800" y="76200"/>
            <a:ext cx="11379200" cy="1143000"/>
          </a:xfrm>
        </p:spPr>
        <p:txBody>
          <a:bodyPr/>
          <a:lstStyle/>
          <a:p>
            <a:r>
              <a:rPr lang="en-US" sz="3200" dirty="0" smtClean="0"/>
              <a:t>The </a:t>
            </a:r>
            <a:r>
              <a:rPr lang="en-US" sz="3200" dirty="0"/>
              <a:t>10 Most Valuable Brands</a:t>
            </a:r>
          </a:p>
        </p:txBody>
      </p:sp>
      <p:graphicFrame>
        <p:nvGraphicFramePr>
          <p:cNvPr id="1218563" name="Group 3"/>
          <p:cNvGraphicFramePr>
            <a:graphicFrameLocks noGrp="1"/>
          </p:cNvGraphicFramePr>
          <p:nvPr>
            <p:ph idx="1"/>
          </p:nvPr>
        </p:nvGraphicFramePr>
        <p:xfrm>
          <a:off x="515257" y="2196735"/>
          <a:ext cx="9855200" cy="4176714"/>
        </p:xfrm>
        <a:graphic>
          <a:graphicData uri="http://schemas.openxmlformats.org/drawingml/2006/table">
            <a:tbl>
              <a:tblPr/>
              <a:tblGrid>
                <a:gridCol w="4210051"/>
                <a:gridCol w="5645149"/>
              </a:tblGrid>
              <a:tr h="463550">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1" i="0" u="none" strike="noStrike" cap="none" normalizeH="0" baseline="0" dirty="0" smtClean="0">
                          <a:ln>
                            <a:noFill/>
                          </a:ln>
                          <a:solidFill>
                            <a:schemeClr val="tx1"/>
                          </a:solidFill>
                          <a:effectLst/>
                          <a:latin typeface="Arial" charset="0"/>
                        </a:rPr>
                        <a:t>Brand</a:t>
                      </a:r>
                    </a:p>
                  </a:txBody>
                  <a:tcPr marL="121920" marR="12192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1" i="0" u="none" strike="noStrike" cap="none" normalizeH="0" baseline="0" dirty="0" smtClean="0">
                          <a:ln>
                            <a:noFill/>
                          </a:ln>
                          <a:solidFill>
                            <a:schemeClr val="tx1"/>
                          </a:solidFill>
                          <a:effectLst/>
                          <a:latin typeface="Arial" charset="0"/>
                        </a:rPr>
                        <a:t>Brand Value (Billions)</a:t>
                      </a:r>
                    </a:p>
                  </a:txBody>
                  <a:tcPr marL="121920" marR="121920" horzOverflow="overflow">
                    <a:lnL>
                      <a:noFill/>
                    </a:lnL>
                    <a:lnR cap="flat">
                      <a:noFill/>
                    </a:lnR>
                    <a:lnT cap="flat">
                      <a:noFill/>
                    </a:lnT>
                    <a:lnB>
                      <a:noFill/>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Coca-Cola</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dirty="0" smtClean="0">
                          <a:ln>
                            <a:noFill/>
                          </a:ln>
                          <a:solidFill>
                            <a:schemeClr val="tx1"/>
                          </a:solidFill>
                          <a:effectLst/>
                          <a:latin typeface="Arial" charset="0"/>
                        </a:rPr>
                        <a:t>$67.00</a:t>
                      </a:r>
                    </a:p>
                  </a:txBody>
                  <a:tcPr marL="121920" marR="121920" horzOverflow="overflow">
                    <a:lnL>
                      <a:noFill/>
                    </a:lnL>
                    <a:lnR cap="flat">
                      <a:noFill/>
                    </a:lnR>
                    <a:lnT>
                      <a:noFill/>
                    </a:lnT>
                    <a:lnB>
                      <a:noFill/>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Microsoft</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$56.93</a:t>
                      </a:r>
                    </a:p>
                  </a:txBody>
                  <a:tcPr marL="121920" marR="121920" horzOverflow="overflow">
                    <a:lnL>
                      <a:noFill/>
                    </a:lnL>
                    <a:lnR cap="flat">
                      <a:noFill/>
                    </a:lnR>
                    <a:lnT>
                      <a:noFill/>
                    </a:lnT>
                    <a:lnB>
                      <a:noFill/>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IBM</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$56.20</a:t>
                      </a:r>
                    </a:p>
                  </a:txBody>
                  <a:tcPr marL="121920" marR="121920" horzOverflow="overflow">
                    <a:lnL>
                      <a:noFill/>
                    </a:lnL>
                    <a:lnR cap="flat">
                      <a:noFill/>
                    </a:lnR>
                    <a:lnT>
                      <a:noFill/>
                    </a:lnT>
                    <a:lnB>
                      <a:noFill/>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GE</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$48.91</a:t>
                      </a:r>
                    </a:p>
                  </a:txBody>
                  <a:tcPr marL="121920" marR="121920" horzOverflow="overflow">
                    <a:lnL>
                      <a:noFill/>
                    </a:lnL>
                    <a:lnR cap="flat">
                      <a:noFill/>
                    </a:lnR>
                    <a:lnT>
                      <a:noFill/>
                    </a:lnT>
                    <a:lnB>
                      <a:noFill/>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Intel</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$38.32</a:t>
                      </a:r>
                    </a:p>
                  </a:txBody>
                  <a:tcPr marL="121920" marR="121920" horzOverflow="overflow">
                    <a:lnL>
                      <a:noFill/>
                    </a:lnL>
                    <a:lnR cap="flat">
                      <a:noFill/>
                    </a:lnR>
                    <a:lnT>
                      <a:noFill/>
                    </a:lnT>
                    <a:lnB>
                      <a:noFill/>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dirty="0" smtClean="0">
                          <a:ln>
                            <a:noFill/>
                          </a:ln>
                          <a:solidFill>
                            <a:schemeClr val="tx1"/>
                          </a:solidFill>
                          <a:effectLst/>
                          <a:latin typeface="Arial" charset="0"/>
                        </a:rPr>
                        <a:t>Toyota</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$27.94</a:t>
                      </a:r>
                    </a:p>
                  </a:txBody>
                  <a:tcPr marL="121920" marR="121920" horzOverflow="overflow">
                    <a:lnL>
                      <a:noFill/>
                    </a:lnL>
                    <a:lnR cap="flat">
                      <a:noFill/>
                    </a:lnR>
                    <a:lnT>
                      <a:noFill/>
                    </a:lnT>
                    <a:lnB>
                      <a:noFill/>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dirty="0" smtClean="0">
                          <a:ln>
                            <a:noFill/>
                          </a:ln>
                          <a:solidFill>
                            <a:schemeClr val="tx1"/>
                          </a:solidFill>
                          <a:effectLst/>
                          <a:latin typeface="Arial" charset="0"/>
                        </a:rPr>
                        <a:t>McDonald’s</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$27.50</a:t>
                      </a:r>
                    </a:p>
                  </a:txBody>
                  <a:tcPr marL="121920" marR="121920" horzOverflow="overflow">
                    <a:lnL>
                      <a:noFill/>
                    </a:lnL>
                    <a:lnR cap="flat">
                      <a:noFill/>
                    </a:lnR>
                    <a:lnT>
                      <a:noFill/>
                    </a:lnT>
                    <a:lnB>
                      <a:noFill/>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smtClean="0">
                          <a:ln>
                            <a:noFill/>
                          </a:ln>
                          <a:solidFill>
                            <a:schemeClr val="tx1"/>
                          </a:solidFill>
                          <a:effectLst/>
                          <a:latin typeface="Arial" charset="0"/>
                        </a:rPr>
                        <a:t>Mercedes-Benz</a:t>
                      </a:r>
                    </a:p>
                  </a:txBody>
                  <a:tcPr marL="121920" marR="12192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Tx/>
                        <a:buNone/>
                        <a:tabLst/>
                      </a:pPr>
                      <a:r>
                        <a:rPr kumimoji="0" lang="en-US" sz="2400" b="0" i="0" u="none" strike="noStrike" cap="none" normalizeH="0" baseline="0" dirty="0" smtClean="0">
                          <a:ln>
                            <a:noFill/>
                          </a:ln>
                          <a:solidFill>
                            <a:schemeClr val="tx1"/>
                          </a:solidFill>
                          <a:effectLst/>
                          <a:latin typeface="Arial" charset="0"/>
                        </a:rPr>
                        <a:t>$22.13</a:t>
                      </a:r>
                    </a:p>
                  </a:txBody>
                  <a:tcPr marL="121920" marR="12192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en-US" sz="3200" dirty="0" err="1"/>
              <a:t>Interbrand’s</a:t>
            </a:r>
            <a:r>
              <a:rPr lang="en-US" sz="3200" dirty="0"/>
              <a:t> Steps in Calculating Brand Equity</a:t>
            </a:r>
          </a:p>
        </p:txBody>
      </p:sp>
      <p:sp>
        <p:nvSpPr>
          <p:cNvPr id="1371139" name="Rectangle 3"/>
          <p:cNvSpPr>
            <a:spLocks noGrp="1" noChangeArrowheads="1"/>
          </p:cNvSpPr>
          <p:nvPr>
            <p:ph type="body" idx="1"/>
          </p:nvPr>
        </p:nvSpPr>
        <p:spPr/>
        <p:txBody>
          <a:bodyPr/>
          <a:lstStyle/>
          <a:p>
            <a:r>
              <a:rPr lang="en-US" dirty="0"/>
              <a:t>Market segmentation</a:t>
            </a:r>
          </a:p>
          <a:p>
            <a:r>
              <a:rPr lang="en-US" dirty="0"/>
              <a:t>Financial analysis</a:t>
            </a:r>
          </a:p>
          <a:p>
            <a:r>
              <a:rPr lang="en-US" dirty="0"/>
              <a:t>Role of branding</a:t>
            </a:r>
          </a:p>
          <a:p>
            <a:r>
              <a:rPr lang="en-US" dirty="0"/>
              <a:t>Brand strength</a:t>
            </a:r>
          </a:p>
          <a:p>
            <a:r>
              <a:rPr lang="en-US" dirty="0"/>
              <a:t>Brand value calculation</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1139">
                                            <p:txEl>
                                              <p:pRg st="0" end="0"/>
                                            </p:txEl>
                                          </p:spTgt>
                                        </p:tgtEl>
                                        <p:attrNameLst>
                                          <p:attrName>style.visibility</p:attrName>
                                        </p:attrNameLst>
                                      </p:cBhvr>
                                      <p:to>
                                        <p:strVal val="visible"/>
                                      </p:to>
                                    </p:set>
                                    <p:animEffect transition="in" filter="blinds(horizontal)">
                                      <p:cBhvr>
                                        <p:cTn id="7" dur="500"/>
                                        <p:tgtEl>
                                          <p:spTgt spid="137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1139">
                                            <p:txEl>
                                              <p:pRg st="1" end="1"/>
                                            </p:txEl>
                                          </p:spTgt>
                                        </p:tgtEl>
                                        <p:attrNameLst>
                                          <p:attrName>style.visibility</p:attrName>
                                        </p:attrNameLst>
                                      </p:cBhvr>
                                      <p:to>
                                        <p:strVal val="visible"/>
                                      </p:to>
                                    </p:set>
                                    <p:animEffect transition="in" filter="blinds(horizontal)">
                                      <p:cBhvr>
                                        <p:cTn id="12" dur="500"/>
                                        <p:tgtEl>
                                          <p:spTgt spid="1371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1139">
                                            <p:txEl>
                                              <p:pRg st="2" end="2"/>
                                            </p:txEl>
                                          </p:spTgt>
                                        </p:tgtEl>
                                        <p:attrNameLst>
                                          <p:attrName>style.visibility</p:attrName>
                                        </p:attrNameLst>
                                      </p:cBhvr>
                                      <p:to>
                                        <p:strVal val="visible"/>
                                      </p:to>
                                    </p:set>
                                    <p:animEffect transition="in" filter="blinds(horizontal)">
                                      <p:cBhvr>
                                        <p:cTn id="17" dur="500"/>
                                        <p:tgtEl>
                                          <p:spTgt spid="1371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1139">
                                            <p:txEl>
                                              <p:pRg st="3" end="3"/>
                                            </p:txEl>
                                          </p:spTgt>
                                        </p:tgtEl>
                                        <p:attrNameLst>
                                          <p:attrName>style.visibility</p:attrName>
                                        </p:attrNameLst>
                                      </p:cBhvr>
                                      <p:to>
                                        <p:strVal val="visible"/>
                                      </p:to>
                                    </p:set>
                                    <p:animEffect transition="in" filter="blinds(horizontal)">
                                      <p:cBhvr>
                                        <p:cTn id="22" dur="500"/>
                                        <p:tgtEl>
                                          <p:spTgt spid="1371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71139">
                                            <p:txEl>
                                              <p:pRg st="4" end="4"/>
                                            </p:txEl>
                                          </p:spTgt>
                                        </p:tgtEl>
                                        <p:attrNameLst>
                                          <p:attrName>style.visibility</p:attrName>
                                        </p:attrNameLst>
                                      </p:cBhvr>
                                      <p:to>
                                        <p:strVal val="visible"/>
                                      </p:to>
                                    </p:set>
                                    <p:animEffect transition="in" filter="blinds(horizontal)">
                                      <p:cBhvr>
                                        <p:cTn id="27" dur="500"/>
                                        <p:tgtEl>
                                          <p:spTgt spid="137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1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title"/>
          </p:nvPr>
        </p:nvSpPr>
        <p:spPr>
          <a:xfrm>
            <a:off x="304800" y="76200"/>
            <a:ext cx="11379200" cy="1143000"/>
          </a:xfrm>
        </p:spPr>
        <p:txBody>
          <a:bodyPr/>
          <a:lstStyle/>
          <a:p>
            <a:r>
              <a:rPr lang="en-US"/>
              <a:t>Devising a Branding Strategy</a:t>
            </a:r>
          </a:p>
        </p:txBody>
      </p:sp>
      <p:sp>
        <p:nvSpPr>
          <p:cNvPr id="1224707" name="AutoShape 3" descr="money"/>
          <p:cNvSpPr>
            <a:spLocks noChangeArrowheads="1"/>
          </p:cNvSpPr>
          <p:nvPr/>
        </p:nvSpPr>
        <p:spPr bwMode="auto">
          <a:xfrm>
            <a:off x="812800" y="1828800"/>
            <a:ext cx="5588000" cy="4419600"/>
          </a:xfrm>
          <a:prstGeom prst="rtTriangle">
            <a:avLst/>
          </a:prstGeom>
          <a:blipFill dpi="0" rotWithShape="1">
            <a:blip r:embed="rId3" cstate="print"/>
            <a:srcRect/>
            <a:stretch>
              <a:fillRect/>
            </a:stretch>
          </a:blipFill>
          <a:ln w="38100">
            <a:solidFill>
              <a:srgbClr val="CCCC00"/>
            </a:solidFill>
            <a:miter lim="800000"/>
            <a:headEnd/>
            <a:tailEnd/>
          </a:ln>
          <a:effectLst/>
        </p:spPr>
        <p:txBody>
          <a:bodyPr wrap="none" anchor="ctr"/>
          <a:lstStyle/>
          <a:p>
            <a:endParaRPr lang="en-US"/>
          </a:p>
        </p:txBody>
      </p:sp>
      <p:sp>
        <p:nvSpPr>
          <p:cNvPr id="1224708" name="AutoShape 4"/>
          <p:cNvSpPr>
            <a:spLocks noChangeArrowheads="1"/>
          </p:cNvSpPr>
          <p:nvPr/>
        </p:nvSpPr>
        <p:spPr bwMode="auto">
          <a:xfrm>
            <a:off x="2336800" y="1905000"/>
            <a:ext cx="6096000" cy="9144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Develop new brand elements</a:t>
            </a:r>
          </a:p>
        </p:txBody>
      </p:sp>
      <p:sp>
        <p:nvSpPr>
          <p:cNvPr id="1224709" name="AutoShape 5"/>
          <p:cNvSpPr>
            <a:spLocks noChangeArrowheads="1"/>
          </p:cNvSpPr>
          <p:nvPr/>
        </p:nvSpPr>
        <p:spPr bwMode="auto">
          <a:xfrm>
            <a:off x="3962400" y="3200400"/>
            <a:ext cx="6096000" cy="9144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Apply existing brand elements</a:t>
            </a:r>
          </a:p>
        </p:txBody>
      </p:sp>
      <p:sp>
        <p:nvSpPr>
          <p:cNvPr id="1224710" name="AutoShape 6"/>
          <p:cNvSpPr>
            <a:spLocks noChangeArrowheads="1"/>
          </p:cNvSpPr>
          <p:nvPr/>
        </p:nvSpPr>
        <p:spPr bwMode="auto">
          <a:xfrm>
            <a:off x="5283200" y="4495800"/>
            <a:ext cx="6096000" cy="9144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Use a combination of </a:t>
            </a:r>
          </a:p>
          <a:p>
            <a:pPr algn="ctr"/>
            <a:r>
              <a:rPr lang="en-US" sz="2800" dirty="0">
                <a:solidFill>
                  <a:schemeClr val="bg2"/>
                </a:solidFill>
              </a:rPr>
              <a:t>old and new</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24707"/>
                                        </p:tgtEl>
                                        <p:attrNameLst>
                                          <p:attrName>style.visibility</p:attrName>
                                        </p:attrNameLst>
                                      </p:cBhvr>
                                      <p:to>
                                        <p:strVal val="visible"/>
                                      </p:to>
                                    </p:set>
                                    <p:animEffect transition="in" filter="blinds(horizontal)">
                                      <p:cBhvr>
                                        <p:cTn id="7" dur="500"/>
                                        <p:tgtEl>
                                          <p:spTgt spid="12247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4708"/>
                                        </p:tgtEl>
                                        <p:attrNameLst>
                                          <p:attrName>style.visibility</p:attrName>
                                        </p:attrNameLst>
                                      </p:cBhvr>
                                      <p:to>
                                        <p:strVal val="visible"/>
                                      </p:to>
                                    </p:set>
                                    <p:animEffect transition="in" filter="blinds(horizontal)">
                                      <p:cBhvr>
                                        <p:cTn id="12" dur="500"/>
                                        <p:tgtEl>
                                          <p:spTgt spid="12247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4709"/>
                                        </p:tgtEl>
                                        <p:attrNameLst>
                                          <p:attrName>style.visibility</p:attrName>
                                        </p:attrNameLst>
                                      </p:cBhvr>
                                      <p:to>
                                        <p:strVal val="visible"/>
                                      </p:to>
                                    </p:set>
                                    <p:animEffect transition="in" filter="blinds(horizontal)">
                                      <p:cBhvr>
                                        <p:cTn id="17" dur="500"/>
                                        <p:tgtEl>
                                          <p:spTgt spid="12247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4710"/>
                                        </p:tgtEl>
                                        <p:attrNameLst>
                                          <p:attrName>style.visibility</p:attrName>
                                        </p:attrNameLst>
                                      </p:cBhvr>
                                      <p:to>
                                        <p:strVal val="visible"/>
                                      </p:to>
                                    </p:set>
                                    <p:animEffect transition="in" filter="blinds(horizontal)">
                                      <p:cBhvr>
                                        <p:cTn id="22" dur="500"/>
                                        <p:tgtEl>
                                          <p:spTgt spid="1224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07" grpId="0" animBg="1"/>
      <p:bldP spid="1224708" grpId="0" animBg="1"/>
      <p:bldP spid="1224709" grpId="0" animBg="1"/>
      <p:bldP spid="12247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Grp="1" noChangeArrowheads="1"/>
          </p:cNvSpPr>
          <p:nvPr>
            <p:ph type="title"/>
          </p:nvPr>
        </p:nvSpPr>
        <p:spPr/>
        <p:txBody>
          <a:bodyPr/>
          <a:lstStyle/>
          <a:p>
            <a:r>
              <a:rPr lang="en-US" sz="3200"/>
              <a:t>Brand Naming</a:t>
            </a:r>
          </a:p>
        </p:txBody>
      </p:sp>
      <p:sp>
        <p:nvSpPr>
          <p:cNvPr id="1227779" name="AutoShape 3" descr="ph0906"/>
          <p:cNvSpPr>
            <a:spLocks noChangeArrowheads="1"/>
          </p:cNvSpPr>
          <p:nvPr/>
        </p:nvSpPr>
        <p:spPr bwMode="auto">
          <a:xfrm>
            <a:off x="812800" y="1524000"/>
            <a:ext cx="5588000" cy="4724400"/>
          </a:xfrm>
          <a:prstGeom prst="rtTriangle">
            <a:avLst/>
          </a:prstGeom>
          <a:blipFill dpi="0" rotWithShape="1">
            <a:blip r:embed="rId3" cstate="print"/>
            <a:srcRect/>
            <a:stretch>
              <a:fillRect/>
            </a:stretch>
          </a:blipFill>
          <a:ln w="38100">
            <a:solidFill>
              <a:srgbClr val="CCCC00"/>
            </a:solidFill>
            <a:miter lim="800000"/>
            <a:headEnd/>
            <a:tailEnd/>
          </a:ln>
          <a:effectLst/>
        </p:spPr>
        <p:txBody>
          <a:bodyPr wrap="none" anchor="ctr"/>
          <a:lstStyle/>
          <a:p>
            <a:endParaRPr lang="en-US"/>
          </a:p>
        </p:txBody>
      </p:sp>
      <p:sp>
        <p:nvSpPr>
          <p:cNvPr id="1227780" name="AutoShape 4"/>
          <p:cNvSpPr>
            <a:spLocks noChangeArrowheads="1"/>
          </p:cNvSpPr>
          <p:nvPr/>
        </p:nvSpPr>
        <p:spPr bwMode="auto">
          <a:xfrm>
            <a:off x="2743200" y="1524000"/>
            <a:ext cx="5689600" cy="7620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a:solidFill>
                  <a:schemeClr val="bg2"/>
                </a:solidFill>
              </a:rPr>
              <a:t>Individual names</a:t>
            </a:r>
          </a:p>
        </p:txBody>
      </p:sp>
      <p:sp>
        <p:nvSpPr>
          <p:cNvPr id="1227781" name="AutoShape 5"/>
          <p:cNvSpPr>
            <a:spLocks noChangeArrowheads="1"/>
          </p:cNvSpPr>
          <p:nvPr/>
        </p:nvSpPr>
        <p:spPr bwMode="auto">
          <a:xfrm>
            <a:off x="3556000" y="2590800"/>
            <a:ext cx="5791200" cy="8382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Blanket family names</a:t>
            </a:r>
          </a:p>
        </p:txBody>
      </p:sp>
      <p:sp>
        <p:nvSpPr>
          <p:cNvPr id="1227782" name="AutoShape 6"/>
          <p:cNvSpPr>
            <a:spLocks noChangeArrowheads="1"/>
          </p:cNvSpPr>
          <p:nvPr/>
        </p:nvSpPr>
        <p:spPr bwMode="auto">
          <a:xfrm>
            <a:off x="4876800" y="3733800"/>
            <a:ext cx="5791200" cy="8382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a:solidFill>
                  <a:schemeClr val="bg2"/>
                </a:solidFill>
              </a:rPr>
              <a:t>Separate family names</a:t>
            </a:r>
          </a:p>
        </p:txBody>
      </p:sp>
      <p:sp>
        <p:nvSpPr>
          <p:cNvPr id="1227783" name="AutoShape 7"/>
          <p:cNvSpPr>
            <a:spLocks noChangeArrowheads="1"/>
          </p:cNvSpPr>
          <p:nvPr/>
        </p:nvSpPr>
        <p:spPr bwMode="auto">
          <a:xfrm>
            <a:off x="5791200" y="5029200"/>
            <a:ext cx="5791200" cy="838200"/>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r>
              <a:rPr lang="en-US" sz="2800" dirty="0">
                <a:solidFill>
                  <a:schemeClr val="bg2"/>
                </a:solidFill>
              </a:rPr>
              <a:t>Corporate name-individual name combo</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27779"/>
                                        </p:tgtEl>
                                        <p:attrNameLst>
                                          <p:attrName>style.visibility</p:attrName>
                                        </p:attrNameLst>
                                      </p:cBhvr>
                                      <p:to>
                                        <p:strVal val="visible"/>
                                      </p:to>
                                    </p:set>
                                    <p:animEffect transition="in" filter="blinds(horizontal)">
                                      <p:cBhvr>
                                        <p:cTn id="7" dur="500"/>
                                        <p:tgtEl>
                                          <p:spTgt spid="12277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7780"/>
                                        </p:tgtEl>
                                        <p:attrNameLst>
                                          <p:attrName>style.visibility</p:attrName>
                                        </p:attrNameLst>
                                      </p:cBhvr>
                                      <p:to>
                                        <p:strVal val="visible"/>
                                      </p:to>
                                    </p:set>
                                    <p:animEffect transition="in" filter="blinds(horizontal)">
                                      <p:cBhvr>
                                        <p:cTn id="12" dur="500"/>
                                        <p:tgtEl>
                                          <p:spTgt spid="12277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7781"/>
                                        </p:tgtEl>
                                        <p:attrNameLst>
                                          <p:attrName>style.visibility</p:attrName>
                                        </p:attrNameLst>
                                      </p:cBhvr>
                                      <p:to>
                                        <p:strVal val="visible"/>
                                      </p:to>
                                    </p:set>
                                    <p:animEffect transition="in" filter="blinds(horizontal)">
                                      <p:cBhvr>
                                        <p:cTn id="17" dur="500"/>
                                        <p:tgtEl>
                                          <p:spTgt spid="12277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7782"/>
                                        </p:tgtEl>
                                        <p:attrNameLst>
                                          <p:attrName>style.visibility</p:attrName>
                                        </p:attrNameLst>
                                      </p:cBhvr>
                                      <p:to>
                                        <p:strVal val="visible"/>
                                      </p:to>
                                    </p:set>
                                    <p:animEffect transition="in" filter="blinds(horizontal)">
                                      <p:cBhvr>
                                        <p:cTn id="22" dur="500"/>
                                        <p:tgtEl>
                                          <p:spTgt spid="12277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7783"/>
                                        </p:tgtEl>
                                        <p:attrNameLst>
                                          <p:attrName>style.visibility</p:attrName>
                                        </p:attrNameLst>
                                      </p:cBhvr>
                                      <p:to>
                                        <p:strVal val="visible"/>
                                      </p:to>
                                    </p:set>
                                    <p:animEffect transition="in" filter="blinds(horizontal)">
                                      <p:cBhvr>
                                        <p:cTn id="27" dur="500"/>
                                        <p:tgtEl>
                                          <p:spTgt spid="1227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79" grpId="0" animBg="1"/>
      <p:bldP spid="1227780" grpId="0" animBg="1"/>
      <p:bldP spid="1227781" grpId="0" animBg="1"/>
      <p:bldP spid="1227782" grpId="0" animBg="1"/>
      <p:bldP spid="12277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a:xfrm>
            <a:off x="1016000" y="274638"/>
            <a:ext cx="10261600" cy="1325562"/>
          </a:xfrm>
        </p:spPr>
        <p:txBody>
          <a:bodyPr/>
          <a:lstStyle/>
          <a:p>
            <a:r>
              <a:rPr lang="en-US" dirty="0"/>
              <a:t>Brand Roles in a Brand Portfolio</a:t>
            </a:r>
          </a:p>
        </p:txBody>
      </p:sp>
      <p:sp>
        <p:nvSpPr>
          <p:cNvPr id="1230851" name="Rectangle 3"/>
          <p:cNvSpPr>
            <a:spLocks noChangeArrowheads="1"/>
          </p:cNvSpPr>
          <p:nvPr/>
        </p:nvSpPr>
        <p:spPr bwMode="auto">
          <a:xfrm>
            <a:off x="1828800" y="2133600"/>
            <a:ext cx="4165600" cy="1828800"/>
          </a:xfrm>
          <a:prstGeom prst="rect">
            <a:avLst/>
          </a:prstGeom>
          <a:gradFill rotWithShape="1">
            <a:gsLst>
              <a:gs pos="0">
                <a:srgbClr val="FFDD4F"/>
              </a:gs>
              <a:gs pos="100000">
                <a:srgbClr val="FFFFFF"/>
              </a:gs>
            </a:gsLst>
            <a:lin ang="5400000" scaled="1"/>
          </a:gradFill>
          <a:ln w="9525" algn="ctr">
            <a:solidFill>
              <a:srgbClr val="E1DC00"/>
            </a:solidFill>
            <a:miter lim="800000"/>
            <a:headEnd/>
            <a:tailEnd/>
          </a:ln>
          <a:effectLst/>
        </p:spPr>
        <p:txBody>
          <a:bodyPr wrap="none" anchor="ctr"/>
          <a:lstStyle/>
          <a:p>
            <a:pPr marL="342900" indent="-342900" algn="ctr">
              <a:spcBef>
                <a:spcPct val="20000"/>
              </a:spcBef>
            </a:pPr>
            <a:r>
              <a:rPr lang="en-US" sz="3200">
                <a:solidFill>
                  <a:srgbClr val="000046"/>
                </a:solidFill>
              </a:rPr>
              <a:t>Flankers</a:t>
            </a:r>
          </a:p>
        </p:txBody>
      </p:sp>
      <p:sp>
        <p:nvSpPr>
          <p:cNvPr id="1230852" name="Rectangle 4"/>
          <p:cNvSpPr>
            <a:spLocks noChangeArrowheads="1"/>
          </p:cNvSpPr>
          <p:nvPr/>
        </p:nvSpPr>
        <p:spPr bwMode="auto">
          <a:xfrm>
            <a:off x="1828800" y="4038600"/>
            <a:ext cx="4165600" cy="1828800"/>
          </a:xfrm>
          <a:prstGeom prst="rect">
            <a:avLst/>
          </a:prstGeom>
          <a:gradFill rotWithShape="1">
            <a:gsLst>
              <a:gs pos="0">
                <a:srgbClr val="FFDD4F"/>
              </a:gs>
              <a:gs pos="100000">
                <a:srgbClr val="FFFFFF"/>
              </a:gs>
            </a:gsLst>
            <a:lin ang="5400000" scaled="1"/>
          </a:gradFill>
          <a:ln w="9525" algn="ctr">
            <a:noFill/>
            <a:miter lim="800000"/>
            <a:headEnd/>
            <a:tailEnd/>
          </a:ln>
          <a:effectLst/>
        </p:spPr>
        <p:txBody>
          <a:bodyPr wrap="none" anchor="ctr"/>
          <a:lstStyle/>
          <a:p>
            <a:pPr marL="342900" indent="-342900" algn="ctr">
              <a:spcBef>
                <a:spcPct val="20000"/>
              </a:spcBef>
            </a:pPr>
            <a:r>
              <a:rPr lang="en-US" sz="3200">
                <a:solidFill>
                  <a:srgbClr val="000046"/>
                </a:solidFill>
              </a:rPr>
              <a:t>Low-end</a:t>
            </a:r>
          </a:p>
          <a:p>
            <a:pPr marL="342900" indent="-342900" algn="ctr">
              <a:spcBef>
                <a:spcPct val="20000"/>
              </a:spcBef>
            </a:pPr>
            <a:r>
              <a:rPr lang="en-US" sz="3200">
                <a:solidFill>
                  <a:srgbClr val="000046"/>
                </a:solidFill>
              </a:rPr>
              <a:t>Entry-level</a:t>
            </a:r>
          </a:p>
        </p:txBody>
      </p:sp>
      <p:sp>
        <p:nvSpPr>
          <p:cNvPr id="1230853" name="Rectangle 5"/>
          <p:cNvSpPr>
            <a:spLocks noChangeArrowheads="1"/>
          </p:cNvSpPr>
          <p:nvPr/>
        </p:nvSpPr>
        <p:spPr bwMode="auto">
          <a:xfrm>
            <a:off x="6197600" y="4038600"/>
            <a:ext cx="4165600" cy="1828800"/>
          </a:xfrm>
          <a:prstGeom prst="rect">
            <a:avLst/>
          </a:prstGeom>
          <a:gradFill rotWithShape="1">
            <a:gsLst>
              <a:gs pos="0">
                <a:srgbClr val="FFDD4F"/>
              </a:gs>
              <a:gs pos="100000">
                <a:srgbClr val="FFFFFF"/>
              </a:gs>
            </a:gsLst>
            <a:lin ang="5400000" scaled="1"/>
          </a:gradFill>
          <a:ln w="9525" algn="ctr">
            <a:solidFill>
              <a:srgbClr val="E1DC00"/>
            </a:solidFill>
            <a:miter lim="800000"/>
            <a:headEnd/>
            <a:tailEnd/>
          </a:ln>
          <a:effectLst/>
        </p:spPr>
        <p:txBody>
          <a:bodyPr wrap="none" anchor="ctr"/>
          <a:lstStyle/>
          <a:p>
            <a:pPr marL="342900" indent="-342900" algn="ctr">
              <a:spcBef>
                <a:spcPct val="20000"/>
              </a:spcBef>
            </a:pPr>
            <a:r>
              <a:rPr lang="en-US" sz="3200">
                <a:solidFill>
                  <a:srgbClr val="000046"/>
                </a:solidFill>
              </a:rPr>
              <a:t>High-end</a:t>
            </a:r>
          </a:p>
          <a:p>
            <a:pPr marL="342900" indent="-342900" algn="ctr">
              <a:spcBef>
                <a:spcPct val="20000"/>
              </a:spcBef>
            </a:pPr>
            <a:r>
              <a:rPr lang="en-US" sz="3200">
                <a:solidFill>
                  <a:srgbClr val="000046"/>
                </a:solidFill>
              </a:rPr>
              <a:t>Prestige</a:t>
            </a:r>
          </a:p>
        </p:txBody>
      </p:sp>
      <p:sp>
        <p:nvSpPr>
          <p:cNvPr id="1230854" name="Rectangle 6"/>
          <p:cNvSpPr>
            <a:spLocks noChangeArrowheads="1"/>
          </p:cNvSpPr>
          <p:nvPr/>
        </p:nvSpPr>
        <p:spPr bwMode="auto">
          <a:xfrm>
            <a:off x="6197600" y="2133600"/>
            <a:ext cx="4165600" cy="1828800"/>
          </a:xfrm>
          <a:prstGeom prst="rect">
            <a:avLst/>
          </a:prstGeom>
          <a:gradFill rotWithShape="1">
            <a:gsLst>
              <a:gs pos="0">
                <a:srgbClr val="FFDD4F"/>
              </a:gs>
              <a:gs pos="100000">
                <a:srgbClr val="FFFFFF"/>
              </a:gs>
            </a:gsLst>
            <a:lin ang="5400000" scaled="1"/>
          </a:gradFill>
          <a:ln w="9525" algn="ctr">
            <a:noFill/>
            <a:miter lim="800000"/>
            <a:headEnd/>
            <a:tailEnd/>
          </a:ln>
          <a:effectLst/>
        </p:spPr>
        <p:txBody>
          <a:bodyPr wrap="none" anchor="ctr"/>
          <a:lstStyle/>
          <a:p>
            <a:pPr marL="342900" indent="-342900" algn="ctr">
              <a:spcBef>
                <a:spcPct val="20000"/>
              </a:spcBef>
            </a:pPr>
            <a:r>
              <a:rPr lang="en-US" sz="3200">
                <a:solidFill>
                  <a:srgbClr val="000046"/>
                </a:solidFill>
              </a:rPr>
              <a:t>Cash Cows</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0851"/>
                                        </p:tgtEl>
                                        <p:attrNameLst>
                                          <p:attrName>style.visibility</p:attrName>
                                        </p:attrNameLst>
                                      </p:cBhvr>
                                      <p:to>
                                        <p:strVal val="visible"/>
                                      </p:to>
                                    </p:set>
                                    <p:animEffect transition="in" filter="blinds(horizontal)">
                                      <p:cBhvr>
                                        <p:cTn id="7" dur="500"/>
                                        <p:tgtEl>
                                          <p:spTgt spid="12308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0854"/>
                                        </p:tgtEl>
                                        <p:attrNameLst>
                                          <p:attrName>style.visibility</p:attrName>
                                        </p:attrNameLst>
                                      </p:cBhvr>
                                      <p:to>
                                        <p:strVal val="visible"/>
                                      </p:to>
                                    </p:set>
                                    <p:animEffect transition="in" filter="blinds(horizontal)">
                                      <p:cBhvr>
                                        <p:cTn id="12" dur="500"/>
                                        <p:tgtEl>
                                          <p:spTgt spid="12308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0852"/>
                                        </p:tgtEl>
                                        <p:attrNameLst>
                                          <p:attrName>style.visibility</p:attrName>
                                        </p:attrNameLst>
                                      </p:cBhvr>
                                      <p:to>
                                        <p:strVal val="visible"/>
                                      </p:to>
                                    </p:set>
                                    <p:animEffect transition="in" filter="blinds(horizontal)">
                                      <p:cBhvr>
                                        <p:cTn id="17" dur="500"/>
                                        <p:tgtEl>
                                          <p:spTgt spid="12308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30853"/>
                                        </p:tgtEl>
                                        <p:attrNameLst>
                                          <p:attrName>style.visibility</p:attrName>
                                        </p:attrNameLst>
                                      </p:cBhvr>
                                      <p:to>
                                        <p:strVal val="visible"/>
                                      </p:to>
                                    </p:set>
                                    <p:animEffect transition="in" filter="blinds(horizontal)">
                                      <p:cBhvr>
                                        <p:cTn id="22" dur="500"/>
                                        <p:tgtEl>
                                          <p:spTgt spid="1230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51" grpId="0" animBg="1"/>
      <p:bldP spid="1230852" grpId="0" animBg="1"/>
      <p:bldP spid="1230853" grpId="0" animBg="1"/>
      <p:bldP spid="12308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vikram.chauhan\Desktop\Screenshot 2024-02-22 173357.jpg"/>
          <p:cNvPicPr>
            <a:picLocks noChangeAspect="1" noChangeArrowheads="1"/>
          </p:cNvPicPr>
          <p:nvPr/>
        </p:nvPicPr>
        <p:blipFill>
          <a:blip r:embed="rId2" cstate="print"/>
          <a:srcRect/>
          <a:stretch>
            <a:fillRect/>
          </a:stretch>
        </p:blipFill>
        <p:spPr bwMode="auto">
          <a:xfrm>
            <a:off x="1815737" y="2220686"/>
            <a:ext cx="6471013" cy="402336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Patagonia's 'Don't buy this jacket' </a:t>
            </a:r>
            <a:r>
              <a:rPr lang="en-US" dirty="0" err="1" smtClean="0"/>
              <a:t>ad.</a:t>
            </a:r>
            <a:r>
              <a:rPr lang="en-US" dirty="0" smtClean="0"/>
              <a:t/>
            </a:r>
            <a:br>
              <a:rPr lang="en-US" dirty="0" smtClean="0"/>
            </a:br>
            <a:endParaRPr lang="en-US" dirty="0"/>
          </a:p>
        </p:txBody>
      </p:sp>
      <p:pic>
        <p:nvPicPr>
          <p:cNvPr id="2050" name="Picture 2" descr="C:\Users\vikram.chauhan\Desktop\Screenshot 2024-02-22 173441.jpg"/>
          <p:cNvPicPr>
            <a:picLocks noChangeAspect="1" noChangeArrowheads="1"/>
          </p:cNvPicPr>
          <p:nvPr/>
        </p:nvPicPr>
        <p:blipFill>
          <a:blip r:embed="rId2" cstate="print"/>
          <a:srcRect/>
          <a:stretch>
            <a:fillRect/>
          </a:stretch>
        </p:blipFill>
        <p:spPr bwMode="auto">
          <a:xfrm>
            <a:off x="460738" y="2351315"/>
            <a:ext cx="7639050" cy="4023360"/>
          </a:xfrm>
          <a:prstGeom prst="rect">
            <a:avLst/>
          </a:prstGeom>
          <a:noFill/>
        </p:spPr>
      </p:pic>
      <p:sp>
        <p:nvSpPr>
          <p:cNvPr id="2051" name="Rectangle 3"/>
          <p:cNvSpPr>
            <a:spLocks noChangeArrowheads="1"/>
          </p:cNvSpPr>
          <p:nvPr/>
        </p:nvSpPr>
        <p:spPr bwMode="auto">
          <a:xfrm>
            <a:off x="8582295" y="2252043"/>
            <a:ext cx="2812869" cy="4234963"/>
          </a:xfrm>
          <a:prstGeom prst="rect">
            <a:avLst/>
          </a:prstGeom>
          <a:solidFill>
            <a:srgbClr val="CCEFFC"/>
          </a:solidFill>
          <a:ln w="9525">
            <a:noFill/>
            <a:miter lim="800000"/>
            <a:headEnd/>
            <a:tailEnd/>
          </a:ln>
          <a:effectLst/>
        </p:spPr>
        <p:txBody>
          <a:bodyPr vert="horz" wrap="square" lIns="91440" tIns="357075" rIns="9144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bg2"/>
                </a:solidFill>
                <a:effectLst/>
                <a:latin typeface="Roboto"/>
                <a:cs typeface="Arial" pitchFamily="34" charset="0"/>
              </a:rPr>
              <a:t>Patagonias</a:t>
            </a:r>
            <a:r>
              <a:rPr kumimoji="0" lang="en-US" sz="2000" b="1" i="0" u="none" strike="noStrike" cap="none" normalizeH="0" baseline="0" dirty="0" smtClean="0">
                <a:ln>
                  <a:noFill/>
                </a:ln>
                <a:solidFill>
                  <a:schemeClr val="bg2"/>
                </a:solidFill>
                <a:effectLst/>
                <a:latin typeface="Roboto"/>
                <a:cs typeface="Arial" pitchFamily="34" charset="0"/>
              </a:rPr>
              <a:t>’ Brand Positioning?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Arial" pitchFamily="34" charset="0"/>
                <a:cs typeface="Arial" pitchFamily="34" charset="0"/>
              </a:rPr>
              <a:t>For individuals who want outdoor clothing and gear that is durable, sustainable, and ethically made, Patagonia is the leading brand that emphasizes environmental and social responsibility.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031966" y="2227447"/>
            <a:ext cx="10424160" cy="3416320"/>
          </a:xfrm>
          <a:prstGeom prst="rect">
            <a:avLst/>
          </a:prstGeom>
        </p:spPr>
        <p:txBody>
          <a:bodyPr wrap="square">
            <a:spAutoFit/>
          </a:bodyPr>
          <a:lstStyle/>
          <a:p>
            <a:r>
              <a:rPr lang="en-US" dirty="0" smtClean="0"/>
              <a:t>A few years ago, they were trying to figure out how to handle Black Friday. They launched a campaign encouraging their consumers not to buy a new Patagonia jacket. Ok, now that’s crazy.</a:t>
            </a:r>
          </a:p>
          <a:p>
            <a:r>
              <a:rPr lang="en-US" dirty="0" smtClean="0"/>
              <a:t>Why? Everything they make takes something from the planet we can’t give back. Each piece of Patagonia clothing, whether or not it’s organic or uses recycled materials, emits several times its weight in greenhouse gases, generates at least another half garment’s worth of scrap, and draws down copious amounts of freshwater now growing scarce everywhere on the planet.</a:t>
            </a:r>
          </a:p>
          <a:p>
            <a:r>
              <a:rPr lang="en-US" dirty="0" smtClean="0"/>
              <a:t>The Patagonia case study is highlighted with an ad in the New York Times asking people to buy less on Black Friday. Yes, they are in business to make and sell products. Yes, they need to make money, and they are growing. But they want to make sure they address the risks of consumerism and don’t want to show up hypocritical.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8" name="Rectangle 2"/>
          <p:cNvSpPr>
            <a:spLocks noGrp="1" noChangeArrowheads="1"/>
          </p:cNvSpPr>
          <p:nvPr>
            <p:ph type="title"/>
          </p:nvPr>
        </p:nvSpPr>
        <p:spPr/>
        <p:txBody>
          <a:bodyPr/>
          <a:lstStyle/>
          <a:p>
            <a:r>
              <a:rPr lang="en-US" dirty="0"/>
              <a:t>Steps </a:t>
            </a:r>
            <a:r>
              <a:rPr lang="en-US" dirty="0" smtClean="0"/>
              <a:t>in </a:t>
            </a:r>
            <a:r>
              <a:rPr lang="en-US" dirty="0"/>
              <a:t>Brand Management</a:t>
            </a:r>
          </a:p>
        </p:txBody>
      </p:sp>
      <p:sp>
        <p:nvSpPr>
          <p:cNvPr id="1294339" name="Rectangle 3"/>
          <p:cNvSpPr>
            <a:spLocks noGrp="1" noChangeArrowheads="1"/>
          </p:cNvSpPr>
          <p:nvPr>
            <p:ph type="body" idx="1"/>
          </p:nvPr>
        </p:nvSpPr>
        <p:spPr>
          <a:xfrm>
            <a:off x="1016000" y="1752600"/>
            <a:ext cx="10261600" cy="3433354"/>
          </a:xfrm>
        </p:spPr>
        <p:txBody>
          <a:bodyPr/>
          <a:lstStyle/>
          <a:p>
            <a:r>
              <a:rPr lang="en-US" dirty="0"/>
              <a:t>Identifying and establishing brand positioning</a:t>
            </a:r>
          </a:p>
          <a:p>
            <a:r>
              <a:rPr lang="en-US" dirty="0"/>
              <a:t>Planning and implementing brand marketing</a:t>
            </a:r>
          </a:p>
          <a:p>
            <a:r>
              <a:rPr lang="en-US" dirty="0"/>
              <a:t>Measuring and interpreting brand performance</a:t>
            </a:r>
          </a:p>
          <a:p>
            <a:r>
              <a:rPr lang="en-US" dirty="0"/>
              <a:t>Growing and sustaining brand value</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4339">
                                            <p:txEl>
                                              <p:pRg st="0" end="0"/>
                                            </p:txEl>
                                          </p:spTgt>
                                        </p:tgtEl>
                                        <p:attrNameLst>
                                          <p:attrName>style.visibility</p:attrName>
                                        </p:attrNameLst>
                                      </p:cBhvr>
                                      <p:to>
                                        <p:strVal val="visible"/>
                                      </p:to>
                                    </p:set>
                                    <p:animEffect transition="in" filter="blinds(horizontal)">
                                      <p:cBhvr>
                                        <p:cTn id="7" dur="500"/>
                                        <p:tgtEl>
                                          <p:spTgt spid="129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4339">
                                            <p:txEl>
                                              <p:pRg st="1" end="1"/>
                                            </p:txEl>
                                          </p:spTgt>
                                        </p:tgtEl>
                                        <p:attrNameLst>
                                          <p:attrName>style.visibility</p:attrName>
                                        </p:attrNameLst>
                                      </p:cBhvr>
                                      <p:to>
                                        <p:strVal val="visible"/>
                                      </p:to>
                                    </p:set>
                                    <p:animEffect transition="in" filter="blinds(horizontal)">
                                      <p:cBhvr>
                                        <p:cTn id="12" dur="500"/>
                                        <p:tgtEl>
                                          <p:spTgt spid="129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94339">
                                            <p:txEl>
                                              <p:pRg st="2" end="2"/>
                                            </p:txEl>
                                          </p:spTgt>
                                        </p:tgtEl>
                                        <p:attrNameLst>
                                          <p:attrName>style.visibility</p:attrName>
                                        </p:attrNameLst>
                                      </p:cBhvr>
                                      <p:to>
                                        <p:strVal val="visible"/>
                                      </p:to>
                                    </p:set>
                                    <p:animEffect transition="in" filter="blinds(horizontal)">
                                      <p:cBhvr>
                                        <p:cTn id="17" dur="500"/>
                                        <p:tgtEl>
                                          <p:spTgt spid="129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94339">
                                            <p:txEl>
                                              <p:pRg st="3" end="3"/>
                                            </p:txEl>
                                          </p:spTgt>
                                        </p:tgtEl>
                                        <p:attrNameLst>
                                          <p:attrName>style.visibility</p:attrName>
                                        </p:attrNameLst>
                                      </p:cBhvr>
                                      <p:to>
                                        <p:strVal val="visible"/>
                                      </p:to>
                                    </p:set>
                                    <p:animEffect transition="in" filter="blinds(horizontal)">
                                      <p:cBhvr>
                                        <p:cTn id="22" dur="500"/>
                                        <p:tgtEl>
                                          <p:spTgt spid="129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3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992777" y="3361568"/>
            <a:ext cx="10149840" cy="2031325"/>
          </a:xfrm>
          <a:prstGeom prst="rect">
            <a:avLst/>
          </a:prstGeom>
        </p:spPr>
        <p:txBody>
          <a:bodyPr wrap="square">
            <a:spAutoFit/>
          </a:bodyPr>
          <a:lstStyle/>
          <a:p>
            <a:r>
              <a:rPr lang="en-US" dirty="0" smtClean="0"/>
              <a:t>The company's slogan </a:t>
            </a:r>
            <a:r>
              <a:rPr lang="en-US" b="1" dirty="0" smtClean="0"/>
              <a:t>"Don't buy this jacket"</a:t>
            </a:r>
            <a:r>
              <a:rPr lang="en-US" dirty="0" smtClean="0"/>
              <a:t> reflects this positioning and emphasizes the brand's focus on promoting conservation and minimizing the impact of consumption on the environment.</a:t>
            </a:r>
          </a:p>
          <a:p>
            <a:r>
              <a:rPr lang="en-US" dirty="0" smtClean="0"/>
              <a:t>To support this positioning, </a:t>
            </a:r>
            <a:r>
              <a:rPr lang="en-US" b="1" u="sng" dirty="0" smtClean="0">
                <a:hlinkClick r:id="rId2"/>
              </a:rPr>
              <a:t>Patagonia</a:t>
            </a:r>
            <a:r>
              <a:rPr lang="en-US" dirty="0" smtClean="0"/>
              <a:t> has invested heavily in sustainable business practices and materials, such as using organic cotton and recycled polyester in their clothing, implementing a comprehensive environmental strategy that includes reducing their carbon footprint, and promoting fair labor practices.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a:t>Advantages of Strong Brands</a:t>
            </a:r>
          </a:p>
        </p:txBody>
      </p:sp>
      <p:sp>
        <p:nvSpPr>
          <p:cNvPr id="1184771" name="Rectangle 3"/>
          <p:cNvSpPr>
            <a:spLocks noGrp="1" noChangeArrowheads="1"/>
          </p:cNvSpPr>
          <p:nvPr>
            <p:ph type="body" sz="half" idx="1"/>
          </p:nvPr>
        </p:nvSpPr>
        <p:spPr>
          <a:xfrm>
            <a:off x="1388533" y="1811338"/>
            <a:ext cx="4851400" cy="4360862"/>
          </a:xfrm>
        </p:spPr>
        <p:txBody>
          <a:bodyPr/>
          <a:lstStyle/>
          <a:p>
            <a:pPr>
              <a:lnSpc>
                <a:spcPct val="90000"/>
              </a:lnSpc>
            </a:pPr>
            <a:r>
              <a:rPr lang="en-US"/>
              <a:t>Improved perceptions of product performance</a:t>
            </a:r>
          </a:p>
          <a:p>
            <a:pPr>
              <a:lnSpc>
                <a:spcPct val="90000"/>
              </a:lnSpc>
            </a:pPr>
            <a:r>
              <a:rPr lang="en-US"/>
              <a:t>Greater loyalty</a:t>
            </a:r>
          </a:p>
          <a:p>
            <a:pPr>
              <a:lnSpc>
                <a:spcPct val="90000"/>
              </a:lnSpc>
            </a:pPr>
            <a:r>
              <a:rPr lang="en-US"/>
              <a:t>Less vulnerability to competitive marketing actions</a:t>
            </a:r>
          </a:p>
          <a:p>
            <a:pPr>
              <a:lnSpc>
                <a:spcPct val="90000"/>
              </a:lnSpc>
            </a:pPr>
            <a:r>
              <a:rPr lang="en-US"/>
              <a:t>Less vulnerability to crises</a:t>
            </a:r>
          </a:p>
        </p:txBody>
      </p:sp>
      <p:sp>
        <p:nvSpPr>
          <p:cNvPr id="1184772" name="Rectangle 4"/>
          <p:cNvSpPr>
            <a:spLocks noGrp="1" noChangeArrowheads="1"/>
          </p:cNvSpPr>
          <p:nvPr>
            <p:ph type="body" sz="half" idx="2"/>
          </p:nvPr>
        </p:nvSpPr>
        <p:spPr>
          <a:xfrm>
            <a:off x="6239933" y="1811338"/>
            <a:ext cx="5037667" cy="4360862"/>
          </a:xfrm>
        </p:spPr>
        <p:txBody>
          <a:bodyPr/>
          <a:lstStyle/>
          <a:p>
            <a:pPr>
              <a:lnSpc>
                <a:spcPct val="90000"/>
              </a:lnSpc>
            </a:pPr>
            <a:r>
              <a:rPr lang="en-US"/>
              <a:t>Larger margins</a:t>
            </a:r>
          </a:p>
          <a:p>
            <a:pPr>
              <a:lnSpc>
                <a:spcPct val="90000"/>
              </a:lnSpc>
            </a:pPr>
            <a:r>
              <a:rPr lang="en-US"/>
              <a:t>More inelastic consumer response</a:t>
            </a:r>
          </a:p>
          <a:p>
            <a:pPr>
              <a:lnSpc>
                <a:spcPct val="90000"/>
              </a:lnSpc>
            </a:pPr>
            <a:r>
              <a:rPr lang="en-US"/>
              <a:t>Greater trade cooperation</a:t>
            </a:r>
          </a:p>
          <a:p>
            <a:pPr>
              <a:lnSpc>
                <a:spcPct val="90000"/>
              </a:lnSpc>
            </a:pPr>
            <a:r>
              <a:rPr lang="en-US"/>
              <a:t>Increased marketing communications effectiveness</a:t>
            </a:r>
          </a:p>
          <a:p>
            <a:pPr>
              <a:lnSpc>
                <a:spcPct val="90000"/>
              </a:lnSpc>
            </a:pPr>
            <a:r>
              <a:rPr lang="en-US"/>
              <a:t>Possible licensing opportunities</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4771">
                                            <p:txEl>
                                              <p:pRg st="0" end="0"/>
                                            </p:txEl>
                                          </p:spTgt>
                                        </p:tgtEl>
                                        <p:attrNameLst>
                                          <p:attrName>style.visibility</p:attrName>
                                        </p:attrNameLst>
                                      </p:cBhvr>
                                      <p:to>
                                        <p:strVal val="visible"/>
                                      </p:to>
                                    </p:set>
                                    <p:animEffect transition="in" filter="blinds(horizontal)">
                                      <p:cBhvr>
                                        <p:cTn id="7" dur="500"/>
                                        <p:tgtEl>
                                          <p:spTgt spid="1184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4771">
                                            <p:txEl>
                                              <p:pRg st="1" end="1"/>
                                            </p:txEl>
                                          </p:spTgt>
                                        </p:tgtEl>
                                        <p:attrNameLst>
                                          <p:attrName>style.visibility</p:attrName>
                                        </p:attrNameLst>
                                      </p:cBhvr>
                                      <p:to>
                                        <p:strVal val="visible"/>
                                      </p:to>
                                    </p:set>
                                    <p:animEffect transition="in" filter="blinds(horizontal)">
                                      <p:cBhvr>
                                        <p:cTn id="12" dur="500"/>
                                        <p:tgtEl>
                                          <p:spTgt spid="1184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4771">
                                            <p:txEl>
                                              <p:pRg st="2" end="2"/>
                                            </p:txEl>
                                          </p:spTgt>
                                        </p:tgtEl>
                                        <p:attrNameLst>
                                          <p:attrName>style.visibility</p:attrName>
                                        </p:attrNameLst>
                                      </p:cBhvr>
                                      <p:to>
                                        <p:strVal val="visible"/>
                                      </p:to>
                                    </p:set>
                                    <p:animEffect transition="in" filter="blinds(horizontal)">
                                      <p:cBhvr>
                                        <p:cTn id="17" dur="500"/>
                                        <p:tgtEl>
                                          <p:spTgt spid="1184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4771">
                                            <p:txEl>
                                              <p:pRg st="3" end="3"/>
                                            </p:txEl>
                                          </p:spTgt>
                                        </p:tgtEl>
                                        <p:attrNameLst>
                                          <p:attrName>style.visibility</p:attrName>
                                        </p:attrNameLst>
                                      </p:cBhvr>
                                      <p:to>
                                        <p:strVal val="visible"/>
                                      </p:to>
                                    </p:set>
                                    <p:animEffect transition="in" filter="blinds(horizontal)">
                                      <p:cBhvr>
                                        <p:cTn id="22" dur="500"/>
                                        <p:tgtEl>
                                          <p:spTgt spid="1184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4772">
                                            <p:txEl>
                                              <p:pRg st="0" end="0"/>
                                            </p:txEl>
                                          </p:spTgt>
                                        </p:tgtEl>
                                        <p:attrNameLst>
                                          <p:attrName>style.visibility</p:attrName>
                                        </p:attrNameLst>
                                      </p:cBhvr>
                                      <p:to>
                                        <p:strVal val="visible"/>
                                      </p:to>
                                    </p:set>
                                    <p:animEffect transition="in" filter="blinds(horizontal)">
                                      <p:cBhvr>
                                        <p:cTn id="27" dur="500"/>
                                        <p:tgtEl>
                                          <p:spTgt spid="118477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84772">
                                            <p:txEl>
                                              <p:pRg st="1" end="1"/>
                                            </p:txEl>
                                          </p:spTgt>
                                        </p:tgtEl>
                                        <p:attrNameLst>
                                          <p:attrName>style.visibility</p:attrName>
                                        </p:attrNameLst>
                                      </p:cBhvr>
                                      <p:to>
                                        <p:strVal val="visible"/>
                                      </p:to>
                                    </p:set>
                                    <p:animEffect transition="in" filter="blinds(horizontal)">
                                      <p:cBhvr>
                                        <p:cTn id="32" dur="500"/>
                                        <p:tgtEl>
                                          <p:spTgt spid="118477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4772">
                                            <p:txEl>
                                              <p:pRg st="2" end="2"/>
                                            </p:txEl>
                                          </p:spTgt>
                                        </p:tgtEl>
                                        <p:attrNameLst>
                                          <p:attrName>style.visibility</p:attrName>
                                        </p:attrNameLst>
                                      </p:cBhvr>
                                      <p:to>
                                        <p:strVal val="visible"/>
                                      </p:to>
                                    </p:set>
                                    <p:animEffect transition="in" filter="blinds(horizontal)">
                                      <p:cBhvr>
                                        <p:cTn id="37" dur="500"/>
                                        <p:tgtEl>
                                          <p:spTgt spid="118477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84772">
                                            <p:txEl>
                                              <p:pRg st="3" end="3"/>
                                            </p:txEl>
                                          </p:spTgt>
                                        </p:tgtEl>
                                        <p:attrNameLst>
                                          <p:attrName>style.visibility</p:attrName>
                                        </p:attrNameLst>
                                      </p:cBhvr>
                                      <p:to>
                                        <p:strVal val="visible"/>
                                      </p:to>
                                    </p:set>
                                    <p:animEffect transition="in" filter="blinds(horizontal)">
                                      <p:cBhvr>
                                        <p:cTn id="42" dur="500"/>
                                        <p:tgtEl>
                                          <p:spTgt spid="118477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84772">
                                            <p:txEl>
                                              <p:pRg st="4" end="4"/>
                                            </p:txEl>
                                          </p:spTgt>
                                        </p:tgtEl>
                                        <p:attrNameLst>
                                          <p:attrName>style.visibility</p:attrName>
                                        </p:attrNameLst>
                                      </p:cBhvr>
                                      <p:to>
                                        <p:strVal val="visible"/>
                                      </p:to>
                                    </p:set>
                                    <p:animEffect transition="in" filter="blinds(horizontal)">
                                      <p:cBhvr>
                                        <p:cTn id="47" dur="500"/>
                                        <p:tgtEl>
                                          <p:spTgt spid="11847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1" grpId="0" build="p"/>
      <p:bldP spid="118477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30" name="Rectangle 6"/>
          <p:cNvSpPr>
            <a:spLocks noGrp="1" noChangeArrowheads="1"/>
          </p:cNvSpPr>
          <p:nvPr>
            <p:ph type="title"/>
          </p:nvPr>
        </p:nvSpPr>
        <p:spPr/>
        <p:txBody>
          <a:bodyPr/>
          <a:lstStyle/>
          <a:p>
            <a:r>
              <a:rPr lang="en-US" sz="3200"/>
              <a:t>Burger King Builds Its Brand with Social Connectivity</a:t>
            </a:r>
          </a:p>
        </p:txBody>
      </p:sp>
      <p:pic>
        <p:nvPicPr>
          <p:cNvPr id="1357829" name="Picture 5"/>
          <p:cNvPicPr>
            <a:picLocks noGrp="1" noChangeAspect="1" noChangeArrowheads="1"/>
          </p:cNvPicPr>
          <p:nvPr>
            <p:ph idx="1"/>
          </p:nvPr>
        </p:nvPicPr>
        <p:blipFill>
          <a:blip r:embed="rId3" cstate="print"/>
          <a:srcRect t="26666" b="10001"/>
          <a:stretch>
            <a:fillRect/>
          </a:stretch>
        </p:blipFill>
        <p:spPr>
          <a:xfrm>
            <a:off x="692331" y="2057399"/>
            <a:ext cx="11077303" cy="4421777"/>
          </a:xfrm>
          <a:noFill/>
          <a:ln/>
        </p:spPr>
      </p:pic>
    </p:spTree>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ChangeArrowheads="1"/>
          </p:cNvSpPr>
          <p:nvPr>
            <p:ph type="title"/>
          </p:nvPr>
        </p:nvSpPr>
        <p:spPr/>
        <p:txBody>
          <a:bodyPr/>
          <a:lstStyle/>
          <a:p>
            <a:r>
              <a:rPr lang="en-US" sz="3200" dirty="0" smtClean="0"/>
              <a:t>Brand </a:t>
            </a:r>
            <a:r>
              <a:rPr lang="en-US" sz="3200" dirty="0"/>
              <a:t>Dynamics Pyramid</a:t>
            </a:r>
          </a:p>
        </p:txBody>
      </p:sp>
      <p:sp>
        <p:nvSpPr>
          <p:cNvPr id="1362948" name="Rectangle 4"/>
          <p:cNvSpPr>
            <a:spLocks noChangeArrowheads="1"/>
          </p:cNvSpPr>
          <p:nvPr/>
        </p:nvSpPr>
        <p:spPr bwMode="auto">
          <a:xfrm>
            <a:off x="2133600" y="5029200"/>
            <a:ext cx="5588000" cy="685800"/>
          </a:xfrm>
          <a:prstGeom prst="rect">
            <a:avLst/>
          </a:prstGeom>
          <a:gradFill rotWithShape="1">
            <a:gsLst>
              <a:gs pos="0">
                <a:srgbClr val="66FF99"/>
              </a:gs>
              <a:gs pos="100000">
                <a:schemeClr val="bg1"/>
              </a:gs>
            </a:gsLst>
            <a:lin ang="5400000" scaled="1"/>
          </a:gradFill>
          <a:ln w="9525">
            <a:noFill/>
            <a:miter lim="800000"/>
            <a:headEnd/>
            <a:tailEnd/>
          </a:ln>
          <a:effectLst/>
        </p:spPr>
        <p:txBody>
          <a:bodyPr wrap="none" anchor="ctr"/>
          <a:lstStyle/>
          <a:p>
            <a:pPr algn="ctr"/>
            <a:r>
              <a:rPr lang="en-US" sz="2400"/>
              <a:t>Presence</a:t>
            </a:r>
          </a:p>
        </p:txBody>
      </p:sp>
      <p:sp>
        <p:nvSpPr>
          <p:cNvPr id="1362949" name="Rectangle 5"/>
          <p:cNvSpPr>
            <a:spLocks noChangeArrowheads="1"/>
          </p:cNvSpPr>
          <p:nvPr/>
        </p:nvSpPr>
        <p:spPr bwMode="auto">
          <a:xfrm>
            <a:off x="2540000" y="4267200"/>
            <a:ext cx="4876800" cy="685800"/>
          </a:xfrm>
          <a:prstGeom prst="rect">
            <a:avLst/>
          </a:prstGeom>
          <a:gradFill rotWithShape="1">
            <a:gsLst>
              <a:gs pos="0">
                <a:srgbClr val="DDDDDD"/>
              </a:gs>
              <a:gs pos="100000">
                <a:schemeClr val="bg1"/>
              </a:gs>
            </a:gsLst>
            <a:lin ang="5400000" scaled="1"/>
          </a:gradFill>
          <a:ln w="9525">
            <a:noFill/>
            <a:miter lim="800000"/>
            <a:headEnd/>
            <a:tailEnd/>
          </a:ln>
          <a:effectLst/>
        </p:spPr>
        <p:txBody>
          <a:bodyPr wrap="none" anchor="ctr"/>
          <a:lstStyle/>
          <a:p>
            <a:pPr algn="ctr"/>
            <a:r>
              <a:rPr lang="en-US" sz="2400"/>
              <a:t>Relevance</a:t>
            </a:r>
          </a:p>
        </p:txBody>
      </p:sp>
      <p:sp>
        <p:nvSpPr>
          <p:cNvPr id="1362950" name="Rectangle 6"/>
          <p:cNvSpPr>
            <a:spLocks noChangeArrowheads="1"/>
          </p:cNvSpPr>
          <p:nvPr/>
        </p:nvSpPr>
        <p:spPr bwMode="auto">
          <a:xfrm>
            <a:off x="2743200" y="3505200"/>
            <a:ext cx="4470400" cy="685800"/>
          </a:xfrm>
          <a:prstGeom prst="rect">
            <a:avLst/>
          </a:prstGeom>
          <a:gradFill rotWithShape="1">
            <a:gsLst>
              <a:gs pos="0">
                <a:schemeClr val="accent1"/>
              </a:gs>
              <a:gs pos="100000">
                <a:schemeClr val="bg1"/>
              </a:gs>
            </a:gsLst>
            <a:lin ang="5400000" scaled="1"/>
          </a:gradFill>
          <a:ln w="9525">
            <a:noFill/>
            <a:miter lim="800000"/>
            <a:headEnd/>
            <a:tailEnd/>
          </a:ln>
          <a:effectLst/>
        </p:spPr>
        <p:txBody>
          <a:bodyPr wrap="none" anchor="ctr"/>
          <a:lstStyle/>
          <a:p>
            <a:pPr algn="ctr"/>
            <a:r>
              <a:rPr lang="en-US" sz="2400"/>
              <a:t>Performance</a:t>
            </a:r>
          </a:p>
        </p:txBody>
      </p:sp>
      <p:sp>
        <p:nvSpPr>
          <p:cNvPr id="1362951" name="Rectangle 7"/>
          <p:cNvSpPr>
            <a:spLocks noChangeArrowheads="1"/>
          </p:cNvSpPr>
          <p:nvPr/>
        </p:nvSpPr>
        <p:spPr bwMode="auto">
          <a:xfrm>
            <a:off x="3048000" y="2743200"/>
            <a:ext cx="3962400" cy="685800"/>
          </a:xfrm>
          <a:prstGeom prst="rect">
            <a:avLst/>
          </a:prstGeom>
          <a:gradFill rotWithShape="1">
            <a:gsLst>
              <a:gs pos="0">
                <a:srgbClr val="66FF99"/>
              </a:gs>
              <a:gs pos="100000">
                <a:schemeClr val="bg1"/>
              </a:gs>
            </a:gsLst>
            <a:lin ang="5400000" scaled="1"/>
          </a:gradFill>
          <a:ln w="9525">
            <a:noFill/>
            <a:miter lim="800000"/>
            <a:headEnd/>
            <a:tailEnd/>
          </a:ln>
          <a:effectLst/>
        </p:spPr>
        <p:txBody>
          <a:bodyPr wrap="none" anchor="ctr"/>
          <a:lstStyle/>
          <a:p>
            <a:pPr algn="ctr"/>
            <a:r>
              <a:rPr lang="en-US" sz="2400"/>
              <a:t>Advantage</a:t>
            </a:r>
          </a:p>
        </p:txBody>
      </p:sp>
      <p:sp>
        <p:nvSpPr>
          <p:cNvPr id="1362952" name="Rectangle 8"/>
          <p:cNvSpPr>
            <a:spLocks noChangeArrowheads="1"/>
          </p:cNvSpPr>
          <p:nvPr/>
        </p:nvSpPr>
        <p:spPr bwMode="auto">
          <a:xfrm>
            <a:off x="3352800" y="1981200"/>
            <a:ext cx="3454400" cy="685800"/>
          </a:xfrm>
          <a:prstGeom prst="rect">
            <a:avLst/>
          </a:prstGeom>
          <a:gradFill rotWithShape="1">
            <a:gsLst>
              <a:gs pos="0">
                <a:srgbClr val="FFDD4F"/>
              </a:gs>
              <a:gs pos="100000">
                <a:schemeClr val="bg1"/>
              </a:gs>
            </a:gsLst>
            <a:lin ang="5400000" scaled="1"/>
          </a:gradFill>
          <a:ln w="9525">
            <a:noFill/>
            <a:miter lim="800000"/>
            <a:headEnd/>
            <a:tailEnd/>
          </a:ln>
          <a:effectLst/>
        </p:spPr>
        <p:txBody>
          <a:bodyPr wrap="none" anchor="ctr"/>
          <a:lstStyle/>
          <a:p>
            <a:pPr algn="ctr"/>
            <a:r>
              <a:rPr lang="en-US" sz="2400"/>
              <a:t>Bonding</a:t>
            </a:r>
          </a:p>
        </p:txBody>
      </p:sp>
      <p:sp>
        <p:nvSpPr>
          <p:cNvPr id="1362953" name="AutoShape 9"/>
          <p:cNvSpPr>
            <a:spLocks noChangeArrowheads="1"/>
          </p:cNvSpPr>
          <p:nvPr/>
        </p:nvSpPr>
        <p:spPr bwMode="auto">
          <a:xfrm>
            <a:off x="8432800" y="1981200"/>
            <a:ext cx="1727200" cy="3505200"/>
          </a:xfrm>
          <a:prstGeom prst="upArrow">
            <a:avLst>
              <a:gd name="adj1" fmla="val 50000"/>
              <a:gd name="adj2" fmla="val 67647"/>
            </a:avLst>
          </a:prstGeom>
          <a:gradFill rotWithShape="1">
            <a:gsLst>
              <a:gs pos="0">
                <a:srgbClr val="FFDD4F"/>
              </a:gs>
              <a:gs pos="100000">
                <a:schemeClr val="bg1"/>
              </a:gs>
            </a:gsLst>
            <a:lin ang="5400000" scaled="1"/>
          </a:gradFill>
          <a:ln w="9525">
            <a:solidFill>
              <a:schemeClr val="tx1"/>
            </a:solidFill>
            <a:miter lim="800000"/>
            <a:headEnd/>
            <a:tailEnd/>
          </a:ln>
          <a:effectLst/>
        </p:spPr>
        <p:txBody>
          <a:bodyPr vert="eaVert" wrap="none" anchor="ctr"/>
          <a:lstStyle/>
          <a:p>
            <a:endParaRPr lang="en-US"/>
          </a:p>
        </p:txBody>
      </p:sp>
      <p:sp>
        <p:nvSpPr>
          <p:cNvPr id="1362954" name="Text Box 10"/>
          <p:cNvSpPr txBox="1">
            <a:spLocks noChangeArrowheads="1"/>
          </p:cNvSpPr>
          <p:nvPr/>
        </p:nvSpPr>
        <p:spPr bwMode="auto">
          <a:xfrm>
            <a:off x="7823200" y="1447801"/>
            <a:ext cx="2303836" cy="369332"/>
          </a:xfrm>
          <a:prstGeom prst="rect">
            <a:avLst/>
          </a:prstGeom>
          <a:noFill/>
          <a:ln w="9525">
            <a:noFill/>
            <a:miter lim="800000"/>
            <a:headEnd/>
            <a:tailEnd/>
          </a:ln>
          <a:effectLst/>
        </p:spPr>
        <p:txBody>
          <a:bodyPr wrap="none">
            <a:spAutoFit/>
          </a:bodyPr>
          <a:lstStyle/>
          <a:p>
            <a:r>
              <a:rPr lang="en-US"/>
              <a:t>Strong Relationship</a:t>
            </a:r>
          </a:p>
        </p:txBody>
      </p:sp>
      <p:sp>
        <p:nvSpPr>
          <p:cNvPr id="1362955" name="Text Box 11"/>
          <p:cNvSpPr txBox="1">
            <a:spLocks noChangeArrowheads="1"/>
          </p:cNvSpPr>
          <p:nvPr/>
        </p:nvSpPr>
        <p:spPr bwMode="auto">
          <a:xfrm>
            <a:off x="8026400" y="5638801"/>
            <a:ext cx="2238113" cy="369332"/>
          </a:xfrm>
          <a:prstGeom prst="rect">
            <a:avLst/>
          </a:prstGeom>
          <a:noFill/>
          <a:ln w="9525">
            <a:noFill/>
            <a:miter lim="800000"/>
            <a:headEnd/>
            <a:tailEnd/>
          </a:ln>
          <a:effectLst/>
        </p:spPr>
        <p:txBody>
          <a:bodyPr wrap="none">
            <a:spAutoFit/>
          </a:bodyPr>
          <a:lstStyle/>
          <a:p>
            <a:r>
              <a:rPr lang="en-US"/>
              <a:t>Weak Relationship</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948"/>
                                        </p:tgtEl>
                                        <p:attrNameLst>
                                          <p:attrName>style.visibility</p:attrName>
                                        </p:attrNameLst>
                                      </p:cBhvr>
                                      <p:to>
                                        <p:strVal val="visible"/>
                                      </p:to>
                                    </p:set>
                                    <p:animEffect transition="in" filter="blinds(horizontal)">
                                      <p:cBhvr>
                                        <p:cTn id="7" dur="500"/>
                                        <p:tgtEl>
                                          <p:spTgt spid="13629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2949"/>
                                        </p:tgtEl>
                                        <p:attrNameLst>
                                          <p:attrName>style.visibility</p:attrName>
                                        </p:attrNameLst>
                                      </p:cBhvr>
                                      <p:to>
                                        <p:strVal val="visible"/>
                                      </p:to>
                                    </p:set>
                                    <p:animEffect transition="in" filter="blinds(horizontal)">
                                      <p:cBhvr>
                                        <p:cTn id="12" dur="500"/>
                                        <p:tgtEl>
                                          <p:spTgt spid="13629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2950"/>
                                        </p:tgtEl>
                                        <p:attrNameLst>
                                          <p:attrName>style.visibility</p:attrName>
                                        </p:attrNameLst>
                                      </p:cBhvr>
                                      <p:to>
                                        <p:strVal val="visible"/>
                                      </p:to>
                                    </p:set>
                                    <p:animEffect transition="in" filter="blinds(horizontal)">
                                      <p:cBhvr>
                                        <p:cTn id="17" dur="500"/>
                                        <p:tgtEl>
                                          <p:spTgt spid="13629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2951"/>
                                        </p:tgtEl>
                                        <p:attrNameLst>
                                          <p:attrName>style.visibility</p:attrName>
                                        </p:attrNameLst>
                                      </p:cBhvr>
                                      <p:to>
                                        <p:strVal val="visible"/>
                                      </p:to>
                                    </p:set>
                                    <p:animEffect transition="in" filter="blinds(horizontal)">
                                      <p:cBhvr>
                                        <p:cTn id="22" dur="500"/>
                                        <p:tgtEl>
                                          <p:spTgt spid="13629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2952"/>
                                        </p:tgtEl>
                                        <p:attrNameLst>
                                          <p:attrName>style.visibility</p:attrName>
                                        </p:attrNameLst>
                                      </p:cBhvr>
                                      <p:to>
                                        <p:strVal val="visible"/>
                                      </p:to>
                                    </p:set>
                                    <p:animEffect transition="in" filter="blinds(horizontal)">
                                      <p:cBhvr>
                                        <p:cTn id="27" dur="500"/>
                                        <p:tgtEl>
                                          <p:spTgt spid="13629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2955"/>
                                        </p:tgtEl>
                                        <p:attrNameLst>
                                          <p:attrName>style.visibility</p:attrName>
                                        </p:attrNameLst>
                                      </p:cBhvr>
                                      <p:to>
                                        <p:strVal val="visible"/>
                                      </p:to>
                                    </p:set>
                                    <p:animEffect transition="in" filter="blinds(horizontal)">
                                      <p:cBhvr>
                                        <p:cTn id="32" dur="500"/>
                                        <p:tgtEl>
                                          <p:spTgt spid="1362955"/>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362953"/>
                                        </p:tgtEl>
                                        <p:attrNameLst>
                                          <p:attrName>style.visibility</p:attrName>
                                        </p:attrNameLst>
                                      </p:cBhvr>
                                      <p:to>
                                        <p:strVal val="visible"/>
                                      </p:to>
                                    </p:set>
                                    <p:animEffect transition="in" filter="blinds(horizontal)">
                                      <p:cBhvr>
                                        <p:cTn id="36" dur="500"/>
                                        <p:tgtEl>
                                          <p:spTgt spid="1362953"/>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1362954"/>
                                        </p:tgtEl>
                                        <p:attrNameLst>
                                          <p:attrName>style.visibility</p:attrName>
                                        </p:attrNameLst>
                                      </p:cBhvr>
                                      <p:to>
                                        <p:strVal val="visible"/>
                                      </p:to>
                                    </p:set>
                                    <p:animEffect transition="in" filter="blinds(horizontal)">
                                      <p:cBhvr>
                                        <p:cTn id="40" dur="500"/>
                                        <p:tgtEl>
                                          <p:spTgt spid="136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948" grpId="0" animBg="1"/>
      <p:bldP spid="1362949" grpId="0" animBg="1"/>
      <p:bldP spid="1362950" grpId="0" animBg="1"/>
      <p:bldP spid="1362951" grpId="0" animBg="1"/>
      <p:bldP spid="1362952" grpId="0" animBg="1"/>
      <p:bldP spid="1362953" grpId="0" animBg="1"/>
      <p:bldP spid="1362954" grpId="0"/>
      <p:bldP spid="13629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Grp="1" noChangeArrowheads="1"/>
          </p:cNvSpPr>
          <p:nvPr>
            <p:ph type="title"/>
          </p:nvPr>
        </p:nvSpPr>
        <p:spPr>
          <a:xfrm>
            <a:off x="304800" y="76200"/>
            <a:ext cx="11480800" cy="1143000"/>
          </a:xfrm>
        </p:spPr>
        <p:txBody>
          <a:bodyPr/>
          <a:lstStyle/>
          <a:p>
            <a:r>
              <a:rPr lang="en-US" sz="3200" dirty="0" smtClean="0"/>
              <a:t>Brand </a:t>
            </a:r>
            <a:r>
              <a:rPr lang="en-US" sz="3200" dirty="0"/>
              <a:t>Resonance Pyramid</a:t>
            </a:r>
          </a:p>
        </p:txBody>
      </p:sp>
      <p:pic>
        <p:nvPicPr>
          <p:cNvPr id="1207299" name="Picture 3" descr="fig9"/>
          <p:cNvPicPr>
            <a:picLocks noGrp="1" noChangeAspect="1" noChangeArrowheads="1"/>
          </p:cNvPicPr>
          <p:nvPr>
            <p:ph idx="1"/>
          </p:nvPr>
        </p:nvPicPr>
        <p:blipFill>
          <a:blip r:embed="rId3" cstate="print">
            <a:clrChange>
              <a:clrFrom>
                <a:srgbClr val="FFFFFF"/>
              </a:clrFrom>
              <a:clrTo>
                <a:srgbClr val="FFFFFF">
                  <a:alpha val="0"/>
                </a:srgbClr>
              </a:clrTo>
            </a:clrChange>
          </a:blip>
          <a:srcRect/>
          <a:stretch>
            <a:fillRect/>
          </a:stretch>
        </p:blipFill>
        <p:spPr>
          <a:xfrm>
            <a:off x="1016000" y="1736725"/>
            <a:ext cx="10261600" cy="4298950"/>
          </a:xfrm>
          <a:noFill/>
          <a:ln/>
        </p:spPr>
      </p:pic>
    </p:spTree>
  </p:cSld>
  <p:clrMapOvr>
    <a:masterClrMapping/>
  </p:clrMapOvr>
  <p:transition>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t>Brand Elements</a:t>
            </a:r>
          </a:p>
        </p:txBody>
      </p:sp>
      <p:sp>
        <p:nvSpPr>
          <p:cNvPr id="1209347" name="Oval 3"/>
          <p:cNvSpPr>
            <a:spLocks noChangeArrowheads="1"/>
          </p:cNvSpPr>
          <p:nvPr/>
        </p:nvSpPr>
        <p:spPr bwMode="auto">
          <a:xfrm>
            <a:off x="4775200" y="3048000"/>
            <a:ext cx="2235200" cy="1447800"/>
          </a:xfrm>
          <a:prstGeom prst="ellipse">
            <a:avLst/>
          </a:prstGeom>
          <a:solidFill>
            <a:srgbClr val="E3E3FF"/>
          </a:solidFill>
          <a:ln w="9525" algn="ctr">
            <a:solidFill>
              <a:srgbClr val="000066"/>
            </a:solidFill>
            <a:round/>
            <a:headEnd/>
            <a:tailEnd/>
          </a:ln>
          <a:effectLst/>
        </p:spPr>
        <p:txBody>
          <a:bodyPr wrap="none" anchor="ctr"/>
          <a:lstStyle/>
          <a:p>
            <a:pPr marL="342900" indent="-342900" algn="ctr">
              <a:spcBef>
                <a:spcPct val="20000"/>
              </a:spcBef>
            </a:pPr>
            <a:r>
              <a:rPr lang="en-US" sz="2800">
                <a:solidFill>
                  <a:srgbClr val="000046"/>
                </a:solidFill>
              </a:rPr>
              <a:t>Elements</a:t>
            </a:r>
          </a:p>
        </p:txBody>
      </p:sp>
      <p:sp>
        <p:nvSpPr>
          <p:cNvPr id="1209348" name="Oval 4"/>
          <p:cNvSpPr>
            <a:spLocks noChangeArrowheads="1"/>
          </p:cNvSpPr>
          <p:nvPr/>
        </p:nvSpPr>
        <p:spPr bwMode="auto">
          <a:xfrm>
            <a:off x="1422400" y="2667000"/>
            <a:ext cx="2540000" cy="1600200"/>
          </a:xfrm>
          <a:prstGeom prst="ellipse">
            <a:avLst/>
          </a:prstGeom>
          <a:solidFill>
            <a:srgbClr val="E3E3FF"/>
          </a:solidFill>
          <a:ln w="9525" algn="ctr">
            <a:solidFill>
              <a:srgbClr val="C7DB07"/>
            </a:solidFill>
            <a:round/>
            <a:headEnd/>
            <a:tailEnd/>
          </a:ln>
          <a:effectLst/>
        </p:spPr>
        <p:txBody>
          <a:bodyPr wrap="none" anchor="ctr"/>
          <a:lstStyle/>
          <a:p>
            <a:pPr marL="342900" indent="-342900" algn="ctr">
              <a:spcBef>
                <a:spcPct val="20000"/>
              </a:spcBef>
            </a:pPr>
            <a:r>
              <a:rPr lang="en-US" sz="2800">
                <a:solidFill>
                  <a:srgbClr val="000046"/>
                </a:solidFill>
              </a:rPr>
              <a:t>Slogans</a:t>
            </a:r>
          </a:p>
        </p:txBody>
      </p:sp>
      <p:sp>
        <p:nvSpPr>
          <p:cNvPr id="1209349" name="Oval 5"/>
          <p:cNvSpPr>
            <a:spLocks noChangeArrowheads="1"/>
          </p:cNvSpPr>
          <p:nvPr/>
        </p:nvSpPr>
        <p:spPr bwMode="auto">
          <a:xfrm>
            <a:off x="3759200" y="1295400"/>
            <a:ext cx="2540000" cy="1600200"/>
          </a:xfrm>
          <a:prstGeom prst="ellipse">
            <a:avLst/>
          </a:prstGeom>
          <a:solidFill>
            <a:srgbClr val="E3E3FF"/>
          </a:solidFill>
          <a:ln w="9525" algn="ctr">
            <a:solidFill>
              <a:srgbClr val="C7DB07"/>
            </a:solidFill>
            <a:round/>
            <a:headEnd/>
            <a:tailEnd/>
          </a:ln>
          <a:effectLst/>
        </p:spPr>
        <p:txBody>
          <a:bodyPr wrap="none" anchor="ctr"/>
          <a:lstStyle/>
          <a:p>
            <a:pPr marL="342900" indent="-342900" algn="ctr">
              <a:spcBef>
                <a:spcPct val="20000"/>
              </a:spcBef>
            </a:pPr>
            <a:r>
              <a:rPr lang="en-US" sz="2800">
                <a:solidFill>
                  <a:srgbClr val="000046"/>
                </a:solidFill>
              </a:rPr>
              <a:t>Brand</a:t>
            </a:r>
          </a:p>
          <a:p>
            <a:pPr marL="342900" indent="-342900" algn="ctr">
              <a:spcBef>
                <a:spcPct val="20000"/>
              </a:spcBef>
            </a:pPr>
            <a:r>
              <a:rPr lang="en-US" sz="2800">
                <a:solidFill>
                  <a:srgbClr val="000046"/>
                </a:solidFill>
              </a:rPr>
              <a:t>names</a:t>
            </a:r>
          </a:p>
        </p:txBody>
      </p:sp>
      <p:sp>
        <p:nvSpPr>
          <p:cNvPr id="1209350" name="Oval 6"/>
          <p:cNvSpPr>
            <a:spLocks noChangeArrowheads="1"/>
          </p:cNvSpPr>
          <p:nvPr/>
        </p:nvSpPr>
        <p:spPr bwMode="auto">
          <a:xfrm>
            <a:off x="6908800" y="1600200"/>
            <a:ext cx="2540000" cy="1600200"/>
          </a:xfrm>
          <a:prstGeom prst="ellipse">
            <a:avLst/>
          </a:prstGeom>
          <a:solidFill>
            <a:srgbClr val="E3E3FF"/>
          </a:solidFill>
          <a:ln w="9525" algn="ctr">
            <a:solidFill>
              <a:srgbClr val="C7DB07"/>
            </a:solidFill>
            <a:round/>
            <a:headEnd/>
            <a:tailEnd/>
          </a:ln>
          <a:effectLst/>
        </p:spPr>
        <p:txBody>
          <a:bodyPr wrap="none" anchor="ctr"/>
          <a:lstStyle/>
          <a:p>
            <a:pPr marL="342900" indent="-342900" algn="ctr">
              <a:spcBef>
                <a:spcPct val="20000"/>
              </a:spcBef>
            </a:pPr>
            <a:r>
              <a:rPr lang="en-US" sz="2800">
                <a:solidFill>
                  <a:srgbClr val="000046"/>
                </a:solidFill>
              </a:rPr>
              <a:t>URLs</a:t>
            </a:r>
          </a:p>
        </p:txBody>
      </p:sp>
      <p:sp>
        <p:nvSpPr>
          <p:cNvPr id="1209351" name="Oval 7"/>
          <p:cNvSpPr>
            <a:spLocks noChangeArrowheads="1"/>
          </p:cNvSpPr>
          <p:nvPr/>
        </p:nvSpPr>
        <p:spPr bwMode="auto">
          <a:xfrm>
            <a:off x="7823200" y="3352800"/>
            <a:ext cx="2540000" cy="1600200"/>
          </a:xfrm>
          <a:prstGeom prst="ellipse">
            <a:avLst/>
          </a:prstGeom>
          <a:solidFill>
            <a:srgbClr val="E3E3FF"/>
          </a:solidFill>
          <a:ln w="9525" algn="ctr">
            <a:solidFill>
              <a:srgbClr val="C7DB07"/>
            </a:solidFill>
            <a:round/>
            <a:headEnd/>
            <a:tailEnd/>
          </a:ln>
          <a:effectLst/>
        </p:spPr>
        <p:txBody>
          <a:bodyPr wrap="none" anchor="ctr"/>
          <a:lstStyle/>
          <a:p>
            <a:pPr marL="342900" indent="-342900" algn="ctr">
              <a:spcBef>
                <a:spcPct val="20000"/>
              </a:spcBef>
            </a:pPr>
            <a:r>
              <a:rPr lang="en-US" sz="2800">
                <a:solidFill>
                  <a:srgbClr val="000046"/>
                </a:solidFill>
              </a:rPr>
              <a:t>Logos</a:t>
            </a:r>
          </a:p>
        </p:txBody>
      </p:sp>
      <p:sp>
        <p:nvSpPr>
          <p:cNvPr id="1209352" name="Oval 8"/>
          <p:cNvSpPr>
            <a:spLocks noChangeArrowheads="1"/>
          </p:cNvSpPr>
          <p:nvPr/>
        </p:nvSpPr>
        <p:spPr bwMode="auto">
          <a:xfrm>
            <a:off x="5486400" y="4724400"/>
            <a:ext cx="2540000" cy="1600200"/>
          </a:xfrm>
          <a:prstGeom prst="ellipse">
            <a:avLst/>
          </a:prstGeom>
          <a:solidFill>
            <a:srgbClr val="E3E3FF"/>
          </a:solidFill>
          <a:ln w="9525" algn="ctr">
            <a:solidFill>
              <a:srgbClr val="C7DB07"/>
            </a:solidFill>
            <a:round/>
            <a:headEnd/>
            <a:tailEnd/>
          </a:ln>
          <a:effectLst/>
        </p:spPr>
        <p:txBody>
          <a:bodyPr wrap="none" anchor="ctr"/>
          <a:lstStyle/>
          <a:p>
            <a:pPr marL="342900" indent="-342900" algn="ctr">
              <a:spcBef>
                <a:spcPct val="20000"/>
              </a:spcBef>
            </a:pPr>
            <a:r>
              <a:rPr lang="en-US" sz="2800">
                <a:solidFill>
                  <a:srgbClr val="000046"/>
                </a:solidFill>
              </a:rPr>
              <a:t>Symbols</a:t>
            </a:r>
          </a:p>
        </p:txBody>
      </p:sp>
      <p:sp>
        <p:nvSpPr>
          <p:cNvPr id="1209353" name="Oval 9"/>
          <p:cNvSpPr>
            <a:spLocks noChangeArrowheads="1"/>
          </p:cNvSpPr>
          <p:nvPr/>
        </p:nvSpPr>
        <p:spPr bwMode="auto">
          <a:xfrm>
            <a:off x="2336800" y="4495800"/>
            <a:ext cx="2540000" cy="1600200"/>
          </a:xfrm>
          <a:prstGeom prst="ellipse">
            <a:avLst/>
          </a:prstGeom>
          <a:solidFill>
            <a:srgbClr val="E3E3FF"/>
          </a:solidFill>
          <a:ln w="9525" algn="ctr">
            <a:solidFill>
              <a:srgbClr val="C7DB07"/>
            </a:solidFill>
            <a:round/>
            <a:headEnd/>
            <a:tailEnd/>
          </a:ln>
          <a:effectLst/>
        </p:spPr>
        <p:txBody>
          <a:bodyPr wrap="none" anchor="ctr"/>
          <a:lstStyle/>
          <a:p>
            <a:pPr marL="342900" indent="-342900" algn="ctr">
              <a:spcBef>
                <a:spcPct val="20000"/>
              </a:spcBef>
            </a:pPr>
            <a:r>
              <a:rPr lang="en-US" sz="2800">
                <a:solidFill>
                  <a:srgbClr val="000046"/>
                </a:solidFill>
              </a:rPr>
              <a:t>Characters</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09349"/>
                                        </p:tgtEl>
                                        <p:attrNameLst>
                                          <p:attrName>style.visibility</p:attrName>
                                        </p:attrNameLst>
                                      </p:cBhvr>
                                      <p:to>
                                        <p:strVal val="visible"/>
                                      </p:to>
                                    </p:set>
                                    <p:animEffect transition="in" filter="blinds(horizontal)">
                                      <p:cBhvr>
                                        <p:cTn id="7" dur="500"/>
                                        <p:tgtEl>
                                          <p:spTgt spid="120934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09350"/>
                                        </p:tgtEl>
                                        <p:attrNameLst>
                                          <p:attrName>style.visibility</p:attrName>
                                        </p:attrNameLst>
                                      </p:cBhvr>
                                      <p:to>
                                        <p:strVal val="visible"/>
                                      </p:to>
                                    </p:set>
                                    <p:animEffect transition="in" filter="blinds(horizontal)">
                                      <p:cBhvr>
                                        <p:cTn id="11" dur="500"/>
                                        <p:tgtEl>
                                          <p:spTgt spid="120935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209351"/>
                                        </p:tgtEl>
                                        <p:attrNameLst>
                                          <p:attrName>style.visibility</p:attrName>
                                        </p:attrNameLst>
                                      </p:cBhvr>
                                      <p:to>
                                        <p:strVal val="visible"/>
                                      </p:to>
                                    </p:set>
                                    <p:animEffect transition="in" filter="blinds(horizontal)">
                                      <p:cBhvr>
                                        <p:cTn id="15" dur="500"/>
                                        <p:tgtEl>
                                          <p:spTgt spid="1209351"/>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209352"/>
                                        </p:tgtEl>
                                        <p:attrNameLst>
                                          <p:attrName>style.visibility</p:attrName>
                                        </p:attrNameLst>
                                      </p:cBhvr>
                                      <p:to>
                                        <p:strVal val="visible"/>
                                      </p:to>
                                    </p:set>
                                    <p:animEffect transition="in" filter="blinds(horizontal)">
                                      <p:cBhvr>
                                        <p:cTn id="19" dur="500"/>
                                        <p:tgtEl>
                                          <p:spTgt spid="1209352"/>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209353"/>
                                        </p:tgtEl>
                                        <p:attrNameLst>
                                          <p:attrName>style.visibility</p:attrName>
                                        </p:attrNameLst>
                                      </p:cBhvr>
                                      <p:to>
                                        <p:strVal val="visible"/>
                                      </p:to>
                                    </p:set>
                                    <p:animEffect transition="in" filter="blinds(horizontal)">
                                      <p:cBhvr>
                                        <p:cTn id="23" dur="500"/>
                                        <p:tgtEl>
                                          <p:spTgt spid="1209353"/>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209348"/>
                                        </p:tgtEl>
                                        <p:attrNameLst>
                                          <p:attrName>style.visibility</p:attrName>
                                        </p:attrNameLst>
                                      </p:cBhvr>
                                      <p:to>
                                        <p:strVal val="visible"/>
                                      </p:to>
                                    </p:set>
                                    <p:animEffect transition="in" filter="blinds(horizontal)">
                                      <p:cBhvr>
                                        <p:cTn id="27" dur="500"/>
                                        <p:tgtEl>
                                          <p:spTgt spid="1209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8" grpId="0" animBg="1"/>
      <p:bldP spid="1209349" grpId="0" animBg="1"/>
      <p:bldP spid="1209350" grpId="0" animBg="1"/>
      <p:bldP spid="1209351" grpId="0" animBg="1"/>
      <p:bldP spid="1209352" grpId="0" animBg="1"/>
      <p:bldP spid="120935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1400" name="Rectangle 8"/>
          <p:cNvSpPr>
            <a:spLocks noGrp="1" noChangeArrowheads="1"/>
          </p:cNvSpPr>
          <p:nvPr>
            <p:ph type="title"/>
          </p:nvPr>
        </p:nvSpPr>
        <p:spPr/>
        <p:txBody>
          <a:bodyPr/>
          <a:lstStyle/>
          <a:p>
            <a:r>
              <a:rPr lang="en-US"/>
              <a:t>Brand Element Choice Criteria</a:t>
            </a:r>
          </a:p>
        </p:txBody>
      </p:sp>
      <p:sp>
        <p:nvSpPr>
          <p:cNvPr id="1211401" name="Rectangle 9"/>
          <p:cNvSpPr>
            <a:spLocks noGrp="1" noChangeArrowheads="1"/>
          </p:cNvSpPr>
          <p:nvPr>
            <p:ph type="body" sz="half" idx="1"/>
          </p:nvPr>
        </p:nvSpPr>
        <p:spPr>
          <a:xfrm>
            <a:off x="1828800" y="1600200"/>
            <a:ext cx="4216400" cy="4572000"/>
          </a:xfrm>
        </p:spPr>
        <p:txBody>
          <a:bodyPr/>
          <a:lstStyle/>
          <a:p>
            <a:endParaRPr lang="en-US" sz="2800"/>
          </a:p>
          <a:p>
            <a:r>
              <a:rPr lang="en-US" sz="2800"/>
              <a:t>Memorable</a:t>
            </a:r>
          </a:p>
          <a:p>
            <a:r>
              <a:rPr lang="en-US" sz="2800"/>
              <a:t>Meaningful</a:t>
            </a:r>
          </a:p>
          <a:p>
            <a:r>
              <a:rPr lang="en-US" sz="2800"/>
              <a:t>Likeability</a:t>
            </a:r>
          </a:p>
          <a:p>
            <a:r>
              <a:rPr lang="en-US" sz="2800"/>
              <a:t>Transferable</a:t>
            </a:r>
          </a:p>
          <a:p>
            <a:r>
              <a:rPr lang="en-US" sz="2800"/>
              <a:t>Adaptable</a:t>
            </a:r>
          </a:p>
          <a:p>
            <a:r>
              <a:rPr lang="en-US" sz="2800"/>
              <a:t>Protectible</a:t>
            </a:r>
          </a:p>
          <a:p>
            <a:endParaRPr lang="en-US" sz="2800"/>
          </a:p>
          <a:p>
            <a:endParaRPr lang="en-US" sz="2800"/>
          </a:p>
        </p:txBody>
      </p:sp>
      <p:sp>
        <p:nvSpPr>
          <p:cNvPr id="1211402" name="Rectangle 10"/>
          <p:cNvSpPr>
            <a:spLocks noGrp="1" noChangeArrowheads="1"/>
          </p:cNvSpPr>
          <p:nvPr>
            <p:ph type="body" sz="half" idx="4294967295"/>
          </p:nvPr>
        </p:nvSpPr>
        <p:spPr>
          <a:xfrm>
            <a:off x="7162800" y="1600200"/>
            <a:ext cx="5029200" cy="4572000"/>
          </a:xfrm>
        </p:spPr>
        <p:txBody>
          <a:bodyPr/>
          <a:lstStyle/>
          <a:p>
            <a:endParaRPr lang="en-US" sz="2800"/>
          </a:p>
          <a:p>
            <a:endParaRPr lang="en-US" sz="2800"/>
          </a:p>
        </p:txBody>
      </p:sp>
      <p:pic>
        <p:nvPicPr>
          <p:cNvPr id="1211403" name="Picture 11" descr="Mr. Clean"/>
          <p:cNvPicPr>
            <a:picLocks noChangeAspect="1" noChangeArrowheads="1"/>
          </p:cNvPicPr>
          <p:nvPr/>
        </p:nvPicPr>
        <p:blipFill>
          <a:blip r:embed="rId3" cstate="print"/>
          <a:srcRect/>
          <a:stretch>
            <a:fillRect/>
          </a:stretch>
        </p:blipFill>
        <p:spPr bwMode="auto">
          <a:xfrm>
            <a:off x="6604001" y="2514600"/>
            <a:ext cx="3359151" cy="2522538"/>
          </a:xfrm>
          <a:prstGeom prst="rect">
            <a:avLst/>
          </a:prstGeom>
          <a:noFill/>
          <a:ln w="9525">
            <a:noFill/>
            <a:miter lim="800000"/>
            <a:headEnd/>
            <a:tailEnd/>
          </a:ln>
          <a:effectLst/>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1401">
                                            <p:txEl>
                                              <p:pRg st="1" end="1"/>
                                            </p:txEl>
                                          </p:spTgt>
                                        </p:tgtEl>
                                        <p:attrNameLst>
                                          <p:attrName>style.visibility</p:attrName>
                                        </p:attrNameLst>
                                      </p:cBhvr>
                                      <p:to>
                                        <p:strVal val="visible"/>
                                      </p:to>
                                    </p:set>
                                    <p:animEffect transition="in" filter="blinds(horizontal)">
                                      <p:cBhvr>
                                        <p:cTn id="7" dur="500"/>
                                        <p:tgtEl>
                                          <p:spTgt spid="12114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1401">
                                            <p:txEl>
                                              <p:pRg st="2" end="2"/>
                                            </p:txEl>
                                          </p:spTgt>
                                        </p:tgtEl>
                                        <p:attrNameLst>
                                          <p:attrName>style.visibility</p:attrName>
                                        </p:attrNameLst>
                                      </p:cBhvr>
                                      <p:to>
                                        <p:strVal val="visible"/>
                                      </p:to>
                                    </p:set>
                                    <p:animEffect transition="in" filter="blinds(horizontal)">
                                      <p:cBhvr>
                                        <p:cTn id="12" dur="500"/>
                                        <p:tgtEl>
                                          <p:spTgt spid="12114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1401">
                                            <p:txEl>
                                              <p:pRg st="3" end="3"/>
                                            </p:txEl>
                                          </p:spTgt>
                                        </p:tgtEl>
                                        <p:attrNameLst>
                                          <p:attrName>style.visibility</p:attrName>
                                        </p:attrNameLst>
                                      </p:cBhvr>
                                      <p:to>
                                        <p:strVal val="visible"/>
                                      </p:to>
                                    </p:set>
                                    <p:animEffect transition="in" filter="blinds(horizontal)">
                                      <p:cBhvr>
                                        <p:cTn id="17" dur="500"/>
                                        <p:tgtEl>
                                          <p:spTgt spid="12114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1401">
                                            <p:txEl>
                                              <p:pRg st="4" end="4"/>
                                            </p:txEl>
                                          </p:spTgt>
                                        </p:tgtEl>
                                        <p:attrNameLst>
                                          <p:attrName>style.visibility</p:attrName>
                                        </p:attrNameLst>
                                      </p:cBhvr>
                                      <p:to>
                                        <p:strVal val="visible"/>
                                      </p:to>
                                    </p:set>
                                    <p:animEffect transition="in" filter="blinds(horizontal)">
                                      <p:cBhvr>
                                        <p:cTn id="22" dur="500"/>
                                        <p:tgtEl>
                                          <p:spTgt spid="121140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1401">
                                            <p:txEl>
                                              <p:pRg st="5" end="5"/>
                                            </p:txEl>
                                          </p:spTgt>
                                        </p:tgtEl>
                                        <p:attrNameLst>
                                          <p:attrName>style.visibility</p:attrName>
                                        </p:attrNameLst>
                                      </p:cBhvr>
                                      <p:to>
                                        <p:strVal val="visible"/>
                                      </p:to>
                                    </p:set>
                                    <p:animEffect transition="in" filter="blinds(horizontal)">
                                      <p:cBhvr>
                                        <p:cTn id="27" dur="500"/>
                                        <p:tgtEl>
                                          <p:spTgt spid="121140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11401">
                                            <p:txEl>
                                              <p:pRg st="6" end="6"/>
                                            </p:txEl>
                                          </p:spTgt>
                                        </p:tgtEl>
                                        <p:attrNameLst>
                                          <p:attrName>style.visibility</p:attrName>
                                        </p:attrNameLst>
                                      </p:cBhvr>
                                      <p:to>
                                        <p:strVal val="visible"/>
                                      </p:to>
                                    </p:set>
                                    <p:animEffect transition="in" filter="blinds(horizontal)">
                                      <p:cBhvr>
                                        <p:cTn id="32" dur="500"/>
                                        <p:tgtEl>
                                          <p:spTgt spid="12114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40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3445" name="Rectangle 5"/>
          <p:cNvSpPr>
            <a:spLocks noGrp="1" noChangeArrowheads="1"/>
          </p:cNvSpPr>
          <p:nvPr>
            <p:ph type="title"/>
          </p:nvPr>
        </p:nvSpPr>
        <p:spPr/>
        <p:txBody>
          <a:bodyPr/>
          <a:lstStyle/>
          <a:p>
            <a:r>
              <a:rPr lang="en-US"/>
              <a:t>Slogans</a:t>
            </a:r>
          </a:p>
        </p:txBody>
      </p:sp>
      <p:sp>
        <p:nvSpPr>
          <p:cNvPr id="1213446" name="Rectangle 6"/>
          <p:cNvSpPr>
            <a:spLocks noGrp="1" noChangeArrowheads="1"/>
          </p:cNvSpPr>
          <p:nvPr>
            <p:ph type="body" sz="half" idx="1"/>
          </p:nvPr>
        </p:nvSpPr>
        <p:spPr/>
        <p:txBody>
          <a:bodyPr/>
          <a:lstStyle/>
          <a:p>
            <a:r>
              <a:rPr lang="en-US" dirty="0"/>
              <a:t>Like a good neighbor, State Farm is there</a:t>
            </a:r>
          </a:p>
          <a:p>
            <a:r>
              <a:rPr lang="en-US" dirty="0"/>
              <a:t>Just do it</a:t>
            </a:r>
          </a:p>
          <a:p>
            <a:r>
              <a:rPr lang="en-US" dirty="0"/>
              <a:t>Nothing runs like a Deere</a:t>
            </a:r>
          </a:p>
          <a:p>
            <a:r>
              <a:rPr lang="en-US" dirty="0"/>
              <a:t>Save 15% or more in 15 minutes or </a:t>
            </a:r>
            <a:r>
              <a:rPr lang="en-US" dirty="0" smtClean="0"/>
              <a:t>less</a:t>
            </a:r>
          </a:p>
          <a:p>
            <a:r>
              <a:rPr lang="en-US" b="1" dirty="0" smtClean="0"/>
              <a:t>Have It Your Way</a:t>
            </a:r>
          </a:p>
          <a:p>
            <a:r>
              <a:rPr lang="en-US" b="1" dirty="0" smtClean="0"/>
              <a:t>We Bring Good Things to Life</a:t>
            </a:r>
          </a:p>
          <a:p>
            <a:endParaRPr lang="en-US" dirty="0"/>
          </a:p>
        </p:txBody>
      </p:sp>
      <p:sp>
        <p:nvSpPr>
          <p:cNvPr id="1213447" name="Rectangle 7"/>
          <p:cNvSpPr>
            <a:spLocks noGrp="1" noChangeArrowheads="1"/>
          </p:cNvSpPr>
          <p:nvPr>
            <p:ph type="body" sz="half" idx="2"/>
          </p:nvPr>
        </p:nvSpPr>
        <p:spPr/>
        <p:txBody>
          <a:bodyPr/>
          <a:lstStyle/>
          <a:p>
            <a:r>
              <a:rPr lang="en-US"/>
              <a:t>We try harder</a:t>
            </a:r>
          </a:p>
          <a:p>
            <a:r>
              <a:rPr lang="en-US"/>
              <a:t>We’ll pick you up</a:t>
            </a:r>
          </a:p>
          <a:p>
            <a:r>
              <a:rPr lang="en-US"/>
              <a:t>Nextel – Done</a:t>
            </a:r>
          </a:p>
          <a:p>
            <a:r>
              <a:rPr lang="en-US"/>
              <a:t>Zoom Zoom</a:t>
            </a:r>
          </a:p>
          <a:p>
            <a:r>
              <a:rPr lang="en-US"/>
              <a:t>I’m lovin’ it</a:t>
            </a:r>
          </a:p>
          <a:p>
            <a:r>
              <a:rPr lang="en-US"/>
              <a:t>Innovation at work</a:t>
            </a:r>
          </a:p>
          <a:p>
            <a:r>
              <a:rPr lang="en-US"/>
              <a:t>This Bud’s for you</a:t>
            </a:r>
          </a:p>
          <a:p>
            <a:r>
              <a:rPr lang="en-US"/>
              <a:t>Always low prices</a:t>
            </a:r>
          </a:p>
          <a:p>
            <a:endParaRPr lang="en-US"/>
          </a:p>
          <a:p>
            <a:endParaRPr lang="en-US"/>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3446">
                                            <p:txEl>
                                              <p:pRg st="0" end="0"/>
                                            </p:txEl>
                                          </p:spTgt>
                                        </p:tgtEl>
                                        <p:attrNameLst>
                                          <p:attrName>style.visibility</p:attrName>
                                        </p:attrNameLst>
                                      </p:cBhvr>
                                      <p:to>
                                        <p:strVal val="visible"/>
                                      </p:to>
                                    </p:set>
                                    <p:animEffect transition="in" filter="blinds(horizontal)">
                                      <p:cBhvr>
                                        <p:cTn id="7" dur="500"/>
                                        <p:tgtEl>
                                          <p:spTgt spid="12134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3446">
                                            <p:txEl>
                                              <p:pRg st="1" end="1"/>
                                            </p:txEl>
                                          </p:spTgt>
                                        </p:tgtEl>
                                        <p:attrNameLst>
                                          <p:attrName>style.visibility</p:attrName>
                                        </p:attrNameLst>
                                      </p:cBhvr>
                                      <p:to>
                                        <p:strVal val="visible"/>
                                      </p:to>
                                    </p:set>
                                    <p:animEffect transition="in" filter="blinds(horizontal)">
                                      <p:cBhvr>
                                        <p:cTn id="12" dur="500"/>
                                        <p:tgtEl>
                                          <p:spTgt spid="12134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3446">
                                            <p:txEl>
                                              <p:pRg st="2" end="2"/>
                                            </p:txEl>
                                          </p:spTgt>
                                        </p:tgtEl>
                                        <p:attrNameLst>
                                          <p:attrName>style.visibility</p:attrName>
                                        </p:attrNameLst>
                                      </p:cBhvr>
                                      <p:to>
                                        <p:strVal val="visible"/>
                                      </p:to>
                                    </p:set>
                                    <p:animEffect transition="in" filter="blinds(horizontal)">
                                      <p:cBhvr>
                                        <p:cTn id="17" dur="500"/>
                                        <p:tgtEl>
                                          <p:spTgt spid="12134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3446">
                                            <p:txEl>
                                              <p:pRg st="3" end="3"/>
                                            </p:txEl>
                                          </p:spTgt>
                                        </p:tgtEl>
                                        <p:attrNameLst>
                                          <p:attrName>style.visibility</p:attrName>
                                        </p:attrNameLst>
                                      </p:cBhvr>
                                      <p:to>
                                        <p:strVal val="visible"/>
                                      </p:to>
                                    </p:set>
                                    <p:animEffect transition="in" filter="blinds(horizontal)">
                                      <p:cBhvr>
                                        <p:cTn id="22" dur="500"/>
                                        <p:tgtEl>
                                          <p:spTgt spid="12134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3446">
                                            <p:txEl>
                                              <p:pRg st="4" end="4"/>
                                            </p:txEl>
                                          </p:spTgt>
                                        </p:tgtEl>
                                        <p:attrNameLst>
                                          <p:attrName>style.visibility</p:attrName>
                                        </p:attrNameLst>
                                      </p:cBhvr>
                                      <p:to>
                                        <p:strVal val="visible"/>
                                      </p:to>
                                    </p:set>
                                    <p:animEffect transition="in" filter="blinds(horizontal)">
                                      <p:cBhvr>
                                        <p:cTn id="27" dur="500"/>
                                        <p:tgtEl>
                                          <p:spTgt spid="12134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13446">
                                            <p:txEl>
                                              <p:pRg st="5" end="5"/>
                                            </p:txEl>
                                          </p:spTgt>
                                        </p:tgtEl>
                                        <p:attrNameLst>
                                          <p:attrName>style.visibility</p:attrName>
                                        </p:attrNameLst>
                                      </p:cBhvr>
                                      <p:to>
                                        <p:strVal val="visible"/>
                                      </p:to>
                                    </p:set>
                                    <p:animEffect transition="in" filter="blinds(horizontal)">
                                      <p:cBhvr>
                                        <p:cTn id="32" dur="500"/>
                                        <p:tgtEl>
                                          <p:spTgt spid="12134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13447">
                                            <p:txEl>
                                              <p:pRg st="0" end="0"/>
                                            </p:txEl>
                                          </p:spTgt>
                                        </p:tgtEl>
                                        <p:attrNameLst>
                                          <p:attrName>style.visibility</p:attrName>
                                        </p:attrNameLst>
                                      </p:cBhvr>
                                      <p:to>
                                        <p:strVal val="visible"/>
                                      </p:to>
                                    </p:set>
                                    <p:animEffect transition="in" filter="blinds(horizontal)">
                                      <p:cBhvr>
                                        <p:cTn id="37" dur="500"/>
                                        <p:tgtEl>
                                          <p:spTgt spid="121344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13447">
                                            <p:txEl>
                                              <p:pRg st="1" end="1"/>
                                            </p:txEl>
                                          </p:spTgt>
                                        </p:tgtEl>
                                        <p:attrNameLst>
                                          <p:attrName>style.visibility</p:attrName>
                                        </p:attrNameLst>
                                      </p:cBhvr>
                                      <p:to>
                                        <p:strVal val="visible"/>
                                      </p:to>
                                    </p:set>
                                    <p:animEffect transition="in" filter="blinds(horizontal)">
                                      <p:cBhvr>
                                        <p:cTn id="42" dur="500"/>
                                        <p:tgtEl>
                                          <p:spTgt spid="121344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13447">
                                            <p:txEl>
                                              <p:pRg st="2" end="2"/>
                                            </p:txEl>
                                          </p:spTgt>
                                        </p:tgtEl>
                                        <p:attrNameLst>
                                          <p:attrName>style.visibility</p:attrName>
                                        </p:attrNameLst>
                                      </p:cBhvr>
                                      <p:to>
                                        <p:strVal val="visible"/>
                                      </p:to>
                                    </p:set>
                                    <p:animEffect transition="in" filter="blinds(horizontal)">
                                      <p:cBhvr>
                                        <p:cTn id="47" dur="500"/>
                                        <p:tgtEl>
                                          <p:spTgt spid="121344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13447">
                                            <p:txEl>
                                              <p:pRg st="3" end="3"/>
                                            </p:txEl>
                                          </p:spTgt>
                                        </p:tgtEl>
                                        <p:attrNameLst>
                                          <p:attrName>style.visibility</p:attrName>
                                        </p:attrNameLst>
                                      </p:cBhvr>
                                      <p:to>
                                        <p:strVal val="visible"/>
                                      </p:to>
                                    </p:set>
                                    <p:animEffect transition="in" filter="blinds(horizontal)">
                                      <p:cBhvr>
                                        <p:cTn id="52" dur="500"/>
                                        <p:tgtEl>
                                          <p:spTgt spid="1213447">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13447">
                                            <p:txEl>
                                              <p:pRg st="4" end="4"/>
                                            </p:txEl>
                                          </p:spTgt>
                                        </p:tgtEl>
                                        <p:attrNameLst>
                                          <p:attrName>style.visibility</p:attrName>
                                        </p:attrNameLst>
                                      </p:cBhvr>
                                      <p:to>
                                        <p:strVal val="visible"/>
                                      </p:to>
                                    </p:set>
                                    <p:animEffect transition="in" filter="blinds(horizontal)">
                                      <p:cBhvr>
                                        <p:cTn id="57" dur="500"/>
                                        <p:tgtEl>
                                          <p:spTgt spid="1213447">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13447">
                                            <p:txEl>
                                              <p:pRg st="5" end="5"/>
                                            </p:txEl>
                                          </p:spTgt>
                                        </p:tgtEl>
                                        <p:attrNameLst>
                                          <p:attrName>style.visibility</p:attrName>
                                        </p:attrNameLst>
                                      </p:cBhvr>
                                      <p:to>
                                        <p:strVal val="visible"/>
                                      </p:to>
                                    </p:set>
                                    <p:animEffect transition="in" filter="blinds(horizontal)">
                                      <p:cBhvr>
                                        <p:cTn id="62" dur="500"/>
                                        <p:tgtEl>
                                          <p:spTgt spid="1213447">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13447">
                                            <p:txEl>
                                              <p:pRg st="6" end="6"/>
                                            </p:txEl>
                                          </p:spTgt>
                                        </p:tgtEl>
                                        <p:attrNameLst>
                                          <p:attrName>style.visibility</p:attrName>
                                        </p:attrNameLst>
                                      </p:cBhvr>
                                      <p:to>
                                        <p:strVal val="visible"/>
                                      </p:to>
                                    </p:set>
                                    <p:animEffect transition="in" filter="blinds(horizontal)">
                                      <p:cBhvr>
                                        <p:cTn id="67" dur="500"/>
                                        <p:tgtEl>
                                          <p:spTgt spid="1213447">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13447">
                                            <p:txEl>
                                              <p:pRg st="7" end="7"/>
                                            </p:txEl>
                                          </p:spTgt>
                                        </p:tgtEl>
                                        <p:attrNameLst>
                                          <p:attrName>style.visibility</p:attrName>
                                        </p:attrNameLst>
                                      </p:cBhvr>
                                      <p:to>
                                        <p:strVal val="visible"/>
                                      </p:to>
                                    </p:set>
                                    <p:animEffect transition="in" filter="blinds(horizontal)">
                                      <p:cBhvr>
                                        <p:cTn id="72" dur="500"/>
                                        <p:tgtEl>
                                          <p:spTgt spid="12134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6" grpId="0" build="p" autoUpdateAnimBg="0"/>
      <p:bldP spid="121344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525</Words>
  <Application>Microsoft Office PowerPoint</Application>
  <PresentationFormat>Custom</PresentationFormat>
  <Paragraphs>131</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Quotable</vt:lpstr>
      <vt:lpstr>Slide 1</vt:lpstr>
      <vt:lpstr>Steps in Brand Management</vt:lpstr>
      <vt:lpstr>Advantages of Strong Brands</vt:lpstr>
      <vt:lpstr>Burger King Builds Its Brand with Social Connectivity</vt:lpstr>
      <vt:lpstr>Brand Dynamics Pyramid</vt:lpstr>
      <vt:lpstr>Brand Resonance Pyramid</vt:lpstr>
      <vt:lpstr>Brand Elements</vt:lpstr>
      <vt:lpstr>Brand Element Choice Criteria</vt:lpstr>
      <vt:lpstr>Slogans</vt:lpstr>
      <vt:lpstr>Examples of effective brand positioning:</vt:lpstr>
      <vt:lpstr>Designing Holistic Marketing Activities</vt:lpstr>
      <vt:lpstr>The 10 Most Valuable Brands</vt:lpstr>
      <vt:lpstr>Interbrand’s Steps in Calculating Brand Equity</vt:lpstr>
      <vt:lpstr>Devising a Branding Strategy</vt:lpstr>
      <vt:lpstr>Brand Naming</vt:lpstr>
      <vt:lpstr>Brand Roles in a Brand Portfolio</vt:lpstr>
      <vt:lpstr>Slide 17</vt:lpstr>
      <vt:lpstr>Patagonia's 'Don't buy this jacket' ad. </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Overview</dc:title>
  <dc:creator>Abhishek Shukla</dc:creator>
  <cp:lastModifiedBy>vikram.chauhan</cp:lastModifiedBy>
  <cp:revision>148</cp:revision>
  <dcterms:created xsi:type="dcterms:W3CDTF">2021-01-11T10:58:00Z</dcterms:created>
  <dcterms:modified xsi:type="dcterms:W3CDTF">2024-03-07T06:18:15Z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54631AB55A4B4680B24C33144C7AF492</vt:lpwstr>
  </property>
  <property fmtid="{D5CDD505-2E9C-101B-9397-08002B2CF9AE}" pid="3" name="KSOProductBuildVer">
    <vt:lpwstr>1033-11.2.0.11486</vt:lpwstr>
  </property>
</Properties>
</file>