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57" r:id="rId5"/>
    <p:sldId id="263" r:id="rId6"/>
    <p:sldId id="264" r:id="rId7"/>
    <p:sldId id="279" r:id="rId8"/>
    <p:sldId id="291" r:id="rId9"/>
    <p:sldId id="265" r:id="rId10"/>
    <p:sldId id="266" r:id="rId11"/>
    <p:sldId id="267" r:id="rId12"/>
    <p:sldId id="268" r:id="rId13"/>
    <p:sldId id="269" r:id="rId14"/>
    <p:sldId id="270" r:id="rId15"/>
    <p:sldId id="290" r:id="rId16"/>
    <p:sldId id="273" r:id="rId17"/>
    <p:sldId id="274" r:id="rId18"/>
    <p:sldId id="275" r:id="rId19"/>
    <p:sldId id="276" r:id="rId20"/>
    <p:sldId id="29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43" d="100"/>
          <a:sy n="43" d="100"/>
        </p:scale>
        <p:origin x="6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4E2C5-A33C-43F7-BE4D-154D39C2FA1A}"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333EC-CD79-4E3F-AB33-AB8CE7CE761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B4ED31-7C5B-4154-9AF4-DA6C5E06D830}" type="slidenum">
              <a:rPr lang="en-ZA" altLang="en-US">
                <a:ea typeface="MS PGothic" panose="020B0600070205080204" pitchFamily="-97" charset="-128"/>
              </a:rPr>
            </a:fld>
            <a:endParaRPr lang="en-ZA" altLang="en-US">
              <a:ea typeface="MS PGothic" panose="020B0600070205080204" pitchFamily="-97"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44C739-C2AD-424A-B6E4-193DC93ABBA0}" type="slidenum">
              <a:rPr lang="en-US" altLang="en-US">
                <a:latin typeface="Calibri" panose="020F0502020204030204" pitchFamily="34" charset="0"/>
              </a:rPr>
            </a:fld>
            <a:endParaRPr lang="en-US" altLang="en-US">
              <a:latin typeface="Calibri" panose="020F0502020204030204" pitchFamily="34"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GB" altLang="en-US"/>
              <a:t>This has come about, in part, due to the business paradigm shift experienced in many markets.</a:t>
            </a:r>
            <a:endParaRPr lang="en-GB" altLang="en-US"/>
          </a:p>
          <a:p>
            <a:r>
              <a:rPr lang="en-GB" altLang="en-US"/>
              <a:t>In New Markets, we tend to talk about sellers markets- the seller has the power- demand outstrips demand.</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431106" name="Slide Image Placeholder 431105"/>
          <p:cNvSpPr>
            <a:spLocks noRot="1" noTextEdit="1"/>
          </p:cNvSpPr>
          <p:nvPr>
            <p:ph type="sldImg"/>
          </p:nvPr>
        </p:nvSpPr>
        <p:spPr/>
      </p:sp>
      <p:sp>
        <p:nvSpPr>
          <p:cNvPr id="431107" name="Text Placeholder 431106"/>
          <p:cNvSpPr>
            <a:spLocks noGrp="1"/>
          </p:cNvSpPr>
          <p:nvPr>
            <p:ph type="body" idx="1"/>
          </p:nvPr>
        </p:nvSpPr>
        <p:spPr/>
        <p:txBody>
          <a:bodyPr/>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433154" name="Slide Image Placeholder 433153"/>
          <p:cNvSpPr>
            <a:spLocks noRot="1" noTextEdit="1"/>
          </p:cNvSpPr>
          <p:nvPr>
            <p:ph type="sldImg"/>
          </p:nvPr>
        </p:nvSpPr>
        <p:spPr/>
      </p:sp>
      <p:sp>
        <p:nvSpPr>
          <p:cNvPr id="433155" name="Text Placeholder 433154"/>
          <p:cNvSpPr>
            <a:spLocks noGrp="1"/>
          </p:cNvSpPr>
          <p:nvPr>
            <p:ph type="body" idx="1"/>
          </p:nvPr>
        </p:nvSpPr>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441346" name="Slide Image Placeholder 441345"/>
          <p:cNvSpPr>
            <a:spLocks noRot="1" noTextEdit="1"/>
          </p:cNvSpPr>
          <p:nvPr>
            <p:ph type="sldImg"/>
          </p:nvPr>
        </p:nvSpPr>
        <p:spPr/>
      </p:sp>
      <p:sp>
        <p:nvSpPr>
          <p:cNvPr id="441347" name="Text Placeholder 441346"/>
          <p:cNvSpPr>
            <a:spLocks noGrp="1"/>
          </p:cNvSpPr>
          <p:nvPr>
            <p:ph type="body" idx="1"/>
          </p:nvPr>
        </p:nvSpPr>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455682" name="Slide Image Placeholder 455681"/>
          <p:cNvSpPr>
            <a:spLocks noRot="1" noTextEdit="1"/>
          </p:cNvSpPr>
          <p:nvPr>
            <p:ph type="sldImg"/>
          </p:nvPr>
        </p:nvSpPr>
        <p:spPr/>
      </p:sp>
      <p:sp>
        <p:nvSpPr>
          <p:cNvPr id="455683" name="Text Placeholder 455682"/>
          <p:cNvSpPr>
            <a:spLocks noGrp="1"/>
          </p:cNvSpPr>
          <p:nvPr>
            <p:ph type="body" idx="1"/>
          </p:nvPr>
        </p:nvSpPr>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9F527-EAA2-40D1-9997-F4B2C6C970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endParaRPr lang="en-US"/>
          </a:p>
        </p:txBody>
      </p:sp>
      <p:sp>
        <p:nvSpPr>
          <p:cNvPr id="2" name="Date Placeholder 1"/>
          <p:cNvSpPr>
            <a:spLocks noGrp="1"/>
          </p:cNvSpPr>
          <p:nvPr>
            <p:ph type="dt" sz="half" idx="10"/>
          </p:nvPr>
        </p:nvSpPr>
        <p:spPr/>
        <p:txBody>
          <a:bodyPr/>
          <a:lstStyle/>
          <a:p>
            <a:fld id="{1D89F527-EAA2-40D1-9997-F4B2C6C9703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grpSp>
        <p:nvGrpSpPr>
          <p:cNvPr id="5" name="Gruppe 12"/>
          <p:cNvGrpSpPr/>
          <p:nvPr userDrawn="1"/>
        </p:nvGrpSpPr>
        <p:grpSpPr>
          <a:xfrm>
            <a:off x="0" y="793659"/>
            <a:ext cx="12192000" cy="1178016"/>
            <a:chOff x="0" y="793659"/>
            <a:chExt cx="9144000" cy="1178016"/>
          </a:xfrm>
          <a:effectLst>
            <a:outerShdw blurRad="50800" dist="38100" dir="2700000" algn="tl" rotWithShape="0">
              <a:prstClr val="black">
                <a:alpha val="40000"/>
              </a:prstClr>
            </a:outerShdw>
          </a:effectLst>
        </p:grpSpPr>
        <p:sp>
          <p:nvSpPr>
            <p:cNvPr id="6" name="Rektangel 2"/>
            <p:cNvSpPr>
              <a:spLocks noChangeArrowheads="1"/>
            </p:cNvSpPr>
            <p:nvPr/>
          </p:nvSpPr>
          <p:spPr bwMode="auto">
            <a:xfrm>
              <a:off x="0" y="801699"/>
              <a:ext cx="9144000" cy="1168400"/>
            </a:xfrm>
            <a:prstGeom prst="rect">
              <a:avLst/>
            </a:prstGeom>
            <a:gradFill flip="none" rotWithShape="1">
              <a:gsLst>
                <a:gs pos="21000">
                  <a:srgbClr val="7DC8DF"/>
                </a:gs>
                <a:gs pos="100000">
                  <a:srgbClr val="6699FF"/>
                </a:gs>
              </a:gsLst>
              <a:lin ang="5400000" scaled="1"/>
              <a:tileRect/>
            </a:gradFill>
            <a:ln w="9525">
              <a:noFill/>
              <a:miter lim="800000"/>
            </a:ln>
            <a:effectLst/>
          </p:spPr>
          <p:txBody>
            <a:bodyPr anchor="ctr"/>
            <a:lstStyle/>
            <a:p>
              <a:pPr indent="-342900" algn="ctr" eaLnBrk="1" fontAlgn="auto" hangingPunct="1">
                <a:spcBef>
                  <a:spcPts val="0"/>
                </a:spcBef>
                <a:spcAft>
                  <a:spcPts val="0"/>
                </a:spcAft>
                <a:buFont typeface="+mj-lt"/>
                <a:buAutoNum type="arabicPeriod"/>
                <a:defRPr/>
              </a:pPr>
              <a:endParaRPr lang="da-DK" sz="1600" b="1" kern="0" noProof="1">
                <a:solidFill>
                  <a:srgbClr val="FFFFFF"/>
                </a:solidFill>
                <a:ea typeface="MS PGothic" panose="020B0600070205080204" pitchFamily="-97" charset="-128"/>
              </a:endParaRPr>
            </a:p>
          </p:txBody>
        </p:sp>
        <p:pic>
          <p:nvPicPr>
            <p:cNvPr id="7" name="Billede 3" descr="dreamstime_www_world.jpg"/>
            <p:cNvPicPr>
              <a:picLocks noChangeAspect="1"/>
            </p:cNvPicPr>
            <p:nvPr/>
          </p:nvPicPr>
          <p:blipFill>
            <a:blip r:embed="rId2" cstate="print"/>
            <a:stretch>
              <a:fillRect/>
            </a:stretch>
          </p:blipFill>
          <p:spPr>
            <a:xfrm>
              <a:off x="7584000" y="793659"/>
              <a:ext cx="1560000" cy="1178016"/>
            </a:xfrm>
            <a:prstGeom prst="rect">
              <a:avLst/>
            </a:prstGeom>
          </p:spPr>
        </p:pic>
      </p:grpSp>
      <p:sp>
        <p:nvSpPr>
          <p:cNvPr id="3" name="Pladsholder til indhold 2"/>
          <p:cNvSpPr>
            <a:spLocks noGrp="1"/>
          </p:cNvSpPr>
          <p:nvPr>
            <p:ph idx="1"/>
          </p:nvPr>
        </p:nvSpPr>
        <p:spPr>
          <a:xfrm>
            <a:off x="609600" y="2327276"/>
            <a:ext cx="10972800" cy="3827463"/>
          </a:xfrm>
          <a:prstGeom prst="rect">
            <a:avLst/>
          </a:prstGeom>
        </p:spPr>
        <p:txBody>
          <a:bodyP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da-DK" dirty="0"/>
          </a:p>
        </p:txBody>
      </p:sp>
      <p:sp>
        <p:nvSpPr>
          <p:cNvPr id="10" name="Titel 1"/>
          <p:cNvSpPr>
            <a:spLocks noGrp="1"/>
          </p:cNvSpPr>
          <p:nvPr>
            <p:ph type="title"/>
          </p:nvPr>
        </p:nvSpPr>
        <p:spPr>
          <a:xfrm>
            <a:off x="237067" y="833438"/>
            <a:ext cx="6112933" cy="563562"/>
          </a:xfrm>
          <a:prstGeom prst="rect">
            <a:avLst/>
          </a:prstGeom>
        </p:spPr>
        <p:txBody>
          <a:bodyPr/>
          <a:lstStyle>
            <a:lvl1pPr algn="l">
              <a:defRPr sz="3200">
                <a:latin typeface="Arial" panose="020B0604020202020204" pitchFamily="34" charset="0"/>
              </a:defRPr>
            </a:lvl1pPr>
          </a:lstStyle>
          <a:p>
            <a:r>
              <a:rPr lang="en-US"/>
              <a:t>Click to edit Master title style</a:t>
            </a:r>
            <a:endParaRPr lang="da-DK" dirty="0"/>
          </a:p>
        </p:txBody>
      </p:sp>
      <p:sp>
        <p:nvSpPr>
          <p:cNvPr id="11" name="Pladsholder til tekst 2"/>
          <p:cNvSpPr>
            <a:spLocks noGrp="1"/>
          </p:cNvSpPr>
          <p:nvPr>
            <p:ph type="body" idx="13"/>
          </p:nvPr>
        </p:nvSpPr>
        <p:spPr>
          <a:xfrm>
            <a:off x="237067" y="1447801"/>
            <a:ext cx="8652933" cy="358774"/>
          </a:xfrm>
          <a:prstGeom prst="rect">
            <a:avLst/>
          </a:prstGeom>
        </p:spPr>
        <p:txBody>
          <a:bodyPr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Pladsholder til dato 3"/>
          <p:cNvSpPr>
            <a:spLocks noGrp="1"/>
          </p:cNvSpPr>
          <p:nvPr userDrawn="1">
            <p:ph type="dt" sz="half" idx="14"/>
          </p:nvPr>
        </p:nvSpPr>
        <p:spPr>
          <a:xfrm>
            <a:off x="609600" y="6356351"/>
            <a:ext cx="2844800" cy="365125"/>
          </a:xfrm>
          <a:prstGeom prst="rect">
            <a:avLst/>
          </a:prstGeom>
        </p:spPr>
        <p:txBody>
          <a:bodyPr vert="horz" wrap="square" lIns="91440" tIns="45720" rIns="91440" bIns="45720" numCol="1" anchor="t" anchorCtr="0" compatLnSpc="1"/>
          <a:lstStyle>
            <a:lvl1pPr eaLnBrk="1" hangingPunct="1">
              <a:defRPr smtClean="0">
                <a:solidFill>
                  <a:srgbClr val="000000"/>
                </a:solidFill>
                <a:latin typeface="Arial" panose="020B0604020202020204" pitchFamily="34" charset="0"/>
                <a:ea typeface="MS PGothic" panose="020B0600070205080204" pitchFamily="-97" charset="-128"/>
              </a:defRPr>
            </a:lvl1pPr>
          </a:lstStyle>
          <a:p>
            <a:pPr>
              <a:defRPr/>
            </a:pPr>
            <a:fld id="{D9BDB1CE-4403-4F1D-A325-02DEB805A846}" type="datetime1">
              <a:rPr lang="en-US"/>
            </a:fld>
            <a:endParaRPr lang="da-DK"/>
          </a:p>
        </p:txBody>
      </p:sp>
      <p:sp>
        <p:nvSpPr>
          <p:cNvPr id="9" name="Pladsholder til diasnummer 5"/>
          <p:cNvSpPr>
            <a:spLocks noGrp="1"/>
          </p:cNvSpPr>
          <p:nvPr userDrawn="1">
            <p:ph type="sldNum" sz="quarter" idx="15"/>
          </p:nvPr>
        </p:nvSpPr>
        <p:spPr>
          <a:xfrm>
            <a:off x="8737600" y="6356351"/>
            <a:ext cx="2844800" cy="365125"/>
          </a:xfrm>
          <a:prstGeom prst="rect">
            <a:avLst/>
          </a:prstGeom>
        </p:spPr>
        <p:txBody>
          <a:bodyPr vert="horz" wrap="square" lIns="91440" tIns="45720" rIns="91440" bIns="45720" numCol="1" anchor="t" anchorCtr="0" compatLnSpc="1"/>
          <a:lstStyle>
            <a:lvl1pPr eaLnBrk="1" hangingPunct="1">
              <a:defRPr>
                <a:solidFill>
                  <a:srgbClr val="000000"/>
                </a:solidFill>
                <a:latin typeface="Arial" panose="020B0604020202020204" pitchFamily="34" charset="0"/>
                <a:ea typeface="MS PGothic" panose="020B0600070205080204" pitchFamily="-97" charset="-128"/>
              </a:defRPr>
            </a:lvl1pPr>
          </a:lstStyle>
          <a:p>
            <a:pPr>
              <a:defRPr/>
            </a:pPr>
            <a:r>
              <a:rPr lang="da-DK"/>
              <a:t>Your Logo</a:t>
            </a:r>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D89F527-EAA2-40D1-9997-F4B2C6C970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D89F527-EAA2-40D1-9997-F4B2C6C9703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9F527-EAA2-40D1-9997-F4B2C6C9703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9F527-EAA2-40D1-9997-F4B2C6C9703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9F527-EAA2-40D1-9997-F4B2C6C970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885810" y="6041362"/>
            <a:ext cx="976879" cy="365125"/>
          </a:xfrm>
        </p:spPr>
        <p:txBody>
          <a:bodyPr/>
          <a:lstStyle/>
          <a:p>
            <a:fld id="{1D89F527-EAA2-40D1-9997-F4B2C6C97036}" type="datetimeFigureOut">
              <a:rPr lang="en-IN" smtClean="0"/>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23C1536-65F6-404F-A4EC-EF4A85B2AA4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9F527-EAA2-40D1-9997-F4B2C6C97036}" type="datetimeFigureOut">
              <a:rPr lang="en-IN" smtClean="0"/>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23C1536-65F6-404F-A4EC-EF4A85B2AA44}"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Billede 9" descr="dreamstime_www_world.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Kombinationstegning 7"/>
          <p:cNvSpPr/>
          <p:nvPr/>
        </p:nvSpPr>
        <p:spPr bwMode="auto">
          <a:xfrm>
            <a:off x="1485900" y="3429000"/>
            <a:ext cx="9182100" cy="34290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1" fmla="*/ 12700 w 9182100"/>
              <a:gd name="connsiteY0-2" fmla="*/ 0 h 3136900"/>
              <a:gd name="connsiteX1-3" fmla="*/ 5702300 w 9182100"/>
              <a:gd name="connsiteY1-4" fmla="*/ 1016000 h 3136900"/>
              <a:gd name="connsiteX2-5" fmla="*/ 9182100 w 9182100"/>
              <a:gd name="connsiteY2-6" fmla="*/ 609600 h 3136900"/>
              <a:gd name="connsiteX3-7" fmla="*/ 9182100 w 9182100"/>
              <a:gd name="connsiteY3-8" fmla="*/ 3136900 h 3136900"/>
              <a:gd name="connsiteX4-9" fmla="*/ 0 w 9182100"/>
              <a:gd name="connsiteY4-10" fmla="*/ 3136900 h 3136900"/>
              <a:gd name="connsiteX5-11" fmla="*/ 12700 w 9182100"/>
              <a:gd name="connsiteY5-12" fmla="*/ 0 h 3136900"/>
              <a:gd name="connsiteX0-13" fmla="*/ 12700 w 9182100"/>
              <a:gd name="connsiteY0-14" fmla="*/ 0 h 3403600"/>
              <a:gd name="connsiteX1-15" fmla="*/ 5702300 w 9182100"/>
              <a:gd name="connsiteY1-16" fmla="*/ 1016000 h 3403600"/>
              <a:gd name="connsiteX2-17" fmla="*/ 9182100 w 9182100"/>
              <a:gd name="connsiteY2-18" fmla="*/ 609600 h 3403600"/>
              <a:gd name="connsiteX3-19" fmla="*/ 9182100 w 9182100"/>
              <a:gd name="connsiteY3-20" fmla="*/ 3403600 h 3403600"/>
              <a:gd name="connsiteX4-21" fmla="*/ 0 w 9182100"/>
              <a:gd name="connsiteY4-22" fmla="*/ 3136900 h 3403600"/>
              <a:gd name="connsiteX5-23" fmla="*/ 12700 w 9182100"/>
              <a:gd name="connsiteY5-24" fmla="*/ 0 h 3403600"/>
              <a:gd name="connsiteX0-25" fmla="*/ 12700 w 9182100"/>
              <a:gd name="connsiteY0-26" fmla="*/ 0 h 3429000"/>
              <a:gd name="connsiteX1-27" fmla="*/ 5702300 w 9182100"/>
              <a:gd name="connsiteY1-28" fmla="*/ 1016000 h 3429000"/>
              <a:gd name="connsiteX2-29" fmla="*/ 9182100 w 9182100"/>
              <a:gd name="connsiteY2-30" fmla="*/ 609600 h 3429000"/>
              <a:gd name="connsiteX3-31" fmla="*/ 9182100 w 9182100"/>
              <a:gd name="connsiteY3-32" fmla="*/ 3403600 h 3429000"/>
              <a:gd name="connsiteX4-33" fmla="*/ 0 w 9182100"/>
              <a:gd name="connsiteY4-34" fmla="*/ 3429000 h 3429000"/>
              <a:gd name="connsiteX5-35" fmla="*/ 12700 w 9182100"/>
              <a:gd name="connsiteY5-36" fmla="*/ 0 h 3429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82100" h="3429000">
                <a:moveTo>
                  <a:pt x="12700" y="0"/>
                </a:moveTo>
                <a:cubicBezTo>
                  <a:pt x="1909233" y="338667"/>
                  <a:pt x="3894667" y="1011767"/>
                  <a:pt x="5702300" y="1016000"/>
                </a:cubicBezTo>
                <a:cubicBezTo>
                  <a:pt x="7509933" y="1020233"/>
                  <a:pt x="8022167" y="745067"/>
                  <a:pt x="9182100" y="609600"/>
                </a:cubicBezTo>
                <a:lnTo>
                  <a:pt x="9182100" y="3403600"/>
                </a:lnTo>
                <a:lnTo>
                  <a:pt x="0" y="3429000"/>
                </a:lnTo>
                <a:cubicBezTo>
                  <a:pt x="4233" y="238336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ln>
          <a:effectLst/>
        </p:spPr>
        <p:txBody>
          <a:bodyPr anchor="ctr"/>
          <a:lstStyle/>
          <a:p>
            <a:pPr indent="-342900" algn="ctr">
              <a:defRPr/>
            </a:pPr>
            <a:endParaRPr lang="da-DK" sz="1600" b="1" kern="0" noProof="1">
              <a:solidFill>
                <a:srgbClr val="FFFFFF"/>
              </a:solidFill>
              <a:ea typeface="MS PGothic" panose="020B0600070205080204" pitchFamily="-97" charset="-128"/>
            </a:endParaRPr>
          </a:p>
        </p:txBody>
      </p:sp>
      <p:sp>
        <p:nvSpPr>
          <p:cNvPr id="3076" name="Rectangle 5"/>
          <p:cNvSpPr txBox="1">
            <a:spLocks noChangeArrowheads="1"/>
          </p:cNvSpPr>
          <p:nvPr/>
        </p:nvSpPr>
        <p:spPr bwMode="gray">
          <a:xfrm>
            <a:off x="2043114" y="5110164"/>
            <a:ext cx="50815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5000"/>
              </a:lnSpc>
            </a:pPr>
            <a:r>
              <a:rPr lang="en-US" altLang="en-US" sz="3000" b="1">
                <a:solidFill>
                  <a:schemeClr val="tx2"/>
                </a:solidFill>
                <a:latin typeface="Calibri" panose="020F0502020204030204" pitchFamily="34" charset="0"/>
              </a:rPr>
              <a:t>Basic of Marketing</a:t>
            </a:r>
            <a:endParaRPr lang="en-US" altLang="en-US" sz="3000" b="1">
              <a:solidFill>
                <a:schemeClr val="tx2"/>
              </a:solidFill>
              <a:latin typeface="Calibri" panose="020F0502020204030204" pitchFamily="34" charset="0"/>
            </a:endParaRPr>
          </a:p>
          <a:p>
            <a:pPr>
              <a:lnSpc>
                <a:spcPct val="95000"/>
              </a:lnSpc>
            </a:pPr>
            <a:endParaRPr lang="en-US" altLang="en-US" sz="1200" b="1">
              <a:solidFill>
                <a:schemeClr val="tx2"/>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13" y="381740"/>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242" name="Rectangle 2"/>
          <p:cNvSpPr>
            <a:spLocks noGrp="1" noChangeArrowheads="1"/>
          </p:cNvSpPr>
          <p:nvPr>
            <p:ph type="title" idx="4294967295"/>
          </p:nvPr>
        </p:nvSpPr>
        <p:spPr>
          <a:xfrm>
            <a:off x="1981200" y="457200"/>
            <a:ext cx="8382000" cy="892206"/>
          </a:xfrm>
        </p:spPr>
        <p:txBody>
          <a:bodyPr/>
          <a:lstStyle/>
          <a:p>
            <a:r>
              <a:rPr lang="en-US" altLang="en-US" sz="3400" dirty="0"/>
              <a:t>Customer Value and Satisfaction</a:t>
            </a:r>
            <a:endParaRPr lang="en-US" altLang="en-US" sz="3400" dirty="0"/>
          </a:p>
        </p:txBody>
      </p:sp>
      <p:sp>
        <p:nvSpPr>
          <p:cNvPr id="10243" name="Rectangle 3"/>
          <p:cNvSpPr>
            <a:spLocks noGrp="1" noChangeArrowheads="1"/>
          </p:cNvSpPr>
          <p:nvPr>
            <p:ph type="body" idx="4294967295"/>
          </p:nvPr>
        </p:nvSpPr>
        <p:spPr>
          <a:xfrm>
            <a:off x="444868" y="2184401"/>
            <a:ext cx="11302264" cy="4464974"/>
          </a:xfrm>
          <a:solidFill>
            <a:srgbClr val="FFFFFF"/>
          </a:solidFill>
          <a:ln>
            <a:solidFill>
              <a:srgbClr val="000000"/>
            </a:solidFill>
            <a:miter lim="800000"/>
          </a:ln>
        </p:spPr>
        <p:txBody>
          <a:bodyPr/>
          <a:lstStyle/>
          <a:p>
            <a:pPr>
              <a:buFontTx/>
              <a:buNone/>
            </a:pPr>
            <a:r>
              <a:rPr lang="en-US" altLang="en-US" sz="2800" dirty="0">
                <a:solidFill>
                  <a:schemeClr val="bg1"/>
                </a:solidFill>
              </a:rPr>
              <a:t>Dependent on the product’s perceived performance relative to a buyer’s expectations.</a:t>
            </a:r>
            <a:endParaRPr lang="en-US" altLang="en-US" sz="2800" dirty="0">
              <a:solidFill>
                <a:schemeClr val="bg1"/>
              </a:solidFill>
            </a:endParaRPr>
          </a:p>
          <a:p>
            <a:pPr>
              <a:buFontTx/>
              <a:buNone/>
            </a:pPr>
            <a:r>
              <a:rPr lang="en-US" altLang="en-US" sz="2800" dirty="0">
                <a:solidFill>
                  <a:schemeClr val="bg1"/>
                </a:solidFill>
              </a:rPr>
              <a:t>Care must be taken when setting expectations:</a:t>
            </a:r>
            <a:endParaRPr lang="en-US" altLang="en-US" sz="2800" dirty="0">
              <a:solidFill>
                <a:schemeClr val="bg1"/>
              </a:solidFill>
            </a:endParaRPr>
          </a:p>
          <a:p>
            <a:r>
              <a:rPr lang="en-US" altLang="en-US" sz="2400" dirty="0">
                <a:solidFill>
                  <a:schemeClr val="bg1"/>
                </a:solidFill>
              </a:rPr>
              <a:t>If performance is </a:t>
            </a:r>
            <a:r>
              <a:rPr lang="en-US" altLang="en-US" sz="2400" b="1" i="1" u="sng" dirty="0">
                <a:solidFill>
                  <a:schemeClr val="bg1"/>
                </a:solidFill>
              </a:rPr>
              <a:t>lower</a:t>
            </a:r>
            <a:r>
              <a:rPr lang="en-US" altLang="en-US" sz="2400" dirty="0">
                <a:solidFill>
                  <a:schemeClr val="bg1"/>
                </a:solidFill>
              </a:rPr>
              <a:t> than expectations, satisfaction is low.</a:t>
            </a:r>
            <a:endParaRPr lang="en-US" altLang="en-US" sz="2400" dirty="0">
              <a:solidFill>
                <a:schemeClr val="bg1"/>
              </a:solidFill>
            </a:endParaRPr>
          </a:p>
          <a:p>
            <a:r>
              <a:rPr lang="en-US" altLang="en-US" sz="2400" dirty="0">
                <a:solidFill>
                  <a:schemeClr val="bg1"/>
                </a:solidFill>
              </a:rPr>
              <a:t>If performance is </a:t>
            </a:r>
            <a:r>
              <a:rPr lang="en-US" altLang="en-US" sz="2400" b="1" i="1" u="sng" dirty="0">
                <a:solidFill>
                  <a:schemeClr val="bg1"/>
                </a:solidFill>
              </a:rPr>
              <a:t>higher</a:t>
            </a:r>
            <a:r>
              <a:rPr lang="en-US" altLang="en-US" sz="2400" dirty="0">
                <a:solidFill>
                  <a:schemeClr val="bg1"/>
                </a:solidFill>
              </a:rPr>
              <a:t> than expectations, satisfaction is high.</a:t>
            </a:r>
            <a:endParaRPr lang="en-US" altLang="en-US" sz="2400" dirty="0">
              <a:solidFill>
                <a:schemeClr val="bg1"/>
              </a:solidFill>
            </a:endParaRPr>
          </a:p>
          <a:p>
            <a:pPr>
              <a:buFontTx/>
              <a:buNone/>
            </a:pPr>
            <a:r>
              <a:rPr lang="en-US" altLang="en-US" sz="2400" dirty="0">
                <a:solidFill>
                  <a:schemeClr val="bg1"/>
                </a:solidFill>
              </a:rPr>
              <a:t>Customer satisfaction often leads to consumer loyalty.</a:t>
            </a:r>
            <a:endParaRPr lang="en-US" altLang="en-US" sz="2400" dirty="0">
              <a:solidFill>
                <a:schemeClr val="bg1"/>
              </a:solidFill>
            </a:endParaRPr>
          </a:p>
          <a:p>
            <a:pPr>
              <a:buFontTx/>
              <a:buNone/>
            </a:pPr>
            <a:r>
              <a:rPr lang="en-US" altLang="en-US" sz="2400" dirty="0">
                <a:solidFill>
                  <a:schemeClr val="bg1"/>
                </a:solidFill>
              </a:rPr>
              <a:t>Some firms seek to DELIGHT customers by exceeding expectations.</a:t>
            </a:r>
            <a:endParaRPr lang="en-US" altLang="en-US" sz="2000" dirty="0">
              <a:solidFill>
                <a:schemeClr val="bg1"/>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13" y="381740"/>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1266" name="Rectangle 2"/>
          <p:cNvSpPr>
            <a:spLocks noGrp="1" noChangeArrowheads="1"/>
          </p:cNvSpPr>
          <p:nvPr>
            <p:ph type="title" idx="4294967295"/>
          </p:nvPr>
        </p:nvSpPr>
        <p:spPr>
          <a:xfrm>
            <a:off x="1981200" y="457200"/>
            <a:ext cx="8382000" cy="1143000"/>
          </a:xfrm>
        </p:spPr>
        <p:txBody>
          <a:bodyPr/>
          <a:lstStyle/>
          <a:p>
            <a:r>
              <a:rPr lang="en-US" altLang="en-US"/>
              <a:t>Marketing Management</a:t>
            </a:r>
            <a:endParaRPr lang="en-US" altLang="en-US"/>
          </a:p>
        </p:txBody>
      </p:sp>
      <p:sp>
        <p:nvSpPr>
          <p:cNvPr id="11267" name="Rectangle 3"/>
          <p:cNvSpPr>
            <a:spLocks noGrp="1" noChangeArrowheads="1"/>
          </p:cNvSpPr>
          <p:nvPr>
            <p:ph type="body" idx="4294967295"/>
          </p:nvPr>
        </p:nvSpPr>
        <p:spPr>
          <a:xfrm>
            <a:off x="390618" y="2184401"/>
            <a:ext cx="11505460" cy="4402830"/>
          </a:xfrm>
          <a:solidFill>
            <a:srgbClr val="FFFFFF"/>
          </a:solidFill>
          <a:ln>
            <a:solidFill>
              <a:srgbClr val="000000"/>
            </a:solidFill>
            <a:miter lim="800000"/>
          </a:ln>
        </p:spPr>
        <p:txBody>
          <a:bodyPr/>
          <a:lstStyle/>
          <a:p>
            <a:pPr>
              <a:buFontTx/>
              <a:buNone/>
            </a:pPr>
            <a:r>
              <a:rPr lang="en-US" altLang="en-US" sz="2800" dirty="0">
                <a:solidFill>
                  <a:schemeClr val="bg1"/>
                </a:solidFill>
              </a:rPr>
              <a:t>The art and science of choosing target markets and building profitable relationships with them.</a:t>
            </a:r>
            <a:endParaRPr lang="en-US" altLang="en-US" sz="2800" dirty="0">
              <a:solidFill>
                <a:schemeClr val="bg1"/>
              </a:solidFill>
            </a:endParaRPr>
          </a:p>
          <a:p>
            <a:r>
              <a:rPr lang="en-US" altLang="en-US" sz="2800" dirty="0">
                <a:solidFill>
                  <a:schemeClr val="bg1"/>
                </a:solidFill>
              </a:rPr>
              <a:t>Requires that consumers and the marketplace be fully understood.</a:t>
            </a:r>
            <a:endParaRPr lang="en-US" altLang="en-US" sz="2800" dirty="0">
              <a:solidFill>
                <a:schemeClr val="bg1"/>
              </a:solidFill>
            </a:endParaRPr>
          </a:p>
          <a:p>
            <a:r>
              <a:rPr lang="en-US" altLang="en-US" sz="2800" dirty="0">
                <a:solidFill>
                  <a:schemeClr val="bg1"/>
                </a:solidFill>
              </a:rPr>
              <a:t>Aim is to find, attract, keep, and grow customers by creating, delivering, and communicating superior value.</a:t>
            </a:r>
            <a:endParaRPr lang="en-US" altLang="en-US" sz="2800" dirty="0">
              <a:solidFill>
                <a:schemeClr val="bg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513" y="381740"/>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290" name="Rectangle 2"/>
          <p:cNvSpPr>
            <a:spLocks noGrp="1" noChangeArrowheads="1"/>
          </p:cNvSpPr>
          <p:nvPr>
            <p:ph type="title" idx="4294967295"/>
          </p:nvPr>
        </p:nvSpPr>
        <p:spPr/>
        <p:txBody>
          <a:bodyPr/>
          <a:lstStyle/>
          <a:p>
            <a:r>
              <a:rPr lang="en-US" altLang="en-US" dirty="0"/>
              <a:t>Marketing Management</a:t>
            </a:r>
            <a:endParaRPr lang="en-US" altLang="en-US" dirty="0"/>
          </a:p>
        </p:txBody>
      </p:sp>
      <p:sp>
        <p:nvSpPr>
          <p:cNvPr id="12291" name="Rectangle 4"/>
          <p:cNvSpPr>
            <a:spLocks noChangeArrowheads="1"/>
          </p:cNvSpPr>
          <p:nvPr/>
        </p:nvSpPr>
        <p:spPr bwMode="auto">
          <a:xfrm>
            <a:off x="2590800" y="1628775"/>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9725" indent="-3397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i="1">
                <a:latin typeface="Times New Roman" panose="02020603050405020304" pitchFamily="18" charset="0"/>
              </a:rPr>
              <a:t>	</a:t>
            </a:r>
            <a:endParaRPr lang="en-US" altLang="en-US" sz="3200" i="1">
              <a:latin typeface="Times New Roman" panose="02020603050405020304" pitchFamily="18" charset="0"/>
            </a:endParaRPr>
          </a:p>
        </p:txBody>
      </p:sp>
      <p:sp>
        <p:nvSpPr>
          <p:cNvPr id="12292" name="Rectangle 3"/>
          <p:cNvSpPr>
            <a:spLocks noChangeArrowheads="1"/>
          </p:cNvSpPr>
          <p:nvPr/>
        </p:nvSpPr>
        <p:spPr bwMode="auto">
          <a:xfrm>
            <a:off x="180514" y="1628775"/>
            <a:ext cx="11576480" cy="4464050"/>
          </a:xfrm>
          <a:prstGeom prst="rect">
            <a:avLst/>
          </a:prstGeom>
          <a:solidFill>
            <a:srgbClr val="FFFFFF"/>
          </a:solidFill>
          <a:ln w="9525">
            <a:solidFill>
              <a:srgbClr val="000000"/>
            </a:solidFill>
            <a:miter lim="800000"/>
          </a:ln>
        </p:spPr>
        <p:txBody>
          <a:bodyPr/>
          <a:lstStyle>
            <a:lvl1pPr marL="609600" indent="-609600" eaLnBrk="0" hangingPunct="0">
              <a:defRPr>
                <a:solidFill>
                  <a:schemeClr val="tx1"/>
                </a:solidFill>
                <a:latin typeface="Arial" panose="020B0604020202020204" pitchFamily="34" charset="0"/>
              </a:defRPr>
            </a:lvl1pPr>
            <a:lvl2pPr marL="990600" indent="-5334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2800" dirty="0">
                <a:solidFill>
                  <a:schemeClr val="bg1"/>
                </a:solidFill>
              </a:rPr>
              <a:t>Marketing managers must consider the following, to ensure a successful marketing strategy</a:t>
            </a:r>
            <a:r>
              <a:rPr lang="en-US" altLang="en-US" sz="2800" dirty="0">
                <a:solidFill>
                  <a:schemeClr val="bg1"/>
                </a:solidFill>
              </a:rPr>
              <a:t>:</a:t>
            </a:r>
            <a:endParaRPr lang="en-US" altLang="en-US" sz="2800" i="1" dirty="0">
              <a:solidFill>
                <a:schemeClr val="bg1"/>
              </a:solidFill>
            </a:endParaRPr>
          </a:p>
          <a:p>
            <a:pPr eaLnBrk="1" hangingPunct="1">
              <a:spcBef>
                <a:spcPct val="20000"/>
              </a:spcBef>
              <a:buFontTx/>
              <a:buAutoNum type="arabicPeriod"/>
            </a:pPr>
            <a:r>
              <a:rPr lang="en-US" altLang="en-US" sz="2800" i="1" dirty="0">
                <a:solidFill>
                  <a:schemeClr val="bg1"/>
                </a:solidFill>
              </a:rPr>
              <a:t>What customers will we serve?</a:t>
            </a:r>
            <a:endParaRPr lang="en-US" altLang="en-US" sz="2800" i="1" dirty="0">
              <a:solidFill>
                <a:schemeClr val="bg1"/>
              </a:solidFill>
            </a:endParaRPr>
          </a:p>
          <a:p>
            <a:pPr lvl="1" eaLnBrk="1" hangingPunct="1">
              <a:spcBef>
                <a:spcPct val="20000"/>
              </a:spcBef>
            </a:pPr>
            <a:r>
              <a:rPr lang="en-US" altLang="en-US" sz="2400" i="1" dirty="0">
                <a:solidFill>
                  <a:schemeClr val="bg1"/>
                </a:solidFill>
              </a:rPr>
              <a:t>— What is our </a:t>
            </a:r>
            <a:r>
              <a:rPr lang="en-US" altLang="en-US" sz="2400" b="1" i="1" dirty="0">
                <a:solidFill>
                  <a:schemeClr val="bg1"/>
                </a:solidFill>
              </a:rPr>
              <a:t>target market</a:t>
            </a:r>
            <a:r>
              <a:rPr lang="en-US" altLang="en-US" sz="2400" i="1" dirty="0">
                <a:solidFill>
                  <a:schemeClr val="bg1"/>
                </a:solidFill>
              </a:rPr>
              <a:t>?</a:t>
            </a:r>
            <a:endParaRPr lang="en-US" altLang="en-US" sz="2400" i="1" dirty="0">
              <a:solidFill>
                <a:schemeClr val="bg1"/>
              </a:solidFill>
            </a:endParaRPr>
          </a:p>
          <a:p>
            <a:pPr eaLnBrk="1" hangingPunct="1">
              <a:spcBef>
                <a:spcPct val="20000"/>
              </a:spcBef>
              <a:buFontTx/>
              <a:buAutoNum type="arabicPeriod"/>
            </a:pPr>
            <a:r>
              <a:rPr lang="en-US" altLang="en-US" sz="2800" i="1" dirty="0">
                <a:solidFill>
                  <a:schemeClr val="bg1"/>
                </a:solidFill>
              </a:rPr>
              <a:t>How can we best serve these  </a:t>
            </a:r>
            <a:br>
              <a:rPr lang="en-US" altLang="en-US" sz="2800" i="1" dirty="0">
                <a:solidFill>
                  <a:schemeClr val="bg1"/>
                </a:solidFill>
              </a:rPr>
            </a:br>
            <a:r>
              <a:rPr lang="en-US" altLang="en-US" sz="2800" i="1" dirty="0">
                <a:solidFill>
                  <a:schemeClr val="bg1"/>
                </a:solidFill>
              </a:rPr>
              <a:t>customers?</a:t>
            </a:r>
            <a:endParaRPr lang="en-US" altLang="en-US" sz="2800" i="1" dirty="0">
              <a:solidFill>
                <a:schemeClr val="bg1"/>
              </a:solidFill>
            </a:endParaRPr>
          </a:p>
          <a:p>
            <a:pPr lvl="1" eaLnBrk="1" hangingPunct="1">
              <a:spcBef>
                <a:spcPct val="20000"/>
              </a:spcBef>
            </a:pPr>
            <a:r>
              <a:rPr lang="en-US" altLang="en-US" sz="2400" i="1" dirty="0">
                <a:solidFill>
                  <a:schemeClr val="bg1"/>
                </a:solidFill>
              </a:rPr>
              <a:t>	 — What is our </a:t>
            </a:r>
            <a:r>
              <a:rPr lang="en-US" altLang="en-US" sz="2400" b="1" i="1" dirty="0">
                <a:solidFill>
                  <a:schemeClr val="bg1"/>
                </a:solidFill>
              </a:rPr>
              <a:t>value proposition</a:t>
            </a:r>
            <a:r>
              <a:rPr lang="en-US" altLang="en-US" sz="2400" i="1" dirty="0">
                <a:solidFill>
                  <a:schemeClr val="bg1"/>
                </a:solidFill>
              </a:rPr>
              <a:t>?</a:t>
            </a:r>
            <a:endParaRPr lang="en-US" altLang="en-US" sz="2400" i="1" dirty="0">
              <a:solidFill>
                <a:schemeClr val="bg1"/>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851235-9A41-449C-A81D-A8C0D5ABC9E0}" type="slidenum">
              <a:rPr lang="en-US"/>
            </a:fld>
            <a:endParaRPr lang="en-US"/>
          </a:p>
        </p:txBody>
      </p:sp>
      <p:sp>
        <p:nvSpPr>
          <p:cNvPr id="115714" name="Rectangle 2"/>
          <p:cNvSpPr>
            <a:spLocks noGrp="1" noChangeArrowheads="1"/>
          </p:cNvSpPr>
          <p:nvPr>
            <p:ph type="title"/>
          </p:nvPr>
        </p:nvSpPr>
        <p:spPr/>
        <p:txBody>
          <a:bodyPr/>
          <a:lstStyle/>
          <a:p>
            <a:r>
              <a:rPr lang="en-US" sz="3200" b="1"/>
              <a:t>Marketing Management Involves:</a:t>
            </a:r>
            <a:r>
              <a:rPr lang="en-US"/>
              <a:t> </a:t>
            </a:r>
            <a:endParaRPr lang="en-US"/>
          </a:p>
        </p:txBody>
      </p:sp>
      <p:sp>
        <p:nvSpPr>
          <p:cNvPr id="115715" name="Rectangle 3"/>
          <p:cNvSpPr>
            <a:spLocks noGrp="1" noChangeArrowheads="1"/>
          </p:cNvSpPr>
          <p:nvPr>
            <p:ph type="body" idx="1"/>
          </p:nvPr>
        </p:nvSpPr>
        <p:spPr/>
        <p:txBody>
          <a:bodyPr/>
          <a:lstStyle/>
          <a:p>
            <a:pPr algn="just">
              <a:lnSpc>
                <a:spcPct val="90000"/>
              </a:lnSpc>
            </a:pPr>
            <a:r>
              <a:rPr lang="en-US" sz="2400" b="1"/>
              <a:t>Demand Management</a:t>
            </a:r>
            <a:r>
              <a:rPr lang="en-US" sz="2400"/>
              <a:t> : The organization has a desired level of demand for its products. At any point in time, There may be no demand, adequate demand, irregular demand, or too much demand, and marketing management must find ways to deal with these different demand states.</a:t>
            </a:r>
            <a:endParaRPr lang="en-US" sz="2400"/>
          </a:p>
          <a:p>
            <a:pPr algn="just">
              <a:lnSpc>
                <a:spcPct val="90000"/>
              </a:lnSpc>
            </a:pPr>
            <a:r>
              <a:rPr lang="en-US" sz="2400" b="1"/>
              <a:t>Building Profitable Customer Relationships</a:t>
            </a:r>
            <a:r>
              <a:rPr lang="en-US" sz="2400"/>
              <a:t> : Beyond designing strategies to attract new customers and create transactions with them, companies now are striving to retain current customers and build lasting customer relationships. </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fade">
                                      <p:cBhvr>
                                        <p:cTn id="7" dur="2000"/>
                                        <p:tgtEl>
                                          <p:spTgt spid="11571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5715">
                                            <p:txEl>
                                              <p:pRg st="0" end="0"/>
                                            </p:txEl>
                                          </p:spTgt>
                                        </p:tgtEl>
                                        <p:attrNameLst>
                                          <p:attrName>style.visibility</p:attrName>
                                        </p:attrNameLst>
                                      </p:cBhvr>
                                      <p:to>
                                        <p:strVal val="visible"/>
                                      </p:to>
                                    </p:set>
                                    <p:animEffect transition="in" filter="diamond(in)">
                                      <p:cBhvr>
                                        <p:cTn id="12" dur="2000"/>
                                        <p:tgtEl>
                                          <p:spTgt spid="1157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17" dur="500"/>
                                        <p:tgtEl>
                                          <p:spTgt spid="1157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0" y="0"/>
            <a:ext cx="7696200" cy="1143000"/>
          </a:xfrm>
        </p:spPr>
        <p:txBody>
          <a:bodyPr/>
          <a:lstStyle/>
          <a:p>
            <a:pPr eaLnBrk="1" hangingPunct="1"/>
            <a:r>
              <a:rPr lang="en-GB" smtClean="0"/>
              <a:t>Why </a:t>
            </a:r>
            <a:r>
              <a:rPr lang="en-US" altLang="en-GB" smtClean="0"/>
              <a:t>marketing</a:t>
            </a:r>
            <a:r>
              <a:rPr lang="en-GB" smtClean="0"/>
              <a:t> it needed?</a:t>
            </a:r>
            <a:endParaRPr lang="en-GB" smtClean="0"/>
          </a:p>
        </p:txBody>
      </p:sp>
      <p:sp>
        <p:nvSpPr>
          <p:cNvPr id="14339" name="Rectangle 3"/>
          <p:cNvSpPr>
            <a:spLocks noGrp="1" noChangeArrowheads="1"/>
          </p:cNvSpPr>
          <p:nvPr>
            <p:ph type="body" idx="1"/>
          </p:nvPr>
        </p:nvSpPr>
        <p:spPr>
          <a:xfrm>
            <a:off x="559435" y="1467485"/>
            <a:ext cx="11073765" cy="5229225"/>
          </a:xfrm>
        </p:spPr>
        <p:txBody>
          <a:bodyPr/>
          <a:lstStyle/>
          <a:p>
            <a:pPr eaLnBrk="1" hangingPunct="1">
              <a:defRPr/>
            </a:pPr>
            <a:r>
              <a:rPr lang="en-US" altLang="en-GB" dirty="0" smtClean="0">
                <a:latin typeface="+mj-lt"/>
              </a:rPr>
              <a:t>                                                                                              </a:t>
            </a:r>
            <a:r>
              <a:rPr lang="en-GB" dirty="0" smtClean="0">
                <a:latin typeface="+mj-lt"/>
              </a:rPr>
              <a:t>millions of new products are</a:t>
            </a:r>
            <a:r>
              <a:rPr lang="en-US" altLang="en-GB" dirty="0" smtClean="0">
                <a:latin typeface="+mj-lt"/>
              </a:rPr>
              <a:t> </a:t>
            </a:r>
            <a:r>
              <a:rPr lang="en-GB" dirty="0" smtClean="0">
                <a:latin typeface="+mj-lt"/>
              </a:rPr>
              <a:t>launched:</a:t>
            </a:r>
            <a:endParaRPr lang="en-GB" dirty="0" smtClean="0">
              <a:latin typeface="+mj-lt"/>
            </a:endParaRPr>
          </a:p>
          <a:p>
            <a:pPr eaLnBrk="1" hangingPunct="1">
              <a:defRPr/>
            </a:pPr>
            <a:endParaRPr lang="en-GB" dirty="0" smtClean="0">
              <a:latin typeface="+mj-lt"/>
            </a:endParaRPr>
          </a:p>
          <a:p>
            <a:pPr eaLnBrk="1" hangingPunct="1">
              <a:buFontTx/>
              <a:buNone/>
              <a:defRPr/>
            </a:pPr>
            <a:endParaRPr lang="en-GB" dirty="0" smtClean="0">
              <a:latin typeface="+mj-lt"/>
            </a:endParaRPr>
          </a:p>
        </p:txBody>
      </p:sp>
      <p:pic>
        <p:nvPicPr>
          <p:cNvPr id="14340" name="Picture 4" descr="psp"/>
          <p:cNvPicPr>
            <a:picLocks noChangeAspect="1" noChangeArrowheads="1"/>
          </p:cNvPicPr>
          <p:nvPr/>
        </p:nvPicPr>
        <p:blipFill>
          <a:blip r:embed="rId1"/>
          <a:srcRect l="22444" t="23282" r="20195" b="21951"/>
          <a:stretch>
            <a:fillRect/>
          </a:stretch>
        </p:blipFill>
        <p:spPr bwMode="auto">
          <a:xfrm>
            <a:off x="4511675" y="4652963"/>
            <a:ext cx="2447925" cy="1851025"/>
          </a:xfrm>
          <a:prstGeom prst="rect">
            <a:avLst/>
          </a:prstGeom>
          <a:noFill/>
          <a:ln w="9525">
            <a:noFill/>
            <a:miter lim="800000"/>
            <a:headEnd/>
            <a:tailEnd/>
          </a:ln>
        </p:spPr>
      </p:pic>
      <p:pic>
        <p:nvPicPr>
          <p:cNvPr id="14341" name="Picture 5" descr="ipodnano"/>
          <p:cNvPicPr>
            <a:picLocks noChangeAspect="1" noChangeArrowheads="1"/>
          </p:cNvPicPr>
          <p:nvPr/>
        </p:nvPicPr>
        <p:blipFill>
          <a:blip r:embed="rId2"/>
          <a:srcRect r="52867"/>
          <a:stretch>
            <a:fillRect/>
          </a:stretch>
        </p:blipFill>
        <p:spPr bwMode="auto">
          <a:xfrm>
            <a:off x="1847850" y="3284538"/>
            <a:ext cx="2189163" cy="3168650"/>
          </a:xfrm>
          <a:prstGeom prst="rect">
            <a:avLst/>
          </a:prstGeom>
          <a:noFill/>
          <a:ln w="9525">
            <a:noFill/>
            <a:miter lim="800000"/>
            <a:headEnd/>
            <a:tailEnd/>
          </a:ln>
        </p:spPr>
      </p:pic>
      <p:pic>
        <p:nvPicPr>
          <p:cNvPr id="14342" name="Picture 6" descr="mobiles"/>
          <p:cNvPicPr>
            <a:picLocks noChangeAspect="1" noChangeArrowheads="1"/>
          </p:cNvPicPr>
          <p:nvPr/>
        </p:nvPicPr>
        <p:blipFill>
          <a:blip r:embed="rId3"/>
          <a:srcRect/>
          <a:stretch>
            <a:fillRect/>
          </a:stretch>
        </p:blipFill>
        <p:spPr bwMode="auto">
          <a:xfrm>
            <a:off x="4800600" y="2565400"/>
            <a:ext cx="1714500" cy="1952625"/>
          </a:xfrm>
          <a:prstGeom prst="rect">
            <a:avLst/>
          </a:prstGeom>
          <a:noFill/>
          <a:ln w="9525">
            <a:noFill/>
            <a:miter lim="800000"/>
            <a:headEnd/>
            <a:tailEnd/>
          </a:ln>
        </p:spPr>
      </p:pic>
      <p:sp>
        <p:nvSpPr>
          <p:cNvPr id="14343" name="AutoShape 7"/>
          <p:cNvSpPr>
            <a:spLocks noChangeArrowheads="1"/>
          </p:cNvSpPr>
          <p:nvPr/>
        </p:nvSpPr>
        <p:spPr bwMode="auto">
          <a:xfrm>
            <a:off x="7391400" y="4724400"/>
            <a:ext cx="3276600" cy="1727200"/>
          </a:xfrm>
          <a:prstGeom prst="cloudCallout">
            <a:avLst>
              <a:gd name="adj1" fmla="val -37162"/>
              <a:gd name="adj2" fmla="val -89981"/>
            </a:avLst>
          </a:prstGeom>
          <a:solidFill>
            <a:schemeClr val="bg1"/>
          </a:solidFill>
          <a:ln w="9525">
            <a:solidFill>
              <a:schemeClr val="tx1"/>
            </a:solidFill>
            <a:round/>
          </a:ln>
        </p:spPr>
        <p:txBody>
          <a:bodyPr/>
          <a:lstStyle/>
          <a:p>
            <a:pPr algn="ctr">
              <a:defRPr/>
            </a:pPr>
            <a:r>
              <a:rPr lang="en-GB" sz="2000" dirty="0">
                <a:latin typeface="+mj-lt"/>
              </a:rPr>
              <a:t>Without careful marketing  these products would fail</a:t>
            </a:r>
            <a:endParaRPr lang="en-GB"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339">
                                            <p:txEl>
                                              <p:pRg st="4294967295" end="4294967295"/>
                                            </p:txEl>
                                          </p:spTgt>
                                        </p:tgtEl>
                                        <p:attrNameLst>
                                          <p:attrName>style.visibility</p:attrName>
                                        </p:attrNameLst>
                                      </p:cBhvr>
                                      <p:to>
                                        <p:strVal val="visible"/>
                                      </p:to>
                                    </p:set>
                                    <p:anim calcmode="lin" valueType="num">
                                      <p:cBhvr additive="base">
                                        <p:cTn id="12" dur="500" fill="hold"/>
                                        <p:tgtEl>
                                          <p:spTgt spid="14339">
                                            <p:txEl>
                                              <p:pRg st="4294967295" end="429496729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339">
                                            <p:txEl>
                                              <p:p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339">
                                            <p:txEl>
                                              <p:pRg st="0" end="0"/>
                                            </p:txEl>
                                          </p:spTgt>
                                        </p:tgtEl>
                                        <p:attrNameLst>
                                          <p:attrName>style.visibility</p:attrName>
                                        </p:attrNameLst>
                                      </p:cBhvr>
                                      <p:to>
                                        <p:strVal val="visible"/>
                                      </p:to>
                                    </p:set>
                                    <p:anim calcmode="lin" valueType="num">
                                      <p:cBhvr additive="base">
                                        <p:cTn id="18"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nodeType="clickEffect">
                                  <p:stCondLst>
                                    <p:cond delay="0"/>
                                  </p:stCondLst>
                                  <p:childTnLst>
                                    <p:set>
                                      <p:cBhvr>
                                        <p:cTn id="23" dur="1" fill="hold">
                                          <p:stCondLst>
                                            <p:cond delay="0"/>
                                          </p:stCondLst>
                                        </p:cTn>
                                        <p:tgtEl>
                                          <p:spTgt spid="14341"/>
                                        </p:tgtEl>
                                        <p:attrNameLst>
                                          <p:attrName>style.visibility</p:attrName>
                                        </p:attrNameLst>
                                      </p:cBhvr>
                                      <p:to>
                                        <p:strVal val="visible"/>
                                      </p:to>
                                    </p:set>
                                    <p:anim calcmode="lin" valueType="num">
                                      <p:cBhvr>
                                        <p:cTn id="24" dur="1000" fill="hold"/>
                                        <p:tgtEl>
                                          <p:spTgt spid="14341"/>
                                        </p:tgtEl>
                                        <p:attrNameLst>
                                          <p:attrName>ppt_w</p:attrName>
                                        </p:attrNameLst>
                                      </p:cBhvr>
                                      <p:tavLst>
                                        <p:tav tm="0">
                                          <p:val>
                                            <p:fltVal val="0"/>
                                          </p:val>
                                        </p:tav>
                                        <p:tav tm="100000">
                                          <p:val>
                                            <p:strVal val="#ppt_w"/>
                                          </p:val>
                                        </p:tav>
                                      </p:tavLst>
                                    </p:anim>
                                    <p:anim calcmode="lin" valueType="num">
                                      <p:cBhvr>
                                        <p:cTn id="25" dur="1000" fill="hold"/>
                                        <p:tgtEl>
                                          <p:spTgt spid="14341"/>
                                        </p:tgtEl>
                                        <p:attrNameLst>
                                          <p:attrName>ppt_h</p:attrName>
                                        </p:attrNameLst>
                                      </p:cBhvr>
                                      <p:tavLst>
                                        <p:tav tm="0">
                                          <p:val>
                                            <p:fltVal val="0"/>
                                          </p:val>
                                        </p:tav>
                                        <p:tav tm="100000">
                                          <p:val>
                                            <p:strVal val="#ppt_h"/>
                                          </p:val>
                                        </p:tav>
                                      </p:tavLst>
                                    </p:anim>
                                    <p:anim calcmode="lin" valueType="num">
                                      <p:cBhvr>
                                        <p:cTn id="26" dur="1000" fill="hold"/>
                                        <p:tgtEl>
                                          <p:spTgt spid="14341"/>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43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4342"/>
                                        </p:tgtEl>
                                        <p:attrNameLst>
                                          <p:attrName>style.visibility</p:attrName>
                                        </p:attrNameLst>
                                      </p:cBhvr>
                                      <p:to>
                                        <p:strVal val="visible"/>
                                      </p:to>
                                    </p:set>
                                    <p:animEffect transition="in" filter="diamond(in)">
                                      <p:cBhvr>
                                        <p:cTn id="32" dur="500"/>
                                        <p:tgtEl>
                                          <p:spTgt spid="14342"/>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nodeType="clickEffect">
                                  <p:stCondLst>
                                    <p:cond delay="0"/>
                                  </p:stCondLst>
                                  <p:childTnLst>
                                    <p:set>
                                      <p:cBhvr>
                                        <p:cTn id="36" dur="1" fill="hold">
                                          <p:stCondLst>
                                            <p:cond delay="0"/>
                                          </p:stCondLst>
                                        </p:cTn>
                                        <p:tgtEl>
                                          <p:spTgt spid="14340"/>
                                        </p:tgtEl>
                                        <p:attrNameLst>
                                          <p:attrName>style.visibility</p:attrName>
                                        </p:attrNameLst>
                                      </p:cBhvr>
                                      <p:to>
                                        <p:strVal val="visible"/>
                                      </p:to>
                                    </p:set>
                                    <p:anim calcmode="lin" valueType="num">
                                      <p:cBhvr>
                                        <p:cTn id="37" dur="1000" fill="hold"/>
                                        <p:tgtEl>
                                          <p:spTgt spid="14340"/>
                                        </p:tgtEl>
                                        <p:attrNameLst>
                                          <p:attrName>ppt_w</p:attrName>
                                        </p:attrNameLst>
                                      </p:cBhvr>
                                      <p:tavLst>
                                        <p:tav tm="0">
                                          <p:val>
                                            <p:fltVal val="0"/>
                                          </p:val>
                                        </p:tav>
                                        <p:tav tm="100000">
                                          <p:val>
                                            <p:strVal val="#ppt_w"/>
                                          </p:val>
                                        </p:tav>
                                      </p:tavLst>
                                    </p:anim>
                                    <p:anim calcmode="lin" valueType="num">
                                      <p:cBhvr>
                                        <p:cTn id="38" dur="1000" fill="hold"/>
                                        <p:tgtEl>
                                          <p:spTgt spid="14340"/>
                                        </p:tgtEl>
                                        <p:attrNameLst>
                                          <p:attrName>ppt_h</p:attrName>
                                        </p:attrNameLst>
                                      </p:cBhvr>
                                      <p:tavLst>
                                        <p:tav tm="0">
                                          <p:val>
                                            <p:fltVal val="0"/>
                                          </p:val>
                                        </p:tav>
                                        <p:tav tm="100000">
                                          <p:val>
                                            <p:strVal val="#ppt_h"/>
                                          </p:val>
                                        </p:tav>
                                      </p:tavLst>
                                    </p:anim>
                                    <p:anim calcmode="lin" valueType="num">
                                      <p:cBhvr>
                                        <p:cTn id="39" dur="1000" fill="hold"/>
                                        <p:tgtEl>
                                          <p:spTgt spid="14340"/>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43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2" fill="hold" grpId="0" nodeType="clickEffect">
                                  <p:stCondLst>
                                    <p:cond delay="0"/>
                                  </p:stCondLst>
                                  <p:childTnLst>
                                    <p:set>
                                      <p:cBhvr>
                                        <p:cTn id="44" dur="1" fill="hold">
                                          <p:stCondLst>
                                            <p:cond delay="0"/>
                                          </p:stCondLst>
                                        </p:cTn>
                                        <p:tgtEl>
                                          <p:spTgt spid="14343"/>
                                        </p:tgtEl>
                                        <p:attrNameLst>
                                          <p:attrName>style.visibility</p:attrName>
                                        </p:attrNameLst>
                                      </p:cBhvr>
                                      <p:to>
                                        <p:strVal val="visible"/>
                                      </p:to>
                                    </p:set>
                                    <p:animEffect transition="in" filter="wheel(2)">
                                      <p:cBhvr>
                                        <p:cTn id="45"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build="p"/>
      <p:bldP spid="1434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2130" name="Title 432129"/>
          <p:cNvSpPr>
            <a:spLocks noGrp="1"/>
          </p:cNvSpPr>
          <p:nvPr>
            <p:ph type="title"/>
          </p:nvPr>
        </p:nvSpPr>
        <p:spPr>
          <a:xfrm>
            <a:off x="1828800" y="381000"/>
            <a:ext cx="8610600" cy="1143000"/>
          </a:xfrm>
        </p:spPr>
        <p:txBody>
          <a:bodyPr anchor="ctr" anchorCtr="0"/>
          <a:p>
            <a:r>
              <a:rPr sz="3200"/>
              <a:t>Dimensions That Define a Business</a:t>
            </a:r>
            <a:endParaRPr sz="3200"/>
          </a:p>
        </p:txBody>
      </p:sp>
      <p:sp>
        <p:nvSpPr>
          <p:cNvPr id="432131" name="Isosceles Triangle 432130"/>
          <p:cNvSpPr/>
          <p:nvPr/>
        </p:nvSpPr>
        <p:spPr>
          <a:xfrm>
            <a:off x="4267200" y="1524000"/>
            <a:ext cx="3352800" cy="2286000"/>
          </a:xfrm>
          <a:prstGeom prst="triangle">
            <a:avLst>
              <a:gd name="adj" fmla="val 50000"/>
            </a:avLst>
          </a:prstGeom>
          <a:gradFill rotWithShape="1">
            <a:gsLst>
              <a:gs pos="0">
                <a:srgbClr val="FFDD4F"/>
              </a:gs>
              <a:gs pos="100000">
                <a:srgbClr val="FFFFFF"/>
              </a:gs>
            </a:gsLst>
            <a:lin ang="2700000" scaled="1"/>
            <a:tileRect/>
          </a:gradFill>
          <a:ln w="9525" cap="flat" cmpd="sng">
            <a:solidFill>
              <a:srgbClr val="CCCC00"/>
            </a:solidFill>
            <a:prstDash val="solid"/>
            <a:miter/>
            <a:headEnd type="none" w="med" len="med"/>
            <a:tailEnd type="none" w="med" len="med"/>
          </a:ln>
        </p:spPr>
        <p:txBody>
          <a:bodyPr wrap="none" anchor="ctr" anchorCtr="0"/>
          <a:p>
            <a:pPr algn="ctr"/>
            <a:r>
              <a:rPr sz="2800">
                <a:highlight>
                  <a:srgbClr val="000000"/>
                </a:highlight>
              </a:rPr>
              <a:t>Customer </a:t>
            </a:r>
            <a:endParaRPr sz="2800">
              <a:highlight>
                <a:srgbClr val="000000"/>
              </a:highlight>
            </a:endParaRPr>
          </a:p>
          <a:p>
            <a:pPr algn="ctr"/>
            <a:r>
              <a:rPr sz="2800">
                <a:highlight>
                  <a:srgbClr val="000000"/>
                </a:highlight>
              </a:rPr>
              <a:t>groups</a:t>
            </a:r>
            <a:endParaRPr sz="2800">
              <a:highlight>
                <a:srgbClr val="000000"/>
              </a:highlight>
            </a:endParaRPr>
          </a:p>
        </p:txBody>
      </p:sp>
      <p:sp>
        <p:nvSpPr>
          <p:cNvPr id="432132" name="Isosceles Triangle 432131"/>
          <p:cNvSpPr/>
          <p:nvPr/>
        </p:nvSpPr>
        <p:spPr>
          <a:xfrm>
            <a:off x="5943600" y="3810000"/>
            <a:ext cx="3352800" cy="2286000"/>
          </a:xfrm>
          <a:prstGeom prst="triangle">
            <a:avLst>
              <a:gd name="adj" fmla="val 50000"/>
            </a:avLst>
          </a:prstGeom>
          <a:gradFill rotWithShape="1">
            <a:gsLst>
              <a:gs pos="0">
                <a:srgbClr val="FFDD4F"/>
              </a:gs>
              <a:gs pos="100000">
                <a:srgbClr val="FFFFFF"/>
              </a:gs>
            </a:gsLst>
            <a:lin ang="2700000" scaled="1"/>
            <a:tileRect/>
          </a:gradFill>
          <a:ln w="9525" cap="flat" cmpd="sng">
            <a:solidFill>
              <a:srgbClr val="CCCC00"/>
            </a:solidFill>
            <a:prstDash val="solid"/>
            <a:miter/>
            <a:headEnd type="none" w="med" len="med"/>
            <a:tailEnd type="none" w="med" len="med"/>
          </a:ln>
        </p:spPr>
        <p:txBody>
          <a:bodyPr wrap="none" anchor="ctr" anchorCtr="0"/>
          <a:p>
            <a:pPr algn="ctr"/>
            <a:r>
              <a:rPr sz="2800">
                <a:highlight>
                  <a:srgbClr val="000000"/>
                </a:highlight>
              </a:rPr>
              <a:t>Technology</a:t>
            </a:r>
            <a:endParaRPr sz="2800">
              <a:highlight>
                <a:srgbClr val="000000"/>
              </a:highlight>
            </a:endParaRPr>
          </a:p>
        </p:txBody>
      </p:sp>
      <p:sp>
        <p:nvSpPr>
          <p:cNvPr id="432133" name="Isosceles Triangle 432132"/>
          <p:cNvSpPr/>
          <p:nvPr/>
        </p:nvSpPr>
        <p:spPr>
          <a:xfrm>
            <a:off x="2590800" y="3810000"/>
            <a:ext cx="3352800" cy="2286000"/>
          </a:xfrm>
          <a:prstGeom prst="triangle">
            <a:avLst>
              <a:gd name="adj" fmla="val 50000"/>
            </a:avLst>
          </a:prstGeom>
          <a:gradFill rotWithShape="1">
            <a:gsLst>
              <a:gs pos="0">
                <a:srgbClr val="FFDD4F"/>
              </a:gs>
              <a:gs pos="100000">
                <a:srgbClr val="FFFFFF"/>
              </a:gs>
            </a:gsLst>
            <a:lin ang="2700000" scaled="1"/>
            <a:tileRect/>
          </a:gradFill>
          <a:ln w="9525" cap="flat" cmpd="sng">
            <a:solidFill>
              <a:srgbClr val="CCCC00"/>
            </a:solidFill>
            <a:prstDash val="solid"/>
            <a:miter/>
            <a:headEnd type="none" w="med" len="med"/>
            <a:tailEnd type="none" w="med" len="med"/>
          </a:ln>
        </p:spPr>
        <p:txBody>
          <a:bodyPr wrap="none" anchor="ctr" anchorCtr="0"/>
          <a:p>
            <a:pPr algn="ctr"/>
            <a:r>
              <a:rPr sz="2800">
                <a:highlight>
                  <a:srgbClr val="000000"/>
                </a:highlight>
              </a:rPr>
              <a:t>Customer </a:t>
            </a:r>
            <a:endParaRPr sz="2800">
              <a:highlight>
                <a:srgbClr val="000000"/>
              </a:highlight>
            </a:endParaRPr>
          </a:p>
          <a:p>
            <a:pPr algn="ctr"/>
            <a:r>
              <a:rPr sz="2800">
                <a:highlight>
                  <a:srgbClr val="000000"/>
                </a:highlight>
              </a:rPr>
              <a:t>needs</a:t>
            </a:r>
            <a:endParaRPr sz="2800">
              <a:highlight>
                <a:srgbClr val="000000"/>
              </a:highlight>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2131"/>
                                        </p:tgtEl>
                                        <p:attrNameLst>
                                          <p:attrName>style.visibility</p:attrName>
                                        </p:attrNameLst>
                                      </p:cBhvr>
                                      <p:to>
                                        <p:strVal val="visible"/>
                                      </p:to>
                                    </p:set>
                                    <p:animEffect transition="in" filter="blinds(horizontal)">
                                      <p:cBhvr>
                                        <p:cTn id="7" dur="500"/>
                                        <p:tgtEl>
                                          <p:spTgt spid="4321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2133"/>
                                        </p:tgtEl>
                                        <p:attrNameLst>
                                          <p:attrName>style.visibility</p:attrName>
                                        </p:attrNameLst>
                                      </p:cBhvr>
                                      <p:to>
                                        <p:strVal val="visible"/>
                                      </p:to>
                                    </p:set>
                                    <p:animEffect transition="in" filter="blinds(horizontal)">
                                      <p:cBhvr>
                                        <p:cTn id="12" dur="500"/>
                                        <p:tgtEl>
                                          <p:spTgt spid="4321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2132"/>
                                        </p:tgtEl>
                                        <p:attrNameLst>
                                          <p:attrName>style.visibility</p:attrName>
                                        </p:attrNameLst>
                                      </p:cBhvr>
                                      <p:to>
                                        <p:strVal val="visible"/>
                                      </p:to>
                                    </p:set>
                                    <p:animEffect transition="in" filter="blinds(horizontal)">
                                      <p:cBhvr>
                                        <p:cTn id="17" dur="500"/>
                                        <p:tgtEl>
                                          <p:spTgt spid="432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ldLvl="0" animBg="1"/>
      <p:bldP spid="432132" grpId="0" bldLvl="0" animBg="1"/>
      <p:bldP spid="43213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22" name="Title 440321"/>
          <p:cNvSpPr>
            <a:spLocks noGrp="1"/>
          </p:cNvSpPr>
          <p:nvPr>
            <p:ph type="title"/>
          </p:nvPr>
        </p:nvSpPr>
        <p:spPr/>
        <p:txBody>
          <a:bodyPr anchor="ctr" anchorCtr="0"/>
          <a:p>
            <a:r>
              <a:rPr sz="3200"/>
              <a:t>Developing the People’s Car</a:t>
            </a:r>
            <a:br>
              <a:rPr sz="3200"/>
            </a:br>
            <a:r>
              <a:rPr sz="3200"/>
              <a:t>‘TATA Nano’</a:t>
            </a:r>
            <a:endParaRPr sz="3200"/>
          </a:p>
        </p:txBody>
      </p:sp>
      <p:pic>
        <p:nvPicPr>
          <p:cNvPr id="440329" name="Picture 440328" descr="1 Tata Nano - Standard Version"/>
          <p:cNvPicPr>
            <a:picLocks noChangeAspect="1"/>
          </p:cNvPicPr>
          <p:nvPr/>
        </p:nvPicPr>
        <p:blipFill>
          <a:blip r:embed="rId1"/>
          <a:stretch>
            <a:fillRect/>
          </a:stretch>
        </p:blipFill>
        <p:spPr>
          <a:xfrm>
            <a:off x="2895600" y="2068830"/>
            <a:ext cx="6400800" cy="4178300"/>
          </a:xfrm>
          <a:prstGeom prst="rect">
            <a:avLst/>
          </a:prstGeom>
          <a:noFill/>
          <a:ln w="9525">
            <a:noFill/>
          </a:ln>
        </p:spPr>
      </p:pic>
      <p:sp>
        <p:nvSpPr>
          <p:cNvPr id="2" name="Content Placeholder 1"/>
          <p:cNvSpPr/>
          <p:nvPr>
            <p:ph sz="half" idx="2"/>
          </p:nvPr>
        </p:nvSpPr>
        <p:spPr/>
        <p:txBody>
          <a:bodyPr/>
          <a:p>
            <a:endParaRPr lang="en-US"/>
          </a:p>
        </p:txBody>
      </p:sp>
    </p:spTree>
  </p:cSld>
  <p:clrMapOvr>
    <a:masterClrMapping/>
  </p:clrMapOvr>
  <p:transition>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4658" name="Content Placeholder 454657" descr="ph0205"/>
          <p:cNvPicPr>
            <a:picLocks noChangeAspect="1"/>
          </p:cNvPicPr>
          <p:nvPr>
            <p:ph idx="1"/>
          </p:nvPr>
        </p:nvPicPr>
        <p:blipFill>
          <a:blip r:embed="rId1"/>
          <a:stretch>
            <a:fillRect/>
          </a:stretch>
        </p:blipFill>
        <p:spPr>
          <a:xfrm>
            <a:off x="2362200" y="1143000"/>
            <a:ext cx="3857625" cy="5486400"/>
          </a:xfrm>
        </p:spPr>
      </p:pic>
      <p:sp>
        <p:nvSpPr>
          <p:cNvPr id="454659" name="Text Box 454658"/>
          <p:cNvSpPr txBox="1"/>
          <p:nvPr/>
        </p:nvSpPr>
        <p:spPr>
          <a:xfrm>
            <a:off x="6384925" y="1971675"/>
            <a:ext cx="3673475" cy="3046095"/>
          </a:xfrm>
          <a:prstGeom prst="rect">
            <a:avLst/>
          </a:prstGeom>
          <a:noFill/>
          <a:ln w="9525">
            <a:noFill/>
          </a:ln>
        </p:spPr>
        <p:txBody>
          <a:bodyPr>
            <a:spAutoFit/>
          </a:bodyPr>
          <a:p>
            <a:r>
              <a:rPr sz="3200"/>
              <a:t>FedEx added Sunday deliveries </a:t>
            </a:r>
            <a:endParaRPr sz="3200"/>
          </a:p>
          <a:p>
            <a:r>
              <a:rPr sz="3200"/>
              <a:t>based on customer requests and</a:t>
            </a:r>
            <a:endParaRPr sz="3200"/>
          </a:p>
          <a:p>
            <a:r>
              <a:rPr sz="3200"/>
              <a:t>market demand</a:t>
            </a:r>
            <a:endParaRPr sz="3200"/>
          </a:p>
        </p:txBody>
      </p:sp>
      <p:sp>
        <p:nvSpPr>
          <p:cNvPr id="454660" name="Title 454659"/>
          <p:cNvSpPr>
            <a:spLocks noGrp="1"/>
          </p:cNvSpPr>
          <p:nvPr>
            <p:ph type="title"/>
          </p:nvPr>
        </p:nvSpPr>
        <p:spPr>
          <a:xfrm>
            <a:off x="2286000" y="274638"/>
            <a:ext cx="7696200" cy="944562"/>
          </a:xfrm>
        </p:spPr>
        <p:txBody>
          <a:bodyPr anchor="ctr" anchorCtr="0"/>
          <a:p>
            <a:r>
              <a:t>FedEx</a:t>
            </a:r>
          </a:p>
        </p:txBody>
      </p:sp>
    </p:spTree>
  </p:cSld>
  <p:clrMapOvr>
    <a:masterClrMapping/>
  </p:clrMapOvr>
  <p:transition>
    <p:cove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EB3F1B-7C91-41A8-AECA-FC751BA9345B}" type="slidenum">
              <a:rPr lang="en-US"/>
            </a:fld>
            <a:endParaRPr lang="en-US"/>
          </a:p>
        </p:txBody>
      </p:sp>
      <p:sp>
        <p:nvSpPr>
          <p:cNvPr id="120834" name="Rectangle 2"/>
          <p:cNvSpPr>
            <a:spLocks noGrp="1" noChangeArrowheads="1"/>
          </p:cNvSpPr>
          <p:nvPr>
            <p:ph type="title"/>
          </p:nvPr>
        </p:nvSpPr>
        <p:spPr/>
        <p:txBody>
          <a:bodyPr/>
          <a:lstStyle/>
          <a:p>
            <a:r>
              <a:rPr lang="en-US" sz="4000" b="1"/>
              <a:t>Societal Marketing Concept</a:t>
            </a:r>
            <a:r>
              <a:rPr lang="en-US"/>
              <a:t> </a:t>
            </a:r>
            <a:endParaRPr lang="en-US"/>
          </a:p>
        </p:txBody>
      </p:sp>
      <p:sp>
        <p:nvSpPr>
          <p:cNvPr id="120835" name="Rectangle 3"/>
          <p:cNvSpPr>
            <a:spLocks noGrp="1" noChangeArrowheads="1"/>
          </p:cNvSpPr>
          <p:nvPr>
            <p:ph type="body" idx="1"/>
          </p:nvPr>
        </p:nvSpPr>
        <p:spPr/>
        <p:txBody>
          <a:bodyPr/>
          <a:lstStyle/>
          <a:p>
            <a:pPr>
              <a:buFont typeface="Wingdings" panose="05000000000000000000" pitchFamily="2" charset="2"/>
              <a:buNone/>
            </a:pPr>
            <a:r>
              <a:rPr lang="en-US"/>
              <a:t>  </a:t>
            </a:r>
            <a:r>
              <a:rPr lang="en-US" sz="3200"/>
              <a:t>The idea that the organization should determine the needs, wants, and interests of target markets and deliver the desired satisfactions more effectively and efficiently than competitors in a way that maintains or improves the consumer</a:t>
            </a:r>
            <a:r>
              <a:rPr lang="en-US" sz="3200">
                <a:latin typeface="Times New Roman" panose="02020603050405020304"/>
              </a:rPr>
              <a:t>’</a:t>
            </a:r>
            <a:r>
              <a:rPr lang="en-US" sz="3200"/>
              <a:t>s and society</a:t>
            </a:r>
            <a:r>
              <a:rPr lang="en-US" sz="3200">
                <a:latin typeface="Times New Roman" panose="02020603050405020304"/>
              </a:rPr>
              <a:t>’</a:t>
            </a:r>
            <a:r>
              <a:rPr lang="en-US" sz="3200"/>
              <a:t>s well </a:t>
            </a:r>
            <a:r>
              <a:rPr lang="en-US" sz="3200">
                <a:latin typeface="Times New Roman" panose="02020603050405020304"/>
              </a:rPr>
              <a:t>–</a:t>
            </a:r>
            <a:r>
              <a:rPr lang="en-US" sz="3200"/>
              <a:t> being. </a:t>
            </a:r>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barn(inHorizontal)">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0835">
                                            <p:txEl>
                                              <p:pRg st="4294967295" end="4294967295"/>
                                            </p:txEl>
                                          </p:spTgt>
                                        </p:tgtEl>
                                        <p:attrNameLst>
                                          <p:attrName>style.visibility</p:attrName>
                                        </p:attrNameLst>
                                      </p:cBhvr>
                                      <p:to>
                                        <p:strVal val="visible"/>
                                      </p:to>
                                    </p:set>
                                    <p:animEffect transition="in" filter="checkerboard(across)">
                                      <p:cBhvr>
                                        <p:cTn id="12" dur="500"/>
                                        <p:tgtEl>
                                          <p:spTgt spid="120835">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0835">
                                            <p:txEl>
                                              <p:pRg st="0" end="0"/>
                                            </p:txEl>
                                          </p:spTgt>
                                        </p:tgtEl>
                                        <p:attrNameLst>
                                          <p:attrName>style.visibility</p:attrName>
                                        </p:attrNameLst>
                                      </p:cBhvr>
                                      <p:to>
                                        <p:strVal val="visible"/>
                                      </p:to>
                                    </p:set>
                                    <p:animEffect transition="in" filter="checkerboard(across)">
                                      <p:cBhvr>
                                        <p:cTn id="17" dur="500"/>
                                        <p:tgtEl>
                                          <p:spTgt spid="1208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bldLvl="0" animBg="1"/>
      <p:bldP spid="120835"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01801" y="833438"/>
            <a:ext cx="5991225" cy="563562"/>
          </a:xfrm>
        </p:spPr>
        <p:txBody>
          <a:bodyPr rtlCol="0">
            <a:normAutofit fontScale="90000"/>
          </a:bodyPr>
          <a:lstStyle/>
          <a:p>
            <a:pPr>
              <a:defRPr/>
            </a:pPr>
            <a:r>
              <a:rPr lang="en-US" b="1" dirty="0">
                <a:ea typeface="MS PGothic" panose="020B0600070205080204" pitchFamily="-97" charset="-128"/>
              </a:rPr>
              <a:t>What is Marketing</a:t>
            </a:r>
            <a:endParaRPr lang="en-US" dirty="0"/>
          </a:p>
        </p:txBody>
      </p:sp>
      <p:sp>
        <p:nvSpPr>
          <p:cNvPr id="4" name="Text Placeholder 3"/>
          <p:cNvSpPr>
            <a:spLocks noGrp="1"/>
          </p:cNvSpPr>
          <p:nvPr>
            <p:ph type="body" idx="13"/>
          </p:nvPr>
        </p:nvSpPr>
        <p:spPr>
          <a:xfrm>
            <a:off x="1701800" y="1447801"/>
            <a:ext cx="6489700" cy="358775"/>
          </a:xfrm>
        </p:spPr>
        <p:txBody>
          <a:bodyPr rtlCol="0">
            <a:normAutofit fontScale="85000" lnSpcReduction="20000"/>
          </a:bodyPr>
          <a:lstStyle/>
          <a:p>
            <a:pPr>
              <a:spcAft>
                <a:spcPts val="0"/>
              </a:spcAft>
              <a:defRPr/>
            </a:pPr>
            <a:endParaRPr lang="en-US" dirty="0"/>
          </a:p>
        </p:txBody>
      </p:sp>
      <p:sp>
        <p:nvSpPr>
          <p:cNvPr id="4100" name="Rectangle 4"/>
          <p:cNvSpPr>
            <a:spLocks noChangeArrowheads="1"/>
          </p:cNvSpPr>
          <p:nvPr/>
        </p:nvSpPr>
        <p:spPr bwMode="auto">
          <a:xfrm>
            <a:off x="1898651" y="2141539"/>
            <a:ext cx="844232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3550" indent="-4635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chemeClr val="tx2"/>
              </a:buClr>
            </a:pPr>
            <a:r>
              <a:rPr lang="en-US" altLang="en-US" sz="2800" dirty="0"/>
              <a:t>Simple definition:</a:t>
            </a:r>
            <a:r>
              <a:rPr lang="en-US" altLang="en-US" sz="2400" b="1" dirty="0"/>
              <a:t> </a:t>
            </a:r>
            <a:br>
              <a:rPr lang="en-US" altLang="en-US" sz="2400" b="1" dirty="0"/>
            </a:br>
            <a:r>
              <a:rPr lang="en-GB" altLang="en-US" sz="2400" dirty="0"/>
              <a:t>Marketing is the management process responsible for identifying, anticipating, and satisfying customer requirements profitably.” (CIM,2001)</a:t>
            </a:r>
            <a:endParaRPr lang="en-GB" altLang="en-US" sz="2400" dirty="0"/>
          </a:p>
          <a:p>
            <a:pPr eaLnBrk="1" hangingPunct="1">
              <a:buClr>
                <a:schemeClr val="tx2"/>
              </a:buClr>
            </a:pPr>
            <a:endParaRPr lang="en-GB" altLang="en-US" sz="2400" dirty="0"/>
          </a:p>
          <a:p>
            <a:pPr eaLnBrk="1" hangingPunct="1">
              <a:buClr>
                <a:schemeClr val="tx2"/>
              </a:buClr>
            </a:pPr>
            <a:r>
              <a:rPr lang="en-US" altLang="en-US" sz="2800" dirty="0"/>
              <a:t>Goals: </a:t>
            </a:r>
            <a:endParaRPr lang="en-US" altLang="en-US" sz="2800" dirty="0"/>
          </a:p>
          <a:p>
            <a:pPr eaLnBrk="1" hangingPunct="1">
              <a:buFontTx/>
              <a:buAutoNum type="arabicPeriod"/>
            </a:pPr>
            <a:r>
              <a:rPr lang="en-US" altLang="en-US" sz="2400" i="1" dirty="0"/>
              <a:t>Attract new customers by promising superior value. </a:t>
            </a:r>
            <a:endParaRPr lang="en-US" altLang="en-US" sz="2400" i="1" dirty="0"/>
          </a:p>
          <a:p>
            <a:pPr eaLnBrk="1" hangingPunct="1">
              <a:buFontTx/>
              <a:buAutoNum type="arabicPeriod"/>
            </a:pPr>
            <a:r>
              <a:rPr lang="en-US" altLang="en-US" sz="2400" i="1" dirty="0"/>
              <a:t>Keep and grow current customers by delivering satisfaction.</a:t>
            </a:r>
            <a:endParaRPr lang="en-US" altLang="en-US" sz="2400" i="1" dirty="0"/>
          </a:p>
          <a:p>
            <a:pPr eaLnBrk="1" hangingPunct="1">
              <a:buClr>
                <a:schemeClr val="tx2"/>
              </a:buClr>
            </a:pPr>
            <a:endParaRPr lang="en-GB"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513" y="390618"/>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122" name="Rectangle 2"/>
          <p:cNvSpPr>
            <a:spLocks noGrp="1" noChangeArrowheads="1"/>
          </p:cNvSpPr>
          <p:nvPr>
            <p:ph type="title" idx="4294967295"/>
          </p:nvPr>
        </p:nvSpPr>
        <p:spPr/>
        <p:txBody>
          <a:bodyPr/>
          <a:lstStyle/>
          <a:p>
            <a:r>
              <a:rPr lang="en-US" altLang="en-US" dirty="0"/>
              <a:t>Marketing Defined</a:t>
            </a:r>
            <a:endParaRPr lang="en-US" altLang="en-US" dirty="0"/>
          </a:p>
        </p:txBody>
      </p:sp>
      <p:sp>
        <p:nvSpPr>
          <p:cNvPr id="5123" name="Rectangle 3"/>
          <p:cNvSpPr>
            <a:spLocks noGrp="1" noChangeArrowheads="1"/>
          </p:cNvSpPr>
          <p:nvPr>
            <p:ph type="body" idx="4294967295"/>
          </p:nvPr>
        </p:nvSpPr>
        <p:spPr>
          <a:xfrm>
            <a:off x="585758" y="1855803"/>
            <a:ext cx="10563285" cy="1866886"/>
          </a:xfrm>
          <a:noFill/>
          <a:ln>
            <a:solidFill>
              <a:srgbClr val="000000"/>
            </a:solidFill>
            <a:miter lim="800000"/>
          </a:ln>
        </p:spPr>
        <p:txBody>
          <a:bodyPr/>
          <a:lstStyle/>
          <a:p>
            <a:pPr>
              <a:lnSpc>
                <a:spcPct val="90000"/>
              </a:lnSpc>
            </a:pPr>
            <a:r>
              <a:rPr lang="en-US" altLang="en-US" sz="2800" dirty="0"/>
              <a:t>Marketing is the activity, set of instructions, and processes for creating, communicating, delivering, and exchanging offerings that have value for customers, clients, partners, and society at large.</a:t>
            </a:r>
            <a:endParaRPr lang="en-US" altLang="en-US" sz="2800" dirty="0"/>
          </a:p>
        </p:txBody>
      </p:sp>
      <p:sp>
        <p:nvSpPr>
          <p:cNvPr id="5124" name="AutoShape 4"/>
          <p:cNvSpPr>
            <a:spLocks noChangeArrowheads="1"/>
          </p:cNvSpPr>
          <p:nvPr/>
        </p:nvSpPr>
        <p:spPr bwMode="auto">
          <a:xfrm>
            <a:off x="2133600" y="3870326"/>
            <a:ext cx="3505200" cy="2362200"/>
          </a:xfrm>
          <a:prstGeom prst="roundRect">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5" name="Rectangle 5"/>
          <p:cNvSpPr>
            <a:spLocks noChangeArrowheads="1"/>
          </p:cNvSpPr>
          <p:nvPr/>
        </p:nvSpPr>
        <p:spPr bwMode="auto">
          <a:xfrm>
            <a:off x="2209800" y="4137026"/>
            <a:ext cx="3505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08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buClr>
                <a:srgbClr val="333333"/>
              </a:buClr>
              <a:buSzPct val="120000"/>
              <a:buFont typeface="Wingdings" panose="05000000000000000000" pitchFamily="2" charset="2"/>
              <a:buNone/>
            </a:pPr>
            <a:r>
              <a:rPr lang="en-US" altLang="en-US" sz="3200" b="1">
                <a:solidFill>
                  <a:schemeClr val="tx2"/>
                </a:solidFill>
                <a:latin typeface="Times New Roman" panose="02020603050405020304" pitchFamily="18" charset="0"/>
              </a:rPr>
              <a:t>OLD view of marketing:</a:t>
            </a:r>
            <a:br>
              <a:rPr lang="en-US" altLang="en-US" sz="2800" b="1">
                <a:solidFill>
                  <a:srgbClr val="FF9900"/>
                </a:solidFill>
                <a:latin typeface="Times New Roman" panose="02020603050405020304" pitchFamily="18" charset="0"/>
              </a:rPr>
            </a:br>
            <a:endParaRPr lang="en-US" altLang="en-US" sz="600" b="1">
              <a:solidFill>
                <a:srgbClr val="663300"/>
              </a:solidFill>
              <a:latin typeface="Times New Roman" panose="02020603050405020304" pitchFamily="18" charset="0"/>
            </a:endParaRPr>
          </a:p>
          <a:p>
            <a:pPr algn="ctr" eaLnBrk="1" hangingPunct="1">
              <a:lnSpc>
                <a:spcPct val="90000"/>
              </a:lnSpc>
              <a:spcBef>
                <a:spcPct val="20000"/>
              </a:spcBef>
              <a:buClr>
                <a:srgbClr val="333333"/>
              </a:buClr>
              <a:buSzPct val="120000"/>
              <a:buFont typeface="Wingdings" panose="05000000000000000000" pitchFamily="2" charset="2"/>
              <a:buNone/>
            </a:pPr>
            <a:r>
              <a:rPr lang="en-US" altLang="en-US" sz="2800" b="1" i="1">
                <a:latin typeface="Times New Roman" panose="02020603050405020304" pitchFamily="18" charset="0"/>
              </a:rPr>
              <a:t>Making a sale</a:t>
            </a:r>
            <a:r>
              <a:rPr lang="en-US" altLang="en-US" sz="2800" b="1" i="1">
                <a:latin typeface="Times New Roman" panose="02020603050405020304" pitchFamily="18" charset="0"/>
                <a:cs typeface="Times New Roman" panose="02020603050405020304" pitchFamily="18" charset="0"/>
              </a:rPr>
              <a:t>—</a:t>
            </a:r>
            <a:r>
              <a:rPr lang="en-US" altLang="en-US" sz="2800" b="1" i="1">
                <a:latin typeface="Times New Roman" panose="02020603050405020304" pitchFamily="18" charset="0"/>
              </a:rPr>
              <a:t>“telling and selling”</a:t>
            </a:r>
            <a:endParaRPr lang="en-US" altLang="en-US" sz="2800" b="1" i="1">
              <a:latin typeface="Times New Roman" panose="02020603050405020304" pitchFamily="18" charset="0"/>
            </a:endParaRPr>
          </a:p>
        </p:txBody>
      </p:sp>
      <p:sp>
        <p:nvSpPr>
          <p:cNvPr id="5126" name="Rectangle 6"/>
          <p:cNvSpPr>
            <a:spLocks noChangeArrowheads="1"/>
          </p:cNvSpPr>
          <p:nvPr/>
        </p:nvSpPr>
        <p:spPr bwMode="auto">
          <a:xfrm>
            <a:off x="6324600" y="4565650"/>
            <a:ext cx="3733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08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333333"/>
              </a:buClr>
              <a:buSzPct val="120000"/>
              <a:buFont typeface="Wingdings" panose="05000000000000000000" pitchFamily="2" charset="2"/>
              <a:buNone/>
            </a:pPr>
            <a:endParaRPr lang="en-US" altLang="en-US" sz="3200" b="1" i="1">
              <a:solidFill>
                <a:srgbClr val="669900"/>
              </a:solidFill>
              <a:latin typeface="Times New Roman" panose="02020603050405020304" pitchFamily="18" charset="0"/>
            </a:endParaRPr>
          </a:p>
        </p:txBody>
      </p:sp>
      <p:sp>
        <p:nvSpPr>
          <p:cNvPr id="5127" name="AutoShape 7"/>
          <p:cNvSpPr>
            <a:spLocks noChangeArrowheads="1"/>
          </p:cNvSpPr>
          <p:nvPr/>
        </p:nvSpPr>
        <p:spPr bwMode="auto">
          <a:xfrm>
            <a:off x="6400800" y="3870326"/>
            <a:ext cx="3505200" cy="2362200"/>
          </a:xfrm>
          <a:prstGeom prst="roundRect">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8" name="Rectangle 8"/>
          <p:cNvSpPr>
            <a:spLocks noChangeArrowheads="1"/>
          </p:cNvSpPr>
          <p:nvPr/>
        </p:nvSpPr>
        <p:spPr bwMode="auto">
          <a:xfrm>
            <a:off x="6400800" y="4154443"/>
            <a:ext cx="3352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08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buClr>
                <a:srgbClr val="333333"/>
              </a:buClr>
              <a:buSzPct val="120000"/>
              <a:buFont typeface="Wingdings" panose="05000000000000000000" pitchFamily="2" charset="2"/>
              <a:buNone/>
            </a:pPr>
            <a:r>
              <a:rPr lang="en-US" altLang="en-US" sz="3200" b="1" dirty="0">
                <a:latin typeface="Times New Roman" panose="02020603050405020304" pitchFamily="18" charset="0"/>
              </a:rPr>
              <a:t>NEW view of marketing:</a:t>
            </a:r>
            <a:br>
              <a:rPr lang="en-US" altLang="en-US" sz="3200" b="1" dirty="0">
                <a:solidFill>
                  <a:srgbClr val="003300"/>
                </a:solidFill>
                <a:latin typeface="Times New Roman" panose="02020603050405020304" pitchFamily="18" charset="0"/>
              </a:rPr>
            </a:br>
            <a:endParaRPr lang="en-US" altLang="en-US" sz="600" b="1" dirty="0">
              <a:solidFill>
                <a:srgbClr val="003300"/>
              </a:solidFill>
              <a:latin typeface="Times New Roman" panose="02020603050405020304" pitchFamily="18" charset="0"/>
            </a:endParaRPr>
          </a:p>
          <a:p>
            <a:pPr algn="ctr" eaLnBrk="1" hangingPunct="1">
              <a:lnSpc>
                <a:spcPct val="90000"/>
              </a:lnSpc>
              <a:spcBef>
                <a:spcPct val="20000"/>
              </a:spcBef>
              <a:buClr>
                <a:srgbClr val="333333"/>
              </a:buClr>
              <a:buSzPct val="120000"/>
              <a:buFont typeface="Wingdings" panose="05000000000000000000" pitchFamily="2" charset="2"/>
              <a:buNone/>
            </a:pPr>
            <a:r>
              <a:rPr lang="en-US" altLang="en-US" sz="2800" b="1" i="1" dirty="0">
                <a:latin typeface="Times New Roman" panose="02020603050405020304" pitchFamily="18" charset="0"/>
              </a:rPr>
              <a:t>Satisfying </a:t>
            </a:r>
            <a:br>
              <a:rPr lang="en-US" altLang="en-US" sz="2800" b="1" i="1" dirty="0">
                <a:latin typeface="Times New Roman" panose="02020603050405020304" pitchFamily="18" charset="0"/>
              </a:rPr>
            </a:br>
            <a:r>
              <a:rPr lang="en-US" altLang="en-US" sz="2800" b="1" i="1" dirty="0">
                <a:latin typeface="Times New Roman" panose="02020603050405020304" pitchFamily="18" charset="0"/>
              </a:rPr>
              <a:t>customer needs</a:t>
            </a:r>
            <a:endParaRPr lang="en-US" altLang="en-US" sz="2800" b="1" i="1" dirty="0">
              <a:latin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ltLang="en-US" dirty="0"/>
              <a:t>Why is Marketing Important?</a:t>
            </a:r>
            <a:endParaRPr lang="en-US" altLang="en-US" dirty="0"/>
          </a:p>
        </p:txBody>
      </p:sp>
      <p:sp>
        <p:nvSpPr>
          <p:cNvPr id="6147" name="Rectangle 3"/>
          <p:cNvSpPr>
            <a:spLocks noGrp="1" noChangeArrowheads="1"/>
          </p:cNvSpPr>
          <p:nvPr>
            <p:ph type="body" idx="1"/>
          </p:nvPr>
        </p:nvSpPr>
        <p:spPr>
          <a:xfrm>
            <a:off x="578642" y="2155128"/>
            <a:ext cx="8291513" cy="1155569"/>
          </a:xfrm>
          <a:noFill/>
          <a:ln>
            <a:solidFill>
              <a:schemeClr val="tx1"/>
            </a:solidFill>
            <a:miter lim="800000"/>
          </a:ln>
        </p:spPr>
        <p:txBody>
          <a:bodyPr/>
          <a:lstStyle/>
          <a:p>
            <a:pPr>
              <a:buFontTx/>
              <a:buNone/>
            </a:pPr>
            <a:r>
              <a:rPr lang="en-GB" altLang="en-US" sz="2800"/>
              <a:t>Shifting Business Paradigms</a:t>
            </a:r>
            <a:endParaRPr lang="en-US" altLang="en-US" sz="2800"/>
          </a:p>
        </p:txBody>
      </p:sp>
      <p:grpSp>
        <p:nvGrpSpPr>
          <p:cNvPr id="6148" name="Group 5"/>
          <p:cNvGrpSpPr/>
          <p:nvPr/>
        </p:nvGrpSpPr>
        <p:grpSpPr bwMode="auto">
          <a:xfrm>
            <a:off x="1720594" y="4196975"/>
            <a:ext cx="8062913" cy="2189163"/>
            <a:chOff x="340" y="1824"/>
            <a:chExt cx="5079" cy="1379"/>
          </a:xfrm>
        </p:grpSpPr>
        <p:sp>
          <p:nvSpPr>
            <p:cNvPr id="6149" name="Rectangle 6"/>
            <p:cNvSpPr>
              <a:spLocks noChangeArrowheads="1"/>
            </p:cNvSpPr>
            <p:nvPr/>
          </p:nvSpPr>
          <p:spPr bwMode="auto">
            <a:xfrm>
              <a:off x="384" y="1824"/>
              <a:ext cx="5035" cy="1361"/>
            </a:xfrm>
            <a:prstGeom prst="rect">
              <a:avLst/>
            </a:prstGeom>
            <a:solidFill>
              <a:schemeClr val="accent1"/>
            </a:solidFill>
            <a:ln w="9525">
              <a:miter lim="800000"/>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50" name="Line 7"/>
            <p:cNvSpPr>
              <a:spLocks noChangeShapeType="1"/>
            </p:cNvSpPr>
            <p:nvPr/>
          </p:nvSpPr>
          <p:spPr bwMode="auto">
            <a:xfrm>
              <a:off x="340" y="1842"/>
              <a:ext cx="5035" cy="13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IN"/>
            </a:p>
          </p:txBody>
        </p:sp>
        <p:sp>
          <p:nvSpPr>
            <p:cNvPr id="6151" name="Text Box 8"/>
            <p:cNvSpPr txBox="1">
              <a:spLocks noChangeArrowheads="1"/>
            </p:cNvSpPr>
            <p:nvPr/>
          </p:nvSpPr>
          <p:spPr bwMode="auto">
            <a:xfrm>
              <a:off x="431" y="2432"/>
              <a:ext cx="16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solidFill>
                    <a:schemeClr val="bg1"/>
                  </a:solidFill>
                </a:rPr>
                <a:t>Sellers’ markets</a:t>
              </a:r>
              <a:endParaRPr lang="en-GB" altLang="en-US">
                <a:solidFill>
                  <a:schemeClr val="bg1"/>
                </a:solidFill>
              </a:endParaRPr>
            </a:p>
          </p:txBody>
        </p:sp>
        <p:sp>
          <p:nvSpPr>
            <p:cNvPr id="6152" name="Text Box 9"/>
            <p:cNvSpPr txBox="1">
              <a:spLocks noChangeArrowheads="1"/>
            </p:cNvSpPr>
            <p:nvPr/>
          </p:nvSpPr>
          <p:spPr bwMode="auto">
            <a:xfrm>
              <a:off x="3515" y="2069"/>
              <a:ext cx="16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solidFill>
                    <a:schemeClr val="bg1"/>
                  </a:solidFill>
                </a:rPr>
                <a:t>Buyers’ markets</a:t>
              </a:r>
              <a:endParaRPr lang="en-GB" altLang="en-US">
                <a:solidFill>
                  <a:schemeClr val="bg1"/>
                </a:solidFill>
              </a:endParaRPr>
            </a:p>
          </p:txBody>
        </p:sp>
        <p:sp>
          <p:nvSpPr>
            <p:cNvPr id="6153" name="Line 10"/>
            <p:cNvSpPr>
              <a:spLocks noChangeShapeType="1"/>
            </p:cNvSpPr>
            <p:nvPr/>
          </p:nvSpPr>
          <p:spPr bwMode="auto">
            <a:xfrm>
              <a:off x="1655" y="2568"/>
              <a:ext cx="1815" cy="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82" name="Title 430081"/>
          <p:cNvSpPr>
            <a:spLocks noGrp="1"/>
          </p:cNvSpPr>
          <p:nvPr>
            <p:ph type="title"/>
          </p:nvPr>
        </p:nvSpPr>
        <p:spPr>
          <a:xfrm>
            <a:off x="1905000" y="274638"/>
            <a:ext cx="8305800" cy="1143000"/>
          </a:xfrm>
        </p:spPr>
        <p:txBody>
          <a:bodyPr anchor="ctr" anchorCtr="0"/>
          <a:p>
            <a:br>
              <a:rPr sz="3200"/>
            </a:br>
            <a:r>
              <a:rPr sz="2800"/>
              <a:t>Product Orientation vs. Market</a:t>
            </a:r>
            <a:r>
              <a:rPr lang="en-US" sz="2800"/>
              <a:t>ing</a:t>
            </a:r>
            <a:r>
              <a:rPr sz="2800"/>
              <a:t> Orientation</a:t>
            </a:r>
            <a:endParaRPr sz="2800"/>
          </a:p>
        </p:txBody>
      </p:sp>
      <p:graphicFrame>
        <p:nvGraphicFramePr>
          <p:cNvPr id="430120" name="Content Placeholder 430119"/>
          <p:cNvGraphicFramePr/>
          <p:nvPr>
            <p:ph idx="1"/>
          </p:nvPr>
        </p:nvGraphicFramePr>
        <p:xfrm>
          <a:off x="1676400" y="1600200"/>
          <a:ext cx="8839200" cy="4783455"/>
        </p:xfrm>
        <a:graphic>
          <a:graphicData uri="http://schemas.openxmlformats.org/drawingml/2006/table">
            <a:tbl>
              <a:tblPr/>
              <a:tblGrid>
                <a:gridCol w="2170430"/>
                <a:gridCol w="3855720"/>
                <a:gridCol w="2813050"/>
              </a:tblGrid>
              <a:tr h="674370">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lgn="ctr">
                        <a:buNone/>
                      </a:pPr>
                      <a:r>
                        <a:rPr b="1"/>
                        <a:t>Company</a:t>
                      </a:r>
                      <a:endParaRPr 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lgn="ctr">
                        <a:buNone/>
                      </a:pPr>
                      <a:r>
                        <a:rPr b="1"/>
                        <a:t>Product</a:t>
                      </a:r>
                      <a:endParaRPr 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lgn="ctr">
                        <a:buNone/>
                      </a:pPr>
                      <a:r>
                        <a:rPr b="1"/>
                        <a:t>Market</a:t>
                      </a:r>
                      <a:r>
                        <a:rPr lang="en-US" b="1"/>
                        <a:t>ing</a:t>
                      </a:r>
                      <a:endParaRPr 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r>
              <a:tr h="974090">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Xerox</a:t>
                      </a:r>
                      <a:endParaRPr 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We make copying equipment</a:t>
                      </a:r>
                      <a:endParaRPr 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We improve office productivity</a:t>
                      </a:r>
                      <a:endParaRPr 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r>
              <a:tr h="972185">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Columbia Pictures</a:t>
                      </a:r>
                      <a:endParaRPr 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We make movies</a:t>
                      </a:r>
                      <a:endParaRPr 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We entertain people</a:t>
                      </a:r>
                      <a:endParaRPr 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r>
              <a:tr h="974090">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Encyclopedia Britannica</a:t>
                      </a:r>
                      <a:endParaRPr 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We sell encyclopedias</a:t>
                      </a:r>
                      <a:endParaRPr 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We distribute information</a:t>
                      </a:r>
                      <a:endParaRPr 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1">
                        <a:lumMod val="50000"/>
                      </a:schemeClr>
                    </a:solidFill>
                  </a:tcPr>
                </a:tc>
              </a:tr>
              <a:tr h="1188720">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Carrier</a:t>
                      </a:r>
                      <a:endParaRPr 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tx1">
                        <a:lumMod val="50000"/>
                      </a:schemeClr>
                    </a:solidFill>
                  </a:tcPr>
                </a:tc>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We make air conditioners and furnaces</a:t>
                      </a:r>
                      <a:endParaRPr 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tx1">
                        <a:lumMod val="50000"/>
                      </a:schemeClr>
                    </a:solidFill>
                  </a:tcPr>
                </a:tc>
                <a:tc>
                  <a:txBody>
                    <a:bodyPr/>
                    <a:lstStyle>
                      <a:lvl1pPr marL="342900" lvl="0" indent="-342900" algn="l" defTabSz="914400" rtl="0" eaLnBrk="1" fontAlgn="base" latinLnBrk="0" hangingPunct="1">
                        <a:lnSpc>
                          <a:spcPct val="100000"/>
                        </a:lnSpc>
                        <a:spcBef>
                          <a:spcPct val="10000"/>
                        </a:spcBef>
                        <a:spcAft>
                          <a:spcPct val="10000"/>
                        </a:spcAft>
                        <a:buClr>
                          <a:schemeClr val="tx1"/>
                        </a:buClr>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10000"/>
                        </a:spcBef>
                        <a:spcAft>
                          <a:spcPct val="10000"/>
                        </a:spcAft>
                        <a:buClr>
                          <a:schemeClr val="tx1"/>
                        </a:buClr>
                        <a:buSzTx/>
                        <a:buFontTx/>
                        <a:buChar char="•"/>
                        <a:defRPr sz="24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5000"/>
                        </a:spcBef>
                        <a:spcAft>
                          <a:spcPct val="25000"/>
                        </a:spcAft>
                        <a:buClr>
                          <a:schemeClr val="tx1"/>
                        </a:buClr>
                        <a:buSzTx/>
                        <a:buFontTx/>
                        <a:buChar char="•"/>
                        <a:defRPr sz="1800" b="0" i="0" u="none" kern="1200" baseline="0">
                          <a:solidFill>
                            <a:schemeClr val="tx1"/>
                          </a:solidFill>
                          <a:latin typeface="Arial" panose="020B0604020202020204" pitchFamily="34" charset="0"/>
                        </a:defRPr>
                      </a:lvl5pPr>
                    </a:lstStyle>
                    <a:p>
                      <a:pPr marL="0" lvl="0" indent="0">
                        <a:buNone/>
                      </a:pPr>
                      <a:r>
                        <a:rPr sz="2400"/>
                        <a:t>We provide climate control inside homes</a:t>
                      </a:r>
                      <a:endParaRPr 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tx1">
                        <a:lumMod val="50000"/>
                      </a:schemeClr>
                    </a:solidFill>
                  </a:tcPr>
                </a:tc>
              </a:tr>
            </a:tbl>
          </a:graphicData>
        </a:graphic>
      </p:graphicFrame>
    </p:spTree>
  </p:cSld>
  <p:clrMapOvr>
    <a:masterClrMapping/>
  </p:clrMapOvr>
  <p:transition>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Verdana" panose="020B0604030504040204" charset="0"/>
                <a:sym typeface="+mn-ea"/>
              </a:rPr>
              <a:t>T</a:t>
            </a:r>
            <a:r>
              <a:rPr dirty="0">
                <a:latin typeface="Verdana" panose="020B0604030504040204" charset="0"/>
                <a:sym typeface="+mn-ea"/>
              </a:rPr>
              <a:t>he marketing </a:t>
            </a:r>
            <a:r>
              <a:rPr lang="en-US" dirty="0">
                <a:latin typeface="Verdana" panose="020B0604030504040204" charset="0"/>
                <a:sym typeface="+mn-ea"/>
              </a:rPr>
              <a:t>orientation</a:t>
            </a:r>
            <a:endParaRPr lang="en-US" dirty="0">
              <a:latin typeface="Verdana" panose="020B0604030504040204" charset="0"/>
              <a:sym typeface="+mn-ea"/>
            </a:endParaRPr>
          </a:p>
        </p:txBody>
      </p:sp>
      <p:sp>
        <p:nvSpPr>
          <p:cNvPr id="3" name="Content Placeholder 2"/>
          <p:cNvSpPr>
            <a:spLocks noGrp="1"/>
          </p:cNvSpPr>
          <p:nvPr>
            <p:ph idx="1"/>
          </p:nvPr>
        </p:nvSpPr>
        <p:spPr/>
        <p:txBody>
          <a:bodyPr/>
          <a:p>
            <a:pPr marL="342900" indent="-342900">
              <a:spcBef>
                <a:spcPct val="50000"/>
              </a:spcBef>
              <a:buNone/>
            </a:pPr>
            <a:r>
              <a:rPr dirty="0">
                <a:solidFill>
                  <a:srgbClr val="FF3300"/>
                </a:solidFill>
                <a:latin typeface="Verdana" panose="020B0604030504040204" charset="0"/>
                <a:sym typeface="+mn-ea"/>
              </a:rPr>
              <a:t>   </a:t>
            </a:r>
            <a:r>
              <a:rPr sz="3600" dirty="0">
                <a:solidFill>
                  <a:schemeClr val="tx1"/>
                </a:solidFill>
                <a:latin typeface="Calibri" panose="020F0502020204030204" pitchFamily="34" charset="0"/>
                <a:cs typeface="Calibri" panose="020F0502020204030204" pitchFamily="34" charset="0"/>
                <a:sym typeface="+mn-ea"/>
              </a:rPr>
              <a:t>The marketing concept is the view that an organization</a:t>
            </a:r>
            <a:r>
              <a:rPr lang="en-US" sz="3600" dirty="0">
                <a:solidFill>
                  <a:schemeClr val="tx1"/>
                </a:solidFill>
                <a:latin typeface="Calibri" panose="020F0502020204030204" pitchFamily="34" charset="0"/>
                <a:cs typeface="Calibri" panose="020F0502020204030204" pitchFamily="34" charset="0"/>
                <a:sym typeface="+mn-ea"/>
              </a:rPr>
              <a:t>’</a:t>
            </a:r>
            <a:r>
              <a:rPr lang="en-US" altLang="ja-JP" sz="3600" dirty="0">
                <a:solidFill>
                  <a:schemeClr val="tx1"/>
                </a:solidFill>
                <a:latin typeface="Calibri" panose="020F0502020204030204" pitchFamily="34" charset="0"/>
                <a:cs typeface="Calibri" panose="020F0502020204030204" pitchFamily="34" charset="0"/>
                <a:sym typeface="+mn-ea"/>
              </a:rPr>
              <a:t>s ability to sell its products and services depends upon the effective identification of consumer needs and wants and a successful determination of how best to satisfy them</a:t>
            </a:r>
            <a:endParaRPr lang="en-US" altLang="ja-JP" sz="3600" dirty="0">
              <a:solidFill>
                <a:schemeClr val="tx1"/>
              </a:solidFill>
              <a:latin typeface="Calibri" panose="020F0502020204030204" pitchFamily="34" charset="0"/>
              <a:cs typeface="Calibri" panose="020F0502020204030204" pitchFamily="34" charset="0"/>
            </a:endParaRPr>
          </a:p>
          <a:p>
            <a:endParaRPr lang="en-US" altLang="ja-JP" sz="36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13" y="381740"/>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170" name="Rectangle 2"/>
          <p:cNvSpPr>
            <a:spLocks noGrp="1" noChangeArrowheads="1"/>
          </p:cNvSpPr>
          <p:nvPr>
            <p:ph type="title" idx="4294967295"/>
          </p:nvPr>
        </p:nvSpPr>
        <p:spPr/>
        <p:txBody>
          <a:bodyPr/>
          <a:lstStyle/>
          <a:p>
            <a:r>
              <a:rPr lang="en-US" altLang="en-US"/>
              <a:t>The Marketing Process</a:t>
            </a:r>
            <a:endParaRPr lang="en-US" altLang="en-US"/>
          </a:p>
        </p:txBody>
      </p:sp>
      <p:sp>
        <p:nvSpPr>
          <p:cNvPr id="7171" name="Rectangle 3"/>
          <p:cNvSpPr>
            <a:spLocks noGrp="1" noChangeArrowheads="1"/>
          </p:cNvSpPr>
          <p:nvPr>
            <p:ph type="body" idx="4294967295"/>
          </p:nvPr>
        </p:nvSpPr>
        <p:spPr>
          <a:xfrm>
            <a:off x="676656" y="1918187"/>
            <a:ext cx="10908791" cy="4492625"/>
          </a:xfrm>
          <a:noFill/>
          <a:ln>
            <a:solidFill>
              <a:srgbClr val="000000"/>
            </a:solidFill>
            <a:miter lim="800000"/>
          </a:ln>
        </p:spPr>
        <p:txBody>
          <a:bodyPr>
            <a:normAutofit/>
          </a:bodyPr>
          <a:lstStyle/>
          <a:p>
            <a:pPr>
              <a:lnSpc>
                <a:spcPct val="90000"/>
              </a:lnSpc>
              <a:buFontTx/>
              <a:buNone/>
            </a:pPr>
            <a:r>
              <a:rPr lang="en-US" altLang="en-US" sz="2800" dirty="0"/>
              <a:t>A simple model of the marketing process:</a:t>
            </a:r>
            <a:endParaRPr lang="en-US" altLang="en-US" sz="2800" dirty="0"/>
          </a:p>
          <a:p>
            <a:pPr>
              <a:lnSpc>
                <a:spcPct val="90000"/>
              </a:lnSpc>
            </a:pPr>
            <a:r>
              <a:rPr lang="en-US" altLang="en-US" sz="2800" dirty="0"/>
              <a:t>Understand the marketplace and customer needs and wants.</a:t>
            </a:r>
            <a:endParaRPr lang="en-US" altLang="en-US" sz="2800" dirty="0"/>
          </a:p>
          <a:p>
            <a:pPr>
              <a:lnSpc>
                <a:spcPct val="90000"/>
              </a:lnSpc>
            </a:pPr>
            <a:r>
              <a:rPr lang="en-US" altLang="en-US" sz="2800" dirty="0"/>
              <a:t>Design a customer-driven marketing strategy.</a:t>
            </a:r>
            <a:endParaRPr lang="en-US" altLang="en-US" sz="2800" dirty="0"/>
          </a:p>
          <a:p>
            <a:pPr>
              <a:lnSpc>
                <a:spcPct val="90000"/>
              </a:lnSpc>
            </a:pPr>
            <a:r>
              <a:rPr lang="en-US" altLang="en-US" sz="2800" dirty="0"/>
              <a:t>Construct an integrated marketing program that delivers superior value.</a:t>
            </a:r>
            <a:endParaRPr lang="en-US" altLang="en-US" sz="2800" dirty="0"/>
          </a:p>
          <a:p>
            <a:pPr>
              <a:lnSpc>
                <a:spcPct val="90000"/>
              </a:lnSpc>
            </a:pPr>
            <a:r>
              <a:rPr lang="en-US" altLang="en-US" sz="2800" dirty="0"/>
              <a:t>Build profitable relationships and create customer delight.</a:t>
            </a:r>
            <a:endParaRPr lang="en-US" altLang="en-US" sz="2800" dirty="0"/>
          </a:p>
          <a:p>
            <a:pPr>
              <a:lnSpc>
                <a:spcPct val="90000"/>
              </a:lnSpc>
            </a:pPr>
            <a:r>
              <a:rPr lang="en-US" altLang="en-US" sz="2800" dirty="0"/>
              <a:t>Capture value from customers to create profits and customer quality.</a:t>
            </a:r>
            <a:endParaRPr lang="en-US" altLang="en-US" sz="28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902" y="585927"/>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194" name="Rectangle 2"/>
          <p:cNvSpPr>
            <a:spLocks noGrp="1" noChangeArrowheads="1"/>
          </p:cNvSpPr>
          <p:nvPr>
            <p:ph type="title" idx="4294967295"/>
          </p:nvPr>
        </p:nvSpPr>
        <p:spPr>
          <a:xfrm>
            <a:off x="2286001" y="836613"/>
            <a:ext cx="8043863" cy="863600"/>
          </a:xfrm>
        </p:spPr>
        <p:txBody>
          <a:bodyPr/>
          <a:lstStyle/>
          <a:p>
            <a:r>
              <a:rPr lang="en-US" altLang="en-US" sz="3400" dirty="0"/>
              <a:t>Needs, Wants, and Demands</a:t>
            </a:r>
            <a:endParaRPr lang="en-US" altLang="en-US" sz="3400" dirty="0"/>
          </a:p>
        </p:txBody>
      </p:sp>
      <p:sp>
        <p:nvSpPr>
          <p:cNvPr id="8195" name="Rectangle 3"/>
          <p:cNvSpPr>
            <a:spLocks noGrp="1" noChangeArrowheads="1"/>
          </p:cNvSpPr>
          <p:nvPr>
            <p:ph type="body" idx="4294967295"/>
          </p:nvPr>
        </p:nvSpPr>
        <p:spPr>
          <a:xfrm>
            <a:off x="1020932" y="2599693"/>
            <a:ext cx="10706470" cy="4176712"/>
          </a:xfrm>
          <a:noFill/>
          <a:ln>
            <a:solidFill>
              <a:srgbClr val="000000"/>
            </a:solidFill>
            <a:miter lim="800000"/>
          </a:ln>
        </p:spPr>
        <p:txBody>
          <a:bodyPr>
            <a:normAutofit/>
          </a:bodyPr>
          <a:lstStyle/>
          <a:p>
            <a:pPr>
              <a:lnSpc>
                <a:spcPct val="90000"/>
              </a:lnSpc>
              <a:buFontTx/>
              <a:buNone/>
            </a:pPr>
            <a:r>
              <a:rPr lang="en-US" altLang="en-US" sz="2800" i="1" dirty="0"/>
              <a:t>Need:</a:t>
            </a:r>
            <a:r>
              <a:rPr lang="en-US" altLang="en-US" sz="2800" dirty="0"/>
              <a:t> S</a:t>
            </a:r>
            <a:r>
              <a:rPr lang="en-US" altLang="en-US" sz="2400" dirty="0"/>
              <a:t>tate of felt deprivation including physical, social, and individual needs.</a:t>
            </a:r>
            <a:endParaRPr lang="en-US" altLang="en-US" sz="2400" dirty="0"/>
          </a:p>
          <a:p>
            <a:pPr>
              <a:lnSpc>
                <a:spcPct val="90000"/>
              </a:lnSpc>
            </a:pPr>
            <a:r>
              <a:rPr lang="en-US" altLang="en-US" sz="2400" dirty="0"/>
              <a:t>Physical needs: Food, clothing, shelter, safety</a:t>
            </a:r>
            <a:endParaRPr lang="en-US" altLang="en-US" sz="2400" dirty="0"/>
          </a:p>
          <a:p>
            <a:pPr>
              <a:lnSpc>
                <a:spcPct val="90000"/>
              </a:lnSpc>
            </a:pPr>
            <a:r>
              <a:rPr lang="en-US" altLang="en-US" sz="2400" dirty="0"/>
              <a:t>Social needs: Belonging, affection</a:t>
            </a:r>
            <a:endParaRPr lang="en-US" altLang="en-US" sz="2400" dirty="0"/>
          </a:p>
          <a:p>
            <a:pPr>
              <a:lnSpc>
                <a:spcPct val="90000"/>
              </a:lnSpc>
            </a:pPr>
            <a:r>
              <a:rPr lang="en-US" altLang="en-US" sz="2400" dirty="0"/>
              <a:t>Individual needs: Learning, knowledge, self-expression</a:t>
            </a:r>
            <a:endParaRPr lang="en-US" altLang="en-US" sz="2400" dirty="0"/>
          </a:p>
          <a:p>
            <a:pPr>
              <a:lnSpc>
                <a:spcPct val="90000"/>
              </a:lnSpc>
              <a:buFontTx/>
              <a:buNone/>
            </a:pPr>
            <a:r>
              <a:rPr lang="en-GB" altLang="en-US" sz="2800" i="1" dirty="0"/>
              <a:t>Want: </a:t>
            </a:r>
            <a:r>
              <a:rPr lang="en-US" altLang="en-US" sz="2800" dirty="0"/>
              <a:t>Form that a human need takes, as shaped by culture and individual personality.</a:t>
            </a:r>
            <a:endParaRPr lang="en-US" altLang="en-US" sz="2800" dirty="0"/>
          </a:p>
          <a:p>
            <a:pPr>
              <a:lnSpc>
                <a:spcPct val="90000"/>
              </a:lnSpc>
              <a:buFontTx/>
              <a:buNone/>
            </a:pPr>
            <a:endParaRPr lang="en-US" altLang="en-US" sz="2000" dirty="0"/>
          </a:p>
          <a:p>
            <a:pPr>
              <a:lnSpc>
                <a:spcPct val="90000"/>
              </a:lnSpc>
            </a:pPr>
            <a:r>
              <a:rPr lang="en-US" altLang="en-US" dirty="0"/>
              <a:t>Wants + Buying Power = </a:t>
            </a:r>
            <a:r>
              <a:rPr lang="en-US" altLang="en-US" i="1" dirty="0"/>
              <a:t>Demand</a:t>
            </a:r>
            <a:endParaRPr lang="en-US" altLang="en-US" i="1" dirty="0"/>
          </a:p>
          <a:p>
            <a:pPr>
              <a:lnSpc>
                <a:spcPct val="90000"/>
              </a:lnSpc>
            </a:pPr>
            <a:endParaRPr lang="en-US" altLang="en-US" sz="2800" i="1" dirty="0"/>
          </a:p>
          <a:p>
            <a:pPr>
              <a:lnSpc>
                <a:spcPct val="90000"/>
              </a:lnSpc>
            </a:pPr>
            <a:endParaRPr lang="en-US" altLang="en-US" sz="28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13" y="381740"/>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218" name="Rectangle 2"/>
          <p:cNvSpPr>
            <a:spLocks noGrp="1" noChangeArrowheads="1"/>
          </p:cNvSpPr>
          <p:nvPr>
            <p:ph type="title" idx="4294967295"/>
          </p:nvPr>
        </p:nvSpPr>
        <p:spPr>
          <a:xfrm>
            <a:off x="810000" y="429432"/>
            <a:ext cx="10571998" cy="970450"/>
          </a:xfrm>
        </p:spPr>
        <p:txBody>
          <a:bodyPr/>
          <a:lstStyle/>
          <a:p>
            <a:r>
              <a:rPr lang="en-US" altLang="en-US"/>
              <a:t>Need/ Want Fulfillment</a:t>
            </a:r>
            <a:endParaRPr lang="en-US" altLang="en-US"/>
          </a:p>
        </p:txBody>
      </p:sp>
      <p:sp>
        <p:nvSpPr>
          <p:cNvPr id="9219" name="Rectangle 3"/>
          <p:cNvSpPr>
            <a:spLocks noGrp="1" noChangeArrowheads="1"/>
          </p:cNvSpPr>
          <p:nvPr>
            <p:ph type="body" idx="4294967295"/>
          </p:nvPr>
        </p:nvSpPr>
        <p:spPr>
          <a:xfrm>
            <a:off x="390617" y="1997476"/>
            <a:ext cx="11514337" cy="4660775"/>
          </a:xfrm>
          <a:solidFill>
            <a:srgbClr val="FFFFFF"/>
          </a:solidFill>
          <a:ln>
            <a:solidFill>
              <a:srgbClr val="000000"/>
            </a:solidFill>
            <a:miter lim="800000"/>
          </a:ln>
        </p:spPr>
        <p:txBody>
          <a:bodyPr>
            <a:normAutofit/>
          </a:bodyPr>
          <a:lstStyle/>
          <a:p>
            <a:pPr>
              <a:buFontTx/>
              <a:buNone/>
            </a:pPr>
            <a:r>
              <a:rPr lang="en-US" altLang="en-US" sz="2800" dirty="0">
                <a:solidFill>
                  <a:schemeClr val="bg1"/>
                </a:solidFill>
              </a:rPr>
              <a:t>Needs &amp; wants are fulfilled through a </a:t>
            </a:r>
            <a:r>
              <a:rPr lang="en-US" altLang="en-US" sz="2800" i="1" dirty="0">
                <a:solidFill>
                  <a:schemeClr val="bg1"/>
                </a:solidFill>
              </a:rPr>
              <a:t>Marketing Offering:</a:t>
            </a:r>
            <a:endParaRPr lang="en-US" altLang="en-US" sz="2800" i="1" dirty="0">
              <a:solidFill>
                <a:schemeClr val="bg1"/>
              </a:solidFill>
            </a:endParaRPr>
          </a:p>
          <a:p>
            <a:r>
              <a:rPr lang="en-US" altLang="en-US" sz="2800" dirty="0" err="1">
                <a:solidFill>
                  <a:schemeClr val="bg1"/>
                </a:solidFill>
              </a:rPr>
              <a:t>Products:</a:t>
            </a:r>
            <a:r>
              <a:rPr lang="en-US" altLang="en-US" sz="2400" dirty="0" err="1">
                <a:solidFill>
                  <a:schemeClr val="bg1"/>
                </a:solidFill>
              </a:rPr>
              <a:t>Persons</a:t>
            </a:r>
            <a:r>
              <a:rPr lang="en-US" altLang="en-US" sz="2400" dirty="0">
                <a:solidFill>
                  <a:schemeClr val="bg1"/>
                </a:solidFill>
              </a:rPr>
              <a:t>, places, organizations, information, ideas.</a:t>
            </a:r>
            <a:endParaRPr lang="en-US" altLang="en-US" sz="2400" dirty="0">
              <a:solidFill>
                <a:schemeClr val="bg1"/>
              </a:solidFill>
            </a:endParaRPr>
          </a:p>
          <a:p>
            <a:r>
              <a:rPr lang="en-US" altLang="en-US" sz="2800" dirty="0">
                <a:solidFill>
                  <a:schemeClr val="bg1"/>
                </a:solidFill>
              </a:rPr>
              <a:t>Services:</a:t>
            </a:r>
            <a:endParaRPr lang="en-US" altLang="en-US" sz="2800" dirty="0">
              <a:solidFill>
                <a:schemeClr val="bg1"/>
              </a:solidFill>
            </a:endParaRPr>
          </a:p>
          <a:p>
            <a:pPr lvl="1"/>
            <a:r>
              <a:rPr lang="en-US" altLang="en-US" sz="2400" dirty="0">
                <a:solidFill>
                  <a:schemeClr val="bg1"/>
                </a:solidFill>
              </a:rPr>
              <a:t>Activity or benefit offered for sale that is essentially intangible and does not result in ownership.</a:t>
            </a:r>
            <a:endParaRPr lang="en-US" altLang="en-US" sz="2400" dirty="0">
              <a:solidFill>
                <a:schemeClr val="bg1"/>
              </a:solidFill>
            </a:endParaRPr>
          </a:p>
          <a:p>
            <a:r>
              <a:rPr lang="en-US" altLang="en-US" sz="2800" dirty="0">
                <a:solidFill>
                  <a:schemeClr val="bg1"/>
                </a:solidFill>
              </a:rPr>
              <a:t>Experiences:</a:t>
            </a:r>
            <a:endParaRPr lang="en-US" altLang="en-US" sz="2800" dirty="0">
              <a:solidFill>
                <a:schemeClr val="bg1"/>
              </a:solidFill>
            </a:endParaRPr>
          </a:p>
          <a:p>
            <a:pPr lvl="1"/>
            <a:r>
              <a:rPr lang="en-GB" altLang="en-US" sz="2400" dirty="0">
                <a:solidFill>
                  <a:schemeClr val="bg1"/>
                </a:solidFill>
              </a:rPr>
              <a:t>Consumers live the offering.</a:t>
            </a:r>
            <a:endParaRPr lang="en-US" altLang="en-US" sz="2400" dirty="0">
              <a:solidFill>
                <a:schemeClr val="bg1"/>
              </a:solidFill>
            </a:endParaRPr>
          </a:p>
          <a:p>
            <a:endParaRPr lang="en-US" altLang="en-US" sz="2800" i="1" dirty="0">
              <a:solidFill>
                <a:schemeClr val="bg1"/>
              </a:solidFill>
            </a:endParaRP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4464</Words>
  <Application>WPS Presentation</Application>
  <PresentationFormat>Widescreen</PresentationFormat>
  <Paragraphs>162</Paragraphs>
  <Slides>18</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Wingdings 2</vt:lpstr>
      <vt:lpstr>MS PGothic</vt:lpstr>
      <vt:lpstr>Calibri</vt:lpstr>
      <vt:lpstr>Times New Roman</vt:lpstr>
      <vt:lpstr>Verdana</vt:lpstr>
      <vt:lpstr>Times New Roman</vt:lpstr>
      <vt:lpstr>Century Gothic</vt:lpstr>
      <vt:lpstr>Microsoft YaHei</vt:lpstr>
      <vt:lpstr>Arial Unicode MS</vt:lpstr>
      <vt:lpstr>MS Gothic</vt:lpstr>
      <vt:lpstr>Quotable</vt:lpstr>
      <vt:lpstr>PowerPoint 演示文稿</vt:lpstr>
      <vt:lpstr>What is Marketing</vt:lpstr>
      <vt:lpstr>Marketing Defined</vt:lpstr>
      <vt:lpstr>Why is Marketing Important?</vt:lpstr>
      <vt:lpstr> Product Orientation vs. Marketing Orientation</vt:lpstr>
      <vt:lpstr>The marketing orientation</vt:lpstr>
      <vt:lpstr>The Marketing Process</vt:lpstr>
      <vt:lpstr>Needs, Wants, and Demands</vt:lpstr>
      <vt:lpstr>Need/ Want Fulfillment</vt:lpstr>
      <vt:lpstr>Customer Value and Satisfaction</vt:lpstr>
      <vt:lpstr>Marketing Management</vt:lpstr>
      <vt:lpstr>Marketing Management</vt:lpstr>
      <vt:lpstr>Marketing Management Involves: </vt:lpstr>
      <vt:lpstr>Why marketing it needed?</vt:lpstr>
      <vt:lpstr>Dimensions That Define a Business</vt:lpstr>
      <vt:lpstr>Developing the People’s Car ‘TATA Nano’</vt:lpstr>
      <vt:lpstr>FedEx</vt:lpstr>
      <vt:lpstr>Societal Marketing Concept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Overview</dc:title>
  <dc:creator>Abhishek Shukla</dc:creator>
  <cp:lastModifiedBy>vikram.chauhan</cp:lastModifiedBy>
  <cp:revision>101</cp:revision>
  <dcterms:created xsi:type="dcterms:W3CDTF">2021-01-11T10:58:00Z</dcterms:created>
  <dcterms:modified xsi:type="dcterms:W3CDTF">2023-03-15T08:22:01Z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ABE3E22C4ACB4124A294D2DCBE2EE341</vt:lpwstr>
  </property>
  <property fmtid="{D5CDD505-2E9C-101B-9397-08002B2CF9AE}" pid="3" name="KSOProductBuildVer">
    <vt:lpwstr>1033-11.2.0.11486</vt:lpwstr>
  </property>
</Properties>
</file>