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71" r:id="rId5"/>
    <p:sldId id="272" r:id="rId6"/>
    <p:sldId id="273" r:id="rId7"/>
    <p:sldId id="274" r:id="rId8"/>
    <p:sldId id="277" r:id="rId9"/>
    <p:sldId id="278" r:id="rId10"/>
    <p:sldId id="279" r:id="rId11"/>
    <p:sldId id="280" r:id="rId12"/>
    <p:sldId id="298" r:id="rId13"/>
    <p:sldId id="286" r:id="rId14"/>
    <p:sldId id="287" r:id="rId15"/>
    <p:sldId id="288" r:id="rId16"/>
    <p:sldId id="291" r:id="rId17"/>
    <p:sldId id="292" r:id="rId18"/>
    <p:sldId id="294" r:id="rId19"/>
    <p:sldId id="293" r:id="rId20"/>
    <p:sldId id="289" r:id="rId21"/>
    <p:sldId id="290" r:id="rId22"/>
    <p:sldId id="281" r:id="rId23"/>
    <p:sldId id="282" r:id="rId24"/>
    <p:sldId id="283" r:id="rId25"/>
    <p:sldId id="284" r:id="rId26"/>
    <p:sldId id="285" r:id="rId27"/>
    <p:sldId id="295" r:id="rId28"/>
    <p:sldId id="296"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43" d="100"/>
          <a:sy n="43"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B4ED31-7C5B-4154-9AF4-DA6C5E06D830}" type="slidenum">
              <a:rPr lang="en-ZA" altLang="en-US">
                <a:ea typeface="MS PGothic" panose="020B0600070205080204" pitchFamily="-97" charset="-128"/>
              </a:rPr>
            </a:fld>
            <a:endParaRPr lang="en-ZA" altLang="en-US">
              <a:ea typeface="MS PGothic" panose="020B0600070205080204" pitchFamily="-9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402E5A-8FBE-495F-AB56-727BBA11454A}" type="slidenum">
              <a:rPr lang="en-US" altLang="en-US">
                <a:latin typeface="Calibri" panose="020F0502020204030204" pitchFamily="34" charset="0"/>
              </a:rPr>
            </a:fld>
            <a:endParaRPr lang="en-US" altLang="en-US">
              <a:latin typeface="Calibri" panose="020F0502020204030204" pitchFamily="34"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GB" altLang="en-US"/>
              <a:t>Burberry- an example when over-riding social factors impacted on customer perceived value of the Burberry brand- often seen as highly exclusive and expensive brand and instantly recognisable. When it was ‘adopted’ by the football hooligan fraternity, and knock-offs became more common than the original brand, it started to affect perceived value- people don’t want to be associated with a cheapened brand, and began to associate the brand with the undesirable behaviours of the people wearing it.</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024058-07C3-4F29-92B1-2EE436D0DFF6}" type="slidenum">
              <a:rPr lang="en-US" altLang="en-US">
                <a:latin typeface="Calibri" panose="020F0502020204030204" pitchFamily="34" charset="0"/>
              </a:rPr>
            </a:fld>
            <a:endParaRPr lang="en-US" altLang="en-US">
              <a:latin typeface="Calibri" panose="020F050202020403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No single way to segment is best. Often combine more than one variable to better define segments.</a:t>
            </a:r>
            <a:endParaRPr lang="en-US" altLang="en-US"/>
          </a:p>
          <a:p>
            <a:r>
              <a:rPr lang="en-GB" altLang="en-US"/>
              <a:t>Geographic- simply where people live</a:t>
            </a:r>
            <a:endParaRPr lang="en-GB" altLang="en-US"/>
          </a:p>
          <a:p>
            <a:r>
              <a:rPr lang="en-GB" altLang="en-US"/>
              <a:t>Demographic- the easiest and most popular segmenting variable. </a:t>
            </a:r>
            <a:endParaRPr lang="en-GB" altLang="en-US"/>
          </a:p>
          <a:p>
            <a:r>
              <a:rPr lang="en-US" altLang="en-US"/>
              <a:t>Psychographic segmentation:</a:t>
            </a:r>
            <a:endParaRPr lang="en-US" altLang="en-US"/>
          </a:p>
          <a:p>
            <a:pPr lvl="1"/>
            <a:r>
              <a:rPr lang="en-US" altLang="en-US"/>
              <a:t>Dividing a market into different groups based on social class, lifestyle, or personality characteristics.</a:t>
            </a:r>
            <a:endParaRPr lang="en-US" altLang="en-US"/>
          </a:p>
          <a:p>
            <a:r>
              <a:rPr lang="en-US" altLang="en-US" sz="1400"/>
              <a:t>Behavioral segmentation:</a:t>
            </a:r>
            <a:endParaRPr lang="en-US" altLang="en-US" sz="1600"/>
          </a:p>
          <a:p>
            <a:pPr lvl="1"/>
            <a:r>
              <a:rPr lang="en-US" altLang="en-US" sz="1400"/>
              <a:t>Dividing buyers into groups based on consumer knowledge, attitudes, uses, or responses to a product.</a:t>
            </a:r>
            <a:endParaRPr lang="en-US" altLang="en-US" sz="1400"/>
          </a:p>
          <a:p>
            <a:r>
              <a:rPr lang="en-GB" altLang="en-US"/>
              <a:t>MTV- different ages favour different channels. MTV pay attention to geographical differences also.</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406530" name="Slide Image Placeholder 406529"/>
          <p:cNvSpPr>
            <a:spLocks noRot="1" noTextEdit="1"/>
          </p:cNvSpPr>
          <p:nvPr>
            <p:ph type="sldImg"/>
          </p:nvPr>
        </p:nvSpPr>
        <p:spPr/>
      </p:sp>
      <p:sp>
        <p:nvSpPr>
          <p:cNvPr id="406531" name="Text Placeholder 406530"/>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1D89F527-EAA2-40D1-9997-F4B2C6C970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MS PGothic" panose="020B0600070205080204"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anose="020B0604020202020204"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lstStyle>
            <a:lvl1pPr eaLnBrk="1" hangingPunct="1">
              <a:defRPr smtClean="0">
                <a:solidFill>
                  <a:srgbClr val="000000"/>
                </a:solidFill>
                <a:latin typeface="Arial" panose="020B0604020202020204" pitchFamily="34" charset="0"/>
                <a:ea typeface="MS PGothic" panose="020B0600070205080204" pitchFamily="-97" charset="-128"/>
              </a:defRPr>
            </a:lvl1pPr>
          </a:lstStyle>
          <a:p>
            <a:pPr>
              <a:defRPr/>
            </a:pPr>
            <a:fld id="{D9BDB1CE-4403-4F1D-A325-02DEB805A846}" type="datetime1">
              <a:rPr lang="en-US"/>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lstStyle>
            <a:lvl1pPr eaLnBrk="1" hangingPunct="1">
              <a:defRPr>
                <a:solidFill>
                  <a:srgbClr val="000000"/>
                </a:solidFill>
                <a:latin typeface="Arial" panose="020B0604020202020204" pitchFamily="34" charset="0"/>
                <a:ea typeface="MS PGothic" panose="020B0600070205080204" pitchFamily="-97" charset="-128"/>
              </a:defRPr>
            </a:lvl1pPr>
          </a:lstStyle>
          <a:p>
            <a:pPr>
              <a:defRPr/>
            </a:pPr>
            <a:r>
              <a:rPr lang="da-DK"/>
              <a:t>Your Logo</a:t>
            </a:r>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9F527-EAA2-40D1-9997-F4B2C6C970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hyperlink" Target="http://www.netflix.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Billede 9" descr="dreamstime_www_world.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Kombinationstegning 7"/>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1" fmla="*/ 12700 w 9182100"/>
              <a:gd name="connsiteY0-2" fmla="*/ 0 h 3136900"/>
              <a:gd name="connsiteX1-3" fmla="*/ 5702300 w 9182100"/>
              <a:gd name="connsiteY1-4" fmla="*/ 1016000 h 3136900"/>
              <a:gd name="connsiteX2-5" fmla="*/ 9182100 w 9182100"/>
              <a:gd name="connsiteY2-6" fmla="*/ 609600 h 3136900"/>
              <a:gd name="connsiteX3-7" fmla="*/ 9182100 w 9182100"/>
              <a:gd name="connsiteY3-8" fmla="*/ 3136900 h 3136900"/>
              <a:gd name="connsiteX4-9" fmla="*/ 0 w 9182100"/>
              <a:gd name="connsiteY4-10" fmla="*/ 3136900 h 3136900"/>
              <a:gd name="connsiteX5-11" fmla="*/ 12700 w 9182100"/>
              <a:gd name="connsiteY5-12" fmla="*/ 0 h 3136900"/>
              <a:gd name="connsiteX0-13" fmla="*/ 12700 w 9182100"/>
              <a:gd name="connsiteY0-14" fmla="*/ 0 h 3403600"/>
              <a:gd name="connsiteX1-15" fmla="*/ 5702300 w 9182100"/>
              <a:gd name="connsiteY1-16" fmla="*/ 1016000 h 3403600"/>
              <a:gd name="connsiteX2-17" fmla="*/ 9182100 w 9182100"/>
              <a:gd name="connsiteY2-18" fmla="*/ 609600 h 3403600"/>
              <a:gd name="connsiteX3-19" fmla="*/ 9182100 w 9182100"/>
              <a:gd name="connsiteY3-20" fmla="*/ 3403600 h 3403600"/>
              <a:gd name="connsiteX4-21" fmla="*/ 0 w 9182100"/>
              <a:gd name="connsiteY4-22" fmla="*/ 3136900 h 3403600"/>
              <a:gd name="connsiteX5-23" fmla="*/ 12700 w 9182100"/>
              <a:gd name="connsiteY5-24" fmla="*/ 0 h 3403600"/>
              <a:gd name="connsiteX0-25" fmla="*/ 12700 w 9182100"/>
              <a:gd name="connsiteY0-26" fmla="*/ 0 h 3429000"/>
              <a:gd name="connsiteX1-27" fmla="*/ 5702300 w 9182100"/>
              <a:gd name="connsiteY1-28" fmla="*/ 1016000 h 3429000"/>
              <a:gd name="connsiteX2-29" fmla="*/ 9182100 w 9182100"/>
              <a:gd name="connsiteY2-30" fmla="*/ 609600 h 3429000"/>
              <a:gd name="connsiteX3-31" fmla="*/ 9182100 w 9182100"/>
              <a:gd name="connsiteY3-32" fmla="*/ 3403600 h 3429000"/>
              <a:gd name="connsiteX4-33" fmla="*/ 0 w 9182100"/>
              <a:gd name="connsiteY4-34" fmla="*/ 3429000 h 3429000"/>
              <a:gd name="connsiteX5-35" fmla="*/ 12700 w 9182100"/>
              <a:gd name="connsiteY5-36" fmla="*/ 0 h 3429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ln>
          <a:effectLst/>
        </p:spPr>
        <p:txBody>
          <a:bodyPr anchor="ctr"/>
          <a:lstStyle/>
          <a:p>
            <a:pPr indent="-342900" algn="ctr">
              <a:defRPr/>
            </a:pPr>
            <a:endParaRPr lang="da-DK" sz="1600" b="1" kern="0" noProof="1">
              <a:solidFill>
                <a:srgbClr val="FFFFFF"/>
              </a:solidFill>
              <a:ea typeface="MS PGothic" panose="020B0600070205080204" pitchFamily="-97" charset="-128"/>
            </a:endParaRPr>
          </a:p>
        </p:txBody>
      </p:sp>
      <p:sp>
        <p:nvSpPr>
          <p:cNvPr id="3076" name="Rectangle 5"/>
          <p:cNvSpPr txBox="1">
            <a:spLocks noChangeArrowheads="1"/>
          </p:cNvSpPr>
          <p:nvPr/>
        </p:nvSpPr>
        <p:spPr bwMode="gray">
          <a:xfrm>
            <a:off x="2043114" y="5110164"/>
            <a:ext cx="50815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pPr>
            <a:r>
              <a:rPr lang="en-US" altLang="en-US" sz="3000" b="1">
                <a:solidFill>
                  <a:schemeClr val="tx2"/>
                </a:solidFill>
                <a:latin typeface="Calibri" panose="020F0502020204030204" pitchFamily="34" charset="0"/>
              </a:rPr>
              <a:t>Basic of Marketing</a:t>
            </a:r>
            <a:endParaRPr lang="en-US" altLang="en-US" sz="3000" b="1">
              <a:solidFill>
                <a:schemeClr val="tx2"/>
              </a:solidFill>
              <a:latin typeface="Calibri" panose="020F0502020204030204" pitchFamily="34" charset="0"/>
            </a:endParaRPr>
          </a:p>
          <a:p>
            <a:pPr>
              <a:lnSpc>
                <a:spcPct val="95000"/>
              </a:lnSpc>
            </a:pPr>
            <a:endParaRPr lang="en-US" altLang="en-US" sz="1200" b="1">
              <a:solidFill>
                <a:schemeClr val="tx2"/>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dirty="0">
                <a:sym typeface="+mn-ea"/>
              </a:rPr>
              <a:t>Consider the market for </a:t>
            </a:r>
            <a:r>
              <a:rPr b="1" dirty="0">
                <a:sym typeface="+mn-ea"/>
              </a:rPr>
              <a:t>Lamborghinis</a:t>
            </a:r>
            <a:r>
              <a:rPr dirty="0">
                <a:sym typeface="+mn-ea"/>
              </a:rPr>
              <a:t>, an automobile costing more than $150,000.</a:t>
            </a:r>
            <a:endParaRPr dirty="0"/>
          </a:p>
          <a:p>
            <a:r>
              <a:rPr dirty="0">
                <a:sym typeface="+mn-ea"/>
              </a:rPr>
              <a:t> The market would be very small in countries with 2 types of income patterns-</a:t>
            </a:r>
            <a:endParaRPr dirty="0"/>
          </a:p>
          <a:p>
            <a:pPr>
              <a:buNone/>
            </a:pPr>
            <a:r>
              <a:rPr dirty="0">
                <a:sym typeface="+mn-ea"/>
              </a:rPr>
              <a:t>	(1) very low incomes; or </a:t>
            </a:r>
            <a:endParaRPr dirty="0"/>
          </a:p>
          <a:p>
            <a:pPr>
              <a:buNone/>
            </a:pPr>
            <a:r>
              <a:rPr dirty="0">
                <a:sym typeface="+mn-ea"/>
              </a:rPr>
              <a:t>	(2) mostly low incomes; </a:t>
            </a:r>
            <a:endParaRPr dirty="0"/>
          </a:p>
          <a:p>
            <a:r>
              <a:rPr dirty="0">
                <a:sym typeface="+mn-ea"/>
              </a:rPr>
              <a:t> One of the largest single markets for </a:t>
            </a:r>
            <a:r>
              <a:rPr b="1" dirty="0">
                <a:sym typeface="+mn-ea"/>
              </a:rPr>
              <a:t>Lamborghinis</a:t>
            </a:r>
            <a:r>
              <a:rPr dirty="0">
                <a:sym typeface="+mn-ea"/>
              </a:rPr>
              <a:t> turns out to be Portugal [income pattern  very low, very high incomes</a:t>
            </a:r>
            <a:endParaRPr dirty="0"/>
          </a:p>
          <a:p>
            <a:r>
              <a:rPr dirty="0">
                <a:sym typeface="+mn-ea"/>
              </a:rPr>
              <a:t>Portugal is one of the poorer countries in Western Europe, but one with enough wealthy families to afford expensive cars. </a:t>
            </a:r>
            <a:endParaRPr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endParaRPr lang="en-US"/>
          </a:p>
        </p:txBody>
      </p:sp>
      <p:pic>
        <p:nvPicPr>
          <p:cNvPr id="11" name="Content Placeholder 10" descr="positioningmap"/>
          <p:cNvPicPr>
            <a:picLocks noChangeAspect="1"/>
          </p:cNvPicPr>
          <p:nvPr>
            <p:ph sz="half" idx="1"/>
          </p:nvPr>
        </p:nvPicPr>
        <p:blipFill>
          <a:blip r:embed="rId1"/>
          <a:stretch>
            <a:fillRect/>
          </a:stretch>
        </p:blipFill>
        <p:spPr>
          <a:xfrm>
            <a:off x="-635" y="635"/>
            <a:ext cx="12192635" cy="6857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 name="Content Placeholder 6"/>
          <p:cNvSpPr>
            <a:spLocks noGrp="1"/>
          </p:cNvSpPr>
          <p:nvPr>
            <p:ph sz="half" idx="2"/>
          </p:nvPr>
        </p:nvSpPr>
        <p:spPr/>
        <p:txBody>
          <a:bodyPr/>
          <a:p>
            <a:endParaRPr lang="en-US"/>
          </a:p>
        </p:txBody>
      </p:sp>
      <p:pic>
        <p:nvPicPr>
          <p:cNvPr id="5" name="Content Placeholder 4" descr="STP-model-positioning-map-example"/>
          <p:cNvPicPr>
            <a:picLocks noChangeAspect="1"/>
          </p:cNvPicPr>
          <p:nvPr>
            <p:ph sz="half" idx="1"/>
          </p:nvPr>
        </p:nvPicPr>
        <p:blipFill>
          <a:blip r:embed="rId1"/>
          <a:stretch>
            <a:fillRect/>
          </a:stretch>
        </p:blipFill>
        <p:spPr>
          <a:xfrm>
            <a:off x="0" y="-635"/>
            <a:ext cx="12192000" cy="68592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 name="Content Placeholder 6"/>
          <p:cNvSpPr>
            <a:spLocks noGrp="1"/>
          </p:cNvSpPr>
          <p:nvPr>
            <p:ph sz="half" idx="2"/>
          </p:nvPr>
        </p:nvSpPr>
        <p:spPr/>
        <p:txBody>
          <a:bodyPr/>
          <a:p>
            <a:endParaRPr lang="en-US"/>
          </a:p>
        </p:txBody>
      </p:sp>
      <p:pic>
        <p:nvPicPr>
          <p:cNvPr id="5" name="Content Placeholder 4" descr="positioning-map-gap-in-the-market-example"/>
          <p:cNvPicPr>
            <a:picLocks noChangeAspect="1"/>
          </p:cNvPicPr>
          <p:nvPr>
            <p:ph sz="half" idx="1"/>
          </p:nvPr>
        </p:nvPicPr>
        <p:blipFill>
          <a:blip r:embed="rId1"/>
          <a:stretch>
            <a:fillRect/>
          </a:stretch>
        </p:blipFill>
        <p:spPr>
          <a:xfrm>
            <a:off x="149225" y="635"/>
            <a:ext cx="11926570" cy="67348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 of STP marketing</a:t>
            </a:r>
            <a:endParaRPr lang="en-US"/>
          </a:p>
        </p:txBody>
      </p:sp>
      <p:sp>
        <p:nvSpPr>
          <p:cNvPr id="3" name="Content Placeholder 2"/>
          <p:cNvSpPr>
            <a:spLocks noGrp="1"/>
          </p:cNvSpPr>
          <p:nvPr>
            <p:ph sz="half" idx="1"/>
          </p:nvPr>
        </p:nvSpPr>
        <p:spPr>
          <a:xfrm>
            <a:off x="810260" y="2580640"/>
            <a:ext cx="10563225" cy="3638550"/>
          </a:xfrm>
        </p:spPr>
        <p:txBody>
          <a:bodyPr>
            <a:noAutofit/>
          </a:bodyPr>
          <a:p>
            <a:r>
              <a:rPr lang="en-US" b="1"/>
              <a:t>C</a:t>
            </a:r>
            <a:r>
              <a:rPr lang="en-US" sz="2800" b="1"/>
              <a:t>ola wars</a:t>
            </a:r>
            <a:endParaRPr lang="en-US" sz="2800" b="1"/>
          </a:p>
          <a:p>
            <a:r>
              <a:rPr lang="en-US"/>
              <a:t>The cola wars between Coca-Cola and Pepsi in the 1980s are a great example of STP marketing. These companies were fighting to become the most popular soft drink, so they had to position themselves correctly when it came to targeting.</a:t>
            </a:r>
            <a:endParaRPr lang="en-US"/>
          </a:p>
          <a:p>
            <a:r>
              <a:rPr lang="en-US"/>
              <a:t>Coca-Cola replaced their Coke with a “new” Coke. </a:t>
            </a:r>
            <a:endParaRPr lang="en-US"/>
          </a:p>
          <a:p>
            <a:r>
              <a:rPr lang="en-US"/>
              <a:t>Pepsi continued with sustained marketing and positioned itself as a “new generation soft drink”. They also targeted loyal Coke drinkers after Coke introduced the “new” Coke. They did this by positioning themselves as the reason why Coke introduced the “new” Coke. They were able to attract the Coke loyalists who preferred the “old” Coke.</a:t>
            </a:r>
            <a:endParaRPr lang="en-US"/>
          </a:p>
          <a:p>
            <a:r>
              <a:rPr lang="en-US"/>
              <a:t>Pepsi invested in advertising via different channels. They also did a lot of guerilla marketing that involved using different tactics to lure their target audience into drinking Pepsi instead of Coke.</a:t>
            </a:r>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9365" y="447188"/>
            <a:ext cx="10571998" cy="970450"/>
          </a:xfrm>
        </p:spPr>
        <p:txBody>
          <a:bodyPr/>
          <a:p>
            <a:endParaRPr lang="en-US"/>
          </a:p>
        </p:txBody>
      </p:sp>
      <p:sp>
        <p:nvSpPr>
          <p:cNvPr id="3" name="Content Placeholder 2"/>
          <p:cNvSpPr>
            <a:spLocks noGrp="1"/>
          </p:cNvSpPr>
          <p:nvPr>
            <p:ph sz="half" idx="1"/>
          </p:nvPr>
        </p:nvSpPr>
        <p:spPr>
          <a:xfrm>
            <a:off x="646430" y="2909570"/>
            <a:ext cx="11278870" cy="3638550"/>
          </a:xfrm>
        </p:spPr>
        <p:txBody>
          <a:bodyPr>
            <a:noAutofit/>
          </a:bodyPr>
          <a:p>
            <a:r>
              <a:rPr lang="en-US" sz="1600">
                <a:sym typeface="+mn-ea"/>
              </a:rPr>
              <a:t>4- Virgin Holidays</a:t>
            </a:r>
            <a:endParaRPr lang="en-US" sz="1600"/>
          </a:p>
          <a:p>
            <a:r>
              <a:rPr lang="en-US" sz="1600">
                <a:sym typeface="+mn-ea"/>
              </a:rPr>
              <a:t>Virgin Holidays is another good example of the successful use of STP marketing. The company created six different segments of its customers. They used segmentation, positioning, and targeting to promote holidays.</a:t>
            </a:r>
            <a:endParaRPr lang="en-US" sz="1600"/>
          </a:p>
          <a:p>
            <a:r>
              <a:rPr lang="en-US" sz="1600">
                <a:sym typeface="+mn-ea"/>
              </a:rPr>
              <a:t>5- Nike</a:t>
            </a:r>
            <a:endParaRPr lang="en-US" sz="1600"/>
          </a:p>
          <a:p>
            <a:r>
              <a:rPr lang="en-US" sz="1600">
                <a:sym typeface="+mn-ea"/>
              </a:rPr>
              <a:t>Nike uses STP marketing to reach a wide variety of customers. The company positions itself as a sports product and offers different products for different people, such as Air Force 1 shoes, Nike running shoes, or Nike+ training programs.</a:t>
            </a:r>
            <a:endParaRPr lang="en-US" sz="1600"/>
          </a:p>
          <a:p>
            <a:r>
              <a:rPr lang="en-US" sz="1600">
                <a:sym typeface="+mn-ea"/>
              </a:rPr>
              <a:t>6- McDonald’s</a:t>
            </a:r>
            <a:endParaRPr lang="en-US" sz="1600"/>
          </a:p>
          <a:p>
            <a:r>
              <a:rPr lang="en-US" sz="1600">
                <a:sym typeface="+mn-ea"/>
              </a:rPr>
              <a:t>McDonald’s uses targeting by offering different menu items for different demographics. A teenager or a student would go to McDonald’s for a burger, while people who work their morning shifts might go for breakfast meals.</a:t>
            </a:r>
            <a:endParaRPr lang="en-US" sz="1600"/>
          </a:p>
          <a:p>
            <a:r>
              <a:rPr lang="en-US" sz="1600">
                <a:sym typeface="+mn-ea"/>
              </a:rPr>
              <a:t>The more you know about what they’re looking for and what problems they have, the easier it will be to build a relationship with them and get them to buy from you.</a:t>
            </a:r>
            <a:endParaRPr lang="en-US" sz="1600"/>
          </a:p>
          <a:p>
            <a:r>
              <a:rPr lang="en-US" sz="1600">
                <a:sym typeface="+mn-ea"/>
              </a:rPr>
              <a:t>You need to invest in new digital channels such as social media and content marketing for STP marketing to work.</a:t>
            </a:r>
            <a:endParaRPr lang="en-US" sz="1600"/>
          </a:p>
          <a:p>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810260" y="2437130"/>
            <a:ext cx="10282555" cy="3638550"/>
          </a:xfrm>
        </p:spPr>
        <p:txBody>
          <a:bodyPr>
            <a:noAutofit/>
          </a:bodyPr>
          <a:p>
            <a:r>
              <a:rPr lang="en-US" sz="1200">
                <a:sym typeface="+mn-ea"/>
              </a:rPr>
              <a:t>This makes it easier for customers to choose what they want and makes them feel more satisfied with their meal. This way, the company can attract a wider audience that will most likely return as customers.</a:t>
            </a:r>
            <a:endParaRPr lang="en-US" sz="1200"/>
          </a:p>
          <a:p>
            <a:r>
              <a:rPr lang="en-US" sz="1200">
                <a:sym typeface="+mn-ea"/>
              </a:rPr>
              <a:t>These are just three examples of STP marketing. Plenty of other successful companies have used this marketing strategy to attract new loyal customers. As you can see, this is a very effective marketing strategy that you should consider when planning your next campaign.</a:t>
            </a:r>
            <a:endParaRPr lang="en-US" sz="1200"/>
          </a:p>
          <a:p>
            <a:r>
              <a:rPr lang="en-US" sz="1200">
                <a:sym typeface="+mn-ea"/>
              </a:rPr>
              <a:t>How to make STP Marketing work for you?</a:t>
            </a:r>
            <a:endParaRPr lang="en-US" sz="1200"/>
          </a:p>
          <a:p>
            <a:r>
              <a:rPr lang="en-US" sz="1200">
                <a:sym typeface="+mn-ea"/>
              </a:rPr>
              <a:t>The STP marketing approach requires you to make different decisions about finding your target group, especially now that there are so many options available for companies that want to expand their brand awareness.</a:t>
            </a:r>
            <a:endParaRPr lang="en-US" sz="1200"/>
          </a:p>
          <a:p>
            <a:r>
              <a:rPr lang="en-US" sz="1200">
                <a:sym typeface="+mn-ea"/>
              </a:rPr>
              <a:t>STP works great in today’s digital age because it helps you become an authority in your niche without spending too. To make STP Marketing work for you, you will need to do the following:</a:t>
            </a:r>
            <a:endParaRPr lang="en-US" sz="1200"/>
          </a:p>
          <a:p>
            <a:r>
              <a:rPr lang="en-US" sz="1200">
                <a:sym typeface="+mn-ea"/>
              </a:rPr>
              <a:t>You’ll have to consider what strategies work best for your target audience and adjust your strategy accordingly.</a:t>
            </a:r>
            <a:endParaRPr lang="en-US" sz="1200"/>
          </a:p>
          <a:p>
            <a:r>
              <a:rPr lang="en-US" sz="1200">
                <a:sym typeface="+mn-ea"/>
              </a:rPr>
              <a:t>You’ll also have to start focusing on building a relationship with your customer and finding out more about their needs. Only then will you be able to offer them products that your target audience wants.</a:t>
            </a:r>
            <a:endParaRPr lang="en-US" sz="1200"/>
          </a:p>
          <a:p>
            <a:r>
              <a:rPr lang="en-US" sz="1200">
                <a:sym typeface="+mn-ea"/>
              </a:rPr>
              <a:t>You need to know who you’re catering to and what kind of product they’re looking for.</a:t>
            </a:r>
            <a:endParaRPr lang="en-US" sz="1200"/>
          </a:p>
          <a:p>
            <a:endParaRPr 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85800" y="3152775"/>
            <a:ext cx="10821035" cy="3123565"/>
          </a:xfrm>
        </p:spPr>
        <p:txBody>
          <a:bodyPr>
            <a:noAutofit/>
          </a:bodyPr>
          <a:p>
            <a:r>
              <a:rPr lang="en-US" sz="1400">
                <a:sym typeface="+mn-ea"/>
              </a:rPr>
              <a:t>2- iPhone</a:t>
            </a:r>
            <a:endParaRPr lang="en-US" sz="1400"/>
          </a:p>
          <a:p>
            <a:r>
              <a:rPr lang="en-US" sz="1400">
                <a:sym typeface="+mn-ea"/>
              </a:rPr>
              <a:t>Apple is another brand that uses STP marketing by giving the best user experience out there. The iPhone was launched in 2007, and people loved it. It came with a brand new design, and people were looking for the new Apple product.</a:t>
            </a:r>
            <a:endParaRPr lang="en-US" sz="1400"/>
          </a:p>
          <a:p>
            <a:r>
              <a:rPr lang="en-US" sz="1400">
                <a:sym typeface="+mn-ea"/>
              </a:rPr>
              <a:t>Apple did heavy markets its product by positioning itself as an innovative product. Everyone wanted to get their hands on the iPhone and learn more about its features.</a:t>
            </a:r>
            <a:endParaRPr lang="en-US" sz="1400"/>
          </a:p>
          <a:p>
            <a:r>
              <a:rPr lang="en-US" sz="1400">
                <a:sym typeface="+mn-ea"/>
              </a:rPr>
              <a:t>Today, Apple is one of the biggest companies globally, and this is thanks to constant innovation and a strong brand.</a:t>
            </a:r>
            <a:endParaRPr lang="en-US" sz="1400"/>
          </a:p>
          <a:p>
            <a:r>
              <a:rPr lang="en-US" sz="1400">
                <a:sym typeface="+mn-ea"/>
              </a:rPr>
              <a:t>3- BT Plc</a:t>
            </a:r>
            <a:endParaRPr lang="en-US" sz="1400"/>
          </a:p>
          <a:p>
            <a:r>
              <a:rPr lang="en-US" sz="1400">
                <a:sym typeface="+mn-ea"/>
              </a:rPr>
              <a:t>British Telecom is another great example of STP marketing. The company adopted STP model to cater to its various customer groups.</a:t>
            </a:r>
            <a:endParaRPr lang="en-US" sz="1400"/>
          </a:p>
          <a:p>
            <a:r>
              <a:rPr lang="en-US" sz="1400">
                <a:sym typeface="+mn-ea"/>
              </a:rPr>
              <a:t>They target individual customers and other customers with different offerings. BT has developed lots of products and services that suit different customers. This way, they’re able to reach an audience that’s much larger than their original one.</a:t>
            </a:r>
            <a:endParaRPr lang="en-US" sz="1400"/>
          </a:p>
          <a:p>
            <a:r>
              <a:rPr lang="en-US" sz="1400">
                <a:sym typeface="+mn-ea"/>
              </a:rPr>
              <a:t>They also position themselves as a forward-thinking company that offers the best technology, attracting more customers.</a:t>
            </a:r>
            <a:endParaRPr lang="en-US" sz="1400"/>
          </a:p>
          <a:p>
            <a:endParaRPr lang="en-US" sz="1400"/>
          </a:p>
          <a:p>
            <a:endParaRPr lang="en-US" sz="750"/>
          </a:p>
          <a:p>
            <a:endParaRPr lang="en-US" sz="7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STP Marketing: An Example</a:t>
            </a:r>
            <a:endParaRPr lang="en-US"/>
          </a:p>
        </p:txBody>
      </p:sp>
      <p:sp>
        <p:nvSpPr>
          <p:cNvPr id="3" name="Content Placeholder 2"/>
          <p:cNvSpPr>
            <a:spLocks noGrp="1"/>
          </p:cNvSpPr>
          <p:nvPr>
            <p:ph sz="half" idx="1"/>
          </p:nvPr>
        </p:nvSpPr>
        <p:spPr>
          <a:xfrm>
            <a:off x="351790" y="2087245"/>
            <a:ext cx="11316335" cy="4331335"/>
          </a:xfrm>
        </p:spPr>
        <p:txBody>
          <a:bodyPr>
            <a:noAutofit/>
          </a:bodyPr>
          <a:p>
            <a:pPr marL="0" indent="0">
              <a:buNone/>
            </a:pPr>
            <a:r>
              <a:rPr lang="en-US" sz="1600"/>
              <a:t>Marriott International® owns a number of different hotel chains that target specific consumer groups.</a:t>
            </a:r>
            <a:endParaRPr lang="en-US" sz="1600"/>
          </a:p>
          <a:p>
            <a:pPr>
              <a:buFont typeface="+mj-lt"/>
              <a:buAutoNum type="arabicPeriod"/>
            </a:pPr>
            <a:r>
              <a:rPr lang="en-US" sz="1600"/>
              <a:t>Luxury – targets the luxury consumer. These facilities provide  luxury experiences and include iconic brands such as The Ritz-Carlton, St Regis, JW Marriott, and W Hotels.</a:t>
            </a:r>
            <a:endParaRPr lang="en-US" sz="1600"/>
          </a:p>
          <a:p>
            <a:pPr>
              <a:buFont typeface="+mj-lt"/>
              <a:buAutoNum type="arabicPeriod"/>
            </a:pPr>
            <a:r>
              <a:rPr lang="en-US" sz="1600"/>
              <a:t>Premium – targets younger couples and business consumers. Premium brands offer sophisticated, chic hotels, and include classic brands such as Marriott Hotels and Sheraton, as well as more distinctive brands like Le MERIDIEN and Westin.</a:t>
            </a:r>
            <a:endParaRPr lang="en-US" sz="1600"/>
          </a:p>
          <a:p>
            <a:pPr>
              <a:buFont typeface="+mj-lt"/>
              <a:buAutoNum type="arabicPeriod"/>
            </a:pPr>
            <a:r>
              <a:rPr lang="en-US" sz="1600"/>
              <a:t>Select – targets seasoned travelers, and provides smart and modern amenities. </a:t>
            </a:r>
            <a:endParaRPr lang="en-US" sz="1600"/>
          </a:p>
          <a:p>
            <a:pPr>
              <a:buFont typeface="+mj-lt"/>
              <a:buAutoNum type="arabicPeriod"/>
            </a:pPr>
            <a:r>
              <a:rPr lang="en-US" sz="1600"/>
              <a:t>Longer Stays – targets families with children. These amenities are designed for longer vacations that mirror the comforts of home, and include brands such as Marriott Executive Apartments, TownePlace Suites, element, and Homes &amp; Villas by Marriott International.</a:t>
            </a:r>
            <a:endParaRPr lang="en-US" sz="1600"/>
          </a:p>
          <a:p>
            <a:pPr>
              <a:buFont typeface="+mj-lt"/>
              <a:buAutoNum type="arabicPeriod"/>
            </a:pPr>
            <a:r>
              <a:rPr lang="en-US" sz="1600"/>
              <a:t>Collection – targets very high-end, luxury consumers looking for a special and unique experience. </a:t>
            </a:r>
            <a:endParaRPr lang="en-US" sz="1600"/>
          </a:p>
          <a:p>
            <a:pPr>
              <a:buNone/>
            </a:pPr>
            <a:endParaRPr lang="en-US" sz="1600"/>
          </a:p>
          <a:p>
            <a:pPr marL="0" indent="0">
              <a:buNone/>
            </a:pPr>
            <a:r>
              <a:rPr lang="en-US" sz="1600"/>
              <a:t>As you can imagine, Marriott International doesn't communicate the same marketing message to all of its customers. Each hotel is designed and positioned to appeal to the unique wants and needs of a specific group.</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AllBirds</a:t>
            </a:r>
            <a:endParaRPr lang="en-US"/>
          </a:p>
        </p:txBody>
      </p:sp>
      <p:pic>
        <p:nvPicPr>
          <p:cNvPr id="100" name="Content Placeholder 99"/>
          <p:cNvPicPr/>
          <p:nvPr>
            <p:ph idx="1"/>
          </p:nvPr>
        </p:nvPicPr>
        <p:blipFill>
          <a:blip r:embed="rId1"/>
          <a:stretch>
            <a:fillRect/>
          </a:stretch>
        </p:blipFill>
        <p:spPr>
          <a:xfrm>
            <a:off x="5678805" y="1936750"/>
            <a:ext cx="6513195" cy="4808855"/>
          </a:xfrm>
          <a:prstGeom prst="rect">
            <a:avLst/>
          </a:prstGeom>
          <a:noFill/>
          <a:ln w="9525">
            <a:noFill/>
          </a:ln>
        </p:spPr>
      </p:pic>
      <p:sp>
        <p:nvSpPr>
          <p:cNvPr id="6" name="Text Box 5"/>
          <p:cNvSpPr txBox="1"/>
          <p:nvPr/>
        </p:nvSpPr>
        <p:spPr>
          <a:xfrm>
            <a:off x="245745" y="2038350"/>
            <a:ext cx="5432425" cy="4523105"/>
          </a:xfrm>
          <a:prstGeom prst="rect">
            <a:avLst/>
          </a:prstGeom>
          <a:noFill/>
        </p:spPr>
        <p:txBody>
          <a:bodyPr wrap="square" rtlCol="0" anchor="t">
            <a:spAutoFit/>
          </a:bodyPr>
          <a:p>
            <a:r>
              <a:rPr lang="en-US"/>
              <a:t> AllBirds didn’t let that stop it from carving out a new niche in a busy space full of comfortable, active shoe options.</a:t>
            </a:r>
            <a:endParaRPr lang="en-US"/>
          </a:p>
          <a:p>
            <a:endParaRPr lang="en-US"/>
          </a:p>
          <a:p>
            <a:r>
              <a:rPr lang="en-US"/>
              <a:t>How did AllBirds position itself to set itself apart from the competition? By elevating its eco-consciousness and placing that front and center in its marketing. According to the AllBirds website, the brand “crafts with planet-friendly natural materials, like merino wool and eucalyptus trees, </a:t>
            </a:r>
            <a:endParaRPr lang="en-US"/>
          </a:p>
          <a:p>
            <a:r>
              <a:rPr lang="en-US"/>
              <a:t>At first glance, AllBirds shoes don’t look too terribly different from other running or walking shoes. However, its audience segment that cares about sustainability and earth-conscious products knows the difference.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61935"/>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314" name="Rectangle 2"/>
          <p:cNvSpPr>
            <a:spLocks noGrp="1" noChangeArrowheads="1"/>
          </p:cNvSpPr>
          <p:nvPr>
            <p:ph type="title" idx="4294967295"/>
          </p:nvPr>
        </p:nvSpPr>
        <p:spPr/>
        <p:txBody>
          <a:bodyPr/>
          <a:lstStyle/>
          <a:p>
            <a:r>
              <a:rPr lang="en-US" altLang="en-US"/>
              <a:t>Choosing a Value Proposition</a:t>
            </a:r>
            <a:endParaRPr lang="en-US" altLang="en-US"/>
          </a:p>
        </p:txBody>
      </p:sp>
      <p:sp>
        <p:nvSpPr>
          <p:cNvPr id="13315" name="Rectangle 3"/>
          <p:cNvSpPr>
            <a:spLocks noGrp="1" noChangeArrowheads="1"/>
          </p:cNvSpPr>
          <p:nvPr>
            <p:ph type="body" idx="4294967295"/>
          </p:nvPr>
        </p:nvSpPr>
        <p:spPr>
          <a:xfrm>
            <a:off x="310718" y="2184401"/>
            <a:ext cx="11576481" cy="3674397"/>
          </a:xfrm>
          <a:solidFill>
            <a:srgbClr val="FFFFFF"/>
          </a:solidFill>
          <a:ln>
            <a:solidFill>
              <a:srgbClr val="000000"/>
            </a:solidFill>
            <a:miter lim="800000"/>
          </a:ln>
        </p:spPr>
        <p:txBody>
          <a:bodyPr/>
          <a:lstStyle/>
          <a:p>
            <a:pPr>
              <a:buFontTx/>
              <a:buNone/>
            </a:pPr>
            <a:r>
              <a:rPr lang="en-US" altLang="en-US" sz="2800" dirty="0">
                <a:solidFill>
                  <a:schemeClr val="bg1"/>
                </a:solidFill>
              </a:rPr>
              <a:t>The set of benefits or values a company promises to deliver to consumers to satisfy their needs.</a:t>
            </a:r>
            <a:endParaRPr lang="en-US" altLang="en-US" sz="2800" dirty="0">
              <a:solidFill>
                <a:schemeClr val="bg1"/>
              </a:solidFill>
            </a:endParaRPr>
          </a:p>
          <a:p>
            <a:r>
              <a:rPr lang="en-US" altLang="en-US" sz="2800" dirty="0">
                <a:solidFill>
                  <a:schemeClr val="bg1"/>
                </a:solidFill>
              </a:rPr>
              <a:t>Value propositions dictate how firms will differentiate and position their brands in the marketplace.</a:t>
            </a:r>
            <a:endParaRPr lang="en-US" altLang="en-US" sz="2800" dirty="0">
              <a:solidFill>
                <a:schemeClr val="bg1"/>
              </a:solidFill>
            </a:endParaRPr>
          </a:p>
          <a:p>
            <a:endParaRPr lang="en-US" altLang="en-US" sz="2800" dirty="0">
              <a:solidFill>
                <a:schemeClr val="bg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Market Segmentation</a:t>
            </a:r>
            <a:endParaRPr lang="en-US" altLang="en-US"/>
          </a:p>
        </p:txBody>
      </p:sp>
      <p:sp>
        <p:nvSpPr>
          <p:cNvPr id="21507" name="Rectangle 3"/>
          <p:cNvSpPr>
            <a:spLocks noGrp="1" noChangeArrowheads="1"/>
          </p:cNvSpPr>
          <p:nvPr>
            <p:ph type="body" idx="1"/>
          </p:nvPr>
        </p:nvSpPr>
        <p:spPr>
          <a:noFill/>
          <a:ln>
            <a:solidFill>
              <a:srgbClr val="000000"/>
            </a:solidFill>
            <a:miter lim="800000"/>
          </a:ln>
        </p:spPr>
        <p:txBody>
          <a:bodyPr>
            <a:normAutofit fontScale="92500" lnSpcReduction="10000"/>
          </a:bodyPr>
          <a:lstStyle/>
          <a:p>
            <a:pPr>
              <a:buFontTx/>
              <a:buNone/>
            </a:pPr>
            <a:r>
              <a:rPr lang="en-GB" altLang="en-US" sz="2800"/>
              <a:t>Why Segment?:</a:t>
            </a:r>
            <a:endParaRPr lang="en-GB" altLang="en-US" sz="2800"/>
          </a:p>
          <a:p>
            <a:r>
              <a:rPr lang="en-GB" altLang="en-US" sz="2800"/>
              <a:t>Meet consumer needs more precisely</a:t>
            </a:r>
            <a:endParaRPr lang="en-GB" altLang="en-US" sz="2800"/>
          </a:p>
          <a:p>
            <a:r>
              <a:rPr lang="en-GB" altLang="en-US" sz="2800"/>
              <a:t>Increase profits</a:t>
            </a:r>
            <a:endParaRPr lang="en-GB" altLang="en-US" sz="2800"/>
          </a:p>
          <a:p>
            <a:r>
              <a:rPr lang="en-GB" altLang="en-US" sz="2800"/>
              <a:t>Segment leadership</a:t>
            </a:r>
            <a:endParaRPr lang="en-GB" altLang="en-US" sz="2800"/>
          </a:p>
          <a:p>
            <a:r>
              <a:rPr lang="en-GB" altLang="en-US" sz="2800"/>
              <a:t>Retain customers</a:t>
            </a:r>
            <a:endParaRPr lang="en-GB" altLang="en-US" sz="2800"/>
          </a:p>
          <a:p>
            <a:r>
              <a:rPr lang="en-GB" altLang="en-US" sz="2800"/>
              <a:t>Focus marketing </a:t>
            </a:r>
            <a:endParaRPr lang="en-GB" altLang="en-US" sz="2800"/>
          </a:p>
          <a:p>
            <a:pPr>
              <a:buFontTx/>
              <a:buNone/>
            </a:pPr>
            <a:r>
              <a:rPr lang="en-GB" altLang="en-US" sz="2800"/>
              <a:t>	communications</a:t>
            </a:r>
            <a:endParaRPr lang="en-US" altLang="en-US" sz="2800"/>
          </a:p>
        </p:txBody>
      </p:sp>
      <p:pic>
        <p:nvPicPr>
          <p:cNvPr id="21508" name="Picture 4" descr="segmentation-graphi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55840" y="101600"/>
            <a:ext cx="4836795" cy="644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z="3100"/>
              <a:t>Evaluating Market Segments</a:t>
            </a:r>
            <a:endParaRPr lang="en-US" altLang="en-US" sz="3100"/>
          </a:p>
        </p:txBody>
      </p:sp>
      <p:sp>
        <p:nvSpPr>
          <p:cNvPr id="22531" name="Rectangle 3"/>
          <p:cNvSpPr>
            <a:spLocks noGrp="1" noChangeArrowheads="1"/>
          </p:cNvSpPr>
          <p:nvPr>
            <p:ph type="body" idx="1"/>
          </p:nvPr>
        </p:nvSpPr>
        <p:spPr>
          <a:xfrm>
            <a:off x="488272" y="2123983"/>
            <a:ext cx="9431784" cy="4525963"/>
          </a:xfrm>
          <a:noFill/>
          <a:ln>
            <a:solidFill>
              <a:srgbClr val="000000"/>
            </a:solidFill>
            <a:miter lim="800000"/>
          </a:ln>
        </p:spPr>
        <p:txBody>
          <a:bodyPr/>
          <a:lstStyle/>
          <a:p>
            <a:pPr>
              <a:lnSpc>
                <a:spcPct val="80000"/>
              </a:lnSpc>
              <a:buFontTx/>
              <a:buNone/>
            </a:pPr>
            <a:r>
              <a:rPr lang="en-US" altLang="en-US" sz="2800"/>
              <a:t>Segment size and growth:</a:t>
            </a:r>
            <a:endParaRPr lang="en-US" altLang="en-US" sz="2800"/>
          </a:p>
          <a:p>
            <a:pPr>
              <a:lnSpc>
                <a:spcPct val="80000"/>
              </a:lnSpc>
            </a:pPr>
            <a:r>
              <a:rPr lang="en-US" altLang="en-US" sz="2400"/>
              <a:t>Analyze current segment sales, growth rates, and expected profitability.</a:t>
            </a:r>
            <a:endParaRPr lang="en-US" altLang="en-US" sz="2400"/>
          </a:p>
          <a:p>
            <a:pPr>
              <a:lnSpc>
                <a:spcPct val="80000"/>
              </a:lnSpc>
              <a:buFontTx/>
              <a:buNone/>
            </a:pPr>
            <a:r>
              <a:rPr lang="en-US" altLang="en-US" sz="2800"/>
              <a:t>Segment structural attractiveness:</a:t>
            </a:r>
            <a:endParaRPr lang="en-US" altLang="en-US" sz="2800"/>
          </a:p>
          <a:p>
            <a:pPr>
              <a:lnSpc>
                <a:spcPct val="80000"/>
              </a:lnSpc>
            </a:pPr>
            <a:r>
              <a:rPr lang="en-US" altLang="en-US" sz="2400"/>
              <a:t>Consider competition, existence of substitute products, and the power of buyers and suppliers.</a:t>
            </a:r>
            <a:endParaRPr lang="en-US" altLang="en-US" sz="2400"/>
          </a:p>
          <a:p>
            <a:pPr>
              <a:lnSpc>
                <a:spcPct val="80000"/>
              </a:lnSpc>
              <a:buFontTx/>
              <a:buNone/>
            </a:pPr>
            <a:r>
              <a:rPr lang="en-US" altLang="en-US" sz="2800"/>
              <a:t>Company objectives and resources:</a:t>
            </a:r>
            <a:endParaRPr lang="en-US" altLang="en-US" sz="2800"/>
          </a:p>
          <a:p>
            <a:pPr>
              <a:lnSpc>
                <a:spcPct val="80000"/>
              </a:lnSpc>
            </a:pPr>
            <a:r>
              <a:rPr lang="en-US" altLang="en-US" sz="2400"/>
              <a:t>Examine company skills and resources needed to succeed in that segment.</a:t>
            </a:r>
            <a:endParaRPr lang="en-US" altLang="en-US" sz="2400"/>
          </a:p>
          <a:p>
            <a:pPr>
              <a:lnSpc>
                <a:spcPct val="80000"/>
              </a:lnSpc>
            </a:pPr>
            <a:r>
              <a:rPr lang="en-US" altLang="en-US" sz="2400"/>
              <a:t>Offer superior value and gain advantages over competitors.</a:t>
            </a:r>
            <a:endParaRPr lang="en-US" altLang="en-US" sz="2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Market Targeting</a:t>
            </a:r>
            <a:endParaRPr lang="en-US" altLang="en-US"/>
          </a:p>
        </p:txBody>
      </p:sp>
      <p:sp>
        <p:nvSpPr>
          <p:cNvPr id="23555" name="Rectangle 3"/>
          <p:cNvSpPr>
            <a:spLocks noGrp="1" noChangeArrowheads="1"/>
          </p:cNvSpPr>
          <p:nvPr>
            <p:ph type="body" idx="1"/>
          </p:nvPr>
        </p:nvSpPr>
        <p:spPr>
          <a:noFill/>
          <a:ln>
            <a:solidFill>
              <a:srgbClr val="000000"/>
            </a:solidFill>
            <a:miter lim="800000"/>
          </a:ln>
        </p:spPr>
        <p:txBody>
          <a:bodyPr>
            <a:normAutofit fontScale="92500"/>
          </a:bodyPr>
          <a:lstStyle/>
          <a:p>
            <a:pPr>
              <a:lnSpc>
                <a:spcPct val="90000"/>
              </a:lnSpc>
              <a:buFontTx/>
              <a:buNone/>
            </a:pPr>
            <a:r>
              <a:rPr lang="en-US" altLang="en-US" sz="2800"/>
              <a:t>Market targeting involves:</a:t>
            </a:r>
            <a:endParaRPr lang="en-US" altLang="en-US" sz="2800"/>
          </a:p>
          <a:p>
            <a:pPr>
              <a:lnSpc>
                <a:spcPct val="90000"/>
              </a:lnSpc>
            </a:pPr>
            <a:r>
              <a:rPr lang="en-US" altLang="en-US" sz="2800"/>
              <a:t>Evaluating marketing segments.</a:t>
            </a:r>
            <a:endParaRPr lang="en-US" altLang="en-US" sz="2800"/>
          </a:p>
          <a:p>
            <a:pPr lvl="1">
              <a:lnSpc>
                <a:spcPct val="90000"/>
              </a:lnSpc>
            </a:pPr>
            <a:r>
              <a:rPr lang="en-US" altLang="en-US" sz="2400"/>
              <a:t>Segment size, segment structural attractiveness, and company objectives </a:t>
            </a:r>
            <a:br>
              <a:rPr lang="en-US" altLang="en-US" sz="2400"/>
            </a:br>
            <a:r>
              <a:rPr lang="en-US" altLang="en-US" sz="2400"/>
              <a:t>and resources are considered.</a:t>
            </a:r>
            <a:endParaRPr lang="en-US" altLang="en-US" sz="2400"/>
          </a:p>
          <a:p>
            <a:pPr>
              <a:lnSpc>
                <a:spcPct val="90000"/>
              </a:lnSpc>
            </a:pPr>
            <a:r>
              <a:rPr lang="en-US" altLang="en-US" sz="2800"/>
              <a:t>Selecting target market segments.</a:t>
            </a:r>
            <a:endParaRPr lang="en-US" altLang="en-US" sz="2800"/>
          </a:p>
          <a:p>
            <a:pPr lvl="1">
              <a:lnSpc>
                <a:spcPct val="90000"/>
              </a:lnSpc>
            </a:pPr>
            <a:r>
              <a:rPr lang="en-US" altLang="en-US" sz="2400"/>
              <a:t>Alternatives range from undifferentiated marketing to micromarketing.</a:t>
            </a:r>
            <a:endParaRPr lang="en-US" altLang="en-US" sz="2400"/>
          </a:p>
          <a:p>
            <a:pPr>
              <a:lnSpc>
                <a:spcPct val="90000"/>
              </a:lnSpc>
            </a:pPr>
            <a:r>
              <a:rPr lang="en-US" altLang="en-US" sz="2800"/>
              <a:t>Being socially responsible.</a:t>
            </a:r>
            <a:endParaRPr lang="en-US" altLang="en-US" sz="2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Differentiation and Positioning</a:t>
            </a:r>
            <a:endParaRPr lang="en-US" altLang="en-US"/>
          </a:p>
        </p:txBody>
      </p:sp>
      <p:sp>
        <p:nvSpPr>
          <p:cNvPr id="24579" name="Rectangle 3"/>
          <p:cNvSpPr>
            <a:spLocks noGrp="1" noChangeArrowheads="1"/>
          </p:cNvSpPr>
          <p:nvPr>
            <p:ph type="body" idx="1"/>
          </p:nvPr>
        </p:nvSpPr>
        <p:spPr>
          <a:noFill/>
          <a:ln>
            <a:solidFill>
              <a:srgbClr val="000000"/>
            </a:solidFill>
            <a:miter lim="800000"/>
          </a:ln>
        </p:spPr>
        <p:txBody>
          <a:bodyPr/>
          <a:lstStyle/>
          <a:p>
            <a:pPr>
              <a:buFontTx/>
              <a:buNone/>
            </a:pPr>
            <a:r>
              <a:rPr lang="en-US" altLang="en-US" sz="2800"/>
              <a:t>A product’s position is:</a:t>
            </a:r>
            <a:endParaRPr lang="en-US" altLang="en-US" sz="2800"/>
          </a:p>
          <a:p>
            <a:r>
              <a:rPr lang="en-US" altLang="en-US" sz="2800"/>
              <a:t>The way the product is defined by consumers on important attributes</a:t>
            </a:r>
            <a:r>
              <a:rPr lang="en-US" altLang="en-US" sz="2800">
                <a:cs typeface="Times New Roman" panose="02020603050405020304" pitchFamily="18" charset="0"/>
              </a:rPr>
              <a:t>—</a:t>
            </a:r>
            <a:r>
              <a:rPr lang="en-US" altLang="en-US" sz="2800"/>
              <a:t>the place the product occupies in consumers’ minds relative to competing products.</a:t>
            </a:r>
            <a:endParaRPr lang="en-US" altLang="en-US" sz="2800"/>
          </a:p>
          <a:p>
            <a:r>
              <a:rPr lang="en-US" altLang="en-US" sz="2800"/>
              <a:t>Perceptual positioning maps can help define a brand’s position relative to competitors.</a:t>
            </a:r>
            <a:endParaRPr lang="en-US" altLang="en-US" sz="2800"/>
          </a:p>
          <a:p>
            <a:endParaRPr lang="en-US" alt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Differentiation and Positioning</a:t>
            </a:r>
            <a:endParaRPr lang="en-US" altLang="en-US"/>
          </a:p>
        </p:txBody>
      </p:sp>
      <p:sp>
        <p:nvSpPr>
          <p:cNvPr id="25603" name="Rectangle 3"/>
          <p:cNvSpPr>
            <a:spLocks noGrp="1" noChangeArrowheads="1"/>
          </p:cNvSpPr>
          <p:nvPr>
            <p:ph type="body" idx="1"/>
          </p:nvPr>
        </p:nvSpPr>
        <p:spPr>
          <a:noFill/>
          <a:ln>
            <a:solidFill>
              <a:srgbClr val="000000"/>
            </a:solidFill>
            <a:miter lim="800000"/>
          </a:ln>
        </p:spPr>
        <p:txBody>
          <a:bodyPr>
            <a:normAutofit lnSpcReduction="10000"/>
          </a:bodyPr>
          <a:lstStyle/>
          <a:p>
            <a:pPr>
              <a:lnSpc>
                <a:spcPct val="90000"/>
              </a:lnSpc>
              <a:buFontTx/>
              <a:buNone/>
            </a:pPr>
            <a:r>
              <a:rPr lang="en-US" altLang="en-US" sz="2800"/>
              <a:t>Identifying possible value differences and competitive advantages:</a:t>
            </a:r>
            <a:endParaRPr lang="en-US" altLang="en-US" sz="2800"/>
          </a:p>
          <a:p>
            <a:pPr>
              <a:lnSpc>
                <a:spcPct val="90000"/>
              </a:lnSpc>
            </a:pPr>
            <a:r>
              <a:rPr lang="en-US" altLang="en-US" sz="2800"/>
              <a:t>Key to winning target customers is to understand their needs better than competitors do and to deliver more value.</a:t>
            </a:r>
            <a:endParaRPr lang="en-US" altLang="en-US" sz="2800"/>
          </a:p>
          <a:p>
            <a:pPr>
              <a:lnSpc>
                <a:spcPct val="90000"/>
              </a:lnSpc>
              <a:buFontTx/>
              <a:buNone/>
            </a:pPr>
            <a:r>
              <a:rPr lang="en-US" altLang="en-US" sz="2800"/>
              <a:t>Competitive advantage:</a:t>
            </a:r>
            <a:endParaRPr lang="en-US" altLang="en-US" sz="2800"/>
          </a:p>
          <a:p>
            <a:pPr>
              <a:lnSpc>
                <a:spcPct val="90000"/>
              </a:lnSpc>
            </a:pPr>
            <a:r>
              <a:rPr lang="en-US" altLang="en-US" sz="2800"/>
              <a:t>Extent to which a company can position itself as providing superior value.</a:t>
            </a:r>
            <a:endParaRPr lang="en-US" altLang="en-US" sz="2800"/>
          </a:p>
          <a:p>
            <a:pPr lvl="1">
              <a:lnSpc>
                <a:spcPct val="90000"/>
              </a:lnSpc>
            </a:pPr>
            <a:r>
              <a:rPr lang="en-US" altLang="en-US"/>
              <a:t>Achieved via differentiation.</a:t>
            </a:r>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2"/>
          <p:cNvSpPr>
            <a:spLocks noGrp="1"/>
          </p:cNvSpPr>
          <p:nvPr>
            <p:ph type="title"/>
          </p:nvPr>
        </p:nvSpPr>
        <p:spPr/>
        <p:txBody>
          <a:bodyPr vert="horz" wrap="square" lIns="91440" tIns="45720" rIns="91440" bIns="45720" anchor="ctr" anchorCtr="0"/>
          <a:p>
            <a:pPr eaLnBrk="1" hangingPunct="1"/>
            <a:r>
              <a:rPr dirty="0"/>
              <a:t>Positioning</a:t>
            </a:r>
            <a:endParaRPr dirty="0"/>
          </a:p>
        </p:txBody>
      </p:sp>
      <p:sp>
        <p:nvSpPr>
          <p:cNvPr id="38916" name="Rectangle 5"/>
          <p:cNvSpPr/>
          <p:nvPr/>
        </p:nvSpPr>
        <p:spPr>
          <a:xfrm>
            <a:off x="1752600" y="1810703"/>
            <a:ext cx="3581400" cy="3538220"/>
          </a:xfrm>
          <a:prstGeom prst="rect">
            <a:avLst/>
          </a:prstGeom>
          <a:noFill/>
          <a:ln w="9525">
            <a:noFill/>
          </a:ln>
        </p:spPr>
        <p:txBody>
          <a:bodyPr anchor="ctr" anchorCtr="0">
            <a:spAutoFit/>
          </a:bodyPr>
          <a:p>
            <a:pPr algn="ctr"/>
            <a:r>
              <a:rPr sz="2800" dirty="0">
                <a:latin typeface="Arial" panose="020B0604020202020204" pitchFamily="34" charset="0"/>
              </a:rPr>
              <a:t>Press ads of the Scorpio focused on the functional features of the vehicle and the television ads focused on emotional benefits. </a:t>
            </a:r>
            <a:endParaRPr sz="2800" dirty="0">
              <a:latin typeface="Arial" panose="020B0604020202020204" pitchFamily="34" charset="0"/>
            </a:endParaRPr>
          </a:p>
        </p:txBody>
      </p:sp>
      <p:pic>
        <p:nvPicPr>
          <p:cNvPr id="38917" name="Picture 6" descr="Image 4"/>
          <p:cNvPicPr>
            <a:picLocks noChangeAspect="1"/>
          </p:cNvPicPr>
          <p:nvPr/>
        </p:nvPicPr>
        <p:blipFill>
          <a:blip r:embed="rId1"/>
          <a:stretch>
            <a:fillRect/>
          </a:stretch>
        </p:blipFill>
        <p:spPr>
          <a:xfrm>
            <a:off x="5410200" y="1524000"/>
            <a:ext cx="5257800" cy="45720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Content Placeholder 2"/>
          <p:cNvSpPr>
            <a:spLocks noGrp="1"/>
          </p:cNvSpPr>
          <p:nvPr>
            <p:ph idx="1"/>
          </p:nvPr>
        </p:nvSpPr>
        <p:spPr>
          <a:xfrm>
            <a:off x="1290955" y="2090420"/>
            <a:ext cx="9974580" cy="4572000"/>
          </a:xfrm>
        </p:spPr>
        <p:txBody>
          <a:bodyPr vert="horz" wrap="square" lIns="91440" tIns="45720" rIns="91440" bIns="45720" anchor="t" anchorCtr="0">
            <a:normAutofit fontScale="90000"/>
          </a:bodyPr>
          <a:p>
            <a:r>
              <a:rPr sz="2400" dirty="0"/>
              <a:t>Think about the concept of the mental product grid and all the products that have established brand </a:t>
            </a:r>
            <a:r>
              <a:rPr sz="2400" i="1" dirty="0"/>
              <a:t>positions </a:t>
            </a:r>
            <a:r>
              <a:rPr sz="2400" dirty="0"/>
              <a:t>in your mind.</a:t>
            </a:r>
            <a:endParaRPr sz="2400" dirty="0"/>
          </a:p>
          <a:p>
            <a:r>
              <a:rPr sz="2400" dirty="0"/>
              <a:t>Simple examples are to be found in the cars we buy. Certain customers believe that Mercedes Benz has “the best engineered cars in the world”. Others with the same socio-economic profile believe that BMW provides the “ultimate driving experience”. And, yet others will tell you that Volvo’s are the “safest cars on the road”.</a:t>
            </a:r>
            <a:endParaRPr sz="2400" dirty="0"/>
          </a:p>
          <a:p>
            <a:r>
              <a:rPr sz="2400" dirty="0"/>
              <a:t>Obviously, Toyota has also done a great job of marketing with their Camry, Avalon and Lexus brands as many more car customers these days are seeking them out over GM and Ford products.</a:t>
            </a:r>
            <a:endParaRPr sz="2400" dirty="0"/>
          </a:p>
          <a:p>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Title 405505"/>
          <p:cNvSpPr>
            <a:spLocks noGrp="1"/>
          </p:cNvSpPr>
          <p:nvPr>
            <p:ph type="title"/>
          </p:nvPr>
        </p:nvSpPr>
        <p:spPr/>
        <p:txBody>
          <a:bodyPr anchor="ctr" anchorCtr="0"/>
          <a:p>
            <a:r>
              <a:rPr sz="3200"/>
              <a:t>Netflix’s Distinctive Capabilities</a:t>
            </a:r>
            <a:endParaRPr sz="3200"/>
          </a:p>
        </p:txBody>
      </p:sp>
      <p:pic>
        <p:nvPicPr>
          <p:cNvPr id="405507" name="Content Placeholder 405506" descr="wwwcirc">
            <a:hlinkClick r:id="rId1"/>
          </p:cNvPr>
          <p:cNvPicPr>
            <a:picLocks noChangeAspect="1"/>
          </p:cNvPicPr>
          <p:nvPr>
            <p:ph sz="half" idx="1"/>
          </p:nvPr>
        </p:nvPicPr>
        <p:blipFill>
          <a:blip r:embed="rId2">
            <a:clrChange>
              <a:clrFrom>
                <a:srgbClr val="FEFFFF"/>
              </a:clrFrom>
              <a:clrTo>
                <a:srgbClr val="FEFFFF">
                  <a:alpha val="0"/>
                </a:srgbClr>
              </a:clrTo>
            </a:clrChange>
          </a:blip>
          <a:stretch>
            <a:fillRect/>
          </a:stretch>
        </p:blipFill>
        <p:spPr>
          <a:xfrm>
            <a:off x="9372600" y="685800"/>
            <a:ext cx="666750" cy="617538"/>
          </a:xfrm>
        </p:spPr>
      </p:pic>
      <p:pic>
        <p:nvPicPr>
          <p:cNvPr id="405508" name="Content Placeholder 405507"/>
          <p:cNvPicPr>
            <a:picLocks noChangeAspect="1"/>
          </p:cNvPicPr>
          <p:nvPr>
            <p:ph sz="half" idx="2"/>
          </p:nvPr>
        </p:nvPicPr>
        <p:blipFill>
          <a:blip r:embed="rId3"/>
          <a:srcRect l="9804" t="12308" r="10785" b="7692"/>
          <a:stretch>
            <a:fillRect/>
          </a:stretch>
        </p:blipFill>
        <p:spPr>
          <a:xfrm>
            <a:off x="377825" y="1811655"/>
            <a:ext cx="11184255" cy="5046980"/>
          </a:xfrm>
        </p:spPr>
      </p:pic>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35302"/>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338" name="Rectangle 2"/>
          <p:cNvSpPr>
            <a:spLocks noGrp="1" noChangeArrowheads="1"/>
          </p:cNvSpPr>
          <p:nvPr>
            <p:ph type="title" idx="4294967295"/>
          </p:nvPr>
        </p:nvSpPr>
        <p:spPr/>
        <p:txBody>
          <a:bodyPr/>
          <a:lstStyle/>
          <a:p>
            <a:r>
              <a:rPr lang="en-US" altLang="en-US"/>
              <a:t>The Marketing Concept</a:t>
            </a:r>
            <a:endParaRPr lang="en-US" altLang="en-US"/>
          </a:p>
        </p:txBody>
      </p:sp>
      <p:sp>
        <p:nvSpPr>
          <p:cNvPr id="14339" name="Rectangle 3"/>
          <p:cNvSpPr>
            <a:spLocks noGrp="1" noChangeArrowheads="1"/>
          </p:cNvSpPr>
          <p:nvPr>
            <p:ph type="body" idx="4294967295"/>
          </p:nvPr>
        </p:nvSpPr>
        <p:spPr>
          <a:xfrm>
            <a:off x="180514" y="2184401"/>
            <a:ext cx="11830973" cy="3674397"/>
          </a:xfrm>
          <a:solidFill>
            <a:srgbClr val="FFFFFF"/>
          </a:solidFill>
          <a:ln>
            <a:solidFill>
              <a:srgbClr val="000000"/>
            </a:solidFill>
            <a:miter lim="800000"/>
          </a:ln>
        </p:spPr>
        <p:txBody>
          <a:bodyPr/>
          <a:lstStyle/>
          <a:p>
            <a:pPr>
              <a:lnSpc>
                <a:spcPct val="90000"/>
              </a:lnSpc>
              <a:buFontTx/>
              <a:buNone/>
            </a:pPr>
            <a:r>
              <a:rPr lang="en-US" altLang="en-US" sz="2800">
                <a:solidFill>
                  <a:schemeClr val="bg1"/>
                </a:solidFill>
              </a:rPr>
              <a:t>The marketing concept:</a:t>
            </a:r>
            <a:endParaRPr lang="en-US" altLang="en-US" sz="2800">
              <a:solidFill>
                <a:schemeClr val="bg1"/>
              </a:solidFill>
            </a:endParaRPr>
          </a:p>
          <a:p>
            <a:pPr>
              <a:lnSpc>
                <a:spcPct val="90000"/>
              </a:lnSpc>
            </a:pPr>
            <a:r>
              <a:rPr lang="en-US" altLang="en-US" sz="2800">
                <a:solidFill>
                  <a:schemeClr val="bg1"/>
                </a:solidFill>
              </a:rPr>
              <a:t>A marketing management philosophy that holds that achieving organizational goals depends on knowing the needs and wants of target markets and delivering the desired satisfaction better than competitors. </a:t>
            </a:r>
            <a:endParaRPr lang="en-US" altLang="en-US" sz="280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35302"/>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362" name="Rectangle 2"/>
          <p:cNvSpPr>
            <a:spLocks noGrp="1" noChangeArrowheads="1"/>
          </p:cNvSpPr>
          <p:nvPr>
            <p:ph type="title" idx="4294967295"/>
          </p:nvPr>
        </p:nvSpPr>
        <p:spPr/>
        <p:txBody>
          <a:bodyPr/>
          <a:lstStyle/>
          <a:p>
            <a:r>
              <a:rPr lang="en-US" altLang="en-US" sz="3400"/>
              <a:t>Customer Perceived Value</a:t>
            </a:r>
            <a:endParaRPr lang="en-US" altLang="en-US" sz="3400"/>
          </a:p>
        </p:txBody>
      </p:sp>
      <p:sp>
        <p:nvSpPr>
          <p:cNvPr id="15363" name="Rectangle 3"/>
          <p:cNvSpPr>
            <a:spLocks noGrp="1" noChangeArrowheads="1"/>
          </p:cNvSpPr>
          <p:nvPr>
            <p:ph type="body" idx="4294967295"/>
          </p:nvPr>
        </p:nvSpPr>
        <p:spPr>
          <a:xfrm>
            <a:off x="452762" y="2184401"/>
            <a:ext cx="10920524" cy="3674397"/>
          </a:xfrm>
          <a:solidFill>
            <a:srgbClr val="FFFFFF"/>
          </a:solidFill>
          <a:ln>
            <a:solidFill>
              <a:srgbClr val="000000"/>
            </a:solidFill>
            <a:miter lim="800000"/>
          </a:ln>
        </p:spPr>
        <p:txBody>
          <a:bodyPr/>
          <a:lstStyle/>
          <a:p>
            <a:pPr>
              <a:buFontTx/>
              <a:buNone/>
            </a:pPr>
            <a:r>
              <a:rPr lang="en-US" altLang="en-US" sz="2800" dirty="0">
                <a:solidFill>
                  <a:schemeClr val="bg1"/>
                </a:solidFill>
              </a:rPr>
              <a:t>Customer perceived value:</a:t>
            </a:r>
            <a:endParaRPr lang="en-US" altLang="en-US" sz="2800" dirty="0">
              <a:solidFill>
                <a:schemeClr val="bg1"/>
              </a:solidFill>
            </a:endParaRPr>
          </a:p>
          <a:p>
            <a:pPr lvl="1"/>
            <a:r>
              <a:rPr lang="en-US" altLang="en-US" dirty="0">
                <a:solidFill>
                  <a:schemeClr val="bg1"/>
                </a:solidFill>
              </a:rPr>
              <a:t>“Customer’s evaluation of the difference between all of the benefits and all of the costs of a marketing offer relative to those of competing offers.” (Armstrong &amp; Kotler)</a:t>
            </a:r>
            <a:endParaRPr lang="en-US" altLang="en-US" sz="2000" dirty="0">
              <a:solidFill>
                <a:schemeClr val="bg1"/>
              </a:solidFill>
            </a:endParaRPr>
          </a:p>
          <a:p>
            <a:pPr lvl="1">
              <a:buFontTx/>
              <a:buChar char="–"/>
            </a:pPr>
            <a:r>
              <a:rPr lang="en-US" altLang="en-US" dirty="0">
                <a:solidFill>
                  <a:schemeClr val="bg1"/>
                </a:solidFill>
              </a:rPr>
              <a:t>Perceptions may be subjective </a:t>
            </a:r>
            <a:endParaRPr lang="en-US" altLang="en-US" dirty="0">
              <a:solidFill>
                <a:schemeClr val="bg1"/>
              </a:solidFill>
            </a:endParaRPr>
          </a:p>
          <a:p>
            <a:pPr lvl="1">
              <a:buFontTx/>
              <a:buChar char="–"/>
            </a:pPr>
            <a:r>
              <a:rPr lang="en-US" altLang="en-US" dirty="0">
                <a:solidFill>
                  <a:schemeClr val="bg1"/>
                </a:solidFill>
              </a:rPr>
              <a:t>Consumers often do not objectively judge values and costs.</a:t>
            </a:r>
            <a:endParaRPr lang="en-US" altLang="en-US" dirty="0">
              <a:solidFill>
                <a:schemeClr val="bg1"/>
              </a:solidFill>
            </a:endParaRPr>
          </a:p>
          <a:p>
            <a:pPr>
              <a:buFontTx/>
              <a:buNone/>
            </a:pPr>
            <a:r>
              <a:rPr lang="en-GB" altLang="en-US" sz="2400" dirty="0">
                <a:solidFill>
                  <a:schemeClr val="bg1"/>
                </a:solidFill>
              </a:rPr>
              <a:t>Customer value = perceived benefits – perceived sacrifice.</a:t>
            </a:r>
            <a:endParaRPr lang="en-US" altLang="en-US" sz="2400" dirty="0">
              <a:solidFill>
                <a:schemeClr val="bg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35302"/>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386" name="Rectangle 2"/>
          <p:cNvSpPr>
            <a:spLocks noGrp="1" noChangeArrowheads="1"/>
          </p:cNvSpPr>
          <p:nvPr>
            <p:ph type="body" idx="1"/>
          </p:nvPr>
        </p:nvSpPr>
        <p:spPr>
          <a:xfrm>
            <a:off x="372861" y="2222287"/>
            <a:ext cx="11384133" cy="4506987"/>
          </a:xfrm>
          <a:solidFill>
            <a:srgbClr val="FFFFFF"/>
          </a:solidFill>
          <a:ln>
            <a:solidFill>
              <a:srgbClr val="000000"/>
            </a:solidFill>
            <a:miter lim="800000"/>
          </a:ln>
        </p:spPr>
        <p:txBody>
          <a:bodyPr>
            <a:normAutofit/>
          </a:bodyPr>
          <a:lstStyle/>
          <a:p>
            <a:pPr>
              <a:lnSpc>
                <a:spcPct val="95000"/>
              </a:lnSpc>
              <a:buFontTx/>
              <a:buNone/>
            </a:pPr>
            <a:r>
              <a:rPr lang="en-US" altLang="en-US" sz="2400">
                <a:solidFill>
                  <a:schemeClr val="bg1"/>
                </a:solidFill>
              </a:rPr>
              <a:t>The set of controllable, tactical marketing tools that the firm blends to produce the response it wants in the target market.</a:t>
            </a:r>
            <a:endParaRPr lang="en-US" altLang="en-US" sz="2400">
              <a:solidFill>
                <a:schemeClr val="bg1"/>
              </a:solidFill>
            </a:endParaRPr>
          </a:p>
          <a:p>
            <a:pPr>
              <a:lnSpc>
                <a:spcPct val="95000"/>
              </a:lnSpc>
            </a:pPr>
            <a:r>
              <a:rPr lang="en-US" altLang="en-US" sz="2400">
                <a:solidFill>
                  <a:schemeClr val="bg1"/>
                </a:solidFill>
              </a:rPr>
              <a:t>Product: Variety, features, brand name, quality, design, packaging, and services.</a:t>
            </a:r>
            <a:endParaRPr lang="en-US" altLang="en-US" sz="2400">
              <a:solidFill>
                <a:schemeClr val="bg1"/>
              </a:solidFill>
            </a:endParaRPr>
          </a:p>
          <a:p>
            <a:pPr>
              <a:lnSpc>
                <a:spcPct val="95000"/>
              </a:lnSpc>
            </a:pPr>
            <a:r>
              <a:rPr lang="en-US" altLang="en-US" sz="2400">
                <a:solidFill>
                  <a:schemeClr val="bg1"/>
                </a:solidFill>
              </a:rPr>
              <a:t>Price: List price, discounts, allowances, payment period, and credit terms.</a:t>
            </a:r>
            <a:endParaRPr lang="en-US" altLang="en-US" sz="2400">
              <a:solidFill>
                <a:schemeClr val="bg1"/>
              </a:solidFill>
            </a:endParaRPr>
          </a:p>
          <a:p>
            <a:pPr>
              <a:lnSpc>
                <a:spcPct val="95000"/>
              </a:lnSpc>
            </a:pPr>
            <a:r>
              <a:rPr lang="en-US" altLang="en-US" sz="2400">
                <a:solidFill>
                  <a:schemeClr val="bg1"/>
                </a:solidFill>
              </a:rPr>
              <a:t>Place: Distribution channels, coverage, logistics, locations, transportation, assortments, and inventory. </a:t>
            </a:r>
            <a:endParaRPr lang="en-US" altLang="en-US" sz="2400">
              <a:solidFill>
                <a:schemeClr val="bg1"/>
              </a:solidFill>
            </a:endParaRPr>
          </a:p>
          <a:p>
            <a:pPr>
              <a:lnSpc>
                <a:spcPct val="95000"/>
              </a:lnSpc>
            </a:pPr>
            <a:r>
              <a:rPr lang="en-US" altLang="en-US" sz="2400">
                <a:solidFill>
                  <a:schemeClr val="bg1"/>
                </a:solidFill>
              </a:rPr>
              <a:t>Promotion: Advertising, sales promotion, public relations, and personal selling.</a:t>
            </a:r>
            <a:endParaRPr lang="en-US" altLang="en-US" sz="2400">
              <a:solidFill>
                <a:schemeClr val="bg1"/>
              </a:solidFill>
            </a:endParaRPr>
          </a:p>
        </p:txBody>
      </p:sp>
      <p:sp>
        <p:nvSpPr>
          <p:cNvPr id="16387" name="Rectangle 3"/>
          <p:cNvSpPr>
            <a:spLocks noGrp="1" noChangeArrowheads="1"/>
          </p:cNvSpPr>
          <p:nvPr>
            <p:ph type="title"/>
          </p:nvPr>
        </p:nvSpPr>
        <p:spPr/>
        <p:txBody>
          <a:bodyPr/>
          <a:lstStyle/>
          <a:p>
            <a:r>
              <a:rPr lang="en-US" altLang="en-US" dirty="0"/>
              <a:t>The Marketing Mix</a:t>
            </a:r>
            <a:endParaRPr lang="en-US"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35302"/>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410" name="Rectangle 2"/>
          <p:cNvSpPr>
            <a:spLocks noGrp="1" noChangeArrowheads="1"/>
          </p:cNvSpPr>
          <p:nvPr>
            <p:ph type="title"/>
          </p:nvPr>
        </p:nvSpPr>
        <p:spPr>
          <a:xfrm>
            <a:off x="1524000" y="457200"/>
            <a:ext cx="9144000" cy="838940"/>
          </a:xfrm>
        </p:spPr>
        <p:txBody>
          <a:bodyPr/>
          <a:lstStyle/>
          <a:p>
            <a:r>
              <a:rPr lang="en-US" altLang="en-US" sz="3400" dirty="0"/>
              <a:t>Customer-Driven Marketing Strategy</a:t>
            </a:r>
            <a:endParaRPr lang="en-US" altLang="en-US" sz="3400" dirty="0"/>
          </a:p>
        </p:txBody>
      </p:sp>
      <p:sp>
        <p:nvSpPr>
          <p:cNvPr id="17411" name="Rectangle 3"/>
          <p:cNvSpPr>
            <a:spLocks noGrp="1" noChangeArrowheads="1"/>
          </p:cNvSpPr>
          <p:nvPr>
            <p:ph type="body" idx="1"/>
          </p:nvPr>
        </p:nvSpPr>
        <p:spPr>
          <a:xfrm>
            <a:off x="180514" y="2222287"/>
            <a:ext cx="11653420" cy="4300411"/>
          </a:xfrm>
          <a:solidFill>
            <a:srgbClr val="FFFFFF"/>
          </a:solidFill>
          <a:ln>
            <a:solidFill>
              <a:srgbClr val="000000"/>
            </a:solidFill>
            <a:miter lim="800000"/>
          </a:ln>
        </p:spPr>
        <p:txBody>
          <a:bodyPr/>
          <a:lstStyle/>
          <a:p>
            <a:pPr>
              <a:lnSpc>
                <a:spcPct val="95000"/>
              </a:lnSpc>
              <a:buFontTx/>
              <a:buNone/>
            </a:pPr>
            <a:r>
              <a:rPr lang="en-US" altLang="en-US" sz="2800">
                <a:solidFill>
                  <a:schemeClr val="bg1"/>
                </a:solidFill>
              </a:rPr>
              <a:t>Requires careful customer analysis.</a:t>
            </a:r>
            <a:endParaRPr lang="en-US" altLang="en-US" sz="2800">
              <a:solidFill>
                <a:schemeClr val="bg1"/>
              </a:solidFill>
            </a:endParaRPr>
          </a:p>
          <a:p>
            <a:pPr>
              <a:lnSpc>
                <a:spcPct val="95000"/>
              </a:lnSpc>
              <a:buFontTx/>
              <a:buNone/>
            </a:pPr>
            <a:r>
              <a:rPr lang="en-US" altLang="en-US" sz="2800">
                <a:solidFill>
                  <a:schemeClr val="bg1"/>
                </a:solidFill>
              </a:rPr>
              <a:t>To be successful, firms must engage in:</a:t>
            </a:r>
            <a:endParaRPr lang="en-US" altLang="en-US" sz="2800">
              <a:solidFill>
                <a:schemeClr val="bg1"/>
              </a:solidFill>
            </a:endParaRPr>
          </a:p>
          <a:p>
            <a:pPr>
              <a:lnSpc>
                <a:spcPct val="95000"/>
              </a:lnSpc>
            </a:pPr>
            <a:r>
              <a:rPr lang="en-US" altLang="en-US" sz="2800">
                <a:solidFill>
                  <a:schemeClr val="bg1"/>
                </a:solidFill>
              </a:rPr>
              <a:t>Market segmentation</a:t>
            </a:r>
            <a:endParaRPr lang="en-US" altLang="en-US" sz="2800">
              <a:solidFill>
                <a:schemeClr val="bg1"/>
              </a:solidFill>
            </a:endParaRPr>
          </a:p>
          <a:p>
            <a:pPr>
              <a:lnSpc>
                <a:spcPct val="95000"/>
              </a:lnSpc>
            </a:pPr>
            <a:r>
              <a:rPr lang="en-US" altLang="en-US" sz="2800">
                <a:solidFill>
                  <a:schemeClr val="bg1"/>
                </a:solidFill>
              </a:rPr>
              <a:t>Market targeting</a:t>
            </a:r>
            <a:endParaRPr lang="en-US" altLang="en-US" sz="2800">
              <a:solidFill>
                <a:schemeClr val="bg1"/>
              </a:solidFill>
            </a:endParaRPr>
          </a:p>
          <a:p>
            <a:pPr>
              <a:lnSpc>
                <a:spcPct val="95000"/>
              </a:lnSpc>
            </a:pPr>
            <a:r>
              <a:rPr lang="en-US" altLang="en-US" sz="2800">
                <a:solidFill>
                  <a:schemeClr val="bg1"/>
                </a:solidFill>
              </a:rPr>
              <a:t>Differentiation</a:t>
            </a:r>
            <a:endParaRPr lang="en-US" altLang="en-US" sz="2800">
              <a:solidFill>
                <a:schemeClr val="bg1"/>
              </a:solidFill>
            </a:endParaRPr>
          </a:p>
          <a:p>
            <a:pPr>
              <a:lnSpc>
                <a:spcPct val="95000"/>
              </a:lnSpc>
            </a:pPr>
            <a:r>
              <a:rPr lang="en-US" altLang="en-US" sz="2800">
                <a:solidFill>
                  <a:schemeClr val="bg1"/>
                </a:solidFill>
              </a:rPr>
              <a:t>Positioning</a:t>
            </a:r>
            <a:endParaRPr lang="en-US" altLang="en-US" sz="2800">
              <a:solidFill>
                <a:schemeClr val="bg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14" y="335302"/>
            <a:ext cx="11576481" cy="14668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434" name="Rectangle 2"/>
          <p:cNvSpPr>
            <a:spLocks noGrp="1" noChangeArrowheads="1"/>
          </p:cNvSpPr>
          <p:nvPr>
            <p:ph type="body" idx="1"/>
          </p:nvPr>
        </p:nvSpPr>
        <p:spPr>
          <a:xfrm>
            <a:off x="310719" y="2370338"/>
            <a:ext cx="11124711" cy="4314083"/>
          </a:xfrm>
          <a:solidFill>
            <a:srgbClr val="FFFFFF"/>
          </a:solidFill>
          <a:ln>
            <a:solidFill>
              <a:srgbClr val="000000"/>
            </a:solidFill>
            <a:miter lim="800000"/>
          </a:ln>
        </p:spPr>
        <p:txBody>
          <a:bodyPr>
            <a:normAutofit/>
          </a:bodyPr>
          <a:lstStyle/>
          <a:p>
            <a:pPr>
              <a:buFontTx/>
              <a:buNone/>
            </a:pPr>
            <a:r>
              <a:rPr lang="en-US" altLang="en-US" sz="2800">
                <a:solidFill>
                  <a:schemeClr val="bg1"/>
                </a:solidFill>
              </a:rPr>
              <a:t>Segmentation:</a:t>
            </a:r>
            <a:endParaRPr lang="en-US" altLang="en-US" sz="2800">
              <a:solidFill>
                <a:schemeClr val="bg1"/>
              </a:solidFill>
            </a:endParaRPr>
          </a:p>
          <a:p>
            <a:r>
              <a:rPr lang="en-US" altLang="en-US" sz="2800">
                <a:solidFill>
                  <a:schemeClr val="bg1"/>
                </a:solidFill>
              </a:rPr>
              <a:t>The process of dividing a market into distinct groups of buyers with different needs, characteristics, or behavior who might require separate products of marketing programs.</a:t>
            </a:r>
            <a:endParaRPr lang="en-US" altLang="en-US" sz="2800">
              <a:solidFill>
                <a:schemeClr val="bg1"/>
              </a:solidFill>
            </a:endParaRPr>
          </a:p>
          <a:p>
            <a:pPr>
              <a:buFontTx/>
              <a:buNone/>
            </a:pPr>
            <a:r>
              <a:rPr lang="en-US" altLang="en-US" sz="2800">
                <a:solidFill>
                  <a:schemeClr val="bg1"/>
                </a:solidFill>
              </a:rPr>
              <a:t>Targeting:</a:t>
            </a:r>
            <a:endParaRPr lang="en-US" altLang="en-US" sz="2800">
              <a:solidFill>
                <a:schemeClr val="bg1"/>
              </a:solidFill>
            </a:endParaRPr>
          </a:p>
          <a:p>
            <a:r>
              <a:rPr lang="en-US" altLang="en-US" sz="2800">
                <a:solidFill>
                  <a:schemeClr val="bg1"/>
                </a:solidFill>
              </a:rPr>
              <a:t>Involves evaluating each market segment’s attractiveness and selecting one or more segments to enter.</a:t>
            </a:r>
            <a:endParaRPr lang="en-US" altLang="en-US" sz="2800">
              <a:solidFill>
                <a:schemeClr val="bg1"/>
              </a:solidFill>
            </a:endParaRPr>
          </a:p>
        </p:txBody>
      </p:sp>
      <p:sp>
        <p:nvSpPr>
          <p:cNvPr id="18435" name="Rectangle 3"/>
          <p:cNvSpPr>
            <a:spLocks noGrp="1" noChangeArrowheads="1"/>
          </p:cNvSpPr>
          <p:nvPr>
            <p:ph type="title"/>
          </p:nvPr>
        </p:nvSpPr>
        <p:spPr>
          <a:xfrm>
            <a:off x="1524000" y="457200"/>
            <a:ext cx="9144000" cy="1143000"/>
          </a:xfrm>
        </p:spPr>
        <p:txBody>
          <a:bodyPr/>
          <a:lstStyle/>
          <a:p>
            <a:r>
              <a:rPr lang="en-US" altLang="en-US" sz="3400" dirty="0"/>
              <a:t>Market Segmentation and Targeting</a:t>
            </a:r>
            <a:endParaRPr lang="en-US" altLang="en-US" sz="3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180514" y="335302"/>
            <a:ext cx="11576481" cy="13664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458" name="Rectangle 2"/>
          <p:cNvSpPr>
            <a:spLocks noGrp="1" noChangeArrowheads="1"/>
          </p:cNvSpPr>
          <p:nvPr>
            <p:ph type="title"/>
          </p:nvPr>
        </p:nvSpPr>
        <p:spPr>
          <a:xfrm>
            <a:off x="1622425" y="692150"/>
            <a:ext cx="8947150" cy="817054"/>
          </a:xfrm>
        </p:spPr>
        <p:txBody>
          <a:bodyPr/>
          <a:lstStyle/>
          <a:p>
            <a:r>
              <a:rPr lang="en-US" altLang="en-US" sz="3400" dirty="0"/>
              <a:t>Differentiation and Positioning</a:t>
            </a:r>
            <a:endParaRPr lang="en-US" altLang="en-US" sz="3400" dirty="0"/>
          </a:p>
        </p:txBody>
      </p:sp>
      <p:sp>
        <p:nvSpPr>
          <p:cNvPr id="19459" name="Rectangle 3"/>
          <p:cNvSpPr>
            <a:spLocks noGrp="1" noChangeArrowheads="1"/>
          </p:cNvSpPr>
          <p:nvPr>
            <p:ph type="body" idx="1"/>
          </p:nvPr>
        </p:nvSpPr>
        <p:spPr>
          <a:xfrm>
            <a:off x="452761" y="2222287"/>
            <a:ext cx="11304234" cy="4435965"/>
          </a:xfrm>
          <a:solidFill>
            <a:srgbClr val="FFFFFF"/>
          </a:solidFill>
          <a:ln>
            <a:solidFill>
              <a:srgbClr val="000000"/>
            </a:solidFill>
            <a:miter lim="800000"/>
          </a:ln>
        </p:spPr>
        <p:txBody>
          <a:bodyPr/>
          <a:lstStyle/>
          <a:p>
            <a:pPr>
              <a:buFontTx/>
              <a:buNone/>
            </a:pPr>
            <a:r>
              <a:rPr lang="en-US" altLang="en-US" sz="2800" dirty="0">
                <a:solidFill>
                  <a:schemeClr val="bg1"/>
                </a:solidFill>
              </a:rPr>
              <a:t>Differentiation:</a:t>
            </a:r>
            <a:endParaRPr lang="en-US" altLang="en-US" sz="2800" dirty="0">
              <a:solidFill>
                <a:schemeClr val="bg1"/>
              </a:solidFill>
            </a:endParaRPr>
          </a:p>
          <a:p>
            <a:r>
              <a:rPr lang="en-US" altLang="en-US" sz="2800" dirty="0">
                <a:solidFill>
                  <a:schemeClr val="bg1"/>
                </a:solidFill>
              </a:rPr>
              <a:t>Creating superior customer value by actually differentiating the market offering.</a:t>
            </a:r>
            <a:endParaRPr lang="en-US" altLang="en-US" sz="2800" dirty="0">
              <a:solidFill>
                <a:schemeClr val="bg1"/>
              </a:solidFill>
            </a:endParaRPr>
          </a:p>
          <a:p>
            <a:pPr>
              <a:buFontTx/>
              <a:buNone/>
            </a:pPr>
            <a:r>
              <a:rPr lang="en-US" altLang="en-US" sz="2800" dirty="0">
                <a:solidFill>
                  <a:schemeClr val="bg1"/>
                </a:solidFill>
              </a:rPr>
              <a:t>Positioning:	</a:t>
            </a:r>
            <a:endParaRPr lang="en-US" altLang="en-US" sz="2800" dirty="0">
              <a:solidFill>
                <a:schemeClr val="bg1"/>
              </a:solidFill>
            </a:endParaRPr>
          </a:p>
          <a:p>
            <a:r>
              <a:rPr lang="en-US" altLang="en-US" sz="2800" dirty="0">
                <a:solidFill>
                  <a:schemeClr val="bg1"/>
                </a:solidFill>
              </a:rPr>
              <a:t>Arranging for a product to occupy a clear, distinctive, and desirable place relative to competing products in the minds of target consumers. </a:t>
            </a:r>
            <a:endParaRPr lang="en-US" altLang="en-US" sz="2800" dirty="0">
              <a:solidFill>
                <a:schemeClr val="bg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514" y="335302"/>
            <a:ext cx="11576481" cy="11984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0482" name="Rectangle 2"/>
          <p:cNvSpPr>
            <a:spLocks noGrp="1" noChangeArrowheads="1"/>
          </p:cNvSpPr>
          <p:nvPr>
            <p:ph type="title"/>
          </p:nvPr>
        </p:nvSpPr>
        <p:spPr/>
        <p:txBody>
          <a:bodyPr/>
          <a:lstStyle/>
          <a:p>
            <a:r>
              <a:rPr lang="en-US" altLang="en-US" dirty="0"/>
              <a:t>Market Segmentation</a:t>
            </a:r>
            <a:endParaRPr lang="en-US" altLang="en-US" dirty="0"/>
          </a:p>
        </p:txBody>
      </p:sp>
      <p:sp>
        <p:nvSpPr>
          <p:cNvPr id="20483" name="Rectangle 3"/>
          <p:cNvSpPr>
            <a:spLocks noGrp="1" noChangeArrowheads="1"/>
          </p:cNvSpPr>
          <p:nvPr>
            <p:ph type="body" idx="1"/>
          </p:nvPr>
        </p:nvSpPr>
        <p:spPr>
          <a:noFill/>
          <a:ln>
            <a:solidFill>
              <a:srgbClr val="000000"/>
            </a:solidFill>
            <a:miter lim="800000"/>
          </a:ln>
        </p:spPr>
        <p:txBody>
          <a:bodyPr>
            <a:normAutofit fontScale="85000" lnSpcReduction="20000"/>
          </a:bodyPr>
          <a:lstStyle/>
          <a:p>
            <a:pPr>
              <a:buFontTx/>
              <a:buNone/>
            </a:pPr>
            <a:r>
              <a:rPr lang="en-US" altLang="en-US" sz="2400"/>
              <a:t>Key segmenting variables:</a:t>
            </a:r>
            <a:endParaRPr lang="en-US" altLang="en-US" sz="2400"/>
          </a:p>
          <a:p>
            <a:r>
              <a:rPr lang="en-US" altLang="en-US" sz="2400"/>
              <a:t>Geographic</a:t>
            </a:r>
            <a:endParaRPr lang="en-US" altLang="en-US" sz="2400"/>
          </a:p>
          <a:p>
            <a:r>
              <a:rPr lang="en-US" altLang="en-US" sz="2400"/>
              <a:t>Demographic</a:t>
            </a:r>
            <a:endParaRPr lang="en-US" altLang="en-US" sz="2400"/>
          </a:p>
          <a:p>
            <a:r>
              <a:rPr lang="en-US" altLang="en-US" sz="2400"/>
              <a:t>Psychographic</a:t>
            </a:r>
            <a:endParaRPr lang="en-US" altLang="en-US" sz="2400"/>
          </a:p>
          <a:p>
            <a:r>
              <a:rPr lang="en-US" altLang="en-US" sz="2400"/>
              <a:t>Behavioral</a:t>
            </a:r>
            <a:endParaRPr lang="en-US" altLang="en-US" sz="2400"/>
          </a:p>
          <a:p>
            <a:endParaRPr lang="en-GB" altLang="en-US" sz="2400"/>
          </a:p>
          <a:p>
            <a:endParaRPr lang="en-US" altLang="en-US" sz="2400"/>
          </a:p>
          <a:p>
            <a:pPr>
              <a:buFontTx/>
              <a:buNone/>
            </a:pPr>
            <a:r>
              <a:rPr lang="en-US" altLang="en-US" sz="2400"/>
              <a:t>Different segments desire different benefits from products.</a:t>
            </a:r>
            <a:endParaRPr lang="en-US" altLang="en-US" sz="2400"/>
          </a:p>
          <a:p>
            <a:pPr>
              <a:buFontTx/>
              <a:buNone/>
            </a:pPr>
            <a:r>
              <a:rPr lang="en-US" altLang="en-US" sz="2400"/>
              <a:t>Best to use multivariable segmentation bases in order to identify smaller, better-defined target groups.</a:t>
            </a:r>
            <a:endParaRPr lang="en-US" altLang="en-US" sz="2400"/>
          </a:p>
        </p:txBody>
      </p:sp>
      <p:pic>
        <p:nvPicPr>
          <p:cNvPr id="20484" name="Picture 4" descr="orange-segment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67438" y="1746251"/>
            <a:ext cx="4032250" cy="26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11107</Words>
  <Application>WPS Presentation</Application>
  <PresentationFormat>Widescreen</PresentationFormat>
  <Paragraphs>188</Paragraphs>
  <Slides>27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Wingdings 2</vt:lpstr>
      <vt:lpstr>MS PGothic</vt:lpstr>
      <vt:lpstr>Calibri</vt:lpstr>
      <vt:lpstr>Century Gothic</vt:lpstr>
      <vt:lpstr>Microsoft YaHei</vt:lpstr>
      <vt:lpstr>Arial Unicode MS</vt:lpstr>
      <vt:lpstr>Times New Roman</vt:lpstr>
      <vt:lpstr>Quotable</vt:lpstr>
      <vt:lpstr>PowerPoint 演示文稿</vt:lpstr>
      <vt:lpstr>Choosing a Value Proposition</vt:lpstr>
      <vt:lpstr>The Marketing Concept</vt:lpstr>
      <vt:lpstr>Customer Perceived Value</vt:lpstr>
      <vt:lpstr>The Marketing Mix</vt:lpstr>
      <vt:lpstr>Customer-Driven Marketing Strategy</vt:lpstr>
      <vt:lpstr>Market Segmentation and Targeting</vt:lpstr>
      <vt:lpstr>Differentiation and Positioning</vt:lpstr>
      <vt:lpstr>Market Segmentation</vt:lpstr>
      <vt:lpstr>PowerPoint 演示文稿</vt:lpstr>
      <vt:lpstr>PowerPoint 演示文稿</vt:lpstr>
      <vt:lpstr>PowerPoint 演示文稿</vt:lpstr>
      <vt:lpstr>PowerPoint 演示文稿</vt:lpstr>
      <vt:lpstr>Examples of STP marketing</vt:lpstr>
      <vt:lpstr>PowerPoint 演示文稿</vt:lpstr>
      <vt:lpstr>PowerPoint 演示文稿</vt:lpstr>
      <vt:lpstr>PowerPoint 演示文稿</vt:lpstr>
      <vt:lpstr>STP Marketing: An Example</vt:lpstr>
      <vt:lpstr>AllBirds</vt:lpstr>
      <vt:lpstr>Market Segmentation</vt:lpstr>
      <vt:lpstr>Evaluating Market Segments</vt:lpstr>
      <vt:lpstr>Market Targeting</vt:lpstr>
      <vt:lpstr>Differentiation and Positioning</vt:lpstr>
      <vt:lpstr>Differentiation and Positioning</vt:lpstr>
      <vt:lpstr>Positioning</vt:lpstr>
      <vt:lpstr>PowerPoint 演示文稿</vt:lpstr>
      <vt:lpstr>Netflix’s Distinctive Capabilities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vikram.chauhan</cp:lastModifiedBy>
  <cp:revision>101</cp:revision>
  <dcterms:created xsi:type="dcterms:W3CDTF">2021-01-11T10:58:00Z</dcterms:created>
  <dcterms:modified xsi:type="dcterms:W3CDTF">2023-03-15T08:21:31Z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14C325EF8F524210B78F9B65B1900D42</vt:lpwstr>
  </property>
  <property fmtid="{D5CDD505-2E9C-101B-9397-08002B2CF9AE}" pid="3" name="KSOProductBuildVer">
    <vt:lpwstr>1033-11.2.0.11486</vt:lpwstr>
  </property>
</Properties>
</file>