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326" r:id="rId2"/>
    <p:sldId id="327" r:id="rId3"/>
    <p:sldId id="333" r:id="rId4"/>
    <p:sldId id="334" r:id="rId5"/>
    <p:sldId id="335" r:id="rId6"/>
    <p:sldId id="336" r:id="rId7"/>
    <p:sldId id="337" r:id="rId8"/>
    <p:sldId id="339" r:id="rId9"/>
    <p:sldId id="340" r:id="rId10"/>
    <p:sldId id="338" r:id="rId11"/>
    <p:sldId id="341" r:id="rId12"/>
    <p:sldId id="342" r:id="rId13"/>
    <p:sldId id="33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GdsU3hFiI3dBgONEIOok9P+ft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5F3"/>
    <a:srgbClr val="FCECEC"/>
    <a:srgbClr val="F2ACAC"/>
    <a:srgbClr val="FFD9D9"/>
    <a:srgbClr val="FFB7B7"/>
    <a:srgbClr val="EE9696"/>
    <a:srgbClr val="9AE2AB"/>
    <a:srgbClr val="E76767"/>
    <a:srgbClr val="F76537"/>
    <a:srgbClr val="F96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5958" autoAdjust="0"/>
  </p:normalViewPr>
  <p:slideViewPr>
    <p:cSldViewPr snapToGrid="0">
      <p:cViewPr varScale="1">
        <p:scale>
          <a:sx n="109" d="100"/>
          <a:sy n="109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144488" y="0"/>
            <a:ext cx="8784976" cy="2462386"/>
          </a:xfrm>
          <a:prstGeom prst="rect">
            <a:avLst/>
          </a:prstGeom>
          <a:solidFill>
            <a:schemeClr val="lt1">
              <a:alpha val="27058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179512" y="6453336"/>
            <a:ext cx="8784976" cy="216024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611560" y="1988840"/>
            <a:ext cx="7850832" cy="413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■"/>
              <a:defRPr>
                <a:solidFill>
                  <a:schemeClr val="dk1"/>
                </a:solidFill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*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FF"/>
              </a:buClr>
              <a:buSzPts val="2000"/>
              <a:buFont typeface="Noto Sans Symbols"/>
              <a:buChar char="⮚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193638" y="632151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105887" y="6400054"/>
            <a:ext cx="1161826" cy="30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179512" y="6468576"/>
            <a:ext cx="1368152" cy="216024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研究生 吳祥恩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8126698" y="6345324"/>
            <a:ext cx="684076" cy="39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pp.</a:t>
            </a:r>
            <a:endParaRPr sz="12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200897" y="174526"/>
            <a:ext cx="1872208" cy="288032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C82F4"/>
                </a:solidFill>
                <a:latin typeface="Arial"/>
                <a:ea typeface="Arial"/>
                <a:cs typeface="Arial"/>
                <a:sym typeface="Arial"/>
              </a:rPr>
              <a:t>SNSD-IC LAB</a:t>
            </a:r>
            <a:endParaRPr sz="2000" b="0" i="0" u="none" strike="noStrike" cap="none">
              <a:solidFill>
                <a:srgbClr val="2C8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7416316" y="188640"/>
            <a:ext cx="1548172" cy="288032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C82F4"/>
                </a:solidFill>
                <a:latin typeface="Arial"/>
                <a:ea typeface="Arial"/>
                <a:cs typeface="Arial"/>
                <a:sym typeface="Arial"/>
              </a:rPr>
              <a:t>NSYSU/EE</a:t>
            </a:r>
            <a:endParaRPr sz="2000" b="0" i="0" u="none" strike="noStrike" cap="none">
              <a:solidFill>
                <a:srgbClr val="2C82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2267744" y="174527"/>
            <a:ext cx="2304256" cy="288031"/>
            <a:chOff x="2267744" y="174527"/>
            <a:chExt cx="2304256" cy="288031"/>
          </a:xfrm>
        </p:grpSpPr>
        <p:sp>
          <p:nvSpPr>
            <p:cNvPr id="50" name="Google Shape;50;p13"/>
            <p:cNvSpPr/>
            <p:nvPr/>
          </p:nvSpPr>
          <p:spPr>
            <a:xfrm>
              <a:off x="2267744" y="188640"/>
              <a:ext cx="288032" cy="273918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771800" y="181583"/>
              <a:ext cx="288032" cy="223081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3275856" y="174527"/>
              <a:ext cx="288032" cy="158130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3779912" y="181583"/>
              <a:ext cx="288032" cy="111540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3968" y="183280"/>
              <a:ext cx="288032" cy="55770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13"/>
          <p:cNvGrpSpPr/>
          <p:nvPr/>
        </p:nvGrpSpPr>
        <p:grpSpPr>
          <a:xfrm flipH="1">
            <a:off x="4860032" y="188640"/>
            <a:ext cx="2304256" cy="288031"/>
            <a:chOff x="2267744" y="174527"/>
            <a:chExt cx="2304256" cy="288031"/>
          </a:xfrm>
        </p:grpSpPr>
        <p:sp>
          <p:nvSpPr>
            <p:cNvPr id="56" name="Google Shape;56;p13"/>
            <p:cNvSpPr/>
            <p:nvPr/>
          </p:nvSpPr>
          <p:spPr>
            <a:xfrm>
              <a:off x="2267744" y="188640"/>
              <a:ext cx="288032" cy="273918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771800" y="181583"/>
              <a:ext cx="288032" cy="223081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275856" y="174527"/>
              <a:ext cx="288032" cy="158130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779912" y="181583"/>
              <a:ext cx="288032" cy="111540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283968" y="183280"/>
              <a:ext cx="288032" cy="55770"/>
            </a:xfrm>
            <a:prstGeom prst="flowChartDocument">
              <a:avLst/>
            </a:pr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870970" y="6460956"/>
            <a:ext cx="1368152" cy="216024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努力+ 效率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5882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13" name="Google Shape;113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23" name="Google Shape;123;p20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0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9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5" name="Google Shape;145;p22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46" name="Google Shape;146;p22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 rot="5400000">
            <a:off x="5414433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11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1</a:t>
            </a:fld>
            <a:endParaRPr/>
          </a:p>
        </p:txBody>
      </p:sp>
      <p:sp>
        <p:nvSpPr>
          <p:cNvPr id="35" name="標題 3">
            <a:extLst>
              <a:ext uri="{FF2B5EF4-FFF2-40B4-BE49-F238E27FC236}">
                <a16:creationId xmlns:a16="http://schemas.microsoft.com/office/drawing/2014/main" id="{543E8ABF-D257-694E-B407-0D7B5481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71" y="2712944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 Physical Guidance (SPG) 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AAC5E22-A7B4-EE15-73E5-B2D2ECBE69D7}"/>
              </a:ext>
            </a:extLst>
          </p:cNvPr>
          <p:cNvSpPr txBox="1">
            <a:spLocks/>
          </p:cNvSpPr>
          <p:nvPr/>
        </p:nvSpPr>
        <p:spPr>
          <a:xfrm>
            <a:off x="6620609" y="3814914"/>
            <a:ext cx="2408472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Louis 2023/2/5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8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2" y="516234"/>
            <a:ext cx="7698240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 :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ICC &amp; 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placement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1B305-B94C-E35B-E503-5A98ED8DB18B}"/>
              </a:ext>
            </a:extLst>
          </p:cNvPr>
          <p:cNvSpPr txBox="1"/>
          <p:nvPr/>
        </p:nvSpPr>
        <p:spPr>
          <a:xfrm>
            <a:off x="407903" y="2474985"/>
            <a:ext cx="792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read_def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"/home/louis/soc/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/${output}.def"}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7FF9F-9E07-20AD-A3EA-169124AC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3" y="3146839"/>
            <a:ext cx="4400550" cy="2943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23AE78-B3F5-97F7-E50E-81506AE3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3" y="3146839"/>
            <a:ext cx="3867150" cy="2905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A2E026-BEDD-AD04-4C1B-32A0384EE3F6}"/>
              </a:ext>
            </a:extLst>
          </p:cNvPr>
          <p:cNvSpPr txBox="1"/>
          <p:nvPr/>
        </p:nvSpPr>
        <p:spPr>
          <a:xfrm>
            <a:off x="4732172" y="2438953"/>
            <a:ext cx="516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read_def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"/home/louis/soc/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/${output}.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scandef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58373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4E27CA-63DD-824C-C4B7-446A0F37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 </a:t>
            </a:r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AAC6BE1-D254-474A-ABB1-2E427CDF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84" y="477584"/>
            <a:ext cx="7508631" cy="1252728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SPG, floorplan,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utilization 0.75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94B738-B4BC-7305-3453-02DEA8CE7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6" y="2137584"/>
            <a:ext cx="7685696" cy="4262470"/>
          </a:xfrm>
          <a:prstGeom prst="rect">
            <a:avLst/>
          </a:prstGeom>
        </p:spPr>
      </p:pic>
      <p:sp>
        <p:nvSpPr>
          <p:cNvPr id="2" name="標題 3">
            <a:extLst>
              <a:ext uri="{FF2B5EF4-FFF2-40B4-BE49-F238E27FC236}">
                <a16:creationId xmlns:a16="http://schemas.microsoft.com/office/drawing/2014/main" id="{3300C7C4-D165-3129-10CA-D2A687D0C40F}"/>
              </a:ext>
            </a:extLst>
          </p:cNvPr>
          <p:cNvSpPr txBox="1">
            <a:spLocks/>
          </p:cNvSpPr>
          <p:nvPr/>
        </p:nvSpPr>
        <p:spPr>
          <a:xfrm>
            <a:off x="5339861" y="1482307"/>
            <a:ext cx="3628293" cy="9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from Arthur 20230117 GM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5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4E27CA-63DD-824C-C4B7-446A0F37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 </a:t>
            </a:r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AAC6BE1-D254-474A-ABB1-2E427CDF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455286"/>
            <a:ext cx="7332785" cy="1252728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SPG, floorplan,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utilization 0.75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D55BEFD-84A9-5A17-4733-CDAB12F46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5" y="1808472"/>
            <a:ext cx="8284141" cy="44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2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sp>
        <p:nvSpPr>
          <p:cNvPr id="35" name="標題 3">
            <a:extLst>
              <a:ext uri="{FF2B5EF4-FFF2-40B4-BE49-F238E27FC236}">
                <a16:creationId xmlns:a16="http://schemas.microsoft.com/office/drawing/2014/main" id="{543E8ABF-D257-694E-B407-0D7B5481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71" y="2712944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Luck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886" y="494551"/>
            <a:ext cx="3893138" cy="12527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30331B-CDFC-9632-A1F4-22746D27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49" y="2264448"/>
            <a:ext cx="5469699" cy="36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217" y="375557"/>
            <a:ext cx="5419754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in User Guide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1456DA-E24A-CF6D-0564-1082D18A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33" y="1433146"/>
            <a:ext cx="5419754" cy="49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8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360" y="437102"/>
            <a:ext cx="3911043" cy="12527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48DD48-372B-811C-1B33-044A08221834}"/>
              </a:ext>
            </a:extLst>
          </p:cNvPr>
          <p:cNvGrpSpPr/>
          <p:nvPr/>
        </p:nvGrpSpPr>
        <p:grpSpPr>
          <a:xfrm>
            <a:off x="1367911" y="1626322"/>
            <a:ext cx="6606091" cy="4773732"/>
            <a:chOff x="1047701" y="1998602"/>
            <a:chExt cx="5088119" cy="401313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48E980E-3128-3EAD-7DDA-E25F0F3348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887" b="68511"/>
            <a:stretch/>
          </p:blipFill>
          <p:spPr>
            <a:xfrm>
              <a:off x="1314744" y="1998602"/>
              <a:ext cx="4821076" cy="16328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BA0CDFB-DBD4-1236-66C7-E2790FA3D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882" r="65548"/>
            <a:stretch/>
          </p:blipFill>
          <p:spPr>
            <a:xfrm>
              <a:off x="1047701" y="3568547"/>
              <a:ext cx="2550867" cy="2443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12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5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2" y="516234"/>
            <a:ext cx="7698240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 : Output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.def in ICC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(before placement)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1B305-B94C-E35B-E503-5A98ED8DB18B}"/>
              </a:ext>
            </a:extLst>
          </p:cNvPr>
          <p:cNvSpPr txBox="1"/>
          <p:nvPr/>
        </p:nvSpPr>
        <p:spPr>
          <a:xfrm>
            <a:off x="332698" y="2817565"/>
            <a:ext cx="8478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#Finish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preroute_standard_cells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(Before placement)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write_floorplan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create_terminal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-row -track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preroute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-placement {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hard_macro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terminal}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pin_guide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${input}.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write_def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-version 5.8 -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rows_tracks_gcells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all_vias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-placed -pins –blockages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specialnets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-output ${input}.def</a:t>
            </a:r>
          </a:p>
          <a:p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9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6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2" y="516234"/>
            <a:ext cx="7698240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 : Read def &amp;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DC_NXT topo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1B305-B94C-E35B-E503-5A98ED8DB18B}"/>
              </a:ext>
            </a:extLst>
          </p:cNvPr>
          <p:cNvSpPr txBox="1"/>
          <p:nvPr/>
        </p:nvSpPr>
        <p:spPr>
          <a:xfrm>
            <a:off x="606032" y="2099349"/>
            <a:ext cx="79752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#Modified your path and file by yourself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#dcnxt_shell -topo –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#open it in terminal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input  top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output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after_floorplan_spg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open_mw_lib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/home/louis/soc/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/SGDE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set_app_var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link_library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"*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slow.db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fast.db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typical.db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dw_foundation.sldb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set_tlu_plus_files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max_tluplus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/home/louis/soc/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/t013s8mg_fsg_typical.tluplus  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\-tech2itf_map  /home/louis/soc/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/t013s8mg_fsg.map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read_file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-format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{/home/louis/soc/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SGDE_syn_dft.v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current_design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SGDE</a:t>
            </a:r>
          </a:p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read_floorplan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${input}.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extract_physical_constraints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${input}.def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2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2" y="516234"/>
            <a:ext cx="7698240" cy="125272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 :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Re-syn with SPG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1B305-B94C-E35B-E503-5A98ED8DB18B}"/>
              </a:ext>
            </a:extLst>
          </p:cNvPr>
          <p:cNvSpPr txBox="1"/>
          <p:nvPr/>
        </p:nvSpPr>
        <p:spPr>
          <a:xfrm>
            <a:off x="654708" y="2037803"/>
            <a:ext cx="78345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Use same constraints as synthesis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You can reference DC synthesis SOP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./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syn_related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dft_setup.tcl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./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syn_related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/${design}.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./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syn_related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sta_setup.tcl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./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syn_related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syn_setup.tcl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compile_ultra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gate_clock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-scan –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DFT 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set_dft_configuration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fix_reset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connect_clock_gating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set_dft_clock_gating_pin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pin_name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[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get_cells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clk_gate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*]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insert_dft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set_placer_tns_driven_in_incremental_compile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spg_congestion_placement_in_incremental_compile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compile_ultra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gate_clock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-scan -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-incremental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2" y="516234"/>
            <a:ext cx="7698240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 :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ddc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def from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1B305-B94C-E35B-E503-5A98ED8DB18B}"/>
              </a:ext>
            </a:extLst>
          </p:cNvPr>
          <p:cNvSpPr txBox="1"/>
          <p:nvPr/>
        </p:nvSpPr>
        <p:spPr>
          <a:xfrm>
            <a:off x="746708" y="2187272"/>
            <a:ext cx="7834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 Change name can reference DC synthesis SOP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./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syn_related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change_name.tcl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-hierarchy -format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-output ${output}.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ddc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write_def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-output ${output}.def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write_scan_def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-output ${output}.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scandef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704BF0-54AE-423B-A27B-AD7F31E316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C0A701A-4B2C-5B4E-AF9B-8E6896B4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52" y="516234"/>
            <a:ext cx="7698240" cy="125272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 :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ICC &amp; 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placement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1B305-B94C-E35B-E503-5A98ED8DB18B}"/>
              </a:ext>
            </a:extLst>
          </p:cNvPr>
          <p:cNvSpPr txBox="1"/>
          <p:nvPr/>
        </p:nvSpPr>
        <p:spPr>
          <a:xfrm>
            <a:off x="608708" y="1822440"/>
            <a:ext cx="792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import_designs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-format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ddc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-top SGDE -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SGDE \{/home/louis/soc/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/${output}.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ddc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read_def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"/home/louis/soc/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/${output}.def"}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read_def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"/home/louis/soc/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/${output}.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scandef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</a:t>
            </a:r>
          </a:p>
          <a:p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placer_disable_auto_bound_for_gated_clock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   #for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placer_gated_register_area_multiplier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place_opt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-power -congestion -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area_recovery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optimize_dft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optimize_icgs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FAB17E-65F0-E6C2-C21C-9A9F1FF18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29"/>
          <a:stretch/>
        </p:blipFill>
        <p:spPr>
          <a:xfrm>
            <a:off x="5169877" y="4191397"/>
            <a:ext cx="3684556" cy="21503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F5F526-B959-699E-31DD-AABFF3AB0B20}"/>
              </a:ext>
            </a:extLst>
          </p:cNvPr>
          <p:cNvSpPr/>
          <p:nvPr/>
        </p:nvSpPr>
        <p:spPr>
          <a:xfrm>
            <a:off x="5169877" y="6036457"/>
            <a:ext cx="3112477" cy="305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591534"/>
      </p:ext>
    </p:extLst>
  </p:cSld>
  <p:clrMapOvr>
    <a:masterClrMapping/>
  </p:clrMapOvr>
</p:sld>
</file>

<file path=ppt/theme/theme1.xml><?xml version="1.0" encoding="utf-8"?>
<a:theme xmlns:a="http://schemas.openxmlformats.org/drawingml/2006/main" name="波形">
  <a:themeElements>
    <a:clrScheme name="波形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92343</TotalTime>
  <Words>711</Words>
  <Application>Microsoft Office PowerPoint</Application>
  <PresentationFormat>如螢幕大小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Noto Sans Symbols</vt:lpstr>
      <vt:lpstr>Arial</vt:lpstr>
      <vt:lpstr>Times New Roman</vt:lpstr>
      <vt:lpstr>波形</vt:lpstr>
      <vt:lpstr>Synopsys Physical Guidance (SPG)  Flow SOP</vt:lpstr>
      <vt:lpstr>Flowchart</vt:lpstr>
      <vt:lpstr>Flowchart in User Guide</vt:lpstr>
      <vt:lpstr>Key Benefits</vt:lpstr>
      <vt:lpstr>Step1 : Output .fp &amp; .def in ICC  (before placement)</vt:lpstr>
      <vt:lpstr>Step2 : Read def &amp; fp in DC_NXT topo</vt:lpstr>
      <vt:lpstr>Step3 : Re-syn with SPG</vt:lpstr>
      <vt:lpstr>Step4 : Output ddc &amp; def from ICC</vt:lpstr>
      <vt:lpstr>Step5 : Return to ICC &amp;  Start from placement</vt:lpstr>
      <vt:lpstr>Step5 : Return to ICC &amp;  Start from placement</vt:lpstr>
      <vt:lpstr>Before SPG, floorplan,  core utilization 0.75</vt:lpstr>
      <vt:lpstr>After SPG, floorplan,  core utilization 0.75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Learning Core on (Sequential Minimal Optimization,SMO) Algorithm</dc:title>
  <dc:creator>louis</dc:creator>
  <cp:lastModifiedBy>louis Wu</cp:lastModifiedBy>
  <cp:revision>630</cp:revision>
  <cp:lastPrinted>2021-11-16T00:59:37Z</cp:lastPrinted>
  <dcterms:modified xsi:type="dcterms:W3CDTF">2023-02-05T12:44:15Z</dcterms:modified>
</cp:coreProperties>
</file>