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83" r:id="rId8"/>
    <p:sldId id="265" r:id="rId9"/>
    <p:sldId id="284" r:id="rId10"/>
    <p:sldId id="275" r:id="rId11"/>
    <p:sldId id="290" r:id="rId12"/>
    <p:sldId id="289" r:id="rId13"/>
    <p:sldId id="291" r:id="rId14"/>
    <p:sldId id="272" r:id="rId15"/>
    <p:sldId id="285" r:id="rId16"/>
    <p:sldId id="269" r:id="rId17"/>
    <p:sldId id="286" r:id="rId18"/>
    <p:sldId id="273" r:id="rId19"/>
    <p:sldId id="287" r:id="rId20"/>
    <p:sldId id="28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808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A7594-3878-054F-5FC1-BAAB7F6FF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44A582-F9C7-6141-8D22-988356CA5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9F5CAB-4594-9148-3DA8-A3F5755C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C5DA98-6DE5-2844-6162-46F4FCBB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94C4E5-D9B8-3A1C-27BC-9C8D6AE1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00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5DB20-ED22-4927-9AC3-8E8BB022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B1D20E-3D76-AF5E-EEFC-07D5DAD13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BF1D7-C8EF-A5D2-A452-1A190663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06C4B-C0EF-BB81-8096-D974A4ED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ED54E-EF77-5A85-5CB3-E02A5699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D2AC0D-4CEF-BCFD-1A40-060C1592A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3E89EB-0A55-9B82-C732-6CC281AF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3F595-B846-88C3-D316-A590DD6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E7406A-C676-DB63-94F7-0A83BD59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82516-EB54-4A9D-A0E5-87195E0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6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D96BB-42AB-FD03-8596-470E04F8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BAD91-FC83-BA00-040C-E4B1C4BB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284CE7-2B01-3ED9-2159-6F813D1E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BB7ED4-5DC7-4700-8A30-9B3104C1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C576AF-D0B4-CCBC-80D3-1FB71D0D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3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7EA2F-DBCF-F530-7C71-D0F8D26B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DE7D5E-E5FD-D8AC-DDB3-5AFFA0D8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E902D0-DAD6-9EA6-1D53-535A9495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5F4BF-2923-BAC7-902C-8661CB96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EEC52-503E-C14E-1AD3-7A1C3278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19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727B8-364A-79BF-3F20-264A4620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15FBB-E82B-DD7A-E3CC-565117804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32BE28-479F-DACE-33CB-76F217988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31B3AB-9F23-33AF-13A1-04827571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9B2BAE-6634-C42E-88C6-E5DCF864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45FC57-87E0-A3F8-7D86-46018AA9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5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36D31-0961-38B7-3D13-E5BF31E1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465E3C-B249-49DA-631C-915752F07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CA179A-DD9D-B9E7-15FD-0E2248F5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A1FAE6-A341-5B9B-5915-76BF94C5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F344AA-AD06-0672-C736-FA5899564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A06882-11B1-3D01-988C-9975B9D6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E86286-BC02-A4B6-1A11-2E690E04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CABBA3-8EB1-8AB1-1682-DB01AD15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37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EA34A-F173-E03E-1B6F-0DF81196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458FB4-4DE6-7029-184D-6C786EC4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8847E8-0CF9-3E07-DF04-AF1E491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0DD1FD-BEBC-3006-C4DE-A3E9D379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7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4FFB31-83BA-AAAB-47B6-A5B8EB37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0642CA-E7DC-A13F-2C3A-30E939A8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1F6714-5F2B-0585-1F0A-C2B3BCBF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5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4C215-F4D5-5BE3-2134-06F2CDC0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F942E8-1109-3056-12A7-1C2D7BD5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85F55-AF6F-5529-6A48-D65B7E242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A41853-30E9-8C1F-2A1B-09DDF033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889EF3-99D5-D0B7-199B-7C3C98F7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821B97-8F39-54C0-8145-6FE54DD8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4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5822E-5EB1-7727-2076-38261EAE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E66D35-8D9A-DA61-F926-45A0438A2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983904-C11F-F612-9F08-36AFEDEBF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F9DC39-428A-49C8-2989-7F8CF26D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99FB75-10A8-D33A-C4BA-9B458829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E106EA-5A6D-3031-9BAB-2747E65B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64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64B01E-9DD4-EEAD-C674-622ECAE1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7BC5DE-870A-7808-21F7-2A1D383A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92867-BD44-EFEC-C508-724821E9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A697-C27D-44F3-935A-028CAF21217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5287F-5307-B6C0-1243-1BC8D954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26942-5760-4536-52E5-7FF12C4DE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F08A-E28B-427A-BE3A-FF5DBC38D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9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3640750-F1D8-937A-C0C1-2C165FA25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AB426C-9C53-7C54-B55F-630AF804320C}"/>
              </a:ext>
            </a:extLst>
          </p:cNvPr>
          <p:cNvSpPr/>
          <p:nvPr/>
        </p:nvSpPr>
        <p:spPr>
          <a:xfrm>
            <a:off x="219075" y="1083310"/>
            <a:ext cx="7772400" cy="777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rPr>
              <a:t> </a:t>
            </a:r>
            <a:endParaRPr lang="zh-TW" sz="1400">
              <a:solidFill>
                <a:srgbClr val="595959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Microsoft JhengHei UI" panose="020B0604030504040204" pitchFamily="34" charset="-120"/>
            </a:endParaRPr>
          </a:p>
        </p:txBody>
      </p:sp>
      <p:pic>
        <p:nvPicPr>
          <p:cNvPr id="10" name="Shape 17">
            <a:extLst>
              <a:ext uri="{FF2B5EF4-FFF2-40B4-BE49-F238E27FC236}">
                <a16:creationId xmlns:a16="http://schemas.microsoft.com/office/drawing/2014/main" id="{1916F0E9-BD78-6354-4B41-3173FB4E20C7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21C62685-0F05-1277-5528-D1A91A94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B474A8-B7FE-7F70-16C7-C5747099D81C}"/>
              </a:ext>
            </a:extLst>
          </p:cNvPr>
          <p:cNvSpPr/>
          <p:nvPr/>
        </p:nvSpPr>
        <p:spPr>
          <a:xfrm>
            <a:off x="-3" y="4502198"/>
            <a:ext cx="12192002" cy="2355801"/>
          </a:xfrm>
          <a:prstGeom prst="rect">
            <a:avLst/>
          </a:prstGeom>
          <a:solidFill>
            <a:srgbClr val="008080"/>
          </a:solidFill>
          <a:ln>
            <a:solidFill>
              <a:srgbClr val="00666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127000" lvl="2">
              <a:lnSpc>
                <a:spcPct val="8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 panose="020B0604030504040204" pitchFamily="34" charset="-120"/>
              </a:rPr>
              <a:t>VCS/Verdi use by </a:t>
            </a:r>
            <a:r>
              <a:rPr lang="en-US" sz="4400" dirty="0" err="1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 panose="020B0604030504040204" pitchFamily="34" charset="-120"/>
              </a:rPr>
              <a:t>Makefile</a:t>
            </a:r>
            <a:r>
              <a:rPr lang="en-US" sz="440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 panose="020B0604030504040204" pitchFamily="34" charset="-120"/>
              </a:rPr>
              <a:t> SOP</a:t>
            </a:r>
          </a:p>
          <a:p>
            <a:pPr marR="127000" lvl="3">
              <a:lnSpc>
                <a:spcPct val="80000"/>
              </a:lnSpc>
              <a:spcAft>
                <a:spcPts val="600"/>
              </a:spcAft>
            </a:pP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 panose="020B0604030504040204" pitchFamily="34" charset="-120"/>
              </a:rPr>
              <a:t>編輯日期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 panose="020B0604030504040204" pitchFamily="34" charset="-120"/>
              </a:rPr>
              <a:t>: 2022/12/18</a:t>
            </a:r>
          </a:p>
          <a:p>
            <a:pPr marR="127000" lvl="3">
              <a:lnSpc>
                <a:spcPct val="80000"/>
              </a:lnSpc>
              <a:spcAft>
                <a:spcPts val="600"/>
              </a:spcAft>
            </a:pP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 panose="020B0604030504040204" pitchFamily="34" charset="-120"/>
              </a:rPr>
              <a:t>編寫者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 panose="020B0604030504040204" pitchFamily="34" charset="-120"/>
              </a:rPr>
              <a:t>: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 panose="020B0604030504040204" pitchFamily="34" charset="-120"/>
              </a:rPr>
              <a:t>Josh</a:t>
            </a:r>
            <a:endParaRPr lang="zh-TW" sz="140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Microsoft JhengHei UI" panose="020B0604030504040204" pitchFamily="34" charset="-120"/>
            </a:endParaRPr>
          </a:p>
        </p:txBody>
      </p:sp>
      <p:pic>
        <p:nvPicPr>
          <p:cNvPr id="15" name="image1.png" descr="电路卡通图片大全_电路卡通图片素材【PNG免费下载】-90设计">
            <a:extLst>
              <a:ext uri="{FF2B5EF4-FFF2-40B4-BE49-F238E27FC236}">
                <a16:creationId xmlns:a16="http://schemas.microsoft.com/office/drawing/2014/main" id="{3C07232B-D5E5-3411-C56A-3D5442BDABA0}"/>
              </a:ext>
            </a:extLst>
          </p:cNvPr>
          <p:cNvPicPr/>
          <p:nvPr/>
        </p:nvPicPr>
        <p:blipFill>
          <a:blip r:embed="rId4"/>
          <a:srcRect l="3876" b="7303"/>
          <a:stretch>
            <a:fillRect/>
          </a:stretch>
        </p:blipFill>
        <p:spPr>
          <a:xfrm rot="10800000">
            <a:off x="9843135" y="4502198"/>
            <a:ext cx="2348865" cy="2265045"/>
          </a:xfrm>
          <a:prstGeom prst="rect">
            <a:avLst/>
          </a:prstGeom>
          <a:ln/>
        </p:spPr>
      </p:pic>
      <p:pic>
        <p:nvPicPr>
          <p:cNvPr id="16" name="image2.png" descr="Synopsys Software Integrity (@SW_Integrity) | Twitter">
            <a:extLst>
              <a:ext uri="{FF2B5EF4-FFF2-40B4-BE49-F238E27FC236}">
                <a16:creationId xmlns:a16="http://schemas.microsoft.com/office/drawing/2014/main" id="{83528EF6-770C-CC00-D19F-48170AB0136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493104" y="5274944"/>
            <a:ext cx="1583055" cy="15830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459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VCS Simulation – Step By Step (1/2)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：編譯，輸入“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 comp”</a:t>
            </a:r>
          </a:p>
          <a:p>
            <a:endParaRPr lang="zh-TW" altLang="en-US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Step2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：執行可執行檔，輸入“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 run”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，下圖是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Makefile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的指令</a:t>
            </a:r>
          </a:p>
          <a:p>
            <a:endParaRPr lang="zh-TW" altLang="en-US" sz="1300" dirty="0">
              <a:solidFill>
                <a:srgbClr val="FFFFFF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D1972FE-4156-0995-4380-919CDB61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76" y="2219912"/>
            <a:ext cx="7570704" cy="451464"/>
          </a:xfrm>
          <a:prstGeom prst="rect">
            <a:avLst/>
          </a:prstGeom>
        </p:spPr>
      </p:pic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E63173B6-FF87-4161-D807-D326E370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876" y="3166744"/>
            <a:ext cx="3506666" cy="221461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3224BCB-E23D-8217-BF16-9684A3FA8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875" y="5516300"/>
            <a:ext cx="6320496" cy="4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VCS Simulation – Step By Step(2/2)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本頁的部分用於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Coverage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Step3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並引入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fsdb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波形檔，輸入“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 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，下圖是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Makefile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的指令</a:t>
            </a:r>
          </a:p>
          <a:p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Step4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來觀察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coverage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，輸入“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 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verdi_cov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，下圖是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Makefile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verdi_cov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的指令</a:t>
            </a:r>
          </a:p>
          <a:p>
            <a:endParaRPr lang="zh-TW" altLang="en-US" sz="1300" dirty="0">
              <a:solidFill>
                <a:srgbClr val="FFFFFF"/>
              </a:solidFill>
            </a:endParaRPr>
          </a:p>
        </p:txBody>
      </p:sp>
      <p:pic>
        <p:nvPicPr>
          <p:cNvPr id="4098" name="圖片 32" descr="一張含有 文字 的圖片&#10;&#10;自動產生的描述">
            <a:extLst>
              <a:ext uri="{FF2B5EF4-FFF2-40B4-BE49-F238E27FC236}">
                <a16:creationId xmlns:a16="http://schemas.microsoft.com/office/drawing/2014/main" id="{B30B558D-2335-407F-FA0D-62F4D4AD0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64" y="3052396"/>
            <a:ext cx="5311843" cy="6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圖片 31">
            <a:extLst>
              <a:ext uri="{FF2B5EF4-FFF2-40B4-BE49-F238E27FC236}">
                <a16:creationId xmlns:a16="http://schemas.microsoft.com/office/drawing/2014/main" id="{45380A7D-63FE-A4F1-ACA9-8B7F3B68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64" y="3820423"/>
            <a:ext cx="7389353" cy="43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D48B35-0C03-6854-8300-633F3971B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963" y="5200910"/>
            <a:ext cx="4280561" cy="7497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B677C9-98D3-54A0-FAC0-C07812737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963" y="6004294"/>
            <a:ext cx="7642635" cy="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VCS Simulation – One Step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可以將上面步驟用一個新的變數進行宣告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這樣當輸入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“make 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comp_run_verdi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即可完成一步模擬</a:t>
            </a:r>
            <a:endParaRPr lang="zh-TW" altLang="en-US" sz="1300" dirty="0">
              <a:solidFill>
                <a:srgbClr val="FFFFFF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72C10A9-E52A-994D-22AB-8F9952A6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40" y="3101173"/>
            <a:ext cx="6560614" cy="50742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730CF29-FD74-2FAC-0E2A-43C332C2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840" y="3929780"/>
            <a:ext cx="9238236" cy="6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Introduction-Verdi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57289A2A-30AA-1C47-3E1E-2AC60AED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4297" cy="489873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產品內容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 Automated Debug System</a:t>
            </a: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電路除錯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系統晶片協定分析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原始碼分析</a:t>
            </a: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0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nTrace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設計電路圖檢視</a:t>
            </a: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0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nSchema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狀態機分析</a:t>
            </a: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0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nState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波形圖觀測</a:t>
            </a: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0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nWave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低功耗分析除錯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還有很多很多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6E1070-12BD-574C-0E58-203B5920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06" y="2760222"/>
            <a:ext cx="7236655" cy="39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56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 – </a:t>
            </a:r>
            <a:r>
              <a:rPr lang="en-US" altLang="zh-TW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nTrace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4">
            <a:extLst>
              <a:ext uri="{FF2B5EF4-FFF2-40B4-BE49-F238E27FC236}">
                <a16:creationId xmlns:a16="http://schemas.microsoft.com/office/drawing/2014/main" id="{062F5581-E660-9234-F661-A5081E8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8717" cy="48630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將想觀看之訊號線，輸入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Crtl+4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後即可載入之波型中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可以將想觀察之時刻點選起來，如下圖黃色框中虛線，此時可以將鼠標放置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u_reg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訊號，即可觀測到此時刻的數值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E642C7-D918-D3CF-69E1-6A2E7E4FF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51" b="7948"/>
          <a:stretch/>
        </p:blipFill>
        <p:spPr bwMode="auto">
          <a:xfrm>
            <a:off x="4829028" y="1471443"/>
            <a:ext cx="6880859" cy="5021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D0E685B6-75FC-D1EB-22BE-71B33D15D4EC}"/>
              </a:ext>
            </a:extLst>
          </p:cNvPr>
          <p:cNvSpPr/>
          <p:nvPr/>
        </p:nvSpPr>
        <p:spPr>
          <a:xfrm>
            <a:off x="6964971" y="4572636"/>
            <a:ext cx="195483" cy="171562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BF71E2-0DC0-C107-B644-D0B93911A209}"/>
              </a:ext>
            </a:extLst>
          </p:cNvPr>
          <p:cNvSpPr/>
          <p:nvPr/>
        </p:nvSpPr>
        <p:spPr>
          <a:xfrm>
            <a:off x="10126766" y="2367185"/>
            <a:ext cx="367470" cy="18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A7474E-6905-2CA5-17E2-F3448AFB9D6C}"/>
              </a:ext>
            </a:extLst>
          </p:cNvPr>
          <p:cNvSpPr/>
          <p:nvPr/>
        </p:nvSpPr>
        <p:spPr>
          <a:xfrm>
            <a:off x="4829027" y="5178751"/>
            <a:ext cx="529186" cy="136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43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 – </a:t>
            </a:r>
            <a:r>
              <a:rPr lang="en-US" altLang="zh-TW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nTrace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4">
            <a:extLst>
              <a:ext uri="{FF2B5EF4-FFF2-40B4-BE49-F238E27FC236}">
                <a16:creationId xmlns:a16="http://schemas.microsoft.com/office/drawing/2014/main" id="{062F5581-E660-9234-F661-A5081E8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2069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將要追蹤之訊號選起來並輸入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Alt+Shift+C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後，會在下方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看到所有與這個訊號有關的信息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如下：選擇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u_reg</a:t>
            </a:r>
            <a:endParaRPr lang="zh-TW" altLang="en-US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2B4E67-451F-48CC-5787-322A8C8E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70" y="1764050"/>
            <a:ext cx="2268526" cy="30526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2A9211-F861-B0F3-FEEF-5D25DEEF1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04" y="3296468"/>
            <a:ext cx="2552576" cy="14586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18B9E6E-C08A-B014-5453-4D8BF9DFB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663" y="4890020"/>
            <a:ext cx="10034672" cy="1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 – </a:t>
            </a:r>
            <a:r>
              <a:rPr lang="en-US" altLang="zh-TW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nSchema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將黃框中圖標點開，即會出現此模組的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Schematic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，如下右圖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1A5B43C-2280-19A8-06F1-5462ACE3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11" y="2417035"/>
            <a:ext cx="5361940" cy="42716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202E76-AFF2-7E73-B12E-5725FB5CA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540886"/>
            <a:ext cx="5404667" cy="101196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8B58A39D-8E8D-D186-964F-8CFEC8D9C352}"/>
              </a:ext>
            </a:extLst>
          </p:cNvPr>
          <p:cNvSpPr/>
          <p:nvPr/>
        </p:nvSpPr>
        <p:spPr>
          <a:xfrm>
            <a:off x="1704109" y="3769777"/>
            <a:ext cx="595745" cy="55418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028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 – </a:t>
            </a:r>
            <a:r>
              <a:rPr lang="en-US" altLang="zh-TW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nState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首先進行前一頁，開啟模組的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Schematic</a:t>
            </a: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在找出黃框中狀態機圖標並點開，即會出現此模組的狀態機，如下右圖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1A5B43C-2280-19A8-06F1-5462ACE3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80602"/>
            <a:ext cx="4780050" cy="380806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8B58A39D-8E8D-D186-964F-8CFEC8D9C352}"/>
              </a:ext>
            </a:extLst>
          </p:cNvPr>
          <p:cNvSpPr/>
          <p:nvPr/>
        </p:nvSpPr>
        <p:spPr>
          <a:xfrm>
            <a:off x="2930351" y="3429001"/>
            <a:ext cx="1309140" cy="158634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3" name="圖片 2" descr="一張含有 地圖, 運輸, 線條畫 的圖片&#10;&#10;自動產生的描述">
            <a:extLst>
              <a:ext uri="{FF2B5EF4-FFF2-40B4-BE49-F238E27FC236}">
                <a16:creationId xmlns:a16="http://schemas.microsoft.com/office/drawing/2014/main" id="{A57EF184-4B42-04FE-E76A-BBC8D008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815130"/>
            <a:ext cx="5175275" cy="38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 – Code Coverage(1/3) 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在利用這個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Makefile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進行模擬時，會生成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Coverage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分析需要的檔案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輸入“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 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verdi_cov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”已進入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</a:t>
            </a:r>
          </a:p>
          <a:p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49" name="圖片 42" descr="一張含有 文字 的圖片&#10;&#10;自動產生的描述">
            <a:extLst>
              <a:ext uri="{FF2B5EF4-FFF2-40B4-BE49-F238E27FC236}">
                <a16:creationId xmlns:a16="http://schemas.microsoft.com/office/drawing/2014/main" id="{CB9CA999-48F2-93BA-D21F-67A41E69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815245"/>
            <a:ext cx="4856989" cy="8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A7A651-F523-FBEC-C175-7B9DD2A07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42" y="3792538"/>
            <a:ext cx="7978338" cy="4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6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 – Code Coverage(2/3) 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下面會有所有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coverage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狀態的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coverage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000430-F33F-1EBD-D603-117142071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126"/>
          <a:stretch/>
        </p:blipFill>
        <p:spPr>
          <a:xfrm>
            <a:off x="1065683" y="2461179"/>
            <a:ext cx="10060631" cy="389741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0FF3B29-9EDD-3896-B8A3-DD459CEE49F5}"/>
              </a:ext>
            </a:extLst>
          </p:cNvPr>
          <p:cNvSpPr txBox="1"/>
          <p:nvPr/>
        </p:nvSpPr>
        <p:spPr>
          <a:xfrm>
            <a:off x="1350498" y="4811151"/>
            <a:ext cx="3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coverage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491A57E-1E98-6C6F-2731-25DA7C00B440}"/>
              </a:ext>
            </a:extLst>
          </p:cNvPr>
          <p:cNvSpPr txBox="1"/>
          <p:nvPr/>
        </p:nvSpPr>
        <p:spPr>
          <a:xfrm>
            <a:off x="7807569" y="4487985"/>
            <a:ext cx="331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coverage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的細項部分，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如哪個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toggle……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2D2969-9790-CAD2-BA96-5DC94751E068}"/>
              </a:ext>
            </a:extLst>
          </p:cNvPr>
          <p:cNvSpPr txBox="1"/>
          <p:nvPr/>
        </p:nvSpPr>
        <p:spPr>
          <a:xfrm>
            <a:off x="4977618" y="5134316"/>
            <a:ext cx="260246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原始程式碼，在選到相關項目時，對應的程式碼片段會被標記</a:t>
            </a:r>
          </a:p>
        </p:txBody>
      </p:sp>
    </p:spTree>
    <p:extLst>
      <p:ext uri="{BB962C8B-B14F-4D97-AF65-F5344CB8AC3E}">
        <p14:creationId xmlns:p14="http://schemas.microsoft.com/office/powerpoint/2010/main" val="284145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 Preparation– </a:t>
            </a:r>
            <a:r>
              <a:rPr lang="en-US" altLang="zh-TW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Makefile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57289A2A-30AA-1C47-3E1E-2AC60AED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snsd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後選擇“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VCS/Verdi script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”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Makefile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的檔案就會被複製到當前路徑</a:t>
            </a:r>
            <a:endParaRPr lang="zh-TW" altLang="en-US" sz="1300" dirty="0">
              <a:solidFill>
                <a:srgbClr val="FFFFFF"/>
              </a:solidFill>
            </a:endParaRPr>
          </a:p>
          <a:p>
            <a:endParaRPr lang="zh-TW" altLang="en-US" sz="1300" dirty="0">
              <a:solidFill>
                <a:srgbClr val="FFFFFF"/>
              </a:solidFill>
            </a:endParaRPr>
          </a:p>
        </p:txBody>
      </p:sp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894B9C8A-CCCD-12F9-F59A-CECCC366C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923"/>
          <a:stretch/>
        </p:blipFill>
        <p:spPr>
          <a:xfrm>
            <a:off x="2112571" y="3098271"/>
            <a:ext cx="7966855" cy="33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 – Code Coverage(3/3) 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右圖是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Finite State Machine Coverage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：程式碼中並沒有這個狀態轉移可能 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√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：有可能且模擬中有發生這個狀態轉移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：有可能但模擬中未發生這個狀態轉移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7BC1EE1-F56D-BAF6-DEE6-91EF41D21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50" y="1656293"/>
            <a:ext cx="5297149" cy="499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 Preparation– </a:t>
            </a:r>
            <a:r>
              <a:rPr lang="en-US" altLang="zh-TW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Filelist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(.f)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4">
            <a:extLst>
              <a:ext uri="{FF2B5EF4-FFF2-40B4-BE49-F238E27FC236}">
                <a16:creationId xmlns:a16="http://schemas.microsoft.com/office/drawing/2014/main" id="{413D1DEB-6821-D614-0E11-CF24D89A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將要模擬之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.v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檔與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Testbench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寫入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filelist.f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*Testbench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需放置在最前面位置，否則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timescale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會讀不到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DFF9639-1C33-93D1-685D-AD80A35D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44" y="3326437"/>
            <a:ext cx="8181910" cy="29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3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EDA Tool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snsd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後選擇“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VCS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”，該選項亦會同步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</a:t>
            </a: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若是未正常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，就重新輸入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snsd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，選擇“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Verdi, 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nWave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nLint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D150761D-A99D-D039-ECC1-9B8413DC5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66" y="3576166"/>
            <a:ext cx="8971865" cy="29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0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Introduction-VCS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57289A2A-30AA-1C47-3E1E-2AC60AED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6157" cy="489873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產品內容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VCS MX(</a:t>
            </a: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需另外</a:t>
            </a: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，支援多種程式語言</a:t>
            </a: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功能驗證與模擬</a:t>
            </a:r>
            <a:endParaRPr lang="en-US" altLang="zh-TW" sz="2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形式試驗與分析，支援</a:t>
            </a: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UVM</a:t>
            </a:r>
            <a:r>
              <a:rPr lang="zh-TW" altLang="en-US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SVA</a:t>
            </a: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Cadence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NC-Verilog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Incisive Enterprise Simulator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Xcelium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Logic Simulator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Siemens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Modelsim</a:t>
            </a:r>
            <a:endParaRPr lang="en-US" altLang="zh-TW" sz="1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6FE4A2-97DB-C602-BB45-99B727FD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1431146"/>
            <a:ext cx="5608319" cy="50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9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2733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VCS command option(1/2)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4">
            <a:extLst>
              <a:ext uri="{FF2B5EF4-FFF2-40B4-BE49-F238E27FC236}">
                <a16:creationId xmlns:a16="http://schemas.microsoft.com/office/drawing/2014/main" id="{188EB3DE-8626-5326-9615-5E91C443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-Full64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位元環境進行模擬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sverilog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：支援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systemverilog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-v2k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：支援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Verilog IEEE Std 1364-2001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incdir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+&lt;directory&gt;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搜尋之文件和資料夾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搜尋多個位置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-R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完後直接執行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 &lt;xxx.log&gt;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：輸出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過程中的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-timescale=&lt;time-unit&gt;/&lt;time-precision&gt;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timescale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vcd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&lt;filename&gt;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：將波型檔指定輸出為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vcd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，覆蓋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Verilog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dumpfile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-f &lt;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filelist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-name&gt;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filelist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(.f)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5431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2733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VCS command option(2/2)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4">
            <a:extLst>
              <a:ext uri="{FF2B5EF4-FFF2-40B4-BE49-F238E27FC236}">
                <a16:creationId xmlns:a16="http://schemas.microsoft.com/office/drawing/2014/main" id="{188EB3DE-8626-5326-9615-5E91C443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+define+&lt;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define_word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`ifdef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fsdb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：支援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FSDB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檔生成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-cm 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line+tgl+cond+fsm+branch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：指定要看的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 coverage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cm_name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&lt;name&gt;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：指定輸出執行檔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一般都是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simv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為預設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cm_hier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module_name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：指定要看的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module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-comp64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：指定在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64bit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下進行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，並產生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32bit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可執行檔用於模擬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debug_all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：使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UCLI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也能執行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-o &lt;name&gt;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：輸出可執行檔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simv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-q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：安靜模式，遮罩編譯過程</a:t>
            </a:r>
          </a:p>
        </p:txBody>
      </p:sp>
    </p:spTree>
    <p:extLst>
      <p:ext uri="{BB962C8B-B14F-4D97-AF65-F5344CB8AC3E}">
        <p14:creationId xmlns:p14="http://schemas.microsoft.com/office/powerpoint/2010/main" val="1917921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in </a:t>
            </a:r>
            <a:r>
              <a:rPr lang="en-US" altLang="zh-TW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Makefile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可以將常用到的指令宣告在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makefile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如下將</a:t>
            </a:r>
            <a:r>
              <a:rPr lang="en-US" altLang="zh-TW" sz="2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vcs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…..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之常用模擬指令使用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endParaRPr lang="zh-TW" altLang="en-US" sz="1300" dirty="0">
              <a:solidFill>
                <a:srgbClr val="FFFFFF"/>
              </a:solidFill>
            </a:endParaRPr>
          </a:p>
        </p:txBody>
      </p:sp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BA242A73-3C51-B135-ED7A-3DCA5812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563" y="3097275"/>
            <a:ext cx="6002872" cy="3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59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17">
            <a:extLst>
              <a:ext uri="{FF2B5EF4-FFF2-40B4-BE49-F238E27FC236}">
                <a16:creationId xmlns:a16="http://schemas.microsoft.com/office/drawing/2014/main" id="{AC6A9FB4-52E0-AB5A-25B5-5A41BDAFAD08}"/>
              </a:ext>
            </a:extLst>
          </p:cNvPr>
          <p:cNvPicPr preferRelativeResize="0"/>
          <p:nvPr/>
        </p:nvPicPr>
        <p:blipFill rotWithShape="1">
          <a:blip r:embed="rId2">
            <a:alphaModFix amt="35000"/>
          </a:blip>
          <a:srcRect t="7624" b="7471"/>
          <a:stretch/>
        </p:blipFill>
        <p:spPr>
          <a:xfrm>
            <a:off x="-1" y="0"/>
            <a:ext cx="12192000" cy="6857999"/>
          </a:xfrm>
          <a:prstGeom prst="rect">
            <a:avLst/>
          </a:prstGeom>
          <a:noFill/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35B2EDBC-FA62-5F72-3E13-1923EE81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in </a:t>
            </a:r>
            <a:r>
              <a:rPr lang="en-US" altLang="zh-TW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Makefile</a:t>
            </a:r>
            <a:r>
              <a:rPr lang="en-US" alt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8B2F26C6-148E-6119-1A97-D8BD438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可將經常會變換之變數另外宣告</a:t>
            </a:r>
          </a:p>
          <a:p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輸入“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 comp”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即可執行剛剛所宣告之指令</a:t>
            </a:r>
          </a:p>
          <a:p>
            <a:endParaRPr lang="zh-TW" altLang="en-US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也可以透過</a:t>
            </a:r>
            <a:r>
              <a:rPr lang="en-US" alt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 Propagate</a:t>
            </a:r>
            <a:r>
              <a:rPr lang="zh-TW" altLang="en-US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方法將變數進行修改</a:t>
            </a:r>
          </a:p>
          <a:p>
            <a:endParaRPr lang="zh-TW" altLang="en-US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FB39852-FC90-97F3-DAA2-FBE07278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08" y="2261198"/>
            <a:ext cx="5280611" cy="18463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21705C3-B425-AE0C-DBC9-843C69FDC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07" y="4496293"/>
            <a:ext cx="7354381" cy="4385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9B449D-2E7E-1EB5-5FC1-DCDD008C6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308" y="5494724"/>
            <a:ext cx="10054236" cy="3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4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942</Words>
  <Application>Microsoft Office PowerPoint</Application>
  <PresentationFormat>寬螢幕</PresentationFormat>
  <Paragraphs>110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Microsoft JhengHei UI</vt:lpstr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File Preparation– Makefile </vt:lpstr>
      <vt:lpstr>File Preparation– Filelist(.f)</vt:lpstr>
      <vt:lpstr>Source EDA Tool</vt:lpstr>
      <vt:lpstr>Introduction-VCS</vt:lpstr>
      <vt:lpstr>VCS command option(1/2)</vt:lpstr>
      <vt:lpstr>VCS command option(2/2)</vt:lpstr>
      <vt:lpstr>Command in Makefile(1/2)</vt:lpstr>
      <vt:lpstr>Command in Makefile(2/2)</vt:lpstr>
      <vt:lpstr>VCS Simulation – Step By Step (1/2)</vt:lpstr>
      <vt:lpstr>VCS Simulation – Step By Step(2/2)</vt:lpstr>
      <vt:lpstr>VCS Simulation – One Step</vt:lpstr>
      <vt:lpstr>Introduction-Verdi</vt:lpstr>
      <vt:lpstr>Verdi – nTrace(1/2)</vt:lpstr>
      <vt:lpstr>Verdi – nTrace(2/2)</vt:lpstr>
      <vt:lpstr>Verdi – nSchema</vt:lpstr>
      <vt:lpstr>Verdi – nState</vt:lpstr>
      <vt:lpstr>Verdi – Code Coverage(1/3) </vt:lpstr>
      <vt:lpstr>Verdi – Code Coverage(2/3) </vt:lpstr>
      <vt:lpstr>Verdi – Code Coverage(3/3)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M113010050</dc:creator>
  <cp:lastModifiedBy>M113010050</cp:lastModifiedBy>
  <cp:revision>6</cp:revision>
  <dcterms:created xsi:type="dcterms:W3CDTF">2022-12-18T16:17:10Z</dcterms:created>
  <dcterms:modified xsi:type="dcterms:W3CDTF">2022-12-19T19:23:52Z</dcterms:modified>
</cp:coreProperties>
</file>