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57" r:id="rId5"/>
    <p:sldId id="258" r:id="rId6"/>
    <p:sldId id="263" r:id="rId7"/>
    <p:sldId id="264" r:id="rId8"/>
    <p:sldId id="261" r:id="rId9"/>
    <p:sldId id="262" r:id="rId10"/>
    <p:sldId id="272" r:id="rId11"/>
    <p:sldId id="273" r:id="rId12"/>
    <p:sldId id="265" r:id="rId13"/>
    <p:sldId id="266" r:id="rId14"/>
    <p:sldId id="274" r:id="rId15"/>
    <p:sldId id="267" r:id="rId16"/>
    <p:sldId id="269" r:id="rId17"/>
    <p:sldId id="268" r:id="rId18"/>
    <p:sldId id="270"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93" r:id="rId32"/>
    <p:sldId id="286" r:id="rId33"/>
    <p:sldId id="287" r:id="rId34"/>
    <p:sldId id="294" r:id="rId35"/>
    <p:sldId id="295" r:id="rId36"/>
    <p:sldId id="288" r:id="rId37"/>
    <p:sldId id="289" r:id="rId38"/>
    <p:sldId id="291" r:id="rId39"/>
    <p:sldId id="290"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3F79B6B-0812-497F-960A-34F4B3529522}" type="datetimeFigureOut">
              <a:rPr lang="id-ID" smtClean="0"/>
              <a:t>25/04/2018</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48CCCF5-C91E-4173-BF19-430C51C54DE2}" type="slidenum">
              <a:rPr lang="id-ID" smtClean="0"/>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8957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25/04/2018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41457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25/04/2018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6307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79B6B-0812-497F-960A-34F4B3529522}" type="datetimeFigureOut">
              <a:rPr lang="id-ID" smtClean="0"/>
              <a:t>25/04/2018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272062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3F79B6B-0812-497F-960A-34F4B3529522}" type="datetimeFigureOut">
              <a:rPr lang="id-ID" smtClean="0"/>
              <a:t>25/04/2018</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033143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79B6B-0812-497F-960A-34F4B3529522}" type="datetimeFigureOut">
              <a:rPr lang="id-ID" smtClean="0"/>
              <a:t>25/04/2018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71060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79B6B-0812-497F-960A-34F4B3529522}" type="datetimeFigureOut">
              <a:rPr lang="id-ID" smtClean="0"/>
              <a:t>25/04/2018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172255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79B6B-0812-497F-960A-34F4B3529522}" type="datetimeFigureOut">
              <a:rPr lang="id-ID" smtClean="0"/>
              <a:t>25/04/2018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394900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79B6B-0812-497F-960A-34F4B3529522}" type="datetimeFigureOut">
              <a:rPr lang="id-ID" smtClean="0"/>
              <a:t>25/04/2018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8CCCF5-C91E-4173-BF19-430C51C54DE2}" type="slidenum">
              <a:rPr lang="id-ID" smtClean="0"/>
              <a:t>‹#›</a:t>
            </a:fld>
            <a:endParaRPr lang="id-ID"/>
          </a:p>
        </p:txBody>
      </p:sp>
    </p:spTree>
    <p:extLst>
      <p:ext uri="{BB962C8B-B14F-4D97-AF65-F5344CB8AC3E}">
        <p14:creationId xmlns:p14="http://schemas.microsoft.com/office/powerpoint/2010/main" val="541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25/04/2018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05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3F79B6B-0812-497F-960A-34F4B3529522}" type="datetimeFigureOut">
              <a:rPr lang="id-ID" smtClean="0"/>
              <a:t>25/04/2018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48CCCF5-C91E-4173-BF19-430C51C54DE2}" type="slidenum">
              <a:rPr lang="id-ID" smtClean="0"/>
              <a:t>‹#›</a:t>
            </a:fld>
            <a:endParaRPr lang="id-ID"/>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2771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3F79B6B-0812-497F-960A-34F4B3529522}" type="datetimeFigureOut">
              <a:rPr lang="id-ID" smtClean="0"/>
              <a:t>25/04/2018</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48CCCF5-C91E-4173-BF19-430C51C54DE2}" type="slidenum">
              <a:rPr lang="id-ID" smtClean="0"/>
              <a:t>‹#›</a:t>
            </a:fld>
            <a:endParaRPr lang="id-ID"/>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30878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ol97/Puzzy/blob/master/Soal.xls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lol97/Puzzy/blob/master/step1.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lol97/Puzzy/blob/master/step2.p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ABD3-69CC-4E34-A7DC-73DDDC5ED240}"/>
              </a:ext>
            </a:extLst>
          </p:cNvPr>
          <p:cNvSpPr>
            <a:spLocks noGrp="1"/>
          </p:cNvSpPr>
          <p:nvPr>
            <p:ph type="ctrTitle"/>
          </p:nvPr>
        </p:nvSpPr>
        <p:spPr/>
        <p:txBody>
          <a:bodyPr/>
          <a:lstStyle/>
          <a:p>
            <a:r>
              <a:rPr lang="en-ID"/>
              <a:t>Fuzzy Quantification Theory</a:t>
            </a:r>
            <a:endParaRPr lang="id-ID" dirty="0"/>
          </a:p>
        </p:txBody>
      </p:sp>
      <p:sp>
        <p:nvSpPr>
          <p:cNvPr id="3" name="Subtitle 2">
            <a:extLst>
              <a:ext uri="{FF2B5EF4-FFF2-40B4-BE49-F238E27FC236}">
                <a16:creationId xmlns:a16="http://schemas.microsoft.com/office/drawing/2014/main" id="{EC0FBA79-11A7-4CED-82DC-5EA41EAE805B}"/>
              </a:ext>
            </a:extLst>
          </p:cNvPr>
          <p:cNvSpPr>
            <a:spLocks noGrp="1"/>
          </p:cNvSpPr>
          <p:nvPr>
            <p:ph type="subTitle" idx="1"/>
          </p:nvPr>
        </p:nvSpPr>
        <p:spPr/>
        <p:txBody>
          <a:bodyPr>
            <a:normAutofit fontScale="92500" lnSpcReduction="10000"/>
          </a:bodyPr>
          <a:lstStyle/>
          <a:p>
            <a:r>
              <a:rPr lang="en-ID"/>
              <a:t>Sufyan Saori</a:t>
            </a:r>
          </a:p>
          <a:p>
            <a:r>
              <a:rPr lang="en-ID"/>
              <a:t>140810150068</a:t>
            </a:r>
          </a:p>
          <a:p>
            <a:r>
              <a:rPr lang="en-ID"/>
              <a:t>Teknik Informatika Unpad 2018</a:t>
            </a:r>
            <a:endParaRPr lang="id-ID" dirty="0"/>
          </a:p>
        </p:txBody>
      </p:sp>
    </p:spTree>
    <p:extLst>
      <p:ext uri="{BB962C8B-B14F-4D97-AF65-F5344CB8AC3E}">
        <p14:creationId xmlns:p14="http://schemas.microsoft.com/office/powerpoint/2010/main" val="160933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r>
              <a:rPr lang="en-ID" dirty="0"/>
              <a:t>	P</a:t>
            </a:r>
            <a:r>
              <a:rPr lang="id-ID" dirty="0"/>
              <a:t>ada Tabel 1 menunjukkan karakteristik Fuzzy </a:t>
            </a:r>
            <a:r>
              <a:rPr lang="id-ID" dirty="0" err="1"/>
              <a:t>Quantification</a:t>
            </a:r>
            <a:r>
              <a:rPr lang="id-ID" dirty="0"/>
              <a:t> </a:t>
            </a:r>
            <a:r>
              <a:rPr lang="id-ID" dirty="0" err="1"/>
              <a:t>Theory</a:t>
            </a:r>
            <a:r>
              <a:rPr lang="id-ID" dirty="0"/>
              <a:t> I.</a:t>
            </a:r>
            <a:r>
              <a:rPr lang="en-ID" dirty="0"/>
              <a:t> </a:t>
            </a:r>
            <a:r>
              <a:rPr lang="id-ID" dirty="0"/>
              <a:t>Pada tabel tersebut terdapat n buah sampel. </a:t>
            </a:r>
            <a:r>
              <a:rPr lang="id-ID" dirty="0" err="1"/>
              <a:t>External</a:t>
            </a:r>
            <a:r>
              <a:rPr lang="id-ID" dirty="0"/>
              <a:t> Standard (y) menunjukkan</a:t>
            </a:r>
            <a:r>
              <a:rPr lang="en-ID" dirty="0"/>
              <a:t> </a:t>
            </a:r>
            <a:r>
              <a:rPr lang="id-ID" dirty="0"/>
              <a:t>fungsi tujuan. </a:t>
            </a:r>
            <a:r>
              <a:rPr lang="id-ID" dirty="0" err="1"/>
              <a:t>yk</a:t>
            </a:r>
            <a:r>
              <a:rPr lang="id-ID" dirty="0"/>
              <a:t> adalah fungsi tujuan dari sampel </a:t>
            </a:r>
            <a:r>
              <a:rPr lang="id-ID" dirty="0" err="1"/>
              <a:t>ke-k</a:t>
            </a:r>
            <a:r>
              <a:rPr lang="id-ID" dirty="0"/>
              <a:t>. µi(k) adalah derajat suatu</a:t>
            </a:r>
            <a:r>
              <a:rPr lang="en-ID" dirty="0"/>
              <a:t> </a:t>
            </a:r>
            <a:r>
              <a:rPr lang="id-ID" dirty="0"/>
              <a:t>tanggapan terhadap kategori </a:t>
            </a:r>
            <a:r>
              <a:rPr lang="id-ID" dirty="0" err="1"/>
              <a:t>kulitatif</a:t>
            </a:r>
            <a:r>
              <a:rPr lang="id-ID" dirty="0"/>
              <a:t> </a:t>
            </a:r>
            <a:r>
              <a:rPr lang="id-ID" dirty="0" err="1"/>
              <a:t>ke-i</a:t>
            </a:r>
            <a:r>
              <a:rPr lang="id-ID" dirty="0"/>
              <a:t> (i=1,2, ..., P) pada sampel </a:t>
            </a:r>
            <a:r>
              <a:rPr lang="id-ID" dirty="0" err="1"/>
              <a:t>ke-k</a:t>
            </a:r>
            <a:r>
              <a:rPr lang="id-ID" dirty="0"/>
              <a:t> yang</a:t>
            </a:r>
            <a:r>
              <a:rPr lang="en-ID" dirty="0"/>
              <a:t> </a:t>
            </a:r>
            <a:r>
              <a:rPr lang="id-ID" dirty="0"/>
              <a:t>diberi nilai [0, 1].</a:t>
            </a:r>
          </a:p>
          <a:p>
            <a:pPr marL="0" indent="0" algn="just">
              <a:buNone/>
            </a:pPr>
            <a:r>
              <a:rPr lang="en-ID" dirty="0"/>
              <a:t>	</a:t>
            </a:r>
            <a:r>
              <a:rPr lang="id-ID" dirty="0"/>
              <a:t>Fuzzy </a:t>
            </a:r>
            <a:r>
              <a:rPr lang="id-ID" dirty="0" err="1"/>
              <a:t>Quantification</a:t>
            </a:r>
            <a:r>
              <a:rPr lang="id-ID" dirty="0"/>
              <a:t> </a:t>
            </a:r>
            <a:r>
              <a:rPr lang="id-ID" dirty="0" err="1"/>
              <a:t>Theory</a:t>
            </a:r>
            <a:r>
              <a:rPr lang="id-ID" dirty="0"/>
              <a:t> I sama halnya menentukan suatu fungsi linear</a:t>
            </a:r>
            <a:r>
              <a:rPr lang="en-ID" dirty="0"/>
              <a:t> </a:t>
            </a:r>
            <a:r>
              <a:rPr lang="id-ID" dirty="0"/>
              <a:t>dari beberapa kategori (</a:t>
            </a:r>
            <a:r>
              <a:rPr lang="id-ID" dirty="0" err="1"/>
              <a:t>Terano</a:t>
            </a:r>
            <a:r>
              <a:rPr lang="id-ID" dirty="0"/>
              <a:t> </a:t>
            </a:r>
            <a:r>
              <a:rPr lang="id-ID" dirty="0" err="1"/>
              <a:t>et</a:t>
            </a:r>
            <a:r>
              <a:rPr lang="id-ID" dirty="0"/>
              <a:t> </a:t>
            </a:r>
            <a:r>
              <a:rPr lang="id-ID" dirty="0" err="1"/>
              <a:t>al.</a:t>
            </a:r>
            <a:r>
              <a:rPr lang="id-ID" dirty="0"/>
              <a:t>, 1992):</a:t>
            </a:r>
            <a:endParaRPr lang="en-ID" dirty="0"/>
          </a:p>
          <a:p>
            <a:pPr marL="0" indent="0" algn="just">
              <a:buNone/>
            </a:pPr>
            <a:endParaRPr lang="en-ID" dirty="0"/>
          </a:p>
          <a:p>
            <a:pPr marL="0" indent="0" algn="just">
              <a:buNone/>
            </a:pPr>
            <a:endParaRPr lang="en-ID" dirty="0"/>
          </a:p>
          <a:p>
            <a:pPr marL="0" indent="0" algn="just">
              <a:buNone/>
            </a:pPr>
            <a:r>
              <a:rPr lang="en-ID" dirty="0"/>
              <a:t>	</a:t>
            </a:r>
            <a:r>
              <a:rPr lang="id-ID" dirty="0"/>
              <a:t>Persamaan 1, tentu saja diharapkan variasi tujuan memberikan nilai </a:t>
            </a:r>
            <a:r>
              <a:rPr lang="id-ID" dirty="0" err="1"/>
              <a:t>error</a:t>
            </a:r>
            <a:r>
              <a:rPr lang="en-ID" dirty="0"/>
              <a:t> </a:t>
            </a:r>
            <a:r>
              <a:rPr lang="id-ID" dirty="0"/>
              <a:t>yang sangat kecil. Untuk keperluan tersebut, dapat disusun bentuk matriks:</a:t>
            </a:r>
          </a:p>
        </p:txBody>
      </p:sp>
      <p:pic>
        <p:nvPicPr>
          <p:cNvPr id="4" name="Picture 3">
            <a:extLst>
              <a:ext uri="{FF2B5EF4-FFF2-40B4-BE49-F238E27FC236}">
                <a16:creationId xmlns:a16="http://schemas.microsoft.com/office/drawing/2014/main" id="{AADCC131-CCD5-41D6-82DB-000DC137E770}"/>
              </a:ext>
            </a:extLst>
          </p:cNvPr>
          <p:cNvPicPr>
            <a:picLocks noChangeAspect="1"/>
          </p:cNvPicPr>
          <p:nvPr/>
        </p:nvPicPr>
        <p:blipFill>
          <a:blip r:embed="rId2"/>
          <a:stretch>
            <a:fillRect/>
          </a:stretch>
        </p:blipFill>
        <p:spPr>
          <a:xfrm>
            <a:off x="2434283" y="2555532"/>
            <a:ext cx="6705600" cy="619125"/>
          </a:xfrm>
          <a:prstGeom prst="rect">
            <a:avLst/>
          </a:prstGeom>
        </p:spPr>
      </p:pic>
      <p:pic>
        <p:nvPicPr>
          <p:cNvPr id="5" name="Picture 4">
            <a:extLst>
              <a:ext uri="{FF2B5EF4-FFF2-40B4-BE49-F238E27FC236}">
                <a16:creationId xmlns:a16="http://schemas.microsoft.com/office/drawing/2014/main" id="{C3879A61-322F-40C2-B451-F0F5600BE474}"/>
              </a:ext>
            </a:extLst>
          </p:cNvPr>
          <p:cNvPicPr>
            <a:picLocks noChangeAspect="1"/>
          </p:cNvPicPr>
          <p:nvPr/>
        </p:nvPicPr>
        <p:blipFill>
          <a:blip r:embed="rId3"/>
          <a:stretch>
            <a:fillRect/>
          </a:stretch>
        </p:blipFill>
        <p:spPr>
          <a:xfrm>
            <a:off x="2434283" y="4137581"/>
            <a:ext cx="6896100" cy="1400175"/>
          </a:xfrm>
          <a:prstGeom prst="rect">
            <a:avLst/>
          </a:prstGeom>
        </p:spPr>
      </p:pic>
    </p:spTree>
    <p:extLst>
      <p:ext uri="{BB962C8B-B14F-4D97-AF65-F5344CB8AC3E}">
        <p14:creationId xmlns:p14="http://schemas.microsoft.com/office/powerpoint/2010/main" val="135901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81772C-DB60-43D4-A693-0F81E0A094B3}"/>
                  </a:ext>
                </a:extLst>
              </p:cNvPr>
              <p:cNvSpPr>
                <a:spLocks noGrp="1"/>
              </p:cNvSpPr>
              <p:nvPr>
                <p:ph idx="1"/>
              </p:nvPr>
            </p:nvSpPr>
            <p:spPr>
              <a:xfrm>
                <a:off x="1371600" y="481914"/>
                <a:ext cx="9601200" cy="5385486"/>
              </a:xfrm>
            </p:spPr>
            <p:txBody>
              <a:bodyPr/>
              <a:lstStyle/>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err="1"/>
                  <a:t>Dengan</a:t>
                </a:r>
                <a:r>
                  <a:rPr lang="en-ID" dirty="0"/>
                  <a:t> </a:t>
                </a:r>
                <a:r>
                  <a:rPr lang="en-ID" dirty="0" err="1"/>
                  <a:t>demikian</a:t>
                </a:r>
                <a:r>
                  <a:rPr lang="en-ID" dirty="0"/>
                  <a:t>, error variance </a:t>
                </a:r>
                <a:r>
                  <a:rPr lang="en-ID" dirty="0" err="1"/>
                  <a:t>untuk</a:t>
                </a:r>
                <a:r>
                  <a:rPr lang="en-ID" dirty="0"/>
                  <a:t> fuzzy group </a:t>
                </a:r>
                <a14:m>
                  <m:oMath xmlns:m="http://schemas.openxmlformats.org/officeDocument/2006/math">
                    <m:sSubSup>
                      <m:sSubSupPr>
                        <m:ctrlPr>
                          <a:rPr lang="en-ID" i="1">
                            <a:latin typeface="Cambria Math" panose="02040503050406030204" pitchFamily="18" charset="0"/>
                            <a:ea typeface="Cambria Math" panose="02040503050406030204" pitchFamily="18" charset="0"/>
                          </a:rPr>
                        </m:ctrlPr>
                      </m:sSubSupPr>
                      <m:e>
                        <m:r>
                          <a:rPr lang="en-ID" i="1">
                            <a:latin typeface="Cambria Math" panose="02040503050406030204" pitchFamily="18" charset="0"/>
                            <a:ea typeface="Cambria Math" panose="02040503050406030204" pitchFamily="18" charset="0"/>
                          </a:rPr>
                          <m:t>𝛿</m:t>
                        </m:r>
                      </m:e>
                      <m:sub>
                        <m:r>
                          <a:rPr lang="en-ID" i="1">
                            <a:latin typeface="Cambria Math" panose="02040503050406030204" pitchFamily="18" charset="0"/>
                            <a:ea typeface="Cambria Math" panose="02040503050406030204" pitchFamily="18" charset="0"/>
                          </a:rPr>
                          <m:t>𝐵</m:t>
                        </m:r>
                      </m:sub>
                      <m:sup>
                        <m:r>
                          <a:rPr lang="en-ID" i="1">
                            <a:latin typeface="Cambria Math" panose="02040503050406030204" pitchFamily="18" charset="0"/>
                            <a:ea typeface="Cambria Math" panose="02040503050406030204" pitchFamily="18" charset="0"/>
                          </a:rPr>
                          <m:t>2</m:t>
                        </m:r>
                      </m:sup>
                    </m:sSubSup>
                  </m:oMath>
                </a14:m>
                <a:r>
                  <a:rPr lang="en-ID" dirty="0"/>
                  <a:t> </a:t>
                </a:r>
                <a:r>
                  <a:rPr lang="en-ID" dirty="0" err="1"/>
                  <a:t>adalah</a:t>
                </a:r>
                <a:r>
                  <a:rPr lang="en-ID" dirty="0"/>
                  <a:t>:</a:t>
                </a:r>
              </a:p>
              <a:p>
                <a:pPr marL="0" indent="0" algn="just">
                  <a:buNone/>
                </a:pPr>
                <a:endParaRPr lang="en-ID" dirty="0"/>
              </a:p>
              <a:p>
                <a:pPr marL="0" indent="0" algn="just">
                  <a:buNone/>
                </a:pPr>
                <a:endParaRPr lang="en-ID" dirty="0"/>
              </a:p>
              <a:p>
                <a:pPr marL="0" indent="0" algn="just">
                  <a:buNone/>
                </a:pPr>
                <a:endParaRPr lang="en-ID" dirty="0"/>
              </a:p>
              <a:p>
                <a:pPr marL="0" indent="0" algn="just">
                  <a:buNone/>
                </a:pPr>
                <a:endParaRPr lang="en-ID" dirty="0"/>
              </a:p>
              <a:p>
                <a:pPr marL="0" indent="0" algn="just">
                  <a:buNone/>
                </a:pPr>
                <a:r>
                  <a:rPr lang="en-ID" dirty="0"/>
                  <a:t>	</a:t>
                </a:r>
                <a:r>
                  <a:rPr lang="en-ID" dirty="0" err="1"/>
                  <a:t>Bobot</a:t>
                </a:r>
                <a:r>
                  <a:rPr lang="en-ID" dirty="0"/>
                  <a:t> </a:t>
                </a:r>
                <a:r>
                  <a:rPr lang="en-ID" dirty="0" err="1"/>
                  <a:t>kategori</a:t>
                </a:r>
                <a:r>
                  <a:rPr lang="en-ID" dirty="0"/>
                  <a:t> a yang </a:t>
                </a:r>
                <a:r>
                  <a:rPr lang="en-ID" dirty="0" err="1"/>
                  <a:t>meminimumkan</a:t>
                </a:r>
                <a:r>
                  <a:rPr lang="en-ID" dirty="0"/>
                  <a:t> error variance </a:t>
                </a:r>
                <a:r>
                  <a:rPr lang="en-ID" dirty="0" err="1"/>
                  <a:t>diberikan</a:t>
                </a:r>
                <a:r>
                  <a:rPr lang="en-ID" dirty="0"/>
                  <a:t> </a:t>
                </a:r>
                <a:r>
                  <a:rPr lang="en-ID" dirty="0" err="1"/>
                  <a:t>dengan</a:t>
                </a:r>
                <a:r>
                  <a:rPr lang="en-ID" dirty="0"/>
                  <a:t> </a:t>
                </a:r>
                <a:r>
                  <a:rPr lang="en-ID" dirty="0" err="1"/>
                  <a:t>persamaan</a:t>
                </a:r>
                <a:r>
                  <a:rPr lang="en-ID" dirty="0"/>
                  <a:t> </a:t>
                </a:r>
                <a:r>
                  <a:rPr lang="en-ID" dirty="0" err="1"/>
                  <a:t>sebagai</a:t>
                </a:r>
                <a:r>
                  <a:rPr lang="en-ID" dirty="0"/>
                  <a:t> </a:t>
                </a:r>
                <a:r>
                  <a:rPr lang="en-ID" dirty="0" err="1"/>
                  <a:t>berikut</a:t>
                </a:r>
                <a:r>
                  <a:rPr lang="en-ID" dirty="0"/>
                  <a:t>:</a:t>
                </a:r>
              </a:p>
              <a:p>
                <a:pPr marL="0" indent="0" algn="just">
                  <a:buNone/>
                </a:pPr>
                <a:endParaRPr lang="en-ID" dirty="0"/>
              </a:p>
              <a:p>
                <a:pPr marL="0" indent="0" algn="just">
                  <a:buNone/>
                </a:pPr>
                <a:endParaRPr lang="id-ID" dirty="0"/>
              </a:p>
            </p:txBody>
          </p:sp>
        </mc:Choice>
        <mc:Fallback xmlns="">
          <p:sp>
            <p:nvSpPr>
              <p:cNvPr id="3" name="Content Placeholder 2">
                <a:extLst>
                  <a:ext uri="{FF2B5EF4-FFF2-40B4-BE49-F238E27FC236}">
                    <a16:creationId xmlns:a16="http://schemas.microsoft.com/office/drawing/2014/main" id="{FB81772C-DB60-43D4-A693-0F81E0A094B3}"/>
                  </a:ext>
                </a:extLst>
              </p:cNvPr>
              <p:cNvSpPr>
                <a:spLocks noGrp="1" noRot="1" noChangeAspect="1" noMove="1" noResize="1" noEditPoints="1" noAdjustHandles="1" noChangeArrowheads="1" noChangeShapeType="1" noTextEdit="1"/>
              </p:cNvSpPr>
              <p:nvPr>
                <p:ph idx="1"/>
              </p:nvPr>
            </p:nvSpPr>
            <p:spPr>
              <a:xfrm>
                <a:off x="1371600" y="481914"/>
                <a:ext cx="9601200" cy="5385486"/>
              </a:xfrm>
              <a:blipFill>
                <a:blip r:embed="rId2"/>
                <a:stretch>
                  <a:fillRect l="-635" r="-635"/>
                </a:stretch>
              </a:blipFill>
            </p:spPr>
            <p:txBody>
              <a:bodyPr/>
              <a:lstStyle/>
              <a:p>
                <a:r>
                  <a:rPr lang="id-ID">
                    <a:noFill/>
                  </a:rPr>
                  <a:t> </a:t>
                </a:r>
              </a:p>
            </p:txBody>
          </p:sp>
        </mc:Fallback>
      </mc:AlternateContent>
      <p:pic>
        <p:nvPicPr>
          <p:cNvPr id="8" name="Picture 7">
            <a:extLst>
              <a:ext uri="{FF2B5EF4-FFF2-40B4-BE49-F238E27FC236}">
                <a16:creationId xmlns:a16="http://schemas.microsoft.com/office/drawing/2014/main" id="{A820C5F7-F68C-45B6-AF67-3AA5B2169B67}"/>
              </a:ext>
            </a:extLst>
          </p:cNvPr>
          <p:cNvPicPr>
            <a:picLocks noChangeAspect="1"/>
          </p:cNvPicPr>
          <p:nvPr/>
        </p:nvPicPr>
        <p:blipFill>
          <a:blip r:embed="rId3"/>
          <a:stretch>
            <a:fillRect/>
          </a:stretch>
        </p:blipFill>
        <p:spPr>
          <a:xfrm>
            <a:off x="2361041" y="580510"/>
            <a:ext cx="6734175" cy="2143125"/>
          </a:xfrm>
          <a:prstGeom prst="rect">
            <a:avLst/>
          </a:prstGeom>
        </p:spPr>
      </p:pic>
      <p:pic>
        <p:nvPicPr>
          <p:cNvPr id="2" name="Picture 1">
            <a:extLst>
              <a:ext uri="{FF2B5EF4-FFF2-40B4-BE49-F238E27FC236}">
                <a16:creationId xmlns:a16="http://schemas.microsoft.com/office/drawing/2014/main" id="{F8E7DAE7-D406-49F1-BEB1-411C0CDE23E0}"/>
              </a:ext>
            </a:extLst>
          </p:cNvPr>
          <p:cNvPicPr>
            <a:picLocks noChangeAspect="1"/>
          </p:cNvPicPr>
          <p:nvPr/>
        </p:nvPicPr>
        <p:blipFill>
          <a:blip r:embed="rId4"/>
          <a:stretch>
            <a:fillRect/>
          </a:stretch>
        </p:blipFill>
        <p:spPr>
          <a:xfrm>
            <a:off x="2370566" y="3174657"/>
            <a:ext cx="6724650" cy="1533525"/>
          </a:xfrm>
          <a:prstGeom prst="rect">
            <a:avLst/>
          </a:prstGeom>
        </p:spPr>
      </p:pic>
      <p:pic>
        <p:nvPicPr>
          <p:cNvPr id="6" name="Picture 5">
            <a:extLst>
              <a:ext uri="{FF2B5EF4-FFF2-40B4-BE49-F238E27FC236}">
                <a16:creationId xmlns:a16="http://schemas.microsoft.com/office/drawing/2014/main" id="{11653322-2649-4738-888A-BB1501E90EA4}"/>
              </a:ext>
            </a:extLst>
          </p:cNvPr>
          <p:cNvPicPr>
            <a:picLocks noChangeAspect="1"/>
          </p:cNvPicPr>
          <p:nvPr/>
        </p:nvPicPr>
        <p:blipFill>
          <a:blip r:embed="rId5"/>
          <a:stretch>
            <a:fillRect/>
          </a:stretch>
        </p:blipFill>
        <p:spPr>
          <a:xfrm>
            <a:off x="2370566" y="5634939"/>
            <a:ext cx="6734175" cy="257175"/>
          </a:xfrm>
          <a:prstGeom prst="rect">
            <a:avLst/>
          </a:prstGeom>
        </p:spPr>
      </p:pic>
    </p:spTree>
    <p:extLst>
      <p:ext uri="{BB962C8B-B14F-4D97-AF65-F5344CB8AC3E}">
        <p14:creationId xmlns:p14="http://schemas.microsoft.com/office/powerpoint/2010/main" val="297243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E710-5854-442B-9480-4FE843E5A2AB}"/>
              </a:ext>
            </a:extLst>
          </p:cNvPr>
          <p:cNvSpPr>
            <a:spLocks noGrp="1"/>
          </p:cNvSpPr>
          <p:nvPr>
            <p:ph type="title"/>
          </p:nvPr>
        </p:nvSpPr>
        <p:spPr/>
        <p:txBody>
          <a:bodyPr/>
          <a:lstStyle/>
          <a:p>
            <a:r>
              <a:rPr lang="en-ID" dirty="0"/>
              <a:t>Cara </a:t>
            </a:r>
            <a:r>
              <a:rPr lang="en-ID" dirty="0" err="1"/>
              <a:t>kerja</a:t>
            </a:r>
            <a:endParaRPr lang="id-ID" dirty="0"/>
          </a:p>
        </p:txBody>
      </p:sp>
      <p:sp>
        <p:nvSpPr>
          <p:cNvPr id="3" name="Content Placeholder 2">
            <a:extLst>
              <a:ext uri="{FF2B5EF4-FFF2-40B4-BE49-F238E27FC236}">
                <a16:creationId xmlns:a16="http://schemas.microsoft.com/office/drawing/2014/main" id="{1DD1A5C3-A741-47C8-BCAE-15B841A3FA64}"/>
              </a:ext>
            </a:extLst>
          </p:cNvPr>
          <p:cNvSpPr>
            <a:spLocks noGrp="1"/>
          </p:cNvSpPr>
          <p:nvPr>
            <p:ph idx="1"/>
          </p:nvPr>
        </p:nvSpPr>
        <p:spPr/>
        <p:txBody>
          <a:bodyPr/>
          <a:lstStyle/>
          <a:p>
            <a:r>
              <a:rPr lang="en-ID" dirty="0" err="1"/>
              <a:t>Normalkan</a:t>
            </a:r>
            <a:r>
              <a:rPr lang="en-ID" dirty="0"/>
              <a:t> </a:t>
            </a:r>
            <a:r>
              <a:rPr lang="en-ID" dirty="0" err="1"/>
              <a:t>semua</a:t>
            </a:r>
            <a:r>
              <a:rPr lang="en-ID" dirty="0"/>
              <a:t> </a:t>
            </a:r>
            <a:r>
              <a:rPr lang="en-ID" dirty="0" err="1"/>
              <a:t>nilai</a:t>
            </a:r>
            <a:r>
              <a:rPr lang="en-ID" dirty="0"/>
              <a:t> </a:t>
            </a:r>
            <a:r>
              <a:rPr lang="en-ID" dirty="0" err="1"/>
              <a:t>sampel</a:t>
            </a:r>
            <a:r>
              <a:rPr lang="en-ID" dirty="0"/>
              <a:t> </a:t>
            </a:r>
            <a:r>
              <a:rPr lang="en-ID" dirty="0" err="1"/>
              <a:t>grup</a:t>
            </a:r>
            <a:r>
              <a:rPr lang="en-ID" dirty="0"/>
              <a:t> </a:t>
            </a:r>
            <a:r>
              <a:rPr lang="en-ID" dirty="0" err="1"/>
              <a:t>ke</a:t>
            </a:r>
            <a:r>
              <a:rPr lang="en-ID" dirty="0"/>
              <a:t> </a:t>
            </a:r>
            <a:r>
              <a:rPr lang="en-ID" dirty="0" err="1"/>
              <a:t>dalam</a:t>
            </a:r>
            <a:r>
              <a:rPr lang="en-ID" dirty="0"/>
              <a:t> [0 1]</a:t>
            </a:r>
          </a:p>
          <a:p>
            <a:r>
              <a:rPr lang="en-ID" dirty="0" err="1"/>
              <a:t>Tentukan</a:t>
            </a:r>
            <a:r>
              <a:rPr lang="en-ID" dirty="0"/>
              <a:t> 2 </a:t>
            </a:r>
            <a:r>
              <a:rPr lang="en-ID" dirty="0" err="1"/>
              <a:t>variabel</a:t>
            </a:r>
            <a:r>
              <a:rPr lang="en-ID" dirty="0"/>
              <a:t> yang </a:t>
            </a:r>
            <a:r>
              <a:rPr lang="en-ID" dirty="0" err="1"/>
              <a:t>akan</a:t>
            </a:r>
            <a:r>
              <a:rPr lang="en-ID" dirty="0"/>
              <a:t> </a:t>
            </a:r>
            <a:r>
              <a:rPr lang="en-ID" dirty="0" err="1"/>
              <a:t>dijadikan</a:t>
            </a:r>
            <a:r>
              <a:rPr lang="en-ID" dirty="0"/>
              <a:t> </a:t>
            </a:r>
            <a:r>
              <a:rPr lang="en-ID" dirty="0" err="1"/>
              <a:t>sebagai</a:t>
            </a:r>
            <a:r>
              <a:rPr lang="en-ID" dirty="0"/>
              <a:t> </a:t>
            </a:r>
            <a:r>
              <a:rPr lang="en-ID" dirty="0" err="1"/>
              <a:t>acuan</a:t>
            </a:r>
            <a:r>
              <a:rPr lang="en-ID" dirty="0"/>
              <a:t> </a:t>
            </a:r>
            <a:r>
              <a:rPr lang="en-ID" dirty="0" err="1"/>
              <a:t>utama</a:t>
            </a:r>
            <a:r>
              <a:rPr lang="en-ID" dirty="0"/>
              <a:t> </a:t>
            </a:r>
          </a:p>
          <a:p>
            <a:r>
              <a:rPr lang="en-ID" dirty="0" err="1"/>
              <a:t>Buat</a:t>
            </a:r>
            <a:r>
              <a:rPr lang="en-ID" dirty="0"/>
              <a:t> </a:t>
            </a:r>
            <a:r>
              <a:rPr lang="en-ID" dirty="0" err="1"/>
              <a:t>persamaan</a:t>
            </a:r>
            <a:r>
              <a:rPr lang="en-ID" dirty="0"/>
              <a:t> </a:t>
            </a:r>
            <a:r>
              <a:rPr lang="en-ID" dirty="0" err="1"/>
              <a:t>regresi</a:t>
            </a:r>
            <a:r>
              <a:rPr lang="en-ID" dirty="0"/>
              <a:t> </a:t>
            </a:r>
            <a:r>
              <a:rPr lang="en-ID" dirty="0" err="1"/>
              <a:t>dari</a:t>
            </a:r>
            <a:r>
              <a:rPr lang="en-ID" dirty="0"/>
              <a:t> 2 variable</a:t>
            </a:r>
          </a:p>
          <a:p>
            <a:r>
              <a:rPr lang="en-ID" dirty="0" err="1"/>
              <a:t>Catat</a:t>
            </a:r>
            <a:r>
              <a:rPr lang="en-ID" dirty="0"/>
              <a:t> </a:t>
            </a:r>
            <a:r>
              <a:rPr lang="en-ID" dirty="0" err="1"/>
              <a:t>semua</a:t>
            </a:r>
            <a:r>
              <a:rPr lang="en-ID" dirty="0"/>
              <a:t> </a:t>
            </a:r>
            <a:r>
              <a:rPr lang="en-ID" dirty="0" err="1"/>
              <a:t>persamaan</a:t>
            </a:r>
            <a:endParaRPr lang="en-ID" dirty="0"/>
          </a:p>
          <a:p>
            <a:r>
              <a:rPr lang="en-ID" dirty="0" err="1"/>
              <a:t>Cari</a:t>
            </a:r>
            <a:r>
              <a:rPr lang="en-ID" dirty="0"/>
              <a:t> </a:t>
            </a:r>
            <a:r>
              <a:rPr lang="en-ID" dirty="0" err="1"/>
              <a:t>nilai</a:t>
            </a:r>
            <a:r>
              <a:rPr lang="en-ID" dirty="0"/>
              <a:t> </a:t>
            </a:r>
            <a:r>
              <a:rPr lang="en-ID" dirty="0" err="1"/>
              <a:t>regresi</a:t>
            </a:r>
            <a:r>
              <a:rPr lang="en-ID" dirty="0"/>
              <a:t> yang </a:t>
            </a:r>
            <a:r>
              <a:rPr lang="en-ID" dirty="0" err="1"/>
              <a:t>pengaruhnya</a:t>
            </a:r>
            <a:r>
              <a:rPr lang="en-ID" dirty="0"/>
              <a:t> paling </a:t>
            </a:r>
            <a:r>
              <a:rPr lang="en-ID" dirty="0" err="1"/>
              <a:t>tinggi</a:t>
            </a:r>
            <a:endParaRPr lang="id-ID" dirty="0"/>
          </a:p>
        </p:txBody>
      </p:sp>
    </p:spTree>
    <p:extLst>
      <p:ext uri="{BB962C8B-B14F-4D97-AF65-F5344CB8AC3E}">
        <p14:creationId xmlns:p14="http://schemas.microsoft.com/office/powerpoint/2010/main" val="322224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79F6-E97A-4834-911A-2234A5B874FF}"/>
              </a:ext>
            </a:extLst>
          </p:cNvPr>
          <p:cNvSpPr>
            <a:spLocks noGrp="1"/>
          </p:cNvSpPr>
          <p:nvPr>
            <p:ph type="title"/>
          </p:nvPr>
        </p:nvSpPr>
        <p:spPr/>
        <p:txBody>
          <a:bodyPr/>
          <a:lstStyle/>
          <a:p>
            <a:r>
              <a:rPr lang="en-ID" dirty="0" err="1"/>
              <a:t>Contoh</a:t>
            </a:r>
            <a:r>
              <a:rPr lang="en-ID" dirty="0"/>
              <a:t> </a:t>
            </a:r>
            <a:r>
              <a:rPr lang="en-ID" dirty="0" err="1"/>
              <a:t>Soal</a:t>
            </a:r>
            <a:endParaRPr lang="id-ID" dirty="0"/>
          </a:p>
        </p:txBody>
      </p:sp>
      <p:sp>
        <p:nvSpPr>
          <p:cNvPr id="3" name="Content Placeholder 2">
            <a:extLst>
              <a:ext uri="{FF2B5EF4-FFF2-40B4-BE49-F238E27FC236}">
                <a16:creationId xmlns:a16="http://schemas.microsoft.com/office/drawing/2014/main" id="{D66D0B44-2558-4F0C-A06B-CD0B544C9CB8}"/>
              </a:ext>
            </a:extLst>
          </p:cNvPr>
          <p:cNvSpPr>
            <a:spLocks noGrp="1"/>
          </p:cNvSpPr>
          <p:nvPr>
            <p:ph idx="1"/>
          </p:nvPr>
        </p:nvSpPr>
        <p:spPr>
          <a:xfrm>
            <a:off x="1371600" y="1408670"/>
            <a:ext cx="9601200" cy="4458730"/>
          </a:xfrm>
        </p:spPr>
        <p:txBody>
          <a:bodyPr>
            <a:normAutofit/>
          </a:bodyPr>
          <a:lstStyle/>
          <a:p>
            <a:pPr marL="0" indent="0">
              <a:buNone/>
            </a:pPr>
            <a:r>
              <a:rPr lang="en-ID" dirty="0"/>
              <a:t>	</a:t>
            </a:r>
            <a:r>
              <a:rPr lang="en-ID" dirty="0" err="1"/>
              <a:t>Pemerintah</a:t>
            </a:r>
            <a:r>
              <a:rPr lang="en-ID" dirty="0"/>
              <a:t> </a:t>
            </a:r>
            <a:r>
              <a:rPr lang="en-ID" dirty="0" err="1"/>
              <a:t>suatu</a:t>
            </a:r>
            <a:r>
              <a:rPr lang="en-ID" dirty="0"/>
              <a:t> </a:t>
            </a:r>
            <a:r>
              <a:rPr lang="en-ID" dirty="0" err="1"/>
              <a:t>daerah</a:t>
            </a:r>
            <a:r>
              <a:rPr lang="en-ID" dirty="0"/>
              <a:t> </a:t>
            </a:r>
            <a:r>
              <a:rPr lang="en-ID" dirty="0" err="1"/>
              <a:t>ingin</a:t>
            </a:r>
            <a:r>
              <a:rPr lang="en-ID" dirty="0"/>
              <a:t> </a:t>
            </a:r>
            <a:r>
              <a:rPr lang="en-ID" dirty="0" err="1"/>
              <a:t>mengetahui</a:t>
            </a:r>
            <a:r>
              <a:rPr lang="en-ID" dirty="0"/>
              <a:t> </a:t>
            </a:r>
            <a:r>
              <a:rPr lang="en-ID" dirty="0" err="1"/>
              <a:t>efek</a:t>
            </a:r>
            <a:r>
              <a:rPr lang="en-ID" dirty="0"/>
              <a:t> </a:t>
            </a:r>
            <a:r>
              <a:rPr lang="en-ID" dirty="0" err="1"/>
              <a:t>tingginya</a:t>
            </a:r>
            <a:r>
              <a:rPr lang="en-ID" dirty="0"/>
              <a:t> total-</a:t>
            </a:r>
            <a:r>
              <a:rPr lang="en-ID" dirty="0" err="1"/>
              <a:t>penjualan</a:t>
            </a:r>
            <a:r>
              <a:rPr lang="en-ID" dirty="0"/>
              <a:t> per </a:t>
            </a:r>
            <a:r>
              <a:rPr lang="en-ID" dirty="0" err="1"/>
              <a:t>bulan</a:t>
            </a:r>
            <a:r>
              <a:rPr lang="en-ID" dirty="0"/>
              <a:t> </a:t>
            </a:r>
            <a:r>
              <a:rPr lang="en-ID" dirty="0" err="1"/>
              <a:t>terhadap</a:t>
            </a:r>
            <a:r>
              <a:rPr lang="en-ID" dirty="0"/>
              <a:t> </a:t>
            </a:r>
            <a:r>
              <a:rPr lang="en-ID" dirty="0" err="1"/>
              <a:t>laba</a:t>
            </a:r>
            <a:r>
              <a:rPr lang="en-ID" dirty="0"/>
              <a:t> yang </a:t>
            </a:r>
            <a:r>
              <a:rPr lang="en-ID" dirty="0" err="1"/>
              <a:t>diperoleh</a:t>
            </a:r>
            <a:r>
              <a:rPr lang="en-ID" dirty="0"/>
              <a:t> </a:t>
            </a:r>
            <a:r>
              <a:rPr lang="en-ID" dirty="0" err="1"/>
              <a:t>dalam</a:t>
            </a:r>
            <a:r>
              <a:rPr lang="en-ID" dirty="0"/>
              <a:t> </a:t>
            </a:r>
            <a:r>
              <a:rPr lang="en-ID" dirty="0" err="1"/>
              <a:t>industi</a:t>
            </a:r>
            <a:r>
              <a:rPr lang="en-ID" dirty="0"/>
              <a:t> di </a:t>
            </a:r>
            <a:r>
              <a:rPr lang="en-ID" dirty="0" err="1"/>
              <a:t>daerahnya</a:t>
            </a:r>
            <a:r>
              <a:rPr lang="en-ID" dirty="0"/>
              <a:t>. Setelah </a:t>
            </a:r>
            <a:r>
              <a:rPr lang="en-ID" dirty="0" err="1"/>
              <a:t>pengumpulan</a:t>
            </a:r>
            <a:r>
              <a:rPr lang="en-ID" dirty="0"/>
              <a:t> </a:t>
            </a:r>
            <a:r>
              <a:rPr lang="en-ID" dirty="0" err="1"/>
              <a:t>berkas</a:t>
            </a:r>
            <a:r>
              <a:rPr lang="en-ID" dirty="0"/>
              <a:t> </a:t>
            </a:r>
            <a:r>
              <a:rPr lang="en-ID" dirty="0" err="1"/>
              <a:t>maka</a:t>
            </a:r>
            <a:r>
              <a:rPr lang="en-ID" dirty="0"/>
              <a:t> </a:t>
            </a:r>
            <a:r>
              <a:rPr lang="en-ID" dirty="0" err="1"/>
              <a:t>terdapat</a:t>
            </a:r>
            <a:r>
              <a:rPr lang="en-ID" dirty="0"/>
              <a:t> 6 </a:t>
            </a:r>
            <a:r>
              <a:rPr lang="en-ID" dirty="0" err="1"/>
              <a:t>kriteria</a:t>
            </a:r>
            <a:r>
              <a:rPr lang="en-ID" dirty="0"/>
              <a:t> </a:t>
            </a:r>
            <a:r>
              <a:rPr lang="en-ID" dirty="0" err="1"/>
              <a:t>diantaranya</a:t>
            </a:r>
            <a:r>
              <a:rPr lang="en-ID" dirty="0"/>
              <a:t> :</a:t>
            </a:r>
          </a:p>
          <a:p>
            <a:pPr lvl="1"/>
            <a:r>
              <a:rPr lang="en-ID" dirty="0" err="1"/>
              <a:t>Mengendalikan</a:t>
            </a:r>
            <a:r>
              <a:rPr lang="en-ID" dirty="0"/>
              <a:t> </a:t>
            </a:r>
            <a:r>
              <a:rPr lang="en-ID" dirty="0" err="1"/>
              <a:t>tenaga</a:t>
            </a:r>
            <a:r>
              <a:rPr lang="en-ID" dirty="0"/>
              <a:t> </a:t>
            </a:r>
            <a:r>
              <a:rPr lang="en-ID" dirty="0" err="1"/>
              <a:t>kerja</a:t>
            </a:r>
            <a:endParaRPr lang="en-ID" dirty="0"/>
          </a:p>
          <a:p>
            <a:pPr lvl="1"/>
            <a:r>
              <a:rPr lang="en-ID" dirty="0" err="1"/>
              <a:t>Penyediaan</a:t>
            </a:r>
            <a:r>
              <a:rPr lang="en-ID" dirty="0"/>
              <a:t> modal</a:t>
            </a:r>
          </a:p>
          <a:p>
            <a:pPr lvl="1"/>
            <a:r>
              <a:rPr lang="en-ID" dirty="0" err="1"/>
              <a:t>Penyedian</a:t>
            </a:r>
            <a:r>
              <a:rPr lang="en-ID" dirty="0"/>
              <a:t> material</a:t>
            </a:r>
          </a:p>
          <a:p>
            <a:pPr lvl="1"/>
            <a:r>
              <a:rPr lang="en-ID" dirty="0" err="1"/>
              <a:t>Pemakaian</a:t>
            </a:r>
            <a:r>
              <a:rPr lang="en-ID" dirty="0"/>
              <a:t> </a:t>
            </a:r>
            <a:r>
              <a:rPr lang="en-ID" dirty="0" err="1"/>
              <a:t>teknologi</a:t>
            </a:r>
            <a:endParaRPr lang="en-ID" dirty="0"/>
          </a:p>
          <a:p>
            <a:pPr lvl="1"/>
            <a:r>
              <a:rPr lang="en-ID" dirty="0" err="1"/>
              <a:t>Menerima</a:t>
            </a:r>
            <a:r>
              <a:rPr lang="en-ID" dirty="0"/>
              <a:t> </a:t>
            </a:r>
            <a:r>
              <a:rPr lang="en-ID" dirty="0" err="1"/>
              <a:t>dan</a:t>
            </a:r>
            <a:r>
              <a:rPr lang="en-ID" dirty="0"/>
              <a:t> </a:t>
            </a:r>
            <a:r>
              <a:rPr lang="en-ID" dirty="0" err="1"/>
              <a:t>mengikuti</a:t>
            </a:r>
            <a:r>
              <a:rPr lang="en-ID" dirty="0"/>
              <a:t> </a:t>
            </a:r>
            <a:r>
              <a:rPr lang="en-ID" dirty="0" err="1"/>
              <a:t>Informasi</a:t>
            </a:r>
            <a:endParaRPr lang="en-ID" dirty="0"/>
          </a:p>
          <a:p>
            <a:pPr lvl="1"/>
            <a:r>
              <a:rPr lang="en-ID" dirty="0" err="1"/>
              <a:t>Manajerial</a:t>
            </a:r>
            <a:endParaRPr lang="en-ID" dirty="0"/>
          </a:p>
          <a:p>
            <a:pPr marL="0" indent="0">
              <a:buNone/>
            </a:pPr>
            <a:r>
              <a:rPr lang="en-ID" dirty="0"/>
              <a:t>Data </a:t>
            </a:r>
            <a:r>
              <a:rPr lang="en-ID" dirty="0" err="1"/>
              <a:t>tertera</a:t>
            </a:r>
            <a:r>
              <a:rPr lang="en-ID" dirty="0"/>
              <a:t> </a:t>
            </a:r>
            <a:r>
              <a:rPr lang="en-ID" dirty="0" err="1"/>
              <a:t>pada</a:t>
            </a:r>
            <a:r>
              <a:rPr lang="en-ID" dirty="0"/>
              <a:t> </a:t>
            </a:r>
            <a:r>
              <a:rPr lang="en-ID" dirty="0" err="1"/>
              <a:t>tabel</a:t>
            </a:r>
            <a:r>
              <a:rPr lang="en-ID" dirty="0"/>
              <a:t> </a:t>
            </a:r>
            <a:r>
              <a:rPr lang="en-ID" dirty="0" err="1"/>
              <a:t>berikut</a:t>
            </a:r>
            <a:r>
              <a:rPr lang="en-ID" dirty="0"/>
              <a:t> : dataRaw1, dataRaw2</a:t>
            </a:r>
          </a:p>
          <a:p>
            <a:pPr marL="0" indent="0">
              <a:buNone/>
            </a:pPr>
            <a:endParaRPr lang="id-ID" dirty="0"/>
          </a:p>
        </p:txBody>
      </p:sp>
    </p:spTree>
    <p:extLst>
      <p:ext uri="{BB962C8B-B14F-4D97-AF65-F5344CB8AC3E}">
        <p14:creationId xmlns:p14="http://schemas.microsoft.com/office/powerpoint/2010/main" val="70066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6063-73BF-4FF9-90D8-34C945C5B307}"/>
              </a:ext>
            </a:extLst>
          </p:cNvPr>
          <p:cNvSpPr>
            <a:spLocks noGrp="1"/>
          </p:cNvSpPr>
          <p:nvPr>
            <p:ph type="title"/>
          </p:nvPr>
        </p:nvSpPr>
        <p:spPr/>
        <p:txBody>
          <a:bodyPr/>
          <a:lstStyle/>
          <a:p>
            <a:r>
              <a:rPr lang="en-ID" dirty="0"/>
              <a:t>Data </a:t>
            </a:r>
            <a:r>
              <a:rPr lang="en-ID" dirty="0" err="1"/>
              <a:t>Soal</a:t>
            </a:r>
            <a:endParaRPr lang="id-ID" dirty="0"/>
          </a:p>
        </p:txBody>
      </p:sp>
      <p:graphicFrame>
        <p:nvGraphicFramePr>
          <p:cNvPr id="8" name="Content Placeholder 7">
            <a:extLst>
              <a:ext uri="{FF2B5EF4-FFF2-40B4-BE49-F238E27FC236}">
                <a16:creationId xmlns:a16="http://schemas.microsoft.com/office/drawing/2014/main" id="{0436E062-48C0-4718-9C26-B68CA1B58500}"/>
              </a:ext>
            </a:extLst>
          </p:cNvPr>
          <p:cNvGraphicFramePr>
            <a:graphicFrameLocks noGrp="1"/>
          </p:cNvGraphicFramePr>
          <p:nvPr>
            <p:ph idx="1"/>
            <p:extLst>
              <p:ext uri="{D42A27DB-BD31-4B8C-83A1-F6EECF244321}">
                <p14:modId xmlns:p14="http://schemas.microsoft.com/office/powerpoint/2010/main" val="110883115"/>
              </p:ext>
            </p:extLst>
          </p:nvPr>
        </p:nvGraphicFramePr>
        <p:xfrm>
          <a:off x="1534296" y="1483839"/>
          <a:ext cx="9438505" cy="3495932"/>
        </p:xfrm>
        <a:graphic>
          <a:graphicData uri="http://schemas.openxmlformats.org/drawingml/2006/table">
            <a:tbl>
              <a:tblPr>
                <a:tableStyleId>{5C22544A-7EE6-4342-B048-85BDC9FD1C3A}</a:tableStyleId>
              </a:tblPr>
              <a:tblGrid>
                <a:gridCol w="1344664">
                  <a:extLst>
                    <a:ext uri="{9D8B030D-6E8A-4147-A177-3AD203B41FA5}">
                      <a16:colId xmlns:a16="http://schemas.microsoft.com/office/drawing/2014/main" val="1832189350"/>
                    </a:ext>
                  </a:extLst>
                </a:gridCol>
                <a:gridCol w="992983">
                  <a:extLst>
                    <a:ext uri="{9D8B030D-6E8A-4147-A177-3AD203B41FA5}">
                      <a16:colId xmlns:a16="http://schemas.microsoft.com/office/drawing/2014/main" val="448887775"/>
                    </a:ext>
                  </a:extLst>
                </a:gridCol>
                <a:gridCol w="992983">
                  <a:extLst>
                    <a:ext uri="{9D8B030D-6E8A-4147-A177-3AD203B41FA5}">
                      <a16:colId xmlns:a16="http://schemas.microsoft.com/office/drawing/2014/main" val="1176673493"/>
                    </a:ext>
                  </a:extLst>
                </a:gridCol>
                <a:gridCol w="992983">
                  <a:extLst>
                    <a:ext uri="{9D8B030D-6E8A-4147-A177-3AD203B41FA5}">
                      <a16:colId xmlns:a16="http://schemas.microsoft.com/office/drawing/2014/main" val="196541375"/>
                    </a:ext>
                  </a:extLst>
                </a:gridCol>
                <a:gridCol w="992983">
                  <a:extLst>
                    <a:ext uri="{9D8B030D-6E8A-4147-A177-3AD203B41FA5}">
                      <a16:colId xmlns:a16="http://schemas.microsoft.com/office/drawing/2014/main" val="1821978198"/>
                    </a:ext>
                  </a:extLst>
                </a:gridCol>
                <a:gridCol w="1137792">
                  <a:extLst>
                    <a:ext uri="{9D8B030D-6E8A-4147-A177-3AD203B41FA5}">
                      <a16:colId xmlns:a16="http://schemas.microsoft.com/office/drawing/2014/main" val="1137085192"/>
                    </a:ext>
                  </a:extLst>
                </a:gridCol>
                <a:gridCol w="1634282">
                  <a:extLst>
                    <a:ext uri="{9D8B030D-6E8A-4147-A177-3AD203B41FA5}">
                      <a16:colId xmlns:a16="http://schemas.microsoft.com/office/drawing/2014/main" val="2862698483"/>
                    </a:ext>
                  </a:extLst>
                </a:gridCol>
                <a:gridCol w="1349835">
                  <a:extLst>
                    <a:ext uri="{9D8B030D-6E8A-4147-A177-3AD203B41FA5}">
                      <a16:colId xmlns:a16="http://schemas.microsoft.com/office/drawing/2014/main" val="231019240"/>
                    </a:ext>
                  </a:extLst>
                </a:gridCol>
              </a:tblGrid>
              <a:tr h="323398">
                <a:tc>
                  <a:txBody>
                    <a:bodyPr/>
                    <a:lstStyle/>
                    <a:p>
                      <a:pPr algn="l" fontAlgn="b"/>
                      <a:r>
                        <a:rPr lang="id-ID" sz="1100" u="none" strike="noStrike">
                          <a:effectLst/>
                        </a:rPr>
                        <a:t>Tenaga Kerja</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Modal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Material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Teknologi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Informasi</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Manajerial</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Total Penjualan</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id-ID" sz="1100" u="none" strike="noStrike">
                          <a:effectLst/>
                        </a:rPr>
                        <a:t>Laba</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7315476"/>
                  </a:ext>
                </a:extLst>
              </a:tr>
              <a:tr h="323398">
                <a:tc>
                  <a:txBody>
                    <a:bodyPr/>
                    <a:lstStyle/>
                    <a:p>
                      <a:pPr algn="r" fontAlgn="b"/>
                      <a:r>
                        <a:rPr lang="id-ID" sz="1100" u="none" strike="noStrike">
                          <a:effectLst/>
                        </a:rPr>
                        <a:t>2,150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2,364</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Rp3.000.000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089343"/>
                  </a:ext>
                </a:extLst>
              </a:tr>
              <a:tr h="323398">
                <a:tc>
                  <a:txBody>
                    <a:bodyPr/>
                    <a:lstStyle/>
                    <a:p>
                      <a:pPr algn="r" fontAlgn="b"/>
                      <a:r>
                        <a:rPr lang="id-ID" sz="1100" u="none" strike="noStrike">
                          <a:effectLst/>
                        </a:rPr>
                        <a:t>2,050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1,600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2,091</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7904316"/>
                  </a:ext>
                </a:extLst>
              </a:tr>
              <a:tr h="323398">
                <a:tc>
                  <a:txBody>
                    <a:bodyPr/>
                    <a:lstStyle/>
                    <a:p>
                      <a:pPr algn="r" fontAlgn="b"/>
                      <a:r>
                        <a:rPr lang="id-ID" sz="1100" u="none" strike="noStrike">
                          <a:effectLst/>
                        </a:rPr>
                        <a:t>1,650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1,730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Rp7.500.000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4335501"/>
                  </a:ext>
                </a:extLst>
              </a:tr>
              <a:tr h="323398">
                <a:tc>
                  <a:txBody>
                    <a:bodyPr/>
                    <a:lstStyle/>
                    <a:p>
                      <a:pPr algn="r" fontAlgn="b"/>
                      <a:r>
                        <a:rPr lang="id-ID" sz="1100" u="none" strike="noStrike">
                          <a:effectLst/>
                        </a:rPr>
                        <a:t>2,100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0,750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1,909</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Rp1.200.000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0566094"/>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02077"/>
                  </a:ext>
                </a:extLst>
              </a:tr>
              <a:tr h="323398">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1,880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1,125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2,182</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Rp7.000.000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Rp2.000.000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8715905"/>
                  </a:ext>
                </a:extLst>
              </a:tr>
              <a:tr h="323398">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3,133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3,000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Rp14.000.000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Rp5.000.000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9447327"/>
                  </a:ext>
                </a:extLst>
              </a:tr>
              <a:tr h="323398">
                <a:tc>
                  <a:txBody>
                    <a:bodyPr/>
                    <a:lstStyle/>
                    <a:p>
                      <a:pPr algn="r" fontAlgn="b"/>
                      <a:r>
                        <a:rPr lang="id-ID" sz="1100" u="none" strike="noStrike">
                          <a:effectLst/>
                        </a:rPr>
                        <a:t>1,950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2,040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2,400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0,375</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1,900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2,273</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Rp18.000.000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Rp5.500.000</a:t>
                      </a:r>
                      <a:endParaRPr lang="id-ID"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2746144"/>
                  </a:ext>
                </a:extLst>
              </a:tr>
              <a:tr h="585350">
                <a:tc>
                  <a:txBody>
                    <a:bodyPr/>
                    <a:lstStyle/>
                    <a:p>
                      <a:pPr algn="r" fontAlgn="b"/>
                      <a:r>
                        <a:rPr lang="id-ID" sz="1100" u="none" strike="noStrike">
                          <a:effectLst/>
                        </a:rPr>
                        <a:t>2,250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1,800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0,500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1,500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1,727</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a:effectLst/>
                        </a:rPr>
                        <a:t>Rp40.000.000</a:t>
                      </a:r>
                      <a:endParaRPr lang="id-ID"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id-ID" sz="1100" u="none" strike="noStrike" dirty="0">
                          <a:effectLst/>
                        </a:rPr>
                        <a:t>Rp10.000.000</a:t>
                      </a:r>
                      <a:endParaRPr lang="id-ID"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4692595"/>
                  </a:ext>
                </a:extLst>
              </a:tr>
            </a:tbl>
          </a:graphicData>
        </a:graphic>
      </p:graphicFrame>
      <p:sp>
        <p:nvSpPr>
          <p:cNvPr id="9" name="TextBox 8">
            <a:extLst>
              <a:ext uri="{FF2B5EF4-FFF2-40B4-BE49-F238E27FC236}">
                <a16:creationId xmlns:a16="http://schemas.microsoft.com/office/drawing/2014/main" id="{59D21B0F-5398-4CBD-B53F-C802AAA4B0BF}"/>
              </a:ext>
            </a:extLst>
          </p:cNvPr>
          <p:cNvSpPr txBox="1"/>
          <p:nvPr/>
        </p:nvSpPr>
        <p:spPr>
          <a:xfrm>
            <a:off x="1705232" y="5387546"/>
            <a:ext cx="9267568" cy="369332"/>
          </a:xfrm>
          <a:prstGeom prst="rect">
            <a:avLst/>
          </a:prstGeom>
          <a:noFill/>
        </p:spPr>
        <p:txBody>
          <a:bodyPr wrap="square" rtlCol="0">
            <a:spAutoFit/>
          </a:bodyPr>
          <a:lstStyle/>
          <a:p>
            <a:r>
              <a:rPr lang="id-ID" dirty="0">
                <a:hlinkClick r:id="rId2"/>
              </a:rPr>
              <a:t>https://github.com/lol97/Puzzy/blob/master/Soal.xlsx</a:t>
            </a:r>
            <a:r>
              <a:rPr lang="en-ID" dirty="0"/>
              <a:t> (All Data)</a:t>
            </a:r>
            <a:endParaRPr lang="id-ID" dirty="0"/>
          </a:p>
        </p:txBody>
      </p:sp>
    </p:spTree>
    <p:extLst>
      <p:ext uri="{BB962C8B-B14F-4D97-AF65-F5344CB8AC3E}">
        <p14:creationId xmlns:p14="http://schemas.microsoft.com/office/powerpoint/2010/main" val="2012723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https://github.com/lol97/Puzzy/blob/master/step1.py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283427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50E4-4905-405E-B40C-E8CA885E68A6}"/>
              </a:ext>
            </a:extLst>
          </p:cNvPr>
          <p:cNvSpPr>
            <a:spLocks noGrp="1"/>
          </p:cNvSpPr>
          <p:nvPr>
            <p:ph type="title"/>
          </p:nvPr>
        </p:nvSpPr>
        <p:spPr/>
        <p:txBody>
          <a:bodyPr/>
          <a:lstStyle/>
          <a:p>
            <a:r>
              <a:rPr lang="en-ID" dirty="0" err="1"/>
              <a:t>Tanpa</a:t>
            </a:r>
            <a:r>
              <a:rPr lang="en-ID" dirty="0"/>
              <a:t> </a:t>
            </a:r>
            <a:r>
              <a:rPr lang="en-ID" dirty="0" err="1"/>
              <a:t>Pengaruh</a:t>
            </a:r>
            <a:r>
              <a:rPr lang="en-ID" dirty="0"/>
              <a:t> </a:t>
            </a:r>
            <a:r>
              <a:rPr lang="en-ID" dirty="0" err="1"/>
              <a:t>Grup</a:t>
            </a:r>
            <a:r>
              <a:rPr lang="en-ID" dirty="0"/>
              <a:t> Lain</a:t>
            </a:r>
            <a:endParaRPr lang="id-ID" dirty="0"/>
          </a:p>
        </p:txBody>
      </p:sp>
      <p:pic>
        <p:nvPicPr>
          <p:cNvPr id="7" name="Content Placeholder 6">
            <a:extLst>
              <a:ext uri="{FF2B5EF4-FFF2-40B4-BE49-F238E27FC236}">
                <a16:creationId xmlns:a16="http://schemas.microsoft.com/office/drawing/2014/main" id="{A5B429CF-8523-4F8C-BE05-EF0FDA2AA433}"/>
              </a:ext>
            </a:extLst>
          </p:cNvPr>
          <p:cNvPicPr>
            <a:picLocks noGrp="1" noChangeAspect="1"/>
          </p:cNvPicPr>
          <p:nvPr>
            <p:ph idx="1"/>
          </p:nvPr>
        </p:nvPicPr>
        <p:blipFill>
          <a:blip r:embed="rId2"/>
          <a:stretch>
            <a:fillRect/>
          </a:stretch>
        </p:blipFill>
        <p:spPr>
          <a:xfrm>
            <a:off x="1371599" y="1297460"/>
            <a:ext cx="9255211" cy="5450922"/>
          </a:xfrm>
          <a:prstGeom prst="rect">
            <a:avLst/>
          </a:prstGeom>
        </p:spPr>
      </p:pic>
    </p:spTree>
    <p:extLst>
      <p:ext uri="{BB962C8B-B14F-4D97-AF65-F5344CB8AC3E}">
        <p14:creationId xmlns:p14="http://schemas.microsoft.com/office/powerpoint/2010/main" val="381837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1 (Tenaga </a:t>
            </a:r>
            <a:r>
              <a:rPr lang="en-ID" dirty="0" err="1"/>
              <a:t>Kerja</a:t>
            </a:r>
            <a:r>
              <a:rPr lang="en-ID" dirty="0"/>
              <a:t>)</a:t>
            </a:r>
            <a:endParaRPr lang="id-ID" dirty="0"/>
          </a:p>
        </p:txBody>
      </p:sp>
      <p:pic>
        <p:nvPicPr>
          <p:cNvPr id="4" name="Content Placeholder 3">
            <a:extLst>
              <a:ext uri="{FF2B5EF4-FFF2-40B4-BE49-F238E27FC236}">
                <a16:creationId xmlns:a16="http://schemas.microsoft.com/office/drawing/2014/main" id="{CCA72568-9CFE-49E9-92A8-FA3690F44C7D}"/>
              </a:ext>
            </a:extLst>
          </p:cNvPr>
          <p:cNvPicPr>
            <a:picLocks noGrp="1" noChangeAspect="1"/>
          </p:cNvPicPr>
          <p:nvPr>
            <p:ph idx="1"/>
          </p:nvPr>
        </p:nvPicPr>
        <p:blipFill>
          <a:blip r:embed="rId2"/>
          <a:stretch>
            <a:fillRect/>
          </a:stretch>
        </p:blipFill>
        <p:spPr>
          <a:xfrm>
            <a:off x="1371600" y="1442187"/>
            <a:ext cx="8798011" cy="5181651"/>
          </a:xfrm>
          <a:prstGeom prst="rect">
            <a:avLst/>
          </a:prstGeom>
        </p:spPr>
      </p:pic>
    </p:spTree>
    <p:extLst>
      <p:ext uri="{BB962C8B-B14F-4D97-AF65-F5344CB8AC3E}">
        <p14:creationId xmlns:p14="http://schemas.microsoft.com/office/powerpoint/2010/main" val="867190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2 (Modal)</a:t>
            </a:r>
            <a:endParaRPr lang="id-ID" dirty="0"/>
          </a:p>
        </p:txBody>
      </p:sp>
      <p:pic>
        <p:nvPicPr>
          <p:cNvPr id="8" name="Content Placeholder 7">
            <a:extLst>
              <a:ext uri="{FF2B5EF4-FFF2-40B4-BE49-F238E27FC236}">
                <a16:creationId xmlns:a16="http://schemas.microsoft.com/office/drawing/2014/main" id="{17DF2628-9D14-4E53-BFF2-2E0A0317DC7E}"/>
              </a:ext>
            </a:extLst>
          </p:cNvPr>
          <p:cNvPicPr>
            <a:picLocks noGrp="1" noChangeAspect="1"/>
          </p:cNvPicPr>
          <p:nvPr>
            <p:ph idx="1"/>
          </p:nvPr>
        </p:nvPicPr>
        <p:blipFill>
          <a:blip r:embed="rId2"/>
          <a:stretch>
            <a:fillRect/>
          </a:stretch>
        </p:blipFill>
        <p:spPr>
          <a:xfrm>
            <a:off x="1371600" y="1428750"/>
            <a:ext cx="8723870" cy="5137985"/>
          </a:xfrm>
          <a:prstGeom prst="rect">
            <a:avLst/>
          </a:prstGeom>
        </p:spPr>
      </p:pic>
    </p:spTree>
    <p:extLst>
      <p:ext uri="{BB962C8B-B14F-4D97-AF65-F5344CB8AC3E}">
        <p14:creationId xmlns:p14="http://schemas.microsoft.com/office/powerpoint/2010/main" val="119362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3 (Material)</a:t>
            </a:r>
            <a:endParaRPr lang="id-ID" dirty="0"/>
          </a:p>
        </p:txBody>
      </p:sp>
      <p:pic>
        <p:nvPicPr>
          <p:cNvPr id="5" name="Content Placeholder 4">
            <a:extLst>
              <a:ext uri="{FF2B5EF4-FFF2-40B4-BE49-F238E27FC236}">
                <a16:creationId xmlns:a16="http://schemas.microsoft.com/office/drawing/2014/main" id="{ABF9C455-1A53-4547-8E9C-C88999BCBE28}"/>
              </a:ext>
            </a:extLst>
          </p:cNvPr>
          <p:cNvPicPr>
            <a:picLocks noGrp="1" noChangeAspect="1"/>
          </p:cNvPicPr>
          <p:nvPr>
            <p:ph idx="1"/>
          </p:nvPr>
        </p:nvPicPr>
        <p:blipFill>
          <a:blip r:embed="rId2"/>
          <a:stretch>
            <a:fillRect/>
          </a:stretch>
        </p:blipFill>
        <p:spPr>
          <a:xfrm>
            <a:off x="1371600" y="1285102"/>
            <a:ext cx="9308757" cy="5482459"/>
          </a:xfrm>
          <a:prstGeom prst="rect">
            <a:avLst/>
          </a:prstGeom>
        </p:spPr>
      </p:pic>
    </p:spTree>
    <p:extLst>
      <p:ext uri="{BB962C8B-B14F-4D97-AF65-F5344CB8AC3E}">
        <p14:creationId xmlns:p14="http://schemas.microsoft.com/office/powerpoint/2010/main" val="215283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986-3B70-47F0-BF80-B2804A53C597}"/>
              </a:ext>
            </a:extLst>
          </p:cNvPr>
          <p:cNvSpPr>
            <a:spLocks noGrp="1"/>
          </p:cNvSpPr>
          <p:nvPr>
            <p:ph type="title"/>
          </p:nvPr>
        </p:nvSpPr>
        <p:spPr/>
        <p:txBody>
          <a:bodyPr/>
          <a:lstStyle/>
          <a:p>
            <a:r>
              <a:rPr lang="en-ID"/>
              <a:t>Pokok Bahasan</a:t>
            </a:r>
            <a:endParaRPr lang="id-ID" dirty="0"/>
          </a:p>
        </p:txBody>
      </p:sp>
      <p:sp>
        <p:nvSpPr>
          <p:cNvPr id="3" name="Content Placeholder 2">
            <a:extLst>
              <a:ext uri="{FF2B5EF4-FFF2-40B4-BE49-F238E27FC236}">
                <a16:creationId xmlns:a16="http://schemas.microsoft.com/office/drawing/2014/main" id="{061E4992-9799-49E6-B4F4-CF39C4B124B9}"/>
              </a:ext>
            </a:extLst>
          </p:cNvPr>
          <p:cNvSpPr>
            <a:spLocks noGrp="1"/>
          </p:cNvSpPr>
          <p:nvPr>
            <p:ph idx="1"/>
          </p:nvPr>
        </p:nvSpPr>
        <p:spPr/>
        <p:txBody>
          <a:bodyPr/>
          <a:lstStyle/>
          <a:p>
            <a:r>
              <a:rPr lang="en-ID"/>
              <a:t>Pendahuluan </a:t>
            </a:r>
            <a:r>
              <a:rPr lang="en-ID" i="1"/>
              <a:t>Fuzzy Quantification Theory.</a:t>
            </a:r>
          </a:p>
          <a:p>
            <a:r>
              <a:rPr lang="en-ID" i="1"/>
              <a:t>Fuzzy Quantification Theory </a:t>
            </a:r>
            <a:r>
              <a:rPr lang="en-ID"/>
              <a:t>I</a:t>
            </a:r>
            <a:endParaRPr lang="en-ID" i="1"/>
          </a:p>
          <a:p>
            <a:pPr lvl="1"/>
            <a:r>
              <a:rPr lang="en-ID"/>
              <a:t>Soal</a:t>
            </a:r>
          </a:p>
          <a:p>
            <a:pPr lvl="1"/>
            <a:r>
              <a:rPr lang="en-ID"/>
              <a:t>Program </a:t>
            </a:r>
          </a:p>
          <a:p>
            <a:r>
              <a:rPr lang="en-ID" i="1"/>
              <a:t>Fuzzy Quantification Theory 2</a:t>
            </a:r>
          </a:p>
          <a:p>
            <a:pPr lvl="1"/>
            <a:r>
              <a:rPr lang="en-ID"/>
              <a:t>Soal</a:t>
            </a:r>
          </a:p>
          <a:p>
            <a:pPr lvl="1"/>
            <a:r>
              <a:rPr lang="en-ID"/>
              <a:t>Program</a:t>
            </a:r>
          </a:p>
          <a:p>
            <a:r>
              <a:rPr lang="en-ID"/>
              <a:t>Kesimpulan</a:t>
            </a:r>
          </a:p>
          <a:p>
            <a:pPr marL="0" indent="0">
              <a:buNone/>
            </a:pPr>
            <a:endParaRPr lang="en-ID"/>
          </a:p>
          <a:p>
            <a:pPr lvl="1"/>
            <a:endParaRPr lang="id-ID" dirty="0"/>
          </a:p>
        </p:txBody>
      </p:sp>
    </p:spTree>
    <p:extLst>
      <p:ext uri="{BB962C8B-B14F-4D97-AF65-F5344CB8AC3E}">
        <p14:creationId xmlns:p14="http://schemas.microsoft.com/office/powerpoint/2010/main" val="215357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4 (</a:t>
            </a:r>
            <a:r>
              <a:rPr lang="en-ID" dirty="0" err="1"/>
              <a:t>Teknologi</a:t>
            </a:r>
            <a:r>
              <a:rPr lang="en-ID" dirty="0"/>
              <a:t>)</a:t>
            </a:r>
            <a:endParaRPr lang="id-ID" dirty="0"/>
          </a:p>
        </p:txBody>
      </p:sp>
      <p:sp>
        <p:nvSpPr>
          <p:cNvPr id="4" name="Content Placeholder 3">
            <a:extLst>
              <a:ext uri="{FF2B5EF4-FFF2-40B4-BE49-F238E27FC236}">
                <a16:creationId xmlns:a16="http://schemas.microsoft.com/office/drawing/2014/main" id="{F6CE97F3-6E20-45EF-8E07-049253D6EF62}"/>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3FC04A6B-3B3F-484A-88A4-F661B51F3EF1}"/>
              </a:ext>
            </a:extLst>
          </p:cNvPr>
          <p:cNvPicPr>
            <a:picLocks noChangeAspect="1"/>
          </p:cNvPicPr>
          <p:nvPr/>
        </p:nvPicPr>
        <p:blipFill>
          <a:blip r:embed="rId2"/>
          <a:stretch>
            <a:fillRect/>
          </a:stretch>
        </p:blipFill>
        <p:spPr>
          <a:xfrm>
            <a:off x="1371600" y="1424379"/>
            <a:ext cx="9006840" cy="5304642"/>
          </a:xfrm>
          <a:prstGeom prst="rect">
            <a:avLst/>
          </a:prstGeom>
        </p:spPr>
      </p:pic>
    </p:spTree>
    <p:extLst>
      <p:ext uri="{BB962C8B-B14F-4D97-AF65-F5344CB8AC3E}">
        <p14:creationId xmlns:p14="http://schemas.microsoft.com/office/powerpoint/2010/main" val="253365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5 (</a:t>
            </a:r>
            <a:r>
              <a:rPr lang="en-ID" dirty="0" err="1"/>
              <a:t>Informasi</a:t>
            </a:r>
            <a:r>
              <a:rPr lang="en-ID" dirty="0"/>
              <a:t>)</a:t>
            </a:r>
            <a:endParaRPr lang="id-ID" dirty="0"/>
          </a:p>
        </p:txBody>
      </p:sp>
      <p:sp>
        <p:nvSpPr>
          <p:cNvPr id="6" name="Content Placeholder 5">
            <a:extLst>
              <a:ext uri="{FF2B5EF4-FFF2-40B4-BE49-F238E27FC236}">
                <a16:creationId xmlns:a16="http://schemas.microsoft.com/office/drawing/2014/main" id="{BD02CBDF-5351-4C0C-8B17-662CC1BC6A42}"/>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7DB2DCFD-92CA-471F-8DFC-9DEEF93CF82E}"/>
              </a:ext>
            </a:extLst>
          </p:cNvPr>
          <p:cNvPicPr>
            <a:picLocks noChangeAspect="1"/>
          </p:cNvPicPr>
          <p:nvPr/>
        </p:nvPicPr>
        <p:blipFill>
          <a:blip r:embed="rId2"/>
          <a:stretch>
            <a:fillRect/>
          </a:stretch>
        </p:blipFill>
        <p:spPr>
          <a:xfrm>
            <a:off x="1371600" y="1285102"/>
            <a:ext cx="9308757" cy="5482458"/>
          </a:xfrm>
          <a:prstGeom prst="rect">
            <a:avLst/>
          </a:prstGeom>
        </p:spPr>
      </p:pic>
    </p:spTree>
    <p:extLst>
      <p:ext uri="{BB962C8B-B14F-4D97-AF65-F5344CB8AC3E}">
        <p14:creationId xmlns:p14="http://schemas.microsoft.com/office/powerpoint/2010/main" val="4089205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348AE-5BA7-4C73-AFA7-C96610131F41}"/>
              </a:ext>
            </a:extLst>
          </p:cNvPr>
          <p:cNvSpPr>
            <a:spLocks noGrp="1"/>
          </p:cNvSpPr>
          <p:nvPr>
            <p:ph type="title"/>
          </p:nvPr>
        </p:nvSpPr>
        <p:spPr/>
        <p:txBody>
          <a:bodyPr/>
          <a:lstStyle/>
          <a:p>
            <a:r>
              <a:rPr lang="en-ID" dirty="0" err="1"/>
              <a:t>Grup</a:t>
            </a:r>
            <a:r>
              <a:rPr lang="en-ID" dirty="0"/>
              <a:t> 6 (</a:t>
            </a:r>
            <a:r>
              <a:rPr lang="en-ID" dirty="0" err="1"/>
              <a:t>Informasi</a:t>
            </a:r>
            <a:r>
              <a:rPr lang="en-ID" dirty="0"/>
              <a:t>)</a:t>
            </a:r>
            <a:endParaRPr lang="id-ID" dirty="0"/>
          </a:p>
        </p:txBody>
      </p:sp>
      <p:sp>
        <p:nvSpPr>
          <p:cNvPr id="4" name="Content Placeholder 3">
            <a:extLst>
              <a:ext uri="{FF2B5EF4-FFF2-40B4-BE49-F238E27FC236}">
                <a16:creationId xmlns:a16="http://schemas.microsoft.com/office/drawing/2014/main" id="{B4925687-346B-47D9-9FC3-FAD1A4CB1B94}"/>
              </a:ext>
            </a:extLst>
          </p:cNvPr>
          <p:cNvSpPr>
            <a:spLocks noGrp="1"/>
          </p:cNvSpPr>
          <p:nvPr>
            <p:ph idx="1"/>
          </p:nvPr>
        </p:nvSpPr>
        <p:spPr/>
        <p:txBody>
          <a:bodyPr/>
          <a:lstStyle/>
          <a:p>
            <a:endParaRPr lang="id-ID"/>
          </a:p>
        </p:txBody>
      </p:sp>
      <p:pic>
        <p:nvPicPr>
          <p:cNvPr id="6" name="Picture 5">
            <a:extLst>
              <a:ext uri="{FF2B5EF4-FFF2-40B4-BE49-F238E27FC236}">
                <a16:creationId xmlns:a16="http://schemas.microsoft.com/office/drawing/2014/main" id="{67503098-B2D3-4E18-BAB9-E3F68650079C}"/>
              </a:ext>
            </a:extLst>
          </p:cNvPr>
          <p:cNvPicPr>
            <a:picLocks noChangeAspect="1"/>
          </p:cNvPicPr>
          <p:nvPr/>
        </p:nvPicPr>
        <p:blipFill>
          <a:blip r:embed="rId2"/>
          <a:stretch>
            <a:fillRect/>
          </a:stretch>
        </p:blipFill>
        <p:spPr>
          <a:xfrm>
            <a:off x="1371600" y="1428750"/>
            <a:ext cx="8930640" cy="5259764"/>
          </a:xfrm>
          <a:prstGeom prst="rect">
            <a:avLst/>
          </a:prstGeom>
        </p:spPr>
      </p:pic>
    </p:spTree>
    <p:extLst>
      <p:ext uri="{BB962C8B-B14F-4D97-AF65-F5344CB8AC3E}">
        <p14:creationId xmlns:p14="http://schemas.microsoft.com/office/powerpoint/2010/main" val="26247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B001-22EC-4EDE-9F92-F6E5B1EA2D4D}"/>
              </a:ext>
            </a:extLst>
          </p:cNvPr>
          <p:cNvSpPr>
            <a:spLocks noGrp="1"/>
          </p:cNvSpPr>
          <p:nvPr>
            <p:ph type="title"/>
          </p:nvPr>
        </p:nvSpPr>
        <p:spPr/>
        <p:txBody>
          <a:bodyPr/>
          <a:lstStyle/>
          <a:p>
            <a:r>
              <a:rPr lang="en-ID" dirty="0" err="1"/>
              <a:t>Rangkuman</a:t>
            </a:r>
            <a:r>
              <a:rPr lang="en-ID" dirty="0"/>
              <a:t> </a:t>
            </a:r>
            <a:r>
              <a:rPr lang="en-ID" dirty="0" err="1"/>
              <a:t>Bobot</a:t>
            </a:r>
            <a:r>
              <a:rPr lang="en-ID" dirty="0"/>
              <a:t> </a:t>
            </a:r>
            <a:r>
              <a:rPr lang="en-ID" dirty="0" err="1"/>
              <a:t>Kategori</a:t>
            </a:r>
            <a:endParaRPr lang="id-ID" dirty="0"/>
          </a:p>
        </p:txBody>
      </p:sp>
      <p:graphicFrame>
        <p:nvGraphicFramePr>
          <p:cNvPr id="4" name="Content Placeholder 3">
            <a:extLst>
              <a:ext uri="{FF2B5EF4-FFF2-40B4-BE49-F238E27FC236}">
                <a16:creationId xmlns:a16="http://schemas.microsoft.com/office/drawing/2014/main" id="{7BED6318-F1C7-45DC-A632-146717C9B8F4}"/>
              </a:ext>
            </a:extLst>
          </p:cNvPr>
          <p:cNvGraphicFramePr>
            <a:graphicFrameLocks noGrp="1"/>
          </p:cNvGraphicFramePr>
          <p:nvPr>
            <p:ph idx="1"/>
            <p:extLst>
              <p:ext uri="{D42A27DB-BD31-4B8C-83A1-F6EECF244321}">
                <p14:modId xmlns:p14="http://schemas.microsoft.com/office/powerpoint/2010/main" val="2854649224"/>
              </p:ext>
            </p:extLst>
          </p:nvPr>
        </p:nvGraphicFramePr>
        <p:xfrm>
          <a:off x="1387475" y="1519238"/>
          <a:ext cx="9601200" cy="298323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875176089"/>
                    </a:ext>
                  </a:extLst>
                </a:gridCol>
                <a:gridCol w="1920240">
                  <a:extLst>
                    <a:ext uri="{9D8B030D-6E8A-4147-A177-3AD203B41FA5}">
                      <a16:colId xmlns:a16="http://schemas.microsoft.com/office/drawing/2014/main" val="433217528"/>
                    </a:ext>
                  </a:extLst>
                </a:gridCol>
                <a:gridCol w="1920240">
                  <a:extLst>
                    <a:ext uri="{9D8B030D-6E8A-4147-A177-3AD203B41FA5}">
                      <a16:colId xmlns:a16="http://schemas.microsoft.com/office/drawing/2014/main" val="4288403464"/>
                    </a:ext>
                  </a:extLst>
                </a:gridCol>
                <a:gridCol w="1920240">
                  <a:extLst>
                    <a:ext uri="{9D8B030D-6E8A-4147-A177-3AD203B41FA5}">
                      <a16:colId xmlns:a16="http://schemas.microsoft.com/office/drawing/2014/main" val="2784884262"/>
                    </a:ext>
                  </a:extLst>
                </a:gridCol>
                <a:gridCol w="1920240">
                  <a:extLst>
                    <a:ext uri="{9D8B030D-6E8A-4147-A177-3AD203B41FA5}">
                      <a16:colId xmlns:a16="http://schemas.microsoft.com/office/drawing/2014/main" val="3003984473"/>
                    </a:ext>
                  </a:extLst>
                </a:gridCol>
              </a:tblGrid>
              <a:tr h="370840">
                <a:tc>
                  <a:txBody>
                    <a:bodyPr/>
                    <a:lstStyle/>
                    <a:p>
                      <a:r>
                        <a:rPr lang="en-ID" sz="1400" b="0" cap="none" spc="0" dirty="0">
                          <a:ln w="0"/>
                          <a:solidFill>
                            <a:schemeClr val="tx1"/>
                          </a:solidFill>
                          <a:effectLst>
                            <a:outerShdw blurRad="38100" dist="19050" dir="2700000" algn="tl" rotWithShape="0">
                              <a:schemeClr val="dk1">
                                <a:alpha val="40000"/>
                              </a:schemeClr>
                            </a:outerShdw>
                          </a:effectLst>
                        </a:rPr>
                        <a:t>Fuzzy </a:t>
                      </a:r>
                      <a:r>
                        <a:rPr lang="en-ID" sz="1400" b="0" cap="none" spc="0" dirty="0" err="1">
                          <a:ln w="0"/>
                          <a:solidFill>
                            <a:schemeClr val="tx1"/>
                          </a:solidFill>
                          <a:effectLst>
                            <a:outerShdw blurRad="38100" dist="19050" dir="2700000" algn="tl" rotWithShape="0">
                              <a:schemeClr val="dk1">
                                <a:alpha val="40000"/>
                              </a:schemeClr>
                            </a:outerShdw>
                          </a:effectLst>
                        </a:rPr>
                        <a:t>Grup</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Bobot</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Kategori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Koefesien</a:t>
                      </a:r>
                      <a:r>
                        <a:rPr lang="en-ID" sz="1400" b="0" cap="none" spc="0" dirty="0">
                          <a:ln w="0"/>
                          <a:solidFill>
                            <a:schemeClr val="tx1"/>
                          </a:solidFill>
                          <a:effectLst>
                            <a:outerShdw blurRad="38100" dist="19050" dir="2700000" algn="tl" rotWithShape="0">
                              <a:schemeClr val="dk1">
                                <a:alpha val="40000"/>
                              </a:schemeClr>
                            </a:outerShdw>
                          </a:effectLst>
                        </a:rPr>
                        <a:t> µ[x]</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r>
                        <a:rPr lang="en-ID" sz="1400" b="0" cap="none" spc="0" dirty="0" err="1">
                          <a:ln w="0"/>
                          <a:solidFill>
                            <a:schemeClr val="tx1"/>
                          </a:solidFill>
                          <a:effectLst>
                            <a:outerShdw blurRad="38100" dist="19050" dir="2700000" algn="tl" rotWithShape="0">
                              <a:schemeClr val="dk1">
                                <a:alpha val="40000"/>
                              </a:schemeClr>
                            </a:outerShdw>
                          </a:effectLst>
                        </a:rPr>
                        <a:t>Penambahan</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Kontribusi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sebagai</a:t>
                      </a:r>
                      <a:r>
                        <a:rPr lang="en-ID" sz="1400" b="0" cap="none" spc="0" dirty="0">
                          <a:ln w="0"/>
                          <a:solidFill>
                            <a:schemeClr val="tx1"/>
                          </a:solidFill>
                          <a:effectLst>
                            <a:outerShdw blurRad="38100" dist="19050" dir="2700000" algn="tl" rotWithShape="0">
                              <a:schemeClr val="dk1">
                                <a:alpha val="40000"/>
                              </a:schemeClr>
                            </a:outerShdw>
                          </a:effectLst>
                        </a:rPr>
                        <a:t> </a:t>
                      </a:r>
                      <a:r>
                        <a:rPr lang="en-ID" sz="1400" b="0" cap="none" spc="0" dirty="0" err="1">
                          <a:ln w="0"/>
                          <a:solidFill>
                            <a:schemeClr val="tx1"/>
                          </a:solidFill>
                          <a:effectLst>
                            <a:outerShdw blurRad="38100" dist="19050" dir="2700000" algn="tl" rotWithShape="0">
                              <a:schemeClr val="dk1">
                                <a:alpha val="40000"/>
                              </a:schemeClr>
                            </a:outerShdw>
                          </a:effectLst>
                        </a:rPr>
                        <a:t>koefisian</a:t>
                      </a:r>
                      <a:endParaRPr lang="id-ID" sz="1400" b="0" cap="none" spc="0" dirty="0">
                        <a:ln w="0"/>
                        <a:solidFill>
                          <a:schemeClr val="tx1"/>
                        </a:solidFill>
                        <a:effectLst>
                          <a:outerShdw blurRad="38100" dist="19050" dir="2700000" algn="tl" rotWithShape="0">
                            <a:schemeClr val="dk1">
                              <a:alpha val="40000"/>
                            </a:schemeClr>
                          </a:outerShdw>
                        </a:effectLst>
                      </a:endParaRPr>
                    </a:p>
                  </a:txBody>
                  <a:tcPr/>
                </a:tc>
                <a:extLst>
                  <a:ext uri="{0D108BD9-81ED-4DB2-BD59-A6C34878D82A}">
                    <a16:rowId xmlns:a16="http://schemas.microsoft.com/office/drawing/2014/main" val="984783831"/>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Tenaga </a:t>
                      </a:r>
                      <a:r>
                        <a:rPr lang="en-ID" b="0" cap="none" spc="0" dirty="0" err="1">
                          <a:ln w="0"/>
                          <a:solidFill>
                            <a:schemeClr val="tx1"/>
                          </a:solidFill>
                          <a:effectLst>
                            <a:outerShdw blurRad="38100" dist="19050" dir="2700000" algn="tl" rotWithShape="0">
                              <a:schemeClr val="dk1">
                                <a:alpha val="40000"/>
                              </a:schemeClr>
                            </a:outerShdw>
                          </a:effectLst>
                        </a:rPr>
                        <a:t>Kerja</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Rp12.787.352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0,31968</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Rp1.323.749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0,03309</a:t>
                      </a:r>
                    </a:p>
                  </a:txBody>
                  <a:tcPr marL="9525" marR="9525" marT="9525" marB="0" anchor="b"/>
                </a:tc>
                <a:extLst>
                  <a:ext uri="{0D108BD9-81ED-4DB2-BD59-A6C34878D82A}">
                    <a16:rowId xmlns:a16="http://schemas.microsoft.com/office/drawing/2014/main" val="1691115882"/>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Modal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Rp12.871.594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0,32179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Rp1.407.991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0,03520</a:t>
                      </a:r>
                    </a:p>
                  </a:txBody>
                  <a:tcPr marL="9525" marR="9525" marT="9525" marB="0" anchor="b"/>
                </a:tc>
                <a:extLst>
                  <a:ext uri="{0D108BD9-81ED-4DB2-BD59-A6C34878D82A}">
                    <a16:rowId xmlns:a16="http://schemas.microsoft.com/office/drawing/2014/main" val="1402580759"/>
                  </a:ext>
                </a:extLst>
              </a:tr>
              <a:tr h="370840">
                <a:tc>
                  <a:txBody>
                    <a:bodyPr/>
                    <a:lstStyle/>
                    <a:p>
                      <a:r>
                        <a:rPr lang="en-ID" b="0" cap="none" spc="0" dirty="0">
                          <a:ln w="0"/>
                          <a:solidFill>
                            <a:schemeClr val="tx1"/>
                          </a:solidFill>
                          <a:effectLst>
                            <a:outerShdw blurRad="38100" dist="19050" dir="2700000" algn="tl" rotWithShape="0">
                              <a:schemeClr val="dk1">
                                <a:alpha val="40000"/>
                              </a:schemeClr>
                            </a:outerShdw>
                          </a:effectLst>
                        </a:rPr>
                        <a:t>Material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Rp12.876.636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0,32192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Rp1.413.033</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0,03533</a:t>
                      </a:r>
                    </a:p>
                  </a:txBody>
                  <a:tcPr marL="9525" marR="9525" marT="9525" marB="0" anchor="b"/>
                </a:tc>
                <a:extLst>
                  <a:ext uri="{0D108BD9-81ED-4DB2-BD59-A6C34878D82A}">
                    <a16:rowId xmlns:a16="http://schemas.microsoft.com/office/drawing/2014/main" val="3659142024"/>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highlight>
                            <a:srgbClr val="FFFF00"/>
                          </a:highlight>
                        </a:rPr>
                        <a:t>Teknologi</a:t>
                      </a:r>
                      <a:endParaRPr lang="id-ID" b="0" cap="none" spc="0" dirty="0">
                        <a:ln w="0"/>
                        <a:solidFill>
                          <a:schemeClr val="tx1"/>
                        </a:solidFill>
                        <a:effectLst>
                          <a:outerShdw blurRad="38100" dist="19050" dir="2700000" algn="tl" rotWithShape="0">
                            <a:schemeClr val="dk1">
                              <a:alpha val="40000"/>
                            </a:schemeClr>
                          </a:outerShdw>
                        </a:effectLst>
                        <a:highlight>
                          <a:srgbClr val="FFFF00"/>
                        </a:highligh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Rp13.372.945</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0,33432</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Rp1.909.342</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highlight>
                            <a:srgbClr val="FFFF00"/>
                          </a:highlight>
                          <a:latin typeface="Calibri" panose="020F0502020204030204" pitchFamily="34" charset="0"/>
                        </a:rPr>
                        <a:t>0,04773</a:t>
                      </a:r>
                    </a:p>
                  </a:txBody>
                  <a:tcPr marL="9525" marR="9525" marT="9525" marB="0" anchor="b"/>
                </a:tc>
                <a:extLst>
                  <a:ext uri="{0D108BD9-81ED-4DB2-BD59-A6C34878D82A}">
                    <a16:rowId xmlns:a16="http://schemas.microsoft.com/office/drawing/2014/main" val="1017112105"/>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Informasi</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Rp12.959.604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0,32399</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Rp1.496.001</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0,03740</a:t>
                      </a:r>
                    </a:p>
                  </a:txBody>
                  <a:tcPr marL="9525" marR="9525" marT="9525" marB="0" anchor="b"/>
                </a:tc>
                <a:extLst>
                  <a:ext uri="{0D108BD9-81ED-4DB2-BD59-A6C34878D82A}">
                    <a16:rowId xmlns:a16="http://schemas.microsoft.com/office/drawing/2014/main" val="3822124003"/>
                  </a:ext>
                </a:extLst>
              </a:tr>
              <a:tr h="370840">
                <a:tc>
                  <a:txBody>
                    <a:bodyPr/>
                    <a:lstStyle/>
                    <a:p>
                      <a:r>
                        <a:rPr lang="en-ID" b="0" cap="none" spc="0" dirty="0" err="1">
                          <a:ln w="0"/>
                          <a:solidFill>
                            <a:schemeClr val="tx1"/>
                          </a:solidFill>
                          <a:effectLst>
                            <a:outerShdw blurRad="38100" dist="19050" dir="2700000" algn="tl" rotWithShape="0">
                              <a:schemeClr val="dk1">
                                <a:alpha val="40000"/>
                              </a:schemeClr>
                            </a:outerShdw>
                          </a:effectLst>
                        </a:rPr>
                        <a:t>Manajerial</a:t>
                      </a:r>
                      <a:endParaRPr lang="id-ID" b="0" cap="none" spc="0" dirty="0">
                        <a:ln w="0"/>
                        <a:solidFill>
                          <a:schemeClr val="tx1"/>
                        </a:solidFill>
                        <a:effectLst>
                          <a:outerShdw blurRad="38100" dist="19050" dir="2700000" algn="tl" rotWithShape="0">
                            <a:schemeClr val="dk1">
                              <a:alpha val="40000"/>
                            </a:schemeClr>
                          </a:outerShdw>
                        </a:effectLst>
                      </a:endParaRPr>
                    </a:p>
                  </a:txBody>
                  <a:tcPr/>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Rp12.986.514</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0,32466</a:t>
                      </a:r>
                    </a:p>
                  </a:txBody>
                  <a:tcPr marL="9525" marR="9525" marT="9525" marB="0" anchor="b"/>
                </a:tc>
                <a:tc>
                  <a:txBody>
                    <a:bodyPr/>
                    <a:lstStyle/>
                    <a:p>
                      <a:pPr algn="r" fontAlgn="b"/>
                      <a:r>
                        <a:rPr lang="id-ID" sz="2400" b="0" i="0" u="none" strike="noStrike" cap="none" spc="0">
                          <a:ln w="0"/>
                          <a:solidFill>
                            <a:schemeClr val="tx1"/>
                          </a:solidFill>
                          <a:effectLst>
                            <a:outerShdw blurRad="38100" dist="19050" dir="2700000" algn="tl" rotWithShape="0">
                              <a:schemeClr val="dk1">
                                <a:alpha val="40000"/>
                              </a:schemeClr>
                            </a:outerShdw>
                          </a:effectLst>
                          <a:latin typeface="Calibri" panose="020F0502020204030204" pitchFamily="34" charset="0"/>
                        </a:rPr>
                        <a:t>Rp1.522.911</a:t>
                      </a:r>
                    </a:p>
                  </a:txBody>
                  <a:tcPr marL="9525" marR="9525" marT="9525" marB="0" anchor="b"/>
                </a:tc>
                <a:tc>
                  <a:txBody>
                    <a:bodyPr/>
                    <a:lstStyle/>
                    <a:p>
                      <a:pPr algn="r" fontAlgn="b"/>
                      <a:r>
                        <a:rPr lang="id-ID" sz="2400" b="0" i="0" u="none" strike="noStrike"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0,03807</a:t>
                      </a:r>
                    </a:p>
                  </a:txBody>
                  <a:tcPr marL="9525" marR="9525" marT="9525" marB="0" anchor="b"/>
                </a:tc>
                <a:extLst>
                  <a:ext uri="{0D108BD9-81ED-4DB2-BD59-A6C34878D82A}">
                    <a16:rowId xmlns:a16="http://schemas.microsoft.com/office/drawing/2014/main" val="561624025"/>
                  </a:ext>
                </a:extLst>
              </a:tr>
            </a:tbl>
          </a:graphicData>
        </a:graphic>
      </p:graphicFrame>
    </p:spTree>
    <p:extLst>
      <p:ext uri="{BB962C8B-B14F-4D97-AF65-F5344CB8AC3E}">
        <p14:creationId xmlns:p14="http://schemas.microsoft.com/office/powerpoint/2010/main" val="275800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EA55-EB40-445E-B412-BA17016C2CBB}"/>
              </a:ext>
            </a:extLst>
          </p:cNvPr>
          <p:cNvSpPr>
            <a:spLocks noGrp="1"/>
          </p:cNvSpPr>
          <p:nvPr>
            <p:ph type="title"/>
          </p:nvPr>
        </p:nvSpPr>
        <p:spPr/>
        <p:txBody>
          <a:bodyPr/>
          <a:lstStyle/>
          <a:p>
            <a:r>
              <a:rPr lang="en-ID" dirty="0"/>
              <a:t>Fuzzy Quantification Theory II</a:t>
            </a:r>
            <a:endParaRPr lang="id-ID" dirty="0"/>
          </a:p>
        </p:txBody>
      </p:sp>
      <p:sp>
        <p:nvSpPr>
          <p:cNvPr id="3" name="Text Placeholder 2">
            <a:extLst>
              <a:ext uri="{FF2B5EF4-FFF2-40B4-BE49-F238E27FC236}">
                <a16:creationId xmlns:a16="http://schemas.microsoft.com/office/drawing/2014/main" id="{10028C68-0168-4B3A-A239-8D968ADCADCA}"/>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259257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626B9-DF0E-4C42-BB93-B158A70130FC}"/>
              </a:ext>
            </a:extLst>
          </p:cNvPr>
          <p:cNvSpPr>
            <a:spLocks noGrp="1"/>
          </p:cNvSpPr>
          <p:nvPr>
            <p:ph idx="1"/>
          </p:nvPr>
        </p:nvSpPr>
        <p:spPr>
          <a:xfrm>
            <a:off x="1371600" y="457200"/>
            <a:ext cx="9601200" cy="5410200"/>
          </a:xfrm>
        </p:spPr>
        <p:txBody>
          <a:bodyPr/>
          <a:lstStyle/>
          <a:p>
            <a:r>
              <a:rPr lang="en-ID" dirty="0" err="1"/>
              <a:t>Tujuan</a:t>
            </a:r>
            <a:r>
              <a:rPr lang="en-ID" dirty="0"/>
              <a:t> Fuzzy Quantification Theory II </a:t>
            </a:r>
            <a:r>
              <a:rPr lang="en-ID" dirty="0" err="1"/>
              <a:t>menurut</a:t>
            </a:r>
            <a:r>
              <a:rPr lang="en-ID" dirty="0"/>
              <a:t> </a:t>
            </a:r>
            <a:r>
              <a:rPr lang="en-ID" dirty="0" err="1"/>
              <a:t>watanda</a:t>
            </a:r>
            <a:r>
              <a:rPr lang="en-ID" dirty="0"/>
              <a:t> et al yang </a:t>
            </a:r>
            <a:r>
              <a:rPr lang="en-ID" dirty="0" err="1"/>
              <a:t>dkutip</a:t>
            </a:r>
            <a:r>
              <a:rPr lang="en-ID" dirty="0"/>
              <a:t> </a:t>
            </a:r>
            <a:r>
              <a:rPr lang="en-ID" dirty="0" err="1"/>
              <a:t>Terano</a:t>
            </a:r>
            <a:r>
              <a:rPr lang="en-ID" dirty="0"/>
              <a:t> (1992) </a:t>
            </a:r>
            <a:r>
              <a:rPr lang="en-ID" dirty="0" err="1"/>
              <a:t>sebagai</a:t>
            </a:r>
            <a:r>
              <a:rPr lang="en-ID" dirty="0"/>
              <a:t> </a:t>
            </a:r>
            <a:r>
              <a:rPr lang="en-ID" dirty="0" err="1"/>
              <a:t>berikut</a:t>
            </a:r>
            <a:r>
              <a:rPr lang="en-ID" dirty="0"/>
              <a:t>:</a:t>
            </a:r>
          </a:p>
          <a:p>
            <a:endParaRPr lang="en-ID" dirty="0"/>
          </a:p>
          <a:p>
            <a:pPr marL="0" indent="0" algn="ctr">
              <a:buNone/>
            </a:pPr>
            <a:r>
              <a:rPr lang="en-ID" i="1" dirty="0"/>
              <a:t>"The object of Fuzzy Quantification Theory II is to express several fuzzy groups in terms of qualitative description variables. These qualitative descriptive variables take the form of values (membership values) on [0,1]."</a:t>
            </a:r>
          </a:p>
          <a:p>
            <a:r>
              <a:rPr lang="en-ID" dirty="0"/>
              <a:t>Dari </a:t>
            </a:r>
            <a:r>
              <a:rPr lang="en-ID" dirty="0" err="1"/>
              <a:t>kutipan</a:t>
            </a:r>
            <a:r>
              <a:rPr lang="en-ID" dirty="0"/>
              <a:t> di </a:t>
            </a:r>
            <a:r>
              <a:rPr lang="en-ID" dirty="0" err="1"/>
              <a:t>atas</a:t>
            </a:r>
            <a:r>
              <a:rPr lang="en-ID" dirty="0"/>
              <a:t> </a:t>
            </a:r>
            <a:r>
              <a:rPr lang="en-ID" dirty="0" err="1"/>
              <a:t>metode</a:t>
            </a:r>
            <a:r>
              <a:rPr lang="en-ID" dirty="0"/>
              <a:t> </a:t>
            </a:r>
            <a:r>
              <a:rPr lang="en-ID" dirty="0" err="1"/>
              <a:t>ini</a:t>
            </a:r>
            <a:r>
              <a:rPr lang="en-ID" dirty="0"/>
              <a:t> </a:t>
            </a:r>
            <a:r>
              <a:rPr lang="en-ID" dirty="0" err="1"/>
              <a:t>mengekspresikan</a:t>
            </a:r>
            <a:r>
              <a:rPr lang="en-ID" dirty="0"/>
              <a:t> </a:t>
            </a:r>
            <a:r>
              <a:rPr lang="en-ID" dirty="0" err="1"/>
              <a:t>beberapa</a:t>
            </a:r>
            <a:r>
              <a:rPr lang="en-ID" dirty="0"/>
              <a:t> fuzzy group </a:t>
            </a:r>
            <a:r>
              <a:rPr lang="en-ID" dirty="0" err="1"/>
              <a:t>ke</a:t>
            </a:r>
            <a:r>
              <a:rPr lang="en-ID" dirty="0"/>
              <a:t> </a:t>
            </a:r>
            <a:r>
              <a:rPr lang="en-ID" dirty="0" err="1"/>
              <a:t>dalam</a:t>
            </a:r>
            <a:r>
              <a:rPr lang="en-ID" dirty="0"/>
              <a:t> </a:t>
            </a:r>
            <a:r>
              <a:rPr lang="en-ID" dirty="0" err="1"/>
              <a:t>suatu</a:t>
            </a:r>
            <a:r>
              <a:rPr lang="en-ID" dirty="0"/>
              <a:t> </a:t>
            </a:r>
            <a:r>
              <a:rPr lang="en-ID" dirty="0" err="1"/>
              <a:t>nilai</a:t>
            </a:r>
            <a:r>
              <a:rPr lang="en-ID" dirty="0"/>
              <a:t> (</a:t>
            </a:r>
            <a:r>
              <a:rPr lang="en-ID" dirty="0" err="1"/>
              <a:t>derajat</a:t>
            </a:r>
            <a:r>
              <a:rPr lang="en-ID" dirty="0"/>
              <a:t> </a:t>
            </a:r>
            <a:r>
              <a:rPr lang="en-ID" dirty="0" err="1"/>
              <a:t>keanggotaan</a:t>
            </a:r>
            <a:r>
              <a:rPr lang="en-ID" dirty="0"/>
              <a:t>) yang </a:t>
            </a:r>
            <a:r>
              <a:rPr lang="en-ID" dirty="0" err="1"/>
              <a:t>direpresentasikan</a:t>
            </a:r>
            <a:r>
              <a:rPr lang="en-ID" dirty="0"/>
              <a:t> </a:t>
            </a:r>
            <a:r>
              <a:rPr lang="en-ID" dirty="0" err="1"/>
              <a:t>dengan</a:t>
            </a:r>
            <a:r>
              <a:rPr lang="en-ID" dirty="0"/>
              <a:t> </a:t>
            </a:r>
            <a:r>
              <a:rPr lang="en-ID" dirty="0" err="1"/>
              <a:t>nilai</a:t>
            </a:r>
            <a:r>
              <a:rPr lang="en-ID" dirty="0"/>
              <a:t> </a:t>
            </a:r>
            <a:r>
              <a:rPr lang="en-ID" dirty="0" err="1"/>
              <a:t>dalam</a:t>
            </a:r>
            <a:r>
              <a:rPr lang="en-ID" dirty="0"/>
              <a:t> </a:t>
            </a:r>
            <a:r>
              <a:rPr lang="en-ID" dirty="0" err="1"/>
              <a:t>rentang</a:t>
            </a:r>
            <a:r>
              <a:rPr lang="en-ID" dirty="0"/>
              <a:t> [0,1]. </a:t>
            </a:r>
            <a:r>
              <a:rPr lang="en-ID" dirty="0" err="1"/>
              <a:t>Berikut</a:t>
            </a:r>
            <a:r>
              <a:rPr lang="en-ID" dirty="0"/>
              <a:t> </a:t>
            </a:r>
            <a:r>
              <a:rPr lang="en-ID" dirty="0" err="1"/>
              <a:t>ini</a:t>
            </a:r>
            <a:r>
              <a:rPr lang="en-ID" dirty="0"/>
              <a:t> </a:t>
            </a:r>
            <a:r>
              <a:rPr lang="en-ID" dirty="0" err="1"/>
              <a:t>adalah</a:t>
            </a:r>
            <a:r>
              <a:rPr lang="en-ID" dirty="0"/>
              <a:t> </a:t>
            </a:r>
            <a:r>
              <a:rPr lang="en-ID" dirty="0" err="1"/>
              <a:t>tabel</a:t>
            </a:r>
            <a:r>
              <a:rPr lang="en-ID" dirty="0"/>
              <a:t> yang </a:t>
            </a:r>
            <a:r>
              <a:rPr lang="en-ID" dirty="0" err="1"/>
              <a:t>menunjukkan</a:t>
            </a:r>
            <a:r>
              <a:rPr lang="en-ID" dirty="0"/>
              <a:t> </a:t>
            </a:r>
            <a:r>
              <a:rPr lang="en-ID" dirty="0" err="1"/>
              <a:t>karakteristik</a:t>
            </a:r>
            <a:r>
              <a:rPr lang="en-ID" dirty="0"/>
              <a:t> data yang </a:t>
            </a:r>
            <a:r>
              <a:rPr lang="en-ID" dirty="0" err="1"/>
              <a:t>ditangani</a:t>
            </a:r>
            <a:r>
              <a:rPr lang="en-ID" dirty="0"/>
              <a:t> </a:t>
            </a:r>
            <a:r>
              <a:rPr lang="en-ID" dirty="0" err="1"/>
              <a:t>oleh</a:t>
            </a:r>
            <a:r>
              <a:rPr lang="en-ID" dirty="0"/>
              <a:t> Fuzzy </a:t>
            </a:r>
            <a:r>
              <a:rPr lang="en-ID" dirty="0" err="1"/>
              <a:t>Quantificationy</a:t>
            </a:r>
            <a:r>
              <a:rPr lang="en-ID" dirty="0"/>
              <a:t> Theory II.</a:t>
            </a:r>
            <a:endParaRPr lang="id-ID" dirty="0"/>
          </a:p>
        </p:txBody>
      </p:sp>
    </p:spTree>
    <p:extLst>
      <p:ext uri="{BB962C8B-B14F-4D97-AF65-F5344CB8AC3E}">
        <p14:creationId xmlns:p14="http://schemas.microsoft.com/office/powerpoint/2010/main" val="258907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E3680-910F-4B87-A980-F321B3438665}"/>
              </a:ext>
            </a:extLst>
          </p:cNvPr>
          <p:cNvSpPr>
            <a:spLocks noGrp="1"/>
          </p:cNvSpPr>
          <p:nvPr>
            <p:ph idx="1"/>
          </p:nvPr>
        </p:nvSpPr>
        <p:spPr>
          <a:xfrm>
            <a:off x="1371600" y="3073286"/>
            <a:ext cx="9601200" cy="2794114"/>
          </a:xfrm>
        </p:spPr>
        <p:txBody>
          <a:bodyPr/>
          <a:lstStyle/>
          <a:p>
            <a:pPr marL="0" indent="0">
              <a:buNone/>
            </a:pPr>
            <a:r>
              <a:rPr lang="en-ID" dirty="0"/>
              <a:t>	Dari table </a:t>
            </a:r>
            <a:r>
              <a:rPr lang="en-ID" dirty="0" err="1"/>
              <a:t>diatas</a:t>
            </a:r>
            <a:r>
              <a:rPr lang="en-ID" dirty="0"/>
              <a:t>, external standard </a:t>
            </a:r>
            <a:r>
              <a:rPr lang="en-ID" dirty="0" err="1"/>
              <a:t>direpresentasikan</a:t>
            </a:r>
            <a:r>
              <a:rPr lang="en-ID" dirty="0"/>
              <a:t> </a:t>
            </a:r>
            <a:r>
              <a:rPr lang="en-ID" dirty="0" err="1"/>
              <a:t>sebagai</a:t>
            </a:r>
            <a:r>
              <a:rPr lang="en-ID" dirty="0"/>
              <a:t> fuzzy group B</a:t>
            </a:r>
            <a:r>
              <a:rPr lang="en-ID" baseline="-25000" dirty="0"/>
              <a:t>1</a:t>
            </a:r>
            <a:r>
              <a:rPr lang="en-ID" dirty="0"/>
              <a:t> … B</a:t>
            </a:r>
            <a:r>
              <a:rPr lang="en-ID" baseline="-25000" dirty="0"/>
              <a:t>r</a:t>
            </a:r>
            <a:r>
              <a:rPr lang="en-ID" dirty="0"/>
              <a:t> … B</a:t>
            </a:r>
            <a:r>
              <a:rPr lang="en-ID" baseline="-25000" dirty="0"/>
              <a:t>M </a:t>
            </a:r>
            <a:r>
              <a:rPr lang="en-ID" dirty="0"/>
              <a:t>. </a:t>
            </a:r>
            <a:r>
              <a:rPr lang="en-ID" dirty="0" err="1"/>
              <a:t>Tujuan</a:t>
            </a:r>
            <a:r>
              <a:rPr lang="en-ID" dirty="0"/>
              <a:t> </a:t>
            </a:r>
            <a:r>
              <a:rPr lang="en-ID" dirty="0" err="1"/>
              <a:t>dari</a:t>
            </a:r>
            <a:r>
              <a:rPr lang="en-ID" dirty="0"/>
              <a:t>  Fuzzy Quantification Theory II </a:t>
            </a:r>
            <a:r>
              <a:rPr lang="en-ID" dirty="0" err="1"/>
              <a:t>diekspresikan</a:t>
            </a:r>
            <a:r>
              <a:rPr lang="en-ID" dirty="0"/>
              <a:t> </a:t>
            </a:r>
            <a:r>
              <a:rPr lang="en-ID" dirty="0" err="1"/>
              <a:t>menggunakan</a:t>
            </a:r>
            <a:r>
              <a:rPr lang="en-ID" dirty="0"/>
              <a:t> </a:t>
            </a:r>
            <a:r>
              <a:rPr lang="en-ID" dirty="0" err="1"/>
              <a:t>persamaan</a:t>
            </a:r>
            <a:r>
              <a:rPr lang="en-ID" dirty="0"/>
              <a:t> linear </a:t>
            </a:r>
            <a:r>
              <a:rPr lang="en-ID" dirty="0" err="1"/>
              <a:t>dari</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r>
              <a:rPr lang="en-ID" dirty="0"/>
              <a:t> </a:t>
            </a:r>
            <a:r>
              <a:rPr lang="en-ID" dirty="0" err="1"/>
              <a:t>untuk</a:t>
            </a:r>
            <a:r>
              <a:rPr lang="en-ID" dirty="0"/>
              <a:t> </a:t>
            </a:r>
            <a:r>
              <a:rPr lang="en-ID" dirty="0" err="1"/>
              <a:t>kategori</a:t>
            </a:r>
            <a:r>
              <a:rPr lang="en-ID" dirty="0"/>
              <a:t> A</a:t>
            </a:r>
            <a:r>
              <a:rPr lang="en-ID" baseline="-25000" dirty="0"/>
              <a:t>i</a:t>
            </a:r>
            <a:r>
              <a:rPr lang="en-ID" dirty="0"/>
              <a:t>, </a:t>
            </a:r>
            <a:r>
              <a:rPr lang="en-ID" dirty="0" err="1"/>
              <a:t>sebagai</a:t>
            </a:r>
            <a:r>
              <a:rPr lang="en-ID" dirty="0"/>
              <a:t> </a:t>
            </a:r>
            <a:r>
              <a:rPr lang="en-ID" dirty="0" err="1"/>
              <a:t>berikut</a:t>
            </a:r>
            <a:r>
              <a:rPr lang="en-ID" dirty="0"/>
              <a:t>:</a:t>
            </a:r>
            <a:endParaRPr lang="id-ID" dirty="0"/>
          </a:p>
          <a:p>
            <a:endParaRPr lang="id-ID" dirty="0"/>
          </a:p>
        </p:txBody>
      </p:sp>
      <p:pic>
        <p:nvPicPr>
          <p:cNvPr id="5" name="Picture 4">
            <a:extLst>
              <a:ext uri="{FF2B5EF4-FFF2-40B4-BE49-F238E27FC236}">
                <a16:creationId xmlns:a16="http://schemas.microsoft.com/office/drawing/2014/main" id="{B5E11BEE-68E4-4ED7-92F6-D2CA91C0671C}"/>
              </a:ext>
            </a:extLst>
          </p:cNvPr>
          <p:cNvPicPr>
            <a:picLocks noChangeAspect="1"/>
          </p:cNvPicPr>
          <p:nvPr/>
        </p:nvPicPr>
        <p:blipFill>
          <a:blip r:embed="rId2"/>
          <a:stretch>
            <a:fillRect/>
          </a:stretch>
        </p:blipFill>
        <p:spPr>
          <a:xfrm>
            <a:off x="3690937" y="4321390"/>
            <a:ext cx="4962525" cy="1057275"/>
          </a:xfrm>
          <a:prstGeom prst="rect">
            <a:avLst/>
          </a:prstGeom>
        </p:spPr>
      </p:pic>
      <p:pic>
        <p:nvPicPr>
          <p:cNvPr id="2" name="Picture 1">
            <a:extLst>
              <a:ext uri="{FF2B5EF4-FFF2-40B4-BE49-F238E27FC236}">
                <a16:creationId xmlns:a16="http://schemas.microsoft.com/office/drawing/2014/main" id="{C3B08069-AB78-48EF-85AF-C6B4CC1622CA}"/>
              </a:ext>
            </a:extLst>
          </p:cNvPr>
          <p:cNvPicPr>
            <a:picLocks noChangeAspect="1"/>
          </p:cNvPicPr>
          <p:nvPr/>
        </p:nvPicPr>
        <p:blipFill>
          <a:blip r:embed="rId3"/>
          <a:stretch>
            <a:fillRect/>
          </a:stretch>
        </p:blipFill>
        <p:spPr>
          <a:xfrm>
            <a:off x="3020506" y="393708"/>
            <a:ext cx="6150987" cy="2603378"/>
          </a:xfrm>
          <a:prstGeom prst="rect">
            <a:avLst/>
          </a:prstGeom>
        </p:spPr>
      </p:pic>
    </p:spTree>
    <p:extLst>
      <p:ext uri="{BB962C8B-B14F-4D97-AF65-F5344CB8AC3E}">
        <p14:creationId xmlns:p14="http://schemas.microsoft.com/office/powerpoint/2010/main" val="214809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C905-463E-4E2F-93F9-BABEBAE0D537}"/>
              </a:ext>
            </a:extLst>
          </p:cNvPr>
          <p:cNvSpPr>
            <a:spLocks noGrp="1"/>
          </p:cNvSpPr>
          <p:nvPr>
            <p:ph type="title"/>
          </p:nvPr>
        </p:nvSpPr>
        <p:spPr/>
        <p:txBody>
          <a:bodyPr/>
          <a:lstStyle/>
          <a:p>
            <a:r>
              <a:rPr lang="en-ID" dirty="0" err="1"/>
              <a:t>Menentukan</a:t>
            </a:r>
            <a:r>
              <a:rPr lang="en-ID" dirty="0"/>
              <a:t> </a:t>
            </a:r>
            <a:r>
              <a:rPr lang="en-ID" dirty="0" err="1"/>
              <a:t>bobot</a:t>
            </a:r>
            <a:r>
              <a:rPr lang="en-ID" dirty="0"/>
              <a:t> </a:t>
            </a:r>
            <a:r>
              <a:rPr lang="en-ID" dirty="0" err="1"/>
              <a:t>kategori</a:t>
            </a:r>
            <a:r>
              <a:rPr lang="en-ID" dirty="0"/>
              <a:t> </a:t>
            </a:r>
            <a:r>
              <a:rPr lang="en-ID" dirty="0" err="1"/>
              <a:t>a</a:t>
            </a:r>
            <a:r>
              <a:rPr lang="en-ID" baseline="-25000" dirty="0" err="1"/>
              <a:t>i</a:t>
            </a:r>
            <a:endParaRPr lang="id-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674CC9-8272-4552-A99C-0EFCB9E23317}"/>
                  </a:ext>
                </a:extLst>
              </p:cNvPr>
              <p:cNvSpPr>
                <a:spLocks noGrp="1"/>
              </p:cNvSpPr>
              <p:nvPr>
                <p:ph idx="1"/>
              </p:nvPr>
            </p:nvSpPr>
            <p:spPr>
              <a:xfrm>
                <a:off x="1371600" y="1618735"/>
                <a:ext cx="9601200" cy="4248665"/>
              </a:xfrm>
            </p:spPr>
            <p:txBody>
              <a:bodyPr/>
              <a:lstStyle/>
              <a:p>
                <a:pPr marL="0" indent="0" algn="just">
                  <a:buNone/>
                </a:pPr>
                <a:r>
                  <a:rPr lang="en-ID" dirty="0"/>
                  <a:t>	</a:t>
                </a:r>
                <a:r>
                  <a:rPr lang="en-ID" dirty="0" err="1"/>
                  <a:t>Bobot</a:t>
                </a:r>
                <a:r>
                  <a:rPr lang="en-ID" dirty="0"/>
                  <a:t> </a:t>
                </a:r>
                <a:r>
                  <a:rPr lang="en-ID" dirty="0" err="1"/>
                  <a:t>kategori</a:t>
                </a:r>
                <a:r>
                  <a:rPr lang="en-ID" dirty="0"/>
                  <a:t> </a:t>
                </a:r>
                <a:r>
                  <a:rPr lang="en-ID" dirty="0" err="1"/>
                  <a:t>ai</a:t>
                </a:r>
                <a:r>
                  <a:rPr lang="en-ID" dirty="0"/>
                  <a:t> </a:t>
                </a:r>
                <a:r>
                  <a:rPr lang="en-ID" dirty="0" err="1"/>
                  <a:t>adalah</a:t>
                </a:r>
                <a:r>
                  <a:rPr lang="en-ID" dirty="0"/>
                  <a:t> </a:t>
                </a:r>
                <a:r>
                  <a:rPr lang="en-ID" dirty="0" err="1"/>
                  <a:t>nilai</a:t>
                </a:r>
                <a:r>
                  <a:rPr lang="en-ID" dirty="0"/>
                  <a:t> yang </a:t>
                </a:r>
                <a:r>
                  <a:rPr lang="en-ID" dirty="0" err="1"/>
                  <a:t>memberikan</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setiap</a:t>
                </a:r>
                <a:r>
                  <a:rPr lang="en-ID" dirty="0"/>
                  <a:t> external standard  </a:t>
                </a:r>
                <a:r>
                  <a:rPr lang="en-ID" i="1" dirty="0"/>
                  <a:t>fuzzy group</a:t>
                </a:r>
                <a:r>
                  <a:rPr lang="en-ID" dirty="0"/>
                  <a:t>. </a:t>
                </a:r>
                <a:r>
                  <a:rPr lang="en-ID" dirty="0" err="1"/>
                  <a:t>Derajat</a:t>
                </a:r>
                <a:r>
                  <a:rPr lang="en-ID" dirty="0"/>
                  <a:t> </a:t>
                </a:r>
                <a:r>
                  <a:rPr lang="en-ID" dirty="0" err="1"/>
                  <a:t>pemisahan</a:t>
                </a:r>
                <a:r>
                  <a:rPr lang="en-ID" dirty="0"/>
                  <a:t> yang paling </a:t>
                </a:r>
                <a:r>
                  <a:rPr lang="en-ID" dirty="0" err="1"/>
                  <a:t>baik</a:t>
                </a:r>
                <a:r>
                  <a:rPr lang="en-ID" dirty="0"/>
                  <a:t> </a:t>
                </a:r>
                <a:r>
                  <a:rPr lang="en-ID" dirty="0" err="1"/>
                  <a:t>untuk</a:t>
                </a:r>
                <a:r>
                  <a:rPr lang="en-ID" dirty="0"/>
                  <a:t> </a:t>
                </a:r>
                <a:r>
                  <a:rPr lang="en-ID" dirty="0" err="1"/>
                  <a:t>grup-grup</a:t>
                </a:r>
                <a:r>
                  <a:rPr lang="en-ID" dirty="0"/>
                  <a:t> fuzzy </a:t>
                </a:r>
                <a:r>
                  <a:rPr lang="en-ID" dirty="0" err="1"/>
                  <a:t>ini</a:t>
                </a:r>
                <a:r>
                  <a:rPr lang="en-ID" dirty="0"/>
                  <a:t> </a:t>
                </a:r>
                <a:r>
                  <a:rPr lang="en-ID" dirty="0" err="1"/>
                  <a:t>didefinisikan</a:t>
                </a:r>
                <a:r>
                  <a:rPr lang="en-ID" dirty="0"/>
                  <a:t> </a:t>
                </a:r>
                <a:r>
                  <a:rPr lang="en-ID" dirty="0" err="1"/>
                  <a:t>dengan</a:t>
                </a:r>
                <a:r>
                  <a:rPr lang="en-ID" dirty="0"/>
                  <a:t> </a:t>
                </a:r>
                <a:r>
                  <a:rPr lang="en-ID" dirty="0" err="1"/>
                  <a:t>menggunakan</a:t>
                </a:r>
                <a:r>
                  <a:rPr lang="en-ID" dirty="0"/>
                  <a:t> variance ratio (</a:t>
                </a:r>
                <a14:m>
                  <m:oMath xmlns:m="http://schemas.openxmlformats.org/officeDocument/2006/math">
                    <m:sSup>
                      <m:sSupPr>
                        <m:ctrlPr>
                          <a:rPr lang="id-ID" i="1">
                            <a:latin typeface="Cambria Math" panose="02040503050406030204" pitchFamily="18" charset="0"/>
                          </a:rPr>
                        </m:ctrlPr>
                      </m:sSupPr>
                      <m:e>
                        <m:r>
                          <a:rPr lang="en-ID" i="1">
                            <a:latin typeface="Cambria Math" panose="02040503050406030204" pitchFamily="18" charset="0"/>
                          </a:rPr>
                          <m:t>𝜂</m:t>
                        </m:r>
                      </m:e>
                      <m:sup>
                        <m:r>
                          <a:rPr lang="en-ID" i="1">
                            <a:latin typeface="Cambria Math" panose="02040503050406030204" pitchFamily="18" charset="0"/>
                          </a:rPr>
                          <m:t>2</m:t>
                        </m:r>
                      </m:sup>
                    </m:sSup>
                  </m:oMath>
                </a14:m>
                <a:r>
                  <a:rPr lang="en-ID" dirty="0"/>
                  <a:t>) </a:t>
                </a:r>
                <a:r>
                  <a:rPr lang="en-ID" dirty="0" err="1"/>
                  <a:t>yaitu</a:t>
                </a:r>
                <a:r>
                  <a:rPr lang="en-ID" dirty="0"/>
                  <a:t> </a:t>
                </a:r>
                <a:r>
                  <a:rPr lang="en-ID" dirty="0" err="1"/>
                  <a:t>rasio</a:t>
                </a:r>
                <a:r>
                  <a:rPr lang="en-ID" dirty="0"/>
                  <a:t> </a:t>
                </a:r>
                <a:r>
                  <a:rPr lang="en-ID" dirty="0" err="1"/>
                  <a:t>dari</a:t>
                </a:r>
                <a:r>
                  <a:rPr lang="en-ID" dirty="0"/>
                  <a:t> </a:t>
                </a:r>
                <a:r>
                  <a:rPr lang="en-ID" dirty="0" err="1"/>
                  <a:t>variasi</a:t>
                </a:r>
                <a:r>
                  <a:rPr lang="en-ID" dirty="0"/>
                  <a:t> total (T) </a:t>
                </a:r>
                <a:r>
                  <a:rPr lang="en-ID" dirty="0" err="1"/>
                  <a:t>dan</a:t>
                </a:r>
                <a:r>
                  <a:rPr lang="en-ID" dirty="0"/>
                  <a:t> </a:t>
                </a:r>
                <a:r>
                  <a:rPr lang="en-ID" dirty="0" err="1"/>
                  <a:t>variasi</a:t>
                </a:r>
                <a:r>
                  <a:rPr lang="en-ID" dirty="0"/>
                  <a:t> </a:t>
                </a:r>
                <a:r>
                  <a:rPr lang="en-ID" dirty="0" err="1"/>
                  <a:t>antar</a:t>
                </a:r>
                <a:r>
                  <a:rPr lang="en-ID" dirty="0"/>
                  <a:t> </a:t>
                </a:r>
                <a:r>
                  <a:rPr lang="en-ID" i="1" dirty="0"/>
                  <a:t>fuzzy </a:t>
                </a:r>
                <a:r>
                  <a:rPr lang="en-ID" i="1" dirty="0" err="1"/>
                  <a:t>grup</a:t>
                </a:r>
                <a:r>
                  <a:rPr lang="en-ID" dirty="0"/>
                  <a:t> (B) </a:t>
                </a:r>
                <a:r>
                  <a:rPr lang="en-ID" dirty="0" err="1"/>
                  <a:t>berikut</a:t>
                </a:r>
                <a:r>
                  <a:rPr lang="en-ID" dirty="0"/>
                  <a:t> :</a:t>
                </a:r>
                <a:endParaRPr lang="id-ID" dirty="0"/>
              </a:p>
              <a:p>
                <a:pPr marL="0" indent="0">
                  <a:buNone/>
                </a:pPr>
                <a14:m>
                  <m:oMathPara xmlns:m="http://schemas.openxmlformats.org/officeDocument/2006/math">
                    <m:oMathParaPr>
                      <m:jc m:val="centerGroup"/>
                    </m:oMathParaPr>
                    <m:oMath xmlns:m="http://schemas.openxmlformats.org/officeDocument/2006/math">
                      <m:sSup>
                        <m:sSupPr>
                          <m:ctrlPr>
                            <a:rPr lang="id-ID" i="1">
                              <a:latin typeface="Cambria Math" panose="02040503050406030204" pitchFamily="18" charset="0"/>
                            </a:rPr>
                          </m:ctrlPr>
                        </m:sSupPr>
                        <m:e>
                          <m:r>
                            <a:rPr lang="en-ID" i="1">
                              <a:latin typeface="Cambria Math" panose="02040503050406030204" pitchFamily="18" charset="0"/>
                            </a:rPr>
                            <m:t>𝜂</m:t>
                          </m:r>
                        </m:e>
                        <m:sup>
                          <m:r>
                            <a:rPr lang="en-ID" i="1">
                              <a:latin typeface="Cambria Math" panose="02040503050406030204" pitchFamily="18" charset="0"/>
                            </a:rPr>
                            <m:t>2</m:t>
                          </m:r>
                        </m:sup>
                      </m:sSup>
                      <m:r>
                        <a:rPr lang="en-ID" i="1">
                          <a:latin typeface="Cambria Math" panose="02040503050406030204" pitchFamily="18" charset="0"/>
                        </a:rPr>
                        <m:t>= </m:t>
                      </m:r>
                      <m:f>
                        <m:fPr>
                          <m:ctrlPr>
                            <a:rPr lang="id-ID" i="1">
                              <a:latin typeface="Cambria Math" panose="02040503050406030204" pitchFamily="18" charset="0"/>
                            </a:rPr>
                          </m:ctrlPr>
                        </m:fPr>
                        <m:num>
                          <m:r>
                            <a:rPr lang="en-ID" i="1">
                              <a:latin typeface="Cambria Math" panose="02040503050406030204" pitchFamily="18" charset="0"/>
                            </a:rPr>
                            <m:t>𝐵</m:t>
                          </m:r>
                        </m:num>
                        <m:den>
                          <m:r>
                            <a:rPr lang="en-ID" i="1">
                              <a:latin typeface="Cambria Math" panose="02040503050406030204" pitchFamily="18" charset="0"/>
                            </a:rPr>
                            <m:t>𝑇</m:t>
                          </m:r>
                        </m:den>
                      </m:f>
                    </m:oMath>
                  </m:oMathPara>
                </a14:m>
                <a:endParaRPr lang="id-ID" dirty="0"/>
              </a:p>
              <a:p>
                <a:pPr marL="0" indent="0" algn="just">
                  <a:buNone/>
                </a:pPr>
                <a:r>
                  <a:rPr lang="en-ID" dirty="0" err="1"/>
                  <a:t>Dengan</a:t>
                </a:r>
                <a:r>
                  <a:rPr lang="en-ID" dirty="0"/>
                  <a:t> </a:t>
                </a:r>
                <a:r>
                  <a:rPr lang="en-ID" dirty="0" err="1"/>
                  <a:t>memaksimumkan</a:t>
                </a:r>
                <a:r>
                  <a:rPr lang="en-ID" dirty="0"/>
                  <a:t> fuzzy variance ratio , </a:t>
                </a:r>
                <a:r>
                  <a:rPr lang="en-ID" dirty="0" err="1"/>
                  <a:t>akan</a:t>
                </a:r>
                <a:r>
                  <a:rPr lang="en-ID" dirty="0"/>
                  <a:t> </a:t>
                </a:r>
                <a:r>
                  <a:rPr lang="en-ID" dirty="0" err="1"/>
                  <a:t>diperoleh</a:t>
                </a:r>
                <a:r>
                  <a:rPr lang="en-ID" dirty="0"/>
                  <a:t> </a:t>
                </a:r>
                <a:r>
                  <a:rPr lang="en-ID" dirty="0" err="1"/>
                  <a:t>nilai</a:t>
                </a:r>
                <a:r>
                  <a:rPr lang="en-ID" dirty="0"/>
                  <a:t> </a:t>
                </a:r>
                <a:r>
                  <a:rPr lang="en-ID" dirty="0" err="1"/>
                  <a:t>ai</a:t>
                </a:r>
                <a:r>
                  <a:rPr lang="en-ID" dirty="0"/>
                  <a:t> </a:t>
                </a:r>
                <a:r>
                  <a:rPr lang="en-ID" dirty="0" err="1"/>
                  <a:t>untuk</a:t>
                </a:r>
                <a:r>
                  <a:rPr lang="en-ID" dirty="0"/>
                  <a:t> </a:t>
                </a:r>
                <a:r>
                  <a:rPr lang="en-ID" dirty="0" err="1"/>
                  <a:t>persamaan</a:t>
                </a:r>
                <a:r>
                  <a:rPr lang="en-ID" dirty="0"/>
                  <a:t> linear 3.8.</a:t>
                </a:r>
                <a:endParaRPr lang="id-ID" dirty="0"/>
              </a:p>
              <a:p>
                <a:pPr marL="0" indent="0">
                  <a:buNone/>
                </a:pPr>
                <a:endParaRPr lang="id-ID" dirty="0"/>
              </a:p>
            </p:txBody>
          </p:sp>
        </mc:Choice>
        <mc:Fallback xmlns="">
          <p:sp>
            <p:nvSpPr>
              <p:cNvPr id="3" name="Content Placeholder 2">
                <a:extLst>
                  <a:ext uri="{FF2B5EF4-FFF2-40B4-BE49-F238E27FC236}">
                    <a16:creationId xmlns:a16="http://schemas.microsoft.com/office/drawing/2014/main" id="{33674CC9-8272-4552-A99C-0EFCB9E23317}"/>
                  </a:ext>
                </a:extLst>
              </p:cNvPr>
              <p:cNvSpPr>
                <a:spLocks noGrp="1" noRot="1" noChangeAspect="1" noMove="1" noResize="1" noEditPoints="1" noAdjustHandles="1" noChangeArrowheads="1" noChangeShapeType="1" noTextEdit="1"/>
              </p:cNvSpPr>
              <p:nvPr>
                <p:ph idx="1"/>
              </p:nvPr>
            </p:nvSpPr>
            <p:spPr>
              <a:xfrm>
                <a:off x="1371600" y="1618735"/>
                <a:ext cx="9601200" cy="4248665"/>
              </a:xfrm>
              <a:blipFill>
                <a:blip r:embed="rId2"/>
                <a:stretch>
                  <a:fillRect l="-635" t="-1291" r="-635"/>
                </a:stretch>
              </a:blipFill>
            </p:spPr>
            <p:txBody>
              <a:bodyPr/>
              <a:lstStyle/>
              <a:p>
                <a:r>
                  <a:rPr lang="id-ID">
                    <a:noFill/>
                  </a:rPr>
                  <a:t> </a:t>
                </a:r>
              </a:p>
            </p:txBody>
          </p:sp>
        </mc:Fallback>
      </mc:AlternateContent>
    </p:spTree>
    <p:extLst>
      <p:ext uri="{BB962C8B-B14F-4D97-AF65-F5344CB8AC3E}">
        <p14:creationId xmlns:p14="http://schemas.microsoft.com/office/powerpoint/2010/main" val="1606968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92020CF-4DAA-40C3-B8FB-B837562FADEA}"/>
                  </a:ext>
                </a:extLst>
              </p:cNvPr>
              <p:cNvSpPr>
                <a:spLocks noGrp="1"/>
              </p:cNvSpPr>
              <p:nvPr>
                <p:ph type="title"/>
              </p:nvPr>
            </p:nvSpPr>
            <p:spPr/>
            <p:txBody>
              <a:bodyPr/>
              <a:lstStyle/>
              <a:p>
                <a:r>
                  <a:rPr lang="en-ID" dirty="0" err="1"/>
                  <a:t>Matriks</a:t>
                </a:r>
                <a:r>
                  <a:rPr lang="en-ID" dirty="0"/>
                  <a:t> A,</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𝐴</m:t>
                        </m:r>
                      </m:e>
                    </m:acc>
                  </m:oMath>
                </a14:m>
                <a:r>
                  <a:rPr lang="en-ID" baseline="-25000" dirty="0"/>
                  <a:t>G</a:t>
                </a:r>
                <a:r>
                  <a:rPr lang="en-ID" dirty="0"/>
                  <a:t> </a:t>
                </a:r>
                <a:r>
                  <a:rPr lang="en-ID" dirty="0" err="1"/>
                  <a:t>dan</a:t>
                </a:r>
                <a:r>
                  <a:rPr lang="en-ID" dirty="0"/>
                  <a:t>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𝐴</m:t>
                        </m:r>
                      </m:e>
                    </m:acc>
                  </m:oMath>
                </a14:m>
                <a:br>
                  <a:rPr lang="id-ID" dirty="0"/>
                </a:br>
                <a:endParaRPr lang="id-ID" dirty="0"/>
              </a:p>
            </p:txBody>
          </p:sp>
        </mc:Choice>
        <mc:Fallback xmlns="">
          <p:sp>
            <p:nvSpPr>
              <p:cNvPr id="2" name="Title 1">
                <a:extLst>
                  <a:ext uri="{FF2B5EF4-FFF2-40B4-BE49-F238E27FC236}">
                    <a16:creationId xmlns:a16="http://schemas.microsoft.com/office/drawing/2014/main" id="{292020CF-4DAA-40C3-B8FB-B837562FADEA}"/>
                  </a:ext>
                </a:extLst>
              </p:cNvPr>
              <p:cNvSpPr>
                <a:spLocks noGrp="1" noRot="1" noChangeAspect="1" noMove="1" noResize="1" noEditPoints="1" noAdjustHandles="1" noChangeArrowheads="1" noChangeShapeType="1" noTextEdit="1"/>
              </p:cNvSpPr>
              <p:nvPr>
                <p:ph type="title"/>
              </p:nvPr>
            </p:nvSpPr>
            <p:spPr>
              <a:blipFill>
                <a:blip r:embed="rId2"/>
                <a:stretch>
                  <a:fillRect l="-2540" t="-1358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4A0F03-6325-4502-ACF9-1188326E330A}"/>
                  </a:ext>
                </a:extLst>
              </p:cNvPr>
              <p:cNvSpPr>
                <a:spLocks noGrp="1"/>
              </p:cNvSpPr>
              <p:nvPr>
                <p:ph idx="1"/>
              </p:nvPr>
            </p:nvSpPr>
            <p:spPr>
              <a:xfrm>
                <a:off x="1371600" y="1458097"/>
                <a:ext cx="9601200" cy="4409303"/>
              </a:xfrm>
            </p:spPr>
            <p:txBody>
              <a:bodyPr/>
              <a:lstStyle/>
              <a:p>
                <a:pPr marL="0" indent="0">
                  <a:buNone/>
                </a:pPr>
                <a:r>
                  <a:rPr lang="en-ID" dirty="0" err="1"/>
                  <a:t>Untuk</a:t>
                </a:r>
                <a:r>
                  <a:rPr lang="en-ID" dirty="0"/>
                  <a:t> </a:t>
                </a:r>
                <a:r>
                  <a:rPr lang="en-ID" dirty="0" err="1"/>
                  <a:t>menentukan</a:t>
                </a:r>
                <a:r>
                  <a:rPr lang="en-ID" dirty="0"/>
                  <a:t> </a:t>
                </a:r>
                <a:r>
                  <a:rPr lang="en-ID" dirty="0" err="1"/>
                  <a:t>nilai</a:t>
                </a:r>
                <a:r>
                  <a:rPr lang="en-ID" dirty="0"/>
                  <a:t> </a:t>
                </a:r>
                <a:r>
                  <a:rPr lang="en-ID" dirty="0" err="1"/>
                  <a:t>pada</a:t>
                </a:r>
                <a:r>
                  <a:rPr lang="en-ID" dirty="0"/>
                  <a:t> </a:t>
                </a:r>
                <a:r>
                  <a:rPr lang="en-ID" dirty="0" err="1"/>
                  <a:t>persamaan</a:t>
                </a:r>
                <a:r>
                  <a:rPr lang="en-ID" dirty="0"/>
                  <a:t> linear y(ω), </a:t>
                </a:r>
                <a:r>
                  <a:rPr lang="en-ID" dirty="0" err="1"/>
                  <a:t>tentukan</a:t>
                </a:r>
                <a:r>
                  <a:rPr lang="en-ID" dirty="0"/>
                  <a:t> </a:t>
                </a:r>
                <a:r>
                  <a:rPr lang="en-ID" dirty="0" err="1"/>
                  <a:t>terlebih</a:t>
                </a:r>
                <a:r>
                  <a:rPr lang="en-ID" dirty="0"/>
                  <a:t> </a:t>
                </a:r>
                <a:r>
                  <a:rPr lang="en-ID" dirty="0" err="1"/>
                  <a:t>dahulu</a:t>
                </a:r>
                <a:r>
                  <a:rPr lang="en-ID" dirty="0"/>
                  <a:t> fuzzy mean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𝑦</m:t>
                        </m:r>
                      </m:e>
                    </m:acc>
                  </m:oMath>
                </a14:m>
                <a:r>
                  <a:rPr lang="en-ID" baseline="-25000" dirty="0"/>
                  <a:t>Br</a:t>
                </a:r>
                <a:r>
                  <a:rPr lang="en-ID" dirty="0"/>
                  <a:t>) </a:t>
                </a:r>
                <a:r>
                  <a:rPr lang="en-ID" dirty="0" err="1"/>
                  <a:t>dalam</a:t>
                </a:r>
                <a:r>
                  <a:rPr lang="en-ID" dirty="0"/>
                  <a:t> fuzzy </a:t>
                </a:r>
                <a:r>
                  <a:rPr lang="en-ID" dirty="0" err="1"/>
                  <a:t>grup</a:t>
                </a:r>
                <a:r>
                  <a:rPr lang="en-ID" dirty="0"/>
                  <a:t> (B</a:t>
                </a:r>
                <a:r>
                  <a:rPr lang="en-ID" baseline="-25000" dirty="0"/>
                  <a:t>r</a:t>
                </a:r>
                <a:r>
                  <a:rPr lang="en-ID" dirty="0"/>
                  <a:t>) </a:t>
                </a:r>
                <a:r>
                  <a:rPr lang="en-ID" dirty="0" err="1"/>
                  <a:t>dan</a:t>
                </a:r>
                <a:r>
                  <a:rPr lang="en-ID" dirty="0"/>
                  <a:t> total fuzzy mean </a:t>
                </a:r>
                <a14:m>
                  <m:oMath xmlns:m="http://schemas.openxmlformats.org/officeDocument/2006/math">
                    <m:acc>
                      <m:accPr>
                        <m:chr m:val="̅"/>
                        <m:ctrlPr>
                          <a:rPr lang="id-ID" i="1">
                            <a:latin typeface="Cambria Math" panose="02040503050406030204" pitchFamily="18" charset="0"/>
                          </a:rPr>
                        </m:ctrlPr>
                      </m:accPr>
                      <m:e>
                        <m:r>
                          <a:rPr lang="en-ID" i="1">
                            <a:latin typeface="Cambria Math" panose="02040503050406030204" pitchFamily="18" charset="0"/>
                          </a:rPr>
                          <m:t>𝑦</m:t>
                        </m:r>
                      </m:e>
                    </m:acc>
                  </m:oMath>
                </a14:m>
                <a:r>
                  <a:rPr lang="en-ID" dirty="0"/>
                  <a:t> </a:t>
                </a:r>
                <a:r>
                  <a:rPr lang="en-ID" dirty="0" err="1"/>
                  <a:t>dengan</a:t>
                </a:r>
                <a:r>
                  <a:rPr lang="en-ID" dirty="0"/>
                  <a:t> :</a:t>
                </a:r>
                <a:endParaRPr lang="id-ID" dirty="0"/>
              </a:p>
              <a:p>
                <a:pPr marL="0" indent="0">
                  <a:buNone/>
                </a:pPr>
                <a:endParaRPr lang="id-ID" dirty="0"/>
              </a:p>
            </p:txBody>
          </p:sp>
        </mc:Choice>
        <mc:Fallback xmlns="">
          <p:sp>
            <p:nvSpPr>
              <p:cNvPr id="3" name="Content Placeholder 2">
                <a:extLst>
                  <a:ext uri="{FF2B5EF4-FFF2-40B4-BE49-F238E27FC236}">
                    <a16:creationId xmlns:a16="http://schemas.microsoft.com/office/drawing/2014/main" id="{764A0F03-6325-4502-ACF9-1188326E330A}"/>
                  </a:ext>
                </a:extLst>
              </p:cNvPr>
              <p:cNvSpPr>
                <a:spLocks noGrp="1" noRot="1" noChangeAspect="1" noMove="1" noResize="1" noEditPoints="1" noAdjustHandles="1" noChangeArrowheads="1" noChangeShapeType="1" noTextEdit="1"/>
              </p:cNvSpPr>
              <p:nvPr>
                <p:ph idx="1"/>
              </p:nvPr>
            </p:nvSpPr>
            <p:spPr>
              <a:xfrm>
                <a:off x="1371600" y="1458097"/>
                <a:ext cx="9601200" cy="4409303"/>
              </a:xfrm>
              <a:blipFill>
                <a:blip r:embed="rId3"/>
                <a:stretch>
                  <a:fillRect l="-635" t="-1105"/>
                </a:stretch>
              </a:blipFill>
            </p:spPr>
            <p:txBody>
              <a:bodyPr/>
              <a:lstStyle/>
              <a:p>
                <a:r>
                  <a:rPr lang="id-ID">
                    <a:noFill/>
                  </a:rPr>
                  <a:t> </a:t>
                </a:r>
              </a:p>
            </p:txBody>
          </p:sp>
        </mc:Fallback>
      </mc:AlternateContent>
      <p:pic>
        <p:nvPicPr>
          <p:cNvPr id="5" name="Picture 4">
            <a:extLst>
              <a:ext uri="{FF2B5EF4-FFF2-40B4-BE49-F238E27FC236}">
                <a16:creationId xmlns:a16="http://schemas.microsoft.com/office/drawing/2014/main" id="{36C28A99-F7EC-42CE-823A-DB3D8590434B}"/>
              </a:ext>
            </a:extLst>
          </p:cNvPr>
          <p:cNvPicPr>
            <a:picLocks noChangeAspect="1"/>
          </p:cNvPicPr>
          <p:nvPr/>
        </p:nvPicPr>
        <p:blipFill>
          <a:blip r:embed="rId4"/>
          <a:stretch>
            <a:fillRect/>
          </a:stretch>
        </p:blipFill>
        <p:spPr>
          <a:xfrm>
            <a:off x="1425146" y="4354853"/>
            <a:ext cx="8715375" cy="1971675"/>
          </a:xfrm>
          <a:prstGeom prst="rect">
            <a:avLst/>
          </a:prstGeom>
        </p:spPr>
      </p:pic>
      <p:pic>
        <p:nvPicPr>
          <p:cNvPr id="8" name="Picture 7">
            <a:extLst>
              <a:ext uri="{FF2B5EF4-FFF2-40B4-BE49-F238E27FC236}">
                <a16:creationId xmlns:a16="http://schemas.microsoft.com/office/drawing/2014/main" id="{6CFCF010-06CF-478F-BFA5-216B22CC10DD}"/>
              </a:ext>
            </a:extLst>
          </p:cNvPr>
          <p:cNvPicPr>
            <a:picLocks noChangeAspect="1"/>
          </p:cNvPicPr>
          <p:nvPr/>
        </p:nvPicPr>
        <p:blipFill>
          <a:blip r:embed="rId5"/>
          <a:stretch>
            <a:fillRect/>
          </a:stretch>
        </p:blipFill>
        <p:spPr>
          <a:xfrm>
            <a:off x="3360419" y="2444705"/>
            <a:ext cx="4870877" cy="1910148"/>
          </a:xfrm>
          <a:prstGeom prst="rect">
            <a:avLst/>
          </a:prstGeom>
        </p:spPr>
      </p:pic>
    </p:spTree>
    <p:extLst>
      <p:ext uri="{BB962C8B-B14F-4D97-AF65-F5344CB8AC3E}">
        <p14:creationId xmlns:p14="http://schemas.microsoft.com/office/powerpoint/2010/main" val="337975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AD07FF-BA70-4C50-BDE2-CB5B2D2B8BAF}"/>
              </a:ext>
            </a:extLst>
          </p:cNvPr>
          <p:cNvPicPr>
            <a:picLocks noGrp="1" noChangeAspect="1"/>
          </p:cNvPicPr>
          <p:nvPr>
            <p:ph idx="1"/>
          </p:nvPr>
        </p:nvPicPr>
        <p:blipFill>
          <a:blip r:embed="rId2"/>
          <a:stretch>
            <a:fillRect/>
          </a:stretch>
        </p:blipFill>
        <p:spPr>
          <a:xfrm>
            <a:off x="1671637" y="622673"/>
            <a:ext cx="8848725" cy="1933575"/>
          </a:xfrm>
          <a:prstGeom prst="rect">
            <a:avLst/>
          </a:prstGeom>
        </p:spPr>
      </p:pic>
      <p:pic>
        <p:nvPicPr>
          <p:cNvPr id="3" name="Picture 2">
            <a:extLst>
              <a:ext uri="{FF2B5EF4-FFF2-40B4-BE49-F238E27FC236}">
                <a16:creationId xmlns:a16="http://schemas.microsoft.com/office/drawing/2014/main" id="{DCBA6DA0-97DF-429D-B1E2-9FA8153E306B}"/>
              </a:ext>
            </a:extLst>
          </p:cNvPr>
          <p:cNvPicPr>
            <a:picLocks noChangeAspect="1"/>
          </p:cNvPicPr>
          <p:nvPr/>
        </p:nvPicPr>
        <p:blipFill>
          <a:blip r:embed="rId3"/>
          <a:stretch>
            <a:fillRect/>
          </a:stretch>
        </p:blipFill>
        <p:spPr>
          <a:xfrm>
            <a:off x="1671637" y="2830318"/>
            <a:ext cx="3083243" cy="1831004"/>
          </a:xfrm>
          <a:prstGeom prst="rect">
            <a:avLst/>
          </a:prstGeom>
        </p:spPr>
      </p:pic>
      <p:pic>
        <p:nvPicPr>
          <p:cNvPr id="8" name="Picture 7">
            <a:extLst>
              <a:ext uri="{FF2B5EF4-FFF2-40B4-BE49-F238E27FC236}">
                <a16:creationId xmlns:a16="http://schemas.microsoft.com/office/drawing/2014/main" id="{F2F66FC2-C0AE-4DC0-841D-6BFCC21BFC72}"/>
              </a:ext>
            </a:extLst>
          </p:cNvPr>
          <p:cNvPicPr>
            <a:picLocks noChangeAspect="1"/>
          </p:cNvPicPr>
          <p:nvPr/>
        </p:nvPicPr>
        <p:blipFill>
          <a:blip r:embed="rId4"/>
          <a:stretch>
            <a:fillRect/>
          </a:stretch>
        </p:blipFill>
        <p:spPr>
          <a:xfrm>
            <a:off x="7077497" y="2789344"/>
            <a:ext cx="2601836" cy="1832873"/>
          </a:xfrm>
          <a:prstGeom prst="rect">
            <a:avLst/>
          </a:prstGeom>
        </p:spPr>
      </p:pic>
      <p:pic>
        <p:nvPicPr>
          <p:cNvPr id="10" name="Picture 9">
            <a:extLst>
              <a:ext uri="{FF2B5EF4-FFF2-40B4-BE49-F238E27FC236}">
                <a16:creationId xmlns:a16="http://schemas.microsoft.com/office/drawing/2014/main" id="{571C976A-D479-48B2-BD13-51285EDBF944}"/>
              </a:ext>
            </a:extLst>
          </p:cNvPr>
          <p:cNvPicPr>
            <a:picLocks noChangeAspect="1"/>
          </p:cNvPicPr>
          <p:nvPr/>
        </p:nvPicPr>
        <p:blipFill>
          <a:blip r:embed="rId5"/>
          <a:stretch>
            <a:fillRect/>
          </a:stretch>
        </p:blipFill>
        <p:spPr>
          <a:xfrm>
            <a:off x="4754880" y="2840561"/>
            <a:ext cx="2322617" cy="1831004"/>
          </a:xfrm>
          <a:prstGeom prst="rect">
            <a:avLst/>
          </a:prstGeom>
        </p:spPr>
      </p:pic>
    </p:spTree>
    <p:extLst>
      <p:ext uri="{BB962C8B-B14F-4D97-AF65-F5344CB8AC3E}">
        <p14:creationId xmlns:p14="http://schemas.microsoft.com/office/powerpoint/2010/main" val="7981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0B63-562C-438F-836C-764931E8B5F8}"/>
              </a:ext>
            </a:extLst>
          </p:cNvPr>
          <p:cNvSpPr>
            <a:spLocks noGrp="1"/>
          </p:cNvSpPr>
          <p:nvPr>
            <p:ph type="title"/>
          </p:nvPr>
        </p:nvSpPr>
        <p:spPr/>
        <p:txBody>
          <a:bodyPr/>
          <a:lstStyle/>
          <a:p>
            <a:r>
              <a:rPr lang="en-ID" dirty="0" err="1"/>
              <a:t>Pendahuluan</a:t>
            </a:r>
            <a:endParaRPr lang="id-ID" dirty="0"/>
          </a:p>
        </p:txBody>
      </p:sp>
      <p:sp>
        <p:nvSpPr>
          <p:cNvPr id="3" name="Text Placeholder 2">
            <a:extLst>
              <a:ext uri="{FF2B5EF4-FFF2-40B4-BE49-F238E27FC236}">
                <a16:creationId xmlns:a16="http://schemas.microsoft.com/office/drawing/2014/main" id="{652CF1C2-A5D6-4223-A3D3-BFF015F58E85}"/>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69781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1A6A-C3DB-468F-8799-F15F51241949}"/>
              </a:ext>
            </a:extLst>
          </p:cNvPr>
          <p:cNvSpPr>
            <a:spLocks noGrp="1"/>
          </p:cNvSpPr>
          <p:nvPr>
            <p:ph type="title"/>
          </p:nvPr>
        </p:nvSpPr>
        <p:spPr>
          <a:xfrm>
            <a:off x="1371600" y="685800"/>
            <a:ext cx="9601200" cy="853440"/>
          </a:xfrm>
        </p:spPr>
        <p:txBody>
          <a:bodyPr>
            <a:normAutofit fontScale="90000"/>
          </a:bodyPr>
          <a:lstStyle/>
          <a:p>
            <a:r>
              <a:rPr lang="en-ID" dirty="0" err="1"/>
              <a:t>Matriks</a:t>
            </a:r>
            <a:r>
              <a:rPr lang="en-ID" dirty="0"/>
              <a:t> S</a:t>
            </a:r>
            <a:r>
              <a:rPr lang="en-ID" baseline="-25000" dirty="0"/>
              <a:t>G</a:t>
            </a:r>
            <a:r>
              <a:rPr lang="en-ID" dirty="0"/>
              <a:t> </a:t>
            </a:r>
            <a:r>
              <a:rPr lang="en-ID" dirty="0" err="1"/>
              <a:t>dan</a:t>
            </a:r>
            <a:r>
              <a:rPr lang="en-ID" dirty="0"/>
              <a:t> S </a:t>
            </a:r>
            <a:br>
              <a:rPr lang="id-ID" dirty="0"/>
            </a:br>
            <a:endParaRPr lang="id-ID" dirty="0"/>
          </a:p>
        </p:txBody>
      </p:sp>
      <p:pic>
        <p:nvPicPr>
          <p:cNvPr id="4" name="Content Placeholder 3">
            <a:extLst>
              <a:ext uri="{FF2B5EF4-FFF2-40B4-BE49-F238E27FC236}">
                <a16:creationId xmlns:a16="http://schemas.microsoft.com/office/drawing/2014/main" id="{AD6B9169-381C-4E2C-9D3F-B8C262E18B9E}"/>
              </a:ext>
            </a:extLst>
          </p:cNvPr>
          <p:cNvPicPr>
            <a:picLocks noGrp="1" noChangeAspect="1"/>
          </p:cNvPicPr>
          <p:nvPr>
            <p:ph idx="1"/>
          </p:nvPr>
        </p:nvPicPr>
        <p:blipFill>
          <a:blip r:embed="rId2"/>
          <a:stretch>
            <a:fillRect/>
          </a:stretch>
        </p:blipFill>
        <p:spPr>
          <a:xfrm>
            <a:off x="1371600" y="1562100"/>
            <a:ext cx="8715375" cy="1847850"/>
          </a:xfrm>
          <a:prstGeom prst="rect">
            <a:avLst/>
          </a:prstGeom>
        </p:spPr>
      </p:pic>
      <p:pic>
        <p:nvPicPr>
          <p:cNvPr id="5" name="Picture 4">
            <a:extLst>
              <a:ext uri="{FF2B5EF4-FFF2-40B4-BE49-F238E27FC236}">
                <a16:creationId xmlns:a16="http://schemas.microsoft.com/office/drawing/2014/main" id="{8050C283-8305-4892-B7B2-6473525B03A4}"/>
              </a:ext>
            </a:extLst>
          </p:cNvPr>
          <p:cNvPicPr>
            <a:picLocks noChangeAspect="1"/>
          </p:cNvPicPr>
          <p:nvPr/>
        </p:nvPicPr>
        <p:blipFill>
          <a:blip r:embed="rId3"/>
          <a:stretch>
            <a:fillRect/>
          </a:stretch>
        </p:blipFill>
        <p:spPr>
          <a:xfrm>
            <a:off x="1981200" y="3448051"/>
            <a:ext cx="8229600" cy="2562225"/>
          </a:xfrm>
          <a:prstGeom prst="rect">
            <a:avLst/>
          </a:prstGeom>
        </p:spPr>
      </p:pic>
    </p:spTree>
    <p:extLst>
      <p:ext uri="{BB962C8B-B14F-4D97-AF65-F5344CB8AC3E}">
        <p14:creationId xmlns:p14="http://schemas.microsoft.com/office/powerpoint/2010/main" val="6402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C9BE29-BBEE-4B1B-9853-58E0D619FE90}"/>
              </a:ext>
            </a:extLst>
          </p:cNvPr>
          <p:cNvPicPr>
            <a:picLocks noGrp="1" noChangeAspect="1"/>
          </p:cNvPicPr>
          <p:nvPr>
            <p:ph idx="1"/>
          </p:nvPr>
        </p:nvPicPr>
        <p:blipFill>
          <a:blip r:embed="rId2"/>
          <a:stretch>
            <a:fillRect/>
          </a:stretch>
        </p:blipFill>
        <p:spPr>
          <a:xfrm>
            <a:off x="1635210" y="576865"/>
            <a:ext cx="9169949" cy="5581115"/>
          </a:xfrm>
          <a:prstGeom prst="rect">
            <a:avLst/>
          </a:prstGeom>
        </p:spPr>
      </p:pic>
    </p:spTree>
    <p:extLst>
      <p:ext uri="{BB962C8B-B14F-4D97-AF65-F5344CB8AC3E}">
        <p14:creationId xmlns:p14="http://schemas.microsoft.com/office/powerpoint/2010/main" val="719790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D25A-9FA6-47A6-B145-F143E4EB7F50}"/>
              </a:ext>
            </a:extLst>
          </p:cNvPr>
          <p:cNvSpPr>
            <a:spLocks noGrp="1"/>
          </p:cNvSpPr>
          <p:nvPr>
            <p:ph type="title"/>
          </p:nvPr>
        </p:nvSpPr>
        <p:spPr>
          <a:xfrm>
            <a:off x="1371600" y="685800"/>
            <a:ext cx="9601200" cy="762000"/>
          </a:xfrm>
        </p:spPr>
        <p:txBody>
          <a:bodyPr>
            <a:noAutofit/>
          </a:bodyPr>
          <a:lstStyle/>
          <a:p>
            <a:r>
              <a:rPr lang="en-ID" sz="3600" dirty="0" err="1"/>
              <a:t>Mendekomposisi</a:t>
            </a:r>
            <a:r>
              <a:rPr lang="en-ID" sz="3600" dirty="0"/>
              <a:t> </a:t>
            </a:r>
            <a:r>
              <a:rPr lang="en-ID" sz="3600" dirty="0" err="1"/>
              <a:t>Matriks</a:t>
            </a:r>
            <a:r>
              <a:rPr lang="en-ID" sz="3600" dirty="0"/>
              <a:t> S </a:t>
            </a:r>
            <a:r>
              <a:rPr lang="en-ID" sz="3600" dirty="0" err="1"/>
              <a:t>menjadi</a:t>
            </a:r>
            <a:r>
              <a:rPr lang="en-ID" sz="3600" dirty="0"/>
              <a:t> </a:t>
            </a:r>
            <a:r>
              <a:rPr lang="en-ID" sz="3600" dirty="0" err="1"/>
              <a:t>matriks</a:t>
            </a:r>
            <a:r>
              <a:rPr lang="en-ID" sz="3600" dirty="0"/>
              <a:t> Δ</a:t>
            </a:r>
            <a:br>
              <a:rPr lang="id-ID" sz="3600" dirty="0"/>
            </a:br>
            <a:endParaRPr lang="id-ID" sz="3600" dirty="0"/>
          </a:p>
        </p:txBody>
      </p:sp>
      <p:sp>
        <p:nvSpPr>
          <p:cNvPr id="3" name="Content Placeholder 2">
            <a:extLst>
              <a:ext uri="{FF2B5EF4-FFF2-40B4-BE49-F238E27FC236}">
                <a16:creationId xmlns:a16="http://schemas.microsoft.com/office/drawing/2014/main" id="{0A0BA236-3890-4437-800B-B49CD2CDA406}"/>
              </a:ext>
            </a:extLst>
          </p:cNvPr>
          <p:cNvSpPr>
            <a:spLocks noGrp="1"/>
          </p:cNvSpPr>
          <p:nvPr>
            <p:ph idx="1"/>
          </p:nvPr>
        </p:nvSpPr>
        <p:spPr>
          <a:xfrm>
            <a:off x="1371600" y="1447800"/>
            <a:ext cx="9601200" cy="4419600"/>
          </a:xfrm>
        </p:spPr>
        <p:txBody>
          <a:bodyPr/>
          <a:lstStyle/>
          <a:p>
            <a:pPr marL="0" indent="0">
              <a:buNone/>
            </a:pPr>
            <a:r>
              <a:rPr lang="en-ID" dirty="0"/>
              <a:t>	</a:t>
            </a:r>
            <a:r>
              <a:rPr lang="en-ID" dirty="0" err="1"/>
              <a:t>Jika</a:t>
            </a:r>
            <a:r>
              <a:rPr lang="en-ID" dirty="0"/>
              <a:t> </a:t>
            </a:r>
            <a:r>
              <a:rPr lang="en-ID" dirty="0" err="1"/>
              <a:t>matriks</a:t>
            </a:r>
            <a:r>
              <a:rPr lang="en-ID" dirty="0"/>
              <a:t> S</a:t>
            </a:r>
            <a:r>
              <a:rPr lang="en-ID" baseline="-25000" dirty="0"/>
              <a:t>G</a:t>
            </a:r>
            <a:r>
              <a:rPr lang="en-ID" dirty="0"/>
              <a:t> </a:t>
            </a:r>
            <a:r>
              <a:rPr lang="en-ID" dirty="0" err="1"/>
              <a:t>dan</a:t>
            </a:r>
            <a:r>
              <a:rPr lang="en-ID" dirty="0"/>
              <a:t> S </a:t>
            </a:r>
            <a:r>
              <a:rPr lang="en-ID" dirty="0" err="1"/>
              <a:t>sudah</a:t>
            </a:r>
            <a:r>
              <a:rPr lang="en-ID" dirty="0"/>
              <a:t> </a:t>
            </a:r>
            <a:r>
              <a:rPr lang="en-ID" dirty="0" err="1"/>
              <a:t>terbentuk</a:t>
            </a:r>
            <a:r>
              <a:rPr lang="en-ID" dirty="0"/>
              <a:t>, </a:t>
            </a:r>
            <a:r>
              <a:rPr lang="en-ID" dirty="0" err="1"/>
              <a:t>maka</a:t>
            </a:r>
            <a:r>
              <a:rPr lang="en-ID" dirty="0"/>
              <a:t> </a:t>
            </a:r>
            <a:r>
              <a:rPr lang="en-ID" dirty="0" err="1"/>
              <a:t>matriks</a:t>
            </a:r>
            <a:r>
              <a:rPr lang="en-ID" dirty="0"/>
              <a:t> S </a:t>
            </a:r>
            <a:r>
              <a:rPr lang="en-ID" dirty="0" err="1"/>
              <a:t>didekomposisi</a:t>
            </a:r>
            <a:r>
              <a:rPr lang="en-ID" dirty="0"/>
              <a:t> </a:t>
            </a:r>
            <a:r>
              <a:rPr lang="en-ID" dirty="0" err="1"/>
              <a:t>menjadi</a:t>
            </a:r>
            <a:r>
              <a:rPr lang="en-ID" dirty="0"/>
              <a:t> </a:t>
            </a:r>
            <a:r>
              <a:rPr lang="en-ID" dirty="0" err="1"/>
              <a:t>matriks</a:t>
            </a:r>
            <a:r>
              <a:rPr lang="en-ID" dirty="0"/>
              <a:t> </a:t>
            </a:r>
            <a:r>
              <a:rPr lang="en-ID" dirty="0" err="1"/>
              <a:t>segitaga</a:t>
            </a:r>
            <a:r>
              <a:rPr lang="en-ID" dirty="0"/>
              <a:t> </a:t>
            </a:r>
            <a:r>
              <a:rPr lang="en-ID" dirty="0" err="1"/>
              <a:t>atas</a:t>
            </a:r>
            <a:r>
              <a:rPr lang="en-ID" dirty="0"/>
              <a:t> (Δ) </a:t>
            </a:r>
            <a:r>
              <a:rPr lang="en-ID" dirty="0" err="1"/>
              <a:t>sedemikian</a:t>
            </a:r>
            <a:r>
              <a:rPr lang="en-ID" dirty="0"/>
              <a:t> </a:t>
            </a:r>
            <a:r>
              <a:rPr lang="en-ID" dirty="0" err="1"/>
              <a:t>sehingga</a:t>
            </a:r>
            <a:r>
              <a:rPr lang="en-ID" dirty="0"/>
              <a:t> S= Δ’ Δ, </a:t>
            </a:r>
            <a:r>
              <a:rPr lang="en-ID" dirty="0" err="1"/>
              <a:t>dan</a:t>
            </a:r>
            <a:r>
              <a:rPr lang="en-ID" dirty="0"/>
              <a:t> </a:t>
            </a:r>
            <a:r>
              <a:rPr lang="en-ID" dirty="0" err="1"/>
              <a:t>akan</a:t>
            </a:r>
            <a:r>
              <a:rPr lang="en-ID" dirty="0"/>
              <a:t> </a:t>
            </a:r>
            <a:r>
              <a:rPr lang="en-ID" dirty="0" err="1"/>
              <a:t>diperoleh</a:t>
            </a:r>
            <a:r>
              <a:rPr lang="en-ID" dirty="0"/>
              <a:t> :</a:t>
            </a:r>
            <a:endParaRPr lang="id-ID" dirty="0"/>
          </a:p>
          <a:p>
            <a:pPr marL="0" indent="0">
              <a:buNone/>
            </a:pPr>
            <a:endParaRPr lang="id-ID" dirty="0"/>
          </a:p>
        </p:txBody>
      </p:sp>
      <p:pic>
        <p:nvPicPr>
          <p:cNvPr id="4" name="Picture 3">
            <a:extLst>
              <a:ext uri="{FF2B5EF4-FFF2-40B4-BE49-F238E27FC236}">
                <a16:creationId xmlns:a16="http://schemas.microsoft.com/office/drawing/2014/main" id="{ECDB4868-0E5F-4248-B145-735A1110D0DA}"/>
              </a:ext>
            </a:extLst>
          </p:cNvPr>
          <p:cNvPicPr>
            <a:picLocks noChangeAspect="1"/>
          </p:cNvPicPr>
          <p:nvPr/>
        </p:nvPicPr>
        <p:blipFill>
          <a:blip r:embed="rId2"/>
          <a:stretch>
            <a:fillRect/>
          </a:stretch>
        </p:blipFill>
        <p:spPr>
          <a:xfrm>
            <a:off x="3700462" y="2209800"/>
            <a:ext cx="4069909" cy="509588"/>
          </a:xfrm>
          <a:prstGeom prst="rect">
            <a:avLst/>
          </a:prstGeom>
        </p:spPr>
      </p:pic>
    </p:spTree>
    <p:extLst>
      <p:ext uri="{BB962C8B-B14F-4D97-AF65-F5344CB8AC3E}">
        <p14:creationId xmlns:p14="http://schemas.microsoft.com/office/powerpoint/2010/main" val="4109098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173E-B95D-4CBC-BDC7-3514F4B30BBC}"/>
              </a:ext>
            </a:extLst>
          </p:cNvPr>
          <p:cNvSpPr>
            <a:spLocks noGrp="1"/>
          </p:cNvSpPr>
          <p:nvPr>
            <p:ph type="title"/>
          </p:nvPr>
        </p:nvSpPr>
        <p:spPr/>
        <p:txBody>
          <a:bodyPr/>
          <a:lstStyle/>
          <a:p>
            <a:r>
              <a:rPr lang="en-US" dirty="0" err="1"/>
              <a:t>Matriks</a:t>
            </a:r>
            <a:r>
              <a:rPr lang="en-US" dirty="0"/>
              <a:t> </a:t>
            </a:r>
            <a:r>
              <a:rPr lang="el-GR" dirty="0"/>
              <a:t>γ</a:t>
            </a:r>
            <a:endParaRPr lang="id-ID" dirty="0"/>
          </a:p>
        </p:txBody>
      </p:sp>
      <p:pic>
        <p:nvPicPr>
          <p:cNvPr id="4" name="Picture 3">
            <a:extLst>
              <a:ext uri="{FF2B5EF4-FFF2-40B4-BE49-F238E27FC236}">
                <a16:creationId xmlns:a16="http://schemas.microsoft.com/office/drawing/2014/main" id="{3E477C0D-01FA-4D8C-9A0B-71767C407DA9}"/>
              </a:ext>
            </a:extLst>
          </p:cNvPr>
          <p:cNvPicPr>
            <a:picLocks noChangeAspect="1"/>
          </p:cNvPicPr>
          <p:nvPr/>
        </p:nvPicPr>
        <p:blipFill>
          <a:blip r:embed="rId2"/>
          <a:stretch>
            <a:fillRect/>
          </a:stretch>
        </p:blipFill>
        <p:spPr>
          <a:xfrm>
            <a:off x="1371600" y="2286000"/>
            <a:ext cx="8867775" cy="1533525"/>
          </a:xfrm>
          <a:prstGeom prst="rect">
            <a:avLst/>
          </a:prstGeom>
        </p:spPr>
      </p:pic>
      <p:pic>
        <p:nvPicPr>
          <p:cNvPr id="5" name="Picture 4">
            <a:extLst>
              <a:ext uri="{FF2B5EF4-FFF2-40B4-BE49-F238E27FC236}">
                <a16:creationId xmlns:a16="http://schemas.microsoft.com/office/drawing/2014/main" id="{6CE38F88-167F-43A8-ACC4-B27CBEC8D319}"/>
              </a:ext>
            </a:extLst>
          </p:cNvPr>
          <p:cNvPicPr>
            <a:picLocks noChangeAspect="1"/>
          </p:cNvPicPr>
          <p:nvPr/>
        </p:nvPicPr>
        <p:blipFill>
          <a:blip r:embed="rId3"/>
          <a:stretch>
            <a:fillRect/>
          </a:stretch>
        </p:blipFill>
        <p:spPr>
          <a:xfrm>
            <a:off x="1371600" y="3880485"/>
            <a:ext cx="8896350" cy="1800225"/>
          </a:xfrm>
          <a:prstGeom prst="rect">
            <a:avLst/>
          </a:prstGeom>
        </p:spPr>
      </p:pic>
    </p:spTree>
    <p:extLst>
      <p:ext uri="{BB962C8B-B14F-4D97-AF65-F5344CB8AC3E}">
        <p14:creationId xmlns:p14="http://schemas.microsoft.com/office/powerpoint/2010/main" val="4271628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A7627-C084-4E98-934A-81E8ACEB21AD}"/>
              </a:ext>
            </a:extLst>
          </p:cNvPr>
          <p:cNvPicPr>
            <a:picLocks noChangeAspect="1"/>
          </p:cNvPicPr>
          <p:nvPr/>
        </p:nvPicPr>
        <p:blipFill>
          <a:blip r:embed="rId2"/>
          <a:stretch>
            <a:fillRect/>
          </a:stretch>
        </p:blipFill>
        <p:spPr>
          <a:xfrm>
            <a:off x="1371600" y="1724026"/>
            <a:ext cx="9625791" cy="4448174"/>
          </a:xfrm>
          <a:prstGeom prst="rect">
            <a:avLst/>
          </a:prstGeom>
        </p:spPr>
      </p:pic>
      <p:sp>
        <p:nvSpPr>
          <p:cNvPr id="2" name="Title 1">
            <a:extLst>
              <a:ext uri="{FF2B5EF4-FFF2-40B4-BE49-F238E27FC236}">
                <a16:creationId xmlns:a16="http://schemas.microsoft.com/office/drawing/2014/main" id="{86CC5832-6F48-4645-B68B-AD55ABDD54FA}"/>
              </a:ext>
            </a:extLst>
          </p:cNvPr>
          <p:cNvSpPr>
            <a:spLocks noGrp="1"/>
          </p:cNvSpPr>
          <p:nvPr>
            <p:ph type="title"/>
          </p:nvPr>
        </p:nvSpPr>
        <p:spPr/>
        <p:txBody>
          <a:bodyPr/>
          <a:lstStyle/>
          <a:p>
            <a:r>
              <a:rPr lang="en-ID" dirty="0" err="1"/>
              <a:t>Aplikasi</a:t>
            </a:r>
            <a:r>
              <a:rPr lang="en-ID" dirty="0"/>
              <a:t> </a:t>
            </a:r>
            <a:r>
              <a:rPr lang="en-ID" i="1" dirty="0"/>
              <a:t>Fuzzy Quantification Theory II</a:t>
            </a:r>
            <a:endParaRPr lang="id-ID" i="1" dirty="0"/>
          </a:p>
        </p:txBody>
      </p:sp>
    </p:spTree>
    <p:extLst>
      <p:ext uri="{BB962C8B-B14F-4D97-AF65-F5344CB8AC3E}">
        <p14:creationId xmlns:p14="http://schemas.microsoft.com/office/powerpoint/2010/main" val="2449395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FFFC60-8B6D-4238-95E7-D0DD149C39CF}"/>
              </a:ext>
            </a:extLst>
          </p:cNvPr>
          <p:cNvPicPr>
            <a:picLocks noChangeAspect="1"/>
          </p:cNvPicPr>
          <p:nvPr/>
        </p:nvPicPr>
        <p:blipFill>
          <a:blip r:embed="rId2"/>
          <a:stretch>
            <a:fillRect/>
          </a:stretch>
        </p:blipFill>
        <p:spPr>
          <a:xfrm>
            <a:off x="1371600" y="990600"/>
            <a:ext cx="9448800" cy="4737634"/>
          </a:xfrm>
          <a:prstGeom prst="rect">
            <a:avLst/>
          </a:prstGeom>
        </p:spPr>
      </p:pic>
    </p:spTree>
    <p:extLst>
      <p:ext uri="{BB962C8B-B14F-4D97-AF65-F5344CB8AC3E}">
        <p14:creationId xmlns:p14="http://schemas.microsoft.com/office/powerpoint/2010/main" val="1609843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B3CD-3A4A-4048-A87E-33CD345FA6A3}"/>
              </a:ext>
            </a:extLst>
          </p:cNvPr>
          <p:cNvSpPr>
            <a:spLocks noGrp="1"/>
          </p:cNvSpPr>
          <p:nvPr>
            <p:ph type="title"/>
          </p:nvPr>
        </p:nvSpPr>
        <p:spPr/>
        <p:txBody>
          <a:bodyPr/>
          <a:lstStyle/>
          <a:p>
            <a:r>
              <a:rPr lang="en-US" dirty="0" err="1"/>
              <a:t>Contoh</a:t>
            </a:r>
            <a:r>
              <a:rPr lang="en-US" dirty="0"/>
              <a:t> </a:t>
            </a:r>
            <a:r>
              <a:rPr lang="en-US" dirty="0" err="1"/>
              <a:t>Soal</a:t>
            </a:r>
            <a:endParaRPr lang="id-ID" dirty="0"/>
          </a:p>
        </p:txBody>
      </p:sp>
      <p:sp>
        <p:nvSpPr>
          <p:cNvPr id="3" name="Content Placeholder 2">
            <a:extLst>
              <a:ext uri="{FF2B5EF4-FFF2-40B4-BE49-F238E27FC236}">
                <a16:creationId xmlns:a16="http://schemas.microsoft.com/office/drawing/2014/main" id="{AF621B02-1283-4CC8-988B-28C6EB5BF9A5}"/>
              </a:ext>
            </a:extLst>
          </p:cNvPr>
          <p:cNvSpPr>
            <a:spLocks noGrp="1"/>
          </p:cNvSpPr>
          <p:nvPr>
            <p:ph idx="1"/>
          </p:nvPr>
        </p:nvSpPr>
        <p:spPr>
          <a:xfrm>
            <a:off x="1371600" y="1493520"/>
            <a:ext cx="9601200" cy="4373880"/>
          </a:xfrm>
        </p:spPr>
        <p:txBody>
          <a:bodyPr/>
          <a:lstStyle/>
          <a:p>
            <a:pPr marL="0" indent="0">
              <a:buNone/>
            </a:pPr>
            <a:r>
              <a:rPr lang="en-US" dirty="0" err="1"/>
              <a:t>Suatu</a:t>
            </a:r>
            <a:r>
              <a:rPr lang="en-US" dirty="0"/>
              <a:t> survey </a:t>
            </a:r>
            <a:r>
              <a:rPr lang="en-US" dirty="0" err="1"/>
              <a:t>tentang</a:t>
            </a:r>
            <a:r>
              <a:rPr lang="en-US" dirty="0"/>
              <a:t> </a:t>
            </a:r>
            <a:r>
              <a:rPr lang="en-US" dirty="0" err="1"/>
              <a:t>konsumsi</a:t>
            </a:r>
            <a:r>
              <a:rPr lang="en-US" dirty="0"/>
              <a:t> </a:t>
            </a:r>
            <a:r>
              <a:rPr lang="en-US" dirty="0" err="1"/>
              <a:t>mie</a:t>
            </a:r>
            <a:r>
              <a:rPr lang="en-US" dirty="0"/>
              <a:t> </a:t>
            </a:r>
            <a:r>
              <a:rPr lang="en-US" dirty="0" err="1"/>
              <a:t>instan</a:t>
            </a:r>
            <a:r>
              <a:rPr lang="en-US" dirty="0"/>
              <a:t> </a:t>
            </a:r>
            <a:r>
              <a:rPr lang="en-US" dirty="0" err="1"/>
              <a:t>merk</a:t>
            </a:r>
            <a:r>
              <a:rPr lang="en-US" dirty="0"/>
              <a:t> A </a:t>
            </a:r>
            <a:r>
              <a:rPr lang="en-US" dirty="0" err="1"/>
              <a:t>dan</a:t>
            </a:r>
            <a:r>
              <a:rPr lang="en-US" dirty="0"/>
              <a:t> </a:t>
            </a:r>
            <a:r>
              <a:rPr lang="en-US" dirty="0" err="1"/>
              <a:t>merk</a:t>
            </a:r>
            <a:r>
              <a:rPr lang="en-US" dirty="0"/>
              <a:t> B </a:t>
            </a:r>
            <a:r>
              <a:rPr lang="en-US" dirty="0" err="1"/>
              <a:t>dilakukan</a:t>
            </a:r>
            <a:r>
              <a:rPr lang="en-US" dirty="0"/>
              <a:t> </a:t>
            </a:r>
            <a:r>
              <a:rPr lang="en-US" dirty="0" err="1"/>
              <a:t>terhadap</a:t>
            </a:r>
            <a:r>
              <a:rPr lang="en-US" dirty="0"/>
              <a:t> 15  </a:t>
            </a:r>
            <a:r>
              <a:rPr lang="en-US" dirty="0" err="1"/>
              <a:t>ibu</a:t>
            </a:r>
            <a:r>
              <a:rPr lang="en-US" dirty="0"/>
              <a:t> </a:t>
            </a:r>
            <a:r>
              <a:rPr lang="en-US" dirty="0" err="1"/>
              <a:t>rumah</a:t>
            </a:r>
            <a:r>
              <a:rPr lang="en-US" dirty="0"/>
              <a:t> </a:t>
            </a:r>
            <a:r>
              <a:rPr lang="en-US" dirty="0" err="1"/>
              <a:t>tangga</a:t>
            </a:r>
            <a:r>
              <a:rPr lang="en-US" dirty="0"/>
              <a:t>. </a:t>
            </a:r>
          </a:p>
          <a:p>
            <a:pPr marL="0" indent="0">
              <a:buNone/>
            </a:pPr>
            <a:endParaRPr lang="en-US" dirty="0"/>
          </a:p>
        </p:txBody>
      </p:sp>
      <p:graphicFrame>
        <p:nvGraphicFramePr>
          <p:cNvPr id="4" name="Table 3">
            <a:extLst>
              <a:ext uri="{FF2B5EF4-FFF2-40B4-BE49-F238E27FC236}">
                <a16:creationId xmlns:a16="http://schemas.microsoft.com/office/drawing/2014/main" id="{E40DC1EE-BEC9-43FB-9271-75BA2D40725E}"/>
              </a:ext>
            </a:extLst>
          </p:cNvPr>
          <p:cNvGraphicFramePr>
            <a:graphicFrameLocks noGrp="1"/>
          </p:cNvGraphicFramePr>
          <p:nvPr>
            <p:extLst>
              <p:ext uri="{D42A27DB-BD31-4B8C-83A1-F6EECF244321}">
                <p14:modId xmlns:p14="http://schemas.microsoft.com/office/powerpoint/2010/main" val="157303984"/>
              </p:ext>
            </p:extLst>
          </p:nvPr>
        </p:nvGraphicFramePr>
        <p:xfrm>
          <a:off x="1371600" y="2331842"/>
          <a:ext cx="9890752" cy="3535560"/>
        </p:xfrm>
        <a:graphic>
          <a:graphicData uri="http://schemas.openxmlformats.org/drawingml/2006/table">
            <a:tbl>
              <a:tblPr>
                <a:tableStyleId>{5C22544A-7EE6-4342-B048-85BDC9FD1C3A}</a:tableStyleId>
              </a:tblPr>
              <a:tblGrid>
                <a:gridCol w="618172">
                  <a:extLst>
                    <a:ext uri="{9D8B030D-6E8A-4147-A177-3AD203B41FA5}">
                      <a16:colId xmlns:a16="http://schemas.microsoft.com/office/drawing/2014/main" val="2551960504"/>
                    </a:ext>
                  </a:extLst>
                </a:gridCol>
                <a:gridCol w="618172">
                  <a:extLst>
                    <a:ext uri="{9D8B030D-6E8A-4147-A177-3AD203B41FA5}">
                      <a16:colId xmlns:a16="http://schemas.microsoft.com/office/drawing/2014/main" val="2139275483"/>
                    </a:ext>
                  </a:extLst>
                </a:gridCol>
                <a:gridCol w="618172">
                  <a:extLst>
                    <a:ext uri="{9D8B030D-6E8A-4147-A177-3AD203B41FA5}">
                      <a16:colId xmlns:a16="http://schemas.microsoft.com/office/drawing/2014/main" val="1076701035"/>
                    </a:ext>
                  </a:extLst>
                </a:gridCol>
                <a:gridCol w="618172">
                  <a:extLst>
                    <a:ext uri="{9D8B030D-6E8A-4147-A177-3AD203B41FA5}">
                      <a16:colId xmlns:a16="http://schemas.microsoft.com/office/drawing/2014/main" val="1469985457"/>
                    </a:ext>
                  </a:extLst>
                </a:gridCol>
                <a:gridCol w="618172">
                  <a:extLst>
                    <a:ext uri="{9D8B030D-6E8A-4147-A177-3AD203B41FA5}">
                      <a16:colId xmlns:a16="http://schemas.microsoft.com/office/drawing/2014/main" val="4010635229"/>
                    </a:ext>
                  </a:extLst>
                </a:gridCol>
                <a:gridCol w="618172">
                  <a:extLst>
                    <a:ext uri="{9D8B030D-6E8A-4147-A177-3AD203B41FA5}">
                      <a16:colId xmlns:a16="http://schemas.microsoft.com/office/drawing/2014/main" val="1394789403"/>
                    </a:ext>
                  </a:extLst>
                </a:gridCol>
                <a:gridCol w="618172">
                  <a:extLst>
                    <a:ext uri="{9D8B030D-6E8A-4147-A177-3AD203B41FA5}">
                      <a16:colId xmlns:a16="http://schemas.microsoft.com/office/drawing/2014/main" val="3024355572"/>
                    </a:ext>
                  </a:extLst>
                </a:gridCol>
                <a:gridCol w="618172">
                  <a:extLst>
                    <a:ext uri="{9D8B030D-6E8A-4147-A177-3AD203B41FA5}">
                      <a16:colId xmlns:a16="http://schemas.microsoft.com/office/drawing/2014/main" val="1062265251"/>
                    </a:ext>
                  </a:extLst>
                </a:gridCol>
                <a:gridCol w="618172">
                  <a:extLst>
                    <a:ext uri="{9D8B030D-6E8A-4147-A177-3AD203B41FA5}">
                      <a16:colId xmlns:a16="http://schemas.microsoft.com/office/drawing/2014/main" val="435657663"/>
                    </a:ext>
                  </a:extLst>
                </a:gridCol>
                <a:gridCol w="618172">
                  <a:extLst>
                    <a:ext uri="{9D8B030D-6E8A-4147-A177-3AD203B41FA5}">
                      <a16:colId xmlns:a16="http://schemas.microsoft.com/office/drawing/2014/main" val="114702764"/>
                    </a:ext>
                  </a:extLst>
                </a:gridCol>
                <a:gridCol w="618172">
                  <a:extLst>
                    <a:ext uri="{9D8B030D-6E8A-4147-A177-3AD203B41FA5}">
                      <a16:colId xmlns:a16="http://schemas.microsoft.com/office/drawing/2014/main" val="1121085459"/>
                    </a:ext>
                  </a:extLst>
                </a:gridCol>
                <a:gridCol w="618172">
                  <a:extLst>
                    <a:ext uri="{9D8B030D-6E8A-4147-A177-3AD203B41FA5}">
                      <a16:colId xmlns:a16="http://schemas.microsoft.com/office/drawing/2014/main" val="3367239979"/>
                    </a:ext>
                  </a:extLst>
                </a:gridCol>
                <a:gridCol w="618172">
                  <a:extLst>
                    <a:ext uri="{9D8B030D-6E8A-4147-A177-3AD203B41FA5}">
                      <a16:colId xmlns:a16="http://schemas.microsoft.com/office/drawing/2014/main" val="406384081"/>
                    </a:ext>
                  </a:extLst>
                </a:gridCol>
                <a:gridCol w="618172">
                  <a:extLst>
                    <a:ext uri="{9D8B030D-6E8A-4147-A177-3AD203B41FA5}">
                      <a16:colId xmlns:a16="http://schemas.microsoft.com/office/drawing/2014/main" val="3539539462"/>
                    </a:ext>
                  </a:extLst>
                </a:gridCol>
                <a:gridCol w="618172">
                  <a:extLst>
                    <a:ext uri="{9D8B030D-6E8A-4147-A177-3AD203B41FA5}">
                      <a16:colId xmlns:a16="http://schemas.microsoft.com/office/drawing/2014/main" val="4207868363"/>
                    </a:ext>
                  </a:extLst>
                </a:gridCol>
                <a:gridCol w="618172">
                  <a:extLst>
                    <a:ext uri="{9D8B030D-6E8A-4147-A177-3AD203B41FA5}">
                      <a16:colId xmlns:a16="http://schemas.microsoft.com/office/drawing/2014/main" val="2222249760"/>
                    </a:ext>
                  </a:extLst>
                </a:gridCol>
              </a:tblGrid>
              <a:tr h="196420">
                <a:tc rowSpan="3">
                  <a:txBody>
                    <a:bodyPr/>
                    <a:lstStyle/>
                    <a:p>
                      <a:pPr algn="ctr" fontAlgn="b"/>
                      <a:r>
                        <a:rPr lang="id-ID" sz="1100" u="none" strike="noStrike">
                          <a:effectLst/>
                        </a:rPr>
                        <a:t>No</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l" fontAlgn="b"/>
                      <a:r>
                        <a:rPr lang="id-ID" sz="1100" u="none" strike="noStrike">
                          <a:effectLst/>
                        </a:rPr>
                        <a:t>External Standard</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13">
                  <a:txBody>
                    <a:bodyPr/>
                    <a:lstStyle/>
                    <a:p>
                      <a:pPr algn="ctr" fontAlgn="b"/>
                      <a:r>
                        <a:rPr lang="id-ID" sz="1100" u="none" strike="noStrike">
                          <a:effectLst/>
                        </a:rPr>
                        <a:t>parameter</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val="4233585796"/>
                  </a:ext>
                </a:extLst>
              </a:tr>
              <a:tr h="196420">
                <a:tc vMerge="1">
                  <a:txBody>
                    <a:bodyPr/>
                    <a:lstStyle/>
                    <a:p>
                      <a:endParaRPr lang="id-ID"/>
                    </a:p>
                  </a:txBody>
                  <a:tcPr/>
                </a:tc>
                <a:tc rowSpan="2">
                  <a:txBody>
                    <a:bodyPr/>
                    <a:lstStyle/>
                    <a:p>
                      <a:pPr algn="ctr" fontAlgn="b"/>
                      <a:r>
                        <a:rPr lang="id-ID" sz="1100" u="none" strike="noStrike">
                          <a:effectLst/>
                        </a:rPr>
                        <a:t>Merk A</a:t>
                      </a:r>
                      <a:endParaRPr lang="id-ID" sz="1100" b="0" i="0" u="none" strike="noStrike">
                        <a:solidFill>
                          <a:srgbClr val="000000"/>
                        </a:solidFill>
                        <a:effectLst/>
                        <a:latin typeface="Calibri" panose="020F0502020204030204" pitchFamily="34" charset="0"/>
                      </a:endParaRPr>
                    </a:p>
                  </a:txBody>
                  <a:tcPr marL="9376" marR="9376" marT="9376" marB="0" anchor="b"/>
                </a:tc>
                <a:tc rowSpan="2">
                  <a:txBody>
                    <a:bodyPr/>
                    <a:lstStyle/>
                    <a:p>
                      <a:pPr algn="ctr" fontAlgn="b"/>
                      <a:r>
                        <a:rPr lang="id-ID" sz="1100" u="none" strike="noStrike">
                          <a:effectLst/>
                        </a:rPr>
                        <a:t>Merk B</a:t>
                      </a:r>
                      <a:endParaRPr lang="id-ID" sz="1100" b="0" i="0" u="none" strike="noStrike">
                        <a:solidFill>
                          <a:srgbClr val="000000"/>
                        </a:solidFill>
                        <a:effectLst/>
                        <a:latin typeface="Calibri" panose="020F0502020204030204" pitchFamily="34" charset="0"/>
                      </a:endParaRPr>
                    </a:p>
                  </a:txBody>
                  <a:tcPr marL="9376" marR="9376" marT="9376" marB="0" anchor="b"/>
                </a:tc>
                <a:tc gridSpan="2">
                  <a:txBody>
                    <a:bodyPr/>
                    <a:lstStyle/>
                    <a:p>
                      <a:pPr algn="ctr" fontAlgn="b"/>
                      <a:r>
                        <a:rPr lang="id-ID" sz="1100" u="none" strike="noStrike">
                          <a:effectLst/>
                        </a:rPr>
                        <a:t>harga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Selera/Rasa</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3">
                  <a:txBody>
                    <a:bodyPr/>
                    <a:lstStyle/>
                    <a:p>
                      <a:pPr algn="ctr" fontAlgn="b"/>
                      <a:r>
                        <a:rPr lang="id-ID" sz="1100" u="none" strike="noStrike">
                          <a:effectLst/>
                        </a:rPr>
                        <a:t>Komposisi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hMerge="1">
                  <a:txBody>
                    <a:bodyPr/>
                    <a:lstStyle/>
                    <a:p>
                      <a:endParaRPr lang="id-ID"/>
                    </a:p>
                  </a:txBody>
                  <a:tcPr/>
                </a:tc>
                <a:tc gridSpan="2">
                  <a:txBody>
                    <a:bodyPr/>
                    <a:lstStyle/>
                    <a:p>
                      <a:pPr algn="ctr" fontAlgn="b"/>
                      <a:r>
                        <a:rPr lang="id-ID" sz="1100" u="none" strike="noStrike">
                          <a:effectLst/>
                        </a:rPr>
                        <a:t>Ukuran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Kemasan</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tc gridSpan="2">
                  <a:txBody>
                    <a:bodyPr/>
                    <a:lstStyle/>
                    <a:p>
                      <a:pPr algn="ctr" fontAlgn="b"/>
                      <a:r>
                        <a:rPr lang="id-ID" sz="1100" u="none" strike="noStrike">
                          <a:effectLst/>
                        </a:rPr>
                        <a:t>Kemudahan Beli</a:t>
                      </a:r>
                      <a:endParaRPr lang="id-ID" sz="1100" b="0" i="0" u="none" strike="noStrike">
                        <a:solidFill>
                          <a:srgbClr val="000000"/>
                        </a:solidFill>
                        <a:effectLst/>
                        <a:latin typeface="Calibri" panose="020F0502020204030204" pitchFamily="34" charset="0"/>
                      </a:endParaRPr>
                    </a:p>
                  </a:txBody>
                  <a:tcPr marL="9376" marR="9376" marT="9376" marB="0" anchor="b"/>
                </a:tc>
                <a:tc hMerge="1">
                  <a:txBody>
                    <a:bodyPr/>
                    <a:lstStyle/>
                    <a:p>
                      <a:endParaRPr lang="id-ID"/>
                    </a:p>
                  </a:txBody>
                  <a:tcPr/>
                </a:tc>
                <a:extLst>
                  <a:ext uri="{0D108BD9-81ED-4DB2-BD59-A6C34878D82A}">
                    <a16:rowId xmlns:a16="http://schemas.microsoft.com/office/drawing/2014/main" val="62940138"/>
                  </a:ext>
                </a:extLst>
              </a:tr>
              <a:tr h="196420">
                <a:tc vMerge="1">
                  <a:txBody>
                    <a:bodyPr/>
                    <a:lstStyle/>
                    <a:p>
                      <a:endParaRPr lang="id-ID"/>
                    </a:p>
                  </a:txBody>
                  <a:tcPr/>
                </a:tc>
                <a:tc vMerge="1">
                  <a:txBody>
                    <a:bodyPr/>
                    <a:lstStyle/>
                    <a:p>
                      <a:endParaRPr lang="id-ID"/>
                    </a:p>
                  </a:txBody>
                  <a:tcPr/>
                </a:tc>
                <a:tc vMerge="1">
                  <a:txBody>
                    <a:bodyPr/>
                    <a:lstStyle/>
                    <a:p>
                      <a:endParaRPr lang="id-ID"/>
                    </a:p>
                  </a:txBody>
                  <a:tcPr/>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Tdk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Dicek Full</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Sekilas</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DP</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Tidak DP</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63151337"/>
                  </a:ext>
                </a:extLst>
              </a:tr>
              <a:tr h="196420">
                <a:tc>
                  <a:txBody>
                    <a:bodyPr/>
                    <a:lstStyle/>
                    <a:p>
                      <a:pPr algn="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400288435"/>
                  </a:ext>
                </a:extLst>
              </a:tr>
              <a:tr h="196420">
                <a:tc>
                  <a:txBody>
                    <a:bodyPr/>
                    <a:lstStyle/>
                    <a:p>
                      <a:pPr algn="r" fontAlgn="b"/>
                      <a:r>
                        <a:rPr lang="id-ID" sz="1100" u="none" strike="noStrike">
                          <a:effectLst/>
                        </a:rPr>
                        <a:t>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5138030"/>
                  </a:ext>
                </a:extLst>
              </a:tr>
              <a:tr h="196420">
                <a:tc>
                  <a:txBody>
                    <a:bodyPr/>
                    <a:lstStyle/>
                    <a:p>
                      <a:pPr algn="r" fontAlgn="b"/>
                      <a:r>
                        <a:rPr lang="id-ID" sz="1100" u="none" strike="noStrike">
                          <a:effectLst/>
                        </a:rPr>
                        <a:t>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867238703"/>
                  </a:ext>
                </a:extLst>
              </a:tr>
              <a:tr h="196420">
                <a:tc>
                  <a:txBody>
                    <a:bodyPr/>
                    <a:lstStyle/>
                    <a:p>
                      <a:pPr algn="r" fontAlgn="b"/>
                      <a:r>
                        <a:rPr lang="id-ID" sz="1100" u="none" strike="noStrike">
                          <a:effectLst/>
                        </a:rPr>
                        <a:t>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45437633"/>
                  </a:ext>
                </a:extLst>
              </a:tr>
              <a:tr h="196420">
                <a:tc>
                  <a:txBody>
                    <a:bodyPr/>
                    <a:lstStyle/>
                    <a:p>
                      <a:pPr algn="r" fontAlgn="b"/>
                      <a:r>
                        <a:rPr lang="id-ID" sz="1100" u="none" strike="noStrike">
                          <a:effectLst/>
                        </a:rPr>
                        <a:t>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758701765"/>
                  </a:ext>
                </a:extLst>
              </a:tr>
              <a:tr h="196420">
                <a:tc>
                  <a:txBody>
                    <a:bodyPr/>
                    <a:lstStyle/>
                    <a:p>
                      <a:pPr algn="r" fontAlgn="b"/>
                      <a:r>
                        <a:rPr lang="id-ID" sz="1100" u="none" strike="noStrike">
                          <a:effectLst/>
                        </a:rPr>
                        <a:t>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419497968"/>
                  </a:ext>
                </a:extLst>
              </a:tr>
              <a:tr h="196420">
                <a:tc>
                  <a:txBody>
                    <a:bodyPr/>
                    <a:lstStyle/>
                    <a:p>
                      <a:pPr algn="r" fontAlgn="b"/>
                      <a:r>
                        <a:rPr lang="id-ID" sz="1100" u="none" strike="noStrike">
                          <a:effectLst/>
                        </a:rPr>
                        <a:t>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280575141"/>
                  </a:ext>
                </a:extLst>
              </a:tr>
              <a:tr h="196420">
                <a:tc>
                  <a:txBody>
                    <a:bodyPr/>
                    <a:lstStyle/>
                    <a:p>
                      <a:pPr algn="r" fontAlgn="b"/>
                      <a:r>
                        <a:rPr lang="id-ID" sz="1100" u="none" strike="noStrike">
                          <a:effectLst/>
                        </a:rPr>
                        <a:t>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89959051"/>
                  </a:ext>
                </a:extLst>
              </a:tr>
              <a:tr h="196420">
                <a:tc>
                  <a:txBody>
                    <a:bodyPr/>
                    <a:lstStyle/>
                    <a:p>
                      <a:pPr algn="r" fontAlgn="b"/>
                      <a:r>
                        <a:rPr lang="id-ID" sz="1100" u="none" strike="noStrike">
                          <a:effectLst/>
                        </a:rPr>
                        <a:t>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151986930"/>
                  </a:ext>
                </a:extLst>
              </a:tr>
              <a:tr h="196420">
                <a:tc>
                  <a:txBody>
                    <a:bodyPr/>
                    <a:lstStyle/>
                    <a:p>
                      <a:pPr algn="r"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008552740"/>
                  </a:ext>
                </a:extLst>
              </a:tr>
              <a:tr h="196420">
                <a:tc>
                  <a:txBody>
                    <a:bodyPr/>
                    <a:lstStyle/>
                    <a:p>
                      <a:pPr algn="r" fontAlgn="b"/>
                      <a:r>
                        <a:rPr lang="id-ID" sz="1100" u="none" strike="noStrike">
                          <a:effectLst/>
                        </a:rPr>
                        <a:t>11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154421100"/>
                  </a:ext>
                </a:extLst>
              </a:tr>
              <a:tr h="196420">
                <a:tc>
                  <a:txBody>
                    <a:bodyPr/>
                    <a:lstStyle/>
                    <a:p>
                      <a:pPr algn="r" fontAlgn="b"/>
                      <a:r>
                        <a:rPr lang="id-ID" sz="1100" u="none" strike="noStrike">
                          <a:effectLst/>
                        </a:rPr>
                        <a:t>12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848715177"/>
                  </a:ext>
                </a:extLst>
              </a:tr>
              <a:tr h="196420">
                <a:tc>
                  <a:txBody>
                    <a:bodyPr/>
                    <a:lstStyle/>
                    <a:p>
                      <a:pPr algn="r" fontAlgn="b"/>
                      <a:r>
                        <a:rPr lang="id-ID" sz="1100" u="none" strike="noStrike">
                          <a:effectLst/>
                        </a:rPr>
                        <a:t>13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0.3</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1.0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33962033"/>
                  </a:ext>
                </a:extLst>
              </a:tr>
              <a:tr h="196420">
                <a:tc>
                  <a:txBody>
                    <a:bodyPr/>
                    <a:lstStyle/>
                    <a:p>
                      <a:pPr algn="r" fontAlgn="b"/>
                      <a:r>
                        <a:rPr lang="id-ID" sz="1100" u="none" strike="noStrike">
                          <a:effectLst/>
                        </a:rPr>
                        <a:t>14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0.4</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3978229562"/>
                  </a:ext>
                </a:extLst>
              </a:tr>
              <a:tr h="196420">
                <a:tc>
                  <a:txBody>
                    <a:bodyPr/>
                    <a:lstStyle/>
                    <a:p>
                      <a:pPr algn="r" fontAlgn="b"/>
                      <a:r>
                        <a:rPr lang="id-ID" sz="1100" u="none" strike="noStrike">
                          <a:effectLst/>
                        </a:rPr>
                        <a:t>15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0.7</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0.5</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0.9</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0.2</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0.8</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0.1</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0.0</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a:effectLst/>
                        </a:rPr>
                        <a:t>0.6</a:t>
                      </a:r>
                      <a:endParaRPr lang="id-ID" sz="1100" b="0" i="0" u="none" strike="noStrike">
                        <a:solidFill>
                          <a:srgbClr val="000000"/>
                        </a:solidFill>
                        <a:effectLst/>
                        <a:latin typeface="Calibri" panose="020F0502020204030204" pitchFamily="34" charset="0"/>
                      </a:endParaRPr>
                    </a:p>
                  </a:txBody>
                  <a:tcPr marL="9376" marR="9376" marT="9376" marB="0" anchor="b"/>
                </a:tc>
                <a:tc>
                  <a:txBody>
                    <a:bodyPr/>
                    <a:lstStyle/>
                    <a:p>
                      <a:pPr algn="l" fontAlgn="b"/>
                      <a:r>
                        <a:rPr lang="id-ID" sz="1100" u="none" strike="noStrike" dirty="0">
                          <a:effectLst/>
                        </a:rPr>
                        <a:t>0.3</a:t>
                      </a:r>
                      <a:endParaRPr lang="id-ID" sz="1100" b="0" i="0" u="none" strike="noStrike" dirty="0">
                        <a:solidFill>
                          <a:srgbClr val="000000"/>
                        </a:solidFill>
                        <a:effectLst/>
                        <a:latin typeface="Calibri" panose="020F0502020204030204" pitchFamily="34" charset="0"/>
                      </a:endParaRPr>
                    </a:p>
                  </a:txBody>
                  <a:tcPr marL="9376" marR="9376" marT="9376" marB="0" anchor="b"/>
                </a:tc>
                <a:extLst>
                  <a:ext uri="{0D108BD9-81ED-4DB2-BD59-A6C34878D82A}">
                    <a16:rowId xmlns:a16="http://schemas.microsoft.com/office/drawing/2014/main" val="2906668094"/>
                  </a:ext>
                </a:extLst>
              </a:tr>
            </a:tbl>
          </a:graphicData>
        </a:graphic>
      </p:graphicFrame>
    </p:spTree>
    <p:extLst>
      <p:ext uri="{BB962C8B-B14F-4D97-AF65-F5344CB8AC3E}">
        <p14:creationId xmlns:p14="http://schemas.microsoft.com/office/powerpoint/2010/main" val="403091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2754-5999-4C8E-AA85-71A610AFE7FB}"/>
              </a:ext>
            </a:extLst>
          </p:cNvPr>
          <p:cNvSpPr>
            <a:spLocks noGrp="1"/>
          </p:cNvSpPr>
          <p:nvPr>
            <p:ph type="title"/>
          </p:nvPr>
        </p:nvSpPr>
        <p:spPr/>
        <p:txBody>
          <a:bodyPr/>
          <a:lstStyle/>
          <a:p>
            <a:r>
              <a:rPr lang="en-ID" dirty="0"/>
              <a:t>Let’s Code</a:t>
            </a:r>
            <a:endParaRPr lang="id-ID" dirty="0"/>
          </a:p>
        </p:txBody>
      </p:sp>
      <p:sp>
        <p:nvSpPr>
          <p:cNvPr id="3" name="Content Placeholder 2">
            <a:extLst>
              <a:ext uri="{FF2B5EF4-FFF2-40B4-BE49-F238E27FC236}">
                <a16:creationId xmlns:a16="http://schemas.microsoft.com/office/drawing/2014/main" id="{6108E7F0-D15F-4F6A-BA5D-6AF1B33DBBED}"/>
              </a:ext>
            </a:extLst>
          </p:cNvPr>
          <p:cNvSpPr>
            <a:spLocks noGrp="1"/>
          </p:cNvSpPr>
          <p:nvPr>
            <p:ph idx="1"/>
          </p:nvPr>
        </p:nvSpPr>
        <p:spPr/>
        <p:txBody>
          <a:bodyPr/>
          <a:lstStyle/>
          <a:p>
            <a:r>
              <a:rPr lang="en-ID" dirty="0"/>
              <a:t>Source : </a:t>
            </a:r>
            <a:r>
              <a:rPr lang="en-ID" dirty="0">
                <a:hlinkClick r:id="rId2"/>
              </a:rPr>
              <a:t>https://github.com/lol97/Puzzy/blob/master/step2.py</a:t>
            </a:r>
            <a:r>
              <a:rPr lang="en-ID" dirty="0"/>
              <a:t> </a:t>
            </a:r>
          </a:p>
          <a:p>
            <a:r>
              <a:rPr lang="en-ID" dirty="0"/>
              <a:t>Programming Language : Python 3.6</a:t>
            </a:r>
          </a:p>
          <a:p>
            <a:r>
              <a:rPr lang="en-ID" dirty="0"/>
              <a:t>Library:</a:t>
            </a:r>
          </a:p>
          <a:p>
            <a:pPr lvl="1"/>
            <a:r>
              <a:rPr lang="en-ID" dirty="0" err="1"/>
              <a:t>numpy</a:t>
            </a:r>
            <a:endParaRPr lang="en-ID" dirty="0"/>
          </a:p>
          <a:p>
            <a:pPr lvl="1"/>
            <a:r>
              <a:rPr lang="en-ID" dirty="0" err="1"/>
              <a:t>scipy</a:t>
            </a:r>
            <a:endParaRPr lang="en-ID" dirty="0"/>
          </a:p>
          <a:p>
            <a:pPr lvl="1"/>
            <a:r>
              <a:rPr lang="en-ID" dirty="0" err="1"/>
              <a:t>opencv</a:t>
            </a:r>
            <a:endParaRPr lang="en-ID" dirty="0"/>
          </a:p>
          <a:p>
            <a:pPr lvl="1"/>
            <a:r>
              <a:rPr lang="en-ID" dirty="0"/>
              <a:t>matplotlib</a:t>
            </a:r>
            <a:endParaRPr lang="id-ID" dirty="0"/>
          </a:p>
        </p:txBody>
      </p:sp>
    </p:spTree>
    <p:extLst>
      <p:ext uri="{BB962C8B-B14F-4D97-AF65-F5344CB8AC3E}">
        <p14:creationId xmlns:p14="http://schemas.microsoft.com/office/powerpoint/2010/main" val="72484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8BA2-7145-446D-A20E-4A06E1F87E8B}"/>
              </a:ext>
            </a:extLst>
          </p:cNvPr>
          <p:cNvSpPr>
            <a:spLocks noGrp="1"/>
          </p:cNvSpPr>
          <p:nvPr>
            <p:ph type="title"/>
          </p:nvPr>
        </p:nvSpPr>
        <p:spPr/>
        <p:txBody>
          <a:bodyPr/>
          <a:lstStyle/>
          <a:p>
            <a:r>
              <a:rPr lang="en-US" dirty="0"/>
              <a:t>Ada </a:t>
            </a:r>
            <a:r>
              <a:rPr lang="en-US" dirty="0" err="1"/>
              <a:t>Pertanyaan</a:t>
            </a:r>
            <a:r>
              <a:rPr lang="en-US" dirty="0"/>
              <a:t> ?</a:t>
            </a:r>
            <a:endParaRPr lang="id-ID" dirty="0"/>
          </a:p>
        </p:txBody>
      </p:sp>
      <p:sp>
        <p:nvSpPr>
          <p:cNvPr id="3" name="Text Placeholder 2">
            <a:extLst>
              <a:ext uri="{FF2B5EF4-FFF2-40B4-BE49-F238E27FC236}">
                <a16:creationId xmlns:a16="http://schemas.microsoft.com/office/drawing/2014/main" id="{67B3B5E4-1531-4534-ADBA-A1AA1B8E836B}"/>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345816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8BF8-4088-4E5C-9C65-BFFEF51F2D51}"/>
              </a:ext>
            </a:extLst>
          </p:cNvPr>
          <p:cNvSpPr>
            <a:spLocks noGrp="1"/>
          </p:cNvSpPr>
          <p:nvPr>
            <p:ph type="title"/>
          </p:nvPr>
        </p:nvSpPr>
        <p:spPr/>
        <p:txBody>
          <a:bodyPr/>
          <a:lstStyle/>
          <a:p>
            <a:r>
              <a:rPr lang="en-US" dirty="0"/>
              <a:t>Kesimpulan</a:t>
            </a:r>
            <a:endParaRPr lang="id-ID" dirty="0"/>
          </a:p>
        </p:txBody>
      </p:sp>
      <p:sp>
        <p:nvSpPr>
          <p:cNvPr id="3" name="Content Placeholder 2">
            <a:extLst>
              <a:ext uri="{FF2B5EF4-FFF2-40B4-BE49-F238E27FC236}">
                <a16:creationId xmlns:a16="http://schemas.microsoft.com/office/drawing/2014/main" id="{6F9BCB03-3210-4823-8F8F-E219AE366EE5}"/>
              </a:ext>
            </a:extLst>
          </p:cNvPr>
          <p:cNvSpPr>
            <a:spLocks noGrp="1"/>
          </p:cNvSpPr>
          <p:nvPr>
            <p:ph idx="1"/>
          </p:nvPr>
        </p:nvSpPr>
        <p:spPr/>
        <p:txBody>
          <a:bodyPr/>
          <a:lstStyle/>
          <a:p>
            <a:r>
              <a:rPr lang="en-US" dirty="0" err="1"/>
              <a:t>Penggunaan</a:t>
            </a:r>
            <a:r>
              <a:rPr lang="en-US" dirty="0"/>
              <a:t> Fuzzy </a:t>
            </a:r>
            <a:r>
              <a:rPr lang="en-US" dirty="0" err="1"/>
              <a:t>dalam</a:t>
            </a:r>
            <a:r>
              <a:rPr lang="en-US" dirty="0"/>
              <a:t> </a:t>
            </a:r>
            <a:r>
              <a:rPr lang="en-US" dirty="0" err="1"/>
              <a:t>membuat</a:t>
            </a:r>
            <a:r>
              <a:rPr lang="en-US" dirty="0"/>
              <a:t> data </a:t>
            </a:r>
            <a:r>
              <a:rPr lang="en-US" dirty="0" err="1"/>
              <a:t>kualitatif</a:t>
            </a:r>
            <a:r>
              <a:rPr lang="en-US" dirty="0"/>
              <a:t> </a:t>
            </a:r>
            <a:r>
              <a:rPr lang="en-US" dirty="0" err="1"/>
              <a:t>menjadi</a:t>
            </a:r>
            <a:r>
              <a:rPr lang="en-US" dirty="0"/>
              <a:t> </a:t>
            </a:r>
            <a:r>
              <a:rPr lang="en-US" dirty="0" err="1"/>
              <a:t>kuantitatif</a:t>
            </a:r>
            <a:r>
              <a:rPr lang="en-US" dirty="0"/>
              <a:t> </a:t>
            </a:r>
            <a:r>
              <a:rPr lang="en-US" dirty="0" err="1"/>
              <a:t>sangat</a:t>
            </a:r>
            <a:r>
              <a:rPr lang="en-US" dirty="0"/>
              <a:t> </a:t>
            </a:r>
            <a:r>
              <a:rPr lang="en-US" dirty="0" err="1"/>
              <a:t>diperhitungkan</a:t>
            </a:r>
            <a:r>
              <a:rPr lang="en-US" dirty="0"/>
              <a:t> </a:t>
            </a:r>
            <a:r>
              <a:rPr lang="en-US" dirty="0" err="1"/>
              <a:t>khususnya</a:t>
            </a:r>
            <a:r>
              <a:rPr lang="en-US" dirty="0"/>
              <a:t> </a:t>
            </a:r>
            <a:r>
              <a:rPr lang="en-US" dirty="0" err="1"/>
              <a:t>dalam</a:t>
            </a:r>
            <a:r>
              <a:rPr lang="en-US" dirty="0"/>
              <a:t> proses </a:t>
            </a:r>
            <a:r>
              <a:rPr lang="en-US" dirty="0" err="1"/>
              <a:t>pengambilan</a:t>
            </a:r>
            <a:r>
              <a:rPr lang="en-US" dirty="0"/>
              <a:t> </a:t>
            </a:r>
            <a:r>
              <a:rPr lang="en-US" dirty="0" err="1"/>
              <a:t>keputusan</a:t>
            </a:r>
            <a:r>
              <a:rPr lang="en-US" dirty="0"/>
              <a:t> di </a:t>
            </a:r>
            <a:r>
              <a:rPr lang="en-US" dirty="0" err="1"/>
              <a:t>skala</a:t>
            </a:r>
            <a:r>
              <a:rPr lang="en-US" dirty="0"/>
              <a:t> </a:t>
            </a:r>
            <a:r>
              <a:rPr lang="en-US" dirty="0" err="1"/>
              <a:t>besar</a:t>
            </a:r>
            <a:r>
              <a:rPr lang="en-US" dirty="0"/>
              <a:t>.</a:t>
            </a:r>
          </a:p>
          <a:p>
            <a:r>
              <a:rPr lang="en-US" dirty="0" err="1"/>
              <a:t>Penggabungan</a:t>
            </a:r>
            <a:r>
              <a:rPr lang="en-US" dirty="0"/>
              <a:t> Fuzzy </a:t>
            </a:r>
            <a:r>
              <a:rPr lang="en-US" dirty="0" err="1"/>
              <a:t>dengan</a:t>
            </a:r>
            <a:r>
              <a:rPr lang="en-US" dirty="0"/>
              <a:t> </a:t>
            </a:r>
            <a:r>
              <a:rPr lang="en-US" dirty="0" err="1"/>
              <a:t>metode</a:t>
            </a:r>
            <a:r>
              <a:rPr lang="en-US" dirty="0"/>
              <a:t> linear regression </a:t>
            </a:r>
            <a:r>
              <a:rPr lang="en-US" dirty="0" err="1"/>
              <a:t>bisa</a:t>
            </a:r>
            <a:r>
              <a:rPr lang="en-US" dirty="0"/>
              <a:t> </a:t>
            </a:r>
            <a:r>
              <a:rPr lang="en-US" dirty="0" err="1"/>
              <a:t>mempertajam</a:t>
            </a:r>
            <a:r>
              <a:rPr lang="en-US" dirty="0"/>
              <a:t> </a:t>
            </a:r>
            <a:r>
              <a:rPr lang="en-US" dirty="0" err="1"/>
              <a:t>dan</a:t>
            </a:r>
            <a:r>
              <a:rPr lang="en-US" dirty="0"/>
              <a:t> </a:t>
            </a:r>
            <a:r>
              <a:rPr lang="en-US" dirty="0" err="1"/>
              <a:t>mempermudah</a:t>
            </a:r>
            <a:r>
              <a:rPr lang="en-US" dirty="0"/>
              <a:t> proses Fuzzy Quantification </a:t>
            </a:r>
            <a:r>
              <a:rPr lang="en-US" dirty="0" err="1"/>
              <a:t>baik</a:t>
            </a:r>
            <a:r>
              <a:rPr lang="en-US" dirty="0"/>
              <a:t> </a:t>
            </a:r>
            <a:r>
              <a:rPr lang="en-US" dirty="0" err="1"/>
              <a:t>tipe</a:t>
            </a:r>
            <a:r>
              <a:rPr lang="en-US" dirty="0"/>
              <a:t> 1 </a:t>
            </a:r>
            <a:r>
              <a:rPr lang="en-US" dirty="0" err="1"/>
              <a:t>ataupun</a:t>
            </a:r>
            <a:r>
              <a:rPr lang="en-US" dirty="0"/>
              <a:t> </a:t>
            </a:r>
            <a:r>
              <a:rPr lang="en-US" dirty="0" err="1"/>
              <a:t>tipe</a:t>
            </a:r>
            <a:r>
              <a:rPr lang="en-US" dirty="0"/>
              <a:t> 2</a:t>
            </a:r>
          </a:p>
          <a:p>
            <a:r>
              <a:rPr lang="en-US" i="1" dirty="0"/>
              <a:t>Fuzzy Quantification Theory</a:t>
            </a:r>
            <a:r>
              <a:rPr lang="en-US" dirty="0"/>
              <a:t> </a:t>
            </a:r>
            <a:r>
              <a:rPr lang="en-US" dirty="0" err="1"/>
              <a:t>erat</a:t>
            </a:r>
            <a:r>
              <a:rPr lang="en-US" dirty="0"/>
              <a:t> </a:t>
            </a:r>
            <a:r>
              <a:rPr lang="en-US" dirty="0" err="1"/>
              <a:t>kaitannya</a:t>
            </a:r>
            <a:r>
              <a:rPr lang="en-US" dirty="0"/>
              <a:t> </a:t>
            </a:r>
            <a:r>
              <a:rPr lang="en-US" dirty="0" err="1"/>
              <a:t>dengan</a:t>
            </a:r>
            <a:r>
              <a:rPr lang="en-US" dirty="0"/>
              <a:t> proses model </a:t>
            </a:r>
            <a:r>
              <a:rPr lang="en-US" dirty="0" err="1"/>
              <a:t>dalam</a:t>
            </a:r>
            <a:r>
              <a:rPr lang="en-US" dirty="0"/>
              <a:t> </a:t>
            </a:r>
            <a:r>
              <a:rPr lang="en-US" dirty="0" err="1"/>
              <a:t>pengambilan</a:t>
            </a:r>
            <a:r>
              <a:rPr lang="en-US" dirty="0"/>
              <a:t> </a:t>
            </a:r>
            <a:r>
              <a:rPr lang="en-US" dirty="0" err="1"/>
              <a:t>keputusan</a:t>
            </a:r>
            <a:endParaRPr lang="en-US" dirty="0"/>
          </a:p>
          <a:p>
            <a:r>
              <a:rPr lang="en-US" dirty="0" err="1"/>
              <a:t>Gunakan</a:t>
            </a:r>
            <a:r>
              <a:rPr lang="en-US" dirty="0"/>
              <a:t> </a:t>
            </a:r>
            <a:r>
              <a:rPr lang="en-US" dirty="0" err="1"/>
              <a:t>Komputer</a:t>
            </a:r>
            <a:r>
              <a:rPr lang="en-US" dirty="0"/>
              <a:t> yang </a:t>
            </a:r>
            <a:r>
              <a:rPr lang="en-US" dirty="0" err="1"/>
              <a:t>cukup</a:t>
            </a:r>
            <a:r>
              <a:rPr lang="en-US" dirty="0"/>
              <a:t> </a:t>
            </a:r>
            <a:r>
              <a:rPr lang="en-US" dirty="0" err="1"/>
              <a:t>mumpuni</a:t>
            </a:r>
            <a:r>
              <a:rPr lang="en-US" dirty="0"/>
              <a:t> </a:t>
            </a:r>
            <a:r>
              <a:rPr lang="en-US" dirty="0" err="1"/>
              <a:t>untuk</a:t>
            </a:r>
            <a:r>
              <a:rPr lang="en-US" dirty="0"/>
              <a:t> </a:t>
            </a:r>
            <a:r>
              <a:rPr lang="en-US" dirty="0" err="1"/>
              <a:t>perhitungan</a:t>
            </a:r>
            <a:r>
              <a:rPr lang="en-US" dirty="0"/>
              <a:t> </a:t>
            </a:r>
            <a:r>
              <a:rPr lang="en-US" i="1" dirty="0"/>
              <a:t>Fuzzy Quantification Theory</a:t>
            </a:r>
            <a:r>
              <a:rPr lang="en-US" dirty="0"/>
              <a:t>.</a:t>
            </a:r>
            <a:endParaRPr lang="id-ID" dirty="0"/>
          </a:p>
        </p:txBody>
      </p:sp>
    </p:spTree>
    <p:extLst>
      <p:ext uri="{BB962C8B-B14F-4D97-AF65-F5344CB8AC3E}">
        <p14:creationId xmlns:p14="http://schemas.microsoft.com/office/powerpoint/2010/main" val="19983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24D3-9AF8-4A98-AC38-BA9147322B9C}"/>
              </a:ext>
            </a:extLst>
          </p:cNvPr>
          <p:cNvSpPr>
            <a:spLocks noGrp="1"/>
          </p:cNvSpPr>
          <p:nvPr>
            <p:ph type="title"/>
          </p:nvPr>
        </p:nvSpPr>
        <p:spPr/>
        <p:txBody>
          <a:bodyPr/>
          <a:lstStyle/>
          <a:p>
            <a:r>
              <a:rPr lang="en-ID" dirty="0" err="1"/>
              <a:t>Pendahuluan</a:t>
            </a:r>
            <a:endParaRPr lang="id-ID" dirty="0"/>
          </a:p>
        </p:txBody>
      </p:sp>
      <p:sp>
        <p:nvSpPr>
          <p:cNvPr id="3" name="Content Placeholder 2">
            <a:extLst>
              <a:ext uri="{FF2B5EF4-FFF2-40B4-BE49-F238E27FC236}">
                <a16:creationId xmlns:a16="http://schemas.microsoft.com/office/drawing/2014/main" id="{A83B3140-D4BA-4126-A70A-A97E7C6E0D97}"/>
              </a:ext>
            </a:extLst>
          </p:cNvPr>
          <p:cNvSpPr>
            <a:spLocks noGrp="1"/>
          </p:cNvSpPr>
          <p:nvPr>
            <p:ph idx="1"/>
          </p:nvPr>
        </p:nvSpPr>
        <p:spPr/>
        <p:txBody>
          <a:bodyPr/>
          <a:lstStyle/>
          <a:p>
            <a:pPr marL="0" indent="0">
              <a:buNone/>
            </a:pPr>
            <a:r>
              <a:rPr lang="en-ID" dirty="0"/>
              <a:t>	</a:t>
            </a:r>
            <a:r>
              <a:rPr lang="en-ID" dirty="0" err="1"/>
              <a:t>Biasanya</a:t>
            </a:r>
            <a:r>
              <a:rPr lang="en-ID" dirty="0"/>
              <a:t>, </a:t>
            </a:r>
            <a:r>
              <a:rPr lang="en-ID" dirty="0" err="1"/>
              <a:t>suatu</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direpresentasikan</a:t>
            </a:r>
            <a:r>
              <a:rPr lang="en-ID" dirty="0"/>
              <a:t> </a:t>
            </a:r>
            <a:r>
              <a:rPr lang="en-ID" dirty="0" err="1"/>
              <a:t>dalam</a:t>
            </a:r>
            <a:r>
              <a:rPr lang="en-ID" dirty="0"/>
              <a:t> </a:t>
            </a:r>
            <a:r>
              <a:rPr lang="en-ID" dirty="0" err="1"/>
              <a:t>bentuk</a:t>
            </a:r>
            <a:r>
              <a:rPr lang="en-ID" dirty="0"/>
              <a:t> </a:t>
            </a:r>
            <a:r>
              <a:rPr lang="en-ID" b="1" dirty="0" err="1"/>
              <a:t>kualitatif</a:t>
            </a:r>
            <a:r>
              <a:rPr lang="en-ID" dirty="0"/>
              <a:t> (</a:t>
            </a:r>
            <a:r>
              <a:rPr lang="en-ID" dirty="0" err="1"/>
              <a:t>baik,buruk,cukup,puas</a:t>
            </a:r>
            <a:r>
              <a:rPr lang="en-ID" dirty="0"/>
              <a:t> </a:t>
            </a:r>
            <a:r>
              <a:rPr lang="en-ID" dirty="0" err="1"/>
              <a:t>dsb</a:t>
            </a:r>
            <a:r>
              <a:rPr lang="en-ID" dirty="0"/>
              <a:t>), </a:t>
            </a:r>
            <a:r>
              <a:rPr lang="en-ID" dirty="0" err="1"/>
              <a:t>padahal</a:t>
            </a:r>
            <a:r>
              <a:rPr lang="en-ID" dirty="0"/>
              <a:t> </a:t>
            </a:r>
            <a:r>
              <a:rPr lang="en-ID" dirty="0" err="1"/>
              <a:t>sebenarnya</a:t>
            </a:r>
            <a:r>
              <a:rPr lang="en-ID" dirty="0"/>
              <a:t> </a:t>
            </a:r>
            <a:r>
              <a:rPr lang="en-ID" dirty="0" err="1"/>
              <a:t>untuk</a:t>
            </a:r>
            <a:r>
              <a:rPr lang="en-ID" dirty="0"/>
              <a:t> </a:t>
            </a:r>
            <a:r>
              <a:rPr lang="en-ID" dirty="0" err="1"/>
              <a:t>membandingkan</a:t>
            </a:r>
            <a:r>
              <a:rPr lang="en-ID" dirty="0"/>
              <a:t> </a:t>
            </a:r>
            <a:r>
              <a:rPr lang="en-ID" dirty="0" err="1"/>
              <a:t>pendapat</a:t>
            </a:r>
            <a:r>
              <a:rPr lang="en-ID" dirty="0"/>
              <a:t> </a:t>
            </a:r>
            <a:r>
              <a:rPr lang="en-ID" dirty="0" err="1"/>
              <a:t>atau</a:t>
            </a:r>
            <a:r>
              <a:rPr lang="en-ID" dirty="0"/>
              <a:t> </a:t>
            </a:r>
            <a:r>
              <a:rPr lang="en-ID" dirty="0" err="1"/>
              <a:t>evaluasi</a:t>
            </a:r>
            <a:r>
              <a:rPr lang="en-ID" dirty="0"/>
              <a:t> </a:t>
            </a:r>
            <a:r>
              <a:rPr lang="en-ID" dirty="0" err="1"/>
              <a:t>akan</a:t>
            </a:r>
            <a:r>
              <a:rPr lang="en-ID" dirty="0"/>
              <a:t> </a:t>
            </a:r>
            <a:r>
              <a:rPr lang="en-ID" dirty="0" err="1"/>
              <a:t>lebih</a:t>
            </a:r>
            <a:r>
              <a:rPr lang="en-ID" dirty="0"/>
              <a:t> </a:t>
            </a:r>
            <a:r>
              <a:rPr lang="en-ID" dirty="0" err="1"/>
              <a:t>mudah</a:t>
            </a:r>
            <a:r>
              <a:rPr lang="en-ID" dirty="0"/>
              <a:t> </a:t>
            </a:r>
            <a:r>
              <a:rPr lang="en-ID" dirty="0" err="1"/>
              <a:t>apabila</a:t>
            </a:r>
            <a:r>
              <a:rPr lang="en-ID" dirty="0"/>
              <a:t> </a:t>
            </a:r>
            <a:r>
              <a:rPr lang="en-ID" dirty="0" err="1"/>
              <a:t>dalam</a:t>
            </a:r>
            <a:r>
              <a:rPr lang="en-ID" dirty="0"/>
              <a:t> </a:t>
            </a:r>
            <a:r>
              <a:rPr lang="en-ID" dirty="0" err="1"/>
              <a:t>bentuk</a:t>
            </a:r>
            <a:r>
              <a:rPr lang="en-ID" dirty="0"/>
              <a:t> </a:t>
            </a:r>
            <a:r>
              <a:rPr lang="en-ID" b="1" dirty="0" err="1"/>
              <a:t>numeris</a:t>
            </a:r>
            <a:r>
              <a:rPr lang="en-ID" dirty="0"/>
              <a:t>. </a:t>
            </a:r>
            <a:r>
              <a:rPr lang="en-ID" dirty="0" err="1"/>
              <a:t>Untuk</a:t>
            </a:r>
            <a:r>
              <a:rPr lang="en-ID" dirty="0"/>
              <a:t> </a:t>
            </a:r>
            <a:r>
              <a:rPr lang="en-ID" dirty="0" err="1"/>
              <a:t>keperluan</a:t>
            </a:r>
            <a:r>
              <a:rPr lang="en-ID" dirty="0"/>
              <a:t> </a:t>
            </a:r>
            <a:r>
              <a:rPr lang="en-ID" dirty="0" err="1"/>
              <a:t>itu</a:t>
            </a:r>
            <a:r>
              <a:rPr lang="en-ID" dirty="0"/>
              <a:t> </a:t>
            </a:r>
            <a:r>
              <a:rPr lang="en-ID" dirty="0" err="1"/>
              <a:t>maka</a:t>
            </a:r>
            <a:r>
              <a:rPr lang="en-ID" dirty="0"/>
              <a:t> </a:t>
            </a:r>
            <a:r>
              <a:rPr lang="en-ID" dirty="0" err="1"/>
              <a:t>dibutuhkan</a:t>
            </a:r>
            <a:r>
              <a:rPr lang="en-ID" dirty="0"/>
              <a:t> </a:t>
            </a:r>
            <a:r>
              <a:rPr lang="en-ID" b="1" dirty="0" err="1"/>
              <a:t>metode</a:t>
            </a:r>
            <a:r>
              <a:rPr lang="en-ID" b="1" dirty="0"/>
              <a:t> </a:t>
            </a:r>
            <a:r>
              <a:rPr lang="en-ID" b="1" dirty="0" err="1"/>
              <a:t>kuantifikasi</a:t>
            </a:r>
            <a:r>
              <a:rPr lang="en-ID" dirty="0"/>
              <a:t>.</a:t>
            </a:r>
          </a:p>
          <a:p>
            <a:pPr marL="0" indent="0">
              <a:buNone/>
            </a:pPr>
            <a:endParaRPr lang="en-ID" dirty="0"/>
          </a:p>
          <a:p>
            <a:endParaRPr lang="id-ID" dirty="0"/>
          </a:p>
        </p:txBody>
      </p:sp>
    </p:spTree>
    <p:extLst>
      <p:ext uri="{BB962C8B-B14F-4D97-AF65-F5344CB8AC3E}">
        <p14:creationId xmlns:p14="http://schemas.microsoft.com/office/powerpoint/2010/main" val="615268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6E1A-4AAC-45C2-AAFB-839CFAD8ABF2}"/>
              </a:ext>
            </a:extLst>
          </p:cNvPr>
          <p:cNvSpPr>
            <a:spLocks noGrp="1"/>
          </p:cNvSpPr>
          <p:nvPr>
            <p:ph type="title"/>
          </p:nvPr>
        </p:nvSpPr>
        <p:spPr/>
        <p:txBody>
          <a:bodyPr/>
          <a:lstStyle/>
          <a:p>
            <a:r>
              <a:rPr lang="en-US" dirty="0"/>
              <a:t>Daftar </a:t>
            </a:r>
            <a:r>
              <a:rPr lang="en-US" dirty="0" err="1"/>
              <a:t>Pustaka</a:t>
            </a:r>
            <a:r>
              <a:rPr lang="en-US" dirty="0"/>
              <a:t> </a:t>
            </a:r>
            <a:endParaRPr lang="id-ID" dirty="0"/>
          </a:p>
        </p:txBody>
      </p:sp>
      <p:pic>
        <p:nvPicPr>
          <p:cNvPr id="4" name="Content Placeholder 3">
            <a:extLst>
              <a:ext uri="{FF2B5EF4-FFF2-40B4-BE49-F238E27FC236}">
                <a16:creationId xmlns:a16="http://schemas.microsoft.com/office/drawing/2014/main" id="{C5D692DC-838D-4857-9B60-EE61F2674B08}"/>
              </a:ext>
            </a:extLst>
          </p:cNvPr>
          <p:cNvPicPr>
            <a:picLocks noGrp="1" noChangeAspect="1"/>
          </p:cNvPicPr>
          <p:nvPr>
            <p:ph idx="1"/>
          </p:nvPr>
        </p:nvPicPr>
        <p:blipFill>
          <a:blip r:embed="rId2"/>
          <a:stretch>
            <a:fillRect/>
          </a:stretch>
        </p:blipFill>
        <p:spPr>
          <a:xfrm>
            <a:off x="1525905" y="1688782"/>
            <a:ext cx="8743950" cy="752475"/>
          </a:xfrm>
          <a:prstGeom prst="rect">
            <a:avLst/>
          </a:prstGeom>
        </p:spPr>
      </p:pic>
      <p:pic>
        <p:nvPicPr>
          <p:cNvPr id="3" name="Picture 2">
            <a:extLst>
              <a:ext uri="{FF2B5EF4-FFF2-40B4-BE49-F238E27FC236}">
                <a16:creationId xmlns:a16="http://schemas.microsoft.com/office/drawing/2014/main" id="{3C6CD2B9-5DC7-49D8-81DF-D47F3B54AE9A}"/>
              </a:ext>
            </a:extLst>
          </p:cNvPr>
          <p:cNvPicPr>
            <a:picLocks noChangeAspect="1"/>
          </p:cNvPicPr>
          <p:nvPr/>
        </p:nvPicPr>
        <p:blipFill>
          <a:blip r:embed="rId3"/>
          <a:stretch>
            <a:fillRect/>
          </a:stretch>
        </p:blipFill>
        <p:spPr>
          <a:xfrm>
            <a:off x="1480597" y="2631758"/>
            <a:ext cx="8743950" cy="707962"/>
          </a:xfrm>
          <a:prstGeom prst="rect">
            <a:avLst/>
          </a:prstGeom>
        </p:spPr>
      </p:pic>
    </p:spTree>
    <p:extLst>
      <p:ext uri="{BB962C8B-B14F-4D97-AF65-F5344CB8AC3E}">
        <p14:creationId xmlns:p14="http://schemas.microsoft.com/office/powerpoint/2010/main" val="58276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38E5-C1EB-479F-AB7E-E27542D462BA}"/>
              </a:ext>
            </a:extLst>
          </p:cNvPr>
          <p:cNvSpPr>
            <a:spLocks noGrp="1"/>
          </p:cNvSpPr>
          <p:nvPr>
            <p:ph type="title"/>
          </p:nvPr>
        </p:nvSpPr>
        <p:spPr/>
        <p:txBody>
          <a:bodyPr/>
          <a:lstStyle/>
          <a:p>
            <a:r>
              <a:rPr lang="en-ID" i="1"/>
              <a:t>Fuzzy Quantification Theory</a:t>
            </a:r>
            <a:endParaRPr lang="id-ID" i="1" dirty="0"/>
          </a:p>
        </p:txBody>
      </p:sp>
      <p:sp>
        <p:nvSpPr>
          <p:cNvPr id="3" name="Content Placeholder 2">
            <a:extLst>
              <a:ext uri="{FF2B5EF4-FFF2-40B4-BE49-F238E27FC236}">
                <a16:creationId xmlns:a16="http://schemas.microsoft.com/office/drawing/2014/main" id="{42B36FEC-2D74-4CA4-96E7-31CCC33AE6BF}"/>
              </a:ext>
            </a:extLst>
          </p:cNvPr>
          <p:cNvSpPr>
            <a:spLocks noGrp="1"/>
          </p:cNvSpPr>
          <p:nvPr>
            <p:ph idx="1"/>
          </p:nvPr>
        </p:nvSpPr>
        <p:spPr/>
        <p:txBody>
          <a:bodyPr/>
          <a:lstStyle/>
          <a:p>
            <a:r>
              <a:rPr lang="en-ID" dirty="0" err="1"/>
              <a:t>Adalah</a:t>
            </a:r>
            <a:r>
              <a:rPr lang="en-ID" dirty="0"/>
              <a:t> </a:t>
            </a:r>
            <a:r>
              <a:rPr lang="en-ID" dirty="0" err="1"/>
              <a:t>metode</a:t>
            </a:r>
            <a:r>
              <a:rPr lang="en-ID" dirty="0"/>
              <a:t> </a:t>
            </a:r>
            <a:r>
              <a:rPr lang="en-ID" dirty="0" err="1"/>
              <a:t>untuk</a:t>
            </a:r>
            <a:r>
              <a:rPr lang="en-ID" dirty="0"/>
              <a:t> </a:t>
            </a:r>
            <a:r>
              <a:rPr lang="en-ID" dirty="0" err="1"/>
              <a:t>mengendalikan</a:t>
            </a:r>
            <a:r>
              <a:rPr lang="en-ID" dirty="0"/>
              <a:t> data-data </a:t>
            </a:r>
            <a:r>
              <a:rPr lang="en-ID" dirty="0" err="1"/>
              <a:t>kualitatif</a:t>
            </a:r>
            <a:r>
              <a:rPr lang="en-ID" dirty="0"/>
              <a:t> </a:t>
            </a:r>
            <a:r>
              <a:rPr lang="en-ID" dirty="0" err="1"/>
              <a:t>dengan</a:t>
            </a:r>
            <a:r>
              <a:rPr lang="en-ID" dirty="0"/>
              <a:t> </a:t>
            </a:r>
            <a:r>
              <a:rPr lang="en-ID" dirty="0" err="1"/>
              <a:t>menggunakan</a:t>
            </a:r>
            <a:r>
              <a:rPr lang="en-ID" dirty="0"/>
              <a:t> </a:t>
            </a:r>
            <a:r>
              <a:rPr lang="en-ID" dirty="0" err="1"/>
              <a:t>teori</a:t>
            </a:r>
            <a:r>
              <a:rPr lang="en-ID" dirty="0"/>
              <a:t> </a:t>
            </a:r>
            <a:r>
              <a:rPr lang="en-ID" dirty="0" err="1"/>
              <a:t>himpunan</a:t>
            </a:r>
            <a:r>
              <a:rPr lang="en-ID" dirty="0"/>
              <a:t> fuzzy.</a:t>
            </a:r>
          </a:p>
          <a:p>
            <a:r>
              <a:rPr lang="en-ID" dirty="0" err="1"/>
              <a:t>Pengendalian</a:t>
            </a:r>
            <a:r>
              <a:rPr lang="en-ID" dirty="0"/>
              <a:t> yang </a:t>
            </a:r>
            <a:r>
              <a:rPr lang="en-ID" dirty="0" err="1"/>
              <a:t>dimaksud</a:t>
            </a:r>
            <a:r>
              <a:rPr lang="en-ID" dirty="0"/>
              <a:t> </a:t>
            </a:r>
            <a:r>
              <a:rPr lang="en-ID" dirty="0" err="1"/>
              <a:t>adalah</a:t>
            </a:r>
            <a:r>
              <a:rPr lang="en-ID" dirty="0"/>
              <a:t> </a:t>
            </a:r>
            <a:r>
              <a:rPr lang="en-ID" dirty="0" err="1"/>
              <a:t>untuk</a:t>
            </a:r>
            <a:r>
              <a:rPr lang="en-ID" dirty="0"/>
              <a:t> </a:t>
            </a:r>
            <a:r>
              <a:rPr lang="en-ID" dirty="0" err="1"/>
              <a:t>menjelaskan</a:t>
            </a:r>
            <a:r>
              <a:rPr lang="en-ID" dirty="0"/>
              <a:t> </a:t>
            </a:r>
            <a:r>
              <a:rPr lang="en-ID" dirty="0" err="1"/>
              <a:t>kejadian-kejadian</a:t>
            </a:r>
            <a:r>
              <a:rPr lang="en-ID" dirty="0"/>
              <a:t> fuzzy </a:t>
            </a:r>
            <a:r>
              <a:rPr lang="en-ID" dirty="0" err="1"/>
              <a:t>menggunakan</a:t>
            </a:r>
            <a:r>
              <a:rPr lang="en-ID" dirty="0"/>
              <a:t> </a:t>
            </a:r>
            <a:r>
              <a:rPr lang="en-ID" dirty="0" err="1"/>
              <a:t>nilai</a:t>
            </a:r>
            <a:r>
              <a:rPr lang="en-ID" dirty="0"/>
              <a:t> </a:t>
            </a:r>
            <a:r>
              <a:rPr lang="en-ID" dirty="0" err="1"/>
              <a:t>dalam</a:t>
            </a:r>
            <a:r>
              <a:rPr lang="en-ID" dirty="0"/>
              <a:t> </a:t>
            </a:r>
            <a:r>
              <a:rPr lang="en-ID" dirty="0" err="1"/>
              <a:t>rentang</a:t>
            </a:r>
            <a:r>
              <a:rPr lang="en-ID" dirty="0"/>
              <a:t> [0, 1] yang </a:t>
            </a:r>
            <a:r>
              <a:rPr lang="en-ID" dirty="0" err="1"/>
              <a:t>mengekspreksikan</a:t>
            </a:r>
            <a:r>
              <a:rPr lang="en-ID" dirty="0"/>
              <a:t> </a:t>
            </a:r>
            <a:r>
              <a:rPr lang="en-ID" dirty="0" err="1"/>
              <a:t>pendapat-pendapat</a:t>
            </a:r>
            <a:r>
              <a:rPr lang="en-ID" dirty="0"/>
              <a:t> </a:t>
            </a:r>
            <a:r>
              <a:rPr lang="en-ID" dirty="0" err="1"/>
              <a:t>secara</a:t>
            </a:r>
            <a:r>
              <a:rPr lang="en-ID" dirty="0"/>
              <a:t> </a:t>
            </a:r>
            <a:r>
              <a:rPr lang="en-ID" dirty="0" err="1"/>
              <a:t>kualitatif</a:t>
            </a:r>
            <a:r>
              <a:rPr lang="en-ID" dirty="0"/>
              <a:t>.</a:t>
            </a:r>
            <a:endParaRPr lang="id-ID" dirty="0"/>
          </a:p>
        </p:txBody>
      </p:sp>
    </p:spTree>
    <p:extLst>
      <p:ext uri="{BB962C8B-B14F-4D97-AF65-F5344CB8AC3E}">
        <p14:creationId xmlns:p14="http://schemas.microsoft.com/office/powerpoint/2010/main" val="52977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Apabila </a:t>
            </a:r>
            <a:r>
              <a:rPr lang="en-ID" dirty="0" err="1"/>
              <a:t>terdapat</a:t>
            </a:r>
            <a:r>
              <a:rPr lang="en-ID" dirty="0"/>
              <a:t> </a:t>
            </a:r>
            <a:r>
              <a:rPr lang="en-ID" dirty="0" err="1"/>
              <a:t>sempel</a:t>
            </a:r>
            <a:r>
              <a:rPr lang="en-ID" dirty="0"/>
              <a:t> data </a:t>
            </a:r>
            <a:r>
              <a:rPr lang="en-ID" dirty="0" err="1"/>
              <a:t>Xk</a:t>
            </a:r>
            <a:r>
              <a:rPr lang="en-ID" dirty="0"/>
              <a:t> (k=1,2,…n), </a:t>
            </a:r>
            <a:r>
              <a:rPr lang="en-ID" dirty="0" err="1"/>
              <a:t>dengan</a:t>
            </a:r>
            <a:r>
              <a:rPr lang="en-ID" dirty="0"/>
              <a:t> </a:t>
            </a:r>
            <a:r>
              <a:rPr lang="en-ID" dirty="0" err="1"/>
              <a:t>derajat</a:t>
            </a:r>
            <a:r>
              <a:rPr lang="en-ID" dirty="0"/>
              <a:t> </a:t>
            </a:r>
            <a:r>
              <a:rPr lang="en-ID" dirty="0" err="1"/>
              <a:t>keanggotaan</a:t>
            </a:r>
            <a:r>
              <a:rPr lang="en-ID" dirty="0"/>
              <a:t> </a:t>
            </a:r>
            <a:r>
              <a:rPr lang="en-ID" dirty="0" err="1"/>
              <a:t>pada</a:t>
            </a:r>
            <a:r>
              <a:rPr lang="en-ID" dirty="0"/>
              <a:t> fuzzy </a:t>
            </a:r>
            <a:r>
              <a:rPr lang="en-ID" dirty="0" err="1"/>
              <a:t>grup</a:t>
            </a:r>
            <a:r>
              <a:rPr lang="en-ID" dirty="0"/>
              <a:t> B </a:t>
            </a:r>
            <a:r>
              <a:rPr lang="en-ID" dirty="0" err="1"/>
              <a:t>adalah</a:t>
            </a:r>
            <a:r>
              <a:rPr lang="en-ID" dirty="0"/>
              <a:t> µB[</a:t>
            </a:r>
            <a:r>
              <a:rPr lang="en-ID" dirty="0" err="1"/>
              <a:t>Xk</a:t>
            </a:r>
            <a:r>
              <a:rPr lang="en-ID" dirty="0"/>
              <a:t>], </a:t>
            </a:r>
            <a:r>
              <a:rPr lang="en-ID" dirty="0" err="1"/>
              <a:t>dan</a:t>
            </a:r>
            <a:r>
              <a:rPr lang="en-ID" dirty="0"/>
              <a:t> </a:t>
            </a:r>
            <a:r>
              <a:rPr lang="en-ID" dirty="0" err="1"/>
              <a:t>terdapat</a:t>
            </a:r>
            <a:r>
              <a:rPr lang="en-ID" dirty="0"/>
              <a:t> S fuzzy </a:t>
            </a:r>
            <a:r>
              <a:rPr lang="en-ID" dirty="0" err="1"/>
              <a:t>grup</a:t>
            </a:r>
            <a:r>
              <a:rPr lang="en-ID" dirty="0"/>
              <a:t>. </a:t>
            </a:r>
            <a:r>
              <a:rPr lang="en-ID" dirty="0" err="1"/>
              <a:t>Maka</a:t>
            </a:r>
            <a:r>
              <a:rPr lang="en-ID" dirty="0"/>
              <a:t> </a:t>
            </a:r>
            <a:r>
              <a:rPr lang="en-ID" dirty="0" err="1"/>
              <a:t>dapat</a:t>
            </a:r>
            <a:r>
              <a:rPr lang="en-ID" dirty="0"/>
              <a:t> </a:t>
            </a:r>
            <a:r>
              <a:rPr lang="en-ID" dirty="0" err="1"/>
              <a:t>dicari</a:t>
            </a:r>
            <a:r>
              <a:rPr lang="en-ID" dirty="0"/>
              <a:t> total mean m </a:t>
            </a:r>
            <a:r>
              <a:rPr lang="en-ID" dirty="0" err="1"/>
              <a:t>dan</a:t>
            </a:r>
            <a:r>
              <a:rPr lang="en-ID" dirty="0"/>
              <a:t> mean </a:t>
            </a:r>
            <a:r>
              <a:rPr lang="en-ID" dirty="0" err="1"/>
              <a:t>mbi</a:t>
            </a:r>
            <a:r>
              <a:rPr lang="en-ID" dirty="0"/>
              <a:t> (</a:t>
            </a:r>
            <a:r>
              <a:rPr lang="en-ID" dirty="0" err="1"/>
              <a:t>i</a:t>
            </a:r>
            <a:r>
              <a:rPr lang="en-ID" dirty="0"/>
              <a:t>=1,2,3,…S) </a:t>
            </a:r>
            <a:r>
              <a:rPr lang="en-ID" dirty="0" err="1"/>
              <a:t>sebagai</a:t>
            </a:r>
            <a:r>
              <a:rPr lang="en-ID" dirty="0"/>
              <a:t> </a:t>
            </a:r>
            <a:r>
              <a:rPr lang="en-ID" dirty="0" err="1"/>
              <a:t>berikut</a:t>
            </a:r>
            <a:r>
              <a:rPr lang="en-ID" dirty="0"/>
              <a:t>:</a:t>
            </a:r>
          </a:p>
          <a:p>
            <a:pPr marL="0" indent="0">
              <a:buNone/>
            </a:pPr>
            <a:endParaRPr lang="en-ID" dirty="0"/>
          </a:p>
        </p:txBody>
      </p:sp>
      <p:pic>
        <p:nvPicPr>
          <p:cNvPr id="5" name="Picture 4">
            <a:extLst>
              <a:ext uri="{FF2B5EF4-FFF2-40B4-BE49-F238E27FC236}">
                <a16:creationId xmlns:a16="http://schemas.microsoft.com/office/drawing/2014/main" id="{B298F852-C91A-4E9E-89A4-FC9B5BDA39AC}"/>
              </a:ext>
            </a:extLst>
          </p:cNvPr>
          <p:cNvPicPr>
            <a:picLocks noChangeAspect="1"/>
          </p:cNvPicPr>
          <p:nvPr/>
        </p:nvPicPr>
        <p:blipFill>
          <a:blip r:embed="rId2"/>
          <a:stretch>
            <a:fillRect/>
          </a:stretch>
        </p:blipFill>
        <p:spPr>
          <a:xfrm>
            <a:off x="2339031" y="1466334"/>
            <a:ext cx="6896100" cy="2971800"/>
          </a:xfrm>
          <a:prstGeom prst="rect">
            <a:avLst/>
          </a:prstGeom>
        </p:spPr>
      </p:pic>
    </p:spTree>
    <p:extLst>
      <p:ext uri="{BB962C8B-B14F-4D97-AF65-F5344CB8AC3E}">
        <p14:creationId xmlns:p14="http://schemas.microsoft.com/office/powerpoint/2010/main" val="148144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89581-5F98-4F8B-A78D-A604D226642A}"/>
              </a:ext>
            </a:extLst>
          </p:cNvPr>
          <p:cNvSpPr>
            <a:spLocks noGrp="1"/>
          </p:cNvSpPr>
          <p:nvPr>
            <p:ph idx="1"/>
          </p:nvPr>
        </p:nvSpPr>
        <p:spPr>
          <a:xfrm>
            <a:off x="1371600" y="407773"/>
            <a:ext cx="9601200" cy="5459627"/>
          </a:xfrm>
        </p:spPr>
        <p:txBody>
          <a:bodyPr/>
          <a:lstStyle/>
          <a:p>
            <a:r>
              <a:rPr lang="en-ID" dirty="0"/>
              <a:t>Total </a:t>
            </a:r>
            <a:r>
              <a:rPr lang="en-ID" dirty="0" err="1"/>
              <a:t>variansi</a:t>
            </a:r>
            <a:r>
              <a:rPr lang="en-ID" dirty="0"/>
              <a:t> T, </a:t>
            </a:r>
            <a:r>
              <a:rPr lang="en-ID" dirty="0" err="1"/>
              <a:t>variansi</a:t>
            </a:r>
            <a:r>
              <a:rPr lang="en-ID" dirty="0"/>
              <a:t> </a:t>
            </a:r>
            <a:r>
              <a:rPr lang="en-ID" dirty="0" err="1"/>
              <a:t>antar</a:t>
            </a:r>
            <a:r>
              <a:rPr lang="en-ID" dirty="0"/>
              <a:t> fuzzy group B, </a:t>
            </a:r>
            <a:r>
              <a:rPr lang="en-ID" dirty="0" err="1"/>
              <a:t>dan</a:t>
            </a:r>
            <a:r>
              <a:rPr lang="en-ID" dirty="0"/>
              <a:t> </a:t>
            </a:r>
            <a:r>
              <a:rPr lang="en-ID" dirty="0" err="1"/>
              <a:t>variansi</a:t>
            </a:r>
            <a:r>
              <a:rPr lang="en-ID" dirty="0"/>
              <a:t> </a:t>
            </a:r>
            <a:r>
              <a:rPr lang="en-ID" dirty="0" err="1"/>
              <a:t>dalam</a:t>
            </a:r>
            <a:r>
              <a:rPr lang="en-ID" dirty="0"/>
              <a:t> </a:t>
            </a:r>
            <a:r>
              <a:rPr lang="en-ID" dirty="0" err="1"/>
              <a:t>suatu</a:t>
            </a:r>
            <a:r>
              <a:rPr lang="en-ID" dirty="0"/>
              <a:t> fuzzy group E </a:t>
            </a:r>
            <a:r>
              <a:rPr lang="en-ID" dirty="0" err="1"/>
              <a:t>dapat</a:t>
            </a:r>
            <a:r>
              <a:rPr lang="en-ID" dirty="0"/>
              <a:t> </a:t>
            </a:r>
            <a:r>
              <a:rPr lang="en-ID" dirty="0" err="1"/>
              <a:t>ditentukan</a:t>
            </a:r>
            <a:r>
              <a:rPr lang="en-ID" dirty="0"/>
              <a:t> </a:t>
            </a:r>
            <a:r>
              <a:rPr lang="en-ID" dirty="0" err="1"/>
              <a:t>sebagai</a:t>
            </a:r>
            <a:r>
              <a:rPr lang="en-ID" dirty="0"/>
              <a:t> </a:t>
            </a:r>
            <a:r>
              <a:rPr lang="en-ID" dirty="0" err="1"/>
              <a:t>berikut</a:t>
            </a:r>
            <a:r>
              <a:rPr lang="en-ID" dirty="0"/>
              <a:t>:</a:t>
            </a:r>
          </a:p>
        </p:txBody>
      </p:sp>
      <p:pic>
        <p:nvPicPr>
          <p:cNvPr id="2" name="Picture 1">
            <a:extLst>
              <a:ext uri="{FF2B5EF4-FFF2-40B4-BE49-F238E27FC236}">
                <a16:creationId xmlns:a16="http://schemas.microsoft.com/office/drawing/2014/main" id="{D15B6261-C227-48D1-8908-8A737DAEA12B}"/>
              </a:ext>
            </a:extLst>
          </p:cNvPr>
          <p:cNvPicPr>
            <a:picLocks noChangeAspect="1"/>
          </p:cNvPicPr>
          <p:nvPr/>
        </p:nvPicPr>
        <p:blipFill rotWithShape="1">
          <a:blip r:embed="rId2"/>
          <a:srcRect t="2850"/>
          <a:stretch/>
        </p:blipFill>
        <p:spPr>
          <a:xfrm>
            <a:off x="2462212" y="1112107"/>
            <a:ext cx="7267575" cy="2202335"/>
          </a:xfrm>
          <a:prstGeom prst="rect">
            <a:avLst/>
          </a:prstGeom>
        </p:spPr>
      </p:pic>
    </p:spTree>
    <p:extLst>
      <p:ext uri="{BB962C8B-B14F-4D97-AF65-F5344CB8AC3E}">
        <p14:creationId xmlns:p14="http://schemas.microsoft.com/office/powerpoint/2010/main" val="21915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97D3-9C12-4D88-9D42-6AE189BA27D5}"/>
              </a:ext>
            </a:extLst>
          </p:cNvPr>
          <p:cNvSpPr>
            <a:spLocks noGrp="1"/>
          </p:cNvSpPr>
          <p:nvPr>
            <p:ph type="title"/>
          </p:nvPr>
        </p:nvSpPr>
        <p:spPr/>
        <p:txBody>
          <a:bodyPr/>
          <a:lstStyle/>
          <a:p>
            <a:r>
              <a:rPr lang="en-ID" dirty="0"/>
              <a:t>Fuzzy Quantification Theory I</a:t>
            </a:r>
            <a:endParaRPr lang="id-ID" dirty="0"/>
          </a:p>
        </p:txBody>
      </p:sp>
      <p:sp>
        <p:nvSpPr>
          <p:cNvPr id="3" name="Text Placeholder 2">
            <a:extLst>
              <a:ext uri="{FF2B5EF4-FFF2-40B4-BE49-F238E27FC236}">
                <a16:creationId xmlns:a16="http://schemas.microsoft.com/office/drawing/2014/main" id="{E0A9372D-A637-4CC0-AC72-D00443CCA580}"/>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78527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690467-3BC5-4706-8F02-D7E7B9E867BA}"/>
              </a:ext>
            </a:extLst>
          </p:cNvPr>
          <p:cNvSpPr>
            <a:spLocks noGrp="1"/>
          </p:cNvSpPr>
          <p:nvPr>
            <p:ph type="title"/>
          </p:nvPr>
        </p:nvSpPr>
        <p:spPr/>
        <p:txBody>
          <a:bodyPr/>
          <a:lstStyle/>
          <a:p>
            <a:r>
              <a:rPr lang="en-ID" dirty="0"/>
              <a:t>Fuzzy Quantification Theory I</a:t>
            </a:r>
            <a:endParaRPr lang="id-ID" dirty="0"/>
          </a:p>
        </p:txBody>
      </p:sp>
      <p:sp>
        <p:nvSpPr>
          <p:cNvPr id="5" name="Content Placeholder 4">
            <a:extLst>
              <a:ext uri="{FF2B5EF4-FFF2-40B4-BE49-F238E27FC236}">
                <a16:creationId xmlns:a16="http://schemas.microsoft.com/office/drawing/2014/main" id="{E0C4A46E-8674-4D58-B418-1439DC7E35DD}"/>
              </a:ext>
            </a:extLst>
          </p:cNvPr>
          <p:cNvSpPr>
            <a:spLocks noGrp="1"/>
          </p:cNvSpPr>
          <p:nvPr>
            <p:ph idx="1"/>
          </p:nvPr>
        </p:nvSpPr>
        <p:spPr/>
        <p:txBody>
          <a:bodyPr/>
          <a:lstStyle/>
          <a:p>
            <a:pPr marL="0" indent="0">
              <a:buNone/>
            </a:pPr>
            <a:r>
              <a:rPr lang="id-ID" dirty="0"/>
              <a:t>Tujuan dari Fuzzy </a:t>
            </a:r>
            <a:r>
              <a:rPr lang="id-ID" dirty="0" err="1"/>
              <a:t>Quantification</a:t>
            </a:r>
            <a:r>
              <a:rPr lang="id-ID" dirty="0"/>
              <a:t> </a:t>
            </a:r>
            <a:r>
              <a:rPr lang="id-ID" dirty="0" err="1"/>
              <a:t>Theory</a:t>
            </a:r>
            <a:r>
              <a:rPr lang="id-ID" dirty="0"/>
              <a:t> I (analisis regresi kualitatif) adalah</a:t>
            </a:r>
            <a:r>
              <a:rPr lang="en-ID" dirty="0"/>
              <a:t> </a:t>
            </a:r>
            <a:r>
              <a:rPr lang="id-ID" dirty="0"/>
              <a:t>menentukan hubungan antara variabel kualitatif yang diberikan dengan nilai</a:t>
            </a:r>
            <a:r>
              <a:rPr lang="en-ID" dirty="0"/>
              <a:t> </a:t>
            </a:r>
            <a:r>
              <a:rPr lang="id-ID" dirty="0"/>
              <a:t>antara 0 sampai 1, dan variabel-variabel numeris dalam fuzzy </a:t>
            </a:r>
            <a:r>
              <a:rPr lang="id-ID" dirty="0" err="1"/>
              <a:t>group</a:t>
            </a:r>
            <a:r>
              <a:rPr lang="id-ID" dirty="0"/>
              <a:t> yang</a:t>
            </a:r>
            <a:r>
              <a:rPr lang="en-ID" dirty="0"/>
              <a:t> </a:t>
            </a:r>
            <a:r>
              <a:rPr lang="id-ID" dirty="0"/>
              <a:t>diberikan dalam sampel</a:t>
            </a:r>
            <a:r>
              <a:rPr lang="en-ID" dirty="0"/>
              <a:t>.</a:t>
            </a:r>
            <a:endParaRPr lang="id-ID" dirty="0"/>
          </a:p>
        </p:txBody>
      </p:sp>
      <p:pic>
        <p:nvPicPr>
          <p:cNvPr id="2" name="Picture 1">
            <a:extLst>
              <a:ext uri="{FF2B5EF4-FFF2-40B4-BE49-F238E27FC236}">
                <a16:creationId xmlns:a16="http://schemas.microsoft.com/office/drawing/2014/main" id="{E24D8DD5-728F-4A7C-A14A-B4F8B679EDC3}"/>
              </a:ext>
            </a:extLst>
          </p:cNvPr>
          <p:cNvPicPr>
            <a:picLocks noChangeAspect="1"/>
          </p:cNvPicPr>
          <p:nvPr/>
        </p:nvPicPr>
        <p:blipFill>
          <a:blip r:embed="rId2"/>
          <a:stretch>
            <a:fillRect/>
          </a:stretch>
        </p:blipFill>
        <p:spPr>
          <a:xfrm>
            <a:off x="2261286" y="3390900"/>
            <a:ext cx="7296150" cy="2295525"/>
          </a:xfrm>
          <a:prstGeom prst="rect">
            <a:avLst/>
          </a:prstGeom>
        </p:spPr>
      </p:pic>
    </p:spTree>
    <p:extLst>
      <p:ext uri="{BB962C8B-B14F-4D97-AF65-F5344CB8AC3E}">
        <p14:creationId xmlns:p14="http://schemas.microsoft.com/office/powerpoint/2010/main" val="35853243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1053</TotalTime>
  <Words>1025</Words>
  <Application>Microsoft Office PowerPoint</Application>
  <PresentationFormat>Widescreen</PresentationFormat>
  <Paragraphs>485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Cambria Math</vt:lpstr>
      <vt:lpstr>Franklin Gothic Book</vt:lpstr>
      <vt:lpstr>Crop</vt:lpstr>
      <vt:lpstr>Fuzzy Quantification Theory</vt:lpstr>
      <vt:lpstr>Pokok Bahasan</vt:lpstr>
      <vt:lpstr>Pendahuluan</vt:lpstr>
      <vt:lpstr>Pendahuluan</vt:lpstr>
      <vt:lpstr>Fuzzy Quantification Theory</vt:lpstr>
      <vt:lpstr>PowerPoint Presentation</vt:lpstr>
      <vt:lpstr>PowerPoint Presentation</vt:lpstr>
      <vt:lpstr>Fuzzy Quantification Theory I</vt:lpstr>
      <vt:lpstr>Fuzzy Quantification Theory I</vt:lpstr>
      <vt:lpstr>PowerPoint Presentation</vt:lpstr>
      <vt:lpstr>PowerPoint Presentation</vt:lpstr>
      <vt:lpstr>Cara kerja</vt:lpstr>
      <vt:lpstr>Contoh Soal</vt:lpstr>
      <vt:lpstr>Data Soal</vt:lpstr>
      <vt:lpstr>Let’s Code</vt:lpstr>
      <vt:lpstr>Tanpa Pengaruh Grup Lain</vt:lpstr>
      <vt:lpstr>Grup 1 (Tenaga Kerja)</vt:lpstr>
      <vt:lpstr>Grup 2 (Modal)</vt:lpstr>
      <vt:lpstr>Grup 3 (Material)</vt:lpstr>
      <vt:lpstr>Grup 4 (Teknologi)</vt:lpstr>
      <vt:lpstr>Grup 5 (Informasi)</vt:lpstr>
      <vt:lpstr>Grup 6 (Informasi)</vt:lpstr>
      <vt:lpstr>Rangkuman Bobot Kategori</vt:lpstr>
      <vt:lpstr>Fuzzy Quantification Theory II</vt:lpstr>
      <vt:lpstr>PowerPoint Presentation</vt:lpstr>
      <vt:lpstr>PowerPoint Presentation</vt:lpstr>
      <vt:lpstr>Menentukan bobot kategori ai</vt:lpstr>
      <vt:lpstr>Matriks A,A ̅G dan A ̅ </vt:lpstr>
      <vt:lpstr>PowerPoint Presentation</vt:lpstr>
      <vt:lpstr>Matriks SG dan S  </vt:lpstr>
      <vt:lpstr>PowerPoint Presentation</vt:lpstr>
      <vt:lpstr>Mendekomposisi Matriks S menjadi matriks Δ </vt:lpstr>
      <vt:lpstr>Matriks γ</vt:lpstr>
      <vt:lpstr>Aplikasi Fuzzy Quantification Theory II</vt:lpstr>
      <vt:lpstr>PowerPoint Presentation</vt:lpstr>
      <vt:lpstr>Contoh Soal</vt:lpstr>
      <vt:lpstr>Let’s Code</vt:lpstr>
      <vt:lpstr>Ada Pertanyaan ?</vt:lpstr>
      <vt:lpstr>Kesimpulan</vt:lpstr>
      <vt:lpstr>Daftar Pustaka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Quantification Theory</dc:title>
  <dc:creator>Sufyan Saori</dc:creator>
  <cp:lastModifiedBy>Sufyan Saori</cp:lastModifiedBy>
  <cp:revision>29</cp:revision>
  <dcterms:created xsi:type="dcterms:W3CDTF">2018-04-21T09:41:21Z</dcterms:created>
  <dcterms:modified xsi:type="dcterms:W3CDTF">2018-04-25T08:08:42Z</dcterms:modified>
</cp:coreProperties>
</file>