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F0BB3E3-BBF7-4409-A6F8-C1FEC6CE12A6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Lola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3137C7-F9F6-405E-8A13-8697D8B1B551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Dawei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F3B7ADB-6B91-40E5-950C-578CCED9C787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Dawei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65A839-574D-43A1-9D9B-43885ECFE7C4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Lola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7B9237-D70E-4332-87ED-08FCFB5957C3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Lola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56F44F-B001-4CC4-9CBB-7334D54BA7F5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Alioune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9DFB8E-AD93-4042-979B-A64F7C067E77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Alioune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0673C9-0093-42D6-B87A-827413C0E2A4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Lola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736A08-D78E-4607-9231-A95FB97F311D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Timeo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220FCE4-198E-4575-A30D-BB3351C9C208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Dawei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962A2A7-0D05-4F90-8C4F-D2CE48E2E585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Dawei, Lola, Hugo, Timéo, Alioune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88FFC9F-8A5C-4DC8-BB23-C49B156EE541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Lola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98615C2-AA4B-4C56-B6E6-30A56BDAACA3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Hugo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771138-AAEB-4462-937A-E0CAFAEB09CD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Hugo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569BBAB-553B-4594-95C4-1793BAB3E0C7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Hugo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129650D-6A1C-4902-BF51-6C14ACDD0D56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Hugo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53C7810-9CA0-4C68-850C-5964EEF57424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Hugo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518BC0E-97F3-437E-9710-02E7707BF263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Hugo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247B25-B677-4EB1-A90D-9EE423291BDF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Dawei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fr-F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6CADAE-8920-4EAC-99A8-0A82AE7E4C39}" type="slidenum">
              <a:rPr lang="fr-F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88DFA17-CA5F-4220-A2EE-E18973EB8BBD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D01F41-9046-4603-B647-BBEBB78AF090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74EDCEA-0E21-40E5-9414-BE6F44A7AFD6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07DF7E8-5918-4FEE-91BF-DD07397A2382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3306274-6B7D-4760-A4B8-8D3BB66F7A0F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58D4CDC-8720-490D-9313-44A4FEA06588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A445EC-F18B-4EE9-BB6B-A27FF1B1ABFE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DC1A360-DFBE-4AED-8B61-2E0ED6320E8E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FA7EB4-E16D-403A-980E-0CF4C213F1AF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4C62FD-D5C8-425E-AE83-0A981D5645CB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226D779-E79C-43D9-8F55-918082AC5AC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6B453BA-881B-42E0-B19B-A24B53519A29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93AB75A-69A8-4CF6-841D-92471148E5F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BE98B6C-F5B3-428E-BF85-6D613A8D8A10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635BCA-3CE4-46FE-A3A4-9C18E157360A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B95DC9-C156-49E0-8644-11FE63466657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0A8579-F476-45DB-8F7A-438740F899A1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8C6BD5-A2BB-4A6F-84F5-D6533E2B94C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4FB7C01-3507-4D21-B919-DBB4B59A300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5627DBC-5E86-4991-8A8C-1EC8A3ACB7EF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A1A216-9BB1-48F9-AB0B-4E6C940A639B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3AA0057-1D23-489B-87E8-0DD311705BB8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29F0907-C48E-4B9D-8D39-FF501CA65B7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5403B7-8722-4EDC-B988-B92ACE6AA54F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B55A4BF-F5A4-4497-B12B-2FE6B72C294B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Calibri Light"/>
              </a:rPr>
              <a:t>Modifiez le style du titre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000000"/>
                </a:solidFill>
                <a:latin typeface="Calibri"/>
              </a:rPr>
              <a:t>Cliquez pour modifier les styles du texte du masque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Deuxième niveau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000000"/>
                </a:solidFill>
                <a:latin typeface="Calibri"/>
              </a:rPr>
              <a:t>Troisième niveau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Quatrième niveau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000000"/>
                </a:solidFill>
                <a:latin typeface="Calibri"/>
              </a:rPr>
              <a:t>Cinquième niveau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F802A5F-B5D1-4ACE-A8D2-186255DFA9A2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‹N°›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file:///\\10.15.61.201\homes\etudiants\2023-2024\SD1\hprout01\SAE%20final\powerbi_grp4%20(1).pbix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9" name="ZoneTexte 4"/>
          <p:cNvSpPr/>
          <p:nvPr/>
        </p:nvSpPr>
        <p:spPr>
          <a:xfrm>
            <a:off x="2116440" y="1085040"/>
            <a:ext cx="795888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SAE : Data </a:t>
            </a:r>
            <a:r>
              <a:rPr lang="en-GB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analysis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,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Reporting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and Data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visualization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Image 6"/>
          <p:cNvPicPr/>
          <p:nvPr/>
        </p:nvPicPr>
        <p:blipFill>
          <a:blip r:embed="rId3"/>
          <a:stretch/>
        </p:blipFill>
        <p:spPr>
          <a:xfrm>
            <a:off x="10491840" y="5144400"/>
            <a:ext cx="1784520" cy="1784520"/>
          </a:xfrm>
          <a:prstGeom prst="rect">
            <a:avLst/>
          </a:prstGeom>
          <a:ln w="0">
            <a:noFill/>
          </a:ln>
        </p:spPr>
      </p:pic>
      <p:pic>
        <p:nvPicPr>
          <p:cNvPr id="91" name="Image 8"/>
          <p:cNvPicPr/>
          <p:nvPr/>
        </p:nvPicPr>
        <p:blipFill>
          <a:blip r:embed="rId4"/>
          <a:stretch/>
        </p:blipFill>
        <p:spPr>
          <a:xfrm>
            <a:off x="204120" y="4987800"/>
            <a:ext cx="2513520" cy="1429920"/>
          </a:xfrm>
          <a:prstGeom prst="rect">
            <a:avLst/>
          </a:prstGeom>
          <a:ln w="0">
            <a:noFill/>
          </a:ln>
        </p:spPr>
      </p:pic>
      <p:sp>
        <p:nvSpPr>
          <p:cNvPr id="92" name="ZoneTexte 10"/>
          <p:cNvSpPr/>
          <p:nvPr/>
        </p:nvSpPr>
        <p:spPr>
          <a:xfrm>
            <a:off x="3204720" y="6385680"/>
            <a:ext cx="61264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Dawei Zhou  Lola </a:t>
            </a:r>
            <a:r>
              <a:rPr lang="fr-FR" sz="1600" b="0" strike="noStrike" spc="-1" dirty="0" err="1">
                <a:solidFill>
                  <a:srgbClr val="000000"/>
                </a:solidFill>
                <a:latin typeface="Calibri"/>
              </a:rPr>
              <a:t>Dixneuf</a:t>
            </a: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  Alioune Diop  Timéo Tessier  Hugo Prouteau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 12"/>
          <p:cNvPicPr/>
          <p:nvPr/>
        </p:nvPicPr>
        <p:blipFill>
          <a:blip r:embed="rId5"/>
          <a:stretch/>
        </p:blipFill>
        <p:spPr>
          <a:xfrm>
            <a:off x="2973600" y="2191320"/>
            <a:ext cx="6244560" cy="2475000"/>
          </a:xfrm>
          <a:prstGeom prst="rect">
            <a:avLst/>
          </a:prstGeom>
          <a:ln w="0">
            <a:noFill/>
          </a:ln>
        </p:spPr>
      </p:pic>
      <p:pic>
        <p:nvPicPr>
          <p:cNvPr id="94" name="Image 13"/>
          <p:cNvPicPr/>
          <p:nvPr/>
        </p:nvPicPr>
        <p:blipFill>
          <a:blip r:embed="rId6"/>
          <a:stretch/>
        </p:blipFill>
        <p:spPr>
          <a:xfrm>
            <a:off x="291960" y="254520"/>
            <a:ext cx="2032920" cy="830520"/>
          </a:xfrm>
          <a:prstGeom prst="rect">
            <a:avLst/>
          </a:prstGeom>
          <a:ln w="0">
            <a:noFill/>
          </a:ln>
        </p:spPr>
      </p:pic>
      <p:pic>
        <p:nvPicPr>
          <p:cNvPr id="95" name="Image 9"/>
          <p:cNvPicPr/>
          <p:nvPr/>
        </p:nvPicPr>
        <p:blipFill>
          <a:blip r:embed="rId7"/>
          <a:stretch/>
        </p:blipFill>
        <p:spPr>
          <a:xfrm>
            <a:off x="10716840" y="74160"/>
            <a:ext cx="1334160" cy="1432440"/>
          </a:xfrm>
          <a:prstGeom prst="rect">
            <a:avLst/>
          </a:prstGeom>
          <a:ln w="0">
            <a:noFill/>
          </a:ln>
        </p:spPr>
      </p:pic>
      <p:sp>
        <p:nvSpPr>
          <p:cNvPr id="96" name="ZoneTexte 1"/>
          <p:cNvSpPr/>
          <p:nvPr/>
        </p:nvSpPr>
        <p:spPr>
          <a:xfrm>
            <a:off x="4159440" y="5698440"/>
            <a:ext cx="42166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600" b="0" strike="noStrike" spc="-1" dirty="0">
                <a:solidFill>
                  <a:srgbClr val="000000"/>
                </a:solidFill>
                <a:latin typeface="Calibri"/>
              </a:rPr>
              <a:t>Mme Canonne, M. Bureau, M. Garnier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3" name="Rectangle 4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4" name="ZoneTexte 5"/>
          <p:cNvSpPr/>
          <p:nvPr/>
        </p:nvSpPr>
        <p:spPr>
          <a:xfrm>
            <a:off x="195480" y="1832877"/>
            <a:ext cx="414288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Product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Backlog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ZoneTexte 7"/>
          <p:cNvSpPr/>
          <p:nvPr/>
        </p:nvSpPr>
        <p:spPr>
          <a:xfrm>
            <a:off x="5894100" y="2261423"/>
            <a:ext cx="414288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Time management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Rectangle : coins arrondis 2"/>
          <p:cNvSpPr/>
          <p:nvPr/>
        </p:nvSpPr>
        <p:spPr>
          <a:xfrm>
            <a:off x="614520" y="2549520"/>
            <a:ext cx="3304800" cy="3965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FontTx/>
              <a:buChar char="-"/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</a:rPr>
              <a:t>Creation of an automated dynamic tool</a:t>
            </a:r>
            <a:endParaRPr lang="en-GB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FontTx/>
              <a:buChar char="-"/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</a:rPr>
              <a:t>Cartography/infographic to represent the French population </a:t>
            </a:r>
            <a:endParaRPr lang="en-GB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FontTx/>
              <a:buChar char="-"/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</a:rPr>
              <a:t>2 documentations accompanying the tool</a:t>
            </a:r>
            <a:endParaRPr lang="en-GB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FontTx/>
              <a:buChar char="-"/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</a:rPr>
              <a:t>An individual report </a:t>
            </a:r>
            <a:endParaRPr lang="en-GB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FontTx/>
              <a:buChar char="-"/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</a:rPr>
              <a:t>A collective report </a:t>
            </a:r>
            <a:endParaRPr lang="en-GB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FontTx/>
              <a:buChar char="-"/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</a:rPr>
              <a:t>A Power Point explaining the different researches and calculation (in English)</a:t>
            </a:r>
            <a:endParaRPr lang="en-GB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FontTx/>
              <a:buChar char="-"/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</a:rPr>
              <a:t>Filter the data </a:t>
            </a:r>
            <a:endParaRPr lang="en-GB" sz="1600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FontTx/>
              <a:buChar char="-"/>
            </a:pPr>
            <a:r>
              <a:rPr lang="en-GB" sz="1600" b="0" strike="noStrike" spc="-1" dirty="0">
                <a:solidFill>
                  <a:srgbClr val="FFFFFF"/>
                </a:solidFill>
                <a:latin typeface="Calibri"/>
              </a:rPr>
              <a:t>Find external data 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tangle : coins arrondis 8"/>
          <p:cNvSpPr/>
          <p:nvPr/>
        </p:nvSpPr>
        <p:spPr>
          <a:xfrm>
            <a:off x="4454280" y="3319200"/>
            <a:ext cx="3394800" cy="6152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u="sng" strike="noStrike" spc="-1" dirty="0">
                <a:solidFill>
                  <a:schemeClr val="lt1"/>
                </a:solidFill>
                <a:uFillTx/>
                <a:latin typeface="Calibri"/>
              </a:rPr>
              <a:t>Sprint planning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chemeClr val="lt1"/>
                </a:solidFill>
                <a:latin typeface="Calibri"/>
              </a:rPr>
              <a:t>Sprints of 3 </a:t>
            </a:r>
            <a:r>
              <a:rPr lang="fr-FR" sz="1800" b="1" strike="noStrike" spc="-1" dirty="0" err="1">
                <a:solidFill>
                  <a:schemeClr val="lt1"/>
                </a:solidFill>
                <a:latin typeface="Calibri"/>
              </a:rPr>
              <a:t>days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Rectangle : coins arrondis 9"/>
          <p:cNvSpPr/>
          <p:nvPr/>
        </p:nvSpPr>
        <p:spPr>
          <a:xfrm>
            <a:off x="8338320" y="3113280"/>
            <a:ext cx="3397320" cy="1132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u="sng" strike="noStrike" spc="-1">
                <a:solidFill>
                  <a:schemeClr val="lt1"/>
                </a:solidFill>
                <a:uFillTx/>
                <a:latin typeface="Calibri"/>
              </a:rPr>
              <a:t>Daily meeting 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One per day, before we start the day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tangle : coins arrondis 10"/>
          <p:cNvSpPr/>
          <p:nvPr/>
        </p:nvSpPr>
        <p:spPr>
          <a:xfrm>
            <a:off x="4190760" y="4681080"/>
            <a:ext cx="4916520" cy="18338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What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we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did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the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day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before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The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difficulty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we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encountered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The help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we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need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What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we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are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going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to do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today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0" name="Connecteur droit avec flèche 12"/>
          <p:cNvCxnSpPr>
            <a:endCxn id="209" idx="3"/>
          </p:cNvCxnSpPr>
          <p:nvPr/>
        </p:nvCxnSpPr>
        <p:spPr>
          <a:xfrm flipH="1">
            <a:off x="9107280" y="5598000"/>
            <a:ext cx="1060200" cy="360"/>
          </a:xfrm>
          <a:prstGeom prst="straightConnector1">
            <a:avLst/>
          </a:prstGeom>
          <a:ln w="28575">
            <a:solidFill>
              <a:srgbClr val="4472C4"/>
            </a:solidFill>
            <a:tailEnd type="triangle" w="med" len="med"/>
          </a:ln>
        </p:spPr>
      </p:cxnSp>
      <p:cxnSp>
        <p:nvCxnSpPr>
          <p:cNvPr id="211" name="Connecteur droit 17"/>
          <p:cNvCxnSpPr/>
          <p:nvPr/>
        </p:nvCxnSpPr>
        <p:spPr>
          <a:xfrm flipV="1">
            <a:off x="10167120" y="4245840"/>
            <a:ext cx="360" cy="1352520"/>
          </a:xfrm>
          <a:prstGeom prst="straightConnector1">
            <a:avLst/>
          </a:prstGeom>
          <a:ln w="28575">
            <a:solidFill>
              <a:srgbClr val="4472C4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C5480F-35EA-4ED0-B0FF-D0C0C2C7C945}" type="slidenum">
              <a:rPr/>
              <a:t>10</a:t>
            </a:fld>
            <a:endParaRPr/>
          </a:p>
        </p:txBody>
      </p:sp>
      <p:sp>
        <p:nvSpPr>
          <p:cNvPr id="3" name="ZoneTexte 26">
            <a:extLst>
              <a:ext uri="{FF2B5EF4-FFF2-40B4-BE49-F238E27FC236}">
                <a16:creationId xmlns:a16="http://schemas.microsoft.com/office/drawing/2014/main" id="{1EE20C7E-3708-56C3-8871-43986D5711DB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ZoneTexte 28">
            <a:extLst>
              <a:ext uri="{FF2B5EF4-FFF2-40B4-BE49-F238E27FC236}">
                <a16:creationId xmlns:a16="http://schemas.microsoft.com/office/drawing/2014/main" id="{7C80E974-735B-9AAD-1CE2-E263D76F1BC7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ZoneTexte 27">
            <a:extLst>
              <a:ext uri="{FF2B5EF4-FFF2-40B4-BE49-F238E27FC236}">
                <a16:creationId xmlns:a16="http://schemas.microsoft.com/office/drawing/2014/main" id="{A3774805-49FB-337D-A31F-A30CC48F1D89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3"/>
          <p:cNvSpPr/>
          <p:nvPr/>
        </p:nvSpPr>
        <p:spPr>
          <a:xfrm>
            <a:off x="240" y="36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6" name="Rectangle 4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7" name="ZoneTexte 14"/>
          <p:cNvSpPr/>
          <p:nvPr/>
        </p:nvSpPr>
        <p:spPr>
          <a:xfrm>
            <a:off x="5494617" y="2234871"/>
            <a:ext cx="400680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Kanban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Board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 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Image 21"/>
          <p:cNvPicPr/>
          <p:nvPr/>
        </p:nvPicPr>
        <p:blipFill>
          <a:blip r:embed="rId3"/>
          <a:stretch/>
        </p:blipFill>
        <p:spPr>
          <a:xfrm>
            <a:off x="1061640" y="1477109"/>
            <a:ext cx="1095120" cy="1095120"/>
          </a:xfrm>
          <a:prstGeom prst="rect">
            <a:avLst/>
          </a:prstGeom>
          <a:ln w="0">
            <a:noFill/>
          </a:ln>
        </p:spPr>
      </p:pic>
      <p:sp>
        <p:nvSpPr>
          <p:cNvPr id="220" name="Rectangle : coins arrondis 22"/>
          <p:cNvSpPr/>
          <p:nvPr/>
        </p:nvSpPr>
        <p:spPr>
          <a:xfrm>
            <a:off x="357840" y="2790000"/>
            <a:ext cx="2663266" cy="37839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u="sng" strike="noStrike" spc="-1" dirty="0">
                <a:solidFill>
                  <a:schemeClr val="lt1"/>
                </a:solidFill>
                <a:uFillTx/>
                <a:latin typeface="Calibri"/>
              </a:rPr>
              <a:t>Trello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  <a:ea typeface="Calibri"/>
              </a:rPr>
              <a:t>What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  <a:ea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  <a:ea typeface="Calibri"/>
              </a:rPr>
              <a:t>we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  <a:ea typeface="Calibri"/>
              </a:rPr>
              <a:t> have </a:t>
            </a:r>
            <a:r>
              <a:rPr lang="en-GB" sz="1800" b="0" strike="noStrike" spc="-1" dirty="0">
                <a:solidFill>
                  <a:schemeClr val="lt1"/>
                </a:solidFill>
                <a:latin typeface="Calibri"/>
                <a:ea typeface="Calibri"/>
              </a:rPr>
              <a:t>to do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GB" sz="1800" b="0" strike="noStrike" spc="-1" dirty="0">
                <a:solidFill>
                  <a:schemeClr val="lt1"/>
                </a:solidFill>
                <a:latin typeface="Calibri"/>
                <a:ea typeface="Calibri"/>
              </a:rPr>
              <a:t>What’s in progress</a:t>
            </a:r>
            <a:endParaRPr lang="en-GB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  <a:ea typeface="Calibri"/>
              </a:rPr>
              <a:t>What’s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  <a:ea typeface="Calibri"/>
              </a:rPr>
              <a:t> </a:t>
            </a:r>
            <a:r>
              <a:rPr lang="en-GB" sz="1800" b="0" strike="noStrike" spc="-1" dirty="0">
                <a:solidFill>
                  <a:schemeClr val="lt1"/>
                </a:solidFill>
                <a:latin typeface="Calibri"/>
                <a:ea typeface="Calibri"/>
              </a:rPr>
              <a:t>Finished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3DF289-79EF-4988-BA30-A41BD2C66EDE}" type="slidenum">
              <a:rPr/>
              <a:t>11</a:t>
            </a:fld>
            <a:endParaRPr/>
          </a:p>
        </p:txBody>
      </p:sp>
      <p:sp>
        <p:nvSpPr>
          <p:cNvPr id="6" name="ZoneTexte 26">
            <a:extLst>
              <a:ext uri="{FF2B5EF4-FFF2-40B4-BE49-F238E27FC236}">
                <a16:creationId xmlns:a16="http://schemas.microsoft.com/office/drawing/2014/main" id="{99D9B0CA-B4A9-337B-E6EC-3BB4521B6786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ZoneTexte 28">
            <a:extLst>
              <a:ext uri="{FF2B5EF4-FFF2-40B4-BE49-F238E27FC236}">
                <a16:creationId xmlns:a16="http://schemas.microsoft.com/office/drawing/2014/main" id="{70AFEC52-0A2A-2385-A842-1112A4BC04BD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ZoneTexte 27">
            <a:extLst>
              <a:ext uri="{FF2B5EF4-FFF2-40B4-BE49-F238E27FC236}">
                <a16:creationId xmlns:a16="http://schemas.microsoft.com/office/drawing/2014/main" id="{176E86B3-2EE5-7856-F21D-A54243F50D02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1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4D3589-565E-144A-1C0C-CC05571BA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085" y="2790000"/>
            <a:ext cx="7351059" cy="38820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Rectangle 3"/>
          <p:cNvSpPr/>
          <p:nvPr/>
        </p:nvSpPr>
        <p:spPr>
          <a:xfrm>
            <a:off x="-2160" y="-900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5" name="Rectangle 4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26" name="Image 5"/>
          <p:cNvPicPr/>
          <p:nvPr/>
        </p:nvPicPr>
        <p:blipFill>
          <a:blip r:embed="rId3"/>
          <a:srcRect l="18953" t="24937" r="22722" b="19754"/>
          <a:stretch/>
        </p:blipFill>
        <p:spPr>
          <a:xfrm>
            <a:off x="480582" y="1811314"/>
            <a:ext cx="1379880" cy="1308600"/>
          </a:xfrm>
          <a:prstGeom prst="rect">
            <a:avLst/>
          </a:prstGeom>
          <a:ln w="0">
            <a:noFill/>
          </a:ln>
        </p:spPr>
      </p:pic>
      <p:pic>
        <p:nvPicPr>
          <p:cNvPr id="227" name="Image 8"/>
          <p:cNvPicPr/>
          <p:nvPr/>
        </p:nvPicPr>
        <p:blipFill>
          <a:blip r:embed="rId4"/>
          <a:srcRect l="23788" r="25250"/>
          <a:stretch/>
        </p:blipFill>
        <p:spPr>
          <a:xfrm>
            <a:off x="10195701" y="1609589"/>
            <a:ext cx="1379880" cy="1523160"/>
          </a:xfrm>
          <a:prstGeom prst="rect">
            <a:avLst/>
          </a:prstGeom>
          <a:ln w="0">
            <a:noFill/>
          </a:ln>
        </p:spPr>
      </p:pic>
      <p:sp>
        <p:nvSpPr>
          <p:cNvPr id="228" name="ZoneTexte 9"/>
          <p:cNvSpPr/>
          <p:nvPr/>
        </p:nvSpPr>
        <p:spPr>
          <a:xfrm>
            <a:off x="3176640" y="1837080"/>
            <a:ext cx="53413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The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computing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tools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we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used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Image 17"/>
          <p:cNvPicPr/>
          <p:nvPr/>
        </p:nvPicPr>
        <p:blipFill>
          <a:blip r:embed="rId5"/>
          <a:srcRect r="50988"/>
          <a:stretch/>
        </p:blipFill>
        <p:spPr>
          <a:xfrm>
            <a:off x="3425400" y="3666960"/>
            <a:ext cx="4391280" cy="2960280"/>
          </a:xfrm>
          <a:prstGeom prst="rect">
            <a:avLst/>
          </a:prstGeom>
          <a:ln w="0">
            <a:noFill/>
          </a:ln>
        </p:spPr>
      </p:pic>
      <p:sp>
        <p:nvSpPr>
          <p:cNvPr id="230" name="Rectangle : coins arrondis 18"/>
          <p:cNvSpPr/>
          <p:nvPr/>
        </p:nvSpPr>
        <p:spPr>
          <a:xfrm>
            <a:off x="109800" y="3870720"/>
            <a:ext cx="3066840" cy="2441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Excel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Visualize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usefulness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of data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import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external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data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1" name="Connecteur droit avec flèche 20"/>
          <p:cNvCxnSpPr>
            <a:stCxn id="232" idx="2"/>
          </p:cNvCxnSpPr>
          <p:nvPr/>
        </p:nvCxnSpPr>
        <p:spPr>
          <a:xfrm>
            <a:off x="3722760" y="3165120"/>
            <a:ext cx="720" cy="479520"/>
          </a:xfrm>
          <a:prstGeom prst="straightConnector1">
            <a:avLst/>
          </a:prstGeom>
          <a:ln w="28575">
            <a:solidFill>
              <a:srgbClr val="FFFFFF"/>
            </a:solidFill>
            <a:tailEnd type="triangle" w="med" len="med"/>
          </a:ln>
        </p:spPr>
      </p:cxnSp>
      <p:cxnSp>
        <p:nvCxnSpPr>
          <p:cNvPr id="233" name="Connecteur droit avec flèche 24"/>
          <p:cNvCxnSpPr>
            <a:stCxn id="234" idx="2"/>
          </p:cNvCxnSpPr>
          <p:nvPr/>
        </p:nvCxnSpPr>
        <p:spPr>
          <a:xfrm flipH="1">
            <a:off x="5535720" y="3125880"/>
            <a:ext cx="764280" cy="470520"/>
          </a:xfrm>
          <a:prstGeom prst="straightConnector1">
            <a:avLst/>
          </a:prstGeom>
          <a:ln w="28575">
            <a:solidFill>
              <a:srgbClr val="FFFFFF"/>
            </a:solidFill>
            <a:tailEnd type="triangle" w="med" len="med"/>
          </a:ln>
        </p:spPr>
      </p:cxnSp>
      <p:cxnSp>
        <p:nvCxnSpPr>
          <p:cNvPr id="235" name="Connecteur droit avec flèche 25"/>
          <p:cNvCxnSpPr>
            <a:stCxn id="234" idx="2"/>
          </p:cNvCxnSpPr>
          <p:nvPr/>
        </p:nvCxnSpPr>
        <p:spPr>
          <a:xfrm flipH="1">
            <a:off x="6172560" y="3125880"/>
            <a:ext cx="127440" cy="522360"/>
          </a:xfrm>
          <a:prstGeom prst="straightConnector1">
            <a:avLst/>
          </a:prstGeom>
          <a:ln w="28575">
            <a:solidFill>
              <a:srgbClr val="FFFFFF"/>
            </a:solidFill>
            <a:tailEnd type="triangle" w="med" len="med"/>
          </a:ln>
        </p:spPr>
      </p:cxnSp>
      <p:cxnSp>
        <p:nvCxnSpPr>
          <p:cNvPr id="236" name="Connecteur droit avec flèche 26"/>
          <p:cNvCxnSpPr>
            <a:stCxn id="234" idx="2"/>
          </p:cNvCxnSpPr>
          <p:nvPr/>
        </p:nvCxnSpPr>
        <p:spPr>
          <a:xfrm>
            <a:off x="6299640" y="3125880"/>
            <a:ext cx="648000" cy="536040"/>
          </a:xfrm>
          <a:prstGeom prst="straightConnector1">
            <a:avLst/>
          </a:prstGeom>
          <a:ln w="28575">
            <a:solidFill>
              <a:srgbClr val="FFFFFF"/>
            </a:solidFill>
            <a:tailEnd type="triangle" w="med" len="med"/>
          </a:ln>
        </p:spPr>
      </p:cxnSp>
      <p:cxnSp>
        <p:nvCxnSpPr>
          <p:cNvPr id="237" name="Connecteur droit avec flèche 27"/>
          <p:cNvCxnSpPr>
            <a:stCxn id="234" idx="2"/>
          </p:cNvCxnSpPr>
          <p:nvPr/>
        </p:nvCxnSpPr>
        <p:spPr>
          <a:xfrm>
            <a:off x="6299640" y="3125880"/>
            <a:ext cx="1218600" cy="522360"/>
          </a:xfrm>
          <a:prstGeom prst="straightConnector1">
            <a:avLst/>
          </a:prstGeom>
          <a:ln w="28575">
            <a:solidFill>
              <a:srgbClr val="FFFFFF"/>
            </a:solidFill>
            <a:tailEnd type="triangle" w="med" len="med"/>
          </a:ln>
        </p:spPr>
      </p:cxnSp>
      <p:sp>
        <p:nvSpPr>
          <p:cNvPr id="232" name="ZoneTexte 32"/>
          <p:cNvSpPr/>
          <p:nvPr/>
        </p:nvSpPr>
        <p:spPr>
          <a:xfrm>
            <a:off x="3033000" y="2801160"/>
            <a:ext cx="1379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Useful data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ZoneTexte 34"/>
          <p:cNvSpPr/>
          <p:nvPr/>
        </p:nvSpPr>
        <p:spPr>
          <a:xfrm>
            <a:off x="5160600" y="2761920"/>
            <a:ext cx="227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Inconsequential data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Rectangle : coins arrondis 2"/>
          <p:cNvSpPr/>
          <p:nvPr/>
        </p:nvSpPr>
        <p:spPr>
          <a:xfrm>
            <a:off x="8422560" y="3959280"/>
            <a:ext cx="3397320" cy="22647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Power BI 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Data visualization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Efficient data filtering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Easy and suitable chart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0EFD6DF-45F9-4FCD-B0B5-5165EDE59F4D}" type="slidenum">
              <a:rPr/>
              <a:t>12</a:t>
            </a:fld>
            <a:endParaRPr/>
          </a:p>
        </p:txBody>
      </p:sp>
      <p:sp>
        <p:nvSpPr>
          <p:cNvPr id="3" name="ZoneTexte 26">
            <a:extLst>
              <a:ext uri="{FF2B5EF4-FFF2-40B4-BE49-F238E27FC236}">
                <a16:creationId xmlns:a16="http://schemas.microsoft.com/office/drawing/2014/main" id="{29E08FD6-AD1E-9A74-FC29-359625E4949F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ZoneTexte 28">
            <a:extLst>
              <a:ext uri="{FF2B5EF4-FFF2-40B4-BE49-F238E27FC236}">
                <a16:creationId xmlns:a16="http://schemas.microsoft.com/office/drawing/2014/main" id="{0A25F8C1-21F0-399C-3093-F3D90B0465D8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ZoneTexte 27">
            <a:extLst>
              <a:ext uri="{FF2B5EF4-FFF2-40B4-BE49-F238E27FC236}">
                <a16:creationId xmlns:a16="http://schemas.microsoft.com/office/drawing/2014/main" id="{0D3C7CF7-95DA-3208-608D-977CE809BBB5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1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1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3"/>
          <p:cNvSpPr/>
          <p:nvPr/>
        </p:nvSpPr>
        <p:spPr>
          <a:xfrm>
            <a:off x="-28440" y="-20880"/>
            <a:ext cx="12248280" cy="6878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3" name="Rectangle 4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45" name="Rectangle : coins arrondis 12"/>
          <p:cNvSpPr/>
          <p:nvPr/>
        </p:nvSpPr>
        <p:spPr>
          <a:xfrm>
            <a:off x="1091520" y="3273840"/>
            <a:ext cx="2928240" cy="3096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More confortable for the statistic part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Difficult Dynamic tool  creation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ZoneTexte 13"/>
          <p:cNvSpPr/>
          <p:nvPr/>
        </p:nvSpPr>
        <p:spPr>
          <a:xfrm>
            <a:off x="1422360" y="2797920"/>
            <a:ext cx="2267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FFFFFF"/>
                </a:solidFill>
                <a:uFillTx/>
                <a:latin typeface="Calibri"/>
              </a:rPr>
              <a:t>R Studio ?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Rectangle : coins arrondis 15"/>
          <p:cNvSpPr/>
          <p:nvPr/>
        </p:nvSpPr>
        <p:spPr>
          <a:xfrm>
            <a:off x="8171640" y="3284640"/>
            <a:ext cx="2928240" cy="30960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Tkinter for Dynamic tool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Unknown Chi-square test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ZoneTexte 16"/>
          <p:cNvSpPr/>
          <p:nvPr/>
        </p:nvSpPr>
        <p:spPr>
          <a:xfrm>
            <a:off x="8502120" y="2767680"/>
            <a:ext cx="2267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u="sng" strike="noStrike" spc="-1">
                <a:solidFill>
                  <a:srgbClr val="FFFFFF"/>
                </a:solidFill>
                <a:uFillTx/>
                <a:latin typeface="Calibri"/>
              </a:rPr>
              <a:t>Python ?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Rectangle : coins arrondis 18"/>
          <p:cNvSpPr/>
          <p:nvPr/>
        </p:nvSpPr>
        <p:spPr>
          <a:xfrm>
            <a:off x="4892040" y="2957400"/>
            <a:ext cx="2407320" cy="15282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Only one language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0" name="Connecteur droit 20"/>
          <p:cNvCxnSpPr/>
          <p:nvPr/>
        </p:nvCxnSpPr>
        <p:spPr>
          <a:xfrm>
            <a:off x="6095880" y="4485600"/>
            <a:ext cx="360" cy="682200"/>
          </a:xfrm>
          <a:prstGeom prst="straightConnector1">
            <a:avLst/>
          </a:prstGeom>
          <a:ln w="38100">
            <a:solidFill>
              <a:srgbClr val="4472C4"/>
            </a:solidFill>
          </a:ln>
        </p:spPr>
      </p:cxnSp>
      <p:cxnSp>
        <p:nvCxnSpPr>
          <p:cNvPr id="251" name="Connecteur droit avec flèche 22"/>
          <p:cNvCxnSpPr/>
          <p:nvPr/>
        </p:nvCxnSpPr>
        <p:spPr>
          <a:xfrm>
            <a:off x="6095880" y="5167440"/>
            <a:ext cx="2076120" cy="360"/>
          </a:xfrm>
          <a:prstGeom prst="straightConnector1">
            <a:avLst/>
          </a:prstGeom>
          <a:ln w="38100">
            <a:solidFill>
              <a:srgbClr val="4472C4"/>
            </a:solidFill>
            <a:tailEnd type="triangle" w="med" len="med"/>
          </a:ln>
        </p:spPr>
      </p:cxnSp>
      <p:cxnSp>
        <p:nvCxnSpPr>
          <p:cNvPr id="252" name="Connecteur droit avec flèche 24"/>
          <p:cNvCxnSpPr/>
          <p:nvPr/>
        </p:nvCxnSpPr>
        <p:spPr>
          <a:xfrm flipH="1">
            <a:off x="4020120" y="5167440"/>
            <a:ext cx="2076120" cy="360"/>
          </a:xfrm>
          <a:prstGeom prst="straightConnector1">
            <a:avLst/>
          </a:prstGeom>
          <a:ln w="38100">
            <a:solidFill>
              <a:srgbClr val="4472C4"/>
            </a:solidFill>
            <a:tailEnd type="triangle" w="med" len="med"/>
          </a:ln>
        </p:spPr>
      </p:cxnSp>
      <p:sp>
        <p:nvSpPr>
          <p:cNvPr id="253" name="ZoneTexte 25"/>
          <p:cNvSpPr/>
          <p:nvPr/>
        </p:nvSpPr>
        <p:spPr>
          <a:xfrm>
            <a:off x="5189400" y="5214960"/>
            <a:ext cx="18129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rgbClr val="FFFFFF"/>
                </a:solidFill>
                <a:latin typeface="Calibri"/>
              </a:rPr>
              <a:t>Which one ?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4" name="Image 7"/>
          <p:cNvPicPr/>
          <p:nvPr/>
        </p:nvPicPr>
        <p:blipFill>
          <a:blip r:embed="rId3"/>
          <a:stretch/>
        </p:blipFill>
        <p:spPr>
          <a:xfrm>
            <a:off x="514800" y="1513800"/>
            <a:ext cx="1238760" cy="1085760"/>
          </a:xfrm>
          <a:prstGeom prst="rect">
            <a:avLst/>
          </a:prstGeom>
          <a:ln w="0">
            <a:noFill/>
          </a:ln>
        </p:spPr>
      </p:pic>
      <p:pic>
        <p:nvPicPr>
          <p:cNvPr id="255" name="Image 19"/>
          <p:cNvPicPr/>
          <p:nvPr/>
        </p:nvPicPr>
        <p:blipFill>
          <a:blip r:embed="rId4"/>
          <a:stretch/>
        </p:blipFill>
        <p:spPr>
          <a:xfrm>
            <a:off x="10819980" y="1573736"/>
            <a:ext cx="1066680" cy="10652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D09E90-63E9-4406-8256-2E6EBB33DA39}" type="slidenum">
              <a:rPr/>
              <a:t>13</a:t>
            </a:fld>
            <a:endParaRPr/>
          </a:p>
        </p:txBody>
      </p:sp>
      <p:sp>
        <p:nvSpPr>
          <p:cNvPr id="3" name="ZoneTexte 26">
            <a:extLst>
              <a:ext uri="{FF2B5EF4-FFF2-40B4-BE49-F238E27FC236}">
                <a16:creationId xmlns:a16="http://schemas.microsoft.com/office/drawing/2014/main" id="{3138B90F-330E-31A5-6906-245ACB2416CA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ZoneTexte 28">
            <a:extLst>
              <a:ext uri="{FF2B5EF4-FFF2-40B4-BE49-F238E27FC236}">
                <a16:creationId xmlns:a16="http://schemas.microsoft.com/office/drawing/2014/main" id="{77980671-19DB-5501-36EB-64C1F0EADEEA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ZoneTexte 27">
            <a:extLst>
              <a:ext uri="{FF2B5EF4-FFF2-40B4-BE49-F238E27FC236}">
                <a16:creationId xmlns:a16="http://schemas.microsoft.com/office/drawing/2014/main" id="{91341F5C-3564-083A-8FD7-41D405FD94BC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1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1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ZoneTexte 9">
            <a:extLst>
              <a:ext uri="{FF2B5EF4-FFF2-40B4-BE49-F238E27FC236}">
                <a16:creationId xmlns:a16="http://schemas.microsoft.com/office/drawing/2014/main" id="{F308F0F4-C58C-75CF-9144-4139EFB85A3E}"/>
              </a:ext>
            </a:extLst>
          </p:cNvPr>
          <p:cNvSpPr/>
          <p:nvPr/>
        </p:nvSpPr>
        <p:spPr>
          <a:xfrm>
            <a:off x="3176640" y="1837080"/>
            <a:ext cx="53413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The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computing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tools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we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used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3"/>
          <p:cNvSpPr/>
          <p:nvPr/>
        </p:nvSpPr>
        <p:spPr>
          <a:xfrm>
            <a:off x="9118" y="-3995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0" name="Rectangle 21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61" name="ZoneTexte 2"/>
          <p:cNvSpPr/>
          <p:nvPr/>
        </p:nvSpPr>
        <p:spPr>
          <a:xfrm>
            <a:off x="4439880" y="1801080"/>
            <a:ext cx="33116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Filtering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the data 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Image 11"/>
          <p:cNvPicPr/>
          <p:nvPr/>
        </p:nvPicPr>
        <p:blipFill>
          <a:blip r:embed="rId3"/>
          <a:stretch/>
        </p:blipFill>
        <p:spPr>
          <a:xfrm>
            <a:off x="3098520" y="2697480"/>
            <a:ext cx="4826160" cy="2589480"/>
          </a:xfrm>
          <a:prstGeom prst="rect">
            <a:avLst/>
          </a:prstGeom>
          <a:ln w="0">
            <a:noFill/>
          </a:ln>
        </p:spPr>
      </p:pic>
      <p:pic>
        <p:nvPicPr>
          <p:cNvPr id="263" name="Image 28"/>
          <p:cNvPicPr/>
          <p:nvPr/>
        </p:nvPicPr>
        <p:blipFill>
          <a:blip r:embed="rId4"/>
          <a:stretch/>
        </p:blipFill>
        <p:spPr>
          <a:xfrm>
            <a:off x="452880" y="5551200"/>
            <a:ext cx="6151680" cy="1064160"/>
          </a:xfrm>
          <a:prstGeom prst="rect">
            <a:avLst/>
          </a:prstGeom>
          <a:ln w="0">
            <a:noFill/>
          </a:ln>
        </p:spPr>
      </p:pic>
      <p:sp>
        <p:nvSpPr>
          <p:cNvPr id="264" name="Rectangle : coins arrondis 29"/>
          <p:cNvSpPr/>
          <p:nvPr/>
        </p:nvSpPr>
        <p:spPr>
          <a:xfrm>
            <a:off x="7477560" y="5501160"/>
            <a:ext cx="4261320" cy="1173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Separate in two different spreadsheets the people who had an accident and those who didn’t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Rectangle : coins arrondis 30"/>
          <p:cNvSpPr/>
          <p:nvPr/>
        </p:nvSpPr>
        <p:spPr>
          <a:xfrm>
            <a:off x="8402400" y="2697480"/>
            <a:ext cx="3311640" cy="25894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Read correctly the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«Type d’accident» colomn having encoding issues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tangle : coins arrondis 32"/>
          <p:cNvSpPr/>
          <p:nvPr/>
        </p:nvSpPr>
        <p:spPr>
          <a:xfrm>
            <a:off x="151200" y="2467080"/>
            <a:ext cx="2696400" cy="28303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Delete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useless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data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Group &amp;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Organize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7" name="Connecteur droit avec flèche 34"/>
          <p:cNvCxnSpPr>
            <a:stCxn id="262" idx="3"/>
            <a:endCxn id="265" idx="1"/>
          </p:cNvCxnSpPr>
          <p:nvPr/>
        </p:nvCxnSpPr>
        <p:spPr>
          <a:xfrm>
            <a:off x="7925040" y="3992040"/>
            <a:ext cx="477720" cy="360"/>
          </a:xfrm>
          <a:prstGeom prst="straightConnector1">
            <a:avLst/>
          </a:prstGeom>
          <a:ln w="38100">
            <a:solidFill>
              <a:srgbClr val="FFFFFF"/>
            </a:solidFill>
            <a:tailEnd type="triangle" w="med" len="med"/>
          </a:ln>
        </p:spPr>
      </p:cxnSp>
      <p:cxnSp>
        <p:nvCxnSpPr>
          <p:cNvPr id="268" name="Connecteur droit avec flèche 37"/>
          <p:cNvCxnSpPr>
            <a:stCxn id="263" idx="3"/>
            <a:endCxn id="264" idx="1"/>
          </p:cNvCxnSpPr>
          <p:nvPr/>
        </p:nvCxnSpPr>
        <p:spPr>
          <a:xfrm>
            <a:off x="6604920" y="6083280"/>
            <a:ext cx="872640" cy="5040"/>
          </a:xfrm>
          <a:prstGeom prst="straightConnector1">
            <a:avLst/>
          </a:prstGeom>
          <a:ln w="38100">
            <a:solidFill>
              <a:srgbClr val="FFFFFF"/>
            </a:solidFill>
            <a:tailEnd type="triangle" w="med" len="med"/>
          </a:ln>
        </p:spPr>
      </p:cxn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D3B9AB-925D-4A47-935D-B7FD24212CF9}" type="slidenum">
              <a:rPr/>
              <a:t>14</a:t>
            </a:fld>
            <a:endParaRPr/>
          </a:p>
        </p:txBody>
      </p:sp>
      <p:sp>
        <p:nvSpPr>
          <p:cNvPr id="3" name="ZoneTexte 26">
            <a:extLst>
              <a:ext uri="{FF2B5EF4-FFF2-40B4-BE49-F238E27FC236}">
                <a16:creationId xmlns:a16="http://schemas.microsoft.com/office/drawing/2014/main" id="{704D2C15-87E5-5BFF-CA24-0D2CE0B8BA1D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ZoneTexte 28">
            <a:extLst>
              <a:ext uri="{FF2B5EF4-FFF2-40B4-BE49-F238E27FC236}">
                <a16:creationId xmlns:a16="http://schemas.microsoft.com/office/drawing/2014/main" id="{8899FEBC-4833-09CA-18B6-CAA42BC175AB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1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ZoneTexte 27">
            <a:extLst>
              <a:ext uri="{FF2B5EF4-FFF2-40B4-BE49-F238E27FC236}">
                <a16:creationId xmlns:a16="http://schemas.microsoft.com/office/drawing/2014/main" id="{6DDB0B29-4A37-BCAE-82F7-BC0E225CAB04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19">
            <a:extLst>
              <a:ext uri="{FF2B5EF4-FFF2-40B4-BE49-F238E27FC236}">
                <a16:creationId xmlns:a16="http://schemas.microsoft.com/office/drawing/2014/main" id="{B1EF3A04-19E8-2C15-B37B-527F366C47E9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10819980" y="1573736"/>
            <a:ext cx="1066680" cy="106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4" name="Rectangle 21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75" name="ZoneTexte 2"/>
          <p:cNvSpPr/>
          <p:nvPr/>
        </p:nvSpPr>
        <p:spPr>
          <a:xfrm>
            <a:off x="1838032" y="1710212"/>
            <a:ext cx="8462683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Analyses of the data 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Image 5"/>
          <p:cNvPicPr/>
          <p:nvPr/>
        </p:nvPicPr>
        <p:blipFill>
          <a:blip r:embed="rId3"/>
          <a:stretch/>
        </p:blipFill>
        <p:spPr>
          <a:xfrm>
            <a:off x="159480" y="2363760"/>
            <a:ext cx="7592040" cy="1342800"/>
          </a:xfrm>
          <a:prstGeom prst="rect">
            <a:avLst/>
          </a:prstGeom>
          <a:ln w="0">
            <a:noFill/>
          </a:ln>
        </p:spPr>
      </p:pic>
      <p:sp>
        <p:nvSpPr>
          <p:cNvPr id="277" name="Rectangle : coins arrondis 6"/>
          <p:cNvSpPr/>
          <p:nvPr/>
        </p:nvSpPr>
        <p:spPr>
          <a:xfrm>
            <a:off x="8432280" y="2689200"/>
            <a:ext cx="2905200" cy="6919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One of the chi-square test we made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8" name="Connecteur droit avec flèche 8"/>
          <p:cNvCxnSpPr>
            <a:stCxn id="276" idx="3"/>
            <a:endCxn id="277" idx="1"/>
          </p:cNvCxnSpPr>
          <p:nvPr/>
        </p:nvCxnSpPr>
        <p:spPr>
          <a:xfrm>
            <a:off x="7751880" y="3035160"/>
            <a:ext cx="680400" cy="360"/>
          </a:xfrm>
          <a:prstGeom prst="straightConnector1">
            <a:avLst/>
          </a:prstGeom>
          <a:ln w="38100">
            <a:solidFill>
              <a:srgbClr val="FFFFFF"/>
            </a:solidFill>
            <a:tailEnd type="triangle" w="med" len="med"/>
          </a:ln>
        </p:spPr>
      </p:cxnSp>
      <p:sp>
        <p:nvSpPr>
          <p:cNvPr id="279" name="Rectangle : coins arrondis 10"/>
          <p:cNvSpPr/>
          <p:nvPr/>
        </p:nvSpPr>
        <p:spPr>
          <a:xfrm>
            <a:off x="600840" y="3896640"/>
            <a:ext cx="5166360" cy="5612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Chi-square tests : Corelation between the variables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Rectangle : coins arrondis 12"/>
          <p:cNvSpPr/>
          <p:nvPr/>
        </p:nvSpPr>
        <p:spPr>
          <a:xfrm>
            <a:off x="7832520" y="3706200"/>
            <a:ext cx="4104000" cy="18608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People who had an accident depending on their age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1" name="Connecteur droit avec flèche 14"/>
          <p:cNvCxnSpPr>
            <a:stCxn id="277" idx="2"/>
            <a:endCxn id="280" idx="0"/>
          </p:cNvCxnSpPr>
          <p:nvPr/>
        </p:nvCxnSpPr>
        <p:spPr>
          <a:xfrm>
            <a:off x="9884880" y="3381480"/>
            <a:ext cx="360" cy="325080"/>
          </a:xfrm>
          <a:prstGeom prst="straightConnector1">
            <a:avLst/>
          </a:prstGeom>
          <a:ln w="38100">
            <a:solidFill>
              <a:srgbClr val="FFFFFF"/>
            </a:solidFill>
            <a:tailEnd type="triangle" w="med" len="med"/>
          </a:ln>
        </p:spPr>
      </p:cxnSp>
      <p:pic>
        <p:nvPicPr>
          <p:cNvPr id="286" name="Image 26"/>
          <p:cNvPicPr/>
          <p:nvPr/>
        </p:nvPicPr>
        <p:blipFill>
          <a:blip r:embed="rId4"/>
          <a:stretch/>
        </p:blipFill>
        <p:spPr>
          <a:xfrm>
            <a:off x="354960" y="4538520"/>
            <a:ext cx="5658120" cy="1904760"/>
          </a:xfrm>
          <a:prstGeom prst="rect">
            <a:avLst/>
          </a:prstGeom>
          <a:ln w="0">
            <a:noFill/>
          </a:ln>
        </p:spPr>
      </p:pic>
      <p:pic>
        <p:nvPicPr>
          <p:cNvPr id="287" name="Image 30"/>
          <p:cNvPicPr/>
          <p:nvPr/>
        </p:nvPicPr>
        <p:blipFill>
          <a:blip r:embed="rId5"/>
          <a:stretch/>
        </p:blipFill>
        <p:spPr>
          <a:xfrm>
            <a:off x="6588360" y="5892120"/>
            <a:ext cx="5248800" cy="2379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7C41CD-8F73-447B-A0BE-9E7D1439094C}" type="slidenum">
              <a:rPr/>
              <a:t>15</a:t>
            </a:fld>
            <a:endParaRPr/>
          </a:p>
        </p:txBody>
      </p:sp>
      <p:sp>
        <p:nvSpPr>
          <p:cNvPr id="3" name="ZoneTexte 26">
            <a:extLst>
              <a:ext uri="{FF2B5EF4-FFF2-40B4-BE49-F238E27FC236}">
                <a16:creationId xmlns:a16="http://schemas.microsoft.com/office/drawing/2014/main" id="{CC90E81D-7022-FE6B-8AF6-C2F5C1BD2300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ZoneTexte 28">
            <a:extLst>
              <a:ext uri="{FF2B5EF4-FFF2-40B4-BE49-F238E27FC236}">
                <a16:creationId xmlns:a16="http://schemas.microsoft.com/office/drawing/2014/main" id="{880F205E-B8E1-7E8C-618A-586159E870DF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1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ZoneTexte 27">
            <a:extLst>
              <a:ext uri="{FF2B5EF4-FFF2-40B4-BE49-F238E27FC236}">
                <a16:creationId xmlns:a16="http://schemas.microsoft.com/office/drawing/2014/main" id="{935BFF49-C109-718B-6032-9552EA8845C8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19">
            <a:extLst>
              <a:ext uri="{FF2B5EF4-FFF2-40B4-BE49-F238E27FC236}">
                <a16:creationId xmlns:a16="http://schemas.microsoft.com/office/drawing/2014/main" id="{B2143AB9-E35E-106C-544A-FF7677A85483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10819980" y="1573736"/>
            <a:ext cx="1066680" cy="106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9" name="Rectangle 21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0" name="ZoneTexte 2"/>
          <p:cNvSpPr/>
          <p:nvPr/>
        </p:nvSpPr>
        <p:spPr>
          <a:xfrm>
            <a:off x="2878326" y="1677838"/>
            <a:ext cx="6598024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The Dynamic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tool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age 5"/>
          <p:cNvPicPr/>
          <p:nvPr/>
        </p:nvPicPr>
        <p:blipFill>
          <a:blip r:embed="rId3"/>
          <a:stretch/>
        </p:blipFill>
        <p:spPr>
          <a:xfrm>
            <a:off x="2697120" y="2302560"/>
            <a:ext cx="6797160" cy="2797560"/>
          </a:xfrm>
          <a:prstGeom prst="rect">
            <a:avLst/>
          </a:prstGeom>
          <a:ln w="0">
            <a:noFill/>
          </a:ln>
        </p:spPr>
      </p:pic>
      <p:sp>
        <p:nvSpPr>
          <p:cNvPr id="292" name="Rectangle : coins arrondis 6"/>
          <p:cNvSpPr/>
          <p:nvPr/>
        </p:nvSpPr>
        <p:spPr>
          <a:xfrm>
            <a:off x="280440" y="2216160"/>
            <a:ext cx="1862640" cy="14925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Searches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for a data set and opens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it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3" name="Connecteur droit avec flèche 8"/>
          <p:cNvCxnSpPr>
            <a:endCxn id="292" idx="3"/>
          </p:cNvCxnSpPr>
          <p:nvPr/>
        </p:nvCxnSpPr>
        <p:spPr>
          <a:xfrm flipH="1" flipV="1">
            <a:off x="2143080" y="2962080"/>
            <a:ext cx="822600" cy="522720"/>
          </a:xfrm>
          <a:prstGeom prst="straightConnector1">
            <a:avLst/>
          </a:prstGeom>
          <a:ln w="38100">
            <a:solidFill>
              <a:srgbClr val="000000"/>
            </a:solidFill>
            <a:tailEnd type="triangle" w="med" len="med"/>
          </a:ln>
        </p:spPr>
      </p:cxnSp>
      <p:sp>
        <p:nvSpPr>
          <p:cNvPr id="294" name="Rectangle : coins arrondis 10"/>
          <p:cNvSpPr/>
          <p:nvPr/>
        </p:nvSpPr>
        <p:spPr>
          <a:xfrm>
            <a:off x="245880" y="3957120"/>
            <a:ext cx="1862640" cy="13921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Exports the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processed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files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5" name="Connecteur droit avec flèche 12"/>
          <p:cNvCxnSpPr>
            <a:endCxn id="294" idx="3"/>
          </p:cNvCxnSpPr>
          <p:nvPr/>
        </p:nvCxnSpPr>
        <p:spPr>
          <a:xfrm flipH="1">
            <a:off x="2108880" y="3794040"/>
            <a:ext cx="685800" cy="859680"/>
          </a:xfrm>
          <a:prstGeom prst="straightConnector1">
            <a:avLst/>
          </a:prstGeom>
          <a:ln w="38100">
            <a:solidFill>
              <a:srgbClr val="000000"/>
            </a:solidFill>
            <a:tailEnd type="triangle" w="med" len="med"/>
          </a:ln>
        </p:spPr>
      </p:cxnSp>
      <p:sp>
        <p:nvSpPr>
          <p:cNvPr id="296" name="Rectangle : coins arrondis 17"/>
          <p:cNvSpPr/>
          <p:nvPr/>
        </p:nvSpPr>
        <p:spPr>
          <a:xfrm>
            <a:off x="2697120" y="5355360"/>
            <a:ext cx="6797160" cy="9140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Visualize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a part of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your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data set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including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different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spreadsheets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tangle : coins arrondis 18"/>
          <p:cNvSpPr/>
          <p:nvPr/>
        </p:nvSpPr>
        <p:spPr>
          <a:xfrm>
            <a:off x="10082880" y="3957120"/>
            <a:ext cx="1718640" cy="941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Change the spreadsheet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8" name="Connecteur droit 20"/>
          <p:cNvCxnSpPr>
            <a:stCxn id="297" idx="0"/>
          </p:cNvCxnSpPr>
          <p:nvPr/>
        </p:nvCxnSpPr>
        <p:spPr>
          <a:xfrm flipV="1">
            <a:off x="10942200" y="3708720"/>
            <a:ext cx="360" cy="248760"/>
          </a:xfrm>
          <a:prstGeom prst="straightConnector1">
            <a:avLst/>
          </a:prstGeom>
          <a:ln w="38100">
            <a:solidFill>
              <a:srgbClr val="000000"/>
            </a:solidFill>
          </a:ln>
        </p:spPr>
      </p:cxnSp>
      <p:cxnSp>
        <p:nvCxnSpPr>
          <p:cNvPr id="299" name="Connecteur droit 30"/>
          <p:cNvCxnSpPr/>
          <p:nvPr/>
        </p:nvCxnSpPr>
        <p:spPr>
          <a:xfrm flipH="1">
            <a:off x="8434440" y="3691440"/>
            <a:ext cx="2508120" cy="360"/>
          </a:xfrm>
          <a:prstGeom prst="straightConnector1">
            <a:avLst/>
          </a:prstGeom>
          <a:ln w="38100">
            <a:solidFill>
              <a:srgbClr val="000000"/>
            </a:solidFill>
          </a:ln>
        </p:spPr>
      </p:cxnSp>
      <p:cxnSp>
        <p:nvCxnSpPr>
          <p:cNvPr id="300" name="Connecteur droit avec flèche 32"/>
          <p:cNvCxnSpPr/>
          <p:nvPr/>
        </p:nvCxnSpPr>
        <p:spPr>
          <a:xfrm flipV="1">
            <a:off x="8434440" y="3315600"/>
            <a:ext cx="360" cy="393480"/>
          </a:xfrm>
          <a:prstGeom prst="straightConnector1">
            <a:avLst/>
          </a:prstGeom>
          <a:ln w="38100">
            <a:solidFill>
              <a:srgbClr val="000000"/>
            </a:solidFill>
            <a:tailEnd type="triangle" w="med" len="med"/>
          </a:ln>
        </p:spPr>
      </p:cxnSp>
      <p:cxnSp>
        <p:nvCxnSpPr>
          <p:cNvPr id="301" name="Connecteur droit avec flèche 34"/>
          <p:cNvCxnSpPr/>
          <p:nvPr/>
        </p:nvCxnSpPr>
        <p:spPr>
          <a:xfrm flipV="1">
            <a:off x="9095400" y="3313440"/>
            <a:ext cx="360" cy="378360"/>
          </a:xfrm>
          <a:prstGeom prst="straightConnector1">
            <a:avLst/>
          </a:prstGeom>
          <a:ln w="38100">
            <a:solidFill>
              <a:srgbClr val="000000"/>
            </a:solidFill>
            <a:tailEnd type="triangle" w="med" len="med"/>
          </a:ln>
        </p:spPr>
      </p:cxn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DFCA0E6-CAB5-4898-A088-A19590BBB357}" type="slidenum">
              <a:rPr/>
              <a:t>16</a:t>
            </a:fld>
            <a:endParaRPr/>
          </a:p>
        </p:txBody>
      </p:sp>
      <p:sp>
        <p:nvSpPr>
          <p:cNvPr id="6" name="ZoneTexte 26">
            <a:extLst>
              <a:ext uri="{FF2B5EF4-FFF2-40B4-BE49-F238E27FC236}">
                <a16:creationId xmlns:a16="http://schemas.microsoft.com/office/drawing/2014/main" id="{D38F2BB7-5FEE-8EB7-38B2-3889A10CD0DB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ZoneTexte 28">
            <a:extLst>
              <a:ext uri="{FF2B5EF4-FFF2-40B4-BE49-F238E27FC236}">
                <a16:creationId xmlns:a16="http://schemas.microsoft.com/office/drawing/2014/main" id="{FC81BBD6-F87A-A471-58C3-210B5DAB0003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1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ZoneTexte 27">
            <a:extLst>
              <a:ext uri="{FF2B5EF4-FFF2-40B4-BE49-F238E27FC236}">
                <a16:creationId xmlns:a16="http://schemas.microsoft.com/office/drawing/2014/main" id="{D18FA325-790B-65C0-EDF3-37B4C46D0BC1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" name="Image 19">
            <a:extLst>
              <a:ext uri="{FF2B5EF4-FFF2-40B4-BE49-F238E27FC236}">
                <a16:creationId xmlns:a16="http://schemas.microsoft.com/office/drawing/2014/main" id="{DD9B6B08-708C-284A-F2A4-7BF681AD1DA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0819980" y="1573736"/>
            <a:ext cx="1066680" cy="1065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7" name="Rectangle 21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08" name="ZoneTexte 2"/>
          <p:cNvSpPr/>
          <p:nvPr/>
        </p:nvSpPr>
        <p:spPr>
          <a:xfrm>
            <a:off x="4439880" y="1776960"/>
            <a:ext cx="33116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Data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visualization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ctangle : coins arrondis 4">
            <a:hlinkClick r:id="rId3"/>
          </p:cNvPr>
          <p:cNvSpPr/>
          <p:nvPr/>
        </p:nvSpPr>
        <p:spPr>
          <a:xfrm>
            <a:off x="5012238" y="4694835"/>
            <a:ext cx="2005920" cy="51444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Power BI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Image 9"/>
          <p:cNvPicPr/>
          <p:nvPr/>
        </p:nvPicPr>
        <p:blipFill>
          <a:blip r:embed="rId4"/>
          <a:srcRect l="23788" r="25250"/>
          <a:stretch/>
        </p:blipFill>
        <p:spPr>
          <a:xfrm>
            <a:off x="10311318" y="1605455"/>
            <a:ext cx="1379880" cy="1523160"/>
          </a:xfrm>
          <a:prstGeom prst="rect">
            <a:avLst/>
          </a:prstGeom>
          <a:ln w="0">
            <a:noFill/>
          </a:ln>
        </p:spPr>
      </p:pic>
      <p:sp>
        <p:nvSpPr>
          <p:cNvPr id="314" name="ZoneTexte 5"/>
          <p:cNvSpPr/>
          <p:nvPr/>
        </p:nvSpPr>
        <p:spPr>
          <a:xfrm>
            <a:off x="924131" y="3613646"/>
            <a:ext cx="10032727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400" b="1" i="1" strike="noStrike" spc="-1" dirty="0">
                <a:solidFill>
                  <a:srgbClr val="252423"/>
                </a:solidFill>
                <a:latin typeface="Calibri"/>
              </a:rPr>
              <a:t>How do everyday life accidents occur in France, how to remedy them?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DAA3A0B-2E26-4D66-80E2-19D2446A2B7E}" type="slidenum">
              <a:rPr/>
              <a:t>17</a:t>
            </a:fld>
            <a:endParaRPr/>
          </a:p>
        </p:txBody>
      </p:sp>
      <p:sp>
        <p:nvSpPr>
          <p:cNvPr id="3" name="ZoneTexte 26">
            <a:extLst>
              <a:ext uri="{FF2B5EF4-FFF2-40B4-BE49-F238E27FC236}">
                <a16:creationId xmlns:a16="http://schemas.microsoft.com/office/drawing/2014/main" id="{122210A0-DFBC-2712-D1A7-E2DDF77878FC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ZoneTexte 28">
            <a:extLst>
              <a:ext uri="{FF2B5EF4-FFF2-40B4-BE49-F238E27FC236}">
                <a16:creationId xmlns:a16="http://schemas.microsoft.com/office/drawing/2014/main" id="{C8499EA3-6696-3B75-AA9F-9ED785BBD604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1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1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ZoneTexte 27">
            <a:extLst>
              <a:ext uri="{FF2B5EF4-FFF2-40B4-BE49-F238E27FC236}">
                <a16:creationId xmlns:a16="http://schemas.microsoft.com/office/drawing/2014/main" id="{43E6F77B-914E-FC4A-00D4-35F2643190A6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6" name="Rectangle 8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7" name="ZoneTexte 4"/>
          <p:cNvSpPr/>
          <p:nvPr/>
        </p:nvSpPr>
        <p:spPr>
          <a:xfrm>
            <a:off x="4347000" y="1596600"/>
            <a:ext cx="349740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Conclusion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Rectangle : coins arrondis 5"/>
          <p:cNvSpPr/>
          <p:nvPr/>
        </p:nvSpPr>
        <p:spPr>
          <a:xfrm>
            <a:off x="6421320" y="2909880"/>
            <a:ext cx="5046480" cy="24498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u="sng" strike="noStrike" spc="-1">
                <a:solidFill>
                  <a:schemeClr val="lt1"/>
                </a:solidFill>
                <a:uFillTx/>
                <a:latin typeface="Calibri"/>
              </a:rPr>
              <a:t>What we didn’t finish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Collective and individual report</a:t>
            </a:r>
            <a:r>
              <a:rPr lang="fr-FR" sz="1800" b="0" u="sng" strike="noStrike" spc="-1">
                <a:solidFill>
                  <a:schemeClr val="lt1"/>
                </a:solidFill>
                <a:uFillTx/>
                <a:latin typeface="Calibri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Explaining tutorials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Rectangle : coins arrondis 12"/>
          <p:cNvSpPr/>
          <p:nvPr/>
        </p:nvSpPr>
        <p:spPr>
          <a:xfrm>
            <a:off x="880200" y="2909880"/>
            <a:ext cx="4660560" cy="24498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u="sng" strike="noStrike" spc="-1" dirty="0" err="1">
                <a:solidFill>
                  <a:schemeClr val="lt1"/>
                </a:solidFill>
                <a:uFillTx/>
                <a:latin typeface="Calibri"/>
              </a:rPr>
              <a:t>What</a:t>
            </a:r>
            <a:r>
              <a:rPr lang="fr-FR" sz="1800" b="0" u="sng" strike="noStrike" spc="-1" dirty="0">
                <a:solidFill>
                  <a:schemeClr val="lt1"/>
                </a:solidFill>
                <a:uFillTx/>
                <a:latin typeface="Calibri"/>
              </a:rPr>
              <a:t> </a:t>
            </a:r>
            <a:r>
              <a:rPr lang="fr-FR" sz="1800" b="0" u="sng" strike="noStrike" spc="-1" dirty="0" err="1">
                <a:solidFill>
                  <a:schemeClr val="lt1"/>
                </a:solidFill>
                <a:uFillTx/>
                <a:latin typeface="Calibri"/>
              </a:rPr>
              <a:t>works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Filtering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tool</a:t>
            </a:r>
            <a:endParaRPr lang="fr-FR" sz="1800" b="0" strike="noStrike" spc="-1" dirty="0">
              <a:solidFill>
                <a:schemeClr val="lt1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fr-FR" spc="-1" dirty="0">
                <a:solidFill>
                  <a:schemeClr val="lt1"/>
                </a:solidFill>
                <a:latin typeface="Calibri"/>
              </a:rPr>
              <a:t>Data </a:t>
            </a:r>
            <a:r>
              <a:rPr lang="fr-FR" spc="-1" dirty="0" err="1">
                <a:solidFill>
                  <a:schemeClr val="lt1"/>
                </a:solidFill>
                <a:latin typeface="Calibri"/>
              </a:rPr>
              <a:t>visualization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External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data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ZoneTexte 13"/>
          <p:cNvSpPr/>
          <p:nvPr/>
        </p:nvSpPr>
        <p:spPr>
          <a:xfrm>
            <a:off x="907376" y="294064"/>
            <a:ext cx="10560424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strike="noStrike" spc="-1" dirty="0">
                <a:solidFill>
                  <a:srgbClr val="FFFFFF"/>
                </a:solidFill>
                <a:latin typeface="Calibri"/>
              </a:rPr>
              <a:t>Conclusion and justification of </a:t>
            </a:r>
            <a:r>
              <a:rPr lang="fr-FR" sz="4000" b="1" strike="noStrike" spc="-1" dirty="0" err="1">
                <a:solidFill>
                  <a:srgbClr val="FFFFFF"/>
                </a:solidFill>
                <a:latin typeface="Calibri"/>
              </a:rPr>
              <a:t>our</a:t>
            </a:r>
            <a:r>
              <a:rPr lang="fr-FR" sz="4000" b="1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4000" b="1" strike="noStrike" spc="-1" dirty="0" err="1">
                <a:solidFill>
                  <a:srgbClr val="FFFFFF"/>
                </a:solidFill>
                <a:latin typeface="Calibri"/>
              </a:rPr>
              <a:t>learnings</a:t>
            </a:r>
            <a:endParaRPr lang="en-GB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6B7F0F-C115-4E93-974C-9FDEE95DA55F}" type="slidenum">
              <a:rPr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3"/>
          <p:cNvSpPr/>
          <p:nvPr/>
        </p:nvSpPr>
        <p:spPr>
          <a:xfrm>
            <a:off x="0" y="42300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2" name="Rectangle 21"/>
          <p:cNvSpPr/>
          <p:nvPr/>
        </p:nvSpPr>
        <p:spPr>
          <a:xfrm>
            <a:off x="0" y="-17280"/>
            <a:ext cx="12191760" cy="136440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4" name="Rectangle : coins arrondis 6"/>
          <p:cNvSpPr/>
          <p:nvPr/>
        </p:nvSpPr>
        <p:spPr>
          <a:xfrm>
            <a:off x="1150200" y="5807160"/>
            <a:ext cx="7460280" cy="9140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A prepared and clean data 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Rectangle : coins arrondis 16"/>
          <p:cNvSpPr/>
          <p:nvPr/>
        </p:nvSpPr>
        <p:spPr>
          <a:xfrm>
            <a:off x="1150200" y="4739040"/>
            <a:ext cx="7460280" cy="9140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The uses of data visualization and infographic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Rectangle : coins arrondis 17"/>
          <p:cNvSpPr/>
          <p:nvPr/>
        </p:nvSpPr>
        <p:spPr>
          <a:xfrm>
            <a:off x="1150200" y="3670920"/>
            <a:ext cx="7460280" cy="9140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Explaining the approach we have taken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Rectangle : coins arrondis 18"/>
          <p:cNvSpPr/>
          <p:nvPr/>
        </p:nvSpPr>
        <p:spPr>
          <a:xfrm>
            <a:off x="1150200" y="2602440"/>
            <a:ext cx="7460280" cy="9140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A precise and nuanced communication in English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ctangle : coins arrondis 19"/>
          <p:cNvSpPr/>
          <p:nvPr/>
        </p:nvSpPr>
        <p:spPr>
          <a:xfrm>
            <a:off x="1150200" y="1534320"/>
            <a:ext cx="7460280" cy="91404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The Uses of programming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ZoneTexte 9"/>
          <p:cNvSpPr/>
          <p:nvPr/>
        </p:nvSpPr>
        <p:spPr>
          <a:xfrm>
            <a:off x="741600" y="1783800"/>
            <a:ext cx="6404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1.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ZoneTexte 22"/>
          <p:cNvSpPr/>
          <p:nvPr/>
        </p:nvSpPr>
        <p:spPr>
          <a:xfrm>
            <a:off x="741600" y="2833920"/>
            <a:ext cx="6404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2.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ZoneTexte 24"/>
          <p:cNvSpPr/>
          <p:nvPr/>
        </p:nvSpPr>
        <p:spPr>
          <a:xfrm>
            <a:off x="741600" y="3900600"/>
            <a:ext cx="6404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3.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ZoneTexte 25"/>
          <p:cNvSpPr/>
          <p:nvPr/>
        </p:nvSpPr>
        <p:spPr>
          <a:xfrm>
            <a:off x="741600" y="4968720"/>
            <a:ext cx="6404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4.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ZoneTexte 28"/>
          <p:cNvSpPr/>
          <p:nvPr/>
        </p:nvSpPr>
        <p:spPr>
          <a:xfrm>
            <a:off x="744120" y="6033600"/>
            <a:ext cx="6404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400" b="1" strike="noStrike" spc="-1">
                <a:solidFill>
                  <a:srgbClr val="FFFFFF"/>
                </a:solidFill>
                <a:latin typeface="Calibri"/>
              </a:rPr>
              <a:t>5.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Rectangle : coins arrondis 10"/>
          <p:cNvSpPr/>
          <p:nvPr/>
        </p:nvSpPr>
        <p:spPr>
          <a:xfrm>
            <a:off x="9821880" y="2884680"/>
            <a:ext cx="2076120" cy="24858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What did we learn ?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5" name="Connecteur droit avec flèche 12"/>
          <p:cNvCxnSpPr>
            <a:stCxn id="334" idx="1"/>
            <a:endCxn id="328" idx="3"/>
          </p:cNvCxnSpPr>
          <p:nvPr/>
        </p:nvCxnSpPr>
        <p:spPr>
          <a:xfrm flipH="1" flipV="1">
            <a:off x="8610480" y="1991520"/>
            <a:ext cx="1211760" cy="2136600"/>
          </a:xfrm>
          <a:prstGeom prst="straightConnector1">
            <a:avLst/>
          </a:prstGeom>
          <a:ln>
            <a:solidFill>
              <a:srgbClr val="4472C4"/>
            </a:solidFill>
            <a:tailEnd type="triangle" w="med" len="med"/>
          </a:ln>
        </p:spPr>
      </p:cxnSp>
      <p:cxnSp>
        <p:nvCxnSpPr>
          <p:cNvPr id="336" name="Connecteur droit avec flèche 29"/>
          <p:cNvCxnSpPr>
            <a:stCxn id="334" idx="1"/>
            <a:endCxn id="327" idx="3"/>
          </p:cNvCxnSpPr>
          <p:nvPr/>
        </p:nvCxnSpPr>
        <p:spPr>
          <a:xfrm flipH="1" flipV="1">
            <a:off x="8610480" y="3059640"/>
            <a:ext cx="1211760" cy="1068480"/>
          </a:xfrm>
          <a:prstGeom prst="straightConnector1">
            <a:avLst/>
          </a:prstGeom>
          <a:ln>
            <a:solidFill>
              <a:srgbClr val="4472C4"/>
            </a:solidFill>
            <a:tailEnd type="triangle" w="med" len="med"/>
          </a:ln>
        </p:spPr>
      </p:cxnSp>
      <p:cxnSp>
        <p:nvCxnSpPr>
          <p:cNvPr id="337" name="Connecteur droit avec flèche 33"/>
          <p:cNvCxnSpPr>
            <a:stCxn id="334" idx="1"/>
            <a:endCxn id="326" idx="3"/>
          </p:cNvCxnSpPr>
          <p:nvPr/>
        </p:nvCxnSpPr>
        <p:spPr>
          <a:xfrm flipH="1">
            <a:off x="8610480" y="4127760"/>
            <a:ext cx="1211760" cy="360"/>
          </a:xfrm>
          <a:prstGeom prst="straightConnector1">
            <a:avLst/>
          </a:prstGeom>
          <a:ln>
            <a:solidFill>
              <a:srgbClr val="4472C4"/>
            </a:solidFill>
            <a:tailEnd type="triangle" w="med" len="med"/>
          </a:ln>
        </p:spPr>
      </p:cxnSp>
      <p:cxnSp>
        <p:nvCxnSpPr>
          <p:cNvPr id="338" name="Connecteur droit avec flèche 37"/>
          <p:cNvCxnSpPr>
            <a:endCxn id="325" idx="3"/>
          </p:cNvCxnSpPr>
          <p:nvPr/>
        </p:nvCxnSpPr>
        <p:spPr>
          <a:xfrm flipH="1">
            <a:off x="8610480" y="4127760"/>
            <a:ext cx="1211760" cy="1068480"/>
          </a:xfrm>
          <a:prstGeom prst="straightConnector1">
            <a:avLst/>
          </a:prstGeom>
          <a:ln>
            <a:solidFill>
              <a:srgbClr val="4472C4"/>
            </a:solidFill>
            <a:tailEnd type="triangle" w="med" len="med"/>
          </a:ln>
        </p:spPr>
      </p:cxnSp>
      <p:cxnSp>
        <p:nvCxnSpPr>
          <p:cNvPr id="339" name="Connecteur droit avec flèche 39"/>
          <p:cNvCxnSpPr>
            <a:stCxn id="334" idx="1"/>
            <a:endCxn id="324" idx="3"/>
          </p:cNvCxnSpPr>
          <p:nvPr/>
        </p:nvCxnSpPr>
        <p:spPr>
          <a:xfrm flipH="1">
            <a:off x="8610480" y="4127760"/>
            <a:ext cx="1211760" cy="2136600"/>
          </a:xfrm>
          <a:prstGeom prst="straightConnector1">
            <a:avLst/>
          </a:prstGeom>
          <a:ln>
            <a:solidFill>
              <a:srgbClr val="4472C4"/>
            </a:solidFill>
            <a:tailEnd type="triangle" w="med" len="med"/>
          </a:ln>
        </p:spPr>
      </p:cxn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8D3DCF4-DF10-49E4-99A1-87FF316A3228}" type="slidenum">
              <a:rPr/>
              <a:t>19</a:t>
            </a:fld>
            <a:endParaRPr/>
          </a:p>
        </p:txBody>
      </p:sp>
      <p:sp>
        <p:nvSpPr>
          <p:cNvPr id="3" name="ZoneTexte 13">
            <a:extLst>
              <a:ext uri="{FF2B5EF4-FFF2-40B4-BE49-F238E27FC236}">
                <a16:creationId xmlns:a16="http://schemas.microsoft.com/office/drawing/2014/main" id="{22489739-4670-B627-E014-A39B81001C47}"/>
              </a:ext>
            </a:extLst>
          </p:cNvPr>
          <p:cNvSpPr/>
          <p:nvPr/>
        </p:nvSpPr>
        <p:spPr>
          <a:xfrm>
            <a:off x="907376" y="294064"/>
            <a:ext cx="10560424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strike="noStrike" spc="-1" dirty="0">
                <a:solidFill>
                  <a:srgbClr val="FFFFFF"/>
                </a:solidFill>
                <a:latin typeface="Calibri"/>
              </a:rPr>
              <a:t>Conclusion and justification of </a:t>
            </a:r>
            <a:r>
              <a:rPr lang="fr-FR" sz="4000" b="1" strike="noStrike" spc="-1" dirty="0" err="1">
                <a:solidFill>
                  <a:srgbClr val="FFFFFF"/>
                </a:solidFill>
                <a:latin typeface="Calibri"/>
              </a:rPr>
              <a:t>our</a:t>
            </a:r>
            <a:r>
              <a:rPr lang="fr-FR" sz="4000" b="1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4000" b="1" strike="noStrike" spc="-1" dirty="0" err="1">
                <a:solidFill>
                  <a:srgbClr val="FFFFFF"/>
                </a:solidFill>
                <a:latin typeface="Calibri"/>
              </a:rPr>
              <a:t>learnings</a:t>
            </a:r>
            <a:endParaRPr lang="en-GB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5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98" name="Image 2"/>
          <p:cNvPicPr/>
          <p:nvPr/>
        </p:nvPicPr>
        <p:blipFill>
          <a:blip r:embed="rId3"/>
          <a:stretch/>
        </p:blipFill>
        <p:spPr>
          <a:xfrm>
            <a:off x="0" y="0"/>
            <a:ext cx="12191760" cy="1357560"/>
          </a:xfrm>
          <a:prstGeom prst="rect">
            <a:avLst/>
          </a:prstGeom>
          <a:ln w="0">
            <a:noFill/>
          </a:ln>
        </p:spPr>
      </p:pic>
      <p:sp>
        <p:nvSpPr>
          <p:cNvPr id="99" name="ZoneTexte 6"/>
          <p:cNvSpPr/>
          <p:nvPr/>
        </p:nvSpPr>
        <p:spPr>
          <a:xfrm>
            <a:off x="3432240" y="318960"/>
            <a:ext cx="532728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FFFFFF"/>
                </a:solidFill>
                <a:latin typeface="Calibri"/>
              </a:rPr>
              <a:t>Introduction</a:t>
            </a:r>
            <a:r>
              <a:rPr lang="fr-FR" sz="28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Rectangle : coins arrondis 7"/>
          <p:cNvSpPr/>
          <p:nvPr/>
        </p:nvSpPr>
        <p:spPr>
          <a:xfrm>
            <a:off x="511200" y="1676880"/>
            <a:ext cx="3358800" cy="44766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1" name="ZoneTexte 8"/>
          <p:cNvSpPr/>
          <p:nvPr/>
        </p:nvSpPr>
        <p:spPr>
          <a:xfrm>
            <a:off x="764280" y="2392560"/>
            <a:ext cx="2817360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Clr>
                <a:srgbClr val="FFFFFF"/>
              </a:buClr>
              <a:buFont typeface="+mj-lt"/>
              <a:buAutoNum type="romanUcPeriod"/>
            </a:pPr>
            <a:r>
              <a:rPr lang="en-GB" sz="1800" b="0" strike="noStrike" spc="-1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Calyxis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sz="1800" b="0" strike="noStrike" spc="-1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Mavie</a:t>
            </a:r>
            <a:r>
              <a:rPr lang="en-GB" sz="18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00050" indent="-400050">
              <a:lnSpc>
                <a:spcPct val="100000"/>
              </a:lnSpc>
              <a:buClr>
                <a:srgbClr val="FFFFFF"/>
              </a:buClr>
              <a:buFont typeface="+mj-lt"/>
              <a:buAutoNum type="romanUcPeriod"/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Clr>
                <a:srgbClr val="FFFFFF"/>
              </a:buClr>
              <a:buFont typeface="+mj-lt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Goal 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Clr>
                <a:srgbClr val="FFFFFF"/>
              </a:buClr>
              <a:buFont typeface="+mj-lt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Data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Rectangle : coins arrondis 10"/>
          <p:cNvSpPr/>
          <p:nvPr/>
        </p:nvSpPr>
        <p:spPr>
          <a:xfrm>
            <a:off x="4452120" y="1676880"/>
            <a:ext cx="3358800" cy="44766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3" name="Rectangle : coins arrondis 11"/>
          <p:cNvSpPr/>
          <p:nvPr/>
        </p:nvSpPr>
        <p:spPr>
          <a:xfrm>
            <a:off x="8498520" y="1676880"/>
            <a:ext cx="3358800" cy="447660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4" name="ZoneTexte 13"/>
          <p:cNvSpPr/>
          <p:nvPr/>
        </p:nvSpPr>
        <p:spPr>
          <a:xfrm>
            <a:off x="4452119" y="2381400"/>
            <a:ext cx="3481645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ethod &amp; </a:t>
            </a:r>
            <a:r>
              <a:rPr lang="fr-FR" b="1" u="sng" spc="-1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Clr>
                <a:srgbClr val="FFFFFF"/>
              </a:buClr>
              <a:buFont typeface="+mj-lt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Clr>
                <a:srgbClr val="FFFFFF"/>
              </a:buClr>
              <a:buFont typeface="+mj-lt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management tool 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Clr>
                <a:srgbClr val="FFFFFF"/>
              </a:buClr>
              <a:buFont typeface="+mj-lt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fr-FR" sz="18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ZoneTexte 1"/>
          <p:cNvSpPr/>
          <p:nvPr/>
        </p:nvSpPr>
        <p:spPr>
          <a:xfrm>
            <a:off x="8773200" y="2392560"/>
            <a:ext cx="2759760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Work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Clr>
                <a:srgbClr val="FFFFFF"/>
              </a:buClr>
              <a:buFont typeface="+mj-lt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Clr>
                <a:srgbClr val="FFFFFF"/>
              </a:buClr>
              <a:buFont typeface="+mj-lt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Font typeface="+mj-lt"/>
              <a:buAutoNum type="romanUcPeriod"/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buClr>
                <a:srgbClr val="FFFFFF"/>
              </a:buClr>
              <a:buFont typeface="+mj-lt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5A0046-DF71-451E-A4C5-BF273F9A1572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41" name="Image 6"/>
          <p:cNvPicPr/>
          <p:nvPr/>
        </p:nvPicPr>
        <p:blipFill>
          <a:blip r:embed="rId2"/>
          <a:stretch/>
        </p:blipFill>
        <p:spPr>
          <a:xfrm>
            <a:off x="10491840" y="5144400"/>
            <a:ext cx="1784520" cy="1784520"/>
          </a:xfrm>
          <a:prstGeom prst="rect">
            <a:avLst/>
          </a:prstGeom>
          <a:ln w="0">
            <a:noFill/>
          </a:ln>
        </p:spPr>
      </p:pic>
      <p:pic>
        <p:nvPicPr>
          <p:cNvPr id="342" name="Image 8"/>
          <p:cNvPicPr/>
          <p:nvPr/>
        </p:nvPicPr>
        <p:blipFill>
          <a:blip r:embed="rId3"/>
          <a:stretch/>
        </p:blipFill>
        <p:spPr>
          <a:xfrm>
            <a:off x="204120" y="4987800"/>
            <a:ext cx="2513520" cy="1429920"/>
          </a:xfrm>
          <a:prstGeom prst="rect">
            <a:avLst/>
          </a:prstGeom>
          <a:ln w="0">
            <a:noFill/>
          </a:ln>
        </p:spPr>
      </p:pic>
      <p:pic>
        <p:nvPicPr>
          <p:cNvPr id="343" name="Image 13"/>
          <p:cNvPicPr/>
          <p:nvPr/>
        </p:nvPicPr>
        <p:blipFill>
          <a:blip r:embed="rId4"/>
          <a:stretch/>
        </p:blipFill>
        <p:spPr>
          <a:xfrm>
            <a:off x="291960" y="254520"/>
            <a:ext cx="2032920" cy="830520"/>
          </a:xfrm>
          <a:prstGeom prst="rect">
            <a:avLst/>
          </a:prstGeom>
          <a:ln w="0">
            <a:noFill/>
          </a:ln>
        </p:spPr>
      </p:pic>
      <p:pic>
        <p:nvPicPr>
          <p:cNvPr id="344" name="Image 9"/>
          <p:cNvPicPr/>
          <p:nvPr/>
        </p:nvPicPr>
        <p:blipFill>
          <a:blip r:embed="rId5"/>
          <a:stretch/>
        </p:blipFill>
        <p:spPr>
          <a:xfrm>
            <a:off x="10716840" y="74160"/>
            <a:ext cx="1334160" cy="1432440"/>
          </a:xfrm>
          <a:prstGeom prst="rect">
            <a:avLst/>
          </a:prstGeom>
          <a:ln w="0">
            <a:noFill/>
          </a:ln>
        </p:spPr>
      </p:pic>
      <p:sp>
        <p:nvSpPr>
          <p:cNvPr id="345" name="ZoneTexte 1"/>
          <p:cNvSpPr/>
          <p:nvPr/>
        </p:nvSpPr>
        <p:spPr>
          <a:xfrm>
            <a:off x="1237128" y="2661796"/>
            <a:ext cx="9879106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6000" b="1" u="sng" strike="noStrike" spc="-1" dirty="0" err="1">
                <a:solidFill>
                  <a:srgbClr val="000000"/>
                </a:solidFill>
                <a:latin typeface="Calibri"/>
              </a:rPr>
              <a:t>Thank</a:t>
            </a:r>
            <a:r>
              <a:rPr lang="fr-FR" sz="6000" b="1" u="sng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fr-FR" sz="6000" b="1" u="sng" strike="noStrike" spc="-1" dirty="0" err="1">
                <a:solidFill>
                  <a:srgbClr val="000000"/>
                </a:solidFill>
                <a:latin typeface="Calibri"/>
              </a:rPr>
              <a:t>you</a:t>
            </a:r>
            <a:r>
              <a:rPr lang="fr-FR" sz="6000" b="1" u="sng" strike="noStrike" spc="-1" dirty="0">
                <a:solidFill>
                  <a:srgbClr val="000000"/>
                </a:solidFill>
                <a:latin typeface="Calibri"/>
              </a:rPr>
              <a:t> for </a:t>
            </a:r>
            <a:r>
              <a:rPr lang="fr-FR" sz="6000" b="1" u="sng" strike="noStrike" spc="-1" dirty="0" err="1">
                <a:solidFill>
                  <a:srgbClr val="000000"/>
                </a:solidFill>
                <a:latin typeface="Calibri"/>
              </a:rPr>
              <a:t>your</a:t>
            </a:r>
            <a:r>
              <a:rPr lang="fr-FR" sz="6000" b="1" u="sng" strike="noStrike" spc="-1" dirty="0">
                <a:solidFill>
                  <a:srgbClr val="000000"/>
                </a:solidFill>
                <a:latin typeface="Calibri"/>
              </a:rPr>
              <a:t> attention!</a:t>
            </a:r>
            <a:endParaRPr lang="en-GB" sz="6000" b="0" u="sng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5"/>
          <p:cNvSpPr/>
          <p:nvPr/>
        </p:nvSpPr>
        <p:spPr>
          <a:xfrm>
            <a:off x="0" y="-1656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7" name="ZoneTexte 8"/>
          <p:cNvSpPr/>
          <p:nvPr/>
        </p:nvSpPr>
        <p:spPr>
          <a:xfrm>
            <a:off x="3873240" y="1713582"/>
            <a:ext cx="44503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Calyxis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800" b="1" u="sng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8" name="Image 9"/>
          <p:cNvPicPr/>
          <p:nvPr/>
        </p:nvPicPr>
        <p:blipFill>
          <a:blip r:embed="rId3"/>
          <a:stretch/>
        </p:blipFill>
        <p:spPr>
          <a:xfrm>
            <a:off x="9088200" y="1527120"/>
            <a:ext cx="2905920" cy="1187280"/>
          </a:xfrm>
          <a:prstGeom prst="rect">
            <a:avLst/>
          </a:prstGeom>
          <a:ln w="0">
            <a:noFill/>
          </a:ln>
        </p:spPr>
      </p:pic>
      <p:sp>
        <p:nvSpPr>
          <p:cNvPr id="109" name="Rectangle : coins arrondis 10"/>
          <p:cNvSpPr/>
          <p:nvPr/>
        </p:nvSpPr>
        <p:spPr>
          <a:xfrm>
            <a:off x="531000" y="1815480"/>
            <a:ext cx="2071080" cy="6901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Founded in 1977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Image 12"/>
          <p:cNvPicPr/>
          <p:nvPr/>
        </p:nvPicPr>
        <p:blipFill>
          <a:blip r:embed="rId4"/>
          <a:srcRect l="1109" t="1904"/>
          <a:stretch/>
        </p:blipFill>
        <p:spPr>
          <a:xfrm>
            <a:off x="330120" y="2714760"/>
            <a:ext cx="2473200" cy="3373200"/>
          </a:xfrm>
          <a:prstGeom prst="rect">
            <a:avLst/>
          </a:prstGeom>
          <a:ln w="0">
            <a:noFill/>
          </a:ln>
        </p:spPr>
      </p:pic>
      <p:sp>
        <p:nvSpPr>
          <p:cNvPr id="111" name="ZoneTexte 16"/>
          <p:cNvSpPr/>
          <p:nvPr/>
        </p:nvSpPr>
        <p:spPr>
          <a:xfrm>
            <a:off x="248400" y="6134040"/>
            <a:ext cx="26366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Map of the Deux Sèvres territory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Rectangle : coins arrondis 17"/>
          <p:cNvSpPr/>
          <p:nvPr/>
        </p:nvSpPr>
        <p:spPr>
          <a:xfrm>
            <a:off x="3399480" y="2714760"/>
            <a:ext cx="5392800" cy="1017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chemeClr val="lt1"/>
                </a:solidFill>
                <a:latin typeface="Calibri"/>
              </a:rPr>
              <a:t>Main goal 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chemeClr val="lt1"/>
                </a:solidFill>
                <a:latin typeface="Calibri"/>
                <a:ea typeface="Calibri"/>
              </a:rPr>
              <a:t>To reduce the vulnerability of people against the  everyday risks in 3 different domains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Rectangle : coins arrondis 18"/>
          <p:cNvSpPr/>
          <p:nvPr/>
        </p:nvSpPr>
        <p:spPr>
          <a:xfrm>
            <a:off x="3092040" y="4283280"/>
            <a:ext cx="1562400" cy="2286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chemeClr val="lt1"/>
                </a:solidFill>
                <a:latin typeface="Calibri"/>
                <a:ea typeface="Calibri"/>
              </a:rPr>
              <a:t>Everyday life accidents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Rectangle : coins arrondis 19"/>
          <p:cNvSpPr/>
          <p:nvPr/>
        </p:nvSpPr>
        <p:spPr>
          <a:xfrm>
            <a:off x="5314680" y="4283280"/>
            <a:ext cx="1562400" cy="228672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chemeClr val="lt1"/>
                </a:solidFill>
                <a:latin typeface="Calibri"/>
                <a:ea typeface="Calibri"/>
              </a:rPr>
              <a:t>Health and nutrition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ctangle : coins arrondis 20"/>
          <p:cNvSpPr/>
          <p:nvPr/>
        </p:nvSpPr>
        <p:spPr>
          <a:xfrm>
            <a:off x="7616160" y="4283280"/>
            <a:ext cx="1562400" cy="228672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chemeClr val="lt1"/>
                </a:solidFill>
                <a:latin typeface="Calibri"/>
                <a:ea typeface="Calibri"/>
              </a:rPr>
              <a:t>Risks of flooding </a:t>
            </a:r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16" name="Connecteur droit avec flèche 22"/>
          <p:cNvCxnSpPr>
            <a:stCxn id="112" idx="2"/>
            <a:endCxn id="113" idx="0"/>
          </p:cNvCxnSpPr>
          <p:nvPr/>
        </p:nvCxnSpPr>
        <p:spPr>
          <a:xfrm flipH="1">
            <a:off x="3873240" y="3732120"/>
            <a:ext cx="2223000" cy="551520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med" len="med"/>
          </a:ln>
        </p:spPr>
      </p:cxnSp>
      <p:cxnSp>
        <p:nvCxnSpPr>
          <p:cNvPr id="117" name="Connecteur droit avec flèche 23"/>
          <p:cNvCxnSpPr>
            <a:stCxn id="112" idx="2"/>
            <a:endCxn id="114" idx="0"/>
          </p:cNvCxnSpPr>
          <p:nvPr/>
        </p:nvCxnSpPr>
        <p:spPr>
          <a:xfrm>
            <a:off x="6095880" y="3732120"/>
            <a:ext cx="360" cy="551520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med" len="med"/>
          </a:ln>
        </p:spPr>
      </p:cxnSp>
      <p:cxnSp>
        <p:nvCxnSpPr>
          <p:cNvPr id="118" name="Connecteur droit avec flèche 24"/>
          <p:cNvCxnSpPr>
            <a:stCxn id="112" idx="2"/>
            <a:endCxn id="115" idx="0"/>
          </p:cNvCxnSpPr>
          <p:nvPr/>
        </p:nvCxnSpPr>
        <p:spPr>
          <a:xfrm>
            <a:off x="6095880" y="3732120"/>
            <a:ext cx="2301840" cy="551520"/>
          </a:xfrm>
          <a:prstGeom prst="straightConnector1">
            <a:avLst/>
          </a:prstGeom>
          <a:ln w="19050">
            <a:solidFill>
              <a:srgbClr val="000000"/>
            </a:solidFill>
            <a:tailEnd type="triangle" w="med" len="med"/>
          </a:ln>
        </p:spPr>
      </p:cxnSp>
      <p:sp>
        <p:nvSpPr>
          <p:cNvPr id="119" name="Rectangle 21"/>
          <p:cNvSpPr/>
          <p:nvPr/>
        </p:nvSpPr>
        <p:spPr>
          <a:xfrm>
            <a:off x="0" y="-72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0" name="ZoneTexte 26"/>
          <p:cNvSpPr/>
          <p:nvPr/>
        </p:nvSpPr>
        <p:spPr>
          <a:xfrm>
            <a:off x="197640" y="2915"/>
            <a:ext cx="382248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1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b="1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b="1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b="1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ZoneTexte 27"/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ZoneTexte 28"/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Larme 2"/>
          <p:cNvSpPr/>
          <p:nvPr/>
        </p:nvSpPr>
        <p:spPr>
          <a:xfrm rot="8049600">
            <a:off x="1120320" y="4686840"/>
            <a:ext cx="177120" cy="176040"/>
          </a:xfrm>
          <a:prstGeom prst="teardrop">
            <a:avLst>
              <a:gd name="adj" fmla="val 10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75E9A4A-91EB-440F-A2D5-8E50AA886D3D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3"/>
          <p:cNvSpPr/>
          <p:nvPr/>
        </p:nvSpPr>
        <p:spPr>
          <a:xfrm>
            <a:off x="0" y="2556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5" name="Rectangle : coins arrondis 5"/>
          <p:cNvSpPr/>
          <p:nvPr/>
        </p:nvSpPr>
        <p:spPr>
          <a:xfrm>
            <a:off x="1298160" y="2797920"/>
            <a:ext cx="1562400" cy="22867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 dirty="0">
                <a:solidFill>
                  <a:schemeClr val="lt1"/>
                </a:solidFill>
                <a:latin typeface="Calibri"/>
                <a:ea typeface="Calibri"/>
              </a:rPr>
              <a:t>The everyday life accidents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ZoneTexte 6"/>
          <p:cNvSpPr/>
          <p:nvPr/>
        </p:nvSpPr>
        <p:spPr>
          <a:xfrm>
            <a:off x="4215960" y="1750951"/>
            <a:ext cx="378792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2800" b="1" u="sng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sz="2800" b="1" u="sng" strike="noStrike" spc="-1" dirty="0" err="1">
                <a:solidFill>
                  <a:srgbClr val="000000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Mavie</a:t>
            </a:r>
            <a:r>
              <a:rPr lang="en-GB" sz="2800" b="1" u="sng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observatory </a:t>
            </a:r>
            <a:endParaRPr lang="en-GB" sz="2800" b="1" u="sng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Organigramme : Terminateur 16"/>
          <p:cNvSpPr/>
          <p:nvPr/>
        </p:nvSpPr>
        <p:spPr>
          <a:xfrm>
            <a:off x="4472580" y="2868935"/>
            <a:ext cx="3246840" cy="799920"/>
          </a:xfrm>
          <a:prstGeom prst="flowChartTerminator">
            <a:avLst/>
          </a:prstGeom>
          <a:solidFill>
            <a:srgbClr val="F038A1"/>
          </a:solidFill>
          <a:ln>
            <a:solidFill>
              <a:srgbClr val="F038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        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Become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a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volonteer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Organigramme : Connecteur 17"/>
          <p:cNvSpPr/>
          <p:nvPr/>
        </p:nvSpPr>
        <p:spPr>
          <a:xfrm>
            <a:off x="4682820" y="2960735"/>
            <a:ext cx="643320" cy="589680"/>
          </a:xfrm>
          <a:prstGeom prst="flowChartConnector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400" b="0" strike="noStrike" spc="-1">
                <a:solidFill>
                  <a:srgbClr val="000000"/>
                </a:solidFill>
                <a:latin typeface="Calibri"/>
              </a:rPr>
              <a:t>+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ZoneTexte 18"/>
          <p:cNvSpPr/>
          <p:nvPr/>
        </p:nvSpPr>
        <p:spPr>
          <a:xfrm>
            <a:off x="2500560" y="6282000"/>
            <a:ext cx="77720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000000"/>
                </a:solidFill>
                <a:latin typeface="Calibri"/>
                <a:ea typeface="Calibri"/>
              </a:rPr>
              <a:t>Every year, about 24 000 people die due to an everyday life accident.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ctangle : coins arrondis 19"/>
          <p:cNvSpPr/>
          <p:nvPr/>
        </p:nvSpPr>
        <p:spPr>
          <a:xfrm>
            <a:off x="4374000" y="4054331"/>
            <a:ext cx="3471840" cy="20149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 dirty="0" err="1">
                <a:solidFill>
                  <a:schemeClr val="lt1"/>
                </a:solidFill>
                <a:latin typeface="Calibri"/>
              </a:rPr>
              <a:t>What’s</a:t>
            </a:r>
            <a:r>
              <a:rPr lang="fr-FR" sz="1800" b="1" strike="noStrike" spc="-1" dirty="0">
                <a:solidFill>
                  <a:schemeClr val="lt1"/>
                </a:solidFill>
                <a:latin typeface="Calibri"/>
              </a:rPr>
              <a:t> the point ?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1" strike="noStrike" spc="-1" dirty="0">
                <a:solidFill>
                  <a:schemeClr val="lt1"/>
                </a:solidFill>
                <a:latin typeface="Calibri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To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Collect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To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Identify</a:t>
            </a: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 dirty="0">
                <a:solidFill>
                  <a:schemeClr val="lt1"/>
                </a:solidFill>
                <a:latin typeface="Calibri"/>
              </a:rPr>
              <a:t>To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/>
              </a:rPr>
              <a:t>Suggest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Rectangle 14"/>
          <p:cNvSpPr/>
          <p:nvPr/>
        </p:nvSpPr>
        <p:spPr>
          <a:xfrm>
            <a:off x="0" y="-720"/>
            <a:ext cx="1221984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2" name="Image 9"/>
          <p:cNvPicPr/>
          <p:nvPr/>
        </p:nvPicPr>
        <p:blipFill>
          <a:blip r:embed="rId3"/>
          <a:stretch/>
        </p:blipFill>
        <p:spPr>
          <a:xfrm>
            <a:off x="8753760" y="2618280"/>
            <a:ext cx="2291760" cy="24606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66C672-2C38-4C29-B234-EA0E828EAE81}" type="slidenum">
              <a:rPr/>
              <a:t>4</a:t>
            </a:fld>
            <a:endParaRPr/>
          </a:p>
        </p:txBody>
      </p:sp>
      <p:sp>
        <p:nvSpPr>
          <p:cNvPr id="3" name="ZoneTexte 26">
            <a:extLst>
              <a:ext uri="{FF2B5EF4-FFF2-40B4-BE49-F238E27FC236}">
                <a16:creationId xmlns:a16="http://schemas.microsoft.com/office/drawing/2014/main" id="{C1FEE068-BCB2-8675-7ED5-D67445F7851B}"/>
              </a:ext>
            </a:extLst>
          </p:cNvPr>
          <p:cNvSpPr/>
          <p:nvPr/>
        </p:nvSpPr>
        <p:spPr>
          <a:xfrm>
            <a:off x="197640" y="2915"/>
            <a:ext cx="382248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1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b="1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b="1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b="1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ZoneTexte 28">
            <a:extLst>
              <a:ext uri="{FF2B5EF4-FFF2-40B4-BE49-F238E27FC236}">
                <a16:creationId xmlns:a16="http://schemas.microsoft.com/office/drawing/2014/main" id="{CF5BE87E-6E58-1C6B-120F-1CE8FE9C838D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ZoneTexte 27">
            <a:extLst>
              <a:ext uri="{FF2B5EF4-FFF2-40B4-BE49-F238E27FC236}">
                <a16:creationId xmlns:a16="http://schemas.microsoft.com/office/drawing/2014/main" id="{95242FD3-A476-BDDF-8F22-BA22EFEC948F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3"/>
          <p:cNvSpPr/>
          <p:nvPr/>
        </p:nvSpPr>
        <p:spPr>
          <a:xfrm>
            <a:off x="0" y="-11880"/>
            <a:ext cx="12205440" cy="68695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7" name="Rectangle 5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9" name="ZoneTexte 7"/>
          <p:cNvSpPr/>
          <p:nvPr/>
        </p:nvSpPr>
        <p:spPr>
          <a:xfrm>
            <a:off x="3414240" y="1733900"/>
            <a:ext cx="520416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Goal</a:t>
            </a:r>
            <a:endParaRPr lang="en-GB" sz="2800" b="1" u="sng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0" name="Image 8"/>
          <p:cNvPicPr/>
          <p:nvPr/>
        </p:nvPicPr>
        <p:blipFill>
          <a:blip r:embed="rId3"/>
          <a:stretch/>
        </p:blipFill>
        <p:spPr>
          <a:xfrm>
            <a:off x="72360" y="1600920"/>
            <a:ext cx="2905920" cy="1187280"/>
          </a:xfrm>
          <a:prstGeom prst="rect">
            <a:avLst/>
          </a:prstGeom>
          <a:ln w="0">
            <a:noFill/>
          </a:ln>
        </p:spPr>
      </p:pic>
      <p:pic>
        <p:nvPicPr>
          <p:cNvPr id="141" name="Image 9"/>
          <p:cNvPicPr/>
          <p:nvPr/>
        </p:nvPicPr>
        <p:blipFill>
          <a:blip r:embed="rId4"/>
          <a:stretch/>
        </p:blipFill>
        <p:spPr>
          <a:xfrm>
            <a:off x="9457560" y="1398600"/>
            <a:ext cx="2291760" cy="2460600"/>
          </a:xfrm>
          <a:prstGeom prst="rect">
            <a:avLst/>
          </a:prstGeom>
          <a:ln w="0">
            <a:noFill/>
          </a:ln>
        </p:spPr>
      </p:pic>
      <p:sp>
        <p:nvSpPr>
          <p:cNvPr id="142" name="Rectangle : coins arrondis 11"/>
          <p:cNvSpPr/>
          <p:nvPr/>
        </p:nvSpPr>
        <p:spPr>
          <a:xfrm>
            <a:off x="2978640" y="2459160"/>
            <a:ext cx="6075720" cy="193968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 dirty="0" err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fr-FR" sz="2000" b="1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 strike="noStrike" spc="-1" dirty="0" err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Calyxis</a:t>
            </a:r>
            <a:r>
              <a:rPr lang="fr-FR" sz="2000" b="1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000" b="1" strike="noStrike" spc="-1" dirty="0" err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Needed</a:t>
            </a:r>
            <a:r>
              <a:rPr lang="fr-FR" sz="2000" b="1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algn="ctr">
              <a:lnSpc>
                <a:spcPct val="100000"/>
              </a:lnSpc>
            </a:pPr>
            <a:r>
              <a:rPr lang="fr-FR" sz="2000" b="1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0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b="0" u="sng" strike="noStrike" spc="-1" dirty="0">
                <a:solidFill>
                  <a:schemeClr val="lt1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better understanding of :</a:t>
            </a:r>
            <a:endParaRPr lang="en-GB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b="0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volunteers </a:t>
            </a:r>
            <a:endParaRPr lang="en-GB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b="0" strike="noStrike" spc="-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The victims of accidents</a:t>
            </a:r>
            <a:endParaRPr lang="en-GB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Rectangle : coins arrondis 12"/>
          <p:cNvSpPr/>
          <p:nvPr/>
        </p:nvSpPr>
        <p:spPr>
          <a:xfrm>
            <a:off x="2919960" y="4658400"/>
            <a:ext cx="6134400" cy="21027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global guide line:</a:t>
            </a:r>
            <a:endParaRPr lang="en-GB" sz="2000" b="1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GB" sz="180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lang="en-GB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 and analyse the Data bases </a:t>
            </a:r>
            <a:r>
              <a:rPr lang="fr-FR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lang="en-GB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dynamic and computing tool </a:t>
            </a:r>
            <a:endParaRPr lang="en-GB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lang="en-GB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our data with external data </a:t>
            </a:r>
            <a:endParaRPr lang="en-GB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GB" sz="180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E562ED-D8A3-4389-A48B-F7E0AB1E84CD}" type="slidenum">
              <a:rPr/>
              <a:t>5</a:t>
            </a:fld>
            <a:endParaRPr dirty="0"/>
          </a:p>
        </p:txBody>
      </p:sp>
      <p:sp>
        <p:nvSpPr>
          <p:cNvPr id="3" name="ZoneTexte 26">
            <a:extLst>
              <a:ext uri="{FF2B5EF4-FFF2-40B4-BE49-F238E27FC236}">
                <a16:creationId xmlns:a16="http://schemas.microsoft.com/office/drawing/2014/main" id="{C66A2EE0-1D75-9408-8D00-1829CC7E8D3F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1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ZoneTexte 28">
            <a:extLst>
              <a:ext uri="{FF2B5EF4-FFF2-40B4-BE49-F238E27FC236}">
                <a16:creationId xmlns:a16="http://schemas.microsoft.com/office/drawing/2014/main" id="{930BEE1D-AA22-5431-D21B-24AD19F3938F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ZoneTexte 27">
            <a:extLst>
              <a:ext uri="{FF2B5EF4-FFF2-40B4-BE49-F238E27FC236}">
                <a16:creationId xmlns:a16="http://schemas.microsoft.com/office/drawing/2014/main" id="{4D37E35A-4D5D-DE35-C68F-F02DD38C7635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3"/>
          <p:cNvSpPr/>
          <p:nvPr/>
        </p:nvSpPr>
        <p:spPr>
          <a:xfrm>
            <a:off x="-2160" y="3780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7" name="Rectangle 4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8" name="Rectangle : coins arrondis 9"/>
          <p:cNvSpPr/>
          <p:nvPr/>
        </p:nvSpPr>
        <p:spPr>
          <a:xfrm>
            <a:off x="1052640" y="2476080"/>
            <a:ext cx="1912320" cy="1132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707 volunteers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ZoneTexte 10"/>
          <p:cNvSpPr/>
          <p:nvPr/>
        </p:nvSpPr>
        <p:spPr>
          <a:xfrm>
            <a:off x="3339906" y="1507180"/>
            <a:ext cx="4831976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Presentation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of the Data Set 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Image 2"/>
          <p:cNvPicPr/>
          <p:nvPr/>
        </p:nvPicPr>
        <p:blipFill>
          <a:blip r:embed="rId3"/>
          <a:srcRect t="1088"/>
          <a:stretch/>
        </p:blipFill>
        <p:spPr>
          <a:xfrm>
            <a:off x="4020480" y="2137680"/>
            <a:ext cx="3121920" cy="4336560"/>
          </a:xfrm>
          <a:prstGeom prst="rect">
            <a:avLst/>
          </a:prstGeom>
          <a:ln w="0">
            <a:noFill/>
          </a:ln>
        </p:spPr>
      </p:pic>
      <p:sp>
        <p:nvSpPr>
          <p:cNvPr id="151" name="ZoneTexte 5"/>
          <p:cNvSpPr/>
          <p:nvPr/>
        </p:nvSpPr>
        <p:spPr>
          <a:xfrm>
            <a:off x="4597920" y="6512400"/>
            <a:ext cx="184752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400" b="0" strike="noStrike" spc="-1">
                <a:solidFill>
                  <a:srgbClr val="000000"/>
                </a:solidFill>
                <a:latin typeface="Calibri"/>
              </a:rPr>
              <a:t>Sample of the data set  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Rectangle : coins arrondis 12"/>
          <p:cNvSpPr/>
          <p:nvPr/>
        </p:nvSpPr>
        <p:spPr>
          <a:xfrm>
            <a:off x="765720" y="4078800"/>
            <a:ext cx="2507040" cy="20253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Organised in «</a:t>
            </a:r>
            <a:r>
              <a:rPr lang="fr-FR" sz="1800" b="1" strike="noStrike" spc="-1">
                <a:solidFill>
                  <a:schemeClr val="lt1"/>
                </a:solidFill>
                <a:latin typeface="Calibri"/>
              </a:rPr>
              <a:t> </a:t>
            </a:r>
            <a:r>
              <a:rPr lang="en-GB" sz="1800" b="1" strike="noStrike" spc="-1">
                <a:solidFill>
                  <a:schemeClr val="lt1"/>
                </a:solidFill>
                <a:latin typeface="Calibri"/>
                <a:ea typeface="Calibri"/>
              </a:rPr>
              <a:t>BD_3quest</a:t>
            </a:r>
            <a:r>
              <a:rPr lang="fr-FR" sz="1800" b="1" strike="noStrike" spc="-1">
                <a:solidFill>
                  <a:schemeClr val="lt1"/>
                </a:solidFill>
                <a:latin typeface="Calibri"/>
                <a:ea typeface="Calibri"/>
              </a:rPr>
              <a:t> </a:t>
            </a:r>
            <a:r>
              <a:rPr lang="fr-FR" sz="1800" b="0" strike="noStrike" spc="-1">
                <a:solidFill>
                  <a:schemeClr val="lt1"/>
                </a:solidFill>
                <a:latin typeface="Calibri"/>
                <a:ea typeface="Calibri"/>
              </a:rPr>
              <a:t>»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tangle : coins arrondis 7"/>
          <p:cNvSpPr/>
          <p:nvPr/>
        </p:nvSpPr>
        <p:spPr>
          <a:xfrm>
            <a:off x="7978320" y="4306320"/>
            <a:ext cx="3447720" cy="153216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Personnal information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Household Information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Image 9"/>
          <p:cNvPicPr/>
          <p:nvPr/>
        </p:nvPicPr>
        <p:blipFill>
          <a:blip r:embed="rId4"/>
          <a:stretch/>
        </p:blipFill>
        <p:spPr>
          <a:xfrm>
            <a:off x="9457560" y="1398600"/>
            <a:ext cx="2291760" cy="24606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D8700C5-AC32-434D-AF0C-0868EE9BB1BA}" type="slidenum">
              <a:rPr/>
              <a:t>6</a:t>
            </a:fld>
            <a:endParaRPr/>
          </a:p>
        </p:txBody>
      </p:sp>
      <p:sp>
        <p:nvSpPr>
          <p:cNvPr id="3" name="ZoneTexte 26">
            <a:extLst>
              <a:ext uri="{FF2B5EF4-FFF2-40B4-BE49-F238E27FC236}">
                <a16:creationId xmlns:a16="http://schemas.microsoft.com/office/drawing/2014/main" id="{3F6D1AAD-8CDC-3202-1D2A-B72C4F097EA5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ZoneTexte 28">
            <a:extLst>
              <a:ext uri="{FF2B5EF4-FFF2-40B4-BE49-F238E27FC236}">
                <a16:creationId xmlns:a16="http://schemas.microsoft.com/office/drawing/2014/main" id="{36D38AFE-4219-3996-542C-49E58D46DAC5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ZoneTexte 27">
            <a:extLst>
              <a:ext uri="{FF2B5EF4-FFF2-40B4-BE49-F238E27FC236}">
                <a16:creationId xmlns:a16="http://schemas.microsoft.com/office/drawing/2014/main" id="{192E8E9C-6B9D-B8F4-EA26-7C67F2E72AE0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9" name="Rectangle 4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60" name="Image 15"/>
          <p:cNvPicPr/>
          <p:nvPr/>
        </p:nvPicPr>
        <p:blipFill>
          <a:blip r:embed="rId3"/>
          <a:srcRect l="1038" t="662"/>
          <a:stretch/>
        </p:blipFill>
        <p:spPr>
          <a:xfrm>
            <a:off x="3798000" y="2109600"/>
            <a:ext cx="3447720" cy="4430880"/>
          </a:xfrm>
          <a:prstGeom prst="rect">
            <a:avLst/>
          </a:prstGeom>
          <a:ln w="0">
            <a:noFill/>
          </a:ln>
        </p:spPr>
      </p:pic>
      <p:sp>
        <p:nvSpPr>
          <p:cNvPr id="162" name="Rectangle : coins arrondis 20"/>
          <p:cNvSpPr/>
          <p:nvPr/>
        </p:nvSpPr>
        <p:spPr>
          <a:xfrm>
            <a:off x="555840" y="2788560"/>
            <a:ext cx="2685600" cy="3371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Every 2 months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« Accident »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Rectangle : coins arrondis 21"/>
          <p:cNvSpPr/>
          <p:nvPr/>
        </p:nvSpPr>
        <p:spPr>
          <a:xfrm>
            <a:off x="7801920" y="4111920"/>
            <a:ext cx="3447720" cy="134712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Occurrence of accident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Cause of accident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OpenSymbol"/>
              <a:buChar char="-"/>
            </a:pP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Injuries or inconfort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 9"/>
          <p:cNvPicPr/>
          <p:nvPr/>
        </p:nvPicPr>
        <p:blipFill>
          <a:blip r:embed="rId4"/>
          <a:stretch/>
        </p:blipFill>
        <p:spPr>
          <a:xfrm>
            <a:off x="9457560" y="1398600"/>
            <a:ext cx="2291760" cy="2460600"/>
          </a:xfrm>
          <a:prstGeom prst="rect">
            <a:avLst/>
          </a:prstGeom>
          <a:ln w="0">
            <a:noFill/>
          </a:ln>
        </p:spPr>
      </p:pic>
      <p:sp>
        <p:nvSpPr>
          <p:cNvPr id="168" name="ZoneTexte 2"/>
          <p:cNvSpPr/>
          <p:nvPr/>
        </p:nvSpPr>
        <p:spPr>
          <a:xfrm>
            <a:off x="7587720" y="5820840"/>
            <a:ext cx="3739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rgbClr val="FF0000"/>
                </a:solidFill>
                <a:latin typeface="Calibri"/>
              </a:rPr>
              <a:t>Every information stays anonymous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A693D2D-0897-4A6C-85D6-1C98970B8946}" type="slidenum">
              <a:rPr/>
              <a:t>7</a:t>
            </a:fld>
            <a:endParaRPr/>
          </a:p>
        </p:txBody>
      </p:sp>
      <p:sp>
        <p:nvSpPr>
          <p:cNvPr id="3" name="ZoneTexte 26">
            <a:extLst>
              <a:ext uri="{FF2B5EF4-FFF2-40B4-BE49-F238E27FC236}">
                <a16:creationId xmlns:a16="http://schemas.microsoft.com/office/drawing/2014/main" id="{C269B35E-081E-7876-5039-B9C5475F8318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ZoneTexte 28">
            <a:extLst>
              <a:ext uri="{FF2B5EF4-FFF2-40B4-BE49-F238E27FC236}">
                <a16:creationId xmlns:a16="http://schemas.microsoft.com/office/drawing/2014/main" id="{7D588568-9D0D-995E-7E64-FB846D736E48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ZoneTexte 10">
            <a:extLst>
              <a:ext uri="{FF2B5EF4-FFF2-40B4-BE49-F238E27FC236}">
                <a16:creationId xmlns:a16="http://schemas.microsoft.com/office/drawing/2014/main" id="{389E4BDD-205B-F22E-8041-4C72F1009059}"/>
              </a:ext>
            </a:extLst>
          </p:cNvPr>
          <p:cNvSpPr/>
          <p:nvPr/>
        </p:nvSpPr>
        <p:spPr>
          <a:xfrm>
            <a:off x="3339906" y="1507180"/>
            <a:ext cx="4831976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Presentation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of the Data Set 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ZoneTexte 27">
            <a:extLst>
              <a:ext uri="{FF2B5EF4-FFF2-40B4-BE49-F238E27FC236}">
                <a16:creationId xmlns:a16="http://schemas.microsoft.com/office/drawing/2014/main" id="{366E56FB-0B93-D32C-FDBB-20A3D1BB08D8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3"/>
          <p:cNvSpPr/>
          <p:nvPr/>
        </p:nvSpPr>
        <p:spPr>
          <a:xfrm>
            <a:off x="0" y="-27000"/>
            <a:ext cx="12191760" cy="6884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0" name="Rectangle 4"/>
          <p:cNvSpPr/>
          <p:nvPr/>
        </p:nvSpPr>
        <p:spPr>
          <a:xfrm>
            <a:off x="0" y="0"/>
            <a:ext cx="1219176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73" name="Image 13"/>
          <p:cNvPicPr/>
          <p:nvPr/>
        </p:nvPicPr>
        <p:blipFill>
          <a:blip r:embed="rId3"/>
          <a:srcRect l="370" t="550" r="626"/>
          <a:stretch/>
        </p:blipFill>
        <p:spPr>
          <a:xfrm>
            <a:off x="2552400" y="2403360"/>
            <a:ext cx="6476040" cy="3699720"/>
          </a:xfrm>
          <a:prstGeom prst="rect">
            <a:avLst/>
          </a:prstGeom>
          <a:ln w="0">
            <a:noFill/>
          </a:ln>
        </p:spPr>
      </p:pic>
      <p:sp>
        <p:nvSpPr>
          <p:cNvPr id="174" name="Rectangle : coins arrondis 14"/>
          <p:cNvSpPr/>
          <p:nvPr/>
        </p:nvSpPr>
        <p:spPr>
          <a:xfrm>
            <a:off x="256680" y="2285280"/>
            <a:ext cx="2100600" cy="39808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85750" indent="-285750">
              <a:lnSpc>
                <a:spcPct val="100000"/>
              </a:lnSpc>
              <a:buClr>
                <a:srgbClr val="FFFFFF"/>
              </a:buClr>
              <a:buFontTx/>
              <a:buChar char="-"/>
            </a:pPr>
            <a:r>
              <a:rPr lang="fr-FR" spc="-1" dirty="0">
                <a:solidFill>
                  <a:schemeClr val="lt1"/>
                </a:solidFill>
                <a:latin typeface="Calibri"/>
              </a:rPr>
              <a:t>At </a:t>
            </a:r>
            <a:r>
              <a:rPr lang="fr-FR" spc="-1" dirty="0" err="1">
                <a:solidFill>
                  <a:schemeClr val="lt1"/>
                </a:solidFill>
                <a:latin typeface="Calibri"/>
              </a:rPr>
              <a:t>their</a:t>
            </a:r>
            <a:r>
              <a:rPr lang="fr-FR" spc="-1" dirty="0">
                <a:solidFill>
                  <a:schemeClr val="lt1"/>
                </a:solidFill>
                <a:latin typeface="Calibri"/>
              </a:rPr>
              <a:t> registration</a:t>
            </a:r>
            <a:endParaRPr lang="en-GB" spc="-1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FontTx/>
              <a:buChar char="-"/>
            </a:pPr>
            <a:endParaRPr lang="en-GB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Clr>
                <a:srgbClr val="FFFFFF"/>
              </a:buClr>
              <a:buFontTx/>
              <a:buChar char="-"/>
            </a:pPr>
            <a:r>
              <a:rPr lang="fr-FR" spc="-1" dirty="0" err="1">
                <a:solidFill>
                  <a:schemeClr val="lt1"/>
                </a:solidFill>
                <a:latin typeface="Calibri"/>
              </a:rPr>
              <a:t>Throughout</a:t>
            </a:r>
            <a:r>
              <a:rPr lang="fr-FR" spc="-1" dirty="0">
                <a:solidFill>
                  <a:schemeClr val="lt1"/>
                </a:solidFill>
                <a:latin typeface="Calibri"/>
              </a:rPr>
              <a:t> the </a:t>
            </a:r>
            <a:r>
              <a:rPr lang="fr-FR" spc="-1" dirty="0" err="1">
                <a:solidFill>
                  <a:schemeClr val="lt1"/>
                </a:solidFill>
                <a:latin typeface="Calibri"/>
              </a:rPr>
              <a:t>every</a:t>
            </a:r>
            <a:r>
              <a:rPr lang="fr-FR" spc="-1" dirty="0">
                <a:solidFill>
                  <a:schemeClr val="lt1"/>
                </a:solidFill>
                <a:latin typeface="Calibri"/>
              </a:rPr>
              <a:t> </a:t>
            </a:r>
            <a:r>
              <a:rPr lang="fr-FR" spc="-1" dirty="0" err="1">
                <a:solidFill>
                  <a:schemeClr val="lt1"/>
                </a:solidFill>
                <a:latin typeface="Calibri"/>
              </a:rPr>
              <a:t>two-month</a:t>
            </a:r>
            <a:r>
              <a:rPr lang="fr-FR" spc="-1" dirty="0">
                <a:solidFill>
                  <a:schemeClr val="lt1"/>
                </a:solidFill>
                <a:latin typeface="Calibri"/>
              </a:rPr>
              <a:t> questionnaire</a:t>
            </a:r>
            <a:endParaRPr lang="en-GB" spc="-1" dirty="0">
              <a:solidFill>
                <a:srgbClr val="000000"/>
              </a:solidFill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Rectangle : coins arrondis 15"/>
          <p:cNvSpPr/>
          <p:nvPr/>
        </p:nvSpPr>
        <p:spPr>
          <a:xfrm>
            <a:off x="9702360" y="4451040"/>
            <a:ext cx="2008440" cy="16524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800" b="1" strike="noStrike" spc="-1">
                <a:solidFill>
                  <a:schemeClr val="lt1"/>
                </a:solidFill>
                <a:latin typeface="Calibri"/>
              </a:rPr>
              <a:t>5</a:t>
            </a:r>
            <a:r>
              <a:rPr lang="fr-FR" sz="1800" b="0" strike="noStrike" spc="-1">
                <a:solidFill>
                  <a:schemeClr val="lt1"/>
                </a:solidFill>
                <a:latin typeface="Calibri"/>
              </a:rPr>
              <a:t> different spreadsheets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6" name="Connecteur droit 17"/>
          <p:cNvCxnSpPr/>
          <p:nvPr/>
        </p:nvCxnSpPr>
        <p:spPr>
          <a:xfrm>
            <a:off x="10712520" y="6103440"/>
            <a:ext cx="360" cy="524160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</p:cxnSp>
      <p:cxnSp>
        <p:nvCxnSpPr>
          <p:cNvPr id="177" name="Connecteur droit 19"/>
          <p:cNvCxnSpPr/>
          <p:nvPr/>
        </p:nvCxnSpPr>
        <p:spPr>
          <a:xfrm flipH="1">
            <a:off x="3095280" y="6627240"/>
            <a:ext cx="7617600" cy="360"/>
          </a:xfrm>
          <a:prstGeom prst="straightConnector1">
            <a:avLst/>
          </a:prstGeom>
          <a:ln w="12700">
            <a:solidFill>
              <a:srgbClr val="4472C4"/>
            </a:solidFill>
          </a:ln>
        </p:spPr>
      </p:cxnSp>
      <p:cxnSp>
        <p:nvCxnSpPr>
          <p:cNvPr id="178" name="Connecteur droit avec flèche 26"/>
          <p:cNvCxnSpPr/>
          <p:nvPr/>
        </p:nvCxnSpPr>
        <p:spPr>
          <a:xfrm flipV="1">
            <a:off x="3095280" y="6103440"/>
            <a:ext cx="360" cy="524160"/>
          </a:xfrm>
          <a:prstGeom prst="straightConnector1">
            <a:avLst/>
          </a:prstGeom>
          <a:ln w="12700">
            <a:solidFill>
              <a:srgbClr val="4472C4"/>
            </a:solidFill>
            <a:tailEnd type="triangle" w="med" len="med"/>
          </a:ln>
        </p:spPr>
      </p:cxnSp>
      <p:cxnSp>
        <p:nvCxnSpPr>
          <p:cNvPr id="179" name="Connecteur droit avec flèche 28"/>
          <p:cNvCxnSpPr/>
          <p:nvPr/>
        </p:nvCxnSpPr>
        <p:spPr>
          <a:xfrm flipV="1">
            <a:off x="3696480" y="6094440"/>
            <a:ext cx="360" cy="523800"/>
          </a:xfrm>
          <a:prstGeom prst="straightConnector1">
            <a:avLst/>
          </a:prstGeom>
          <a:ln w="12700">
            <a:solidFill>
              <a:srgbClr val="4472C4"/>
            </a:solidFill>
            <a:tailEnd type="triangle" w="med" len="med"/>
          </a:ln>
        </p:spPr>
      </p:cxnSp>
      <p:cxnSp>
        <p:nvCxnSpPr>
          <p:cNvPr id="180" name="Connecteur droit avec flèche 30"/>
          <p:cNvCxnSpPr/>
          <p:nvPr/>
        </p:nvCxnSpPr>
        <p:spPr>
          <a:xfrm flipV="1">
            <a:off x="4152240" y="6103440"/>
            <a:ext cx="360" cy="524160"/>
          </a:xfrm>
          <a:prstGeom prst="straightConnector1">
            <a:avLst/>
          </a:prstGeom>
          <a:ln w="12700">
            <a:solidFill>
              <a:srgbClr val="4472C4"/>
            </a:solidFill>
            <a:tailEnd type="triangle" w="med" len="med"/>
          </a:ln>
        </p:spPr>
      </p:cxnSp>
      <p:cxnSp>
        <p:nvCxnSpPr>
          <p:cNvPr id="181" name="Connecteur droit avec flèche 32"/>
          <p:cNvCxnSpPr/>
          <p:nvPr/>
        </p:nvCxnSpPr>
        <p:spPr>
          <a:xfrm flipV="1">
            <a:off x="4468680" y="6103440"/>
            <a:ext cx="360" cy="524160"/>
          </a:xfrm>
          <a:prstGeom prst="straightConnector1">
            <a:avLst/>
          </a:prstGeom>
          <a:ln w="12700">
            <a:solidFill>
              <a:srgbClr val="4472C4"/>
            </a:solidFill>
            <a:tailEnd type="triangle" w="med" len="med"/>
          </a:ln>
        </p:spPr>
      </p:cxnSp>
      <p:cxnSp>
        <p:nvCxnSpPr>
          <p:cNvPr id="182" name="Connecteur droit avec flèche 34"/>
          <p:cNvCxnSpPr/>
          <p:nvPr/>
        </p:nvCxnSpPr>
        <p:spPr>
          <a:xfrm flipV="1">
            <a:off x="4848120" y="6103440"/>
            <a:ext cx="360" cy="524160"/>
          </a:xfrm>
          <a:prstGeom prst="straightConnector1">
            <a:avLst/>
          </a:prstGeom>
          <a:ln w="12700">
            <a:solidFill>
              <a:srgbClr val="4472C4"/>
            </a:solidFill>
            <a:tailEnd type="triangle" w="med" len="med"/>
          </a:ln>
        </p:spPr>
      </p:cxnSp>
      <p:pic>
        <p:nvPicPr>
          <p:cNvPr id="185" name="Image 9"/>
          <p:cNvPicPr/>
          <p:nvPr/>
        </p:nvPicPr>
        <p:blipFill>
          <a:blip r:embed="rId4"/>
          <a:stretch/>
        </p:blipFill>
        <p:spPr>
          <a:xfrm>
            <a:off x="9457560" y="1398600"/>
            <a:ext cx="2291760" cy="24606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98AFC46-0C2F-4A27-AB19-80FE66BBD0B7}" type="slidenum">
              <a:rPr/>
              <a:t>8</a:t>
            </a:fld>
            <a:endParaRPr/>
          </a:p>
        </p:txBody>
      </p:sp>
      <p:sp>
        <p:nvSpPr>
          <p:cNvPr id="4" name="ZoneTexte 10">
            <a:extLst>
              <a:ext uri="{FF2B5EF4-FFF2-40B4-BE49-F238E27FC236}">
                <a16:creationId xmlns:a16="http://schemas.microsoft.com/office/drawing/2014/main" id="{437ABE42-134E-9B1C-B50A-6D4D7F932C39}"/>
              </a:ext>
            </a:extLst>
          </p:cNvPr>
          <p:cNvSpPr/>
          <p:nvPr/>
        </p:nvSpPr>
        <p:spPr>
          <a:xfrm>
            <a:off x="3339906" y="1507180"/>
            <a:ext cx="4831976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Presentation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of the Data Set </a:t>
            </a:r>
            <a:endParaRPr lang="en-GB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ZoneTexte 26">
            <a:extLst>
              <a:ext uri="{FF2B5EF4-FFF2-40B4-BE49-F238E27FC236}">
                <a16:creationId xmlns:a16="http://schemas.microsoft.com/office/drawing/2014/main" id="{39F3FC20-4222-0778-0EF4-0D5ABC2D91AD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1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ZoneTexte 28">
            <a:extLst>
              <a:ext uri="{FF2B5EF4-FFF2-40B4-BE49-F238E27FC236}">
                <a16:creationId xmlns:a16="http://schemas.microsoft.com/office/drawing/2014/main" id="{D005FA5E-FF60-5F3E-4472-D4E57860D4BA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ZoneTexte 27">
            <a:extLst>
              <a:ext uri="{FF2B5EF4-FFF2-40B4-BE49-F238E27FC236}">
                <a16:creationId xmlns:a16="http://schemas.microsoft.com/office/drawing/2014/main" id="{D3F981BD-F17E-6418-28E5-3928B10FFC38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3"/>
          <p:cNvSpPr/>
          <p:nvPr/>
        </p:nvSpPr>
        <p:spPr>
          <a:xfrm>
            <a:off x="-32040" y="118800"/>
            <a:ext cx="12219840" cy="68457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7" name="Rectangle 4"/>
          <p:cNvSpPr/>
          <p:nvPr/>
        </p:nvSpPr>
        <p:spPr>
          <a:xfrm>
            <a:off x="-28440" y="0"/>
            <a:ext cx="12219840" cy="1347120"/>
          </a:xfrm>
          <a:prstGeom prst="rect">
            <a:avLst/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8" name="ZoneTexte 2"/>
          <p:cNvSpPr/>
          <p:nvPr/>
        </p:nvSpPr>
        <p:spPr>
          <a:xfrm>
            <a:off x="4024440" y="1766520"/>
            <a:ext cx="414288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2800" b="1" u="sng" spc="-1" dirty="0" err="1">
                <a:solidFill>
                  <a:srgbClr val="000000"/>
                </a:solidFill>
                <a:latin typeface="Calibri"/>
              </a:rPr>
              <a:t>R</a:t>
            </a:r>
            <a:r>
              <a:rPr lang="fr-FR" sz="2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ole</a:t>
            </a:r>
            <a:r>
              <a:rPr lang="fr-FR" sz="2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Attribution</a:t>
            </a:r>
            <a:endParaRPr lang="en-GB" sz="2800" b="1" u="sng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Rectangle : coins arrondis 9"/>
          <p:cNvSpPr/>
          <p:nvPr/>
        </p:nvSpPr>
        <p:spPr>
          <a:xfrm>
            <a:off x="5709860" y="2967300"/>
            <a:ext cx="4434790" cy="25837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fr-FR" sz="1800" b="0" u="sng" strike="noStrike" spc="-1" dirty="0">
              <a:solidFill>
                <a:schemeClr val="lt1"/>
              </a:solidFill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fr-FR" u="sng" spc="-1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fr-FR" sz="2000" b="1" u="sng" strike="noStrike" spc="-1" dirty="0" err="1">
                <a:solidFill>
                  <a:schemeClr val="lt1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Developpement</a:t>
            </a:r>
            <a:r>
              <a:rPr lang="fr-FR" sz="2000" b="1" u="sng" strike="noStrike" spc="-1" dirty="0">
                <a:solidFill>
                  <a:schemeClr val="lt1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team </a:t>
            </a:r>
            <a:endParaRPr lang="en-GB" sz="2000" b="1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GB" sz="1800" b="1" strike="noStrike" spc="-1" dirty="0">
              <a:solidFill>
                <a:schemeClr val="l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GB" sz="1800" b="1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Dawei ZHOU </a:t>
            </a:r>
            <a:r>
              <a:rPr lang="en-GB" sz="1800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(Scrum master)</a:t>
            </a:r>
          </a:p>
          <a:p>
            <a:pPr marL="285750" indent="-285750">
              <a:buFontTx/>
              <a:buChar char="-"/>
            </a:pPr>
            <a:r>
              <a:rPr lang="en-GB" sz="1800" b="1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Lola DIXNEUF </a:t>
            </a:r>
            <a:r>
              <a:rPr lang="en-GB" sz="1800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(Dynamic tool)</a:t>
            </a:r>
            <a:endParaRPr lang="en-GB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800" b="1" strike="noStrike" spc="-1" dirty="0" err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Alioune</a:t>
            </a:r>
            <a:r>
              <a:rPr lang="en-GB" sz="1800" b="1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DIOP </a:t>
            </a:r>
            <a:r>
              <a:rPr lang="en-GB" sz="1800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(Filtering &amp; analyses)</a:t>
            </a:r>
            <a:endParaRPr lang="en-GB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800" b="1" strike="noStrike" spc="-1" dirty="0" err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Timéo</a:t>
            </a:r>
            <a:r>
              <a:rPr lang="en-GB" sz="1800" b="1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TESSIER </a:t>
            </a:r>
            <a:r>
              <a:rPr lang="en-GB" sz="1800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(Data visualization)</a:t>
            </a:r>
            <a:endParaRPr lang="en-GB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800" b="1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Hugo PROUTEAU </a:t>
            </a:r>
            <a:r>
              <a:rPr lang="en-GB" sz="1800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(External data)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fr-FR" sz="1800" b="0" u="sng" strike="noStrike" spc="-1" dirty="0">
                <a:solidFill>
                  <a:schemeClr val="lt1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Rectangle : coins arrondis 12"/>
          <p:cNvSpPr/>
          <p:nvPr/>
        </p:nvSpPr>
        <p:spPr>
          <a:xfrm>
            <a:off x="1425218" y="2967300"/>
            <a:ext cx="2873930" cy="24951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1" u="sng" strike="noStrike" spc="-1" dirty="0">
                <a:solidFill>
                  <a:schemeClr val="lt1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</a:t>
            </a:r>
            <a:r>
              <a:rPr lang="fr-FR" sz="2000" b="1" u="sng" strike="noStrike" spc="-1" dirty="0" err="1">
                <a:solidFill>
                  <a:schemeClr val="lt1"/>
                </a:solidFill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Owner</a:t>
            </a:r>
            <a:endParaRPr lang="en-GB" sz="2000" b="1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GB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Mavie</a:t>
            </a:r>
            <a:r>
              <a:rPr lang="fr-FR" sz="1800" b="0" strike="noStrike" spc="-1" dirty="0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1800" b="0" strike="noStrike" spc="-1" dirty="0" err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Observatory</a:t>
            </a:r>
            <a:endParaRPr lang="en-GB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800" b="0" strike="noStrike" spc="-1" dirty="0" err="1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Professors</a:t>
            </a: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724FB8-1854-423C-9158-E6CC2F627394}" type="slidenum">
              <a:rPr/>
              <a:t>9</a:t>
            </a:fld>
            <a:endParaRPr/>
          </a:p>
        </p:txBody>
      </p:sp>
      <p:sp>
        <p:nvSpPr>
          <p:cNvPr id="3" name="ZoneTexte 26">
            <a:extLst>
              <a:ext uri="{FF2B5EF4-FFF2-40B4-BE49-F238E27FC236}">
                <a16:creationId xmlns:a16="http://schemas.microsoft.com/office/drawing/2014/main" id="{E4CEBFD1-09D3-755B-36B8-339B9C556548}"/>
              </a:ext>
            </a:extLst>
          </p:cNvPr>
          <p:cNvSpPr/>
          <p:nvPr/>
        </p:nvSpPr>
        <p:spPr>
          <a:xfrm>
            <a:off x="197640" y="2915"/>
            <a:ext cx="38224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Presentation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Presentation of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Calyxis</a:t>
            </a: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 and </a:t>
            </a:r>
            <a:r>
              <a:rPr lang="en-GB" sz="1800" strike="noStrike" spc="-1" dirty="0" err="1">
                <a:solidFill>
                  <a:srgbClr val="FFFFFF"/>
                </a:solidFill>
                <a:latin typeface="Calibri"/>
              </a:rPr>
              <a:t>Mavie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</a:rPr>
              <a:t>Our Goal 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strike="noStrike" spc="-1" dirty="0">
                <a:solidFill>
                  <a:srgbClr val="FFFFFF"/>
                </a:solidFill>
                <a:latin typeface="Calibri"/>
                <a:ea typeface="Calibri"/>
              </a:rPr>
              <a:t>Dataset presentation</a:t>
            </a:r>
            <a:endParaRPr lang="en-GB" sz="180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ZoneTexte 28">
            <a:extLst>
              <a:ext uri="{FF2B5EF4-FFF2-40B4-BE49-F238E27FC236}">
                <a16:creationId xmlns:a16="http://schemas.microsoft.com/office/drawing/2014/main" id="{90E08B44-130A-0291-2E91-D76A18AF666F}"/>
              </a:ext>
            </a:extLst>
          </p:cNvPr>
          <p:cNvSpPr/>
          <p:nvPr/>
        </p:nvSpPr>
        <p:spPr>
          <a:xfrm>
            <a:off x="7927255" y="1236"/>
            <a:ext cx="437040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Our Work: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Filtering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and analyses of the Data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Dynamic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Data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visualization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with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Power BI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ZoneTexte 27">
            <a:extLst>
              <a:ext uri="{FF2B5EF4-FFF2-40B4-BE49-F238E27FC236}">
                <a16:creationId xmlns:a16="http://schemas.microsoft.com/office/drawing/2014/main" id="{052370BE-9389-C6E6-5770-FAD316E2DEA0}"/>
              </a:ext>
            </a:extLst>
          </p:cNvPr>
          <p:cNvSpPr/>
          <p:nvPr/>
        </p:nvSpPr>
        <p:spPr>
          <a:xfrm>
            <a:off x="4151375" y="4355"/>
            <a:ext cx="35782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Scrum </a:t>
            </a:r>
            <a:r>
              <a:rPr lang="fr-FR" b="1" u="sng" spc="-1" dirty="0">
                <a:solidFill>
                  <a:srgbClr val="FFFFFF"/>
                </a:solidFill>
                <a:latin typeface="Calibri"/>
              </a:rPr>
              <a:t>M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ethod &amp;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Computing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lang="fr-FR" sz="1800" b="1" u="sng" strike="noStrike" spc="-1" dirty="0" err="1">
                <a:solidFill>
                  <a:srgbClr val="FFFFFF"/>
                </a:solidFill>
                <a:uFillTx/>
                <a:latin typeface="Calibri"/>
              </a:rPr>
              <a:t>tools</a:t>
            </a:r>
            <a:r>
              <a:rPr lang="fr-FR" sz="1800" b="1" u="sng" strike="noStrike" spc="-1" dirty="0">
                <a:solidFill>
                  <a:srgbClr val="FFFFFF"/>
                </a:solidFill>
                <a:uFillTx/>
                <a:latin typeface="Calibri"/>
              </a:rPr>
              <a:t> 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Scrum Method </a:t>
            </a:r>
            <a:endParaRPr lang="en-GB" sz="1800" b="1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en-GB" sz="1800" b="0" strike="noStrike" spc="-1" dirty="0">
                <a:solidFill>
                  <a:srgbClr val="FFFFFF"/>
                </a:solidFill>
                <a:latin typeface="Calibri"/>
              </a:rPr>
              <a:t>Project management tool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99960" indent="-399960">
              <a:lnSpc>
                <a:spcPct val="100000"/>
              </a:lnSpc>
              <a:buClr>
                <a:srgbClr val="FFFFFF"/>
              </a:buClr>
              <a:buFont typeface="OpenSymbol"/>
              <a:buAutoNum type="romanUcPeriod"/>
            </a:pP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Computing</a:t>
            </a:r>
            <a:r>
              <a:rPr lang="fr-FR" sz="18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r>
              <a:rPr lang="fr-FR" sz="1800" b="0" strike="noStrike" spc="-1" dirty="0" err="1">
                <a:solidFill>
                  <a:srgbClr val="FFFFFF"/>
                </a:solidFill>
                <a:latin typeface="Calibri"/>
              </a:rPr>
              <a:t>tools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Arrow: Circular 8">
            <a:extLst>
              <a:ext uri="{FF2B5EF4-FFF2-40B4-BE49-F238E27FC236}">
                <a16:creationId xmlns:a16="http://schemas.microsoft.com/office/drawing/2014/main" id="{C0215EF1-AD73-57D7-31BC-7FC919912836}"/>
              </a:ext>
            </a:extLst>
          </p:cNvPr>
          <p:cNvSpPr/>
          <p:nvPr/>
        </p:nvSpPr>
        <p:spPr>
          <a:xfrm rot="10975722">
            <a:off x="4318646" y="4141908"/>
            <a:ext cx="1347161" cy="797669"/>
          </a:xfrm>
          <a:prstGeom prst="circularArrow">
            <a:avLst>
              <a:gd name="adj1" fmla="val 2904"/>
              <a:gd name="adj2" fmla="val 1142319"/>
              <a:gd name="adj3" fmla="val 20457677"/>
              <a:gd name="adj4" fmla="val 10645436"/>
              <a:gd name="adj5" fmla="val 1609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Arrow: Circular 9">
            <a:extLst>
              <a:ext uri="{FF2B5EF4-FFF2-40B4-BE49-F238E27FC236}">
                <a16:creationId xmlns:a16="http://schemas.microsoft.com/office/drawing/2014/main" id="{94974FF7-B378-2343-B7B1-447E58016170}"/>
              </a:ext>
            </a:extLst>
          </p:cNvPr>
          <p:cNvSpPr/>
          <p:nvPr/>
        </p:nvSpPr>
        <p:spPr>
          <a:xfrm>
            <a:off x="4318645" y="3550237"/>
            <a:ext cx="1347161" cy="797669"/>
          </a:xfrm>
          <a:prstGeom prst="circularArrow">
            <a:avLst>
              <a:gd name="adj1" fmla="val 2904"/>
              <a:gd name="adj2" fmla="val 1142319"/>
              <a:gd name="adj3" fmla="val 20457677"/>
              <a:gd name="adj4" fmla="val 10645436"/>
              <a:gd name="adj5" fmla="val 1609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6A5C0-1419-0E88-E9A4-BC38F2BA6D33}"/>
              </a:ext>
            </a:extLst>
          </p:cNvPr>
          <p:cNvSpPr txBox="1"/>
          <p:nvPr/>
        </p:nvSpPr>
        <p:spPr>
          <a:xfrm>
            <a:off x="4264558" y="4074494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End of sprint</a:t>
            </a:r>
            <a:endParaRPr lang="en-GB" dirty="0"/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80386F3A-2A15-23D7-5797-9A3E78A16692}"/>
              </a:ext>
            </a:extLst>
          </p:cNvPr>
          <p:cNvSpPr/>
          <p:nvPr/>
        </p:nvSpPr>
        <p:spPr>
          <a:xfrm rot="5400000">
            <a:off x="9596758" y="3332151"/>
            <a:ext cx="1455772" cy="1847776"/>
          </a:xfrm>
          <a:prstGeom prst="circularArrow">
            <a:avLst>
              <a:gd name="adj1" fmla="val 2904"/>
              <a:gd name="adj2" fmla="val 1142319"/>
              <a:gd name="adj3" fmla="val 20457677"/>
              <a:gd name="adj4" fmla="val 10645436"/>
              <a:gd name="adj5" fmla="val 1159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AD199-1D71-76DE-147A-60A01CEEC5E4}"/>
              </a:ext>
            </a:extLst>
          </p:cNvPr>
          <p:cNvSpPr txBox="1"/>
          <p:nvPr/>
        </p:nvSpPr>
        <p:spPr>
          <a:xfrm>
            <a:off x="10257019" y="403021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Daily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1466</TotalTime>
  <Words>1318</Words>
  <Application>Microsoft Office PowerPoint</Application>
  <PresentationFormat>Grand écran</PresentationFormat>
  <Paragraphs>424</Paragraphs>
  <Slides>20</Slides>
  <Notes>19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OpenSymbol</vt:lpstr>
      <vt:lpstr>Symbol</vt:lpstr>
      <vt:lpstr>Times New Roman</vt:lpstr>
      <vt:lpstr>Wingdings</vt:lpstr>
      <vt:lpstr>Thème Office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PROUTEAU HUGO</dc:creator>
  <dc:description/>
  <cp:lastModifiedBy>PROUTEAU HUGO</cp:lastModifiedBy>
  <cp:revision>132</cp:revision>
  <dcterms:created xsi:type="dcterms:W3CDTF">2024-05-30T07:44:37Z</dcterms:created>
  <dcterms:modified xsi:type="dcterms:W3CDTF">2024-06-05T08:01:55Z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19</vt:i4>
  </property>
  <property fmtid="{D5CDD505-2E9C-101B-9397-08002B2CF9AE}" pid="3" name="PresentationFormat">
    <vt:lpwstr>Grand écran</vt:lpwstr>
  </property>
  <property fmtid="{D5CDD505-2E9C-101B-9397-08002B2CF9AE}" pid="4" name="Slides">
    <vt:i4>20</vt:i4>
  </property>
</Properties>
</file>