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49" autoAdjust="0"/>
    <p:restoredTop sz="96301" autoAdjust="0"/>
  </p:normalViewPr>
  <p:slideViewPr>
    <p:cSldViewPr snapToGrid="0">
      <p:cViewPr varScale="1">
        <p:scale>
          <a:sx n="122" d="100"/>
          <a:sy n="122" d="100"/>
        </p:scale>
        <p:origin x="12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aume Lobet" userId="7a6c903a-fb93-47e6-b706-45f36072232e" providerId="ADAL" clId="{340D04E0-DBA4-F744-B3E1-5F45EF5DE128}"/>
    <pc:docChg chg="undo custSel modSld">
      <pc:chgData name="Guillaume Lobet" userId="7a6c903a-fb93-47e6-b706-45f36072232e" providerId="ADAL" clId="{340D04E0-DBA4-F744-B3E1-5F45EF5DE128}" dt="2024-12-02T13:51:58.068" v="1" actId="20577"/>
      <pc:docMkLst>
        <pc:docMk/>
      </pc:docMkLst>
      <pc:sldChg chg="modSp mod">
        <pc:chgData name="Guillaume Lobet" userId="7a6c903a-fb93-47e6-b706-45f36072232e" providerId="ADAL" clId="{340D04E0-DBA4-F744-B3E1-5F45EF5DE128}" dt="2024-12-02T13:51:58.068" v="1" actId="20577"/>
        <pc:sldMkLst>
          <pc:docMk/>
          <pc:sldMk cId="1472593768" sldId="259"/>
        </pc:sldMkLst>
        <pc:spChg chg="mod">
          <ac:chgData name="Guillaume Lobet" userId="7a6c903a-fb93-47e6-b706-45f36072232e" providerId="ADAL" clId="{340D04E0-DBA4-F744-B3E1-5F45EF5DE128}" dt="2024-12-02T13:51:58.068" v="1" actId="20577"/>
          <ac:spMkLst>
            <pc:docMk/>
            <pc:sldMk cId="1472593768" sldId="259"/>
            <ac:spMk id="7" creationId="{9E99EDA1-44E5-46CB-8C91-7B8D0C6FDA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BE" dirty="0"/>
          </a:p>
        </p:txBody>
      </p:sp>
      <p:sp>
        <p:nvSpPr>
          <p:cNvPr id="3" name="Espace réservé de la date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6AC4BF53-4C92-450A-A56A-21189BDE9533}" type="datetimeFigureOut">
              <a:rPr lang="fr-BE" smtClean="0"/>
              <a:t>2/12/24</a:t>
            </a:fld>
            <a:endParaRPr lang="fr-BE" dirty="0"/>
          </a:p>
        </p:txBody>
      </p:sp>
      <p:sp>
        <p:nvSpPr>
          <p:cNvPr id="4" name="Espace réservé de l'image des diapositive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fr-BE" dirty="0"/>
          </a:p>
        </p:txBody>
      </p:sp>
      <p:sp>
        <p:nvSpPr>
          <p:cNvPr id="5" name="Espace réservé des notes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BE" dirty="0"/>
          </a:p>
        </p:txBody>
      </p:sp>
      <p:sp>
        <p:nvSpPr>
          <p:cNvPr id="7" name="Espace réservé du numéro de diapositive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9D09BB4B-3889-4D3D-8E31-1AD1BA92EF24}" type="slidenum">
              <a:rPr lang="fr-BE" smtClean="0"/>
              <a:t>‹#›</a:t>
            </a:fld>
            <a:endParaRPr lang="fr-BE" dirty="0"/>
          </a:p>
        </p:txBody>
      </p:sp>
    </p:spTree>
    <p:extLst>
      <p:ext uri="{BB962C8B-B14F-4D97-AF65-F5344CB8AC3E}">
        <p14:creationId xmlns:p14="http://schemas.microsoft.com/office/powerpoint/2010/main" val="243806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Màj Octobre 2024 suite aux conseils de Guillaume</a:t>
            </a:r>
            <a:endParaRPr lang="fr-BE" dirty="0"/>
          </a:p>
        </p:txBody>
      </p:sp>
      <p:sp>
        <p:nvSpPr>
          <p:cNvPr id="4" name="Espace réservé du numéro de diapositive 3"/>
          <p:cNvSpPr>
            <a:spLocks noGrp="1"/>
          </p:cNvSpPr>
          <p:nvPr>
            <p:ph type="sldNum" sz="quarter" idx="5"/>
          </p:nvPr>
        </p:nvSpPr>
        <p:spPr/>
        <p:txBody>
          <a:bodyPr/>
          <a:lstStyle/>
          <a:p>
            <a:fld id="{9D09BB4B-3889-4D3D-8E31-1AD1BA92EF24}" type="slidenum">
              <a:rPr lang="fr-BE" smtClean="0"/>
              <a:t>1</a:t>
            </a:fld>
            <a:endParaRPr lang="fr-BE" dirty="0"/>
          </a:p>
        </p:txBody>
      </p:sp>
    </p:spTree>
    <p:extLst>
      <p:ext uri="{BB962C8B-B14F-4D97-AF65-F5344CB8AC3E}">
        <p14:creationId xmlns:p14="http://schemas.microsoft.com/office/powerpoint/2010/main" val="1901185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Version octobre 2024 avec les tables</a:t>
            </a:r>
            <a:endParaRPr lang="fr-BE" dirty="0"/>
          </a:p>
        </p:txBody>
      </p:sp>
      <p:sp>
        <p:nvSpPr>
          <p:cNvPr id="4" name="Espace réservé du numéro de diapositive 3"/>
          <p:cNvSpPr>
            <a:spLocks noGrp="1"/>
          </p:cNvSpPr>
          <p:nvPr>
            <p:ph type="sldNum" sz="quarter" idx="5"/>
          </p:nvPr>
        </p:nvSpPr>
        <p:spPr/>
        <p:txBody>
          <a:bodyPr/>
          <a:lstStyle/>
          <a:p>
            <a:fld id="{9D09BB4B-3889-4D3D-8E31-1AD1BA92EF24}" type="slidenum">
              <a:rPr lang="fr-BE" smtClean="0"/>
              <a:t>2</a:t>
            </a:fld>
            <a:endParaRPr lang="fr-BE" dirty="0"/>
          </a:p>
        </p:txBody>
      </p:sp>
    </p:spTree>
    <p:extLst>
      <p:ext uri="{BB962C8B-B14F-4D97-AF65-F5344CB8AC3E}">
        <p14:creationId xmlns:p14="http://schemas.microsoft.com/office/powerpoint/2010/main" val="223150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A9B530-7792-4C45-A7DD-BC25697EE03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BE"/>
          </a:p>
        </p:txBody>
      </p:sp>
      <p:sp>
        <p:nvSpPr>
          <p:cNvPr id="3" name="Sous-titre 2">
            <a:extLst>
              <a:ext uri="{FF2B5EF4-FFF2-40B4-BE49-F238E27FC236}">
                <a16:creationId xmlns:a16="http://schemas.microsoft.com/office/drawing/2014/main" id="{94599EA2-E5A9-4761-B4EB-7448646CAE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DDA84270-B416-48FB-88E8-D75CB88894DC}"/>
              </a:ext>
            </a:extLst>
          </p:cNvPr>
          <p:cNvSpPr>
            <a:spLocks noGrp="1"/>
          </p:cNvSpPr>
          <p:nvPr>
            <p:ph type="dt" sz="half" idx="10"/>
          </p:nvPr>
        </p:nvSpPr>
        <p:spPr/>
        <p:txBody>
          <a:bodyPr/>
          <a:lstStyle/>
          <a:p>
            <a:fld id="{A313051E-C6E0-4684-B05E-539A293A53CD}" type="datetimeFigureOut">
              <a:rPr lang="fr-BE" smtClean="0"/>
              <a:t>2/12/24</a:t>
            </a:fld>
            <a:endParaRPr lang="fr-BE" dirty="0"/>
          </a:p>
        </p:txBody>
      </p:sp>
      <p:sp>
        <p:nvSpPr>
          <p:cNvPr id="5" name="Espace réservé du pied de page 4">
            <a:extLst>
              <a:ext uri="{FF2B5EF4-FFF2-40B4-BE49-F238E27FC236}">
                <a16:creationId xmlns:a16="http://schemas.microsoft.com/office/drawing/2014/main" id="{BF9FC3C0-B720-4265-BAF9-5ADAF8A47F16}"/>
              </a:ext>
            </a:extLst>
          </p:cNvPr>
          <p:cNvSpPr>
            <a:spLocks noGrp="1"/>
          </p:cNvSpPr>
          <p:nvPr>
            <p:ph type="ftr" sz="quarter" idx="11"/>
          </p:nvPr>
        </p:nvSpPr>
        <p:spPr/>
        <p:txBody>
          <a:bodyPr/>
          <a:lstStyle/>
          <a:p>
            <a:endParaRPr lang="fr-BE" dirty="0"/>
          </a:p>
        </p:txBody>
      </p:sp>
      <p:sp>
        <p:nvSpPr>
          <p:cNvPr id="6" name="Espace réservé du numéro de diapositive 5">
            <a:extLst>
              <a:ext uri="{FF2B5EF4-FFF2-40B4-BE49-F238E27FC236}">
                <a16:creationId xmlns:a16="http://schemas.microsoft.com/office/drawing/2014/main" id="{EB0C583E-0976-4639-A3F7-837A4B558064}"/>
              </a:ext>
            </a:extLst>
          </p:cNvPr>
          <p:cNvSpPr>
            <a:spLocks noGrp="1"/>
          </p:cNvSpPr>
          <p:nvPr>
            <p:ph type="sldNum" sz="quarter" idx="12"/>
          </p:nvPr>
        </p:nvSpPr>
        <p:spPr/>
        <p:txBody>
          <a:bodyPr/>
          <a:lstStyle/>
          <a:p>
            <a:fld id="{F879D064-0B6B-42AB-A034-1C6CD1409EF1}" type="slidenum">
              <a:rPr lang="fr-BE" smtClean="0"/>
              <a:t>‹#›</a:t>
            </a:fld>
            <a:endParaRPr lang="fr-BE" dirty="0"/>
          </a:p>
        </p:txBody>
      </p:sp>
    </p:spTree>
    <p:extLst>
      <p:ext uri="{BB962C8B-B14F-4D97-AF65-F5344CB8AC3E}">
        <p14:creationId xmlns:p14="http://schemas.microsoft.com/office/powerpoint/2010/main" val="33664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F14BAB-CD6E-4A96-9428-0B13A3BAB83C}"/>
              </a:ext>
            </a:extLst>
          </p:cNvPr>
          <p:cNvSpPr>
            <a:spLocks noGrp="1"/>
          </p:cNvSpPr>
          <p:nvPr>
            <p:ph type="title"/>
          </p:nvPr>
        </p:nvSpPr>
        <p:spPr/>
        <p:txBody>
          <a:bodyPr/>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0937636E-233D-46A2-99D5-37D59254447A}"/>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FD6CE72D-0FF2-42F4-8199-271CE90ED274}"/>
              </a:ext>
            </a:extLst>
          </p:cNvPr>
          <p:cNvSpPr>
            <a:spLocks noGrp="1"/>
          </p:cNvSpPr>
          <p:nvPr>
            <p:ph type="dt" sz="half" idx="10"/>
          </p:nvPr>
        </p:nvSpPr>
        <p:spPr/>
        <p:txBody>
          <a:bodyPr/>
          <a:lstStyle/>
          <a:p>
            <a:fld id="{A313051E-C6E0-4684-B05E-539A293A53CD}" type="datetimeFigureOut">
              <a:rPr lang="fr-BE" smtClean="0"/>
              <a:t>2/12/24</a:t>
            </a:fld>
            <a:endParaRPr lang="fr-BE" dirty="0"/>
          </a:p>
        </p:txBody>
      </p:sp>
      <p:sp>
        <p:nvSpPr>
          <p:cNvPr id="5" name="Espace réservé du pied de page 4">
            <a:extLst>
              <a:ext uri="{FF2B5EF4-FFF2-40B4-BE49-F238E27FC236}">
                <a16:creationId xmlns:a16="http://schemas.microsoft.com/office/drawing/2014/main" id="{6198BEE7-744A-4EBF-8838-48FBE6C8F991}"/>
              </a:ext>
            </a:extLst>
          </p:cNvPr>
          <p:cNvSpPr>
            <a:spLocks noGrp="1"/>
          </p:cNvSpPr>
          <p:nvPr>
            <p:ph type="ftr" sz="quarter" idx="11"/>
          </p:nvPr>
        </p:nvSpPr>
        <p:spPr/>
        <p:txBody>
          <a:bodyPr/>
          <a:lstStyle/>
          <a:p>
            <a:endParaRPr lang="fr-BE" dirty="0"/>
          </a:p>
        </p:txBody>
      </p:sp>
      <p:sp>
        <p:nvSpPr>
          <p:cNvPr id="6" name="Espace réservé du numéro de diapositive 5">
            <a:extLst>
              <a:ext uri="{FF2B5EF4-FFF2-40B4-BE49-F238E27FC236}">
                <a16:creationId xmlns:a16="http://schemas.microsoft.com/office/drawing/2014/main" id="{DA69502C-C531-4ECC-A3B8-8599EB1A73DF}"/>
              </a:ext>
            </a:extLst>
          </p:cNvPr>
          <p:cNvSpPr>
            <a:spLocks noGrp="1"/>
          </p:cNvSpPr>
          <p:nvPr>
            <p:ph type="sldNum" sz="quarter" idx="12"/>
          </p:nvPr>
        </p:nvSpPr>
        <p:spPr/>
        <p:txBody>
          <a:bodyPr/>
          <a:lstStyle/>
          <a:p>
            <a:fld id="{F879D064-0B6B-42AB-A034-1C6CD1409EF1}" type="slidenum">
              <a:rPr lang="fr-BE" smtClean="0"/>
              <a:t>‹#›</a:t>
            </a:fld>
            <a:endParaRPr lang="fr-BE" dirty="0"/>
          </a:p>
        </p:txBody>
      </p:sp>
    </p:spTree>
    <p:extLst>
      <p:ext uri="{BB962C8B-B14F-4D97-AF65-F5344CB8AC3E}">
        <p14:creationId xmlns:p14="http://schemas.microsoft.com/office/powerpoint/2010/main" val="285203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F25BED6-C12B-485C-BDD8-382B55085875}"/>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BE"/>
          </a:p>
        </p:txBody>
      </p:sp>
      <p:sp>
        <p:nvSpPr>
          <p:cNvPr id="3" name="Espace réservé du texte vertical 2">
            <a:extLst>
              <a:ext uri="{FF2B5EF4-FFF2-40B4-BE49-F238E27FC236}">
                <a16:creationId xmlns:a16="http://schemas.microsoft.com/office/drawing/2014/main" id="{2D65028B-1475-4B5A-A55B-56916D2A5CF5}"/>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962E04C3-7970-4210-B5F3-FA5B3D087A62}"/>
              </a:ext>
            </a:extLst>
          </p:cNvPr>
          <p:cNvSpPr>
            <a:spLocks noGrp="1"/>
          </p:cNvSpPr>
          <p:nvPr>
            <p:ph type="dt" sz="half" idx="10"/>
          </p:nvPr>
        </p:nvSpPr>
        <p:spPr/>
        <p:txBody>
          <a:bodyPr/>
          <a:lstStyle/>
          <a:p>
            <a:fld id="{A313051E-C6E0-4684-B05E-539A293A53CD}" type="datetimeFigureOut">
              <a:rPr lang="fr-BE" smtClean="0"/>
              <a:t>2/12/24</a:t>
            </a:fld>
            <a:endParaRPr lang="fr-BE" dirty="0"/>
          </a:p>
        </p:txBody>
      </p:sp>
      <p:sp>
        <p:nvSpPr>
          <p:cNvPr id="5" name="Espace réservé du pied de page 4">
            <a:extLst>
              <a:ext uri="{FF2B5EF4-FFF2-40B4-BE49-F238E27FC236}">
                <a16:creationId xmlns:a16="http://schemas.microsoft.com/office/drawing/2014/main" id="{A5725179-7657-49EF-9F3C-22F036A7B562}"/>
              </a:ext>
            </a:extLst>
          </p:cNvPr>
          <p:cNvSpPr>
            <a:spLocks noGrp="1"/>
          </p:cNvSpPr>
          <p:nvPr>
            <p:ph type="ftr" sz="quarter" idx="11"/>
          </p:nvPr>
        </p:nvSpPr>
        <p:spPr/>
        <p:txBody>
          <a:bodyPr/>
          <a:lstStyle/>
          <a:p>
            <a:endParaRPr lang="fr-BE" dirty="0"/>
          </a:p>
        </p:txBody>
      </p:sp>
      <p:sp>
        <p:nvSpPr>
          <p:cNvPr id="6" name="Espace réservé du numéro de diapositive 5">
            <a:extLst>
              <a:ext uri="{FF2B5EF4-FFF2-40B4-BE49-F238E27FC236}">
                <a16:creationId xmlns:a16="http://schemas.microsoft.com/office/drawing/2014/main" id="{981E885F-D87B-4221-ACC8-4B59B3AD3DED}"/>
              </a:ext>
            </a:extLst>
          </p:cNvPr>
          <p:cNvSpPr>
            <a:spLocks noGrp="1"/>
          </p:cNvSpPr>
          <p:nvPr>
            <p:ph type="sldNum" sz="quarter" idx="12"/>
          </p:nvPr>
        </p:nvSpPr>
        <p:spPr/>
        <p:txBody>
          <a:bodyPr/>
          <a:lstStyle/>
          <a:p>
            <a:fld id="{F879D064-0B6B-42AB-A034-1C6CD1409EF1}" type="slidenum">
              <a:rPr lang="fr-BE" smtClean="0"/>
              <a:t>‹#›</a:t>
            </a:fld>
            <a:endParaRPr lang="fr-BE" dirty="0"/>
          </a:p>
        </p:txBody>
      </p:sp>
    </p:spTree>
    <p:extLst>
      <p:ext uri="{BB962C8B-B14F-4D97-AF65-F5344CB8AC3E}">
        <p14:creationId xmlns:p14="http://schemas.microsoft.com/office/powerpoint/2010/main" val="367645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316FA1-4EE6-41FB-AFEC-CE2EB65AC0FE}"/>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C0964719-1723-46B4-8CF5-0A546057D5C5}"/>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0CC93F03-F9C9-42EB-82E0-FF1775F4CE38}"/>
              </a:ext>
            </a:extLst>
          </p:cNvPr>
          <p:cNvSpPr>
            <a:spLocks noGrp="1"/>
          </p:cNvSpPr>
          <p:nvPr>
            <p:ph type="dt" sz="half" idx="10"/>
          </p:nvPr>
        </p:nvSpPr>
        <p:spPr/>
        <p:txBody>
          <a:bodyPr/>
          <a:lstStyle/>
          <a:p>
            <a:fld id="{A313051E-C6E0-4684-B05E-539A293A53CD}" type="datetimeFigureOut">
              <a:rPr lang="fr-BE" smtClean="0"/>
              <a:t>2/12/24</a:t>
            </a:fld>
            <a:endParaRPr lang="fr-BE" dirty="0"/>
          </a:p>
        </p:txBody>
      </p:sp>
      <p:sp>
        <p:nvSpPr>
          <p:cNvPr id="5" name="Espace réservé du pied de page 4">
            <a:extLst>
              <a:ext uri="{FF2B5EF4-FFF2-40B4-BE49-F238E27FC236}">
                <a16:creationId xmlns:a16="http://schemas.microsoft.com/office/drawing/2014/main" id="{3FDCBCF0-A5C0-4148-8532-7F3D48007CD9}"/>
              </a:ext>
            </a:extLst>
          </p:cNvPr>
          <p:cNvSpPr>
            <a:spLocks noGrp="1"/>
          </p:cNvSpPr>
          <p:nvPr>
            <p:ph type="ftr" sz="quarter" idx="11"/>
          </p:nvPr>
        </p:nvSpPr>
        <p:spPr/>
        <p:txBody>
          <a:bodyPr/>
          <a:lstStyle/>
          <a:p>
            <a:endParaRPr lang="fr-BE" dirty="0"/>
          </a:p>
        </p:txBody>
      </p:sp>
      <p:sp>
        <p:nvSpPr>
          <p:cNvPr id="6" name="Espace réservé du numéro de diapositive 5">
            <a:extLst>
              <a:ext uri="{FF2B5EF4-FFF2-40B4-BE49-F238E27FC236}">
                <a16:creationId xmlns:a16="http://schemas.microsoft.com/office/drawing/2014/main" id="{52E8449D-7788-43D9-9AA0-D9DD28B75918}"/>
              </a:ext>
            </a:extLst>
          </p:cNvPr>
          <p:cNvSpPr>
            <a:spLocks noGrp="1"/>
          </p:cNvSpPr>
          <p:nvPr>
            <p:ph type="sldNum" sz="quarter" idx="12"/>
          </p:nvPr>
        </p:nvSpPr>
        <p:spPr/>
        <p:txBody>
          <a:bodyPr/>
          <a:lstStyle/>
          <a:p>
            <a:fld id="{F879D064-0B6B-42AB-A034-1C6CD1409EF1}" type="slidenum">
              <a:rPr lang="fr-BE" smtClean="0"/>
              <a:t>‹#›</a:t>
            </a:fld>
            <a:endParaRPr lang="fr-BE" dirty="0"/>
          </a:p>
        </p:txBody>
      </p:sp>
    </p:spTree>
    <p:extLst>
      <p:ext uri="{BB962C8B-B14F-4D97-AF65-F5344CB8AC3E}">
        <p14:creationId xmlns:p14="http://schemas.microsoft.com/office/powerpoint/2010/main" val="3322306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6ADB7B-81A7-47D4-A5A2-48CB6A6AA20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BE"/>
          </a:p>
        </p:txBody>
      </p:sp>
      <p:sp>
        <p:nvSpPr>
          <p:cNvPr id="3" name="Espace réservé du texte 2">
            <a:extLst>
              <a:ext uri="{FF2B5EF4-FFF2-40B4-BE49-F238E27FC236}">
                <a16:creationId xmlns:a16="http://schemas.microsoft.com/office/drawing/2014/main" id="{84AFF76B-B2E2-49FE-A15B-3ADD6E4FF6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43E670B-7046-4B25-A953-F6CE4125F7CB}"/>
              </a:ext>
            </a:extLst>
          </p:cNvPr>
          <p:cNvSpPr>
            <a:spLocks noGrp="1"/>
          </p:cNvSpPr>
          <p:nvPr>
            <p:ph type="dt" sz="half" idx="10"/>
          </p:nvPr>
        </p:nvSpPr>
        <p:spPr/>
        <p:txBody>
          <a:bodyPr/>
          <a:lstStyle/>
          <a:p>
            <a:fld id="{A313051E-C6E0-4684-B05E-539A293A53CD}" type="datetimeFigureOut">
              <a:rPr lang="fr-BE" smtClean="0"/>
              <a:t>2/12/24</a:t>
            </a:fld>
            <a:endParaRPr lang="fr-BE" dirty="0"/>
          </a:p>
        </p:txBody>
      </p:sp>
      <p:sp>
        <p:nvSpPr>
          <p:cNvPr id="5" name="Espace réservé du pied de page 4">
            <a:extLst>
              <a:ext uri="{FF2B5EF4-FFF2-40B4-BE49-F238E27FC236}">
                <a16:creationId xmlns:a16="http://schemas.microsoft.com/office/drawing/2014/main" id="{A76ADE14-292F-4684-8B94-7099A89F2577}"/>
              </a:ext>
            </a:extLst>
          </p:cNvPr>
          <p:cNvSpPr>
            <a:spLocks noGrp="1"/>
          </p:cNvSpPr>
          <p:nvPr>
            <p:ph type="ftr" sz="quarter" idx="11"/>
          </p:nvPr>
        </p:nvSpPr>
        <p:spPr/>
        <p:txBody>
          <a:bodyPr/>
          <a:lstStyle/>
          <a:p>
            <a:endParaRPr lang="fr-BE" dirty="0"/>
          </a:p>
        </p:txBody>
      </p:sp>
      <p:sp>
        <p:nvSpPr>
          <p:cNvPr id="6" name="Espace réservé du numéro de diapositive 5">
            <a:extLst>
              <a:ext uri="{FF2B5EF4-FFF2-40B4-BE49-F238E27FC236}">
                <a16:creationId xmlns:a16="http://schemas.microsoft.com/office/drawing/2014/main" id="{13BFCA85-E843-41C0-B873-0EEB543CE780}"/>
              </a:ext>
            </a:extLst>
          </p:cNvPr>
          <p:cNvSpPr>
            <a:spLocks noGrp="1"/>
          </p:cNvSpPr>
          <p:nvPr>
            <p:ph type="sldNum" sz="quarter" idx="12"/>
          </p:nvPr>
        </p:nvSpPr>
        <p:spPr/>
        <p:txBody>
          <a:bodyPr/>
          <a:lstStyle/>
          <a:p>
            <a:fld id="{F879D064-0B6B-42AB-A034-1C6CD1409EF1}" type="slidenum">
              <a:rPr lang="fr-BE" smtClean="0"/>
              <a:t>‹#›</a:t>
            </a:fld>
            <a:endParaRPr lang="fr-BE" dirty="0"/>
          </a:p>
        </p:txBody>
      </p:sp>
    </p:spTree>
    <p:extLst>
      <p:ext uri="{BB962C8B-B14F-4D97-AF65-F5344CB8AC3E}">
        <p14:creationId xmlns:p14="http://schemas.microsoft.com/office/powerpoint/2010/main" val="143254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44EABA-E75F-41CC-8684-C522DF679D96}"/>
              </a:ext>
            </a:extLst>
          </p:cNvPr>
          <p:cNvSpPr>
            <a:spLocks noGrp="1"/>
          </p:cNvSpPr>
          <p:nvPr>
            <p:ph type="title"/>
          </p:nvPr>
        </p:nvSpPr>
        <p:spPr/>
        <p:txBody>
          <a:bodyPr/>
          <a:lstStyle/>
          <a:p>
            <a:r>
              <a:rPr lang="fr-FR"/>
              <a:t>Modifiez le style du titre</a:t>
            </a:r>
            <a:endParaRPr lang="fr-BE"/>
          </a:p>
        </p:txBody>
      </p:sp>
      <p:sp>
        <p:nvSpPr>
          <p:cNvPr id="3" name="Espace réservé du contenu 2">
            <a:extLst>
              <a:ext uri="{FF2B5EF4-FFF2-40B4-BE49-F238E27FC236}">
                <a16:creationId xmlns:a16="http://schemas.microsoft.com/office/drawing/2014/main" id="{B4AD6DB0-33BC-4598-8F4A-12813BE5875C}"/>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a:extLst>
              <a:ext uri="{FF2B5EF4-FFF2-40B4-BE49-F238E27FC236}">
                <a16:creationId xmlns:a16="http://schemas.microsoft.com/office/drawing/2014/main" id="{D1A44AD3-0968-4745-817E-BB8CACE8570E}"/>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a:extLst>
              <a:ext uri="{FF2B5EF4-FFF2-40B4-BE49-F238E27FC236}">
                <a16:creationId xmlns:a16="http://schemas.microsoft.com/office/drawing/2014/main" id="{3A33F2FE-0D99-4BA5-8886-702571B7C985}"/>
              </a:ext>
            </a:extLst>
          </p:cNvPr>
          <p:cNvSpPr>
            <a:spLocks noGrp="1"/>
          </p:cNvSpPr>
          <p:nvPr>
            <p:ph type="dt" sz="half" idx="10"/>
          </p:nvPr>
        </p:nvSpPr>
        <p:spPr/>
        <p:txBody>
          <a:bodyPr/>
          <a:lstStyle/>
          <a:p>
            <a:fld id="{A313051E-C6E0-4684-B05E-539A293A53CD}" type="datetimeFigureOut">
              <a:rPr lang="fr-BE" smtClean="0"/>
              <a:t>2/12/24</a:t>
            </a:fld>
            <a:endParaRPr lang="fr-BE" dirty="0"/>
          </a:p>
        </p:txBody>
      </p:sp>
      <p:sp>
        <p:nvSpPr>
          <p:cNvPr id="6" name="Espace réservé du pied de page 5">
            <a:extLst>
              <a:ext uri="{FF2B5EF4-FFF2-40B4-BE49-F238E27FC236}">
                <a16:creationId xmlns:a16="http://schemas.microsoft.com/office/drawing/2014/main" id="{B7E5890D-698B-4DC6-AA5A-62EF2693E6C2}"/>
              </a:ext>
            </a:extLst>
          </p:cNvPr>
          <p:cNvSpPr>
            <a:spLocks noGrp="1"/>
          </p:cNvSpPr>
          <p:nvPr>
            <p:ph type="ftr" sz="quarter" idx="11"/>
          </p:nvPr>
        </p:nvSpPr>
        <p:spPr/>
        <p:txBody>
          <a:bodyPr/>
          <a:lstStyle/>
          <a:p>
            <a:endParaRPr lang="fr-BE" dirty="0"/>
          </a:p>
        </p:txBody>
      </p:sp>
      <p:sp>
        <p:nvSpPr>
          <p:cNvPr id="7" name="Espace réservé du numéro de diapositive 6">
            <a:extLst>
              <a:ext uri="{FF2B5EF4-FFF2-40B4-BE49-F238E27FC236}">
                <a16:creationId xmlns:a16="http://schemas.microsoft.com/office/drawing/2014/main" id="{F3D33D07-80A9-4548-A875-B85DA300A64D}"/>
              </a:ext>
            </a:extLst>
          </p:cNvPr>
          <p:cNvSpPr>
            <a:spLocks noGrp="1"/>
          </p:cNvSpPr>
          <p:nvPr>
            <p:ph type="sldNum" sz="quarter" idx="12"/>
          </p:nvPr>
        </p:nvSpPr>
        <p:spPr/>
        <p:txBody>
          <a:bodyPr/>
          <a:lstStyle/>
          <a:p>
            <a:fld id="{F879D064-0B6B-42AB-A034-1C6CD1409EF1}" type="slidenum">
              <a:rPr lang="fr-BE" smtClean="0"/>
              <a:t>‹#›</a:t>
            </a:fld>
            <a:endParaRPr lang="fr-BE" dirty="0"/>
          </a:p>
        </p:txBody>
      </p:sp>
    </p:spTree>
    <p:extLst>
      <p:ext uri="{BB962C8B-B14F-4D97-AF65-F5344CB8AC3E}">
        <p14:creationId xmlns:p14="http://schemas.microsoft.com/office/powerpoint/2010/main" val="2053205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D3B3B0-2CB7-42D7-B466-C6E7798DBA82}"/>
              </a:ext>
            </a:extLst>
          </p:cNvPr>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2E97BEEA-39EC-4CF6-B66E-003E1ED2F7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BFD8CF1B-C026-4068-AFDD-DC08F55E5049}"/>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a:extLst>
              <a:ext uri="{FF2B5EF4-FFF2-40B4-BE49-F238E27FC236}">
                <a16:creationId xmlns:a16="http://schemas.microsoft.com/office/drawing/2014/main" id="{2182DFC3-138C-4F5A-9EB6-B7408CC62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61985579-14C5-4599-A175-BAD76D5788B9}"/>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0AA5785A-B352-4E7C-8A1C-0FDF122D5339}"/>
              </a:ext>
            </a:extLst>
          </p:cNvPr>
          <p:cNvSpPr>
            <a:spLocks noGrp="1"/>
          </p:cNvSpPr>
          <p:nvPr>
            <p:ph type="dt" sz="half" idx="10"/>
          </p:nvPr>
        </p:nvSpPr>
        <p:spPr/>
        <p:txBody>
          <a:bodyPr/>
          <a:lstStyle/>
          <a:p>
            <a:fld id="{A313051E-C6E0-4684-B05E-539A293A53CD}" type="datetimeFigureOut">
              <a:rPr lang="fr-BE" smtClean="0"/>
              <a:t>2/12/24</a:t>
            </a:fld>
            <a:endParaRPr lang="fr-BE" dirty="0"/>
          </a:p>
        </p:txBody>
      </p:sp>
      <p:sp>
        <p:nvSpPr>
          <p:cNvPr id="8" name="Espace réservé du pied de page 7">
            <a:extLst>
              <a:ext uri="{FF2B5EF4-FFF2-40B4-BE49-F238E27FC236}">
                <a16:creationId xmlns:a16="http://schemas.microsoft.com/office/drawing/2014/main" id="{5009FE12-FA0E-4CEC-9AC1-0DE15843B6F1}"/>
              </a:ext>
            </a:extLst>
          </p:cNvPr>
          <p:cNvSpPr>
            <a:spLocks noGrp="1"/>
          </p:cNvSpPr>
          <p:nvPr>
            <p:ph type="ftr" sz="quarter" idx="11"/>
          </p:nvPr>
        </p:nvSpPr>
        <p:spPr/>
        <p:txBody>
          <a:bodyPr/>
          <a:lstStyle/>
          <a:p>
            <a:endParaRPr lang="fr-BE" dirty="0"/>
          </a:p>
        </p:txBody>
      </p:sp>
      <p:sp>
        <p:nvSpPr>
          <p:cNvPr id="9" name="Espace réservé du numéro de diapositive 8">
            <a:extLst>
              <a:ext uri="{FF2B5EF4-FFF2-40B4-BE49-F238E27FC236}">
                <a16:creationId xmlns:a16="http://schemas.microsoft.com/office/drawing/2014/main" id="{EBF5F8D2-698A-4788-B57F-79296D3A62C0}"/>
              </a:ext>
            </a:extLst>
          </p:cNvPr>
          <p:cNvSpPr>
            <a:spLocks noGrp="1"/>
          </p:cNvSpPr>
          <p:nvPr>
            <p:ph type="sldNum" sz="quarter" idx="12"/>
          </p:nvPr>
        </p:nvSpPr>
        <p:spPr/>
        <p:txBody>
          <a:bodyPr/>
          <a:lstStyle/>
          <a:p>
            <a:fld id="{F879D064-0B6B-42AB-A034-1C6CD1409EF1}" type="slidenum">
              <a:rPr lang="fr-BE" smtClean="0"/>
              <a:t>‹#›</a:t>
            </a:fld>
            <a:endParaRPr lang="fr-BE" dirty="0"/>
          </a:p>
        </p:txBody>
      </p:sp>
    </p:spTree>
    <p:extLst>
      <p:ext uri="{BB962C8B-B14F-4D97-AF65-F5344CB8AC3E}">
        <p14:creationId xmlns:p14="http://schemas.microsoft.com/office/powerpoint/2010/main" val="2390280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0C8A71-8558-44F6-A9A6-3785E6A12CB7}"/>
              </a:ext>
            </a:extLst>
          </p:cNvPr>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1B0F87BF-AD4D-4999-A342-3CC9F76AFB53}"/>
              </a:ext>
            </a:extLst>
          </p:cNvPr>
          <p:cNvSpPr>
            <a:spLocks noGrp="1"/>
          </p:cNvSpPr>
          <p:nvPr>
            <p:ph type="dt" sz="half" idx="10"/>
          </p:nvPr>
        </p:nvSpPr>
        <p:spPr/>
        <p:txBody>
          <a:bodyPr/>
          <a:lstStyle/>
          <a:p>
            <a:fld id="{A313051E-C6E0-4684-B05E-539A293A53CD}" type="datetimeFigureOut">
              <a:rPr lang="fr-BE" smtClean="0"/>
              <a:t>2/12/24</a:t>
            </a:fld>
            <a:endParaRPr lang="fr-BE" dirty="0"/>
          </a:p>
        </p:txBody>
      </p:sp>
      <p:sp>
        <p:nvSpPr>
          <p:cNvPr id="4" name="Espace réservé du pied de page 3">
            <a:extLst>
              <a:ext uri="{FF2B5EF4-FFF2-40B4-BE49-F238E27FC236}">
                <a16:creationId xmlns:a16="http://schemas.microsoft.com/office/drawing/2014/main" id="{15018FE8-CCD5-4AE6-83DE-784D82FDA94B}"/>
              </a:ext>
            </a:extLst>
          </p:cNvPr>
          <p:cNvSpPr>
            <a:spLocks noGrp="1"/>
          </p:cNvSpPr>
          <p:nvPr>
            <p:ph type="ftr" sz="quarter" idx="11"/>
          </p:nvPr>
        </p:nvSpPr>
        <p:spPr/>
        <p:txBody>
          <a:bodyPr/>
          <a:lstStyle/>
          <a:p>
            <a:endParaRPr lang="fr-BE" dirty="0"/>
          </a:p>
        </p:txBody>
      </p:sp>
      <p:sp>
        <p:nvSpPr>
          <p:cNvPr id="5" name="Espace réservé du numéro de diapositive 4">
            <a:extLst>
              <a:ext uri="{FF2B5EF4-FFF2-40B4-BE49-F238E27FC236}">
                <a16:creationId xmlns:a16="http://schemas.microsoft.com/office/drawing/2014/main" id="{9CD6CA5E-D214-4773-AC26-48EB4E7AE611}"/>
              </a:ext>
            </a:extLst>
          </p:cNvPr>
          <p:cNvSpPr>
            <a:spLocks noGrp="1"/>
          </p:cNvSpPr>
          <p:nvPr>
            <p:ph type="sldNum" sz="quarter" idx="12"/>
          </p:nvPr>
        </p:nvSpPr>
        <p:spPr/>
        <p:txBody>
          <a:bodyPr/>
          <a:lstStyle/>
          <a:p>
            <a:fld id="{F879D064-0B6B-42AB-A034-1C6CD1409EF1}" type="slidenum">
              <a:rPr lang="fr-BE" smtClean="0"/>
              <a:t>‹#›</a:t>
            </a:fld>
            <a:endParaRPr lang="fr-BE" dirty="0"/>
          </a:p>
        </p:txBody>
      </p:sp>
    </p:spTree>
    <p:extLst>
      <p:ext uri="{BB962C8B-B14F-4D97-AF65-F5344CB8AC3E}">
        <p14:creationId xmlns:p14="http://schemas.microsoft.com/office/powerpoint/2010/main" val="261861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B3C4824-3614-496A-A664-86B85327C3ED}"/>
              </a:ext>
            </a:extLst>
          </p:cNvPr>
          <p:cNvSpPr>
            <a:spLocks noGrp="1"/>
          </p:cNvSpPr>
          <p:nvPr>
            <p:ph type="dt" sz="half" idx="10"/>
          </p:nvPr>
        </p:nvSpPr>
        <p:spPr/>
        <p:txBody>
          <a:bodyPr/>
          <a:lstStyle/>
          <a:p>
            <a:fld id="{A313051E-C6E0-4684-B05E-539A293A53CD}" type="datetimeFigureOut">
              <a:rPr lang="fr-BE" smtClean="0"/>
              <a:t>2/12/24</a:t>
            </a:fld>
            <a:endParaRPr lang="fr-BE" dirty="0"/>
          </a:p>
        </p:txBody>
      </p:sp>
      <p:sp>
        <p:nvSpPr>
          <p:cNvPr id="3" name="Espace réservé du pied de page 2">
            <a:extLst>
              <a:ext uri="{FF2B5EF4-FFF2-40B4-BE49-F238E27FC236}">
                <a16:creationId xmlns:a16="http://schemas.microsoft.com/office/drawing/2014/main" id="{5100A13B-AED6-48C4-B7FD-D12D1223546A}"/>
              </a:ext>
            </a:extLst>
          </p:cNvPr>
          <p:cNvSpPr>
            <a:spLocks noGrp="1"/>
          </p:cNvSpPr>
          <p:nvPr>
            <p:ph type="ftr" sz="quarter" idx="11"/>
          </p:nvPr>
        </p:nvSpPr>
        <p:spPr/>
        <p:txBody>
          <a:bodyPr/>
          <a:lstStyle/>
          <a:p>
            <a:endParaRPr lang="fr-BE" dirty="0"/>
          </a:p>
        </p:txBody>
      </p:sp>
      <p:sp>
        <p:nvSpPr>
          <p:cNvPr id="4" name="Espace réservé du numéro de diapositive 3">
            <a:extLst>
              <a:ext uri="{FF2B5EF4-FFF2-40B4-BE49-F238E27FC236}">
                <a16:creationId xmlns:a16="http://schemas.microsoft.com/office/drawing/2014/main" id="{E682F0B0-5296-4471-8E4D-FF01D89EBA04}"/>
              </a:ext>
            </a:extLst>
          </p:cNvPr>
          <p:cNvSpPr>
            <a:spLocks noGrp="1"/>
          </p:cNvSpPr>
          <p:nvPr>
            <p:ph type="sldNum" sz="quarter" idx="12"/>
          </p:nvPr>
        </p:nvSpPr>
        <p:spPr/>
        <p:txBody>
          <a:bodyPr/>
          <a:lstStyle/>
          <a:p>
            <a:fld id="{F879D064-0B6B-42AB-A034-1C6CD1409EF1}" type="slidenum">
              <a:rPr lang="fr-BE" smtClean="0"/>
              <a:t>‹#›</a:t>
            </a:fld>
            <a:endParaRPr lang="fr-BE" dirty="0"/>
          </a:p>
        </p:txBody>
      </p:sp>
    </p:spTree>
    <p:extLst>
      <p:ext uri="{BB962C8B-B14F-4D97-AF65-F5344CB8AC3E}">
        <p14:creationId xmlns:p14="http://schemas.microsoft.com/office/powerpoint/2010/main" val="215876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F67834-EEB1-4207-87CA-D6F7A2BB633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du contenu 2">
            <a:extLst>
              <a:ext uri="{FF2B5EF4-FFF2-40B4-BE49-F238E27FC236}">
                <a16:creationId xmlns:a16="http://schemas.microsoft.com/office/drawing/2014/main" id="{891C7D5F-BEA6-4F99-A31F-7277A0A543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a:extLst>
              <a:ext uri="{FF2B5EF4-FFF2-40B4-BE49-F238E27FC236}">
                <a16:creationId xmlns:a16="http://schemas.microsoft.com/office/drawing/2014/main" id="{F87AC38F-8957-4C3A-8BCF-13340A832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9618D13A-8468-4F2D-BF5F-D673AC2CA898}"/>
              </a:ext>
            </a:extLst>
          </p:cNvPr>
          <p:cNvSpPr>
            <a:spLocks noGrp="1"/>
          </p:cNvSpPr>
          <p:nvPr>
            <p:ph type="dt" sz="half" idx="10"/>
          </p:nvPr>
        </p:nvSpPr>
        <p:spPr/>
        <p:txBody>
          <a:bodyPr/>
          <a:lstStyle/>
          <a:p>
            <a:fld id="{A313051E-C6E0-4684-B05E-539A293A53CD}" type="datetimeFigureOut">
              <a:rPr lang="fr-BE" smtClean="0"/>
              <a:t>2/12/24</a:t>
            </a:fld>
            <a:endParaRPr lang="fr-BE" dirty="0"/>
          </a:p>
        </p:txBody>
      </p:sp>
      <p:sp>
        <p:nvSpPr>
          <p:cNvPr id="6" name="Espace réservé du pied de page 5">
            <a:extLst>
              <a:ext uri="{FF2B5EF4-FFF2-40B4-BE49-F238E27FC236}">
                <a16:creationId xmlns:a16="http://schemas.microsoft.com/office/drawing/2014/main" id="{1F2F867D-990D-447D-A0F7-687805446126}"/>
              </a:ext>
            </a:extLst>
          </p:cNvPr>
          <p:cNvSpPr>
            <a:spLocks noGrp="1"/>
          </p:cNvSpPr>
          <p:nvPr>
            <p:ph type="ftr" sz="quarter" idx="11"/>
          </p:nvPr>
        </p:nvSpPr>
        <p:spPr/>
        <p:txBody>
          <a:bodyPr/>
          <a:lstStyle/>
          <a:p>
            <a:endParaRPr lang="fr-BE" dirty="0"/>
          </a:p>
        </p:txBody>
      </p:sp>
      <p:sp>
        <p:nvSpPr>
          <p:cNvPr id="7" name="Espace réservé du numéro de diapositive 6">
            <a:extLst>
              <a:ext uri="{FF2B5EF4-FFF2-40B4-BE49-F238E27FC236}">
                <a16:creationId xmlns:a16="http://schemas.microsoft.com/office/drawing/2014/main" id="{507CC3A6-B101-4903-B13A-D2F760A38FF6}"/>
              </a:ext>
            </a:extLst>
          </p:cNvPr>
          <p:cNvSpPr>
            <a:spLocks noGrp="1"/>
          </p:cNvSpPr>
          <p:nvPr>
            <p:ph type="sldNum" sz="quarter" idx="12"/>
          </p:nvPr>
        </p:nvSpPr>
        <p:spPr/>
        <p:txBody>
          <a:bodyPr/>
          <a:lstStyle/>
          <a:p>
            <a:fld id="{F879D064-0B6B-42AB-A034-1C6CD1409EF1}" type="slidenum">
              <a:rPr lang="fr-BE" smtClean="0"/>
              <a:t>‹#›</a:t>
            </a:fld>
            <a:endParaRPr lang="fr-BE" dirty="0"/>
          </a:p>
        </p:txBody>
      </p:sp>
    </p:spTree>
    <p:extLst>
      <p:ext uri="{BB962C8B-B14F-4D97-AF65-F5344CB8AC3E}">
        <p14:creationId xmlns:p14="http://schemas.microsoft.com/office/powerpoint/2010/main" val="386749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EB726B-F2F8-4D18-88A1-B5AB73A1232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Espace réservé pour une image  2">
            <a:extLst>
              <a:ext uri="{FF2B5EF4-FFF2-40B4-BE49-F238E27FC236}">
                <a16:creationId xmlns:a16="http://schemas.microsoft.com/office/drawing/2014/main" id="{87A8F80A-B715-484F-BE50-1F16FC97C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dirty="0"/>
          </a:p>
        </p:txBody>
      </p:sp>
      <p:sp>
        <p:nvSpPr>
          <p:cNvPr id="4" name="Espace réservé du texte 3">
            <a:extLst>
              <a:ext uri="{FF2B5EF4-FFF2-40B4-BE49-F238E27FC236}">
                <a16:creationId xmlns:a16="http://schemas.microsoft.com/office/drawing/2014/main" id="{BDE8D0CA-91ED-4602-A79B-F12C374FC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DBB3DF4-5ADF-4EC4-9B9D-8D7EC4581A59}"/>
              </a:ext>
            </a:extLst>
          </p:cNvPr>
          <p:cNvSpPr>
            <a:spLocks noGrp="1"/>
          </p:cNvSpPr>
          <p:nvPr>
            <p:ph type="dt" sz="half" idx="10"/>
          </p:nvPr>
        </p:nvSpPr>
        <p:spPr/>
        <p:txBody>
          <a:bodyPr/>
          <a:lstStyle/>
          <a:p>
            <a:fld id="{A313051E-C6E0-4684-B05E-539A293A53CD}" type="datetimeFigureOut">
              <a:rPr lang="fr-BE" smtClean="0"/>
              <a:t>2/12/24</a:t>
            </a:fld>
            <a:endParaRPr lang="fr-BE" dirty="0"/>
          </a:p>
        </p:txBody>
      </p:sp>
      <p:sp>
        <p:nvSpPr>
          <p:cNvPr id="6" name="Espace réservé du pied de page 5">
            <a:extLst>
              <a:ext uri="{FF2B5EF4-FFF2-40B4-BE49-F238E27FC236}">
                <a16:creationId xmlns:a16="http://schemas.microsoft.com/office/drawing/2014/main" id="{178B17C3-8428-4946-B5FF-B6F6AD82D1CA}"/>
              </a:ext>
            </a:extLst>
          </p:cNvPr>
          <p:cNvSpPr>
            <a:spLocks noGrp="1"/>
          </p:cNvSpPr>
          <p:nvPr>
            <p:ph type="ftr" sz="quarter" idx="11"/>
          </p:nvPr>
        </p:nvSpPr>
        <p:spPr/>
        <p:txBody>
          <a:bodyPr/>
          <a:lstStyle/>
          <a:p>
            <a:endParaRPr lang="fr-BE" dirty="0"/>
          </a:p>
        </p:txBody>
      </p:sp>
      <p:sp>
        <p:nvSpPr>
          <p:cNvPr id="7" name="Espace réservé du numéro de diapositive 6">
            <a:extLst>
              <a:ext uri="{FF2B5EF4-FFF2-40B4-BE49-F238E27FC236}">
                <a16:creationId xmlns:a16="http://schemas.microsoft.com/office/drawing/2014/main" id="{90143604-A64D-419E-A25F-FB26F98C069A}"/>
              </a:ext>
            </a:extLst>
          </p:cNvPr>
          <p:cNvSpPr>
            <a:spLocks noGrp="1"/>
          </p:cNvSpPr>
          <p:nvPr>
            <p:ph type="sldNum" sz="quarter" idx="12"/>
          </p:nvPr>
        </p:nvSpPr>
        <p:spPr/>
        <p:txBody>
          <a:bodyPr/>
          <a:lstStyle/>
          <a:p>
            <a:fld id="{F879D064-0B6B-42AB-A034-1C6CD1409EF1}" type="slidenum">
              <a:rPr lang="fr-BE" smtClean="0"/>
              <a:t>‹#›</a:t>
            </a:fld>
            <a:endParaRPr lang="fr-BE" dirty="0"/>
          </a:p>
        </p:txBody>
      </p:sp>
    </p:spTree>
    <p:extLst>
      <p:ext uri="{BB962C8B-B14F-4D97-AF65-F5344CB8AC3E}">
        <p14:creationId xmlns:p14="http://schemas.microsoft.com/office/powerpoint/2010/main" val="109441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6C90362-BC29-45E1-B1B0-AD3689661A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Espace réservé du texte 2">
            <a:extLst>
              <a:ext uri="{FF2B5EF4-FFF2-40B4-BE49-F238E27FC236}">
                <a16:creationId xmlns:a16="http://schemas.microsoft.com/office/drawing/2014/main" id="{BAB26300-E571-469F-81C2-BC2DA80609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FB5C45F2-C699-4B80-A8B3-93C53D21AC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3051E-C6E0-4684-B05E-539A293A53CD}" type="datetimeFigureOut">
              <a:rPr lang="fr-BE" smtClean="0"/>
              <a:t>2/12/24</a:t>
            </a:fld>
            <a:endParaRPr lang="fr-BE" dirty="0"/>
          </a:p>
        </p:txBody>
      </p:sp>
      <p:sp>
        <p:nvSpPr>
          <p:cNvPr id="5" name="Espace réservé du pied de page 4">
            <a:extLst>
              <a:ext uri="{FF2B5EF4-FFF2-40B4-BE49-F238E27FC236}">
                <a16:creationId xmlns:a16="http://schemas.microsoft.com/office/drawing/2014/main" id="{25282F0C-0886-48B6-B118-7D9A9CBB68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dirty="0"/>
          </a:p>
        </p:txBody>
      </p:sp>
      <p:sp>
        <p:nvSpPr>
          <p:cNvPr id="6" name="Espace réservé du numéro de diapositive 5">
            <a:extLst>
              <a:ext uri="{FF2B5EF4-FFF2-40B4-BE49-F238E27FC236}">
                <a16:creationId xmlns:a16="http://schemas.microsoft.com/office/drawing/2014/main" id="{29C2DC83-F3AC-4886-B612-D7A5FAE217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9D064-0B6B-42AB-A034-1C6CD1409EF1}" type="slidenum">
              <a:rPr lang="fr-BE" smtClean="0"/>
              <a:t>‹#›</a:t>
            </a:fld>
            <a:endParaRPr lang="fr-BE" dirty="0"/>
          </a:p>
        </p:txBody>
      </p:sp>
    </p:spTree>
    <p:extLst>
      <p:ext uri="{BB962C8B-B14F-4D97-AF65-F5344CB8AC3E}">
        <p14:creationId xmlns:p14="http://schemas.microsoft.com/office/powerpoint/2010/main" val="3577087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openness.hugin.com/example/cice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111/1365-2664.12696"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cices.eu/resources/" TargetMode="External"/><Relationship Id="rId2" Type="http://schemas.openxmlformats.org/officeDocument/2006/relationships/hyperlink" Target="https://doi.org/10.1111/1365-2664.12696" TargetMode="External"/><Relationship Id="rId1" Type="http://schemas.openxmlformats.org/officeDocument/2006/relationships/slideLayout" Target="../slideLayouts/slideLayout7.xml"/><Relationship Id="rId5" Type="http://schemas.openxmlformats.org/officeDocument/2006/relationships/hyperlink" Target="https://doi.org/10.1016/j.ecolecon.2007.02.024" TargetMode="External"/><Relationship Id="rId4" Type="http://schemas.openxmlformats.org/officeDocument/2006/relationships/hyperlink" Target="https://teebweb.org/publications/teeb-for/synthes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34C8F9-46A5-4A61-837B-F3FE9B0A77F6}"/>
              </a:ext>
            </a:extLst>
          </p:cNvPr>
          <p:cNvSpPr/>
          <p:nvPr/>
        </p:nvSpPr>
        <p:spPr>
          <a:xfrm>
            <a:off x="4838942" y="2617919"/>
            <a:ext cx="1943100" cy="48577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Indicator</a:t>
            </a:r>
            <a:endParaRPr lang="fr-BE" sz="1600" dirty="0">
              <a:solidFill>
                <a:schemeClr val="tx1"/>
              </a:solidFill>
            </a:endParaRPr>
          </a:p>
        </p:txBody>
      </p:sp>
      <p:sp>
        <p:nvSpPr>
          <p:cNvPr id="5" name="Rectangle 4">
            <a:extLst>
              <a:ext uri="{FF2B5EF4-FFF2-40B4-BE49-F238E27FC236}">
                <a16:creationId xmlns:a16="http://schemas.microsoft.com/office/drawing/2014/main" id="{68ADC55B-C93E-442E-B215-EAF1F253A9D7}"/>
              </a:ext>
            </a:extLst>
          </p:cNvPr>
          <p:cNvSpPr/>
          <p:nvPr/>
        </p:nvSpPr>
        <p:spPr>
          <a:xfrm>
            <a:off x="2616416" y="1676133"/>
            <a:ext cx="1943100" cy="48577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Old-indicator</a:t>
            </a:r>
            <a:endParaRPr lang="fr-BE" sz="1600" dirty="0">
              <a:solidFill>
                <a:schemeClr val="tx1"/>
              </a:solidFill>
            </a:endParaRPr>
          </a:p>
        </p:txBody>
      </p:sp>
      <p:sp>
        <p:nvSpPr>
          <p:cNvPr id="6" name="Rectangle 5">
            <a:extLst>
              <a:ext uri="{FF2B5EF4-FFF2-40B4-BE49-F238E27FC236}">
                <a16:creationId xmlns:a16="http://schemas.microsoft.com/office/drawing/2014/main" id="{1C8B1279-7415-45D5-9527-1C46B9F6B98A}"/>
              </a:ext>
            </a:extLst>
          </p:cNvPr>
          <p:cNvSpPr/>
          <p:nvPr/>
        </p:nvSpPr>
        <p:spPr>
          <a:xfrm>
            <a:off x="4838942" y="734623"/>
            <a:ext cx="1943100" cy="48577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Article</a:t>
            </a:r>
            <a:endParaRPr lang="fr-BE" sz="1600" dirty="0">
              <a:solidFill>
                <a:schemeClr val="tx1"/>
              </a:solidFill>
            </a:endParaRPr>
          </a:p>
        </p:txBody>
      </p:sp>
      <p:sp>
        <p:nvSpPr>
          <p:cNvPr id="7" name="Rectangle 6">
            <a:extLst>
              <a:ext uri="{FF2B5EF4-FFF2-40B4-BE49-F238E27FC236}">
                <a16:creationId xmlns:a16="http://schemas.microsoft.com/office/drawing/2014/main" id="{D3AC90F5-3A05-4EF4-B27E-0239858FE42E}"/>
              </a:ext>
            </a:extLst>
          </p:cNvPr>
          <p:cNvSpPr/>
          <p:nvPr/>
        </p:nvSpPr>
        <p:spPr>
          <a:xfrm>
            <a:off x="4838942" y="4443529"/>
            <a:ext cx="1943100" cy="48577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Ecosystem-service</a:t>
            </a:r>
            <a:endParaRPr lang="fr-BE" sz="1600" dirty="0">
              <a:solidFill>
                <a:schemeClr val="tx1"/>
              </a:solidFill>
            </a:endParaRPr>
          </a:p>
        </p:txBody>
      </p:sp>
      <p:sp>
        <p:nvSpPr>
          <p:cNvPr id="8" name="Losange 7">
            <a:extLst>
              <a:ext uri="{FF2B5EF4-FFF2-40B4-BE49-F238E27FC236}">
                <a16:creationId xmlns:a16="http://schemas.microsoft.com/office/drawing/2014/main" id="{A9870D8A-CE94-4A7D-817A-977E907C11FB}"/>
              </a:ext>
            </a:extLst>
          </p:cNvPr>
          <p:cNvSpPr/>
          <p:nvPr/>
        </p:nvSpPr>
        <p:spPr>
          <a:xfrm>
            <a:off x="5002454" y="1666420"/>
            <a:ext cx="1616074" cy="528639"/>
          </a:xfrm>
          <a:prstGeom prst="diamond">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Is cited by</a:t>
            </a:r>
            <a:endParaRPr lang="fr-BE" sz="1200" dirty="0">
              <a:solidFill>
                <a:sysClr val="windowText" lastClr="000000"/>
              </a:solidFill>
            </a:endParaRPr>
          </a:p>
        </p:txBody>
      </p:sp>
      <p:sp>
        <p:nvSpPr>
          <p:cNvPr id="9" name="Losange 8">
            <a:extLst>
              <a:ext uri="{FF2B5EF4-FFF2-40B4-BE49-F238E27FC236}">
                <a16:creationId xmlns:a16="http://schemas.microsoft.com/office/drawing/2014/main" id="{0BF1AE72-079B-4D02-A641-4BB9AB12A4DA}"/>
              </a:ext>
            </a:extLst>
          </p:cNvPr>
          <p:cNvSpPr/>
          <p:nvPr/>
        </p:nvSpPr>
        <p:spPr>
          <a:xfrm>
            <a:off x="4982611" y="3521139"/>
            <a:ext cx="1655761" cy="528639"/>
          </a:xfrm>
          <a:prstGeom prst="diamond">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Quantifies</a:t>
            </a:r>
            <a:endParaRPr lang="fr-BE" sz="1200" dirty="0">
              <a:solidFill>
                <a:sysClr val="windowText" lastClr="000000"/>
              </a:solidFill>
            </a:endParaRPr>
          </a:p>
        </p:txBody>
      </p:sp>
      <p:sp>
        <p:nvSpPr>
          <p:cNvPr id="10" name="Losange 9">
            <a:extLst>
              <a:ext uri="{FF2B5EF4-FFF2-40B4-BE49-F238E27FC236}">
                <a16:creationId xmlns:a16="http://schemas.microsoft.com/office/drawing/2014/main" id="{9A20B4C0-E9F0-4DC8-B1A9-92CE07D35B49}"/>
              </a:ext>
            </a:extLst>
          </p:cNvPr>
          <p:cNvSpPr/>
          <p:nvPr/>
        </p:nvSpPr>
        <p:spPr>
          <a:xfrm>
            <a:off x="2789173" y="2583772"/>
            <a:ext cx="1616074" cy="528639"/>
          </a:xfrm>
          <a:prstGeom prst="diamond">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Comes from</a:t>
            </a:r>
            <a:endParaRPr lang="fr-BE" sz="1200" dirty="0">
              <a:solidFill>
                <a:sysClr val="windowText" lastClr="000000"/>
              </a:solidFill>
            </a:endParaRPr>
          </a:p>
        </p:txBody>
      </p:sp>
      <p:cxnSp>
        <p:nvCxnSpPr>
          <p:cNvPr id="12" name="Connecteur droit avec flèche 11">
            <a:extLst>
              <a:ext uri="{FF2B5EF4-FFF2-40B4-BE49-F238E27FC236}">
                <a16:creationId xmlns:a16="http://schemas.microsoft.com/office/drawing/2014/main" id="{68E97FD8-2B21-491E-B99B-E3AD26584C14}"/>
              </a:ext>
            </a:extLst>
          </p:cNvPr>
          <p:cNvCxnSpPr>
            <a:cxnSpLocks/>
            <a:stCxn id="4" idx="0"/>
            <a:endCxn id="8" idx="2"/>
          </p:cNvCxnSpPr>
          <p:nvPr/>
        </p:nvCxnSpPr>
        <p:spPr>
          <a:xfrm flipH="1" flipV="1">
            <a:off x="5810491" y="2195059"/>
            <a:ext cx="1" cy="42286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05D480E5-648C-4B1D-91C3-13204345E02D}"/>
              </a:ext>
            </a:extLst>
          </p:cNvPr>
          <p:cNvCxnSpPr>
            <a:cxnSpLocks/>
            <a:stCxn id="8" idx="0"/>
            <a:endCxn id="6" idx="2"/>
          </p:cNvCxnSpPr>
          <p:nvPr/>
        </p:nvCxnSpPr>
        <p:spPr>
          <a:xfrm flipV="1">
            <a:off x="5810491" y="1220398"/>
            <a:ext cx="1" cy="44602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CAF64077-C0C2-4C1C-8EA1-FDC56D82B145}"/>
              </a:ext>
            </a:extLst>
          </p:cNvPr>
          <p:cNvCxnSpPr>
            <a:cxnSpLocks/>
            <a:stCxn id="4" idx="2"/>
            <a:endCxn id="9" idx="0"/>
          </p:cNvCxnSpPr>
          <p:nvPr/>
        </p:nvCxnSpPr>
        <p:spPr>
          <a:xfrm>
            <a:off x="5810492" y="3103694"/>
            <a:ext cx="0" cy="41744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62659104-0109-4A0E-A3D6-5D108F489840}"/>
              </a:ext>
            </a:extLst>
          </p:cNvPr>
          <p:cNvCxnSpPr>
            <a:cxnSpLocks/>
            <a:stCxn id="9" idx="2"/>
            <a:endCxn id="7" idx="0"/>
          </p:cNvCxnSpPr>
          <p:nvPr/>
        </p:nvCxnSpPr>
        <p:spPr>
          <a:xfrm>
            <a:off x="5810492" y="4049778"/>
            <a:ext cx="0" cy="39375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B6330254-24E2-4FB7-BE89-45693C1B23D7}"/>
              </a:ext>
            </a:extLst>
          </p:cNvPr>
          <p:cNvCxnSpPr>
            <a:cxnSpLocks/>
            <a:stCxn id="4" idx="1"/>
            <a:endCxn id="10" idx="3"/>
          </p:cNvCxnSpPr>
          <p:nvPr/>
        </p:nvCxnSpPr>
        <p:spPr>
          <a:xfrm flipH="1" flipV="1">
            <a:off x="4405247" y="2848092"/>
            <a:ext cx="433695" cy="1271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5A03D2E0-C9EE-47F7-A1A6-38B77811F7D2}"/>
              </a:ext>
            </a:extLst>
          </p:cNvPr>
          <p:cNvCxnSpPr>
            <a:cxnSpLocks/>
            <a:stCxn id="10" idx="0"/>
            <a:endCxn id="5" idx="2"/>
          </p:cNvCxnSpPr>
          <p:nvPr/>
        </p:nvCxnSpPr>
        <p:spPr>
          <a:xfrm flipH="1" flipV="1">
            <a:off x="3587966" y="2161908"/>
            <a:ext cx="9244" cy="42186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CF1EEE3C-9DFE-4C37-9DD5-673583267C87}"/>
              </a:ext>
            </a:extLst>
          </p:cNvPr>
          <p:cNvSpPr txBox="1"/>
          <p:nvPr/>
        </p:nvSpPr>
        <p:spPr>
          <a:xfrm>
            <a:off x="5842374" y="2229648"/>
            <a:ext cx="381836" cy="369332"/>
          </a:xfrm>
          <a:prstGeom prst="rect">
            <a:avLst/>
          </a:prstGeom>
          <a:noFill/>
        </p:spPr>
        <p:txBody>
          <a:bodyPr wrap="square" rtlCol="0">
            <a:spAutoFit/>
          </a:bodyPr>
          <a:lstStyle/>
          <a:p>
            <a:r>
              <a:rPr lang="fr-FR" dirty="0"/>
              <a:t>M</a:t>
            </a:r>
            <a:endParaRPr lang="fr-BE" dirty="0"/>
          </a:p>
        </p:txBody>
      </p:sp>
      <p:sp>
        <p:nvSpPr>
          <p:cNvPr id="30" name="ZoneTexte 29">
            <a:extLst>
              <a:ext uri="{FF2B5EF4-FFF2-40B4-BE49-F238E27FC236}">
                <a16:creationId xmlns:a16="http://schemas.microsoft.com/office/drawing/2014/main" id="{BC96986F-3ED5-4807-8AC8-243BB6CF74E4}"/>
              </a:ext>
            </a:extLst>
          </p:cNvPr>
          <p:cNvSpPr txBox="1"/>
          <p:nvPr/>
        </p:nvSpPr>
        <p:spPr>
          <a:xfrm>
            <a:off x="5828408" y="1283939"/>
            <a:ext cx="333746" cy="369332"/>
          </a:xfrm>
          <a:prstGeom prst="rect">
            <a:avLst/>
          </a:prstGeom>
          <a:noFill/>
        </p:spPr>
        <p:txBody>
          <a:bodyPr wrap="square" rtlCol="0">
            <a:spAutoFit/>
          </a:bodyPr>
          <a:lstStyle/>
          <a:p>
            <a:r>
              <a:rPr lang="fr-FR" dirty="0"/>
              <a:t>N</a:t>
            </a:r>
            <a:endParaRPr lang="fr-BE" dirty="0"/>
          </a:p>
        </p:txBody>
      </p:sp>
      <p:sp>
        <p:nvSpPr>
          <p:cNvPr id="31" name="ZoneTexte 30">
            <a:extLst>
              <a:ext uri="{FF2B5EF4-FFF2-40B4-BE49-F238E27FC236}">
                <a16:creationId xmlns:a16="http://schemas.microsoft.com/office/drawing/2014/main" id="{2D30ADF9-8A3A-4EC0-819C-631AFF6BD4E4}"/>
              </a:ext>
            </a:extLst>
          </p:cNvPr>
          <p:cNvSpPr txBox="1"/>
          <p:nvPr/>
        </p:nvSpPr>
        <p:spPr>
          <a:xfrm>
            <a:off x="5829076" y="3090502"/>
            <a:ext cx="381836" cy="369332"/>
          </a:xfrm>
          <a:prstGeom prst="rect">
            <a:avLst/>
          </a:prstGeom>
          <a:noFill/>
        </p:spPr>
        <p:txBody>
          <a:bodyPr wrap="square" rtlCol="0">
            <a:spAutoFit/>
          </a:bodyPr>
          <a:lstStyle/>
          <a:p>
            <a:r>
              <a:rPr lang="fr-FR" dirty="0"/>
              <a:t>M</a:t>
            </a:r>
            <a:endParaRPr lang="fr-BE" dirty="0"/>
          </a:p>
        </p:txBody>
      </p:sp>
      <p:sp>
        <p:nvSpPr>
          <p:cNvPr id="32" name="ZoneTexte 31">
            <a:extLst>
              <a:ext uri="{FF2B5EF4-FFF2-40B4-BE49-F238E27FC236}">
                <a16:creationId xmlns:a16="http://schemas.microsoft.com/office/drawing/2014/main" id="{BA0C670C-C125-450C-8F82-B4B5A472FE0F}"/>
              </a:ext>
            </a:extLst>
          </p:cNvPr>
          <p:cNvSpPr txBox="1"/>
          <p:nvPr/>
        </p:nvSpPr>
        <p:spPr>
          <a:xfrm>
            <a:off x="5842374" y="4049778"/>
            <a:ext cx="333746" cy="369332"/>
          </a:xfrm>
          <a:prstGeom prst="rect">
            <a:avLst/>
          </a:prstGeom>
          <a:noFill/>
        </p:spPr>
        <p:txBody>
          <a:bodyPr wrap="square" rtlCol="0">
            <a:spAutoFit/>
          </a:bodyPr>
          <a:lstStyle/>
          <a:p>
            <a:r>
              <a:rPr lang="fr-FR" dirty="0"/>
              <a:t>N</a:t>
            </a:r>
            <a:endParaRPr lang="fr-BE" dirty="0"/>
          </a:p>
        </p:txBody>
      </p:sp>
      <p:sp>
        <p:nvSpPr>
          <p:cNvPr id="33" name="ZoneTexte 32">
            <a:extLst>
              <a:ext uri="{FF2B5EF4-FFF2-40B4-BE49-F238E27FC236}">
                <a16:creationId xmlns:a16="http://schemas.microsoft.com/office/drawing/2014/main" id="{61E6BFB5-960C-4BF2-B476-2027230D666D}"/>
              </a:ext>
            </a:extLst>
          </p:cNvPr>
          <p:cNvSpPr txBox="1"/>
          <p:nvPr/>
        </p:nvSpPr>
        <p:spPr>
          <a:xfrm>
            <a:off x="4453509" y="2502475"/>
            <a:ext cx="381836" cy="369332"/>
          </a:xfrm>
          <a:prstGeom prst="rect">
            <a:avLst/>
          </a:prstGeom>
          <a:noFill/>
        </p:spPr>
        <p:txBody>
          <a:bodyPr wrap="square" rtlCol="0">
            <a:spAutoFit/>
          </a:bodyPr>
          <a:lstStyle/>
          <a:p>
            <a:r>
              <a:rPr lang="fr-FR" dirty="0"/>
              <a:t>M</a:t>
            </a:r>
            <a:endParaRPr lang="fr-BE" dirty="0"/>
          </a:p>
        </p:txBody>
      </p:sp>
      <p:sp>
        <p:nvSpPr>
          <p:cNvPr id="34" name="ZoneTexte 33">
            <a:extLst>
              <a:ext uri="{FF2B5EF4-FFF2-40B4-BE49-F238E27FC236}">
                <a16:creationId xmlns:a16="http://schemas.microsoft.com/office/drawing/2014/main" id="{7B6CF186-6840-47EC-A9B1-59E3DB5C2A17}"/>
              </a:ext>
            </a:extLst>
          </p:cNvPr>
          <p:cNvSpPr txBox="1"/>
          <p:nvPr/>
        </p:nvSpPr>
        <p:spPr>
          <a:xfrm>
            <a:off x="3274685" y="2226272"/>
            <a:ext cx="333746" cy="369332"/>
          </a:xfrm>
          <a:prstGeom prst="rect">
            <a:avLst/>
          </a:prstGeom>
          <a:noFill/>
        </p:spPr>
        <p:txBody>
          <a:bodyPr wrap="square" rtlCol="0">
            <a:spAutoFit/>
          </a:bodyPr>
          <a:lstStyle/>
          <a:p>
            <a:r>
              <a:rPr lang="fr-FR" dirty="0"/>
              <a:t>N</a:t>
            </a:r>
            <a:endParaRPr lang="fr-BE" dirty="0"/>
          </a:p>
        </p:txBody>
      </p:sp>
      <p:sp>
        <p:nvSpPr>
          <p:cNvPr id="35" name="Ellipse 34">
            <a:extLst>
              <a:ext uri="{FF2B5EF4-FFF2-40B4-BE49-F238E27FC236}">
                <a16:creationId xmlns:a16="http://schemas.microsoft.com/office/drawing/2014/main" id="{06EDAC47-1E9D-416B-B455-FC6DC24A0096}"/>
              </a:ext>
            </a:extLst>
          </p:cNvPr>
          <p:cNvSpPr/>
          <p:nvPr/>
        </p:nvSpPr>
        <p:spPr>
          <a:xfrm>
            <a:off x="7286866" y="4132233"/>
            <a:ext cx="2006601" cy="369332"/>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u="sng" dirty="0">
                <a:solidFill>
                  <a:sysClr val="windowText" lastClr="000000"/>
                </a:solidFill>
              </a:rPr>
              <a:t>ES_name_Boerema</a:t>
            </a:r>
            <a:endParaRPr lang="fr-BE" sz="1200" b="1" u="sng" dirty="0">
              <a:solidFill>
                <a:sysClr val="windowText" lastClr="000000"/>
              </a:solidFill>
            </a:endParaRPr>
          </a:p>
        </p:txBody>
      </p:sp>
      <p:sp>
        <p:nvSpPr>
          <p:cNvPr id="36" name="Ellipse 35">
            <a:extLst>
              <a:ext uri="{FF2B5EF4-FFF2-40B4-BE49-F238E27FC236}">
                <a16:creationId xmlns:a16="http://schemas.microsoft.com/office/drawing/2014/main" id="{E10C76A8-C0BB-4848-9451-F3F9C07422CA}"/>
              </a:ext>
            </a:extLst>
          </p:cNvPr>
          <p:cNvSpPr/>
          <p:nvPr/>
        </p:nvSpPr>
        <p:spPr>
          <a:xfrm>
            <a:off x="7286866" y="4576140"/>
            <a:ext cx="1792448" cy="369332"/>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ES_section</a:t>
            </a:r>
            <a:endParaRPr lang="fr-BE" sz="1200" dirty="0">
              <a:solidFill>
                <a:sysClr val="windowText" lastClr="000000"/>
              </a:solidFill>
            </a:endParaRPr>
          </a:p>
        </p:txBody>
      </p:sp>
      <p:sp>
        <p:nvSpPr>
          <p:cNvPr id="37" name="Ellipse 36">
            <a:extLst>
              <a:ext uri="{FF2B5EF4-FFF2-40B4-BE49-F238E27FC236}">
                <a16:creationId xmlns:a16="http://schemas.microsoft.com/office/drawing/2014/main" id="{01FA16F2-35DF-47CE-8A9C-B3D6D7EC90DD}"/>
              </a:ext>
            </a:extLst>
          </p:cNvPr>
          <p:cNvSpPr/>
          <p:nvPr/>
        </p:nvSpPr>
        <p:spPr>
          <a:xfrm>
            <a:off x="7286866" y="5020047"/>
            <a:ext cx="1792448" cy="369332"/>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ES_type_IN</a:t>
            </a:r>
            <a:endParaRPr lang="fr-BE" sz="1200" dirty="0">
              <a:solidFill>
                <a:sysClr val="windowText" lastClr="000000"/>
              </a:solidFill>
            </a:endParaRPr>
          </a:p>
        </p:txBody>
      </p:sp>
      <p:cxnSp>
        <p:nvCxnSpPr>
          <p:cNvPr id="40" name="Connecteur droit 39">
            <a:extLst>
              <a:ext uri="{FF2B5EF4-FFF2-40B4-BE49-F238E27FC236}">
                <a16:creationId xmlns:a16="http://schemas.microsoft.com/office/drawing/2014/main" id="{803637B6-7D09-42CF-AC4B-3DEA8EEF1FD3}"/>
              </a:ext>
            </a:extLst>
          </p:cNvPr>
          <p:cNvCxnSpPr>
            <a:cxnSpLocks/>
            <a:stCxn id="7" idx="3"/>
            <a:endCxn id="35" idx="2"/>
          </p:cNvCxnSpPr>
          <p:nvPr/>
        </p:nvCxnSpPr>
        <p:spPr>
          <a:xfrm flipV="1">
            <a:off x="6782042" y="4316899"/>
            <a:ext cx="504824" cy="36951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9B2DA158-E4B1-4EA5-B584-C1890EAF61BB}"/>
              </a:ext>
            </a:extLst>
          </p:cNvPr>
          <p:cNvCxnSpPr>
            <a:cxnSpLocks/>
            <a:stCxn id="7" idx="3"/>
            <a:endCxn id="36" idx="2"/>
          </p:cNvCxnSpPr>
          <p:nvPr/>
        </p:nvCxnSpPr>
        <p:spPr>
          <a:xfrm>
            <a:off x="6782042" y="4686417"/>
            <a:ext cx="504824" cy="7438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6F94BE73-E88E-49E3-A1F7-AF4BBF04B354}"/>
              </a:ext>
            </a:extLst>
          </p:cNvPr>
          <p:cNvCxnSpPr>
            <a:cxnSpLocks/>
            <a:stCxn id="7" idx="3"/>
            <a:endCxn id="37" idx="2"/>
          </p:cNvCxnSpPr>
          <p:nvPr/>
        </p:nvCxnSpPr>
        <p:spPr>
          <a:xfrm>
            <a:off x="6782042" y="4686417"/>
            <a:ext cx="504824" cy="51829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Ellipse 46">
            <a:extLst>
              <a:ext uri="{FF2B5EF4-FFF2-40B4-BE49-F238E27FC236}">
                <a16:creationId xmlns:a16="http://schemas.microsoft.com/office/drawing/2014/main" id="{AD8EA919-7600-47DA-89E0-8E72BBF3A368}"/>
              </a:ext>
            </a:extLst>
          </p:cNvPr>
          <p:cNvSpPr/>
          <p:nvPr/>
        </p:nvSpPr>
        <p:spPr>
          <a:xfrm>
            <a:off x="7313692" y="2952348"/>
            <a:ext cx="1792448" cy="369332"/>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Indicator_name</a:t>
            </a:r>
            <a:endParaRPr lang="fr-BE" sz="1200" dirty="0">
              <a:solidFill>
                <a:sysClr val="windowText" lastClr="000000"/>
              </a:solidFill>
            </a:endParaRPr>
          </a:p>
        </p:txBody>
      </p:sp>
      <p:sp>
        <p:nvSpPr>
          <p:cNvPr id="48" name="Ellipse 47">
            <a:extLst>
              <a:ext uri="{FF2B5EF4-FFF2-40B4-BE49-F238E27FC236}">
                <a16:creationId xmlns:a16="http://schemas.microsoft.com/office/drawing/2014/main" id="{D4594C14-747B-415F-9418-B46116A792C7}"/>
              </a:ext>
            </a:extLst>
          </p:cNvPr>
          <p:cNvSpPr/>
          <p:nvPr/>
        </p:nvSpPr>
        <p:spPr>
          <a:xfrm>
            <a:off x="7286865" y="1870096"/>
            <a:ext cx="1849969" cy="369332"/>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Measure_method</a:t>
            </a:r>
            <a:endParaRPr lang="fr-BE" sz="1200" dirty="0">
              <a:solidFill>
                <a:sysClr val="windowText" lastClr="000000"/>
              </a:solidFill>
            </a:endParaRPr>
          </a:p>
        </p:txBody>
      </p:sp>
      <p:cxnSp>
        <p:nvCxnSpPr>
          <p:cNvPr id="50" name="Connecteur droit 49">
            <a:extLst>
              <a:ext uri="{FF2B5EF4-FFF2-40B4-BE49-F238E27FC236}">
                <a16:creationId xmlns:a16="http://schemas.microsoft.com/office/drawing/2014/main" id="{F4118F3A-F530-4AD0-B9D8-2B3813A63391}"/>
              </a:ext>
            </a:extLst>
          </p:cNvPr>
          <p:cNvCxnSpPr>
            <a:cxnSpLocks/>
            <a:stCxn id="4" idx="3"/>
            <a:endCxn id="47" idx="2"/>
          </p:cNvCxnSpPr>
          <p:nvPr/>
        </p:nvCxnSpPr>
        <p:spPr>
          <a:xfrm>
            <a:off x="6782042" y="2860807"/>
            <a:ext cx="531650" cy="27620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222F5B45-4818-40F4-A053-80ADA78E357A}"/>
              </a:ext>
            </a:extLst>
          </p:cNvPr>
          <p:cNvCxnSpPr>
            <a:cxnSpLocks/>
            <a:stCxn id="8" idx="3"/>
            <a:endCxn id="48" idx="2"/>
          </p:cNvCxnSpPr>
          <p:nvPr/>
        </p:nvCxnSpPr>
        <p:spPr>
          <a:xfrm>
            <a:off x="6618528" y="1930740"/>
            <a:ext cx="668337" cy="12402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D213A4E7-BE06-43A7-928C-9F25CD886A5D}"/>
              </a:ext>
            </a:extLst>
          </p:cNvPr>
          <p:cNvSpPr/>
          <p:nvPr/>
        </p:nvSpPr>
        <p:spPr>
          <a:xfrm>
            <a:off x="7313692" y="377702"/>
            <a:ext cx="1792448" cy="369332"/>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u="sng" dirty="0">
                <a:solidFill>
                  <a:sysClr val="windowText" lastClr="000000"/>
                </a:solidFill>
              </a:rPr>
              <a:t>DOI</a:t>
            </a:r>
            <a:endParaRPr lang="fr-BE" sz="1200" b="1" u="sng" dirty="0">
              <a:solidFill>
                <a:sysClr val="windowText" lastClr="000000"/>
              </a:solidFill>
            </a:endParaRPr>
          </a:p>
        </p:txBody>
      </p:sp>
      <p:sp>
        <p:nvSpPr>
          <p:cNvPr id="57" name="Ellipse 56">
            <a:extLst>
              <a:ext uri="{FF2B5EF4-FFF2-40B4-BE49-F238E27FC236}">
                <a16:creationId xmlns:a16="http://schemas.microsoft.com/office/drawing/2014/main" id="{13A70AB5-DA72-4D5E-A71D-45C89E25348C}"/>
              </a:ext>
            </a:extLst>
          </p:cNvPr>
          <p:cNvSpPr/>
          <p:nvPr/>
        </p:nvSpPr>
        <p:spPr>
          <a:xfrm>
            <a:off x="7313692" y="827565"/>
            <a:ext cx="1792448" cy="369332"/>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Authors_short</a:t>
            </a:r>
            <a:endParaRPr lang="fr-BE" sz="1200" dirty="0">
              <a:solidFill>
                <a:sysClr val="windowText" lastClr="000000"/>
              </a:solidFill>
            </a:endParaRPr>
          </a:p>
        </p:txBody>
      </p:sp>
      <p:cxnSp>
        <p:nvCxnSpPr>
          <p:cNvPr id="59" name="Connecteur droit 58">
            <a:extLst>
              <a:ext uri="{FF2B5EF4-FFF2-40B4-BE49-F238E27FC236}">
                <a16:creationId xmlns:a16="http://schemas.microsoft.com/office/drawing/2014/main" id="{E83F20F8-ED2B-4741-B380-C4AFCEE20FD7}"/>
              </a:ext>
            </a:extLst>
          </p:cNvPr>
          <p:cNvCxnSpPr>
            <a:cxnSpLocks/>
            <a:stCxn id="6" idx="3"/>
            <a:endCxn id="56" idx="2"/>
          </p:cNvCxnSpPr>
          <p:nvPr/>
        </p:nvCxnSpPr>
        <p:spPr>
          <a:xfrm flipV="1">
            <a:off x="6782042" y="562368"/>
            <a:ext cx="531650" cy="41514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Connecteur droit 59">
            <a:extLst>
              <a:ext uri="{FF2B5EF4-FFF2-40B4-BE49-F238E27FC236}">
                <a16:creationId xmlns:a16="http://schemas.microsoft.com/office/drawing/2014/main" id="{17593416-DEC6-4C30-9E3B-B389334DC71C}"/>
              </a:ext>
            </a:extLst>
          </p:cNvPr>
          <p:cNvCxnSpPr>
            <a:cxnSpLocks/>
            <a:stCxn id="6" idx="3"/>
            <a:endCxn id="57" idx="2"/>
          </p:cNvCxnSpPr>
          <p:nvPr/>
        </p:nvCxnSpPr>
        <p:spPr>
          <a:xfrm>
            <a:off x="6782042" y="977511"/>
            <a:ext cx="531650" cy="347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74" name="Ellipse 73">
            <a:extLst>
              <a:ext uri="{FF2B5EF4-FFF2-40B4-BE49-F238E27FC236}">
                <a16:creationId xmlns:a16="http://schemas.microsoft.com/office/drawing/2014/main" id="{B8E49325-4749-4552-A7FA-4F6EBA0B161E}"/>
              </a:ext>
            </a:extLst>
          </p:cNvPr>
          <p:cNvSpPr/>
          <p:nvPr/>
        </p:nvSpPr>
        <p:spPr>
          <a:xfrm>
            <a:off x="605570" y="1888452"/>
            <a:ext cx="1638291" cy="546911"/>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Old_indicator_name</a:t>
            </a:r>
            <a:endParaRPr lang="fr-BE" sz="1200" dirty="0">
              <a:solidFill>
                <a:sysClr val="windowText" lastClr="000000"/>
              </a:solidFill>
            </a:endParaRPr>
          </a:p>
        </p:txBody>
      </p:sp>
      <p:cxnSp>
        <p:nvCxnSpPr>
          <p:cNvPr id="75" name="Connecteur droit 74">
            <a:extLst>
              <a:ext uri="{FF2B5EF4-FFF2-40B4-BE49-F238E27FC236}">
                <a16:creationId xmlns:a16="http://schemas.microsoft.com/office/drawing/2014/main" id="{C478A153-11C2-4A18-AAC2-8F63001ED252}"/>
              </a:ext>
            </a:extLst>
          </p:cNvPr>
          <p:cNvCxnSpPr>
            <a:cxnSpLocks/>
            <a:stCxn id="5" idx="1"/>
            <a:endCxn id="74" idx="6"/>
          </p:cNvCxnSpPr>
          <p:nvPr/>
        </p:nvCxnSpPr>
        <p:spPr>
          <a:xfrm flipH="1">
            <a:off x="2243861" y="1919021"/>
            <a:ext cx="372555" cy="2428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4" name="Ellipse 83">
            <a:extLst>
              <a:ext uri="{FF2B5EF4-FFF2-40B4-BE49-F238E27FC236}">
                <a16:creationId xmlns:a16="http://schemas.microsoft.com/office/drawing/2014/main" id="{90B432B6-5C18-4308-AB10-5ECB7D605C15}"/>
              </a:ext>
            </a:extLst>
          </p:cNvPr>
          <p:cNvSpPr/>
          <p:nvPr/>
        </p:nvSpPr>
        <p:spPr>
          <a:xfrm>
            <a:off x="7286866" y="1418850"/>
            <a:ext cx="1792448" cy="369332"/>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Article_extract</a:t>
            </a:r>
            <a:endParaRPr lang="fr-BE" sz="1200" dirty="0">
              <a:solidFill>
                <a:sysClr val="windowText" lastClr="000000"/>
              </a:solidFill>
            </a:endParaRPr>
          </a:p>
        </p:txBody>
      </p:sp>
      <p:cxnSp>
        <p:nvCxnSpPr>
          <p:cNvPr id="85" name="Connecteur droit 84">
            <a:extLst>
              <a:ext uri="{FF2B5EF4-FFF2-40B4-BE49-F238E27FC236}">
                <a16:creationId xmlns:a16="http://schemas.microsoft.com/office/drawing/2014/main" id="{4FFB78C4-87EF-4E65-B45D-4DDB20B554CD}"/>
              </a:ext>
            </a:extLst>
          </p:cNvPr>
          <p:cNvCxnSpPr>
            <a:cxnSpLocks/>
            <a:stCxn id="8" idx="3"/>
            <a:endCxn id="84" idx="2"/>
          </p:cNvCxnSpPr>
          <p:nvPr/>
        </p:nvCxnSpPr>
        <p:spPr>
          <a:xfrm flipV="1">
            <a:off x="6618528" y="1603516"/>
            <a:ext cx="668338" cy="32722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1" name="Ellipse 100">
            <a:extLst>
              <a:ext uri="{FF2B5EF4-FFF2-40B4-BE49-F238E27FC236}">
                <a16:creationId xmlns:a16="http://schemas.microsoft.com/office/drawing/2014/main" id="{1DC2EDDF-12BE-40E7-8E6F-2789548C06D0}"/>
              </a:ext>
            </a:extLst>
          </p:cNvPr>
          <p:cNvSpPr/>
          <p:nvPr/>
        </p:nvSpPr>
        <p:spPr>
          <a:xfrm>
            <a:off x="7313692" y="3396255"/>
            <a:ext cx="1792448" cy="369332"/>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Cascade_stage</a:t>
            </a:r>
            <a:endParaRPr lang="fr-BE" sz="1200" dirty="0">
              <a:solidFill>
                <a:sysClr val="windowText" lastClr="000000"/>
              </a:solidFill>
            </a:endParaRPr>
          </a:p>
        </p:txBody>
      </p:sp>
      <p:cxnSp>
        <p:nvCxnSpPr>
          <p:cNvPr id="102" name="Connecteur droit 101">
            <a:extLst>
              <a:ext uri="{FF2B5EF4-FFF2-40B4-BE49-F238E27FC236}">
                <a16:creationId xmlns:a16="http://schemas.microsoft.com/office/drawing/2014/main" id="{80102991-8E5C-4FA0-9713-D8B0B0BFBAE3}"/>
              </a:ext>
            </a:extLst>
          </p:cNvPr>
          <p:cNvCxnSpPr>
            <a:cxnSpLocks/>
            <a:stCxn id="4" idx="3"/>
            <a:endCxn id="101" idx="2"/>
          </p:cNvCxnSpPr>
          <p:nvPr/>
        </p:nvCxnSpPr>
        <p:spPr>
          <a:xfrm>
            <a:off x="6782042" y="2860807"/>
            <a:ext cx="531650" cy="72011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A147CA85-CE4B-4F74-A083-E5921E7692D5}"/>
              </a:ext>
            </a:extLst>
          </p:cNvPr>
          <p:cNvSpPr/>
          <p:nvPr/>
        </p:nvSpPr>
        <p:spPr>
          <a:xfrm>
            <a:off x="10435819" y="687139"/>
            <a:ext cx="1389926" cy="36933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tx1"/>
                </a:solidFill>
              </a:rPr>
              <a:t>Entity</a:t>
            </a:r>
            <a:endParaRPr lang="fr-BE" sz="1200" dirty="0">
              <a:solidFill>
                <a:schemeClr val="tx1"/>
              </a:solidFill>
            </a:endParaRPr>
          </a:p>
        </p:txBody>
      </p:sp>
      <p:sp>
        <p:nvSpPr>
          <p:cNvPr id="53" name="Ellipse 52">
            <a:extLst>
              <a:ext uri="{FF2B5EF4-FFF2-40B4-BE49-F238E27FC236}">
                <a16:creationId xmlns:a16="http://schemas.microsoft.com/office/drawing/2014/main" id="{BA7BA78C-B770-4064-BD0E-67A801076052}"/>
              </a:ext>
            </a:extLst>
          </p:cNvPr>
          <p:cNvSpPr/>
          <p:nvPr/>
        </p:nvSpPr>
        <p:spPr>
          <a:xfrm>
            <a:off x="10369148" y="1179106"/>
            <a:ext cx="1485306" cy="369332"/>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Attribute</a:t>
            </a:r>
            <a:endParaRPr lang="fr-BE" sz="1200" dirty="0">
              <a:solidFill>
                <a:sysClr val="windowText" lastClr="000000"/>
              </a:solidFill>
            </a:endParaRPr>
          </a:p>
        </p:txBody>
      </p:sp>
      <p:sp>
        <p:nvSpPr>
          <p:cNvPr id="54" name="Losange 53">
            <a:extLst>
              <a:ext uri="{FF2B5EF4-FFF2-40B4-BE49-F238E27FC236}">
                <a16:creationId xmlns:a16="http://schemas.microsoft.com/office/drawing/2014/main" id="{B62AB915-7AC4-4E8B-95BD-35A650826258}"/>
              </a:ext>
            </a:extLst>
          </p:cNvPr>
          <p:cNvSpPr/>
          <p:nvPr/>
        </p:nvSpPr>
        <p:spPr>
          <a:xfrm>
            <a:off x="10435819" y="2102912"/>
            <a:ext cx="1389926" cy="404812"/>
          </a:xfrm>
          <a:prstGeom prst="diamond">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Relation</a:t>
            </a:r>
            <a:endParaRPr lang="fr-BE" sz="1200" dirty="0">
              <a:solidFill>
                <a:sysClr val="windowText" lastClr="000000"/>
              </a:solidFill>
            </a:endParaRPr>
          </a:p>
        </p:txBody>
      </p:sp>
      <p:sp>
        <p:nvSpPr>
          <p:cNvPr id="55" name="Rectangle 54">
            <a:extLst>
              <a:ext uri="{FF2B5EF4-FFF2-40B4-BE49-F238E27FC236}">
                <a16:creationId xmlns:a16="http://schemas.microsoft.com/office/drawing/2014/main" id="{941D47BD-55B2-4B16-B5EE-DF8F45E2A970}"/>
              </a:ext>
            </a:extLst>
          </p:cNvPr>
          <p:cNvSpPr/>
          <p:nvPr/>
        </p:nvSpPr>
        <p:spPr>
          <a:xfrm>
            <a:off x="10369148" y="251206"/>
            <a:ext cx="1485306" cy="3693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u="sng" dirty="0">
                <a:solidFill>
                  <a:schemeClr val="tx1"/>
                </a:solidFill>
              </a:rPr>
              <a:t>Legend</a:t>
            </a:r>
            <a:endParaRPr lang="fr-BE" sz="1400" b="1" u="sng" dirty="0">
              <a:solidFill>
                <a:schemeClr val="tx1"/>
              </a:solidFill>
            </a:endParaRPr>
          </a:p>
        </p:txBody>
      </p:sp>
      <p:sp>
        <p:nvSpPr>
          <p:cNvPr id="62" name="Ellipse 61">
            <a:extLst>
              <a:ext uri="{FF2B5EF4-FFF2-40B4-BE49-F238E27FC236}">
                <a16:creationId xmlns:a16="http://schemas.microsoft.com/office/drawing/2014/main" id="{EE4620F0-58D1-4718-B663-6DB9EECEEE0F}"/>
              </a:ext>
            </a:extLst>
          </p:cNvPr>
          <p:cNvSpPr/>
          <p:nvPr/>
        </p:nvSpPr>
        <p:spPr>
          <a:xfrm>
            <a:off x="10369148" y="1639640"/>
            <a:ext cx="1485306" cy="369332"/>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u="sng" dirty="0">
                <a:solidFill>
                  <a:sysClr val="windowText" lastClr="000000"/>
                </a:solidFill>
              </a:rPr>
              <a:t>Key attribute</a:t>
            </a:r>
            <a:endParaRPr lang="fr-BE" sz="1200" b="1" u="sng" dirty="0">
              <a:solidFill>
                <a:sysClr val="windowText" lastClr="000000"/>
              </a:solidFill>
            </a:endParaRPr>
          </a:p>
        </p:txBody>
      </p:sp>
      <p:sp>
        <p:nvSpPr>
          <p:cNvPr id="63" name="Ellipse 62">
            <a:extLst>
              <a:ext uri="{FF2B5EF4-FFF2-40B4-BE49-F238E27FC236}">
                <a16:creationId xmlns:a16="http://schemas.microsoft.com/office/drawing/2014/main" id="{0B30B0D2-F26E-4B57-B697-02D2F682A831}"/>
              </a:ext>
            </a:extLst>
          </p:cNvPr>
          <p:cNvSpPr/>
          <p:nvPr/>
        </p:nvSpPr>
        <p:spPr>
          <a:xfrm>
            <a:off x="7344386" y="5461864"/>
            <a:ext cx="2266277" cy="350699"/>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ES_type_OUT_income</a:t>
            </a:r>
            <a:endParaRPr lang="fr-BE" sz="1200" dirty="0">
              <a:solidFill>
                <a:sysClr val="windowText" lastClr="000000"/>
              </a:solidFill>
            </a:endParaRPr>
          </a:p>
        </p:txBody>
      </p:sp>
      <p:sp>
        <p:nvSpPr>
          <p:cNvPr id="64" name="Ellipse 63">
            <a:extLst>
              <a:ext uri="{FF2B5EF4-FFF2-40B4-BE49-F238E27FC236}">
                <a16:creationId xmlns:a16="http://schemas.microsoft.com/office/drawing/2014/main" id="{8901E006-45F5-4993-9D89-534ED4BB6966}"/>
              </a:ext>
            </a:extLst>
          </p:cNvPr>
          <p:cNvSpPr/>
          <p:nvPr/>
        </p:nvSpPr>
        <p:spPr>
          <a:xfrm>
            <a:off x="7344386" y="5904400"/>
            <a:ext cx="2570175" cy="350699"/>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ES_type_OUT_no_income</a:t>
            </a:r>
            <a:endParaRPr lang="fr-BE" sz="1200" dirty="0">
              <a:solidFill>
                <a:sysClr val="windowText" lastClr="000000"/>
              </a:solidFill>
            </a:endParaRPr>
          </a:p>
        </p:txBody>
      </p:sp>
      <p:cxnSp>
        <p:nvCxnSpPr>
          <p:cNvPr id="65" name="Connecteur droit 64">
            <a:extLst>
              <a:ext uri="{FF2B5EF4-FFF2-40B4-BE49-F238E27FC236}">
                <a16:creationId xmlns:a16="http://schemas.microsoft.com/office/drawing/2014/main" id="{5F3C1E6A-5E58-44A8-ABFD-0111F906CFB0}"/>
              </a:ext>
            </a:extLst>
          </p:cNvPr>
          <p:cNvCxnSpPr>
            <a:cxnSpLocks/>
            <a:stCxn id="7" idx="3"/>
            <a:endCxn id="63" idx="2"/>
          </p:cNvCxnSpPr>
          <p:nvPr/>
        </p:nvCxnSpPr>
        <p:spPr>
          <a:xfrm>
            <a:off x="6782042" y="4686417"/>
            <a:ext cx="562344" cy="95079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292E7A4C-672C-4CAC-BC90-A1F31155C955}"/>
              </a:ext>
            </a:extLst>
          </p:cNvPr>
          <p:cNvCxnSpPr>
            <a:cxnSpLocks/>
            <a:stCxn id="7" idx="3"/>
            <a:endCxn id="64" idx="2"/>
          </p:cNvCxnSpPr>
          <p:nvPr/>
        </p:nvCxnSpPr>
        <p:spPr>
          <a:xfrm>
            <a:off x="6782042" y="4686417"/>
            <a:ext cx="562344" cy="139333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17A0BA46-0529-40FE-A217-557729CC45D7}"/>
              </a:ext>
            </a:extLst>
          </p:cNvPr>
          <p:cNvSpPr/>
          <p:nvPr/>
        </p:nvSpPr>
        <p:spPr>
          <a:xfrm>
            <a:off x="10302476" y="213458"/>
            <a:ext cx="1655761" cy="243839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dirty="0"/>
          </a:p>
        </p:txBody>
      </p:sp>
      <p:sp>
        <p:nvSpPr>
          <p:cNvPr id="72" name="Losange 71">
            <a:extLst>
              <a:ext uri="{FF2B5EF4-FFF2-40B4-BE49-F238E27FC236}">
                <a16:creationId xmlns:a16="http://schemas.microsoft.com/office/drawing/2014/main" id="{D41AF727-990B-423D-BD64-E7AEBD8B33E8}"/>
              </a:ext>
            </a:extLst>
          </p:cNvPr>
          <p:cNvSpPr/>
          <p:nvPr/>
        </p:nvSpPr>
        <p:spPr>
          <a:xfrm>
            <a:off x="2703448" y="4378869"/>
            <a:ext cx="1701799" cy="615096"/>
          </a:xfrm>
          <a:prstGeom prst="diamond">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Is equivalent to</a:t>
            </a:r>
            <a:endParaRPr lang="fr-BE" sz="1200" dirty="0">
              <a:solidFill>
                <a:sysClr val="windowText" lastClr="000000"/>
              </a:solidFill>
            </a:endParaRPr>
          </a:p>
        </p:txBody>
      </p:sp>
      <p:cxnSp>
        <p:nvCxnSpPr>
          <p:cNvPr id="76" name="Connecteur droit avec flèche 75">
            <a:extLst>
              <a:ext uri="{FF2B5EF4-FFF2-40B4-BE49-F238E27FC236}">
                <a16:creationId xmlns:a16="http://schemas.microsoft.com/office/drawing/2014/main" id="{07BC3A1B-D506-456C-9476-B8894D2576EF}"/>
              </a:ext>
            </a:extLst>
          </p:cNvPr>
          <p:cNvCxnSpPr>
            <a:cxnSpLocks/>
            <a:stCxn id="7" idx="1"/>
            <a:endCxn id="72" idx="3"/>
          </p:cNvCxnSpPr>
          <p:nvPr/>
        </p:nvCxnSpPr>
        <p:spPr>
          <a:xfrm flipH="1">
            <a:off x="4405247" y="4686417"/>
            <a:ext cx="433695"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7E0356C2-F4F0-4A14-99EF-C29369BE9493}"/>
              </a:ext>
            </a:extLst>
          </p:cNvPr>
          <p:cNvCxnSpPr>
            <a:cxnSpLocks/>
            <a:stCxn id="7" idx="2"/>
            <a:endCxn id="204" idx="0"/>
          </p:cNvCxnSpPr>
          <p:nvPr/>
        </p:nvCxnSpPr>
        <p:spPr>
          <a:xfrm flipH="1">
            <a:off x="5809030" y="4929304"/>
            <a:ext cx="1462" cy="39104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FC77309C-7DDF-41BC-B2A0-341CC7F3A59F}"/>
              </a:ext>
            </a:extLst>
          </p:cNvPr>
          <p:cNvSpPr/>
          <p:nvPr/>
        </p:nvSpPr>
        <p:spPr>
          <a:xfrm>
            <a:off x="2581336" y="5385010"/>
            <a:ext cx="1943100" cy="48577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CICES</a:t>
            </a:r>
            <a:endParaRPr lang="fr-BE" sz="1600" dirty="0">
              <a:solidFill>
                <a:schemeClr val="tx1"/>
              </a:solidFill>
            </a:endParaRPr>
          </a:p>
        </p:txBody>
      </p:sp>
      <p:sp>
        <p:nvSpPr>
          <p:cNvPr id="179" name="Ellipse 178">
            <a:extLst>
              <a:ext uri="{FF2B5EF4-FFF2-40B4-BE49-F238E27FC236}">
                <a16:creationId xmlns:a16="http://schemas.microsoft.com/office/drawing/2014/main" id="{C06A9F91-33B3-4F63-8CDA-B14AA3A72E09}"/>
              </a:ext>
            </a:extLst>
          </p:cNvPr>
          <p:cNvSpPr/>
          <p:nvPr/>
        </p:nvSpPr>
        <p:spPr>
          <a:xfrm>
            <a:off x="365070" y="5443231"/>
            <a:ext cx="1935093" cy="369332"/>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u="sng" dirty="0">
                <a:solidFill>
                  <a:sysClr val="windowText" lastClr="000000"/>
                </a:solidFill>
              </a:rPr>
              <a:t>ES_name_CICES</a:t>
            </a:r>
            <a:endParaRPr lang="fr-BE" sz="1200" b="1" u="sng" dirty="0">
              <a:solidFill>
                <a:sysClr val="windowText" lastClr="000000"/>
              </a:solidFill>
            </a:endParaRPr>
          </a:p>
        </p:txBody>
      </p:sp>
      <p:cxnSp>
        <p:nvCxnSpPr>
          <p:cNvPr id="180" name="Connecteur droit 179">
            <a:extLst>
              <a:ext uri="{FF2B5EF4-FFF2-40B4-BE49-F238E27FC236}">
                <a16:creationId xmlns:a16="http://schemas.microsoft.com/office/drawing/2014/main" id="{F23867FD-8475-444B-89EF-7F361F9342AE}"/>
              </a:ext>
            </a:extLst>
          </p:cNvPr>
          <p:cNvCxnSpPr>
            <a:cxnSpLocks/>
            <a:stCxn id="80" idx="1"/>
            <a:endCxn id="179" idx="6"/>
          </p:cNvCxnSpPr>
          <p:nvPr/>
        </p:nvCxnSpPr>
        <p:spPr>
          <a:xfrm flipH="1" flipV="1">
            <a:off x="2300163" y="5627897"/>
            <a:ext cx="281173" cy="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3" name="Rectangle 182">
            <a:extLst>
              <a:ext uri="{FF2B5EF4-FFF2-40B4-BE49-F238E27FC236}">
                <a16:creationId xmlns:a16="http://schemas.microsoft.com/office/drawing/2014/main" id="{27940062-ACB4-44F8-802F-8F950D59A4E3}"/>
              </a:ext>
            </a:extLst>
          </p:cNvPr>
          <p:cNvSpPr/>
          <p:nvPr/>
        </p:nvSpPr>
        <p:spPr>
          <a:xfrm>
            <a:off x="2581336" y="3545985"/>
            <a:ext cx="1943100" cy="48577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TEEB</a:t>
            </a:r>
            <a:endParaRPr lang="fr-BE" sz="1600" dirty="0">
              <a:solidFill>
                <a:schemeClr val="tx1"/>
              </a:solidFill>
            </a:endParaRPr>
          </a:p>
        </p:txBody>
      </p:sp>
      <p:cxnSp>
        <p:nvCxnSpPr>
          <p:cNvPr id="184" name="Connecteur droit avec flèche 183">
            <a:extLst>
              <a:ext uri="{FF2B5EF4-FFF2-40B4-BE49-F238E27FC236}">
                <a16:creationId xmlns:a16="http://schemas.microsoft.com/office/drawing/2014/main" id="{2361563A-1027-40F6-9CCE-290CB4F49ED4}"/>
              </a:ext>
            </a:extLst>
          </p:cNvPr>
          <p:cNvCxnSpPr>
            <a:cxnSpLocks/>
            <a:stCxn id="72" idx="0"/>
            <a:endCxn id="183" idx="2"/>
          </p:cNvCxnSpPr>
          <p:nvPr/>
        </p:nvCxnSpPr>
        <p:spPr>
          <a:xfrm flipH="1" flipV="1">
            <a:off x="3552886" y="4031760"/>
            <a:ext cx="1462" cy="34710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7" name="Ellipse 186">
            <a:extLst>
              <a:ext uri="{FF2B5EF4-FFF2-40B4-BE49-F238E27FC236}">
                <a16:creationId xmlns:a16="http://schemas.microsoft.com/office/drawing/2014/main" id="{144DB4F2-C80D-49B8-A830-851D77766408}"/>
              </a:ext>
            </a:extLst>
          </p:cNvPr>
          <p:cNvSpPr/>
          <p:nvPr/>
        </p:nvSpPr>
        <p:spPr>
          <a:xfrm>
            <a:off x="365070" y="3604206"/>
            <a:ext cx="1935093" cy="369332"/>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u="sng" dirty="0">
                <a:solidFill>
                  <a:sysClr val="windowText" lastClr="000000"/>
                </a:solidFill>
              </a:rPr>
              <a:t>ES_name_TEEB</a:t>
            </a:r>
            <a:endParaRPr lang="fr-BE" sz="1200" b="1" u="sng" dirty="0">
              <a:solidFill>
                <a:sysClr val="windowText" lastClr="000000"/>
              </a:solidFill>
            </a:endParaRPr>
          </a:p>
        </p:txBody>
      </p:sp>
      <p:cxnSp>
        <p:nvCxnSpPr>
          <p:cNvPr id="188" name="Connecteur droit 187">
            <a:extLst>
              <a:ext uri="{FF2B5EF4-FFF2-40B4-BE49-F238E27FC236}">
                <a16:creationId xmlns:a16="http://schemas.microsoft.com/office/drawing/2014/main" id="{BA935141-6A56-4412-9FAF-D4BE9FEB1B45}"/>
              </a:ext>
            </a:extLst>
          </p:cNvPr>
          <p:cNvCxnSpPr>
            <a:cxnSpLocks/>
            <a:stCxn id="183" idx="1"/>
            <a:endCxn id="187" idx="6"/>
          </p:cNvCxnSpPr>
          <p:nvPr/>
        </p:nvCxnSpPr>
        <p:spPr>
          <a:xfrm flipH="1" flipV="1">
            <a:off x="2300163" y="3788872"/>
            <a:ext cx="281173" cy="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1" name="ZoneTexte 200">
            <a:extLst>
              <a:ext uri="{FF2B5EF4-FFF2-40B4-BE49-F238E27FC236}">
                <a16:creationId xmlns:a16="http://schemas.microsoft.com/office/drawing/2014/main" id="{79354E2F-84F2-4676-9B8B-03D9D18907D0}"/>
              </a:ext>
            </a:extLst>
          </p:cNvPr>
          <p:cNvSpPr txBox="1"/>
          <p:nvPr/>
        </p:nvSpPr>
        <p:spPr>
          <a:xfrm>
            <a:off x="4431176" y="4336606"/>
            <a:ext cx="381836" cy="369332"/>
          </a:xfrm>
          <a:prstGeom prst="rect">
            <a:avLst/>
          </a:prstGeom>
          <a:noFill/>
        </p:spPr>
        <p:txBody>
          <a:bodyPr wrap="square" rtlCol="0">
            <a:spAutoFit/>
          </a:bodyPr>
          <a:lstStyle/>
          <a:p>
            <a:r>
              <a:rPr lang="fr-FR" dirty="0"/>
              <a:t>M</a:t>
            </a:r>
            <a:endParaRPr lang="fr-BE" dirty="0"/>
          </a:p>
        </p:txBody>
      </p:sp>
      <p:sp>
        <p:nvSpPr>
          <p:cNvPr id="202" name="ZoneTexte 201">
            <a:extLst>
              <a:ext uri="{FF2B5EF4-FFF2-40B4-BE49-F238E27FC236}">
                <a16:creationId xmlns:a16="http://schemas.microsoft.com/office/drawing/2014/main" id="{BE2E87F7-597A-4D81-97AB-DF617BBE3B27}"/>
              </a:ext>
            </a:extLst>
          </p:cNvPr>
          <p:cNvSpPr txBox="1"/>
          <p:nvPr/>
        </p:nvSpPr>
        <p:spPr>
          <a:xfrm>
            <a:off x="3550172" y="4040289"/>
            <a:ext cx="333746" cy="369332"/>
          </a:xfrm>
          <a:prstGeom prst="rect">
            <a:avLst/>
          </a:prstGeom>
          <a:noFill/>
        </p:spPr>
        <p:txBody>
          <a:bodyPr wrap="square" rtlCol="0">
            <a:spAutoFit/>
          </a:bodyPr>
          <a:lstStyle/>
          <a:p>
            <a:r>
              <a:rPr lang="fr-FR" dirty="0"/>
              <a:t>N</a:t>
            </a:r>
            <a:endParaRPr lang="fr-BE" dirty="0"/>
          </a:p>
        </p:txBody>
      </p:sp>
      <p:sp>
        <p:nvSpPr>
          <p:cNvPr id="203" name="ZoneTexte 202">
            <a:extLst>
              <a:ext uri="{FF2B5EF4-FFF2-40B4-BE49-F238E27FC236}">
                <a16:creationId xmlns:a16="http://schemas.microsoft.com/office/drawing/2014/main" id="{41A86C54-9D79-4C3E-A13B-4DE4E87FF61A}"/>
              </a:ext>
            </a:extLst>
          </p:cNvPr>
          <p:cNvSpPr txBox="1"/>
          <p:nvPr/>
        </p:nvSpPr>
        <p:spPr>
          <a:xfrm>
            <a:off x="4574410" y="5277198"/>
            <a:ext cx="333746" cy="369332"/>
          </a:xfrm>
          <a:prstGeom prst="rect">
            <a:avLst/>
          </a:prstGeom>
          <a:noFill/>
        </p:spPr>
        <p:txBody>
          <a:bodyPr wrap="square" rtlCol="0">
            <a:spAutoFit/>
          </a:bodyPr>
          <a:lstStyle/>
          <a:p>
            <a:r>
              <a:rPr lang="fr-FR" dirty="0"/>
              <a:t>N</a:t>
            </a:r>
            <a:endParaRPr lang="fr-BE" dirty="0"/>
          </a:p>
        </p:txBody>
      </p:sp>
      <p:sp>
        <p:nvSpPr>
          <p:cNvPr id="204" name="Losange 203">
            <a:extLst>
              <a:ext uri="{FF2B5EF4-FFF2-40B4-BE49-F238E27FC236}">
                <a16:creationId xmlns:a16="http://schemas.microsoft.com/office/drawing/2014/main" id="{0D7B4B94-A024-4EC4-8077-B8947B08F6B3}"/>
              </a:ext>
            </a:extLst>
          </p:cNvPr>
          <p:cNvSpPr/>
          <p:nvPr/>
        </p:nvSpPr>
        <p:spPr>
          <a:xfrm>
            <a:off x="4958130" y="5320349"/>
            <a:ext cx="1701799" cy="615096"/>
          </a:xfrm>
          <a:prstGeom prst="diamond">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solidFill>
                  <a:sysClr val="windowText" lastClr="000000"/>
                </a:solidFill>
              </a:rPr>
              <a:t>Is equivalent to</a:t>
            </a:r>
            <a:endParaRPr lang="fr-BE" sz="1200" dirty="0">
              <a:solidFill>
                <a:sysClr val="windowText" lastClr="000000"/>
              </a:solidFill>
            </a:endParaRPr>
          </a:p>
        </p:txBody>
      </p:sp>
      <p:sp>
        <p:nvSpPr>
          <p:cNvPr id="205" name="ZoneTexte 204">
            <a:extLst>
              <a:ext uri="{FF2B5EF4-FFF2-40B4-BE49-F238E27FC236}">
                <a16:creationId xmlns:a16="http://schemas.microsoft.com/office/drawing/2014/main" id="{680BE2D9-D188-418C-84E5-1942FE10BF4B}"/>
              </a:ext>
            </a:extLst>
          </p:cNvPr>
          <p:cNvSpPr txBox="1"/>
          <p:nvPr/>
        </p:nvSpPr>
        <p:spPr>
          <a:xfrm>
            <a:off x="5833816" y="4934570"/>
            <a:ext cx="381836" cy="369332"/>
          </a:xfrm>
          <a:prstGeom prst="rect">
            <a:avLst/>
          </a:prstGeom>
          <a:noFill/>
        </p:spPr>
        <p:txBody>
          <a:bodyPr wrap="square" rtlCol="0">
            <a:spAutoFit/>
          </a:bodyPr>
          <a:lstStyle/>
          <a:p>
            <a:r>
              <a:rPr lang="fr-FR" dirty="0"/>
              <a:t>M</a:t>
            </a:r>
            <a:endParaRPr lang="fr-BE" dirty="0"/>
          </a:p>
        </p:txBody>
      </p:sp>
      <p:cxnSp>
        <p:nvCxnSpPr>
          <p:cNvPr id="208" name="Connecteur droit avec flèche 207">
            <a:extLst>
              <a:ext uri="{FF2B5EF4-FFF2-40B4-BE49-F238E27FC236}">
                <a16:creationId xmlns:a16="http://schemas.microsoft.com/office/drawing/2014/main" id="{CD2052AE-FC49-429F-A1C6-C75426C0F39F}"/>
              </a:ext>
            </a:extLst>
          </p:cNvPr>
          <p:cNvCxnSpPr>
            <a:cxnSpLocks/>
            <a:stCxn id="204" idx="1"/>
            <a:endCxn id="80" idx="3"/>
          </p:cNvCxnSpPr>
          <p:nvPr/>
        </p:nvCxnSpPr>
        <p:spPr>
          <a:xfrm flipH="1">
            <a:off x="4524436" y="5627897"/>
            <a:ext cx="433694"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8" name="Ellipse 217">
            <a:extLst>
              <a:ext uri="{FF2B5EF4-FFF2-40B4-BE49-F238E27FC236}">
                <a16:creationId xmlns:a16="http://schemas.microsoft.com/office/drawing/2014/main" id="{4DA252F5-42CA-4F1C-9B03-8D32E44C9CCF}"/>
              </a:ext>
            </a:extLst>
          </p:cNvPr>
          <p:cNvSpPr/>
          <p:nvPr/>
        </p:nvSpPr>
        <p:spPr>
          <a:xfrm>
            <a:off x="7286866" y="2507724"/>
            <a:ext cx="1792448" cy="369332"/>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u="sng" dirty="0">
                <a:solidFill>
                  <a:sysClr val="windowText" lastClr="000000"/>
                </a:solidFill>
              </a:rPr>
              <a:t>ID</a:t>
            </a:r>
            <a:endParaRPr lang="fr-BE" sz="1200" b="1" u="sng" dirty="0">
              <a:solidFill>
                <a:sysClr val="windowText" lastClr="000000"/>
              </a:solidFill>
            </a:endParaRPr>
          </a:p>
        </p:txBody>
      </p:sp>
      <p:cxnSp>
        <p:nvCxnSpPr>
          <p:cNvPr id="219" name="Connecteur droit 218">
            <a:extLst>
              <a:ext uri="{FF2B5EF4-FFF2-40B4-BE49-F238E27FC236}">
                <a16:creationId xmlns:a16="http://schemas.microsoft.com/office/drawing/2014/main" id="{44ACF9D0-CE7B-4D94-898C-31BE3FBE2913}"/>
              </a:ext>
            </a:extLst>
          </p:cNvPr>
          <p:cNvCxnSpPr>
            <a:cxnSpLocks/>
            <a:stCxn id="4" idx="3"/>
            <a:endCxn id="218" idx="2"/>
          </p:cNvCxnSpPr>
          <p:nvPr/>
        </p:nvCxnSpPr>
        <p:spPr>
          <a:xfrm flipV="1">
            <a:off x="6782042" y="2692390"/>
            <a:ext cx="504824" cy="1684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25" name="Ellipse 224">
            <a:extLst>
              <a:ext uri="{FF2B5EF4-FFF2-40B4-BE49-F238E27FC236}">
                <a16:creationId xmlns:a16="http://schemas.microsoft.com/office/drawing/2014/main" id="{E9449E3C-07A1-492D-9B6D-046424A19A90}"/>
              </a:ext>
            </a:extLst>
          </p:cNvPr>
          <p:cNvSpPr/>
          <p:nvPr/>
        </p:nvSpPr>
        <p:spPr>
          <a:xfrm>
            <a:off x="605569" y="1454974"/>
            <a:ext cx="1638292" cy="369332"/>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u="sng" dirty="0">
                <a:solidFill>
                  <a:sysClr val="windowText" lastClr="000000"/>
                </a:solidFill>
              </a:rPr>
              <a:t>ID-</a:t>
            </a:r>
            <a:r>
              <a:rPr lang="fr-FR" sz="1200" b="1" u="sng" dirty="0" err="1">
                <a:solidFill>
                  <a:sysClr val="windowText" lastClr="000000"/>
                </a:solidFill>
              </a:rPr>
              <a:t>old</a:t>
            </a:r>
            <a:endParaRPr lang="fr-BE" sz="1200" b="1" u="sng" dirty="0">
              <a:solidFill>
                <a:sysClr val="windowText" lastClr="000000"/>
              </a:solidFill>
            </a:endParaRPr>
          </a:p>
        </p:txBody>
      </p:sp>
      <p:cxnSp>
        <p:nvCxnSpPr>
          <p:cNvPr id="227" name="Connecteur droit 226">
            <a:extLst>
              <a:ext uri="{FF2B5EF4-FFF2-40B4-BE49-F238E27FC236}">
                <a16:creationId xmlns:a16="http://schemas.microsoft.com/office/drawing/2014/main" id="{40B6F84F-9F32-44D4-AAB3-56084621CDFD}"/>
              </a:ext>
            </a:extLst>
          </p:cNvPr>
          <p:cNvCxnSpPr>
            <a:cxnSpLocks/>
            <a:stCxn id="5" idx="1"/>
            <a:endCxn id="225" idx="6"/>
          </p:cNvCxnSpPr>
          <p:nvPr/>
        </p:nvCxnSpPr>
        <p:spPr>
          <a:xfrm flipH="1" flipV="1">
            <a:off x="2243861" y="1639640"/>
            <a:ext cx="372555" cy="2793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448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E39F6EDF-7821-42F5-9360-CDFBA4B5E3B4}"/>
              </a:ext>
            </a:extLst>
          </p:cNvPr>
          <p:cNvGraphicFramePr>
            <a:graphicFrameLocks noGrp="1"/>
          </p:cNvGraphicFramePr>
          <p:nvPr>
            <p:extLst>
              <p:ext uri="{D42A27DB-BD31-4B8C-83A1-F6EECF244321}">
                <p14:modId xmlns:p14="http://schemas.microsoft.com/office/powerpoint/2010/main" val="3787537580"/>
              </p:ext>
            </p:extLst>
          </p:nvPr>
        </p:nvGraphicFramePr>
        <p:xfrm>
          <a:off x="396631" y="694590"/>
          <a:ext cx="1713522" cy="939117"/>
        </p:xfrm>
        <a:graphic>
          <a:graphicData uri="http://schemas.openxmlformats.org/drawingml/2006/table">
            <a:tbl>
              <a:tblPr firstRow="1" bandRow="1">
                <a:tableStyleId>{5C22544A-7EE6-4342-B048-85BDC9FD1C3A}</a:tableStyleId>
              </a:tblPr>
              <a:tblGrid>
                <a:gridCol w="1713522">
                  <a:extLst>
                    <a:ext uri="{9D8B030D-6E8A-4147-A177-3AD203B41FA5}">
                      <a16:colId xmlns:a16="http://schemas.microsoft.com/office/drawing/2014/main" val="3309728232"/>
                    </a:ext>
                  </a:extLst>
                </a:gridCol>
              </a:tblGrid>
              <a:tr h="313039">
                <a:tc>
                  <a:txBody>
                    <a:bodyPr/>
                    <a:lstStyle/>
                    <a:p>
                      <a:r>
                        <a:rPr lang="fr-FR" sz="1400" dirty="0"/>
                        <a:t>Old-</a:t>
                      </a:r>
                      <a:r>
                        <a:rPr lang="fr-FR" sz="1400" dirty="0" err="1"/>
                        <a:t>indicator</a:t>
                      </a:r>
                      <a:endParaRPr lang="fr-BE" sz="1400" dirty="0"/>
                    </a:p>
                  </a:txBody>
                  <a:tcPr/>
                </a:tc>
                <a:extLst>
                  <a:ext uri="{0D108BD9-81ED-4DB2-BD59-A6C34878D82A}">
                    <a16:rowId xmlns:a16="http://schemas.microsoft.com/office/drawing/2014/main" val="1910834299"/>
                  </a:ext>
                </a:extLst>
              </a:tr>
              <a:tr h="313039">
                <a:tc>
                  <a:txBody>
                    <a:bodyPr/>
                    <a:lstStyle/>
                    <a:p>
                      <a:r>
                        <a:rPr lang="fr-FR" sz="1400" u="sng" dirty="0">
                          <a:effectLst/>
                        </a:rPr>
                        <a:t>ID_old</a:t>
                      </a:r>
                      <a:endParaRPr lang="fr-BE" sz="1400" u="sng" dirty="0">
                        <a:effectLst/>
                      </a:endParaRPr>
                    </a:p>
                  </a:txBody>
                  <a:tcPr/>
                </a:tc>
                <a:extLst>
                  <a:ext uri="{0D108BD9-81ED-4DB2-BD59-A6C34878D82A}">
                    <a16:rowId xmlns:a16="http://schemas.microsoft.com/office/drawing/2014/main" val="3658505335"/>
                  </a:ext>
                </a:extLst>
              </a:tr>
              <a:tr h="313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u="none" dirty="0">
                          <a:effectLst/>
                        </a:rPr>
                        <a:t>Old_indicator_name</a:t>
                      </a:r>
                      <a:endParaRPr lang="fr-BE" sz="1400" u="none" dirty="0">
                        <a:effectLst/>
                      </a:endParaRPr>
                    </a:p>
                  </a:txBody>
                  <a:tcPr/>
                </a:tc>
                <a:extLst>
                  <a:ext uri="{0D108BD9-81ED-4DB2-BD59-A6C34878D82A}">
                    <a16:rowId xmlns:a16="http://schemas.microsoft.com/office/drawing/2014/main" val="1607844875"/>
                  </a:ext>
                </a:extLst>
              </a:tr>
            </a:tbl>
          </a:graphicData>
        </a:graphic>
      </p:graphicFrame>
      <p:graphicFrame>
        <p:nvGraphicFramePr>
          <p:cNvPr id="3" name="Tableau 2">
            <a:extLst>
              <a:ext uri="{FF2B5EF4-FFF2-40B4-BE49-F238E27FC236}">
                <a16:creationId xmlns:a16="http://schemas.microsoft.com/office/drawing/2014/main" id="{FDF0D803-F787-4646-9C48-0140B242AF8B}"/>
              </a:ext>
            </a:extLst>
          </p:cNvPr>
          <p:cNvGraphicFramePr>
            <a:graphicFrameLocks noGrp="1"/>
          </p:cNvGraphicFramePr>
          <p:nvPr>
            <p:extLst>
              <p:ext uri="{D42A27DB-BD31-4B8C-83A1-F6EECF244321}">
                <p14:modId xmlns:p14="http://schemas.microsoft.com/office/powerpoint/2010/main" val="2902966733"/>
              </p:ext>
            </p:extLst>
          </p:nvPr>
        </p:nvGraphicFramePr>
        <p:xfrm>
          <a:off x="9616831" y="694591"/>
          <a:ext cx="1713522" cy="939117"/>
        </p:xfrm>
        <a:graphic>
          <a:graphicData uri="http://schemas.openxmlformats.org/drawingml/2006/table">
            <a:tbl>
              <a:tblPr firstRow="1" bandRow="1">
                <a:tableStyleId>{5C22544A-7EE6-4342-B048-85BDC9FD1C3A}</a:tableStyleId>
              </a:tblPr>
              <a:tblGrid>
                <a:gridCol w="1713522">
                  <a:extLst>
                    <a:ext uri="{9D8B030D-6E8A-4147-A177-3AD203B41FA5}">
                      <a16:colId xmlns:a16="http://schemas.microsoft.com/office/drawing/2014/main" val="3309728232"/>
                    </a:ext>
                  </a:extLst>
                </a:gridCol>
              </a:tblGrid>
              <a:tr h="313039">
                <a:tc>
                  <a:txBody>
                    <a:bodyPr/>
                    <a:lstStyle/>
                    <a:p>
                      <a:r>
                        <a:rPr lang="fr-FR" sz="1400" dirty="0"/>
                        <a:t>Article</a:t>
                      </a:r>
                      <a:endParaRPr lang="fr-BE" sz="1400" dirty="0"/>
                    </a:p>
                  </a:txBody>
                  <a:tcPr/>
                </a:tc>
                <a:extLst>
                  <a:ext uri="{0D108BD9-81ED-4DB2-BD59-A6C34878D82A}">
                    <a16:rowId xmlns:a16="http://schemas.microsoft.com/office/drawing/2014/main" val="1910834299"/>
                  </a:ext>
                </a:extLst>
              </a:tr>
              <a:tr h="313039">
                <a:tc>
                  <a:txBody>
                    <a:bodyPr/>
                    <a:lstStyle/>
                    <a:p>
                      <a:r>
                        <a:rPr lang="fr-FR" sz="1400" u="sng" dirty="0"/>
                        <a:t>DOI</a:t>
                      </a:r>
                      <a:endParaRPr lang="fr-BE" sz="1400" u="sng" dirty="0"/>
                    </a:p>
                  </a:txBody>
                  <a:tcPr/>
                </a:tc>
                <a:extLst>
                  <a:ext uri="{0D108BD9-81ED-4DB2-BD59-A6C34878D82A}">
                    <a16:rowId xmlns:a16="http://schemas.microsoft.com/office/drawing/2014/main" val="3658505335"/>
                  </a:ext>
                </a:extLst>
              </a:tr>
              <a:tr h="313039">
                <a:tc>
                  <a:txBody>
                    <a:bodyPr/>
                    <a:lstStyle/>
                    <a:p>
                      <a:r>
                        <a:rPr lang="fr-FR" sz="1400" dirty="0"/>
                        <a:t>Authors_short</a:t>
                      </a:r>
                      <a:endParaRPr lang="fr-BE" sz="1400" dirty="0"/>
                    </a:p>
                  </a:txBody>
                  <a:tcPr/>
                </a:tc>
                <a:extLst>
                  <a:ext uri="{0D108BD9-81ED-4DB2-BD59-A6C34878D82A}">
                    <a16:rowId xmlns:a16="http://schemas.microsoft.com/office/drawing/2014/main" val="1017565958"/>
                  </a:ext>
                </a:extLst>
              </a:tr>
            </a:tbl>
          </a:graphicData>
        </a:graphic>
      </p:graphicFrame>
      <p:graphicFrame>
        <p:nvGraphicFramePr>
          <p:cNvPr id="4" name="Tableau 3">
            <a:extLst>
              <a:ext uri="{FF2B5EF4-FFF2-40B4-BE49-F238E27FC236}">
                <a16:creationId xmlns:a16="http://schemas.microsoft.com/office/drawing/2014/main" id="{AAA1614D-37BA-4235-87B1-CE7341F7840F}"/>
              </a:ext>
            </a:extLst>
          </p:cNvPr>
          <p:cNvGraphicFramePr>
            <a:graphicFrameLocks noGrp="1"/>
          </p:cNvGraphicFramePr>
          <p:nvPr>
            <p:extLst>
              <p:ext uri="{D42A27DB-BD31-4B8C-83A1-F6EECF244321}">
                <p14:modId xmlns:p14="http://schemas.microsoft.com/office/powerpoint/2010/main" val="585409992"/>
              </p:ext>
            </p:extLst>
          </p:nvPr>
        </p:nvGraphicFramePr>
        <p:xfrm>
          <a:off x="5006731" y="694591"/>
          <a:ext cx="1713522" cy="1252156"/>
        </p:xfrm>
        <a:graphic>
          <a:graphicData uri="http://schemas.openxmlformats.org/drawingml/2006/table">
            <a:tbl>
              <a:tblPr firstRow="1" bandRow="1">
                <a:tableStyleId>{5C22544A-7EE6-4342-B048-85BDC9FD1C3A}</a:tableStyleId>
              </a:tblPr>
              <a:tblGrid>
                <a:gridCol w="1713522">
                  <a:extLst>
                    <a:ext uri="{9D8B030D-6E8A-4147-A177-3AD203B41FA5}">
                      <a16:colId xmlns:a16="http://schemas.microsoft.com/office/drawing/2014/main" val="3309728232"/>
                    </a:ext>
                  </a:extLst>
                </a:gridCol>
              </a:tblGrid>
              <a:tr h="313039">
                <a:tc>
                  <a:txBody>
                    <a:bodyPr/>
                    <a:lstStyle/>
                    <a:p>
                      <a:r>
                        <a:rPr lang="fr-FR" sz="1400" dirty="0"/>
                        <a:t>Indicator</a:t>
                      </a:r>
                      <a:endParaRPr lang="fr-BE" sz="1400" dirty="0"/>
                    </a:p>
                  </a:txBody>
                  <a:tcPr/>
                </a:tc>
                <a:extLst>
                  <a:ext uri="{0D108BD9-81ED-4DB2-BD59-A6C34878D82A}">
                    <a16:rowId xmlns:a16="http://schemas.microsoft.com/office/drawing/2014/main" val="1910834299"/>
                  </a:ext>
                </a:extLst>
              </a:tr>
              <a:tr h="313039">
                <a:tc>
                  <a:txBody>
                    <a:bodyPr/>
                    <a:lstStyle/>
                    <a:p>
                      <a:r>
                        <a:rPr lang="fr-FR" sz="1400" u="sng" dirty="0"/>
                        <a:t>ID</a:t>
                      </a:r>
                      <a:endParaRPr lang="fr-BE" sz="1400" u="sng" dirty="0"/>
                    </a:p>
                  </a:txBody>
                  <a:tcPr/>
                </a:tc>
                <a:extLst>
                  <a:ext uri="{0D108BD9-81ED-4DB2-BD59-A6C34878D82A}">
                    <a16:rowId xmlns:a16="http://schemas.microsoft.com/office/drawing/2014/main" val="3658505335"/>
                  </a:ext>
                </a:extLst>
              </a:tr>
              <a:tr h="313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u="none" dirty="0"/>
                        <a:t>Indicator_name</a:t>
                      </a:r>
                      <a:endParaRPr lang="fr-BE" sz="1400" u="none" dirty="0"/>
                    </a:p>
                  </a:txBody>
                  <a:tcPr/>
                </a:tc>
                <a:extLst>
                  <a:ext uri="{0D108BD9-81ED-4DB2-BD59-A6C34878D82A}">
                    <a16:rowId xmlns:a16="http://schemas.microsoft.com/office/drawing/2014/main" val="2432573591"/>
                  </a:ext>
                </a:extLst>
              </a:tr>
              <a:tr h="313039">
                <a:tc>
                  <a:txBody>
                    <a:bodyPr/>
                    <a:lstStyle/>
                    <a:p>
                      <a:r>
                        <a:rPr lang="fr-FR" sz="1400" dirty="0"/>
                        <a:t>Cascade_stage</a:t>
                      </a:r>
                      <a:endParaRPr lang="fr-BE" sz="1400" dirty="0"/>
                    </a:p>
                  </a:txBody>
                  <a:tcPr/>
                </a:tc>
                <a:extLst>
                  <a:ext uri="{0D108BD9-81ED-4DB2-BD59-A6C34878D82A}">
                    <a16:rowId xmlns:a16="http://schemas.microsoft.com/office/drawing/2014/main" val="1017565958"/>
                  </a:ext>
                </a:extLst>
              </a:tr>
            </a:tbl>
          </a:graphicData>
        </a:graphic>
      </p:graphicFrame>
      <p:graphicFrame>
        <p:nvGraphicFramePr>
          <p:cNvPr id="5" name="Tableau 4">
            <a:extLst>
              <a:ext uri="{FF2B5EF4-FFF2-40B4-BE49-F238E27FC236}">
                <a16:creationId xmlns:a16="http://schemas.microsoft.com/office/drawing/2014/main" id="{51B19DA7-EA70-4AB2-AB1E-EB0C34F33536}"/>
              </a:ext>
            </a:extLst>
          </p:cNvPr>
          <p:cNvGraphicFramePr>
            <a:graphicFrameLocks noGrp="1"/>
          </p:cNvGraphicFramePr>
          <p:nvPr>
            <p:extLst>
              <p:ext uri="{D42A27DB-BD31-4B8C-83A1-F6EECF244321}">
                <p14:modId xmlns:p14="http://schemas.microsoft.com/office/powerpoint/2010/main" val="1934693673"/>
              </p:ext>
            </p:extLst>
          </p:nvPr>
        </p:nvGraphicFramePr>
        <p:xfrm>
          <a:off x="6017571" y="4059945"/>
          <a:ext cx="2095229" cy="1874033"/>
        </p:xfrm>
        <a:graphic>
          <a:graphicData uri="http://schemas.openxmlformats.org/drawingml/2006/table">
            <a:tbl>
              <a:tblPr firstRow="1" bandRow="1">
                <a:tableStyleId>{5C22544A-7EE6-4342-B048-85BDC9FD1C3A}</a:tableStyleId>
              </a:tblPr>
              <a:tblGrid>
                <a:gridCol w="2095229">
                  <a:extLst>
                    <a:ext uri="{9D8B030D-6E8A-4147-A177-3AD203B41FA5}">
                      <a16:colId xmlns:a16="http://schemas.microsoft.com/office/drawing/2014/main" val="3309728232"/>
                    </a:ext>
                  </a:extLst>
                </a:gridCol>
              </a:tblGrid>
              <a:tr h="308838">
                <a:tc>
                  <a:txBody>
                    <a:bodyPr/>
                    <a:lstStyle/>
                    <a:p>
                      <a:r>
                        <a:rPr lang="fr-FR" sz="1400" dirty="0"/>
                        <a:t>Ecosystem-service</a:t>
                      </a:r>
                      <a:endParaRPr lang="fr-BE" sz="1400" dirty="0"/>
                    </a:p>
                  </a:txBody>
                  <a:tcPr/>
                </a:tc>
                <a:extLst>
                  <a:ext uri="{0D108BD9-81ED-4DB2-BD59-A6C34878D82A}">
                    <a16:rowId xmlns:a16="http://schemas.microsoft.com/office/drawing/2014/main" val="1910834299"/>
                  </a:ext>
                </a:extLst>
              </a:tr>
              <a:tr h="313039">
                <a:tc>
                  <a:txBody>
                    <a:bodyPr/>
                    <a:lstStyle/>
                    <a:p>
                      <a:r>
                        <a:rPr lang="fr-FR" sz="1400" u="sng" dirty="0"/>
                        <a:t>ES_name_Boerema</a:t>
                      </a:r>
                      <a:endParaRPr lang="fr-BE" sz="1400" u="sng" dirty="0"/>
                    </a:p>
                  </a:txBody>
                  <a:tcPr/>
                </a:tc>
                <a:extLst>
                  <a:ext uri="{0D108BD9-81ED-4DB2-BD59-A6C34878D82A}">
                    <a16:rowId xmlns:a16="http://schemas.microsoft.com/office/drawing/2014/main" val="3658505335"/>
                  </a:ext>
                </a:extLst>
              </a:tr>
              <a:tr h="313039">
                <a:tc>
                  <a:txBody>
                    <a:bodyPr/>
                    <a:lstStyle/>
                    <a:p>
                      <a:r>
                        <a:rPr lang="fr-FR" sz="1400" dirty="0"/>
                        <a:t>ES_section</a:t>
                      </a:r>
                      <a:endParaRPr lang="fr-BE" sz="1400" dirty="0"/>
                    </a:p>
                  </a:txBody>
                  <a:tcPr/>
                </a:tc>
                <a:extLst>
                  <a:ext uri="{0D108BD9-81ED-4DB2-BD59-A6C34878D82A}">
                    <a16:rowId xmlns:a16="http://schemas.microsoft.com/office/drawing/2014/main" val="1017565958"/>
                  </a:ext>
                </a:extLst>
              </a:tr>
              <a:tr h="313039">
                <a:tc>
                  <a:txBody>
                    <a:bodyPr/>
                    <a:lstStyle/>
                    <a:p>
                      <a:r>
                        <a:rPr lang="fr-FR" sz="1400" dirty="0"/>
                        <a:t>ES_type_IN</a:t>
                      </a:r>
                      <a:endParaRPr lang="fr-BE" sz="1400" dirty="0"/>
                    </a:p>
                  </a:txBody>
                  <a:tcPr/>
                </a:tc>
                <a:extLst>
                  <a:ext uri="{0D108BD9-81ED-4DB2-BD59-A6C34878D82A}">
                    <a16:rowId xmlns:a16="http://schemas.microsoft.com/office/drawing/2014/main" val="339430597"/>
                  </a:ext>
                </a:extLst>
              </a:tr>
              <a:tr h="313039">
                <a:tc>
                  <a:txBody>
                    <a:bodyPr/>
                    <a:lstStyle/>
                    <a:p>
                      <a:r>
                        <a:rPr lang="fr-FR" sz="1400" dirty="0"/>
                        <a:t>ES_type_OUT_income</a:t>
                      </a:r>
                      <a:endParaRPr lang="fr-BE" sz="1400" dirty="0"/>
                    </a:p>
                  </a:txBody>
                  <a:tcPr/>
                </a:tc>
                <a:extLst>
                  <a:ext uri="{0D108BD9-81ED-4DB2-BD59-A6C34878D82A}">
                    <a16:rowId xmlns:a16="http://schemas.microsoft.com/office/drawing/2014/main" val="930891845"/>
                  </a:ext>
                </a:extLst>
              </a:tr>
              <a:tr h="313039">
                <a:tc>
                  <a:txBody>
                    <a:bodyPr/>
                    <a:lstStyle/>
                    <a:p>
                      <a:r>
                        <a:rPr lang="fr-FR" sz="1400" dirty="0"/>
                        <a:t>ES_type_OUT_no_income</a:t>
                      </a:r>
                      <a:endParaRPr lang="fr-BE" sz="1400" dirty="0"/>
                    </a:p>
                  </a:txBody>
                  <a:tcPr/>
                </a:tc>
                <a:extLst>
                  <a:ext uri="{0D108BD9-81ED-4DB2-BD59-A6C34878D82A}">
                    <a16:rowId xmlns:a16="http://schemas.microsoft.com/office/drawing/2014/main" val="1141599456"/>
                  </a:ext>
                </a:extLst>
              </a:tr>
            </a:tbl>
          </a:graphicData>
        </a:graphic>
      </p:graphicFrame>
      <p:graphicFrame>
        <p:nvGraphicFramePr>
          <p:cNvPr id="6" name="Tableau 5">
            <a:extLst>
              <a:ext uri="{FF2B5EF4-FFF2-40B4-BE49-F238E27FC236}">
                <a16:creationId xmlns:a16="http://schemas.microsoft.com/office/drawing/2014/main" id="{9782255E-065B-47E1-A485-F9B80890D26B}"/>
              </a:ext>
            </a:extLst>
          </p:cNvPr>
          <p:cNvGraphicFramePr>
            <a:graphicFrameLocks noGrp="1"/>
          </p:cNvGraphicFramePr>
          <p:nvPr>
            <p:extLst>
              <p:ext uri="{D42A27DB-BD31-4B8C-83A1-F6EECF244321}">
                <p14:modId xmlns:p14="http://schemas.microsoft.com/office/powerpoint/2010/main" val="2195390950"/>
              </p:ext>
            </p:extLst>
          </p:nvPr>
        </p:nvGraphicFramePr>
        <p:xfrm>
          <a:off x="714229" y="4344507"/>
          <a:ext cx="1508464" cy="626078"/>
        </p:xfrm>
        <a:graphic>
          <a:graphicData uri="http://schemas.openxmlformats.org/drawingml/2006/table">
            <a:tbl>
              <a:tblPr firstRow="1" bandRow="1">
                <a:tableStyleId>{5C22544A-7EE6-4342-B048-85BDC9FD1C3A}</a:tableStyleId>
              </a:tblPr>
              <a:tblGrid>
                <a:gridCol w="1508464">
                  <a:extLst>
                    <a:ext uri="{9D8B030D-6E8A-4147-A177-3AD203B41FA5}">
                      <a16:colId xmlns:a16="http://schemas.microsoft.com/office/drawing/2014/main" val="3309728232"/>
                    </a:ext>
                  </a:extLst>
                </a:gridCol>
              </a:tblGrid>
              <a:tr h="313039">
                <a:tc>
                  <a:txBody>
                    <a:bodyPr/>
                    <a:lstStyle/>
                    <a:p>
                      <a:r>
                        <a:rPr lang="fr-FR" sz="1400" dirty="0"/>
                        <a:t>TEEB</a:t>
                      </a:r>
                      <a:endParaRPr lang="fr-BE" sz="1400" dirty="0"/>
                    </a:p>
                  </a:txBody>
                  <a:tcPr/>
                </a:tc>
                <a:extLst>
                  <a:ext uri="{0D108BD9-81ED-4DB2-BD59-A6C34878D82A}">
                    <a16:rowId xmlns:a16="http://schemas.microsoft.com/office/drawing/2014/main" val="1910834299"/>
                  </a:ext>
                </a:extLst>
              </a:tr>
              <a:tr h="313039">
                <a:tc>
                  <a:txBody>
                    <a:bodyPr/>
                    <a:lstStyle/>
                    <a:p>
                      <a:r>
                        <a:rPr lang="fr-FR" sz="1400" u="sng" dirty="0"/>
                        <a:t>ES_name_TEEB</a:t>
                      </a:r>
                      <a:endParaRPr lang="fr-BE" sz="1400" u="sng" dirty="0"/>
                    </a:p>
                  </a:txBody>
                  <a:tcPr/>
                </a:tc>
                <a:extLst>
                  <a:ext uri="{0D108BD9-81ED-4DB2-BD59-A6C34878D82A}">
                    <a16:rowId xmlns:a16="http://schemas.microsoft.com/office/drawing/2014/main" val="3658505335"/>
                  </a:ext>
                </a:extLst>
              </a:tr>
            </a:tbl>
          </a:graphicData>
        </a:graphic>
      </p:graphicFrame>
      <p:graphicFrame>
        <p:nvGraphicFramePr>
          <p:cNvPr id="7" name="Tableau 6">
            <a:extLst>
              <a:ext uri="{FF2B5EF4-FFF2-40B4-BE49-F238E27FC236}">
                <a16:creationId xmlns:a16="http://schemas.microsoft.com/office/drawing/2014/main" id="{F0F953C9-0BCE-4586-AE21-1C3F0711AA90}"/>
              </a:ext>
            </a:extLst>
          </p:cNvPr>
          <p:cNvGraphicFramePr>
            <a:graphicFrameLocks noGrp="1"/>
          </p:cNvGraphicFramePr>
          <p:nvPr>
            <p:extLst>
              <p:ext uri="{D42A27DB-BD31-4B8C-83A1-F6EECF244321}">
                <p14:modId xmlns:p14="http://schemas.microsoft.com/office/powerpoint/2010/main" val="4060282815"/>
              </p:ext>
            </p:extLst>
          </p:nvPr>
        </p:nvGraphicFramePr>
        <p:xfrm>
          <a:off x="714227" y="5510955"/>
          <a:ext cx="1508465" cy="626078"/>
        </p:xfrm>
        <a:graphic>
          <a:graphicData uri="http://schemas.openxmlformats.org/drawingml/2006/table">
            <a:tbl>
              <a:tblPr firstRow="1" bandRow="1">
                <a:tableStyleId>{5C22544A-7EE6-4342-B048-85BDC9FD1C3A}</a:tableStyleId>
              </a:tblPr>
              <a:tblGrid>
                <a:gridCol w="1508465">
                  <a:extLst>
                    <a:ext uri="{9D8B030D-6E8A-4147-A177-3AD203B41FA5}">
                      <a16:colId xmlns:a16="http://schemas.microsoft.com/office/drawing/2014/main" val="3309728232"/>
                    </a:ext>
                  </a:extLst>
                </a:gridCol>
              </a:tblGrid>
              <a:tr h="313039">
                <a:tc>
                  <a:txBody>
                    <a:bodyPr/>
                    <a:lstStyle/>
                    <a:p>
                      <a:r>
                        <a:rPr lang="fr-FR" sz="1400" dirty="0"/>
                        <a:t>CICES</a:t>
                      </a:r>
                      <a:endParaRPr lang="fr-BE" sz="1400" dirty="0"/>
                    </a:p>
                  </a:txBody>
                  <a:tcPr/>
                </a:tc>
                <a:extLst>
                  <a:ext uri="{0D108BD9-81ED-4DB2-BD59-A6C34878D82A}">
                    <a16:rowId xmlns:a16="http://schemas.microsoft.com/office/drawing/2014/main" val="1910834299"/>
                  </a:ext>
                </a:extLst>
              </a:tr>
              <a:tr h="313039">
                <a:tc>
                  <a:txBody>
                    <a:bodyPr/>
                    <a:lstStyle/>
                    <a:p>
                      <a:r>
                        <a:rPr lang="fr-FR" sz="1400" u="sng" dirty="0"/>
                        <a:t>ES_name_CICES</a:t>
                      </a:r>
                      <a:endParaRPr lang="fr-BE" sz="1400" u="sng" dirty="0"/>
                    </a:p>
                  </a:txBody>
                  <a:tcPr/>
                </a:tc>
                <a:extLst>
                  <a:ext uri="{0D108BD9-81ED-4DB2-BD59-A6C34878D82A}">
                    <a16:rowId xmlns:a16="http://schemas.microsoft.com/office/drawing/2014/main" val="3658505335"/>
                  </a:ext>
                </a:extLst>
              </a:tr>
            </a:tbl>
          </a:graphicData>
        </a:graphic>
      </p:graphicFrame>
      <p:graphicFrame>
        <p:nvGraphicFramePr>
          <p:cNvPr id="10" name="Tableau 9">
            <a:extLst>
              <a:ext uri="{FF2B5EF4-FFF2-40B4-BE49-F238E27FC236}">
                <a16:creationId xmlns:a16="http://schemas.microsoft.com/office/drawing/2014/main" id="{6E1DAD3E-E824-4DBF-8DDB-42A97FEF6F72}"/>
              </a:ext>
            </a:extLst>
          </p:cNvPr>
          <p:cNvGraphicFramePr>
            <a:graphicFrameLocks noGrp="1"/>
          </p:cNvGraphicFramePr>
          <p:nvPr>
            <p:extLst>
              <p:ext uri="{D42A27DB-BD31-4B8C-83A1-F6EECF244321}">
                <p14:modId xmlns:p14="http://schemas.microsoft.com/office/powerpoint/2010/main" val="1852745843"/>
              </p:ext>
            </p:extLst>
          </p:nvPr>
        </p:nvGraphicFramePr>
        <p:xfrm>
          <a:off x="2359269" y="694591"/>
          <a:ext cx="2398346" cy="939117"/>
        </p:xfrm>
        <a:graphic>
          <a:graphicData uri="http://schemas.openxmlformats.org/drawingml/2006/table">
            <a:tbl>
              <a:tblPr firstRow="1" bandRow="1">
                <a:tableStyleId>{21E4AEA4-8DFA-4A89-87EB-49C32662AFE0}</a:tableStyleId>
              </a:tblPr>
              <a:tblGrid>
                <a:gridCol w="2398346">
                  <a:extLst>
                    <a:ext uri="{9D8B030D-6E8A-4147-A177-3AD203B41FA5}">
                      <a16:colId xmlns:a16="http://schemas.microsoft.com/office/drawing/2014/main" val="3309728232"/>
                    </a:ext>
                  </a:extLst>
                </a:gridCol>
              </a:tblGrid>
              <a:tr h="313039">
                <a:tc>
                  <a:txBody>
                    <a:bodyPr/>
                    <a:lstStyle/>
                    <a:p>
                      <a:r>
                        <a:rPr lang="fr-FR" sz="1400" dirty="0"/>
                        <a:t>Old-</a:t>
                      </a:r>
                      <a:r>
                        <a:rPr lang="fr-FR" sz="1400" dirty="0" err="1"/>
                        <a:t>indicator_Indicator</a:t>
                      </a:r>
                      <a:endParaRPr lang="fr-BE" sz="1400" dirty="0"/>
                    </a:p>
                  </a:txBody>
                  <a:tcPr/>
                </a:tc>
                <a:extLst>
                  <a:ext uri="{0D108BD9-81ED-4DB2-BD59-A6C34878D82A}">
                    <a16:rowId xmlns:a16="http://schemas.microsoft.com/office/drawing/2014/main" val="1910834299"/>
                  </a:ext>
                </a:extLst>
              </a:tr>
              <a:tr h="313039">
                <a:tc>
                  <a:txBody>
                    <a:bodyPr/>
                    <a:lstStyle/>
                    <a:p>
                      <a:r>
                        <a:rPr lang="fr-FR" sz="1400" u="sng" dirty="0">
                          <a:effectLst/>
                        </a:rPr>
                        <a:t>ID_old</a:t>
                      </a:r>
                      <a:endParaRPr lang="fr-BE" sz="1400" u="sng" dirty="0">
                        <a:effectLst/>
                      </a:endParaRPr>
                    </a:p>
                  </a:txBody>
                  <a:tcPr/>
                </a:tc>
                <a:extLst>
                  <a:ext uri="{0D108BD9-81ED-4DB2-BD59-A6C34878D82A}">
                    <a16:rowId xmlns:a16="http://schemas.microsoft.com/office/drawing/2014/main" val="3658505335"/>
                  </a:ext>
                </a:extLst>
              </a:tr>
              <a:tr h="313039">
                <a:tc>
                  <a:txBody>
                    <a:bodyPr/>
                    <a:lstStyle/>
                    <a:p>
                      <a:r>
                        <a:rPr lang="fr-FR" sz="1400" u="sng" dirty="0"/>
                        <a:t>ID</a:t>
                      </a:r>
                      <a:endParaRPr lang="fr-BE" sz="1400" u="sng" dirty="0"/>
                    </a:p>
                  </a:txBody>
                  <a:tcPr/>
                </a:tc>
                <a:extLst>
                  <a:ext uri="{0D108BD9-81ED-4DB2-BD59-A6C34878D82A}">
                    <a16:rowId xmlns:a16="http://schemas.microsoft.com/office/drawing/2014/main" val="1017565958"/>
                  </a:ext>
                </a:extLst>
              </a:tr>
            </a:tbl>
          </a:graphicData>
        </a:graphic>
      </p:graphicFrame>
      <p:graphicFrame>
        <p:nvGraphicFramePr>
          <p:cNvPr id="11" name="Tableau 10">
            <a:extLst>
              <a:ext uri="{FF2B5EF4-FFF2-40B4-BE49-F238E27FC236}">
                <a16:creationId xmlns:a16="http://schemas.microsoft.com/office/drawing/2014/main" id="{53C3BBB0-9D30-48BE-9FA7-DE6A71746B1C}"/>
              </a:ext>
            </a:extLst>
          </p:cNvPr>
          <p:cNvGraphicFramePr>
            <a:graphicFrameLocks noGrp="1"/>
          </p:cNvGraphicFramePr>
          <p:nvPr>
            <p:extLst>
              <p:ext uri="{D42A27DB-BD31-4B8C-83A1-F6EECF244321}">
                <p14:modId xmlns:p14="http://schemas.microsoft.com/office/powerpoint/2010/main" val="3965089568"/>
              </p:ext>
            </p:extLst>
          </p:nvPr>
        </p:nvGraphicFramePr>
        <p:xfrm>
          <a:off x="6969369" y="694590"/>
          <a:ext cx="2398346" cy="1565195"/>
        </p:xfrm>
        <a:graphic>
          <a:graphicData uri="http://schemas.openxmlformats.org/drawingml/2006/table">
            <a:tbl>
              <a:tblPr firstRow="1" bandRow="1">
                <a:tableStyleId>{21E4AEA4-8DFA-4A89-87EB-49C32662AFE0}</a:tableStyleId>
              </a:tblPr>
              <a:tblGrid>
                <a:gridCol w="2398346">
                  <a:extLst>
                    <a:ext uri="{9D8B030D-6E8A-4147-A177-3AD203B41FA5}">
                      <a16:colId xmlns:a16="http://schemas.microsoft.com/office/drawing/2014/main" val="3309728232"/>
                    </a:ext>
                  </a:extLst>
                </a:gridCol>
              </a:tblGrid>
              <a:tr h="313039">
                <a:tc>
                  <a:txBody>
                    <a:bodyPr/>
                    <a:lstStyle/>
                    <a:p>
                      <a:r>
                        <a:rPr lang="fr-FR" sz="1400" dirty="0"/>
                        <a:t>Indicator_Article</a:t>
                      </a:r>
                      <a:endParaRPr lang="fr-BE" sz="1400" dirty="0"/>
                    </a:p>
                  </a:txBody>
                  <a:tcPr/>
                </a:tc>
                <a:extLst>
                  <a:ext uri="{0D108BD9-81ED-4DB2-BD59-A6C34878D82A}">
                    <a16:rowId xmlns:a16="http://schemas.microsoft.com/office/drawing/2014/main" val="1910834299"/>
                  </a:ext>
                </a:extLst>
              </a:tr>
              <a:tr h="313039">
                <a:tc>
                  <a:txBody>
                    <a:bodyPr/>
                    <a:lstStyle/>
                    <a:p>
                      <a:r>
                        <a:rPr lang="fr-FR" sz="1400" u="sng" dirty="0"/>
                        <a:t>ID</a:t>
                      </a:r>
                      <a:endParaRPr lang="fr-BE" sz="1400" u="sng" dirty="0"/>
                    </a:p>
                  </a:txBody>
                  <a:tcPr/>
                </a:tc>
                <a:extLst>
                  <a:ext uri="{0D108BD9-81ED-4DB2-BD59-A6C34878D82A}">
                    <a16:rowId xmlns:a16="http://schemas.microsoft.com/office/drawing/2014/main" val="3658505335"/>
                  </a:ext>
                </a:extLst>
              </a:tr>
              <a:tr h="313039">
                <a:tc>
                  <a:txBody>
                    <a:bodyPr/>
                    <a:lstStyle/>
                    <a:p>
                      <a:r>
                        <a:rPr lang="fr-FR" sz="1400" u="sng" dirty="0"/>
                        <a:t>DOI</a:t>
                      </a:r>
                      <a:endParaRPr lang="fr-BE" sz="1400" u="sng" dirty="0"/>
                    </a:p>
                  </a:txBody>
                  <a:tcPr/>
                </a:tc>
                <a:extLst>
                  <a:ext uri="{0D108BD9-81ED-4DB2-BD59-A6C34878D82A}">
                    <a16:rowId xmlns:a16="http://schemas.microsoft.com/office/drawing/2014/main" val="1017565958"/>
                  </a:ext>
                </a:extLst>
              </a:tr>
              <a:tr h="313039">
                <a:tc>
                  <a:txBody>
                    <a:bodyPr/>
                    <a:lstStyle/>
                    <a:p>
                      <a:r>
                        <a:rPr lang="fr-FR" sz="1400" u="none" dirty="0"/>
                        <a:t>Measure_method</a:t>
                      </a:r>
                      <a:endParaRPr lang="fr-BE" sz="1400" u="none" dirty="0"/>
                    </a:p>
                  </a:txBody>
                  <a:tcPr/>
                </a:tc>
                <a:extLst>
                  <a:ext uri="{0D108BD9-81ED-4DB2-BD59-A6C34878D82A}">
                    <a16:rowId xmlns:a16="http://schemas.microsoft.com/office/drawing/2014/main" val="998661755"/>
                  </a:ext>
                </a:extLst>
              </a:tr>
              <a:tr h="313039">
                <a:tc>
                  <a:txBody>
                    <a:bodyPr/>
                    <a:lstStyle/>
                    <a:p>
                      <a:r>
                        <a:rPr lang="fr-FR" sz="1400" u="none" dirty="0"/>
                        <a:t>Article_extract </a:t>
                      </a:r>
                      <a:r>
                        <a:rPr lang="fr-FR" sz="1400" i="1" u="none" dirty="0"/>
                        <a:t>(for PEPA only)</a:t>
                      </a:r>
                      <a:endParaRPr lang="fr-BE" sz="1400" i="1" u="none" dirty="0"/>
                    </a:p>
                  </a:txBody>
                  <a:tcPr/>
                </a:tc>
                <a:extLst>
                  <a:ext uri="{0D108BD9-81ED-4DB2-BD59-A6C34878D82A}">
                    <a16:rowId xmlns:a16="http://schemas.microsoft.com/office/drawing/2014/main" val="1654443436"/>
                  </a:ext>
                </a:extLst>
              </a:tr>
            </a:tbl>
          </a:graphicData>
        </a:graphic>
      </p:graphicFrame>
      <p:cxnSp>
        <p:nvCxnSpPr>
          <p:cNvPr id="13" name="Connecteur droit 12">
            <a:extLst>
              <a:ext uri="{FF2B5EF4-FFF2-40B4-BE49-F238E27FC236}">
                <a16:creationId xmlns:a16="http://schemas.microsoft.com/office/drawing/2014/main" id="{CE97EA69-0D57-4CCB-BC50-70B1C8D7A87E}"/>
              </a:ext>
            </a:extLst>
          </p:cNvPr>
          <p:cNvCxnSpPr>
            <a:cxnSpLocks/>
          </p:cNvCxnSpPr>
          <p:nvPr/>
        </p:nvCxnSpPr>
        <p:spPr>
          <a:xfrm>
            <a:off x="2040400" y="1164149"/>
            <a:ext cx="36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eur : en angle 18">
            <a:extLst>
              <a:ext uri="{FF2B5EF4-FFF2-40B4-BE49-F238E27FC236}">
                <a16:creationId xmlns:a16="http://schemas.microsoft.com/office/drawing/2014/main" id="{3AA8E28F-5EA0-4052-9FD8-C197E2B01CCF}"/>
              </a:ext>
            </a:extLst>
          </p:cNvPr>
          <p:cNvCxnSpPr>
            <a:cxnSpLocks/>
          </p:cNvCxnSpPr>
          <p:nvPr/>
        </p:nvCxnSpPr>
        <p:spPr>
          <a:xfrm flipV="1">
            <a:off x="4686788" y="1164149"/>
            <a:ext cx="390771" cy="35508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eur : en angle 26">
            <a:extLst>
              <a:ext uri="{FF2B5EF4-FFF2-40B4-BE49-F238E27FC236}">
                <a16:creationId xmlns:a16="http://schemas.microsoft.com/office/drawing/2014/main" id="{446FADE7-25D3-47DF-B619-EE03E2AA0DCC}"/>
              </a:ext>
            </a:extLst>
          </p:cNvPr>
          <p:cNvCxnSpPr>
            <a:cxnSpLocks/>
          </p:cNvCxnSpPr>
          <p:nvPr/>
        </p:nvCxnSpPr>
        <p:spPr>
          <a:xfrm flipV="1">
            <a:off x="9276179" y="1143123"/>
            <a:ext cx="390771" cy="35508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C865BFED-0241-4001-AFBA-33AD1CD8692F}"/>
              </a:ext>
            </a:extLst>
          </p:cNvPr>
          <p:cNvCxnSpPr>
            <a:cxnSpLocks/>
          </p:cNvCxnSpPr>
          <p:nvPr/>
        </p:nvCxnSpPr>
        <p:spPr>
          <a:xfrm>
            <a:off x="6658120" y="1164149"/>
            <a:ext cx="36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9" name="Tableau 28">
            <a:extLst>
              <a:ext uri="{FF2B5EF4-FFF2-40B4-BE49-F238E27FC236}">
                <a16:creationId xmlns:a16="http://schemas.microsoft.com/office/drawing/2014/main" id="{068EC846-F2E2-42CC-B7BA-33A3B2BB8C7C}"/>
              </a:ext>
            </a:extLst>
          </p:cNvPr>
          <p:cNvGraphicFramePr>
            <a:graphicFrameLocks noGrp="1"/>
          </p:cNvGraphicFramePr>
          <p:nvPr>
            <p:extLst>
              <p:ext uri="{D42A27DB-BD31-4B8C-83A1-F6EECF244321}">
                <p14:modId xmlns:p14="http://schemas.microsoft.com/office/powerpoint/2010/main" val="37379070"/>
              </p:ext>
            </p:extLst>
          </p:nvPr>
        </p:nvGraphicFramePr>
        <p:xfrm>
          <a:off x="3156935" y="4057845"/>
          <a:ext cx="2057094" cy="939117"/>
        </p:xfrm>
        <a:graphic>
          <a:graphicData uri="http://schemas.openxmlformats.org/drawingml/2006/table">
            <a:tbl>
              <a:tblPr firstRow="1" bandRow="1">
                <a:tableStyleId>{21E4AEA4-8DFA-4A89-87EB-49C32662AFE0}</a:tableStyleId>
              </a:tblPr>
              <a:tblGrid>
                <a:gridCol w="2057094">
                  <a:extLst>
                    <a:ext uri="{9D8B030D-6E8A-4147-A177-3AD203B41FA5}">
                      <a16:colId xmlns:a16="http://schemas.microsoft.com/office/drawing/2014/main" val="3309728232"/>
                    </a:ext>
                  </a:extLst>
                </a:gridCol>
              </a:tblGrid>
              <a:tr h="313039">
                <a:tc>
                  <a:txBody>
                    <a:bodyPr/>
                    <a:lstStyle/>
                    <a:p>
                      <a:r>
                        <a:rPr lang="fr-FR" sz="1400" dirty="0"/>
                        <a:t>Ecosystem-service_TEEB</a:t>
                      </a:r>
                      <a:endParaRPr lang="fr-BE" sz="1400" dirty="0"/>
                    </a:p>
                  </a:txBody>
                  <a:tcPr/>
                </a:tc>
                <a:extLst>
                  <a:ext uri="{0D108BD9-81ED-4DB2-BD59-A6C34878D82A}">
                    <a16:rowId xmlns:a16="http://schemas.microsoft.com/office/drawing/2014/main" val="1910834299"/>
                  </a:ext>
                </a:extLst>
              </a:tr>
              <a:tr h="313039">
                <a:tc>
                  <a:txBody>
                    <a:bodyPr/>
                    <a:lstStyle/>
                    <a:p>
                      <a:r>
                        <a:rPr lang="fr-FR" sz="1400" u="sng" dirty="0"/>
                        <a:t>ES_name_Boerema</a:t>
                      </a:r>
                      <a:endParaRPr lang="fr-BE" sz="1400" u="sng" dirty="0"/>
                    </a:p>
                  </a:txBody>
                  <a:tcPr/>
                </a:tc>
                <a:extLst>
                  <a:ext uri="{0D108BD9-81ED-4DB2-BD59-A6C34878D82A}">
                    <a16:rowId xmlns:a16="http://schemas.microsoft.com/office/drawing/2014/main" val="3658505335"/>
                  </a:ext>
                </a:extLst>
              </a:tr>
              <a:tr h="313039">
                <a:tc>
                  <a:txBody>
                    <a:bodyPr/>
                    <a:lstStyle/>
                    <a:p>
                      <a:r>
                        <a:rPr lang="fr-FR" sz="1400" u="sng" dirty="0"/>
                        <a:t>ES_name_TEEB</a:t>
                      </a:r>
                      <a:endParaRPr lang="fr-BE" sz="1400" u="sng" dirty="0"/>
                    </a:p>
                  </a:txBody>
                  <a:tcPr/>
                </a:tc>
                <a:extLst>
                  <a:ext uri="{0D108BD9-81ED-4DB2-BD59-A6C34878D82A}">
                    <a16:rowId xmlns:a16="http://schemas.microsoft.com/office/drawing/2014/main" val="1017565958"/>
                  </a:ext>
                </a:extLst>
              </a:tr>
            </a:tbl>
          </a:graphicData>
        </a:graphic>
      </p:graphicFrame>
      <p:graphicFrame>
        <p:nvGraphicFramePr>
          <p:cNvPr id="30" name="Tableau 29">
            <a:extLst>
              <a:ext uri="{FF2B5EF4-FFF2-40B4-BE49-F238E27FC236}">
                <a16:creationId xmlns:a16="http://schemas.microsoft.com/office/drawing/2014/main" id="{1F09C0F3-0DC2-4D3D-BBB9-6A76ECC047D8}"/>
              </a:ext>
            </a:extLst>
          </p:cNvPr>
          <p:cNvGraphicFramePr>
            <a:graphicFrameLocks noGrp="1"/>
          </p:cNvGraphicFramePr>
          <p:nvPr>
            <p:extLst>
              <p:ext uri="{D42A27DB-BD31-4B8C-83A1-F6EECF244321}">
                <p14:modId xmlns:p14="http://schemas.microsoft.com/office/powerpoint/2010/main" val="793501357"/>
              </p:ext>
            </p:extLst>
          </p:nvPr>
        </p:nvGraphicFramePr>
        <p:xfrm>
          <a:off x="3156936" y="5224292"/>
          <a:ext cx="2057094" cy="939117"/>
        </p:xfrm>
        <a:graphic>
          <a:graphicData uri="http://schemas.openxmlformats.org/drawingml/2006/table">
            <a:tbl>
              <a:tblPr firstRow="1" bandRow="1">
                <a:tableStyleId>{21E4AEA4-8DFA-4A89-87EB-49C32662AFE0}</a:tableStyleId>
              </a:tblPr>
              <a:tblGrid>
                <a:gridCol w="2057094">
                  <a:extLst>
                    <a:ext uri="{9D8B030D-6E8A-4147-A177-3AD203B41FA5}">
                      <a16:colId xmlns:a16="http://schemas.microsoft.com/office/drawing/2014/main" val="3309728232"/>
                    </a:ext>
                  </a:extLst>
                </a:gridCol>
              </a:tblGrid>
              <a:tr h="313039">
                <a:tc>
                  <a:txBody>
                    <a:bodyPr/>
                    <a:lstStyle/>
                    <a:p>
                      <a:r>
                        <a:rPr lang="fr-FR" sz="1400" dirty="0"/>
                        <a:t>Ecosystem-service_CICES</a:t>
                      </a:r>
                      <a:endParaRPr lang="fr-BE" sz="1400" dirty="0"/>
                    </a:p>
                  </a:txBody>
                  <a:tcPr/>
                </a:tc>
                <a:extLst>
                  <a:ext uri="{0D108BD9-81ED-4DB2-BD59-A6C34878D82A}">
                    <a16:rowId xmlns:a16="http://schemas.microsoft.com/office/drawing/2014/main" val="1910834299"/>
                  </a:ext>
                </a:extLst>
              </a:tr>
              <a:tr h="313039">
                <a:tc>
                  <a:txBody>
                    <a:bodyPr/>
                    <a:lstStyle/>
                    <a:p>
                      <a:r>
                        <a:rPr lang="fr-FR" sz="1400" u="sng" dirty="0"/>
                        <a:t>ES_name_Boerema</a:t>
                      </a:r>
                      <a:endParaRPr lang="fr-BE" sz="1400" u="sng" dirty="0"/>
                    </a:p>
                  </a:txBody>
                  <a:tcPr/>
                </a:tc>
                <a:extLst>
                  <a:ext uri="{0D108BD9-81ED-4DB2-BD59-A6C34878D82A}">
                    <a16:rowId xmlns:a16="http://schemas.microsoft.com/office/drawing/2014/main" val="3658505335"/>
                  </a:ext>
                </a:extLst>
              </a:tr>
              <a:tr h="313039">
                <a:tc>
                  <a:txBody>
                    <a:bodyPr/>
                    <a:lstStyle/>
                    <a:p>
                      <a:r>
                        <a:rPr lang="fr-FR" sz="1400" u="sng" dirty="0"/>
                        <a:t>ES_name_CICES</a:t>
                      </a:r>
                      <a:endParaRPr lang="fr-BE" sz="1400" u="sng" dirty="0"/>
                    </a:p>
                  </a:txBody>
                  <a:tcPr/>
                </a:tc>
                <a:extLst>
                  <a:ext uri="{0D108BD9-81ED-4DB2-BD59-A6C34878D82A}">
                    <a16:rowId xmlns:a16="http://schemas.microsoft.com/office/drawing/2014/main" val="1017565958"/>
                  </a:ext>
                </a:extLst>
              </a:tr>
            </a:tbl>
          </a:graphicData>
        </a:graphic>
      </p:graphicFrame>
      <p:cxnSp>
        <p:nvCxnSpPr>
          <p:cNvPr id="34" name="Connecteur droit 33">
            <a:extLst>
              <a:ext uri="{FF2B5EF4-FFF2-40B4-BE49-F238E27FC236}">
                <a16:creationId xmlns:a16="http://schemas.microsoft.com/office/drawing/2014/main" id="{6A8B5614-5D8D-40BF-949F-A396419E682E}"/>
              </a:ext>
            </a:extLst>
          </p:cNvPr>
          <p:cNvCxnSpPr>
            <a:cxnSpLocks/>
            <a:stCxn id="29" idx="3"/>
          </p:cNvCxnSpPr>
          <p:nvPr/>
        </p:nvCxnSpPr>
        <p:spPr>
          <a:xfrm>
            <a:off x="5214029" y="4527403"/>
            <a:ext cx="881971" cy="94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5B8FED75-B7B9-4AB4-AAF2-85ED9E6BAF43}"/>
              </a:ext>
            </a:extLst>
          </p:cNvPr>
          <p:cNvCxnSpPr>
            <a:cxnSpLocks/>
            <a:endCxn id="30" idx="3"/>
          </p:cNvCxnSpPr>
          <p:nvPr/>
        </p:nvCxnSpPr>
        <p:spPr>
          <a:xfrm rot="5400000">
            <a:off x="4898709" y="4852152"/>
            <a:ext cx="1157019" cy="52637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8" name="Tableau 37">
            <a:extLst>
              <a:ext uri="{FF2B5EF4-FFF2-40B4-BE49-F238E27FC236}">
                <a16:creationId xmlns:a16="http://schemas.microsoft.com/office/drawing/2014/main" id="{F684992A-9BBD-4788-876D-F9178D6D2942}"/>
              </a:ext>
            </a:extLst>
          </p:cNvPr>
          <p:cNvGraphicFramePr>
            <a:graphicFrameLocks noGrp="1"/>
          </p:cNvGraphicFramePr>
          <p:nvPr>
            <p:extLst>
              <p:ext uri="{D42A27DB-BD31-4B8C-83A1-F6EECF244321}">
                <p14:modId xmlns:p14="http://schemas.microsoft.com/office/powerpoint/2010/main" val="3460814552"/>
              </p:ext>
            </p:extLst>
          </p:nvPr>
        </p:nvGraphicFramePr>
        <p:xfrm>
          <a:off x="5326329" y="2639515"/>
          <a:ext cx="2663582" cy="939117"/>
        </p:xfrm>
        <a:graphic>
          <a:graphicData uri="http://schemas.openxmlformats.org/drawingml/2006/table">
            <a:tbl>
              <a:tblPr firstRow="1" bandRow="1">
                <a:tableStyleId>{21E4AEA4-8DFA-4A89-87EB-49C32662AFE0}</a:tableStyleId>
              </a:tblPr>
              <a:tblGrid>
                <a:gridCol w="2663582">
                  <a:extLst>
                    <a:ext uri="{9D8B030D-6E8A-4147-A177-3AD203B41FA5}">
                      <a16:colId xmlns:a16="http://schemas.microsoft.com/office/drawing/2014/main" val="3309728232"/>
                    </a:ext>
                  </a:extLst>
                </a:gridCol>
              </a:tblGrid>
              <a:tr h="313039">
                <a:tc>
                  <a:txBody>
                    <a:bodyPr/>
                    <a:lstStyle/>
                    <a:p>
                      <a:r>
                        <a:rPr lang="fr-FR" sz="1400" dirty="0" err="1"/>
                        <a:t>Indicator_Ecosystem</a:t>
                      </a:r>
                      <a:r>
                        <a:rPr lang="fr-FR" sz="1400" dirty="0"/>
                        <a:t>-service</a:t>
                      </a:r>
                      <a:endParaRPr lang="fr-BE" sz="1400" dirty="0"/>
                    </a:p>
                  </a:txBody>
                  <a:tcPr/>
                </a:tc>
                <a:extLst>
                  <a:ext uri="{0D108BD9-81ED-4DB2-BD59-A6C34878D82A}">
                    <a16:rowId xmlns:a16="http://schemas.microsoft.com/office/drawing/2014/main" val="1910834299"/>
                  </a:ext>
                </a:extLst>
              </a:tr>
              <a:tr h="313039">
                <a:tc>
                  <a:txBody>
                    <a:bodyPr/>
                    <a:lstStyle/>
                    <a:p>
                      <a:r>
                        <a:rPr lang="fr-FR" sz="1400" u="sng" dirty="0"/>
                        <a:t>ID</a:t>
                      </a:r>
                      <a:endParaRPr lang="fr-BE" sz="1400" u="sng" dirty="0"/>
                    </a:p>
                  </a:txBody>
                  <a:tcPr/>
                </a:tc>
                <a:extLst>
                  <a:ext uri="{0D108BD9-81ED-4DB2-BD59-A6C34878D82A}">
                    <a16:rowId xmlns:a16="http://schemas.microsoft.com/office/drawing/2014/main" val="3658505335"/>
                  </a:ext>
                </a:extLst>
              </a:tr>
              <a:tr h="313039">
                <a:tc>
                  <a:txBody>
                    <a:bodyPr/>
                    <a:lstStyle/>
                    <a:p>
                      <a:r>
                        <a:rPr lang="fr-FR" sz="1400" u="sng" dirty="0"/>
                        <a:t>ES_name_Boerema</a:t>
                      </a:r>
                      <a:endParaRPr lang="fr-BE" sz="1400" u="sng" dirty="0"/>
                    </a:p>
                  </a:txBody>
                  <a:tcPr/>
                </a:tc>
                <a:extLst>
                  <a:ext uri="{0D108BD9-81ED-4DB2-BD59-A6C34878D82A}">
                    <a16:rowId xmlns:a16="http://schemas.microsoft.com/office/drawing/2014/main" val="1017565958"/>
                  </a:ext>
                </a:extLst>
              </a:tr>
            </a:tbl>
          </a:graphicData>
        </a:graphic>
      </p:graphicFrame>
      <p:cxnSp>
        <p:nvCxnSpPr>
          <p:cNvPr id="40" name="Connecteur : en angle 39">
            <a:extLst>
              <a:ext uri="{FF2B5EF4-FFF2-40B4-BE49-F238E27FC236}">
                <a16:creationId xmlns:a16="http://schemas.microsoft.com/office/drawing/2014/main" id="{3B3F6343-6B5E-465D-AC84-1DDF9F7C3109}"/>
              </a:ext>
            </a:extLst>
          </p:cNvPr>
          <p:cNvCxnSpPr>
            <a:cxnSpLocks/>
            <a:endCxn id="38" idx="1"/>
          </p:cNvCxnSpPr>
          <p:nvPr/>
        </p:nvCxnSpPr>
        <p:spPr>
          <a:xfrm rot="16200000" flipH="1">
            <a:off x="4170855" y="1953599"/>
            <a:ext cx="1945682" cy="36526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BBD870D9-2694-44A2-B5C6-57C8432262DC}"/>
              </a:ext>
            </a:extLst>
          </p:cNvPr>
          <p:cNvCxnSpPr>
            <a:cxnSpLocks/>
          </p:cNvCxnSpPr>
          <p:nvPr/>
        </p:nvCxnSpPr>
        <p:spPr>
          <a:xfrm>
            <a:off x="7852749" y="3435495"/>
            <a:ext cx="36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7C212E36-EC0E-4330-BDC4-7E99203BBAC4}"/>
              </a:ext>
            </a:extLst>
          </p:cNvPr>
          <p:cNvCxnSpPr>
            <a:cxnSpLocks/>
          </p:cNvCxnSpPr>
          <p:nvPr/>
        </p:nvCxnSpPr>
        <p:spPr>
          <a:xfrm>
            <a:off x="7852749" y="4536830"/>
            <a:ext cx="36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9903C478-95A6-43FE-885C-BDF318777FB0}"/>
              </a:ext>
            </a:extLst>
          </p:cNvPr>
          <p:cNvCxnSpPr>
            <a:cxnSpLocks/>
          </p:cNvCxnSpPr>
          <p:nvPr/>
        </p:nvCxnSpPr>
        <p:spPr>
          <a:xfrm>
            <a:off x="8217338" y="3435495"/>
            <a:ext cx="0" cy="1101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CF69D607-9258-4E58-8532-8512CEBBBDBE}"/>
              </a:ext>
            </a:extLst>
          </p:cNvPr>
          <p:cNvCxnSpPr>
            <a:cxnSpLocks/>
          </p:cNvCxnSpPr>
          <p:nvPr/>
        </p:nvCxnSpPr>
        <p:spPr>
          <a:xfrm>
            <a:off x="2105707" y="4856285"/>
            <a:ext cx="10998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6E55AF04-9F95-4233-9777-B49E3517F0BB}"/>
              </a:ext>
            </a:extLst>
          </p:cNvPr>
          <p:cNvCxnSpPr>
            <a:cxnSpLocks/>
          </p:cNvCxnSpPr>
          <p:nvPr/>
        </p:nvCxnSpPr>
        <p:spPr>
          <a:xfrm>
            <a:off x="2132393" y="6019800"/>
            <a:ext cx="105259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4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BA7E4A7-9848-4EAC-B8DC-C0EE255AB797}"/>
              </a:ext>
            </a:extLst>
          </p:cNvPr>
          <p:cNvSpPr txBox="1"/>
          <p:nvPr/>
        </p:nvSpPr>
        <p:spPr>
          <a:xfrm>
            <a:off x="3323493" y="940773"/>
            <a:ext cx="1573822" cy="276999"/>
          </a:xfrm>
          <a:prstGeom prst="rect">
            <a:avLst/>
          </a:prstGeom>
          <a:solidFill>
            <a:schemeClr val="bg2"/>
          </a:solidFill>
          <a:ln>
            <a:solidFill>
              <a:schemeClr val="accent3"/>
            </a:solidFill>
          </a:ln>
        </p:spPr>
        <p:txBody>
          <a:bodyPr wrap="square" rtlCol="0">
            <a:spAutoFit/>
          </a:bodyPr>
          <a:lstStyle/>
          <a:p>
            <a:r>
              <a:rPr lang="fr-FR" sz="1200" dirty="0"/>
              <a:t>ES </a:t>
            </a:r>
            <a:r>
              <a:rPr lang="fr-FR" sz="1200" dirty="0" err="1"/>
              <a:t>indicators</a:t>
            </a:r>
            <a:endParaRPr lang="fr-BE" sz="1200" dirty="0"/>
          </a:p>
        </p:txBody>
      </p:sp>
      <p:sp>
        <p:nvSpPr>
          <p:cNvPr id="3" name="ZoneTexte 2">
            <a:extLst>
              <a:ext uri="{FF2B5EF4-FFF2-40B4-BE49-F238E27FC236}">
                <a16:creationId xmlns:a16="http://schemas.microsoft.com/office/drawing/2014/main" id="{3996E3C9-9E84-4C5D-930B-29EAA1421E4D}"/>
              </a:ext>
            </a:extLst>
          </p:cNvPr>
          <p:cNvSpPr txBox="1"/>
          <p:nvPr/>
        </p:nvSpPr>
        <p:spPr>
          <a:xfrm>
            <a:off x="4897315" y="940773"/>
            <a:ext cx="1987062" cy="276999"/>
          </a:xfrm>
          <a:prstGeom prst="rect">
            <a:avLst/>
          </a:prstGeom>
          <a:solidFill>
            <a:schemeClr val="bg1"/>
          </a:solidFill>
          <a:ln>
            <a:solidFill>
              <a:schemeClr val="accent3"/>
            </a:solidFill>
          </a:ln>
        </p:spPr>
        <p:txBody>
          <a:bodyPr wrap="square" rtlCol="0">
            <a:spAutoFit/>
          </a:bodyPr>
          <a:lstStyle/>
          <a:p>
            <a:r>
              <a:rPr lang="fr-FR" sz="1200" dirty="0"/>
              <a:t>Links </a:t>
            </a:r>
            <a:r>
              <a:rPr lang="fr-FR" sz="1200" dirty="0" err="1"/>
              <a:t>between</a:t>
            </a:r>
            <a:r>
              <a:rPr lang="fr-FR" sz="1200" dirty="0"/>
              <a:t> classifications</a:t>
            </a:r>
            <a:endParaRPr lang="fr-BE" sz="1200" dirty="0"/>
          </a:p>
        </p:txBody>
      </p:sp>
      <p:sp>
        <p:nvSpPr>
          <p:cNvPr id="4" name="ZoneTexte 3">
            <a:extLst>
              <a:ext uri="{FF2B5EF4-FFF2-40B4-BE49-F238E27FC236}">
                <a16:creationId xmlns:a16="http://schemas.microsoft.com/office/drawing/2014/main" id="{2941BFC5-3F16-41AD-8D0A-2A4E3BC0DE8A}"/>
              </a:ext>
            </a:extLst>
          </p:cNvPr>
          <p:cNvSpPr txBox="1"/>
          <p:nvPr/>
        </p:nvSpPr>
        <p:spPr>
          <a:xfrm>
            <a:off x="6884377" y="940773"/>
            <a:ext cx="2584938" cy="276999"/>
          </a:xfrm>
          <a:prstGeom prst="rect">
            <a:avLst/>
          </a:prstGeom>
          <a:solidFill>
            <a:schemeClr val="bg1"/>
          </a:solidFill>
          <a:ln>
            <a:solidFill>
              <a:schemeClr val="accent3"/>
            </a:solidFill>
          </a:ln>
        </p:spPr>
        <p:txBody>
          <a:bodyPr wrap="square" rtlCol="0">
            <a:spAutoFit/>
          </a:bodyPr>
          <a:lstStyle/>
          <a:p>
            <a:r>
              <a:rPr lang="fr-FR" sz="1200" dirty="0"/>
              <a:t>Original </a:t>
            </a:r>
            <a:r>
              <a:rPr lang="fr-FR" sz="1200" dirty="0" err="1"/>
              <a:t>names</a:t>
            </a:r>
            <a:r>
              <a:rPr lang="fr-FR" sz="1200" dirty="0"/>
              <a:t> (</a:t>
            </a:r>
            <a:r>
              <a:rPr lang="fr-FR" sz="1200" dirty="0" err="1"/>
              <a:t>Boerema</a:t>
            </a:r>
            <a:r>
              <a:rPr lang="fr-FR" sz="1200" dirty="0"/>
              <a:t> </a:t>
            </a:r>
            <a:r>
              <a:rPr lang="fr-FR" sz="1200" i="1" dirty="0"/>
              <a:t>et al., </a:t>
            </a:r>
            <a:r>
              <a:rPr lang="fr-FR" sz="1200" dirty="0"/>
              <a:t>2017) </a:t>
            </a:r>
            <a:endParaRPr lang="fr-BE" sz="1200" dirty="0"/>
          </a:p>
        </p:txBody>
      </p:sp>
      <p:sp>
        <p:nvSpPr>
          <p:cNvPr id="5" name="ZoneTexte 4">
            <a:extLst>
              <a:ext uri="{FF2B5EF4-FFF2-40B4-BE49-F238E27FC236}">
                <a16:creationId xmlns:a16="http://schemas.microsoft.com/office/drawing/2014/main" id="{89050ECA-F690-4927-A83C-BA3E5B8769F0}"/>
              </a:ext>
            </a:extLst>
          </p:cNvPr>
          <p:cNvSpPr txBox="1"/>
          <p:nvPr/>
        </p:nvSpPr>
        <p:spPr>
          <a:xfrm>
            <a:off x="9469318" y="940773"/>
            <a:ext cx="1907930" cy="276999"/>
          </a:xfrm>
          <a:prstGeom prst="rect">
            <a:avLst/>
          </a:prstGeom>
          <a:solidFill>
            <a:schemeClr val="bg1"/>
          </a:solidFill>
          <a:ln>
            <a:solidFill>
              <a:schemeClr val="accent3"/>
            </a:solidFill>
          </a:ln>
        </p:spPr>
        <p:txBody>
          <a:bodyPr wrap="square" rtlCol="0">
            <a:spAutoFit/>
          </a:bodyPr>
          <a:lstStyle/>
          <a:p>
            <a:r>
              <a:rPr lang="fr-FR" sz="1200" dirty="0"/>
              <a:t>About the </a:t>
            </a:r>
            <a:r>
              <a:rPr lang="fr-FR" sz="1200" dirty="0" err="1"/>
              <a:t>database</a:t>
            </a:r>
            <a:endParaRPr lang="fr-BE" sz="1200" dirty="0"/>
          </a:p>
        </p:txBody>
      </p:sp>
      <p:sp>
        <p:nvSpPr>
          <p:cNvPr id="6" name="ZoneTexte 5">
            <a:extLst>
              <a:ext uri="{FF2B5EF4-FFF2-40B4-BE49-F238E27FC236}">
                <a16:creationId xmlns:a16="http://schemas.microsoft.com/office/drawing/2014/main" id="{363963DB-E03C-4379-8637-4E47C288B4D0}"/>
              </a:ext>
            </a:extLst>
          </p:cNvPr>
          <p:cNvSpPr txBox="1"/>
          <p:nvPr/>
        </p:nvSpPr>
        <p:spPr>
          <a:xfrm>
            <a:off x="3248758" y="671533"/>
            <a:ext cx="844062" cy="276999"/>
          </a:xfrm>
          <a:prstGeom prst="rect">
            <a:avLst/>
          </a:prstGeom>
          <a:noFill/>
        </p:spPr>
        <p:txBody>
          <a:bodyPr wrap="square" rtlCol="0">
            <a:spAutoFit/>
          </a:bodyPr>
          <a:lstStyle/>
          <a:p>
            <a:r>
              <a:rPr lang="fr-FR" sz="1200" i="1" dirty="0">
                <a:solidFill>
                  <a:schemeClr val="accent2"/>
                </a:solidFill>
              </a:rPr>
              <a:t>Onglets :</a:t>
            </a:r>
            <a:endParaRPr lang="fr-BE" sz="1200" i="1" dirty="0">
              <a:solidFill>
                <a:schemeClr val="accent2"/>
              </a:solidFill>
            </a:endParaRPr>
          </a:p>
        </p:txBody>
      </p:sp>
      <p:sp>
        <p:nvSpPr>
          <p:cNvPr id="7" name="ZoneTexte 6">
            <a:extLst>
              <a:ext uri="{FF2B5EF4-FFF2-40B4-BE49-F238E27FC236}">
                <a16:creationId xmlns:a16="http://schemas.microsoft.com/office/drawing/2014/main" id="{9E99EDA1-44E5-46CB-8C91-7B8D0C6FDA01}"/>
              </a:ext>
            </a:extLst>
          </p:cNvPr>
          <p:cNvSpPr txBox="1"/>
          <p:nvPr/>
        </p:nvSpPr>
        <p:spPr>
          <a:xfrm>
            <a:off x="178775" y="98927"/>
            <a:ext cx="8657492" cy="492443"/>
          </a:xfrm>
          <a:prstGeom prst="rect">
            <a:avLst/>
          </a:prstGeom>
          <a:noFill/>
        </p:spPr>
        <p:txBody>
          <a:bodyPr wrap="square" rtlCol="0">
            <a:spAutoFit/>
          </a:bodyPr>
          <a:lstStyle/>
          <a:p>
            <a:r>
              <a:rPr lang="fr-FR" sz="1200" i="1" dirty="0">
                <a:solidFill>
                  <a:schemeClr val="accent2"/>
                </a:solidFill>
              </a:rPr>
              <a:t>Titre :</a:t>
            </a:r>
          </a:p>
          <a:p>
            <a:r>
              <a:rPr lang="fr-FR" sz="1400" b="1" dirty="0"/>
              <a:t>Field-</a:t>
            </a:r>
            <a:r>
              <a:rPr lang="fr-FR" sz="1400" b="1" dirty="0" err="1"/>
              <a:t>based</a:t>
            </a:r>
            <a:r>
              <a:rPr lang="fr-FR" sz="1400" b="1" dirty="0"/>
              <a:t> </a:t>
            </a:r>
            <a:r>
              <a:rPr lang="fr-FR" sz="1400" b="1" dirty="0" err="1"/>
              <a:t>indicators</a:t>
            </a:r>
            <a:r>
              <a:rPr lang="fr-FR" sz="1400" b="1" dirty="0"/>
              <a:t> for </a:t>
            </a:r>
            <a:r>
              <a:rPr lang="fr-FR" sz="1400" b="1" dirty="0" err="1"/>
              <a:t>biophysical</a:t>
            </a:r>
            <a:r>
              <a:rPr lang="fr-FR" sz="1400" b="1" dirty="0"/>
              <a:t> </a:t>
            </a:r>
            <a:r>
              <a:rPr lang="fr-FR" sz="1400" b="1" dirty="0" err="1"/>
              <a:t>assessment</a:t>
            </a:r>
            <a:r>
              <a:rPr lang="fr-FR" sz="1400" b="1" dirty="0"/>
              <a:t> of </a:t>
            </a:r>
            <a:r>
              <a:rPr lang="fr-FR" sz="1400" b="1" dirty="0" err="1"/>
              <a:t>Ecosystem</a:t>
            </a:r>
            <a:r>
              <a:rPr lang="fr-FR" sz="1400" b="1" dirty="0"/>
              <a:t> Services (ES) in </a:t>
            </a:r>
            <a:r>
              <a:rPr lang="fr-FR" sz="1400" b="1" dirty="0" err="1"/>
              <a:t>crop</a:t>
            </a:r>
            <a:r>
              <a:rPr lang="fr-FR" sz="1400" b="1" dirty="0"/>
              <a:t> </a:t>
            </a:r>
            <a:r>
              <a:rPr lang="fr-FR" sz="1400" b="1" dirty="0" err="1"/>
              <a:t>fields</a:t>
            </a:r>
            <a:r>
              <a:rPr lang="fr-FR" sz="1400" b="1" dirty="0"/>
              <a:t> </a:t>
            </a:r>
            <a:endParaRPr lang="fr-BE" sz="1400" b="1" dirty="0"/>
          </a:p>
        </p:txBody>
      </p:sp>
      <p:sp>
        <p:nvSpPr>
          <p:cNvPr id="8" name="Rectangle 7">
            <a:extLst>
              <a:ext uri="{FF2B5EF4-FFF2-40B4-BE49-F238E27FC236}">
                <a16:creationId xmlns:a16="http://schemas.microsoft.com/office/drawing/2014/main" id="{F82DA53E-AA58-4821-B908-7EEE7D47B45D}"/>
              </a:ext>
            </a:extLst>
          </p:cNvPr>
          <p:cNvSpPr/>
          <p:nvPr/>
        </p:nvSpPr>
        <p:spPr>
          <a:xfrm>
            <a:off x="246185" y="940776"/>
            <a:ext cx="2782766" cy="3523113"/>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dirty="0"/>
          </a:p>
        </p:txBody>
      </p:sp>
      <p:sp>
        <p:nvSpPr>
          <p:cNvPr id="9" name="ZoneTexte 8">
            <a:extLst>
              <a:ext uri="{FF2B5EF4-FFF2-40B4-BE49-F238E27FC236}">
                <a16:creationId xmlns:a16="http://schemas.microsoft.com/office/drawing/2014/main" id="{B4F2F77F-56EF-4B0C-A82B-C83B97E45DAB}"/>
              </a:ext>
            </a:extLst>
          </p:cNvPr>
          <p:cNvSpPr txBox="1"/>
          <p:nvPr/>
        </p:nvSpPr>
        <p:spPr>
          <a:xfrm>
            <a:off x="246185" y="696812"/>
            <a:ext cx="1433146" cy="276999"/>
          </a:xfrm>
          <a:prstGeom prst="rect">
            <a:avLst/>
          </a:prstGeom>
          <a:noFill/>
        </p:spPr>
        <p:txBody>
          <a:bodyPr wrap="square" rtlCol="0">
            <a:spAutoFit/>
          </a:bodyPr>
          <a:lstStyle/>
          <a:p>
            <a:r>
              <a:rPr lang="fr-FR" sz="1200" i="1" dirty="0">
                <a:solidFill>
                  <a:schemeClr val="accent2"/>
                </a:solidFill>
              </a:rPr>
              <a:t>Options de la table :</a:t>
            </a:r>
            <a:endParaRPr lang="fr-BE" sz="1200" i="1" dirty="0">
              <a:solidFill>
                <a:schemeClr val="accent2"/>
              </a:solidFill>
            </a:endParaRPr>
          </a:p>
        </p:txBody>
      </p:sp>
      <p:sp>
        <p:nvSpPr>
          <p:cNvPr id="10" name="Rectangle 9">
            <a:extLst>
              <a:ext uri="{FF2B5EF4-FFF2-40B4-BE49-F238E27FC236}">
                <a16:creationId xmlns:a16="http://schemas.microsoft.com/office/drawing/2014/main" id="{0C324E51-4C22-45D3-8A4C-5A8E77B44A49}"/>
              </a:ext>
            </a:extLst>
          </p:cNvPr>
          <p:cNvSpPr/>
          <p:nvPr/>
        </p:nvSpPr>
        <p:spPr>
          <a:xfrm>
            <a:off x="246185" y="4413472"/>
            <a:ext cx="2782766" cy="1643602"/>
          </a:xfrm>
          <a:prstGeom prst="rect">
            <a:avLst/>
          </a:prstGeom>
          <a:solidFill>
            <a:schemeClr val="accent6">
              <a:lumMod val="40000"/>
              <a:lumOff val="6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dirty="0"/>
          </a:p>
        </p:txBody>
      </p:sp>
      <p:graphicFrame>
        <p:nvGraphicFramePr>
          <p:cNvPr id="11" name="Tableau 10">
            <a:extLst>
              <a:ext uri="{FF2B5EF4-FFF2-40B4-BE49-F238E27FC236}">
                <a16:creationId xmlns:a16="http://schemas.microsoft.com/office/drawing/2014/main" id="{5167E90C-602D-4E2D-8286-02933D4EAFF8}"/>
              </a:ext>
            </a:extLst>
          </p:cNvPr>
          <p:cNvGraphicFramePr>
            <a:graphicFrameLocks noGrp="1"/>
          </p:cNvGraphicFramePr>
          <p:nvPr>
            <p:extLst>
              <p:ext uri="{D42A27DB-BD31-4B8C-83A1-F6EECF244321}">
                <p14:modId xmlns:p14="http://schemas.microsoft.com/office/powerpoint/2010/main" val="737663662"/>
              </p:ext>
            </p:extLst>
          </p:nvPr>
        </p:nvGraphicFramePr>
        <p:xfrm>
          <a:off x="3621955" y="2234878"/>
          <a:ext cx="7786069" cy="2707640"/>
        </p:xfrm>
        <a:graphic>
          <a:graphicData uri="http://schemas.openxmlformats.org/drawingml/2006/table">
            <a:tbl>
              <a:tblPr firstRow="1" bandRow="1">
                <a:tableStyleId>{073A0DAA-6AF3-43AB-8588-CEC1D06C72B9}</a:tableStyleId>
              </a:tblPr>
              <a:tblGrid>
                <a:gridCol w="826884">
                  <a:extLst>
                    <a:ext uri="{9D8B030D-6E8A-4147-A177-3AD203B41FA5}">
                      <a16:colId xmlns:a16="http://schemas.microsoft.com/office/drawing/2014/main" val="2328259735"/>
                    </a:ext>
                  </a:extLst>
                </a:gridCol>
                <a:gridCol w="1389253">
                  <a:extLst>
                    <a:ext uri="{9D8B030D-6E8A-4147-A177-3AD203B41FA5}">
                      <a16:colId xmlns:a16="http://schemas.microsoft.com/office/drawing/2014/main" val="1158166345"/>
                    </a:ext>
                  </a:extLst>
                </a:gridCol>
                <a:gridCol w="1097494">
                  <a:extLst>
                    <a:ext uri="{9D8B030D-6E8A-4147-A177-3AD203B41FA5}">
                      <a16:colId xmlns:a16="http://schemas.microsoft.com/office/drawing/2014/main" val="136104039"/>
                    </a:ext>
                  </a:extLst>
                </a:gridCol>
                <a:gridCol w="1074206">
                  <a:extLst>
                    <a:ext uri="{9D8B030D-6E8A-4147-A177-3AD203B41FA5}">
                      <a16:colId xmlns:a16="http://schemas.microsoft.com/office/drawing/2014/main" val="4073477974"/>
                    </a:ext>
                  </a:extLst>
                </a:gridCol>
                <a:gridCol w="1238819">
                  <a:extLst>
                    <a:ext uri="{9D8B030D-6E8A-4147-A177-3AD203B41FA5}">
                      <a16:colId xmlns:a16="http://schemas.microsoft.com/office/drawing/2014/main" val="3859020675"/>
                    </a:ext>
                  </a:extLst>
                </a:gridCol>
                <a:gridCol w="1199674">
                  <a:extLst>
                    <a:ext uri="{9D8B030D-6E8A-4147-A177-3AD203B41FA5}">
                      <a16:colId xmlns:a16="http://schemas.microsoft.com/office/drawing/2014/main" val="3339079985"/>
                    </a:ext>
                  </a:extLst>
                </a:gridCol>
                <a:gridCol w="959739">
                  <a:extLst>
                    <a:ext uri="{9D8B030D-6E8A-4147-A177-3AD203B41FA5}">
                      <a16:colId xmlns:a16="http://schemas.microsoft.com/office/drawing/2014/main" val="1568890376"/>
                    </a:ext>
                  </a:extLst>
                </a:gridCol>
              </a:tblGrid>
              <a:tr h="370840">
                <a:tc>
                  <a:txBody>
                    <a:bodyPr/>
                    <a:lstStyle/>
                    <a:p>
                      <a:r>
                        <a:rPr lang="fr-FR" sz="1000" dirty="0" err="1"/>
                        <a:t>ES_section</a:t>
                      </a:r>
                      <a:endParaRPr lang="fr-BE" sz="1000" dirty="0"/>
                    </a:p>
                  </a:txBody>
                  <a:tcPr/>
                </a:tc>
                <a:tc>
                  <a:txBody>
                    <a:bodyPr/>
                    <a:lstStyle/>
                    <a:p>
                      <a:r>
                        <a:rPr lang="fr-FR" sz="1000" dirty="0" err="1"/>
                        <a:t>ES_name_Boerema</a:t>
                      </a:r>
                      <a:endParaRPr lang="fr-FR" sz="1000" dirty="0"/>
                    </a:p>
                    <a:p>
                      <a:r>
                        <a:rPr lang="fr-FR" sz="1000" dirty="0"/>
                        <a:t>OR</a:t>
                      </a:r>
                    </a:p>
                    <a:p>
                      <a:r>
                        <a:rPr lang="fr-FR" sz="1000" dirty="0" err="1"/>
                        <a:t>ES_name_TEEB</a:t>
                      </a:r>
                      <a:endParaRPr lang="fr-FR" sz="1000" dirty="0"/>
                    </a:p>
                    <a:p>
                      <a:r>
                        <a:rPr lang="fr-FR" sz="1000" dirty="0"/>
                        <a:t>OR</a:t>
                      </a:r>
                    </a:p>
                    <a:p>
                      <a:r>
                        <a:rPr lang="fr-FR" sz="1000" dirty="0" err="1"/>
                        <a:t>ES_name_CICES</a:t>
                      </a:r>
                      <a:endParaRPr lang="fr-BE"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Cascade_stage</a:t>
                      </a:r>
                      <a:endParaRPr lang="fr-BE" sz="1000" dirty="0"/>
                    </a:p>
                    <a:p>
                      <a:endParaRPr lang="fr-BE"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Indicator_name</a:t>
                      </a:r>
                      <a:endParaRPr lang="fr-BE" sz="1000" dirty="0"/>
                    </a:p>
                    <a:p>
                      <a:endParaRPr lang="fr-BE" sz="1000" dirty="0"/>
                    </a:p>
                  </a:txBody>
                  <a:tcPr/>
                </a:tc>
                <a:tc>
                  <a:txBody>
                    <a:bodyPr/>
                    <a:lstStyle/>
                    <a:p>
                      <a:r>
                        <a:rPr lang="fr-FR" sz="1000" dirty="0" err="1"/>
                        <a:t>Measure_method</a:t>
                      </a:r>
                      <a:endParaRPr lang="fr-BE" sz="1000" dirty="0"/>
                    </a:p>
                  </a:txBody>
                  <a:tcPr>
                    <a:solidFill>
                      <a:schemeClr val="accent6"/>
                    </a:solidFill>
                  </a:tcPr>
                </a:tc>
                <a:tc>
                  <a:txBody>
                    <a:bodyPr/>
                    <a:lstStyle/>
                    <a:p>
                      <a:r>
                        <a:rPr lang="fr-FR" sz="1000" dirty="0" err="1"/>
                        <a:t>Authors_short</a:t>
                      </a:r>
                      <a:endParaRPr lang="fr-BE" sz="1000" dirty="0"/>
                    </a:p>
                  </a:txBody>
                  <a:tcPr>
                    <a:solidFill>
                      <a:schemeClr val="accent6"/>
                    </a:solidFill>
                  </a:tcPr>
                </a:tc>
                <a:tc>
                  <a:txBody>
                    <a:bodyPr/>
                    <a:lstStyle/>
                    <a:p>
                      <a:r>
                        <a:rPr lang="fr-FR" sz="1000" dirty="0"/>
                        <a:t>DOI</a:t>
                      </a:r>
                      <a:endParaRPr lang="fr-BE" sz="1000" dirty="0"/>
                    </a:p>
                  </a:txBody>
                  <a:tcPr>
                    <a:solidFill>
                      <a:schemeClr val="accent6"/>
                    </a:solidFill>
                  </a:tcPr>
                </a:tc>
                <a:extLst>
                  <a:ext uri="{0D108BD9-81ED-4DB2-BD59-A6C34878D82A}">
                    <a16:rowId xmlns:a16="http://schemas.microsoft.com/office/drawing/2014/main" val="305211926"/>
                  </a:ext>
                </a:extLst>
              </a:tr>
              <a:tr h="370840">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dirty="0"/>
                    </a:p>
                  </a:txBody>
                  <a:tcPr/>
                </a:tc>
                <a:tc>
                  <a:txBody>
                    <a:bodyPr/>
                    <a:lstStyle/>
                    <a:p>
                      <a:endParaRPr lang="fr-BE"/>
                    </a:p>
                  </a:txBody>
                  <a:tcPr/>
                </a:tc>
                <a:tc>
                  <a:txBody>
                    <a:bodyPr/>
                    <a:lstStyle/>
                    <a:p>
                      <a:endParaRPr lang="fr-BE"/>
                    </a:p>
                  </a:txBody>
                  <a:tcPr/>
                </a:tc>
                <a:tc>
                  <a:txBody>
                    <a:bodyPr/>
                    <a:lstStyle/>
                    <a:p>
                      <a:endParaRPr lang="fr-BE" dirty="0"/>
                    </a:p>
                  </a:txBody>
                  <a:tcPr/>
                </a:tc>
                <a:extLst>
                  <a:ext uri="{0D108BD9-81ED-4DB2-BD59-A6C34878D82A}">
                    <a16:rowId xmlns:a16="http://schemas.microsoft.com/office/drawing/2014/main" val="1821052239"/>
                  </a:ext>
                </a:extLst>
              </a:tr>
              <a:tr h="370840">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dirty="0"/>
                    </a:p>
                  </a:txBody>
                  <a:tcPr/>
                </a:tc>
                <a:extLst>
                  <a:ext uri="{0D108BD9-81ED-4DB2-BD59-A6C34878D82A}">
                    <a16:rowId xmlns:a16="http://schemas.microsoft.com/office/drawing/2014/main" val="499638033"/>
                  </a:ext>
                </a:extLst>
              </a:tr>
              <a:tr h="370840">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dirty="0"/>
                    </a:p>
                  </a:txBody>
                  <a:tcPr/>
                </a:tc>
                <a:extLst>
                  <a:ext uri="{0D108BD9-81ED-4DB2-BD59-A6C34878D82A}">
                    <a16:rowId xmlns:a16="http://schemas.microsoft.com/office/drawing/2014/main" val="3132128714"/>
                  </a:ext>
                </a:extLst>
              </a:tr>
              <a:tr h="370840">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dirty="0"/>
                    </a:p>
                  </a:txBody>
                  <a:tcPr/>
                </a:tc>
                <a:extLst>
                  <a:ext uri="{0D108BD9-81ED-4DB2-BD59-A6C34878D82A}">
                    <a16:rowId xmlns:a16="http://schemas.microsoft.com/office/drawing/2014/main" val="3263463398"/>
                  </a:ext>
                </a:extLst>
              </a:tr>
              <a:tr h="370840">
                <a:tc>
                  <a:txBody>
                    <a:bodyPr/>
                    <a:lstStyle/>
                    <a:p>
                      <a:endParaRPr lang="fr-BE" dirty="0"/>
                    </a:p>
                  </a:txBody>
                  <a:tcPr/>
                </a:tc>
                <a:tc>
                  <a:txBody>
                    <a:bodyPr/>
                    <a:lstStyle/>
                    <a:p>
                      <a:endParaRPr lang="fr-BE"/>
                    </a:p>
                  </a:txBody>
                  <a:tcPr/>
                </a:tc>
                <a:tc>
                  <a:txBody>
                    <a:bodyPr/>
                    <a:lstStyle/>
                    <a:p>
                      <a:endParaRPr lang="fr-BE"/>
                    </a:p>
                  </a:txBody>
                  <a:tcPr/>
                </a:tc>
                <a:tc>
                  <a:txBody>
                    <a:bodyPr/>
                    <a:lstStyle/>
                    <a:p>
                      <a:endParaRPr lang="fr-BE" dirty="0"/>
                    </a:p>
                  </a:txBody>
                  <a:tcPr/>
                </a:tc>
                <a:tc>
                  <a:txBody>
                    <a:bodyPr/>
                    <a:lstStyle/>
                    <a:p>
                      <a:endParaRPr lang="fr-BE" dirty="0"/>
                    </a:p>
                  </a:txBody>
                  <a:tcPr/>
                </a:tc>
                <a:tc>
                  <a:txBody>
                    <a:bodyPr/>
                    <a:lstStyle/>
                    <a:p>
                      <a:endParaRPr lang="fr-BE" dirty="0"/>
                    </a:p>
                  </a:txBody>
                  <a:tcPr/>
                </a:tc>
                <a:tc>
                  <a:txBody>
                    <a:bodyPr/>
                    <a:lstStyle/>
                    <a:p>
                      <a:endParaRPr lang="fr-BE" dirty="0"/>
                    </a:p>
                  </a:txBody>
                  <a:tcPr/>
                </a:tc>
                <a:extLst>
                  <a:ext uri="{0D108BD9-81ED-4DB2-BD59-A6C34878D82A}">
                    <a16:rowId xmlns:a16="http://schemas.microsoft.com/office/drawing/2014/main" val="1680338574"/>
                  </a:ext>
                </a:extLst>
              </a:tr>
            </a:tbl>
          </a:graphicData>
        </a:graphic>
      </p:graphicFrame>
      <p:sp>
        <p:nvSpPr>
          <p:cNvPr id="13" name="Rectangle 12">
            <a:extLst>
              <a:ext uri="{FF2B5EF4-FFF2-40B4-BE49-F238E27FC236}">
                <a16:creationId xmlns:a16="http://schemas.microsoft.com/office/drawing/2014/main" id="{7C947286-A144-44FD-93F1-76BF7890FA3E}"/>
              </a:ext>
            </a:extLst>
          </p:cNvPr>
          <p:cNvSpPr/>
          <p:nvPr/>
        </p:nvSpPr>
        <p:spPr>
          <a:xfrm>
            <a:off x="3323493" y="1237825"/>
            <a:ext cx="1573822" cy="221735"/>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100" dirty="0" err="1">
                <a:solidFill>
                  <a:schemeClr val="tx1"/>
                </a:solidFill>
              </a:rPr>
              <a:t>Boerema</a:t>
            </a:r>
            <a:r>
              <a:rPr lang="fr-FR" sz="1100" dirty="0">
                <a:solidFill>
                  <a:schemeClr val="tx1"/>
                </a:solidFill>
              </a:rPr>
              <a:t> classification</a:t>
            </a:r>
            <a:endParaRPr lang="fr-BE" sz="1100" i="1" dirty="0">
              <a:solidFill>
                <a:schemeClr val="accent2"/>
              </a:solidFill>
            </a:endParaRPr>
          </a:p>
        </p:txBody>
      </p:sp>
      <p:sp>
        <p:nvSpPr>
          <p:cNvPr id="14" name="Rectangle 13">
            <a:extLst>
              <a:ext uri="{FF2B5EF4-FFF2-40B4-BE49-F238E27FC236}">
                <a16:creationId xmlns:a16="http://schemas.microsoft.com/office/drawing/2014/main" id="{E5DC138B-1D3D-4A15-90E6-29CD625ADA11}"/>
              </a:ext>
            </a:extLst>
          </p:cNvPr>
          <p:cNvSpPr/>
          <p:nvPr/>
        </p:nvSpPr>
        <p:spPr>
          <a:xfrm>
            <a:off x="3323493" y="1463723"/>
            <a:ext cx="1573822" cy="221735"/>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100" dirty="0">
                <a:solidFill>
                  <a:schemeClr val="tx1"/>
                </a:solidFill>
              </a:rPr>
              <a:t>CICES classification</a:t>
            </a:r>
            <a:endParaRPr lang="fr-BE" sz="1100" dirty="0">
              <a:solidFill>
                <a:schemeClr val="tx1"/>
              </a:solidFill>
            </a:endParaRPr>
          </a:p>
        </p:txBody>
      </p:sp>
      <p:sp>
        <p:nvSpPr>
          <p:cNvPr id="15" name="Rectangle 14">
            <a:extLst>
              <a:ext uri="{FF2B5EF4-FFF2-40B4-BE49-F238E27FC236}">
                <a16:creationId xmlns:a16="http://schemas.microsoft.com/office/drawing/2014/main" id="{1AED860F-C04A-486D-8A69-FC386F5973D0}"/>
              </a:ext>
            </a:extLst>
          </p:cNvPr>
          <p:cNvSpPr/>
          <p:nvPr/>
        </p:nvSpPr>
        <p:spPr>
          <a:xfrm>
            <a:off x="3323493" y="1689621"/>
            <a:ext cx="1573822" cy="221735"/>
          </a:xfrm>
          <a:prstGeom prst="rect">
            <a:avLst/>
          </a:prstGeom>
          <a:solidFill>
            <a:schemeClr val="bg2"/>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100" dirty="0">
                <a:solidFill>
                  <a:schemeClr val="tx1"/>
                </a:solidFill>
              </a:rPr>
              <a:t>TEEB classification</a:t>
            </a:r>
            <a:endParaRPr lang="fr-BE" sz="1100" dirty="0">
              <a:solidFill>
                <a:schemeClr val="tx1"/>
              </a:solidFill>
            </a:endParaRPr>
          </a:p>
        </p:txBody>
      </p:sp>
      <p:sp>
        <p:nvSpPr>
          <p:cNvPr id="19" name="ZoneTexte 18">
            <a:extLst>
              <a:ext uri="{FF2B5EF4-FFF2-40B4-BE49-F238E27FC236}">
                <a16:creationId xmlns:a16="http://schemas.microsoft.com/office/drawing/2014/main" id="{34F45051-0C21-4F33-A2D2-263743FC0956}"/>
              </a:ext>
            </a:extLst>
          </p:cNvPr>
          <p:cNvSpPr txBox="1"/>
          <p:nvPr/>
        </p:nvSpPr>
        <p:spPr>
          <a:xfrm>
            <a:off x="4857749" y="1234373"/>
            <a:ext cx="1433146" cy="246221"/>
          </a:xfrm>
          <a:prstGeom prst="rect">
            <a:avLst/>
          </a:prstGeom>
          <a:noFill/>
        </p:spPr>
        <p:txBody>
          <a:bodyPr wrap="square" rtlCol="0">
            <a:spAutoFit/>
          </a:bodyPr>
          <a:lstStyle/>
          <a:p>
            <a:r>
              <a:rPr lang="fr-FR" sz="1000" i="1" dirty="0">
                <a:solidFill>
                  <a:schemeClr val="accent2"/>
                </a:solidFill>
              </a:rPr>
              <a:t>= default</a:t>
            </a:r>
            <a:endParaRPr lang="fr-BE" sz="1000" i="1" dirty="0">
              <a:solidFill>
                <a:schemeClr val="accent2"/>
              </a:solidFill>
            </a:endParaRPr>
          </a:p>
        </p:txBody>
      </p:sp>
      <p:sp>
        <p:nvSpPr>
          <p:cNvPr id="22" name="ZoneTexte 21">
            <a:extLst>
              <a:ext uri="{FF2B5EF4-FFF2-40B4-BE49-F238E27FC236}">
                <a16:creationId xmlns:a16="http://schemas.microsoft.com/office/drawing/2014/main" id="{F4992E71-99B8-4AC2-A835-2EB77DED0D12}"/>
              </a:ext>
            </a:extLst>
          </p:cNvPr>
          <p:cNvSpPr txBox="1"/>
          <p:nvPr/>
        </p:nvSpPr>
        <p:spPr>
          <a:xfrm>
            <a:off x="312127" y="4490039"/>
            <a:ext cx="2782766" cy="1015663"/>
          </a:xfrm>
          <a:prstGeom prst="rect">
            <a:avLst/>
          </a:prstGeom>
          <a:noFill/>
        </p:spPr>
        <p:txBody>
          <a:bodyPr wrap="square" rtlCol="0">
            <a:spAutoFit/>
          </a:bodyPr>
          <a:lstStyle/>
          <a:p>
            <a:r>
              <a:rPr lang="fr-FR" sz="1200" dirty="0"/>
              <a:t>2. Show the articles </a:t>
            </a:r>
            <a:r>
              <a:rPr lang="fr-FR" sz="1200" dirty="0" err="1"/>
              <a:t>using</a:t>
            </a:r>
            <a:r>
              <a:rPr lang="fr-FR" sz="1200" dirty="0"/>
              <a:t> the </a:t>
            </a:r>
            <a:r>
              <a:rPr lang="fr-FR" sz="1200" dirty="0" err="1"/>
              <a:t>indicators</a:t>
            </a:r>
            <a:r>
              <a:rPr lang="fr-FR" sz="1200" dirty="0"/>
              <a:t> :</a:t>
            </a:r>
          </a:p>
          <a:p>
            <a:endParaRPr lang="fr-FR" sz="1200" dirty="0"/>
          </a:p>
          <a:p>
            <a:endParaRPr lang="fr-FR" sz="1200" dirty="0"/>
          </a:p>
          <a:p>
            <a:endParaRPr lang="fr-FR" sz="1200" dirty="0"/>
          </a:p>
          <a:p>
            <a:r>
              <a:rPr lang="fr-FR" sz="1200" dirty="0"/>
              <a:t>     </a:t>
            </a:r>
            <a:r>
              <a:rPr lang="fr-FR" sz="1200" dirty="0" err="1"/>
              <a:t>Filter</a:t>
            </a:r>
            <a:r>
              <a:rPr lang="fr-FR" sz="1200" dirty="0"/>
              <a:t> the articles by </a:t>
            </a:r>
            <a:r>
              <a:rPr lang="fr-FR" sz="1200" dirty="0" err="1"/>
              <a:t>measure</a:t>
            </a:r>
            <a:r>
              <a:rPr lang="fr-FR" sz="1200" dirty="0"/>
              <a:t> </a:t>
            </a:r>
            <a:r>
              <a:rPr lang="fr-FR" sz="1200" dirty="0" err="1"/>
              <a:t>method</a:t>
            </a:r>
            <a:r>
              <a:rPr lang="fr-FR" sz="1200" dirty="0"/>
              <a:t> :</a:t>
            </a:r>
            <a:endParaRPr lang="fr-BE" sz="1200" dirty="0"/>
          </a:p>
        </p:txBody>
      </p:sp>
      <p:sp>
        <p:nvSpPr>
          <p:cNvPr id="23" name="Rectangle 22">
            <a:extLst>
              <a:ext uri="{FF2B5EF4-FFF2-40B4-BE49-F238E27FC236}">
                <a16:creationId xmlns:a16="http://schemas.microsoft.com/office/drawing/2014/main" id="{F6E5F830-B099-4D56-9295-EAF37D4CEB99}"/>
              </a:ext>
            </a:extLst>
          </p:cNvPr>
          <p:cNvSpPr/>
          <p:nvPr/>
        </p:nvSpPr>
        <p:spPr>
          <a:xfrm>
            <a:off x="592017" y="4779454"/>
            <a:ext cx="1433146" cy="193431"/>
          </a:xfrm>
          <a:prstGeom prst="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100" dirty="0">
                <a:solidFill>
                  <a:schemeClr val="tx1"/>
                </a:solidFill>
              </a:rPr>
              <a:t>No </a:t>
            </a:r>
            <a:r>
              <a:rPr lang="fr-FR" sz="1100" i="1" dirty="0">
                <a:solidFill>
                  <a:schemeClr val="accent2"/>
                </a:solidFill>
              </a:rPr>
              <a:t>= default</a:t>
            </a:r>
            <a:endParaRPr lang="fr-BE" sz="1100" i="1" dirty="0">
              <a:solidFill>
                <a:schemeClr val="accent2"/>
              </a:solidFill>
            </a:endParaRPr>
          </a:p>
        </p:txBody>
      </p:sp>
      <p:sp>
        <p:nvSpPr>
          <p:cNvPr id="24" name="Rectangle 23">
            <a:extLst>
              <a:ext uri="{FF2B5EF4-FFF2-40B4-BE49-F238E27FC236}">
                <a16:creationId xmlns:a16="http://schemas.microsoft.com/office/drawing/2014/main" id="{5400C01A-6740-4157-A0D8-61BF789C8516}"/>
              </a:ext>
            </a:extLst>
          </p:cNvPr>
          <p:cNvSpPr/>
          <p:nvPr/>
        </p:nvSpPr>
        <p:spPr>
          <a:xfrm>
            <a:off x="592017" y="4970184"/>
            <a:ext cx="1433146" cy="193431"/>
          </a:xfrm>
          <a:prstGeom prst="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100" dirty="0">
                <a:solidFill>
                  <a:schemeClr val="tx1"/>
                </a:solidFill>
              </a:rPr>
              <a:t>Yes</a:t>
            </a:r>
            <a:endParaRPr lang="fr-BE" sz="1100" dirty="0">
              <a:solidFill>
                <a:schemeClr val="tx1"/>
              </a:solidFill>
            </a:endParaRPr>
          </a:p>
        </p:txBody>
      </p:sp>
      <p:cxnSp>
        <p:nvCxnSpPr>
          <p:cNvPr id="27" name="Connecteur droit avec flèche 26">
            <a:extLst>
              <a:ext uri="{FF2B5EF4-FFF2-40B4-BE49-F238E27FC236}">
                <a16:creationId xmlns:a16="http://schemas.microsoft.com/office/drawing/2014/main" id="{2084B30D-6EFD-42BA-8B15-E3DACC048181}"/>
              </a:ext>
            </a:extLst>
          </p:cNvPr>
          <p:cNvCxnSpPr>
            <a:cxnSpLocks/>
          </p:cNvCxnSpPr>
          <p:nvPr/>
        </p:nvCxnSpPr>
        <p:spPr>
          <a:xfrm flipH="1" flipV="1">
            <a:off x="9751397" y="4641223"/>
            <a:ext cx="8064" cy="43446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30" name="ZoneTexte 29">
            <a:extLst>
              <a:ext uri="{FF2B5EF4-FFF2-40B4-BE49-F238E27FC236}">
                <a16:creationId xmlns:a16="http://schemas.microsoft.com/office/drawing/2014/main" id="{A4B4D379-08D3-41CB-86E8-0F040496C01C}"/>
              </a:ext>
            </a:extLst>
          </p:cNvPr>
          <p:cNvSpPr txBox="1"/>
          <p:nvPr/>
        </p:nvSpPr>
        <p:spPr>
          <a:xfrm>
            <a:off x="325257" y="1017649"/>
            <a:ext cx="2009042" cy="276999"/>
          </a:xfrm>
          <a:prstGeom prst="rect">
            <a:avLst/>
          </a:prstGeom>
          <a:noFill/>
        </p:spPr>
        <p:txBody>
          <a:bodyPr wrap="square" rtlCol="0">
            <a:spAutoFit/>
          </a:bodyPr>
          <a:lstStyle/>
          <a:p>
            <a:r>
              <a:rPr lang="fr-FR" sz="1200" dirty="0"/>
              <a:t>1. </a:t>
            </a:r>
            <a:r>
              <a:rPr lang="fr-FR" sz="1200" dirty="0" err="1"/>
              <a:t>Filter</a:t>
            </a:r>
            <a:r>
              <a:rPr lang="fr-FR" sz="1200" dirty="0"/>
              <a:t> the </a:t>
            </a:r>
            <a:r>
              <a:rPr lang="fr-FR" sz="1200" dirty="0" err="1"/>
              <a:t>displayed</a:t>
            </a:r>
            <a:r>
              <a:rPr lang="fr-FR" sz="1200" dirty="0"/>
              <a:t> ES</a:t>
            </a:r>
            <a:endParaRPr lang="fr-BE" sz="1200" dirty="0"/>
          </a:p>
        </p:txBody>
      </p:sp>
      <p:sp>
        <p:nvSpPr>
          <p:cNvPr id="31" name="ZoneTexte 30">
            <a:extLst>
              <a:ext uri="{FF2B5EF4-FFF2-40B4-BE49-F238E27FC236}">
                <a16:creationId xmlns:a16="http://schemas.microsoft.com/office/drawing/2014/main" id="{3B0414C6-88AA-48D9-81B3-94A7D28D5165}"/>
              </a:ext>
            </a:extLst>
          </p:cNvPr>
          <p:cNvSpPr txBox="1"/>
          <p:nvPr/>
        </p:nvSpPr>
        <p:spPr>
          <a:xfrm>
            <a:off x="582489" y="1303615"/>
            <a:ext cx="2009042" cy="276999"/>
          </a:xfrm>
          <a:prstGeom prst="rect">
            <a:avLst/>
          </a:prstGeom>
          <a:noFill/>
        </p:spPr>
        <p:txBody>
          <a:bodyPr wrap="square" rtlCol="0">
            <a:spAutoFit/>
          </a:bodyPr>
          <a:lstStyle/>
          <a:p>
            <a:pPr marL="171450" indent="-171450">
              <a:buFont typeface="Arial" panose="020B0604020202020204" pitchFamily="34" charset="0"/>
              <a:buChar char="•"/>
            </a:pPr>
            <a:r>
              <a:rPr lang="fr-FR" sz="1200" dirty="0"/>
              <a:t>By ES section :</a:t>
            </a:r>
            <a:endParaRPr lang="fr-BE" sz="1200" dirty="0"/>
          </a:p>
        </p:txBody>
      </p:sp>
      <p:sp>
        <p:nvSpPr>
          <p:cNvPr id="32" name="ZoneTexte 31">
            <a:extLst>
              <a:ext uri="{FF2B5EF4-FFF2-40B4-BE49-F238E27FC236}">
                <a16:creationId xmlns:a16="http://schemas.microsoft.com/office/drawing/2014/main" id="{25C0828E-BBCD-4FCB-80EE-E3676AE23FDB}"/>
              </a:ext>
            </a:extLst>
          </p:cNvPr>
          <p:cNvSpPr txBox="1"/>
          <p:nvPr/>
        </p:nvSpPr>
        <p:spPr>
          <a:xfrm>
            <a:off x="582489" y="2252831"/>
            <a:ext cx="2009042" cy="276999"/>
          </a:xfrm>
          <a:prstGeom prst="rect">
            <a:avLst/>
          </a:prstGeom>
          <a:noFill/>
        </p:spPr>
        <p:txBody>
          <a:bodyPr wrap="square" rtlCol="0">
            <a:spAutoFit/>
          </a:bodyPr>
          <a:lstStyle/>
          <a:p>
            <a:pPr marL="171450" indent="-171450">
              <a:buFont typeface="Arial" panose="020B0604020202020204" pitchFamily="34" charset="0"/>
              <a:buChar char="•"/>
            </a:pPr>
            <a:r>
              <a:rPr lang="fr-FR" sz="1200" dirty="0"/>
              <a:t>By ES type for </a:t>
            </a:r>
            <a:r>
              <a:rPr lang="fr-FR" sz="1200" dirty="0" err="1"/>
              <a:t>field</a:t>
            </a:r>
            <a:r>
              <a:rPr lang="fr-FR" sz="1200" dirty="0"/>
              <a:t> </a:t>
            </a:r>
            <a:r>
              <a:rPr lang="fr-FR" sz="1200" dirty="0" err="1"/>
              <a:t>crops</a:t>
            </a:r>
            <a:r>
              <a:rPr lang="fr-FR" sz="1200" dirty="0"/>
              <a:t> :</a:t>
            </a:r>
            <a:endParaRPr lang="fr-BE" sz="1200" dirty="0"/>
          </a:p>
        </p:txBody>
      </p:sp>
      <p:sp>
        <p:nvSpPr>
          <p:cNvPr id="33" name="ZoneTexte 32">
            <a:extLst>
              <a:ext uri="{FF2B5EF4-FFF2-40B4-BE49-F238E27FC236}">
                <a16:creationId xmlns:a16="http://schemas.microsoft.com/office/drawing/2014/main" id="{8B040FBE-B696-4FF8-B00F-9A3AD9AB0F5F}"/>
              </a:ext>
            </a:extLst>
          </p:cNvPr>
          <p:cNvSpPr txBox="1"/>
          <p:nvPr/>
        </p:nvSpPr>
        <p:spPr>
          <a:xfrm>
            <a:off x="592016" y="3251245"/>
            <a:ext cx="2009042" cy="276999"/>
          </a:xfrm>
          <a:prstGeom prst="rect">
            <a:avLst/>
          </a:prstGeom>
          <a:noFill/>
        </p:spPr>
        <p:txBody>
          <a:bodyPr wrap="square" rtlCol="0">
            <a:spAutoFit/>
          </a:bodyPr>
          <a:lstStyle/>
          <a:p>
            <a:pPr marL="171450" indent="-171450">
              <a:buFont typeface="Arial" panose="020B0604020202020204" pitchFamily="34" charset="0"/>
              <a:buChar char="•"/>
            </a:pPr>
            <a:r>
              <a:rPr lang="fr-FR" sz="1200" dirty="0"/>
              <a:t>By ES </a:t>
            </a:r>
            <a:r>
              <a:rPr lang="fr-FR" sz="1200" dirty="0" err="1"/>
              <a:t>name</a:t>
            </a:r>
            <a:r>
              <a:rPr lang="fr-FR" sz="1200" dirty="0"/>
              <a:t> :</a:t>
            </a:r>
            <a:endParaRPr lang="fr-BE" sz="1200" dirty="0"/>
          </a:p>
        </p:txBody>
      </p:sp>
      <p:sp>
        <p:nvSpPr>
          <p:cNvPr id="35" name="Rectangle 34">
            <a:extLst>
              <a:ext uri="{FF2B5EF4-FFF2-40B4-BE49-F238E27FC236}">
                <a16:creationId xmlns:a16="http://schemas.microsoft.com/office/drawing/2014/main" id="{D7E160E0-F7AA-4792-B1C1-1A94C9E55555}"/>
              </a:ext>
            </a:extLst>
          </p:cNvPr>
          <p:cNvSpPr/>
          <p:nvPr/>
        </p:nvSpPr>
        <p:spPr>
          <a:xfrm>
            <a:off x="841860" y="1568622"/>
            <a:ext cx="1962885" cy="434507"/>
          </a:xfrm>
          <a:prstGeom prst="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fr-FR" sz="1100" dirty="0">
                <a:solidFill>
                  <a:schemeClr val="tx1"/>
                </a:solidFill>
              </a:rPr>
              <a:t>Provisioning </a:t>
            </a:r>
            <a:r>
              <a:rPr lang="fr-FR" sz="1100" dirty="0">
                <a:solidFill>
                  <a:schemeClr val="accent2"/>
                </a:solidFill>
              </a:rPr>
              <a:t>v</a:t>
            </a:r>
          </a:p>
          <a:p>
            <a:r>
              <a:rPr lang="fr-FR" sz="1100" dirty="0" err="1">
                <a:solidFill>
                  <a:schemeClr val="tx1"/>
                </a:solidFill>
              </a:rPr>
              <a:t>Regulation</a:t>
            </a:r>
            <a:r>
              <a:rPr lang="fr-FR" sz="1100" dirty="0">
                <a:solidFill>
                  <a:schemeClr val="tx1"/>
                </a:solidFill>
              </a:rPr>
              <a:t> and maintenance </a:t>
            </a:r>
            <a:r>
              <a:rPr lang="fr-FR" sz="1100" dirty="0">
                <a:solidFill>
                  <a:schemeClr val="accent2"/>
                </a:solidFill>
              </a:rPr>
              <a:t>v</a:t>
            </a:r>
            <a:endParaRPr lang="fr-BE" sz="1100" dirty="0">
              <a:solidFill>
                <a:schemeClr val="accent2"/>
              </a:solidFill>
            </a:endParaRPr>
          </a:p>
        </p:txBody>
      </p:sp>
      <p:sp>
        <p:nvSpPr>
          <p:cNvPr id="39" name="Rectangle 38">
            <a:extLst>
              <a:ext uri="{FF2B5EF4-FFF2-40B4-BE49-F238E27FC236}">
                <a16:creationId xmlns:a16="http://schemas.microsoft.com/office/drawing/2014/main" id="{78057EE8-6394-465D-BAFD-347046EFF1A7}"/>
              </a:ext>
            </a:extLst>
          </p:cNvPr>
          <p:cNvSpPr/>
          <p:nvPr/>
        </p:nvSpPr>
        <p:spPr>
          <a:xfrm>
            <a:off x="841860" y="2522833"/>
            <a:ext cx="1999993" cy="584096"/>
          </a:xfrm>
          <a:prstGeom prst="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100" dirty="0">
                <a:solidFill>
                  <a:schemeClr val="tx1"/>
                </a:solidFill>
              </a:rPr>
              <a:t>Input </a:t>
            </a:r>
            <a:r>
              <a:rPr lang="fr-FR" sz="1100" dirty="0">
                <a:solidFill>
                  <a:schemeClr val="accent2"/>
                </a:solidFill>
              </a:rPr>
              <a:t>v</a:t>
            </a:r>
          </a:p>
          <a:p>
            <a:pPr algn="ctr"/>
            <a:r>
              <a:rPr lang="fr-FR" sz="1100" dirty="0">
                <a:solidFill>
                  <a:schemeClr val="tx1"/>
                </a:solidFill>
              </a:rPr>
              <a:t>Output </a:t>
            </a:r>
            <a:r>
              <a:rPr lang="fr-FR" sz="1100" dirty="0" err="1">
                <a:solidFill>
                  <a:schemeClr val="tx1"/>
                </a:solidFill>
              </a:rPr>
              <a:t>without</a:t>
            </a:r>
            <a:r>
              <a:rPr lang="fr-FR" sz="1100" dirty="0">
                <a:solidFill>
                  <a:schemeClr val="tx1"/>
                </a:solidFill>
              </a:rPr>
              <a:t> direct </a:t>
            </a:r>
            <a:r>
              <a:rPr lang="fr-FR" sz="1100" dirty="0" err="1">
                <a:solidFill>
                  <a:schemeClr val="tx1"/>
                </a:solidFill>
              </a:rPr>
              <a:t>income</a:t>
            </a:r>
            <a:r>
              <a:rPr lang="fr-FR" sz="1100" dirty="0">
                <a:solidFill>
                  <a:schemeClr val="tx1"/>
                </a:solidFill>
              </a:rPr>
              <a:t> </a:t>
            </a:r>
            <a:r>
              <a:rPr lang="fr-FR" sz="1100" dirty="0">
                <a:solidFill>
                  <a:schemeClr val="accent2"/>
                </a:solidFill>
              </a:rPr>
              <a:t>v</a:t>
            </a:r>
          </a:p>
          <a:p>
            <a:pPr algn="ctr"/>
            <a:r>
              <a:rPr lang="fr-FR" sz="1100" dirty="0">
                <a:solidFill>
                  <a:schemeClr val="tx1"/>
                </a:solidFill>
              </a:rPr>
              <a:t>Output </a:t>
            </a:r>
            <a:r>
              <a:rPr lang="fr-FR" sz="1100" dirty="0" err="1">
                <a:solidFill>
                  <a:schemeClr val="tx1"/>
                </a:solidFill>
              </a:rPr>
              <a:t>with</a:t>
            </a:r>
            <a:r>
              <a:rPr lang="fr-FR" sz="1100" dirty="0">
                <a:solidFill>
                  <a:schemeClr val="tx1"/>
                </a:solidFill>
              </a:rPr>
              <a:t> direct </a:t>
            </a:r>
            <a:r>
              <a:rPr lang="fr-FR" sz="1100" dirty="0" err="1">
                <a:solidFill>
                  <a:schemeClr val="tx1"/>
                </a:solidFill>
              </a:rPr>
              <a:t>income</a:t>
            </a:r>
            <a:r>
              <a:rPr lang="fr-FR" sz="1100" dirty="0">
                <a:solidFill>
                  <a:schemeClr val="tx1"/>
                </a:solidFill>
              </a:rPr>
              <a:t> </a:t>
            </a:r>
            <a:r>
              <a:rPr lang="fr-FR" sz="1100" dirty="0">
                <a:solidFill>
                  <a:schemeClr val="accent2"/>
                </a:solidFill>
              </a:rPr>
              <a:t>v</a:t>
            </a:r>
            <a:endParaRPr lang="fr-BE" sz="1100" dirty="0">
              <a:solidFill>
                <a:schemeClr val="accent2"/>
              </a:solidFill>
            </a:endParaRPr>
          </a:p>
        </p:txBody>
      </p:sp>
      <p:sp>
        <p:nvSpPr>
          <p:cNvPr id="47" name="Rectangle 46">
            <a:extLst>
              <a:ext uri="{FF2B5EF4-FFF2-40B4-BE49-F238E27FC236}">
                <a16:creationId xmlns:a16="http://schemas.microsoft.com/office/drawing/2014/main" id="{68327876-7D53-4A2E-98B3-67053AA5CED6}"/>
              </a:ext>
            </a:extLst>
          </p:cNvPr>
          <p:cNvSpPr/>
          <p:nvPr/>
        </p:nvSpPr>
        <p:spPr>
          <a:xfrm>
            <a:off x="841861" y="3545035"/>
            <a:ext cx="1828800" cy="621056"/>
          </a:xfrm>
          <a:prstGeom prst="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100" dirty="0">
                <a:solidFill>
                  <a:schemeClr val="tx1"/>
                </a:solidFill>
              </a:rPr>
              <a:t>ES_name_1 </a:t>
            </a:r>
            <a:r>
              <a:rPr lang="fr-FR" sz="1100" dirty="0">
                <a:solidFill>
                  <a:schemeClr val="accent2"/>
                </a:solidFill>
              </a:rPr>
              <a:t>v</a:t>
            </a:r>
          </a:p>
          <a:p>
            <a:pPr algn="ctr"/>
            <a:r>
              <a:rPr lang="fr-FR" sz="1100" dirty="0">
                <a:solidFill>
                  <a:schemeClr val="tx1"/>
                </a:solidFill>
              </a:rPr>
              <a:t>ES_name_2 </a:t>
            </a:r>
            <a:r>
              <a:rPr lang="fr-FR" sz="1100" dirty="0">
                <a:solidFill>
                  <a:schemeClr val="accent2"/>
                </a:solidFill>
              </a:rPr>
              <a:t>v</a:t>
            </a:r>
          </a:p>
          <a:p>
            <a:pPr algn="ctr"/>
            <a:r>
              <a:rPr lang="fr-FR" sz="1100" dirty="0">
                <a:solidFill>
                  <a:schemeClr val="tx1"/>
                </a:solidFill>
              </a:rPr>
              <a:t>... </a:t>
            </a:r>
            <a:r>
              <a:rPr lang="fr-FR" sz="1100" dirty="0">
                <a:solidFill>
                  <a:schemeClr val="accent2"/>
                </a:solidFill>
              </a:rPr>
              <a:t>v</a:t>
            </a:r>
            <a:endParaRPr lang="fr-BE" sz="1100" dirty="0">
              <a:solidFill>
                <a:schemeClr val="accent2"/>
              </a:solidFill>
            </a:endParaRPr>
          </a:p>
        </p:txBody>
      </p:sp>
      <p:sp>
        <p:nvSpPr>
          <p:cNvPr id="50" name="ZoneTexte 49">
            <a:extLst>
              <a:ext uri="{FF2B5EF4-FFF2-40B4-BE49-F238E27FC236}">
                <a16:creationId xmlns:a16="http://schemas.microsoft.com/office/drawing/2014/main" id="{B8612E06-4EC9-42A5-A3E8-E03A7E0B49DD}"/>
              </a:ext>
            </a:extLst>
          </p:cNvPr>
          <p:cNvSpPr txBox="1"/>
          <p:nvPr/>
        </p:nvSpPr>
        <p:spPr>
          <a:xfrm rot="16200000">
            <a:off x="-446016" y="2642523"/>
            <a:ext cx="1814082" cy="369332"/>
          </a:xfrm>
          <a:prstGeom prst="rect">
            <a:avLst/>
          </a:prstGeom>
          <a:noFill/>
        </p:spPr>
        <p:txBody>
          <a:bodyPr wrap="square" rtlCol="0">
            <a:spAutoFit/>
          </a:bodyPr>
          <a:lstStyle/>
          <a:p>
            <a:pPr algn="ctr"/>
            <a:r>
              <a:rPr lang="fr-FR" sz="900" i="1" dirty="0">
                <a:solidFill>
                  <a:schemeClr val="accent2"/>
                </a:solidFill>
              </a:rPr>
              <a:t>Trois menus déroulants à cocher, tout est coché par défaut</a:t>
            </a:r>
            <a:endParaRPr lang="fr-BE" sz="900" i="1" dirty="0">
              <a:solidFill>
                <a:schemeClr val="accent2"/>
              </a:solidFill>
            </a:endParaRPr>
          </a:p>
        </p:txBody>
      </p:sp>
      <p:sp>
        <p:nvSpPr>
          <p:cNvPr id="52" name="ZoneTexte 51">
            <a:extLst>
              <a:ext uri="{FF2B5EF4-FFF2-40B4-BE49-F238E27FC236}">
                <a16:creationId xmlns:a16="http://schemas.microsoft.com/office/drawing/2014/main" id="{EC213D56-D1F9-4232-83CF-43B35F8A78B9}"/>
              </a:ext>
            </a:extLst>
          </p:cNvPr>
          <p:cNvSpPr txBox="1"/>
          <p:nvPr/>
        </p:nvSpPr>
        <p:spPr>
          <a:xfrm>
            <a:off x="2143075" y="3541515"/>
            <a:ext cx="1865348" cy="646331"/>
          </a:xfrm>
          <a:prstGeom prst="rect">
            <a:avLst/>
          </a:prstGeom>
          <a:noFill/>
        </p:spPr>
        <p:txBody>
          <a:bodyPr wrap="square" rtlCol="0">
            <a:spAutoFit/>
          </a:bodyPr>
          <a:lstStyle/>
          <a:p>
            <a:r>
              <a:rPr lang="fr-FR" sz="900" i="1" dirty="0">
                <a:solidFill>
                  <a:schemeClr val="accent2"/>
                </a:solidFill>
              </a:rPr>
              <a:t>Question : est-ce que la liste peut s’adapter à ce qui est coché dans ES section et ES type pour ne montrer que les services correspondants?</a:t>
            </a:r>
            <a:endParaRPr lang="fr-BE" sz="900" i="1" dirty="0">
              <a:solidFill>
                <a:schemeClr val="accent2"/>
              </a:solidFill>
            </a:endParaRPr>
          </a:p>
        </p:txBody>
      </p:sp>
      <p:sp>
        <p:nvSpPr>
          <p:cNvPr id="53" name="Rectangle 52">
            <a:extLst>
              <a:ext uri="{FF2B5EF4-FFF2-40B4-BE49-F238E27FC236}">
                <a16:creationId xmlns:a16="http://schemas.microsoft.com/office/drawing/2014/main" id="{6A3DDBD7-CC6C-4A2C-84AF-E0A6A575804D}"/>
              </a:ext>
            </a:extLst>
          </p:cNvPr>
          <p:cNvSpPr/>
          <p:nvPr/>
        </p:nvSpPr>
        <p:spPr>
          <a:xfrm>
            <a:off x="524374" y="6143492"/>
            <a:ext cx="2057399" cy="276999"/>
          </a:xfrm>
          <a:prstGeom prst="rect">
            <a:avLst/>
          </a:prstGeom>
          <a:solidFill>
            <a:schemeClr val="accent5">
              <a:lumMod val="20000"/>
              <a:lumOff val="80000"/>
            </a:schemeClr>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100" dirty="0">
                <a:solidFill>
                  <a:sysClr val="windowText" lastClr="000000"/>
                </a:solidFill>
              </a:rPr>
              <a:t>Download the </a:t>
            </a:r>
            <a:r>
              <a:rPr lang="fr-FR" sz="1100" dirty="0" err="1">
                <a:solidFill>
                  <a:sysClr val="windowText" lastClr="000000"/>
                </a:solidFill>
              </a:rPr>
              <a:t>filtered</a:t>
            </a:r>
            <a:r>
              <a:rPr lang="fr-FR" sz="1100" dirty="0">
                <a:solidFill>
                  <a:sysClr val="windowText" lastClr="000000"/>
                </a:solidFill>
              </a:rPr>
              <a:t> </a:t>
            </a:r>
            <a:r>
              <a:rPr lang="fr-FR" sz="1100" dirty="0" err="1">
                <a:solidFill>
                  <a:sysClr val="windowText" lastClr="000000"/>
                </a:solidFill>
              </a:rPr>
              <a:t>dataset</a:t>
            </a:r>
            <a:r>
              <a:rPr lang="fr-FR" dirty="0"/>
              <a:t> </a:t>
            </a:r>
            <a:endParaRPr lang="fr-BE" dirty="0"/>
          </a:p>
        </p:txBody>
      </p:sp>
      <p:sp>
        <p:nvSpPr>
          <p:cNvPr id="54" name="Rectangle 53">
            <a:extLst>
              <a:ext uri="{FF2B5EF4-FFF2-40B4-BE49-F238E27FC236}">
                <a16:creationId xmlns:a16="http://schemas.microsoft.com/office/drawing/2014/main" id="{12020B4A-13B6-4910-9892-07C1AFD30977}"/>
              </a:ext>
            </a:extLst>
          </p:cNvPr>
          <p:cNvSpPr/>
          <p:nvPr/>
        </p:nvSpPr>
        <p:spPr>
          <a:xfrm>
            <a:off x="524374" y="6475899"/>
            <a:ext cx="2057399" cy="276999"/>
          </a:xfrm>
          <a:prstGeom prst="rect">
            <a:avLst/>
          </a:prstGeom>
          <a:solidFill>
            <a:schemeClr val="accent5">
              <a:lumMod val="20000"/>
              <a:lumOff val="80000"/>
            </a:schemeClr>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100" dirty="0">
                <a:solidFill>
                  <a:sysClr val="windowText" lastClr="000000"/>
                </a:solidFill>
              </a:rPr>
              <a:t>Download the </a:t>
            </a:r>
            <a:r>
              <a:rPr lang="fr-FR" sz="1100" dirty="0" err="1">
                <a:solidFill>
                  <a:sysClr val="windowText" lastClr="000000"/>
                </a:solidFill>
              </a:rPr>
              <a:t>complete</a:t>
            </a:r>
            <a:r>
              <a:rPr lang="fr-FR" sz="1100" dirty="0">
                <a:solidFill>
                  <a:sysClr val="windowText" lastClr="000000"/>
                </a:solidFill>
              </a:rPr>
              <a:t> </a:t>
            </a:r>
            <a:r>
              <a:rPr lang="fr-FR" sz="1100" dirty="0" err="1">
                <a:solidFill>
                  <a:sysClr val="windowText" lastClr="000000"/>
                </a:solidFill>
              </a:rPr>
              <a:t>dataset</a:t>
            </a:r>
            <a:r>
              <a:rPr lang="fr-FR" dirty="0"/>
              <a:t> </a:t>
            </a:r>
            <a:endParaRPr lang="fr-BE" dirty="0"/>
          </a:p>
        </p:txBody>
      </p:sp>
      <p:sp>
        <p:nvSpPr>
          <p:cNvPr id="59" name="ZoneTexte 58">
            <a:extLst>
              <a:ext uri="{FF2B5EF4-FFF2-40B4-BE49-F238E27FC236}">
                <a16:creationId xmlns:a16="http://schemas.microsoft.com/office/drawing/2014/main" id="{E553C0BC-A35B-4C09-AFD0-32D33895CF9F}"/>
              </a:ext>
            </a:extLst>
          </p:cNvPr>
          <p:cNvSpPr txBox="1"/>
          <p:nvPr/>
        </p:nvSpPr>
        <p:spPr>
          <a:xfrm>
            <a:off x="3678916" y="5159587"/>
            <a:ext cx="3847300" cy="1631216"/>
          </a:xfrm>
          <a:prstGeom prst="rect">
            <a:avLst/>
          </a:prstGeom>
          <a:solidFill>
            <a:schemeClr val="tx1"/>
          </a:solidFill>
        </p:spPr>
        <p:txBody>
          <a:bodyPr wrap="square" rtlCol="0">
            <a:spAutoFit/>
          </a:bodyPr>
          <a:lstStyle/>
          <a:p>
            <a:r>
              <a:rPr lang="fr-FR" sz="1000" i="1" dirty="0">
                <a:solidFill>
                  <a:schemeClr val="accent2"/>
                </a:solidFill>
              </a:rPr>
              <a:t>Tableau noir = merge entre les entités : </a:t>
            </a:r>
          </a:p>
          <a:p>
            <a:pPr marL="171450" indent="-171450">
              <a:buFont typeface="Arial" panose="020B0604020202020204" pitchFamily="34" charset="0"/>
              <a:buChar char="•"/>
            </a:pPr>
            <a:r>
              <a:rPr lang="fr-FR" sz="1000" i="1" dirty="0">
                <a:solidFill>
                  <a:schemeClr val="accent2"/>
                </a:solidFill>
              </a:rPr>
              <a:t>« Indicator » et « </a:t>
            </a:r>
            <a:r>
              <a:rPr lang="fr-FR" sz="1000" i="1" dirty="0" err="1">
                <a:solidFill>
                  <a:schemeClr val="accent2"/>
                </a:solidFill>
              </a:rPr>
              <a:t>Ecosystem</a:t>
            </a:r>
            <a:r>
              <a:rPr lang="fr-FR" sz="1000" i="1" dirty="0">
                <a:solidFill>
                  <a:schemeClr val="accent2"/>
                </a:solidFill>
              </a:rPr>
              <a:t>-service » si sous-onglet </a:t>
            </a:r>
            <a:r>
              <a:rPr lang="fr-FR" sz="1000" i="1" dirty="0" err="1">
                <a:solidFill>
                  <a:schemeClr val="accent2"/>
                </a:solidFill>
              </a:rPr>
              <a:t>Boerema</a:t>
            </a:r>
            <a:r>
              <a:rPr lang="fr-FR" sz="1000" i="1" dirty="0">
                <a:solidFill>
                  <a:schemeClr val="accent2"/>
                </a:solidFill>
              </a:rPr>
              <a:t> choisi</a:t>
            </a:r>
          </a:p>
          <a:p>
            <a:pPr marL="171450" indent="-171450">
              <a:buFont typeface="Arial" panose="020B0604020202020204" pitchFamily="34" charset="0"/>
              <a:buChar char="•"/>
            </a:pPr>
            <a:r>
              <a:rPr lang="fr-FR" sz="1000" i="1" dirty="0">
                <a:solidFill>
                  <a:schemeClr val="accent2"/>
                </a:solidFill>
              </a:rPr>
              <a:t>« Indicator », « </a:t>
            </a:r>
            <a:r>
              <a:rPr lang="fr-FR" sz="1000" i="1" dirty="0" err="1">
                <a:solidFill>
                  <a:schemeClr val="accent2"/>
                </a:solidFill>
              </a:rPr>
              <a:t>Ecosystem</a:t>
            </a:r>
            <a:r>
              <a:rPr lang="fr-FR" sz="1000" i="1" dirty="0">
                <a:solidFill>
                  <a:schemeClr val="accent2"/>
                </a:solidFill>
              </a:rPr>
              <a:t>-service » et « </a:t>
            </a:r>
            <a:r>
              <a:rPr lang="fr-FR" sz="1000" i="1" dirty="0" err="1">
                <a:solidFill>
                  <a:schemeClr val="accent2"/>
                </a:solidFill>
              </a:rPr>
              <a:t>Ecosystem-service_CICES</a:t>
            </a:r>
            <a:r>
              <a:rPr lang="fr-FR" sz="1000" i="1" dirty="0">
                <a:solidFill>
                  <a:schemeClr val="accent2"/>
                </a:solidFill>
              </a:rPr>
              <a:t> » si sous-onglet CICES choisi</a:t>
            </a:r>
          </a:p>
          <a:p>
            <a:pPr marL="171450" indent="-171450">
              <a:buFont typeface="Arial" panose="020B0604020202020204" pitchFamily="34" charset="0"/>
              <a:buChar char="•"/>
            </a:pPr>
            <a:r>
              <a:rPr lang="fr-FR" sz="1000" i="1" dirty="0">
                <a:solidFill>
                  <a:schemeClr val="accent2"/>
                </a:solidFill>
              </a:rPr>
              <a:t>« Indicator », « </a:t>
            </a:r>
            <a:r>
              <a:rPr lang="fr-FR" sz="1000" i="1" dirty="0" err="1">
                <a:solidFill>
                  <a:schemeClr val="accent2"/>
                </a:solidFill>
              </a:rPr>
              <a:t>Ecosystem</a:t>
            </a:r>
            <a:r>
              <a:rPr lang="fr-FR" sz="1000" i="1" dirty="0">
                <a:solidFill>
                  <a:schemeClr val="accent2"/>
                </a:solidFill>
              </a:rPr>
              <a:t>-service » et « </a:t>
            </a:r>
            <a:r>
              <a:rPr lang="fr-FR" sz="1000" i="1" dirty="0" err="1">
                <a:solidFill>
                  <a:schemeClr val="accent2"/>
                </a:solidFill>
              </a:rPr>
              <a:t>Ecosystem-service_TEEB</a:t>
            </a:r>
            <a:r>
              <a:rPr lang="fr-FR" sz="1000" i="1" dirty="0">
                <a:solidFill>
                  <a:schemeClr val="accent2"/>
                </a:solidFill>
              </a:rPr>
              <a:t> » si sous-onglet TEEB choisi</a:t>
            </a:r>
          </a:p>
          <a:p>
            <a:endParaRPr lang="fr-FR" sz="1000" i="1" dirty="0">
              <a:solidFill>
                <a:schemeClr val="accent2"/>
              </a:solidFill>
            </a:endParaRPr>
          </a:p>
          <a:p>
            <a:r>
              <a:rPr lang="fr-FR" sz="1000" i="1" dirty="0">
                <a:solidFill>
                  <a:schemeClr val="accent2"/>
                </a:solidFill>
              </a:rPr>
              <a:t>L’attribut ID et les </a:t>
            </a:r>
            <a:r>
              <a:rPr lang="fr-FR" sz="1000" i="1" dirty="0" err="1">
                <a:solidFill>
                  <a:schemeClr val="accent2"/>
                </a:solidFill>
              </a:rPr>
              <a:t>ES_type_x</a:t>
            </a:r>
            <a:r>
              <a:rPr lang="fr-FR" sz="1000" i="1" dirty="0">
                <a:solidFill>
                  <a:schemeClr val="accent2"/>
                </a:solidFill>
              </a:rPr>
              <a:t> n’apparaissent jamais dans le tableau.</a:t>
            </a:r>
          </a:p>
          <a:p>
            <a:r>
              <a:rPr lang="fr-FR" sz="1000" i="1" dirty="0">
                <a:solidFill>
                  <a:schemeClr val="accent2"/>
                </a:solidFill>
              </a:rPr>
              <a:t>Dans les sous-onglets CICES et TEEB, la colonne </a:t>
            </a:r>
            <a:r>
              <a:rPr lang="fr-FR" sz="1000" i="1" dirty="0" err="1">
                <a:solidFill>
                  <a:schemeClr val="accent2"/>
                </a:solidFill>
              </a:rPr>
              <a:t>ES_name_Boerema</a:t>
            </a:r>
            <a:r>
              <a:rPr lang="fr-FR" sz="1000" i="1" dirty="0">
                <a:solidFill>
                  <a:schemeClr val="accent2"/>
                </a:solidFill>
              </a:rPr>
              <a:t> est remplacée par </a:t>
            </a:r>
            <a:r>
              <a:rPr lang="fr-FR" sz="1000" i="1" dirty="0" err="1">
                <a:solidFill>
                  <a:schemeClr val="accent2"/>
                </a:solidFill>
              </a:rPr>
              <a:t>ES_name_CICES</a:t>
            </a:r>
            <a:r>
              <a:rPr lang="fr-FR" sz="1000" i="1" dirty="0">
                <a:solidFill>
                  <a:schemeClr val="accent2"/>
                </a:solidFill>
              </a:rPr>
              <a:t> ou </a:t>
            </a:r>
            <a:r>
              <a:rPr lang="fr-FR" sz="1000" i="1" dirty="0" err="1">
                <a:solidFill>
                  <a:schemeClr val="accent2"/>
                </a:solidFill>
              </a:rPr>
              <a:t>ES_name_TEEB</a:t>
            </a:r>
            <a:r>
              <a:rPr lang="fr-FR" sz="1000" i="1" dirty="0">
                <a:solidFill>
                  <a:schemeClr val="accent2"/>
                </a:solidFill>
              </a:rPr>
              <a:t>.</a:t>
            </a:r>
            <a:endParaRPr lang="fr-BE" sz="1000" i="1" dirty="0">
              <a:solidFill>
                <a:schemeClr val="accent2"/>
              </a:solidFill>
            </a:endParaRPr>
          </a:p>
        </p:txBody>
      </p:sp>
      <p:sp>
        <p:nvSpPr>
          <p:cNvPr id="60" name="Triangle isocèle 59">
            <a:extLst>
              <a:ext uri="{FF2B5EF4-FFF2-40B4-BE49-F238E27FC236}">
                <a16:creationId xmlns:a16="http://schemas.microsoft.com/office/drawing/2014/main" id="{3EC87FD3-EAD1-4BDC-961D-2C8888DB7D23}"/>
              </a:ext>
            </a:extLst>
          </p:cNvPr>
          <p:cNvSpPr/>
          <p:nvPr/>
        </p:nvSpPr>
        <p:spPr>
          <a:xfrm rot="10800000">
            <a:off x="4725315" y="1071801"/>
            <a:ext cx="71438" cy="716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BE"/>
          </a:p>
        </p:txBody>
      </p:sp>
      <p:cxnSp>
        <p:nvCxnSpPr>
          <p:cNvPr id="65" name="Connecteur droit 64">
            <a:extLst>
              <a:ext uri="{FF2B5EF4-FFF2-40B4-BE49-F238E27FC236}">
                <a16:creationId xmlns:a16="http://schemas.microsoft.com/office/drawing/2014/main" id="{AC78CD2A-5E18-4046-88C0-4C1F9DD6C48B}"/>
              </a:ext>
            </a:extLst>
          </p:cNvPr>
          <p:cNvCxnSpPr/>
          <p:nvPr/>
        </p:nvCxnSpPr>
        <p:spPr>
          <a:xfrm>
            <a:off x="1679331" y="5075691"/>
            <a:ext cx="8080130" cy="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66" name="ZoneTexte 65">
            <a:extLst>
              <a:ext uri="{FF2B5EF4-FFF2-40B4-BE49-F238E27FC236}">
                <a16:creationId xmlns:a16="http://schemas.microsoft.com/office/drawing/2014/main" id="{B556E79E-721B-4A78-B13F-8BB34DAF423D}"/>
              </a:ext>
            </a:extLst>
          </p:cNvPr>
          <p:cNvSpPr txBox="1"/>
          <p:nvPr/>
        </p:nvSpPr>
        <p:spPr>
          <a:xfrm>
            <a:off x="7638388" y="5170526"/>
            <a:ext cx="3769637" cy="1015663"/>
          </a:xfrm>
          <a:prstGeom prst="rect">
            <a:avLst/>
          </a:prstGeom>
          <a:solidFill>
            <a:schemeClr val="accent6"/>
          </a:solidFill>
        </p:spPr>
        <p:txBody>
          <a:bodyPr wrap="square" rtlCol="0">
            <a:spAutoFit/>
          </a:bodyPr>
          <a:lstStyle/>
          <a:p>
            <a:r>
              <a:rPr lang="fr-FR" sz="1000" i="1" dirty="0"/>
              <a:t>Tableau noir + vert = merge entre le tableau noir et l’entité « Article », ce qui multiplie les lignes car on a plusieurs articles par indicateur. Ce tableau apparaît si « Yes » est coché à la question 2 dans  Est-ce qu’on peut faire ça?</a:t>
            </a:r>
          </a:p>
          <a:p>
            <a:endParaRPr lang="fr-FR" sz="1000" i="1" dirty="0"/>
          </a:p>
          <a:p>
            <a:r>
              <a:rPr lang="fr-FR" sz="1000" i="1" dirty="0"/>
              <a:t>/!\ l’attribut </a:t>
            </a:r>
            <a:r>
              <a:rPr lang="fr-FR" sz="1000" i="1" dirty="0" err="1"/>
              <a:t>Article_extract</a:t>
            </a:r>
            <a:r>
              <a:rPr lang="fr-FR" sz="1000" i="1" dirty="0"/>
              <a:t> n’apparaît jamais dans le tableau</a:t>
            </a:r>
          </a:p>
        </p:txBody>
      </p:sp>
      <p:sp>
        <p:nvSpPr>
          <p:cNvPr id="67" name="Rectangle 66">
            <a:extLst>
              <a:ext uri="{FF2B5EF4-FFF2-40B4-BE49-F238E27FC236}">
                <a16:creationId xmlns:a16="http://schemas.microsoft.com/office/drawing/2014/main" id="{92FE7146-DFBA-40EE-8F88-A017DE5832EA}"/>
              </a:ext>
            </a:extLst>
          </p:cNvPr>
          <p:cNvSpPr/>
          <p:nvPr/>
        </p:nvSpPr>
        <p:spPr>
          <a:xfrm>
            <a:off x="591276" y="5503362"/>
            <a:ext cx="1962885" cy="434507"/>
          </a:xfrm>
          <a:prstGeom prst="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fr-FR" sz="1100" dirty="0">
                <a:solidFill>
                  <a:schemeClr val="tx1"/>
                </a:solidFill>
              </a:rPr>
              <a:t>Field observation </a:t>
            </a:r>
            <a:r>
              <a:rPr lang="fr-FR" sz="1100" dirty="0">
                <a:solidFill>
                  <a:schemeClr val="accent2"/>
                </a:solidFill>
              </a:rPr>
              <a:t>v</a:t>
            </a:r>
          </a:p>
          <a:p>
            <a:r>
              <a:rPr lang="fr-FR" sz="1100" dirty="0" err="1">
                <a:solidFill>
                  <a:schemeClr val="tx1"/>
                </a:solidFill>
              </a:rPr>
              <a:t>Remote</a:t>
            </a:r>
            <a:r>
              <a:rPr lang="fr-FR" sz="1100" dirty="0">
                <a:solidFill>
                  <a:schemeClr val="tx1"/>
                </a:solidFill>
              </a:rPr>
              <a:t> </a:t>
            </a:r>
            <a:r>
              <a:rPr lang="fr-FR" sz="1100" dirty="0" err="1">
                <a:solidFill>
                  <a:schemeClr val="tx1"/>
                </a:solidFill>
              </a:rPr>
              <a:t>sensing</a:t>
            </a:r>
            <a:r>
              <a:rPr lang="fr-FR" sz="1100" dirty="0">
                <a:solidFill>
                  <a:schemeClr val="tx1"/>
                </a:solidFill>
              </a:rPr>
              <a:t> </a:t>
            </a:r>
            <a:r>
              <a:rPr lang="fr-FR" sz="1100" dirty="0">
                <a:solidFill>
                  <a:schemeClr val="accent2"/>
                </a:solidFill>
              </a:rPr>
              <a:t>v</a:t>
            </a:r>
            <a:endParaRPr lang="fr-BE" sz="1100" dirty="0">
              <a:solidFill>
                <a:schemeClr val="accent2"/>
              </a:solidFill>
            </a:endParaRPr>
          </a:p>
        </p:txBody>
      </p:sp>
      <p:sp>
        <p:nvSpPr>
          <p:cNvPr id="68" name="ZoneTexte 67">
            <a:extLst>
              <a:ext uri="{FF2B5EF4-FFF2-40B4-BE49-F238E27FC236}">
                <a16:creationId xmlns:a16="http://schemas.microsoft.com/office/drawing/2014/main" id="{709D779C-E69D-46EE-9289-A05087B13377}"/>
              </a:ext>
            </a:extLst>
          </p:cNvPr>
          <p:cNvSpPr txBox="1"/>
          <p:nvPr/>
        </p:nvSpPr>
        <p:spPr>
          <a:xfrm rot="16200000">
            <a:off x="9998" y="5426409"/>
            <a:ext cx="804480" cy="369332"/>
          </a:xfrm>
          <a:prstGeom prst="rect">
            <a:avLst/>
          </a:prstGeom>
          <a:noFill/>
        </p:spPr>
        <p:txBody>
          <a:bodyPr wrap="square" rtlCol="0">
            <a:spAutoFit/>
          </a:bodyPr>
          <a:lstStyle/>
          <a:p>
            <a:pPr algn="r"/>
            <a:r>
              <a:rPr lang="fr-FR" sz="900" i="1" dirty="0">
                <a:solidFill>
                  <a:schemeClr val="accent2"/>
                </a:solidFill>
              </a:rPr>
              <a:t>Disponible si « Yes » choisi </a:t>
            </a:r>
            <a:endParaRPr lang="fr-BE" sz="900" i="1" dirty="0">
              <a:solidFill>
                <a:schemeClr val="accent2"/>
              </a:solidFill>
            </a:endParaRPr>
          </a:p>
        </p:txBody>
      </p:sp>
      <p:sp>
        <p:nvSpPr>
          <p:cNvPr id="69" name="ZoneTexte 68">
            <a:extLst>
              <a:ext uri="{FF2B5EF4-FFF2-40B4-BE49-F238E27FC236}">
                <a16:creationId xmlns:a16="http://schemas.microsoft.com/office/drawing/2014/main" id="{5DB39363-2C49-48C6-A550-CB237A658BA2}"/>
              </a:ext>
            </a:extLst>
          </p:cNvPr>
          <p:cNvSpPr txBox="1"/>
          <p:nvPr/>
        </p:nvSpPr>
        <p:spPr>
          <a:xfrm>
            <a:off x="8903317" y="4201094"/>
            <a:ext cx="1712288" cy="400110"/>
          </a:xfrm>
          <a:prstGeom prst="rect">
            <a:avLst/>
          </a:prstGeom>
          <a:noFill/>
        </p:spPr>
        <p:txBody>
          <a:bodyPr wrap="square" rtlCol="0">
            <a:spAutoFit/>
          </a:bodyPr>
          <a:lstStyle/>
          <a:p>
            <a:pPr algn="ctr"/>
            <a:r>
              <a:rPr lang="fr-FR" sz="1000" i="1" dirty="0">
                <a:solidFill>
                  <a:schemeClr val="accent2"/>
                </a:solidFill>
              </a:rPr>
              <a:t>Cocher « Yes » fait apparaître les colonnes vertes</a:t>
            </a:r>
            <a:endParaRPr lang="fr-BE" sz="1000" i="1" dirty="0">
              <a:solidFill>
                <a:schemeClr val="accent2"/>
              </a:solidFill>
            </a:endParaRPr>
          </a:p>
        </p:txBody>
      </p:sp>
    </p:spTree>
    <p:extLst>
      <p:ext uri="{BB962C8B-B14F-4D97-AF65-F5344CB8AC3E}">
        <p14:creationId xmlns:p14="http://schemas.microsoft.com/office/powerpoint/2010/main" val="1472593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9E99EDA1-44E5-46CB-8C91-7B8D0C6FDA01}"/>
              </a:ext>
            </a:extLst>
          </p:cNvPr>
          <p:cNvSpPr txBox="1"/>
          <p:nvPr/>
        </p:nvSpPr>
        <p:spPr>
          <a:xfrm>
            <a:off x="178775" y="2212"/>
            <a:ext cx="8657492" cy="523220"/>
          </a:xfrm>
          <a:prstGeom prst="rect">
            <a:avLst/>
          </a:prstGeom>
          <a:noFill/>
        </p:spPr>
        <p:txBody>
          <a:bodyPr wrap="square" rtlCol="0">
            <a:spAutoFit/>
          </a:bodyPr>
          <a:lstStyle/>
          <a:p>
            <a:endParaRPr lang="fr-FR" sz="1400" b="1" dirty="0"/>
          </a:p>
          <a:p>
            <a:r>
              <a:rPr lang="fr-FR" sz="1400" b="1" dirty="0"/>
              <a:t>Field-</a:t>
            </a:r>
            <a:r>
              <a:rPr lang="fr-FR" sz="1400" b="1" dirty="0" err="1"/>
              <a:t>based</a:t>
            </a:r>
            <a:r>
              <a:rPr lang="fr-FR" sz="1400" b="1" dirty="0"/>
              <a:t> </a:t>
            </a:r>
            <a:r>
              <a:rPr lang="fr-FR" sz="1400" b="1" dirty="0" err="1"/>
              <a:t>indicators</a:t>
            </a:r>
            <a:r>
              <a:rPr lang="fr-FR" sz="1400" b="1" dirty="0"/>
              <a:t> for </a:t>
            </a:r>
            <a:r>
              <a:rPr lang="fr-FR" sz="1400" b="1" dirty="0" err="1"/>
              <a:t>biophysical</a:t>
            </a:r>
            <a:r>
              <a:rPr lang="fr-FR" sz="1400" b="1" dirty="0"/>
              <a:t> </a:t>
            </a:r>
            <a:r>
              <a:rPr lang="fr-FR" sz="1400" b="1" dirty="0" err="1"/>
              <a:t>assessment</a:t>
            </a:r>
            <a:r>
              <a:rPr lang="fr-FR" sz="1400" b="1" dirty="0"/>
              <a:t> of </a:t>
            </a:r>
            <a:r>
              <a:rPr lang="fr-FR" sz="1400" b="1" dirty="0" err="1"/>
              <a:t>Ecosystem</a:t>
            </a:r>
            <a:r>
              <a:rPr lang="fr-FR" sz="1400" b="1" dirty="0"/>
              <a:t> Services (ES) in </a:t>
            </a:r>
            <a:r>
              <a:rPr lang="fr-FR" sz="1400" b="1" dirty="0" err="1"/>
              <a:t>crop</a:t>
            </a:r>
            <a:r>
              <a:rPr lang="fr-FR" sz="1400" b="1" dirty="0"/>
              <a:t> </a:t>
            </a:r>
            <a:r>
              <a:rPr lang="fr-FR" sz="1400" b="1" dirty="0" err="1"/>
              <a:t>fields</a:t>
            </a:r>
            <a:r>
              <a:rPr lang="fr-FR" sz="1400" b="1" dirty="0"/>
              <a:t> </a:t>
            </a:r>
            <a:endParaRPr lang="fr-BE" sz="1400" b="1" dirty="0"/>
          </a:p>
        </p:txBody>
      </p:sp>
      <p:sp>
        <p:nvSpPr>
          <p:cNvPr id="8" name="Rectangle 7">
            <a:extLst>
              <a:ext uri="{FF2B5EF4-FFF2-40B4-BE49-F238E27FC236}">
                <a16:creationId xmlns:a16="http://schemas.microsoft.com/office/drawing/2014/main" id="{F82DA53E-AA58-4821-B908-7EEE7D47B45D}"/>
              </a:ext>
            </a:extLst>
          </p:cNvPr>
          <p:cNvSpPr/>
          <p:nvPr/>
        </p:nvSpPr>
        <p:spPr>
          <a:xfrm>
            <a:off x="246185" y="756139"/>
            <a:ext cx="2782766" cy="4672146"/>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dirty="0"/>
          </a:p>
        </p:txBody>
      </p:sp>
      <p:graphicFrame>
        <p:nvGraphicFramePr>
          <p:cNvPr id="11" name="Tableau 10">
            <a:extLst>
              <a:ext uri="{FF2B5EF4-FFF2-40B4-BE49-F238E27FC236}">
                <a16:creationId xmlns:a16="http://schemas.microsoft.com/office/drawing/2014/main" id="{5167E90C-602D-4E2D-8286-02933D4EAFF8}"/>
              </a:ext>
            </a:extLst>
          </p:cNvPr>
          <p:cNvGraphicFramePr>
            <a:graphicFrameLocks noGrp="1"/>
          </p:cNvGraphicFramePr>
          <p:nvPr>
            <p:extLst>
              <p:ext uri="{D42A27DB-BD31-4B8C-83A1-F6EECF244321}">
                <p14:modId xmlns:p14="http://schemas.microsoft.com/office/powerpoint/2010/main" val="2146506572"/>
              </p:ext>
            </p:extLst>
          </p:nvPr>
        </p:nvGraphicFramePr>
        <p:xfrm>
          <a:off x="3323493" y="3164383"/>
          <a:ext cx="7877908" cy="2250440"/>
        </p:xfrm>
        <a:graphic>
          <a:graphicData uri="http://schemas.openxmlformats.org/drawingml/2006/table">
            <a:tbl>
              <a:tblPr firstRow="1" bandRow="1">
                <a:tableStyleId>{073A0DAA-6AF3-43AB-8588-CEC1D06C72B9}</a:tableStyleId>
              </a:tblPr>
              <a:tblGrid>
                <a:gridCol w="763810">
                  <a:extLst>
                    <a:ext uri="{9D8B030D-6E8A-4147-A177-3AD203B41FA5}">
                      <a16:colId xmlns:a16="http://schemas.microsoft.com/office/drawing/2014/main" val="1158166345"/>
                    </a:ext>
                  </a:extLst>
                </a:gridCol>
                <a:gridCol w="1261175">
                  <a:extLst>
                    <a:ext uri="{9D8B030D-6E8A-4147-A177-3AD203B41FA5}">
                      <a16:colId xmlns:a16="http://schemas.microsoft.com/office/drawing/2014/main" val="136104039"/>
                    </a:ext>
                  </a:extLst>
                </a:gridCol>
                <a:gridCol w="1092427">
                  <a:extLst>
                    <a:ext uri="{9D8B030D-6E8A-4147-A177-3AD203B41FA5}">
                      <a16:colId xmlns:a16="http://schemas.microsoft.com/office/drawing/2014/main" val="1721129220"/>
                    </a:ext>
                  </a:extLst>
                </a:gridCol>
                <a:gridCol w="1012493">
                  <a:extLst>
                    <a:ext uri="{9D8B030D-6E8A-4147-A177-3AD203B41FA5}">
                      <a16:colId xmlns:a16="http://schemas.microsoft.com/office/drawing/2014/main" val="3859020675"/>
                    </a:ext>
                  </a:extLst>
                </a:gridCol>
                <a:gridCol w="799337">
                  <a:extLst>
                    <a:ext uri="{9D8B030D-6E8A-4147-A177-3AD203B41FA5}">
                      <a16:colId xmlns:a16="http://schemas.microsoft.com/office/drawing/2014/main" val="3339079985"/>
                    </a:ext>
                  </a:extLst>
                </a:gridCol>
                <a:gridCol w="1394398">
                  <a:extLst>
                    <a:ext uri="{9D8B030D-6E8A-4147-A177-3AD203B41FA5}">
                      <a16:colId xmlns:a16="http://schemas.microsoft.com/office/drawing/2014/main" val="2649161265"/>
                    </a:ext>
                  </a:extLst>
                </a:gridCol>
                <a:gridCol w="1554268">
                  <a:extLst>
                    <a:ext uri="{9D8B030D-6E8A-4147-A177-3AD203B41FA5}">
                      <a16:colId xmlns:a16="http://schemas.microsoft.com/office/drawing/2014/main" val="1568890376"/>
                    </a:ext>
                  </a:extLst>
                </a:gridCol>
              </a:tblGrid>
              <a:tr h="370840">
                <a:tc>
                  <a:txBody>
                    <a:bodyPr/>
                    <a:lstStyle/>
                    <a:p>
                      <a:r>
                        <a:rPr lang="fr-FR" sz="1000" dirty="0" err="1"/>
                        <a:t>ES_section</a:t>
                      </a:r>
                      <a:endParaRPr lang="fr-BE"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ES_name_Boerema</a:t>
                      </a:r>
                      <a:endParaRPr lang="fr-BE" sz="1000" dirty="0"/>
                    </a:p>
                    <a:p>
                      <a:endParaRPr lang="fr-BE" sz="1000" dirty="0"/>
                    </a:p>
                  </a:txBody>
                  <a:tcPr/>
                </a:tc>
                <a:tc>
                  <a:txBody>
                    <a:bodyPr/>
                    <a:lstStyle/>
                    <a:p>
                      <a:r>
                        <a:rPr lang="fr-FR" sz="1000" dirty="0" err="1"/>
                        <a:t>ES_name_CICES</a:t>
                      </a:r>
                      <a:endParaRPr lang="fr-BE" sz="1000" dirty="0"/>
                    </a:p>
                  </a:txBody>
                  <a:tcPr/>
                </a:tc>
                <a:tc>
                  <a:txBody>
                    <a:bodyPr/>
                    <a:lstStyle/>
                    <a:p>
                      <a:r>
                        <a:rPr lang="fr-FR" sz="1000" dirty="0" err="1"/>
                        <a:t>ES_name_TEEB</a:t>
                      </a:r>
                      <a:endParaRPr lang="fr-BE" sz="1000" dirty="0"/>
                    </a:p>
                  </a:txBody>
                  <a:tcPr>
                    <a:solidFill>
                      <a:schemeClr val="tx1"/>
                    </a:solidFill>
                  </a:tcPr>
                </a:tc>
                <a:tc>
                  <a:txBody>
                    <a:bodyPr/>
                    <a:lstStyle/>
                    <a:p>
                      <a:r>
                        <a:rPr lang="fr-FR" sz="1000" dirty="0" err="1"/>
                        <a:t>ES_type_IN</a:t>
                      </a:r>
                      <a:endParaRPr lang="fr-BE" sz="1000" dirty="0"/>
                    </a:p>
                  </a:txBody>
                  <a:tcPr>
                    <a:solidFill>
                      <a:schemeClr val="tx1"/>
                    </a:solidFill>
                  </a:tcPr>
                </a:tc>
                <a:tc>
                  <a:txBody>
                    <a:bodyPr/>
                    <a:lstStyle/>
                    <a:p>
                      <a:r>
                        <a:rPr lang="fr-FR" sz="1000" dirty="0" err="1"/>
                        <a:t>ES_type_OUT_income</a:t>
                      </a:r>
                      <a:endParaRPr lang="fr-BE" sz="1000" dirty="0"/>
                    </a:p>
                  </a:txBody>
                  <a:tcPr>
                    <a:solidFill>
                      <a:schemeClr val="tx1"/>
                    </a:solidFill>
                  </a:tcPr>
                </a:tc>
                <a:tc>
                  <a:txBody>
                    <a:bodyPr/>
                    <a:lstStyle/>
                    <a:p>
                      <a:r>
                        <a:rPr lang="fr-FR" sz="1000" dirty="0" err="1"/>
                        <a:t>ES_type_OUT_no_income</a:t>
                      </a:r>
                      <a:endParaRPr lang="fr-BE" sz="1000" dirty="0"/>
                    </a:p>
                  </a:txBody>
                  <a:tcPr>
                    <a:solidFill>
                      <a:schemeClr val="tx1"/>
                    </a:solidFill>
                  </a:tcPr>
                </a:tc>
                <a:extLst>
                  <a:ext uri="{0D108BD9-81ED-4DB2-BD59-A6C34878D82A}">
                    <a16:rowId xmlns:a16="http://schemas.microsoft.com/office/drawing/2014/main" val="305211926"/>
                  </a:ext>
                </a:extLst>
              </a:tr>
              <a:tr h="370840">
                <a:tc>
                  <a:txBody>
                    <a:bodyPr/>
                    <a:lstStyle/>
                    <a:p>
                      <a:endParaRPr lang="fr-BE"/>
                    </a:p>
                  </a:txBody>
                  <a:tcPr/>
                </a:tc>
                <a:tc>
                  <a:txBody>
                    <a:bodyPr/>
                    <a:lstStyle/>
                    <a:p>
                      <a:endParaRPr lang="fr-BE"/>
                    </a:p>
                  </a:txBody>
                  <a:tcPr/>
                </a:tc>
                <a:tc>
                  <a:txBody>
                    <a:bodyPr/>
                    <a:lstStyle/>
                    <a:p>
                      <a:endParaRPr lang="fr-BE" dirty="0"/>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dirty="0"/>
                    </a:p>
                  </a:txBody>
                  <a:tcPr/>
                </a:tc>
                <a:extLst>
                  <a:ext uri="{0D108BD9-81ED-4DB2-BD59-A6C34878D82A}">
                    <a16:rowId xmlns:a16="http://schemas.microsoft.com/office/drawing/2014/main" val="1821052239"/>
                  </a:ext>
                </a:extLst>
              </a:tr>
              <a:tr h="370840">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dirty="0"/>
                    </a:p>
                  </a:txBody>
                  <a:tcPr/>
                </a:tc>
                <a:extLst>
                  <a:ext uri="{0D108BD9-81ED-4DB2-BD59-A6C34878D82A}">
                    <a16:rowId xmlns:a16="http://schemas.microsoft.com/office/drawing/2014/main" val="499638033"/>
                  </a:ext>
                </a:extLst>
              </a:tr>
              <a:tr h="370840">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dirty="0"/>
                    </a:p>
                  </a:txBody>
                  <a:tcPr/>
                </a:tc>
                <a:extLst>
                  <a:ext uri="{0D108BD9-81ED-4DB2-BD59-A6C34878D82A}">
                    <a16:rowId xmlns:a16="http://schemas.microsoft.com/office/drawing/2014/main" val="3132128714"/>
                  </a:ext>
                </a:extLst>
              </a:tr>
              <a:tr h="370840">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dirty="0"/>
                    </a:p>
                  </a:txBody>
                  <a:tcPr/>
                </a:tc>
                <a:extLst>
                  <a:ext uri="{0D108BD9-81ED-4DB2-BD59-A6C34878D82A}">
                    <a16:rowId xmlns:a16="http://schemas.microsoft.com/office/drawing/2014/main" val="3263463398"/>
                  </a:ext>
                </a:extLst>
              </a:tr>
              <a:tr h="370840">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a:p>
                  </a:txBody>
                  <a:tcPr/>
                </a:tc>
                <a:tc>
                  <a:txBody>
                    <a:bodyPr/>
                    <a:lstStyle/>
                    <a:p>
                      <a:endParaRPr lang="fr-BE" dirty="0"/>
                    </a:p>
                  </a:txBody>
                  <a:tcPr/>
                </a:tc>
                <a:tc>
                  <a:txBody>
                    <a:bodyPr/>
                    <a:lstStyle/>
                    <a:p>
                      <a:endParaRPr lang="fr-BE" dirty="0"/>
                    </a:p>
                  </a:txBody>
                  <a:tcPr/>
                </a:tc>
                <a:tc>
                  <a:txBody>
                    <a:bodyPr/>
                    <a:lstStyle/>
                    <a:p>
                      <a:endParaRPr lang="fr-BE" dirty="0"/>
                    </a:p>
                  </a:txBody>
                  <a:tcPr/>
                </a:tc>
                <a:extLst>
                  <a:ext uri="{0D108BD9-81ED-4DB2-BD59-A6C34878D82A}">
                    <a16:rowId xmlns:a16="http://schemas.microsoft.com/office/drawing/2014/main" val="1680338574"/>
                  </a:ext>
                </a:extLst>
              </a:tr>
            </a:tbl>
          </a:graphicData>
        </a:graphic>
      </p:graphicFrame>
      <p:sp>
        <p:nvSpPr>
          <p:cNvPr id="36" name="ZoneTexte 35">
            <a:extLst>
              <a:ext uri="{FF2B5EF4-FFF2-40B4-BE49-F238E27FC236}">
                <a16:creationId xmlns:a16="http://schemas.microsoft.com/office/drawing/2014/main" id="{7965637D-170F-4C9B-B40D-4C25771383AC}"/>
              </a:ext>
            </a:extLst>
          </p:cNvPr>
          <p:cNvSpPr txBox="1"/>
          <p:nvPr/>
        </p:nvSpPr>
        <p:spPr>
          <a:xfrm>
            <a:off x="6884377" y="5542861"/>
            <a:ext cx="4058316" cy="830997"/>
          </a:xfrm>
          <a:prstGeom prst="rect">
            <a:avLst/>
          </a:prstGeom>
          <a:solidFill>
            <a:schemeClr val="tx1"/>
          </a:solidFill>
        </p:spPr>
        <p:txBody>
          <a:bodyPr wrap="square" rtlCol="0">
            <a:spAutoFit/>
          </a:bodyPr>
          <a:lstStyle/>
          <a:p>
            <a:r>
              <a:rPr lang="fr-FR" sz="1200" i="1" dirty="0">
                <a:solidFill>
                  <a:schemeClr val="accent2"/>
                </a:solidFill>
              </a:rPr>
              <a:t>Tableau noir = merge entre les entités « </a:t>
            </a:r>
            <a:r>
              <a:rPr lang="fr-FR" sz="1200" i="1" dirty="0" err="1">
                <a:solidFill>
                  <a:schemeClr val="accent2"/>
                </a:solidFill>
              </a:rPr>
              <a:t>Ecosystem</a:t>
            </a:r>
            <a:r>
              <a:rPr lang="fr-FR" sz="1200" i="1" dirty="0">
                <a:solidFill>
                  <a:schemeClr val="accent2"/>
                </a:solidFill>
              </a:rPr>
              <a:t>-service », « </a:t>
            </a:r>
            <a:r>
              <a:rPr lang="fr-FR" sz="1200" i="1" dirty="0" err="1">
                <a:solidFill>
                  <a:schemeClr val="accent2"/>
                </a:solidFill>
              </a:rPr>
              <a:t>Ecosystem-service_CICES</a:t>
            </a:r>
            <a:r>
              <a:rPr lang="fr-FR" sz="1200" i="1" dirty="0">
                <a:solidFill>
                  <a:schemeClr val="accent2"/>
                </a:solidFill>
              </a:rPr>
              <a:t> » et « </a:t>
            </a:r>
            <a:r>
              <a:rPr lang="fr-FR" sz="1200" i="1" dirty="0" err="1">
                <a:solidFill>
                  <a:schemeClr val="accent2"/>
                </a:solidFill>
              </a:rPr>
              <a:t>Ecosystem-service_TEEB</a:t>
            </a:r>
            <a:r>
              <a:rPr lang="fr-FR" sz="1200" i="1" dirty="0">
                <a:solidFill>
                  <a:schemeClr val="accent2"/>
                </a:solidFill>
              </a:rPr>
              <a:t> ».</a:t>
            </a:r>
          </a:p>
          <a:p>
            <a:endParaRPr lang="fr-FR" sz="1200" i="1" dirty="0">
              <a:solidFill>
                <a:schemeClr val="accent2"/>
              </a:solidFill>
            </a:endParaRPr>
          </a:p>
          <a:p>
            <a:r>
              <a:rPr lang="fr-FR" sz="1200" i="1" dirty="0">
                <a:solidFill>
                  <a:schemeClr val="accent2"/>
                </a:solidFill>
              </a:rPr>
              <a:t>Le tableau n’est pas mobile et tous les attributs sont affichés.</a:t>
            </a:r>
            <a:endParaRPr lang="fr-BE" sz="1200" i="1" dirty="0">
              <a:solidFill>
                <a:schemeClr val="accent2"/>
              </a:solidFill>
            </a:endParaRPr>
          </a:p>
        </p:txBody>
      </p:sp>
      <p:sp>
        <p:nvSpPr>
          <p:cNvPr id="41" name="ZoneTexte 40">
            <a:extLst>
              <a:ext uri="{FF2B5EF4-FFF2-40B4-BE49-F238E27FC236}">
                <a16:creationId xmlns:a16="http://schemas.microsoft.com/office/drawing/2014/main" id="{C0EBE9CD-E4C6-41F9-8C3F-8D391AC455E4}"/>
              </a:ext>
            </a:extLst>
          </p:cNvPr>
          <p:cNvSpPr txBox="1"/>
          <p:nvPr/>
        </p:nvSpPr>
        <p:spPr>
          <a:xfrm>
            <a:off x="3323493" y="940773"/>
            <a:ext cx="1573822" cy="276999"/>
          </a:xfrm>
          <a:prstGeom prst="rect">
            <a:avLst/>
          </a:prstGeom>
          <a:noFill/>
          <a:ln>
            <a:solidFill>
              <a:schemeClr val="accent3"/>
            </a:solidFill>
          </a:ln>
        </p:spPr>
        <p:txBody>
          <a:bodyPr wrap="square" rtlCol="0">
            <a:spAutoFit/>
          </a:bodyPr>
          <a:lstStyle/>
          <a:p>
            <a:r>
              <a:rPr lang="fr-FR" sz="1200" dirty="0"/>
              <a:t>ES </a:t>
            </a:r>
            <a:r>
              <a:rPr lang="fr-FR" sz="1200" dirty="0" err="1"/>
              <a:t>indicators</a:t>
            </a:r>
            <a:endParaRPr lang="fr-BE" sz="1200" dirty="0"/>
          </a:p>
        </p:txBody>
      </p:sp>
      <p:sp>
        <p:nvSpPr>
          <p:cNvPr id="42" name="ZoneTexte 41">
            <a:extLst>
              <a:ext uri="{FF2B5EF4-FFF2-40B4-BE49-F238E27FC236}">
                <a16:creationId xmlns:a16="http://schemas.microsoft.com/office/drawing/2014/main" id="{F546E281-9152-4695-8E94-2AE83D1D2AFF}"/>
              </a:ext>
            </a:extLst>
          </p:cNvPr>
          <p:cNvSpPr txBox="1"/>
          <p:nvPr/>
        </p:nvSpPr>
        <p:spPr>
          <a:xfrm>
            <a:off x="4897315" y="940773"/>
            <a:ext cx="1987062" cy="276999"/>
          </a:xfrm>
          <a:prstGeom prst="rect">
            <a:avLst/>
          </a:prstGeom>
          <a:solidFill>
            <a:schemeClr val="bg2"/>
          </a:solidFill>
          <a:ln>
            <a:solidFill>
              <a:schemeClr val="accent3"/>
            </a:solidFill>
          </a:ln>
        </p:spPr>
        <p:txBody>
          <a:bodyPr wrap="square" rtlCol="0">
            <a:spAutoFit/>
          </a:bodyPr>
          <a:lstStyle/>
          <a:p>
            <a:r>
              <a:rPr lang="fr-FR" sz="1200" dirty="0"/>
              <a:t>Links </a:t>
            </a:r>
            <a:r>
              <a:rPr lang="fr-FR" sz="1200" dirty="0" err="1"/>
              <a:t>between</a:t>
            </a:r>
            <a:r>
              <a:rPr lang="fr-FR" sz="1200" dirty="0"/>
              <a:t> classifications</a:t>
            </a:r>
            <a:endParaRPr lang="fr-BE" sz="1200" dirty="0"/>
          </a:p>
        </p:txBody>
      </p:sp>
      <p:sp>
        <p:nvSpPr>
          <p:cNvPr id="43" name="ZoneTexte 42">
            <a:extLst>
              <a:ext uri="{FF2B5EF4-FFF2-40B4-BE49-F238E27FC236}">
                <a16:creationId xmlns:a16="http://schemas.microsoft.com/office/drawing/2014/main" id="{AE3089A9-86C8-48E0-BF9A-1B9CEA611F81}"/>
              </a:ext>
            </a:extLst>
          </p:cNvPr>
          <p:cNvSpPr txBox="1"/>
          <p:nvPr/>
        </p:nvSpPr>
        <p:spPr>
          <a:xfrm>
            <a:off x="6884377" y="940773"/>
            <a:ext cx="2584938" cy="276999"/>
          </a:xfrm>
          <a:prstGeom prst="rect">
            <a:avLst/>
          </a:prstGeom>
          <a:solidFill>
            <a:schemeClr val="bg1"/>
          </a:solidFill>
          <a:ln>
            <a:solidFill>
              <a:schemeClr val="accent3"/>
            </a:solidFill>
          </a:ln>
        </p:spPr>
        <p:txBody>
          <a:bodyPr wrap="square" rtlCol="0">
            <a:spAutoFit/>
          </a:bodyPr>
          <a:lstStyle/>
          <a:p>
            <a:r>
              <a:rPr lang="fr-FR" sz="1200" dirty="0"/>
              <a:t>Original </a:t>
            </a:r>
            <a:r>
              <a:rPr lang="fr-FR" sz="1200" dirty="0" err="1"/>
              <a:t>names</a:t>
            </a:r>
            <a:r>
              <a:rPr lang="fr-FR" sz="1200" dirty="0"/>
              <a:t> (</a:t>
            </a:r>
            <a:r>
              <a:rPr lang="fr-FR" sz="1200" dirty="0" err="1"/>
              <a:t>Boerema</a:t>
            </a:r>
            <a:r>
              <a:rPr lang="fr-FR" sz="1200" dirty="0"/>
              <a:t> </a:t>
            </a:r>
            <a:r>
              <a:rPr lang="fr-FR" sz="1200" i="1" dirty="0"/>
              <a:t>et al., </a:t>
            </a:r>
            <a:r>
              <a:rPr lang="fr-FR" sz="1200" dirty="0"/>
              <a:t>2017) </a:t>
            </a:r>
            <a:endParaRPr lang="fr-BE" sz="1200" dirty="0"/>
          </a:p>
        </p:txBody>
      </p:sp>
      <p:sp>
        <p:nvSpPr>
          <p:cNvPr id="44" name="ZoneTexte 43">
            <a:extLst>
              <a:ext uri="{FF2B5EF4-FFF2-40B4-BE49-F238E27FC236}">
                <a16:creationId xmlns:a16="http://schemas.microsoft.com/office/drawing/2014/main" id="{2FAB481D-36D0-44DB-A498-4F9A66A17E55}"/>
              </a:ext>
            </a:extLst>
          </p:cNvPr>
          <p:cNvSpPr txBox="1"/>
          <p:nvPr/>
        </p:nvSpPr>
        <p:spPr>
          <a:xfrm>
            <a:off x="9469318" y="940773"/>
            <a:ext cx="1907930" cy="276999"/>
          </a:xfrm>
          <a:prstGeom prst="rect">
            <a:avLst/>
          </a:prstGeom>
          <a:solidFill>
            <a:schemeClr val="bg1"/>
          </a:solidFill>
          <a:ln>
            <a:solidFill>
              <a:schemeClr val="accent3"/>
            </a:solidFill>
          </a:ln>
        </p:spPr>
        <p:txBody>
          <a:bodyPr wrap="square" rtlCol="0">
            <a:spAutoFit/>
          </a:bodyPr>
          <a:lstStyle/>
          <a:p>
            <a:r>
              <a:rPr lang="fr-FR" sz="1200" dirty="0"/>
              <a:t>About the </a:t>
            </a:r>
            <a:r>
              <a:rPr lang="fr-FR" sz="1200" dirty="0" err="1"/>
              <a:t>database</a:t>
            </a:r>
            <a:endParaRPr lang="fr-BE" sz="1200" dirty="0"/>
          </a:p>
        </p:txBody>
      </p:sp>
      <p:sp>
        <p:nvSpPr>
          <p:cNvPr id="45" name="Triangle isocèle 44">
            <a:extLst>
              <a:ext uri="{FF2B5EF4-FFF2-40B4-BE49-F238E27FC236}">
                <a16:creationId xmlns:a16="http://schemas.microsoft.com/office/drawing/2014/main" id="{F4DDF19B-F583-41AF-8BC5-6DE835BCF703}"/>
              </a:ext>
            </a:extLst>
          </p:cNvPr>
          <p:cNvSpPr/>
          <p:nvPr/>
        </p:nvSpPr>
        <p:spPr>
          <a:xfrm rot="10800000">
            <a:off x="4725315" y="1071801"/>
            <a:ext cx="71438" cy="716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BE"/>
          </a:p>
        </p:txBody>
      </p:sp>
      <p:sp>
        <p:nvSpPr>
          <p:cNvPr id="21" name="Rectangle 3">
            <a:extLst>
              <a:ext uri="{FF2B5EF4-FFF2-40B4-BE49-F238E27FC236}">
                <a16:creationId xmlns:a16="http://schemas.microsoft.com/office/drawing/2014/main" id="{E112FDF7-B35E-458D-B5C1-2B9A94509EE0}"/>
              </a:ext>
            </a:extLst>
          </p:cNvPr>
          <p:cNvSpPr>
            <a:spLocks noChangeArrowheads="1"/>
          </p:cNvSpPr>
          <p:nvPr/>
        </p:nvSpPr>
        <p:spPr bwMode="auto">
          <a:xfrm rot="10800000" flipV="1">
            <a:off x="3213603" y="1348799"/>
            <a:ext cx="827794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review from </a:t>
            </a:r>
            <a:r>
              <a:rPr kumimoji="0" lang="en-US" altLang="fr-FR" sz="10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Boerema</a:t>
            </a:r>
            <a:r>
              <a:rPr kumimoji="0" lang="en-US" altLang="fr-F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fr-FR" sz="10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et al.</a:t>
            </a:r>
            <a:r>
              <a:rPr kumimoji="0" lang="en-US" altLang="fr-F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(2017) includes 16 </a:t>
            </a:r>
            <a:r>
              <a:rPr lang="en-US" altLang="fr-FR" sz="1000" dirty="0">
                <a:ea typeface="Calibri" panose="020F0502020204030204" pitchFamily="34" charset="0"/>
                <a:cs typeface="Times New Roman" panose="02020603050405020304" pitchFamily="18" charset="0"/>
              </a:rPr>
              <a:t>provisioning and regulating </a:t>
            </a:r>
            <a:r>
              <a:rPr kumimoji="0" lang="en-US" altLang="fr-F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ecosystem services, whose names were chosen based on previous reviews about ecosystem services indicators. To enhance the transferability of our indicators collection to scientists and stakeholders working with various historical or regional frameworks, we linked these ecosystem services names to two internationally acknowledged classifications, that were cited as inspirations by </a:t>
            </a:r>
            <a:r>
              <a:rPr kumimoji="0" lang="en-US" altLang="fr-FR" sz="10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Boerema</a:t>
            </a:r>
            <a:r>
              <a:rPr kumimoji="0" lang="en-US" altLang="fr-F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fr-FR" sz="10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et al.</a:t>
            </a:r>
            <a:r>
              <a:rPr kumimoji="0" lang="en-US" altLang="fr-F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(2017): The Economics of Ecosystems and Biodiversity (TEEB) classification and the Common International Classification of Ecosystem Services (CICES) at the group level </a:t>
            </a:r>
            <a:r>
              <a:rPr kumimoji="0" lang="en-US" altLang="fr-FR" sz="1000" b="0" i="0" u="none" strike="noStrike" cap="none" normalizeH="0" baseline="0" dirty="0">
                <a:ln>
                  <a:noFill/>
                </a:ln>
                <a:solidFill>
                  <a:schemeClr val="tx1"/>
                </a:solidFill>
                <a:effectLst/>
                <a:ea typeface="Calibri" panose="020F0502020204030204" pitchFamily="34" charset="0"/>
              </a:rPr>
              <a:t>(Haines-Young &amp; </a:t>
            </a:r>
            <a:r>
              <a:rPr kumimoji="0" lang="en-US" altLang="fr-FR" sz="1000" b="0" i="0" u="none" strike="noStrike" cap="none" normalizeH="0" baseline="0" dirty="0" err="1">
                <a:ln>
                  <a:noFill/>
                </a:ln>
                <a:solidFill>
                  <a:schemeClr val="tx1"/>
                </a:solidFill>
                <a:effectLst/>
                <a:ea typeface="Calibri" panose="020F0502020204030204" pitchFamily="34" charset="0"/>
              </a:rPr>
              <a:t>Potschin</a:t>
            </a:r>
            <a:r>
              <a:rPr kumimoji="0" lang="en-US" altLang="fr-FR" sz="1000" b="0" i="0" u="none" strike="noStrike" cap="none" normalizeH="0" baseline="0" dirty="0">
                <a:ln>
                  <a:noFill/>
                </a:ln>
                <a:solidFill>
                  <a:schemeClr val="tx1"/>
                </a:solidFill>
                <a:effectLst/>
                <a:ea typeface="Calibri" panose="020F0502020204030204" pitchFamily="34" charset="0"/>
              </a:rPr>
              <a:t>, 2013b; TEEB, 2010)</a:t>
            </a:r>
            <a:r>
              <a:rPr kumimoji="0" lang="en-US" altLang="fr-F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fr-FR" sz="1000" dirty="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We achieved this linkage using </a:t>
            </a:r>
            <a:r>
              <a:rPr kumimoji="0" lang="en-US" altLang="fr-F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hlinkClick r:id="rId2"/>
              </a:rPr>
              <a:t>a web-based classification tool from the HUGIN </a:t>
            </a:r>
            <a:r>
              <a:rPr kumimoji="0" lang="en-US" altLang="fr-FR" sz="10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hlinkClick r:id="rId2"/>
              </a:rPr>
              <a:t>OpenNESS</a:t>
            </a:r>
            <a:r>
              <a:rPr kumimoji="0" lang="en-US" altLang="fr-F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hlinkClick r:id="rId2"/>
              </a:rPr>
              <a:t> project</a:t>
            </a:r>
            <a:r>
              <a:rPr kumimoji="0" lang="en-US" altLang="fr-F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that gives conditional probabilities of correspondence between ecosystem service categories in different classifications </a:t>
            </a:r>
            <a:r>
              <a:rPr kumimoji="0" lang="en-US" altLang="fr-FR" sz="10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via </a:t>
            </a:r>
            <a:r>
              <a:rPr kumimoji="0" lang="en-US" altLang="fr-F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 </a:t>
            </a:r>
            <a:r>
              <a:rPr kumimoji="0" lang="en-US" altLang="fr-FR" sz="10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bayesian</a:t>
            </a:r>
            <a:r>
              <a:rPr kumimoji="0" lang="en-US" altLang="fr-F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belief network. Because CICES and TEEB classifications do not align perfectly, an ecosystem service in one classification can be more general than in another. Consequently, one ecosystem service from </a:t>
            </a:r>
            <a:r>
              <a:rPr kumimoji="0" lang="en-US" altLang="fr-FR" sz="10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Boerema</a:t>
            </a:r>
            <a:r>
              <a:rPr kumimoji="0" lang="en-US" altLang="fr-F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fr-FR" sz="10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et al.</a:t>
            </a:r>
            <a:r>
              <a:rPr kumimoji="0" lang="en-US" altLang="fr-FR" sz="1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(2017) may correspond to multiple ecosystem services in a given classification</a:t>
            </a:r>
            <a:r>
              <a:rPr kumimoji="0" lang="fr-BE" altLang="fr-FR" sz="1000" b="0" i="0" u="none" strike="noStrike" cap="none" normalizeH="0" baseline="0" dirty="0">
                <a:ln>
                  <a:noFill/>
                </a:ln>
                <a:solidFill>
                  <a:schemeClr val="tx1"/>
                </a:solidFill>
                <a:effectLst/>
              </a:rPr>
              <a:t> .</a:t>
            </a:r>
          </a:p>
        </p:txBody>
      </p:sp>
      <p:sp>
        <p:nvSpPr>
          <p:cNvPr id="48" name="Rectangle 47">
            <a:extLst>
              <a:ext uri="{FF2B5EF4-FFF2-40B4-BE49-F238E27FC236}">
                <a16:creationId xmlns:a16="http://schemas.microsoft.com/office/drawing/2014/main" id="{A3D550A0-ED96-40D8-9C56-9F7F3A871147}"/>
              </a:ext>
            </a:extLst>
          </p:cNvPr>
          <p:cNvSpPr/>
          <p:nvPr/>
        </p:nvSpPr>
        <p:spPr>
          <a:xfrm>
            <a:off x="3323493" y="5599190"/>
            <a:ext cx="2057399" cy="276999"/>
          </a:xfrm>
          <a:prstGeom prst="rect">
            <a:avLst/>
          </a:prstGeom>
          <a:solidFill>
            <a:schemeClr val="accent5">
              <a:lumMod val="20000"/>
              <a:lumOff val="80000"/>
            </a:schemeClr>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100" dirty="0">
                <a:solidFill>
                  <a:sysClr val="windowText" lastClr="000000"/>
                </a:solidFill>
              </a:rPr>
              <a:t>Link to ES </a:t>
            </a:r>
            <a:r>
              <a:rPr lang="fr-FR" sz="1100" dirty="0" err="1">
                <a:solidFill>
                  <a:sysClr val="windowText" lastClr="000000"/>
                </a:solidFill>
              </a:rPr>
              <a:t>definitions</a:t>
            </a:r>
            <a:r>
              <a:rPr lang="fr-FR" sz="1100" dirty="0">
                <a:solidFill>
                  <a:sysClr val="windowText" lastClr="000000"/>
                </a:solidFill>
              </a:rPr>
              <a:t> by CICES</a:t>
            </a:r>
            <a:endParaRPr lang="fr-BE" dirty="0"/>
          </a:p>
        </p:txBody>
      </p:sp>
      <p:sp>
        <p:nvSpPr>
          <p:cNvPr id="53" name="Rectangle 52">
            <a:extLst>
              <a:ext uri="{FF2B5EF4-FFF2-40B4-BE49-F238E27FC236}">
                <a16:creationId xmlns:a16="http://schemas.microsoft.com/office/drawing/2014/main" id="{26E61229-A5AD-48C7-B6B6-9A941B4A9626}"/>
              </a:ext>
            </a:extLst>
          </p:cNvPr>
          <p:cNvSpPr/>
          <p:nvPr/>
        </p:nvSpPr>
        <p:spPr>
          <a:xfrm>
            <a:off x="3323493" y="5980186"/>
            <a:ext cx="2057399" cy="276999"/>
          </a:xfrm>
          <a:prstGeom prst="rect">
            <a:avLst/>
          </a:prstGeom>
          <a:solidFill>
            <a:schemeClr val="accent5">
              <a:lumMod val="20000"/>
              <a:lumOff val="80000"/>
            </a:schemeClr>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100" dirty="0">
                <a:solidFill>
                  <a:sysClr val="windowText" lastClr="000000"/>
                </a:solidFill>
              </a:rPr>
              <a:t>Link to ES </a:t>
            </a:r>
            <a:r>
              <a:rPr lang="fr-FR" sz="1100" dirty="0" err="1">
                <a:solidFill>
                  <a:sysClr val="windowText" lastClr="000000"/>
                </a:solidFill>
              </a:rPr>
              <a:t>definitions</a:t>
            </a:r>
            <a:r>
              <a:rPr lang="fr-FR" sz="1100" dirty="0">
                <a:solidFill>
                  <a:sysClr val="windowText" lastClr="000000"/>
                </a:solidFill>
              </a:rPr>
              <a:t> by TEEB</a:t>
            </a:r>
            <a:endParaRPr lang="fr-BE" dirty="0"/>
          </a:p>
        </p:txBody>
      </p:sp>
    </p:spTree>
    <p:extLst>
      <p:ext uri="{BB962C8B-B14F-4D97-AF65-F5344CB8AC3E}">
        <p14:creationId xmlns:p14="http://schemas.microsoft.com/office/powerpoint/2010/main" val="3752931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9E99EDA1-44E5-46CB-8C91-7B8D0C6FDA01}"/>
              </a:ext>
            </a:extLst>
          </p:cNvPr>
          <p:cNvSpPr txBox="1"/>
          <p:nvPr/>
        </p:nvSpPr>
        <p:spPr>
          <a:xfrm>
            <a:off x="178775" y="2212"/>
            <a:ext cx="8657492" cy="523220"/>
          </a:xfrm>
          <a:prstGeom prst="rect">
            <a:avLst/>
          </a:prstGeom>
          <a:noFill/>
        </p:spPr>
        <p:txBody>
          <a:bodyPr wrap="square" rtlCol="0">
            <a:spAutoFit/>
          </a:bodyPr>
          <a:lstStyle/>
          <a:p>
            <a:endParaRPr lang="fr-FR" sz="1400" b="1" dirty="0"/>
          </a:p>
          <a:p>
            <a:r>
              <a:rPr lang="fr-FR" sz="1400" b="1" dirty="0"/>
              <a:t>Field-</a:t>
            </a:r>
            <a:r>
              <a:rPr lang="fr-FR" sz="1400" b="1" dirty="0" err="1"/>
              <a:t>based</a:t>
            </a:r>
            <a:r>
              <a:rPr lang="fr-FR" sz="1400" b="1" dirty="0"/>
              <a:t> </a:t>
            </a:r>
            <a:r>
              <a:rPr lang="fr-FR" sz="1400" b="1" dirty="0" err="1"/>
              <a:t>indicators</a:t>
            </a:r>
            <a:r>
              <a:rPr lang="fr-FR" sz="1400" b="1" dirty="0"/>
              <a:t> for </a:t>
            </a:r>
            <a:r>
              <a:rPr lang="fr-FR" sz="1400" b="1" dirty="0" err="1"/>
              <a:t>biophysical</a:t>
            </a:r>
            <a:r>
              <a:rPr lang="fr-FR" sz="1400" b="1" dirty="0"/>
              <a:t> </a:t>
            </a:r>
            <a:r>
              <a:rPr lang="fr-FR" sz="1400" b="1" dirty="0" err="1"/>
              <a:t>assessment</a:t>
            </a:r>
            <a:r>
              <a:rPr lang="fr-FR" sz="1400" b="1" dirty="0"/>
              <a:t> of </a:t>
            </a:r>
            <a:r>
              <a:rPr lang="fr-FR" sz="1400" b="1" dirty="0" err="1"/>
              <a:t>Ecosystem</a:t>
            </a:r>
            <a:r>
              <a:rPr lang="fr-FR" sz="1400" b="1" dirty="0"/>
              <a:t> Services (ES) in </a:t>
            </a:r>
            <a:r>
              <a:rPr lang="fr-FR" sz="1400" b="1" dirty="0" err="1"/>
              <a:t>crop</a:t>
            </a:r>
            <a:r>
              <a:rPr lang="fr-FR" sz="1400" b="1" dirty="0"/>
              <a:t> </a:t>
            </a:r>
            <a:r>
              <a:rPr lang="fr-FR" sz="1400" b="1" dirty="0" err="1"/>
              <a:t>fields</a:t>
            </a:r>
            <a:r>
              <a:rPr lang="fr-FR" sz="1400" b="1" dirty="0"/>
              <a:t> </a:t>
            </a:r>
            <a:endParaRPr lang="fr-BE" sz="1400" b="1" dirty="0"/>
          </a:p>
        </p:txBody>
      </p:sp>
      <p:sp>
        <p:nvSpPr>
          <p:cNvPr id="8" name="Rectangle 7">
            <a:extLst>
              <a:ext uri="{FF2B5EF4-FFF2-40B4-BE49-F238E27FC236}">
                <a16:creationId xmlns:a16="http://schemas.microsoft.com/office/drawing/2014/main" id="{F82DA53E-AA58-4821-B908-7EEE7D47B45D}"/>
              </a:ext>
            </a:extLst>
          </p:cNvPr>
          <p:cNvSpPr/>
          <p:nvPr/>
        </p:nvSpPr>
        <p:spPr>
          <a:xfrm>
            <a:off x="246185" y="756139"/>
            <a:ext cx="2782766" cy="4672146"/>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dirty="0"/>
          </a:p>
        </p:txBody>
      </p:sp>
      <p:graphicFrame>
        <p:nvGraphicFramePr>
          <p:cNvPr id="11" name="Tableau 10">
            <a:extLst>
              <a:ext uri="{FF2B5EF4-FFF2-40B4-BE49-F238E27FC236}">
                <a16:creationId xmlns:a16="http://schemas.microsoft.com/office/drawing/2014/main" id="{5167E90C-602D-4E2D-8286-02933D4EAFF8}"/>
              </a:ext>
            </a:extLst>
          </p:cNvPr>
          <p:cNvGraphicFramePr>
            <a:graphicFrameLocks noGrp="1"/>
          </p:cNvGraphicFramePr>
          <p:nvPr>
            <p:extLst>
              <p:ext uri="{D42A27DB-BD31-4B8C-83A1-F6EECF244321}">
                <p14:modId xmlns:p14="http://schemas.microsoft.com/office/powerpoint/2010/main" val="1621589676"/>
              </p:ext>
            </p:extLst>
          </p:nvPr>
        </p:nvGraphicFramePr>
        <p:xfrm>
          <a:off x="3376245" y="2421620"/>
          <a:ext cx="3042139" cy="2250440"/>
        </p:xfrm>
        <a:graphic>
          <a:graphicData uri="http://schemas.openxmlformats.org/drawingml/2006/table">
            <a:tbl>
              <a:tblPr firstRow="1" bandRow="1">
                <a:tableStyleId>{073A0DAA-6AF3-43AB-8588-CEC1D06C72B9}</a:tableStyleId>
              </a:tblPr>
              <a:tblGrid>
                <a:gridCol w="1147473">
                  <a:extLst>
                    <a:ext uri="{9D8B030D-6E8A-4147-A177-3AD203B41FA5}">
                      <a16:colId xmlns:a16="http://schemas.microsoft.com/office/drawing/2014/main" val="1158166345"/>
                    </a:ext>
                  </a:extLst>
                </a:gridCol>
                <a:gridCol w="1894666">
                  <a:extLst>
                    <a:ext uri="{9D8B030D-6E8A-4147-A177-3AD203B41FA5}">
                      <a16:colId xmlns:a16="http://schemas.microsoft.com/office/drawing/2014/main" val="136104039"/>
                    </a:ext>
                  </a:extLst>
                </a:gridCol>
              </a:tblGrid>
              <a:tr h="370840">
                <a:tc>
                  <a:txBody>
                    <a:bodyPr/>
                    <a:lstStyle/>
                    <a:p>
                      <a:r>
                        <a:rPr lang="fr-FR" sz="1000" dirty="0" err="1"/>
                        <a:t>Indicator_name</a:t>
                      </a:r>
                      <a:endParaRPr lang="fr-BE"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Old_indicator_name</a:t>
                      </a:r>
                      <a:endParaRPr lang="fr-BE" sz="1000" dirty="0"/>
                    </a:p>
                    <a:p>
                      <a:endParaRPr lang="fr-BE" sz="1000" dirty="0"/>
                    </a:p>
                  </a:txBody>
                  <a:tcPr/>
                </a:tc>
                <a:extLst>
                  <a:ext uri="{0D108BD9-81ED-4DB2-BD59-A6C34878D82A}">
                    <a16:rowId xmlns:a16="http://schemas.microsoft.com/office/drawing/2014/main" val="305211926"/>
                  </a:ext>
                </a:extLst>
              </a:tr>
              <a:tr h="370840">
                <a:tc>
                  <a:txBody>
                    <a:bodyPr/>
                    <a:lstStyle/>
                    <a:p>
                      <a:endParaRPr lang="fr-BE"/>
                    </a:p>
                  </a:txBody>
                  <a:tcPr/>
                </a:tc>
                <a:tc>
                  <a:txBody>
                    <a:bodyPr/>
                    <a:lstStyle/>
                    <a:p>
                      <a:endParaRPr lang="fr-BE"/>
                    </a:p>
                  </a:txBody>
                  <a:tcPr/>
                </a:tc>
                <a:extLst>
                  <a:ext uri="{0D108BD9-81ED-4DB2-BD59-A6C34878D82A}">
                    <a16:rowId xmlns:a16="http://schemas.microsoft.com/office/drawing/2014/main" val="1821052239"/>
                  </a:ext>
                </a:extLst>
              </a:tr>
              <a:tr h="370840">
                <a:tc>
                  <a:txBody>
                    <a:bodyPr/>
                    <a:lstStyle/>
                    <a:p>
                      <a:endParaRPr lang="fr-BE"/>
                    </a:p>
                  </a:txBody>
                  <a:tcPr/>
                </a:tc>
                <a:tc>
                  <a:txBody>
                    <a:bodyPr/>
                    <a:lstStyle/>
                    <a:p>
                      <a:endParaRPr lang="fr-BE"/>
                    </a:p>
                  </a:txBody>
                  <a:tcPr/>
                </a:tc>
                <a:extLst>
                  <a:ext uri="{0D108BD9-81ED-4DB2-BD59-A6C34878D82A}">
                    <a16:rowId xmlns:a16="http://schemas.microsoft.com/office/drawing/2014/main" val="499638033"/>
                  </a:ext>
                </a:extLst>
              </a:tr>
              <a:tr h="370840">
                <a:tc>
                  <a:txBody>
                    <a:bodyPr/>
                    <a:lstStyle/>
                    <a:p>
                      <a:endParaRPr lang="fr-BE"/>
                    </a:p>
                  </a:txBody>
                  <a:tcPr/>
                </a:tc>
                <a:tc>
                  <a:txBody>
                    <a:bodyPr/>
                    <a:lstStyle/>
                    <a:p>
                      <a:endParaRPr lang="fr-BE"/>
                    </a:p>
                  </a:txBody>
                  <a:tcPr/>
                </a:tc>
                <a:extLst>
                  <a:ext uri="{0D108BD9-81ED-4DB2-BD59-A6C34878D82A}">
                    <a16:rowId xmlns:a16="http://schemas.microsoft.com/office/drawing/2014/main" val="3132128714"/>
                  </a:ext>
                </a:extLst>
              </a:tr>
              <a:tr h="370840">
                <a:tc>
                  <a:txBody>
                    <a:bodyPr/>
                    <a:lstStyle/>
                    <a:p>
                      <a:endParaRPr lang="fr-BE"/>
                    </a:p>
                  </a:txBody>
                  <a:tcPr/>
                </a:tc>
                <a:tc>
                  <a:txBody>
                    <a:bodyPr/>
                    <a:lstStyle/>
                    <a:p>
                      <a:endParaRPr lang="fr-BE"/>
                    </a:p>
                  </a:txBody>
                  <a:tcPr/>
                </a:tc>
                <a:extLst>
                  <a:ext uri="{0D108BD9-81ED-4DB2-BD59-A6C34878D82A}">
                    <a16:rowId xmlns:a16="http://schemas.microsoft.com/office/drawing/2014/main" val="3263463398"/>
                  </a:ext>
                </a:extLst>
              </a:tr>
              <a:tr h="370840">
                <a:tc>
                  <a:txBody>
                    <a:bodyPr/>
                    <a:lstStyle/>
                    <a:p>
                      <a:endParaRPr lang="fr-BE"/>
                    </a:p>
                  </a:txBody>
                  <a:tcPr/>
                </a:tc>
                <a:tc>
                  <a:txBody>
                    <a:bodyPr/>
                    <a:lstStyle/>
                    <a:p>
                      <a:endParaRPr lang="fr-BE" dirty="0"/>
                    </a:p>
                  </a:txBody>
                  <a:tcPr/>
                </a:tc>
                <a:extLst>
                  <a:ext uri="{0D108BD9-81ED-4DB2-BD59-A6C34878D82A}">
                    <a16:rowId xmlns:a16="http://schemas.microsoft.com/office/drawing/2014/main" val="1680338574"/>
                  </a:ext>
                </a:extLst>
              </a:tr>
            </a:tbl>
          </a:graphicData>
        </a:graphic>
      </p:graphicFrame>
      <p:sp>
        <p:nvSpPr>
          <p:cNvPr id="36" name="ZoneTexte 35">
            <a:extLst>
              <a:ext uri="{FF2B5EF4-FFF2-40B4-BE49-F238E27FC236}">
                <a16:creationId xmlns:a16="http://schemas.microsoft.com/office/drawing/2014/main" id="{7965637D-170F-4C9B-B40D-4C25771383AC}"/>
              </a:ext>
            </a:extLst>
          </p:cNvPr>
          <p:cNvSpPr txBox="1"/>
          <p:nvPr/>
        </p:nvSpPr>
        <p:spPr>
          <a:xfrm>
            <a:off x="3376244" y="4841148"/>
            <a:ext cx="4624755" cy="830997"/>
          </a:xfrm>
          <a:prstGeom prst="rect">
            <a:avLst/>
          </a:prstGeom>
          <a:solidFill>
            <a:schemeClr val="tx1"/>
          </a:solidFill>
        </p:spPr>
        <p:txBody>
          <a:bodyPr wrap="square" rtlCol="0">
            <a:spAutoFit/>
          </a:bodyPr>
          <a:lstStyle/>
          <a:p>
            <a:r>
              <a:rPr lang="fr-FR" sz="1200" i="1" dirty="0">
                <a:solidFill>
                  <a:schemeClr val="accent2"/>
                </a:solidFill>
              </a:rPr>
              <a:t>Tableau noir = merge entre les entités « Indicator » et « Old-</a:t>
            </a:r>
            <a:r>
              <a:rPr lang="fr-FR" sz="1200" i="1" dirty="0" err="1">
                <a:solidFill>
                  <a:schemeClr val="accent2"/>
                </a:solidFill>
              </a:rPr>
              <a:t>indicator</a:t>
            </a:r>
            <a:r>
              <a:rPr lang="fr-FR" sz="1200" i="1" dirty="0">
                <a:solidFill>
                  <a:schemeClr val="accent2"/>
                </a:solidFill>
              </a:rPr>
              <a:t> ».</a:t>
            </a:r>
          </a:p>
          <a:p>
            <a:endParaRPr lang="fr-FR" sz="1200" i="1" dirty="0">
              <a:solidFill>
                <a:schemeClr val="accent2"/>
              </a:solidFill>
            </a:endParaRPr>
          </a:p>
          <a:p>
            <a:r>
              <a:rPr lang="fr-FR" sz="1200" i="1" dirty="0">
                <a:solidFill>
                  <a:schemeClr val="accent2"/>
                </a:solidFill>
              </a:rPr>
              <a:t>Le tableau n’est pas mobile. Les attributs « </a:t>
            </a:r>
            <a:r>
              <a:rPr lang="fr-FR" sz="1200" i="1" dirty="0" err="1">
                <a:solidFill>
                  <a:schemeClr val="accent2"/>
                </a:solidFill>
              </a:rPr>
              <a:t>ID_old</a:t>
            </a:r>
            <a:r>
              <a:rPr lang="fr-FR" sz="1200" i="1" dirty="0">
                <a:solidFill>
                  <a:schemeClr val="accent2"/>
                </a:solidFill>
              </a:rPr>
              <a:t> » et « ID » n’</a:t>
            </a:r>
            <a:r>
              <a:rPr lang="fr-FR" sz="1200" i="1" dirty="0" err="1">
                <a:solidFill>
                  <a:schemeClr val="accent2"/>
                </a:solidFill>
              </a:rPr>
              <a:t>apparaîssent</a:t>
            </a:r>
            <a:r>
              <a:rPr lang="fr-FR" sz="1200" i="1" dirty="0">
                <a:solidFill>
                  <a:schemeClr val="accent2"/>
                </a:solidFill>
              </a:rPr>
              <a:t> pas</a:t>
            </a:r>
            <a:endParaRPr lang="fr-BE" sz="1200" i="1" dirty="0">
              <a:solidFill>
                <a:schemeClr val="accent2"/>
              </a:solidFill>
            </a:endParaRPr>
          </a:p>
        </p:txBody>
      </p:sp>
      <p:sp>
        <p:nvSpPr>
          <p:cNvPr id="12" name="ZoneTexte 11">
            <a:extLst>
              <a:ext uri="{FF2B5EF4-FFF2-40B4-BE49-F238E27FC236}">
                <a16:creationId xmlns:a16="http://schemas.microsoft.com/office/drawing/2014/main" id="{2DDCF891-56A7-4248-AF4D-14018959071B}"/>
              </a:ext>
            </a:extLst>
          </p:cNvPr>
          <p:cNvSpPr txBox="1"/>
          <p:nvPr/>
        </p:nvSpPr>
        <p:spPr>
          <a:xfrm>
            <a:off x="3323493" y="1315393"/>
            <a:ext cx="8053755" cy="1015663"/>
          </a:xfrm>
          <a:prstGeom prst="rect">
            <a:avLst/>
          </a:prstGeom>
          <a:noFill/>
        </p:spPr>
        <p:txBody>
          <a:bodyPr wrap="square" rtlCol="0">
            <a:spAutoFit/>
          </a:bodyPr>
          <a:lstStyle/>
          <a:p>
            <a:pPr algn="just"/>
            <a:r>
              <a:rPr lang="fr-FR" sz="1000" dirty="0"/>
              <a:t>The </a:t>
            </a:r>
            <a:r>
              <a:rPr lang="fr-FR" sz="1000" dirty="0" err="1"/>
              <a:t>indicators</a:t>
            </a:r>
            <a:r>
              <a:rPr lang="fr-FR" sz="1000" dirty="0"/>
              <a:t> </a:t>
            </a:r>
            <a:r>
              <a:rPr lang="fr-FR" sz="1000" dirty="0" err="1"/>
              <a:t>extracted</a:t>
            </a:r>
            <a:r>
              <a:rPr lang="fr-FR" sz="1000" dirty="0"/>
              <a:t> </a:t>
            </a:r>
            <a:r>
              <a:rPr lang="fr-FR" sz="1000" dirty="0" err="1"/>
              <a:t>from</a:t>
            </a:r>
            <a:r>
              <a:rPr lang="fr-FR" sz="1000" dirty="0"/>
              <a:t> the </a:t>
            </a:r>
            <a:r>
              <a:rPr lang="fr-FR" sz="1000" dirty="0" err="1"/>
              <a:t>review</a:t>
            </a:r>
            <a:r>
              <a:rPr lang="fr-FR" sz="1000" dirty="0"/>
              <a:t> of </a:t>
            </a:r>
            <a:r>
              <a:rPr lang="fr-FR" sz="1000" dirty="0" err="1"/>
              <a:t>Boerema</a:t>
            </a:r>
            <a:r>
              <a:rPr lang="fr-FR" sz="1000" dirty="0"/>
              <a:t> </a:t>
            </a:r>
            <a:r>
              <a:rPr lang="fr-FR" sz="1000" i="1" dirty="0"/>
              <a:t>et al. </a:t>
            </a:r>
            <a:r>
              <a:rPr lang="fr-FR" sz="1000" dirty="0"/>
              <a:t>(2017) </a:t>
            </a:r>
            <a:r>
              <a:rPr lang="fr-FR" sz="1000" dirty="0" err="1"/>
              <a:t>had</a:t>
            </a:r>
            <a:r>
              <a:rPr lang="fr-FR" sz="1000" dirty="0"/>
              <a:t> </a:t>
            </a:r>
            <a:r>
              <a:rPr lang="fr-FR" sz="1000" dirty="0" err="1"/>
              <a:t>names</a:t>
            </a:r>
            <a:r>
              <a:rPr lang="fr-FR" sz="1000" dirty="0"/>
              <a:t> </a:t>
            </a:r>
            <a:r>
              <a:rPr lang="en-US" sz="1000" dirty="0"/>
              <a:t>composed of multiple categories and sub-categories that we synthetized and simplified when it enhanced clarity. Besides, we identified indicators that were presented as single indicators by </a:t>
            </a:r>
            <a:r>
              <a:rPr lang="en-US" sz="1000" dirty="0" err="1"/>
              <a:t>Boerema</a:t>
            </a:r>
            <a:r>
              <a:rPr lang="en-US" sz="1000" dirty="0"/>
              <a:t> et al. (2017) but were in fact an assembly of multiple indicators. These assemblies were decomposed into individual indicators by consulting the original protocols from the reference articles, to ensure that each individual indicator could be independently assessed.</a:t>
            </a:r>
          </a:p>
          <a:p>
            <a:pPr algn="just"/>
            <a:endParaRPr lang="en-US" sz="1000" dirty="0"/>
          </a:p>
          <a:p>
            <a:pPr algn="just"/>
            <a:r>
              <a:rPr lang="en-US" sz="1000" dirty="0"/>
              <a:t>The table below links the indicators names used in our collection with the original indicators names used by </a:t>
            </a:r>
            <a:r>
              <a:rPr lang="fr-FR" sz="1000" dirty="0" err="1"/>
              <a:t>Boerema</a:t>
            </a:r>
            <a:r>
              <a:rPr lang="fr-FR" sz="1000" dirty="0"/>
              <a:t> </a:t>
            </a:r>
            <a:r>
              <a:rPr lang="fr-FR" sz="1000" i="1" dirty="0"/>
              <a:t>et al. </a:t>
            </a:r>
            <a:r>
              <a:rPr lang="fr-FR" sz="1000" dirty="0"/>
              <a:t>(2017).</a:t>
            </a:r>
            <a:endParaRPr lang="fr-BE" sz="1000" dirty="0"/>
          </a:p>
        </p:txBody>
      </p:sp>
      <p:sp>
        <p:nvSpPr>
          <p:cNvPr id="14" name="ZoneTexte 13">
            <a:extLst>
              <a:ext uri="{FF2B5EF4-FFF2-40B4-BE49-F238E27FC236}">
                <a16:creationId xmlns:a16="http://schemas.microsoft.com/office/drawing/2014/main" id="{1C794071-B0FC-4B36-899A-2ED4BEFB9FF6}"/>
              </a:ext>
            </a:extLst>
          </p:cNvPr>
          <p:cNvSpPr txBox="1"/>
          <p:nvPr/>
        </p:nvSpPr>
        <p:spPr>
          <a:xfrm>
            <a:off x="3323493" y="940773"/>
            <a:ext cx="1573822" cy="276999"/>
          </a:xfrm>
          <a:prstGeom prst="rect">
            <a:avLst/>
          </a:prstGeom>
          <a:noFill/>
          <a:ln>
            <a:solidFill>
              <a:schemeClr val="accent3"/>
            </a:solidFill>
          </a:ln>
        </p:spPr>
        <p:txBody>
          <a:bodyPr wrap="square" rtlCol="0">
            <a:spAutoFit/>
          </a:bodyPr>
          <a:lstStyle/>
          <a:p>
            <a:r>
              <a:rPr lang="fr-FR" sz="1200" dirty="0"/>
              <a:t>ES </a:t>
            </a:r>
            <a:r>
              <a:rPr lang="fr-FR" sz="1200" dirty="0" err="1"/>
              <a:t>indicators</a:t>
            </a:r>
            <a:endParaRPr lang="fr-BE" sz="1200" dirty="0"/>
          </a:p>
        </p:txBody>
      </p:sp>
      <p:sp>
        <p:nvSpPr>
          <p:cNvPr id="15" name="ZoneTexte 14">
            <a:extLst>
              <a:ext uri="{FF2B5EF4-FFF2-40B4-BE49-F238E27FC236}">
                <a16:creationId xmlns:a16="http://schemas.microsoft.com/office/drawing/2014/main" id="{EB45A73C-311F-4156-9549-066F80B8EB41}"/>
              </a:ext>
            </a:extLst>
          </p:cNvPr>
          <p:cNvSpPr txBox="1"/>
          <p:nvPr/>
        </p:nvSpPr>
        <p:spPr>
          <a:xfrm>
            <a:off x="4897315" y="940773"/>
            <a:ext cx="1987062" cy="276999"/>
          </a:xfrm>
          <a:prstGeom prst="rect">
            <a:avLst/>
          </a:prstGeom>
          <a:solidFill>
            <a:schemeClr val="bg1"/>
          </a:solidFill>
          <a:ln>
            <a:solidFill>
              <a:schemeClr val="accent3"/>
            </a:solidFill>
          </a:ln>
        </p:spPr>
        <p:txBody>
          <a:bodyPr wrap="square" rtlCol="0">
            <a:spAutoFit/>
          </a:bodyPr>
          <a:lstStyle/>
          <a:p>
            <a:r>
              <a:rPr lang="fr-FR" sz="1200" dirty="0"/>
              <a:t>Links </a:t>
            </a:r>
            <a:r>
              <a:rPr lang="fr-FR" sz="1200" dirty="0" err="1"/>
              <a:t>between</a:t>
            </a:r>
            <a:r>
              <a:rPr lang="fr-FR" sz="1200" dirty="0"/>
              <a:t> classifications</a:t>
            </a:r>
            <a:endParaRPr lang="fr-BE" sz="1200" dirty="0"/>
          </a:p>
        </p:txBody>
      </p:sp>
      <p:sp>
        <p:nvSpPr>
          <p:cNvPr id="16" name="ZoneTexte 15">
            <a:extLst>
              <a:ext uri="{FF2B5EF4-FFF2-40B4-BE49-F238E27FC236}">
                <a16:creationId xmlns:a16="http://schemas.microsoft.com/office/drawing/2014/main" id="{C0D240A1-6F0C-4583-AB74-CF249FD56593}"/>
              </a:ext>
            </a:extLst>
          </p:cNvPr>
          <p:cNvSpPr txBox="1"/>
          <p:nvPr/>
        </p:nvSpPr>
        <p:spPr>
          <a:xfrm>
            <a:off x="6884377" y="940773"/>
            <a:ext cx="2584938" cy="276999"/>
          </a:xfrm>
          <a:prstGeom prst="rect">
            <a:avLst/>
          </a:prstGeom>
          <a:solidFill>
            <a:schemeClr val="bg2"/>
          </a:solidFill>
          <a:ln>
            <a:solidFill>
              <a:schemeClr val="accent3"/>
            </a:solidFill>
          </a:ln>
        </p:spPr>
        <p:txBody>
          <a:bodyPr wrap="square" rtlCol="0">
            <a:spAutoFit/>
          </a:bodyPr>
          <a:lstStyle/>
          <a:p>
            <a:r>
              <a:rPr lang="fr-FR" sz="1200" dirty="0"/>
              <a:t>Original </a:t>
            </a:r>
            <a:r>
              <a:rPr lang="fr-FR" sz="1200" dirty="0" err="1"/>
              <a:t>names</a:t>
            </a:r>
            <a:r>
              <a:rPr lang="fr-FR" sz="1200" dirty="0"/>
              <a:t> (</a:t>
            </a:r>
            <a:r>
              <a:rPr lang="fr-FR" sz="1200" dirty="0" err="1"/>
              <a:t>Boerema</a:t>
            </a:r>
            <a:r>
              <a:rPr lang="fr-FR" sz="1200" dirty="0"/>
              <a:t> </a:t>
            </a:r>
            <a:r>
              <a:rPr lang="fr-FR" sz="1200" i="1" dirty="0"/>
              <a:t>et al., </a:t>
            </a:r>
            <a:r>
              <a:rPr lang="fr-FR" sz="1200" dirty="0"/>
              <a:t>2017) </a:t>
            </a:r>
            <a:endParaRPr lang="fr-BE" sz="1200" dirty="0"/>
          </a:p>
        </p:txBody>
      </p:sp>
      <p:sp>
        <p:nvSpPr>
          <p:cNvPr id="17" name="ZoneTexte 16">
            <a:extLst>
              <a:ext uri="{FF2B5EF4-FFF2-40B4-BE49-F238E27FC236}">
                <a16:creationId xmlns:a16="http://schemas.microsoft.com/office/drawing/2014/main" id="{5419347F-6ED6-493F-AB41-A89C2B32B567}"/>
              </a:ext>
            </a:extLst>
          </p:cNvPr>
          <p:cNvSpPr txBox="1"/>
          <p:nvPr/>
        </p:nvSpPr>
        <p:spPr>
          <a:xfrm>
            <a:off x="9469318" y="940773"/>
            <a:ext cx="1907930" cy="276999"/>
          </a:xfrm>
          <a:prstGeom prst="rect">
            <a:avLst/>
          </a:prstGeom>
          <a:solidFill>
            <a:schemeClr val="bg1"/>
          </a:solidFill>
          <a:ln>
            <a:solidFill>
              <a:schemeClr val="accent3"/>
            </a:solidFill>
          </a:ln>
        </p:spPr>
        <p:txBody>
          <a:bodyPr wrap="square" rtlCol="0">
            <a:spAutoFit/>
          </a:bodyPr>
          <a:lstStyle/>
          <a:p>
            <a:r>
              <a:rPr lang="fr-FR" sz="1200" dirty="0"/>
              <a:t>About the </a:t>
            </a:r>
            <a:r>
              <a:rPr lang="fr-FR" sz="1200" dirty="0" err="1"/>
              <a:t>database</a:t>
            </a:r>
            <a:endParaRPr lang="fr-BE" sz="1200" dirty="0"/>
          </a:p>
        </p:txBody>
      </p:sp>
      <p:sp>
        <p:nvSpPr>
          <p:cNvPr id="18" name="Triangle isocèle 17">
            <a:extLst>
              <a:ext uri="{FF2B5EF4-FFF2-40B4-BE49-F238E27FC236}">
                <a16:creationId xmlns:a16="http://schemas.microsoft.com/office/drawing/2014/main" id="{8A484311-F9BB-40D0-B451-94A5797D8AD5}"/>
              </a:ext>
            </a:extLst>
          </p:cNvPr>
          <p:cNvSpPr/>
          <p:nvPr/>
        </p:nvSpPr>
        <p:spPr>
          <a:xfrm rot="10800000">
            <a:off x="4725315" y="1071801"/>
            <a:ext cx="71438" cy="716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308664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9E99EDA1-44E5-46CB-8C91-7B8D0C6FDA01}"/>
              </a:ext>
            </a:extLst>
          </p:cNvPr>
          <p:cNvSpPr txBox="1"/>
          <p:nvPr/>
        </p:nvSpPr>
        <p:spPr>
          <a:xfrm>
            <a:off x="178775" y="2212"/>
            <a:ext cx="8657492" cy="523220"/>
          </a:xfrm>
          <a:prstGeom prst="rect">
            <a:avLst/>
          </a:prstGeom>
          <a:noFill/>
        </p:spPr>
        <p:txBody>
          <a:bodyPr wrap="square" rtlCol="0">
            <a:spAutoFit/>
          </a:bodyPr>
          <a:lstStyle/>
          <a:p>
            <a:endParaRPr lang="fr-FR" sz="1400" b="1" dirty="0"/>
          </a:p>
          <a:p>
            <a:r>
              <a:rPr lang="fr-FR" sz="1400" b="1" dirty="0"/>
              <a:t>Field-</a:t>
            </a:r>
            <a:r>
              <a:rPr lang="fr-FR" sz="1400" b="1" dirty="0" err="1"/>
              <a:t>based</a:t>
            </a:r>
            <a:r>
              <a:rPr lang="fr-FR" sz="1400" b="1" dirty="0"/>
              <a:t> </a:t>
            </a:r>
            <a:r>
              <a:rPr lang="fr-FR" sz="1400" b="1" dirty="0" err="1"/>
              <a:t>indicators</a:t>
            </a:r>
            <a:r>
              <a:rPr lang="fr-FR" sz="1400" b="1" dirty="0"/>
              <a:t> for </a:t>
            </a:r>
            <a:r>
              <a:rPr lang="fr-FR" sz="1400" b="1" dirty="0" err="1"/>
              <a:t>biophysical</a:t>
            </a:r>
            <a:r>
              <a:rPr lang="fr-FR" sz="1400" b="1" dirty="0"/>
              <a:t> </a:t>
            </a:r>
            <a:r>
              <a:rPr lang="fr-FR" sz="1400" b="1" dirty="0" err="1"/>
              <a:t>assessment</a:t>
            </a:r>
            <a:r>
              <a:rPr lang="fr-FR" sz="1400" b="1" dirty="0"/>
              <a:t> of </a:t>
            </a:r>
            <a:r>
              <a:rPr lang="fr-FR" sz="1400" b="1" dirty="0" err="1"/>
              <a:t>Ecosystem</a:t>
            </a:r>
            <a:r>
              <a:rPr lang="fr-FR" sz="1400" b="1" dirty="0"/>
              <a:t> Services (ES) in </a:t>
            </a:r>
            <a:r>
              <a:rPr lang="fr-FR" sz="1400" b="1" dirty="0" err="1"/>
              <a:t>crop</a:t>
            </a:r>
            <a:r>
              <a:rPr lang="fr-FR" sz="1400" b="1" dirty="0"/>
              <a:t> </a:t>
            </a:r>
            <a:r>
              <a:rPr lang="fr-FR" sz="1400" b="1" dirty="0" err="1"/>
              <a:t>fields</a:t>
            </a:r>
            <a:r>
              <a:rPr lang="fr-FR" sz="1400" b="1" dirty="0"/>
              <a:t> </a:t>
            </a:r>
            <a:endParaRPr lang="fr-BE" sz="1400" b="1" dirty="0"/>
          </a:p>
        </p:txBody>
      </p:sp>
      <p:sp>
        <p:nvSpPr>
          <p:cNvPr id="8" name="Rectangle 7">
            <a:extLst>
              <a:ext uri="{FF2B5EF4-FFF2-40B4-BE49-F238E27FC236}">
                <a16:creationId xmlns:a16="http://schemas.microsoft.com/office/drawing/2014/main" id="{F82DA53E-AA58-4821-B908-7EEE7D47B45D}"/>
              </a:ext>
            </a:extLst>
          </p:cNvPr>
          <p:cNvSpPr/>
          <p:nvPr/>
        </p:nvSpPr>
        <p:spPr>
          <a:xfrm>
            <a:off x="246185" y="756139"/>
            <a:ext cx="2782766" cy="4672146"/>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dirty="0"/>
          </a:p>
        </p:txBody>
      </p:sp>
      <p:sp>
        <p:nvSpPr>
          <p:cNvPr id="12" name="ZoneTexte 11">
            <a:extLst>
              <a:ext uri="{FF2B5EF4-FFF2-40B4-BE49-F238E27FC236}">
                <a16:creationId xmlns:a16="http://schemas.microsoft.com/office/drawing/2014/main" id="{2DDCF891-56A7-4248-AF4D-14018959071B}"/>
              </a:ext>
            </a:extLst>
          </p:cNvPr>
          <p:cNvSpPr txBox="1"/>
          <p:nvPr/>
        </p:nvSpPr>
        <p:spPr>
          <a:xfrm>
            <a:off x="3323494" y="1385929"/>
            <a:ext cx="6005144" cy="2516073"/>
          </a:xfrm>
          <a:prstGeom prst="rect">
            <a:avLst/>
          </a:prstGeom>
          <a:noFill/>
        </p:spPr>
        <p:txBody>
          <a:bodyPr wrap="square" rtlCol="0">
            <a:spAutoFit/>
          </a:bodyPr>
          <a:lstStyle/>
          <a:p>
            <a:r>
              <a:rPr lang="en-US" sz="1050" b="1" u="sng" dirty="0"/>
              <a:t>Origin :</a:t>
            </a:r>
          </a:p>
          <a:p>
            <a:r>
              <a:rPr lang="en-US" sz="1050" dirty="0"/>
              <a:t>The indicators presented on this site were extracted from a systematic review by </a:t>
            </a:r>
            <a:r>
              <a:rPr lang="en-US" sz="1050" dirty="0" err="1"/>
              <a:t>Boerema</a:t>
            </a:r>
            <a:r>
              <a:rPr lang="en-US" sz="1050" dirty="0"/>
              <a:t> </a:t>
            </a:r>
            <a:r>
              <a:rPr lang="en-US" sz="1050" i="1" dirty="0"/>
              <a:t>et al. </a:t>
            </a:r>
            <a:r>
              <a:rPr lang="en-US" sz="1050" dirty="0"/>
              <a:t>(2017) : </a:t>
            </a:r>
          </a:p>
          <a:p>
            <a:r>
              <a:rPr lang="en-US" sz="1050" dirty="0" err="1"/>
              <a:t>Boerema</a:t>
            </a:r>
            <a:r>
              <a:rPr lang="en-US" sz="1050" dirty="0"/>
              <a:t>, A., </a:t>
            </a:r>
            <a:r>
              <a:rPr lang="en-US" sz="1050" dirty="0" err="1"/>
              <a:t>Rebelo</a:t>
            </a:r>
            <a:r>
              <a:rPr lang="en-US" sz="1050" dirty="0"/>
              <a:t>, A. J., </a:t>
            </a:r>
            <a:r>
              <a:rPr lang="en-US" sz="1050" dirty="0" err="1"/>
              <a:t>Bodi</a:t>
            </a:r>
            <a:r>
              <a:rPr lang="en-US" sz="1050" dirty="0"/>
              <a:t>, M. B., </a:t>
            </a:r>
            <a:r>
              <a:rPr lang="en-US" sz="1050" dirty="0" err="1"/>
              <a:t>Esler</a:t>
            </a:r>
            <a:r>
              <a:rPr lang="en-US" sz="1050" dirty="0"/>
              <a:t>, K. J., &amp; </a:t>
            </a:r>
            <a:r>
              <a:rPr lang="en-US" sz="1050" dirty="0" err="1"/>
              <a:t>Meire</a:t>
            </a:r>
            <a:r>
              <a:rPr lang="en-US" sz="1050" dirty="0"/>
              <a:t>, P. (2017). Are ecosystem services adequately quantified? </a:t>
            </a:r>
            <a:r>
              <a:rPr lang="en-US" sz="1050" i="1" dirty="0"/>
              <a:t>Journal of Applied Ecology</a:t>
            </a:r>
            <a:r>
              <a:rPr lang="en-US" sz="1050" dirty="0"/>
              <a:t>, </a:t>
            </a:r>
            <a:r>
              <a:rPr lang="en-US" sz="1050" i="1" dirty="0"/>
              <a:t>54</a:t>
            </a:r>
            <a:r>
              <a:rPr lang="en-US" sz="1050" dirty="0"/>
              <a:t>(2). </a:t>
            </a:r>
            <a:r>
              <a:rPr lang="en-US" sz="1050" dirty="0">
                <a:hlinkClick r:id="rId2"/>
              </a:rPr>
              <a:t>https://doi.org/10.1111/1365-2664.12696</a:t>
            </a:r>
            <a:endParaRPr lang="en-US" sz="1050" dirty="0"/>
          </a:p>
          <a:p>
            <a:endParaRPr lang="en-US" sz="1050" dirty="0"/>
          </a:p>
          <a:p>
            <a:r>
              <a:rPr lang="en-US" sz="1050" dirty="0"/>
              <a:t>The review compiles 507 indicators used in the scientific literature for measuring ecosystem services (ES) across various ecosystems.</a:t>
            </a:r>
          </a:p>
          <a:p>
            <a:endParaRPr lang="en-US" sz="1050" dirty="0"/>
          </a:p>
          <a:p>
            <a:r>
              <a:rPr lang="en-US" sz="1050" dirty="0"/>
              <a:t>We filtered </a:t>
            </a:r>
            <a:r>
              <a:rPr lang="en-US" sz="1050" dirty="0" err="1"/>
              <a:t>Boerema</a:t>
            </a:r>
            <a:r>
              <a:rPr lang="en-US" sz="1050" dirty="0"/>
              <a:t> </a:t>
            </a:r>
            <a:r>
              <a:rPr lang="en-US" sz="1050" i="1" dirty="0"/>
              <a:t>et al. </a:t>
            </a:r>
            <a:r>
              <a:rPr lang="en-US" sz="1050" dirty="0"/>
              <a:t>(2017) indicators to retain a collection of 119 indicators : </a:t>
            </a:r>
          </a:p>
          <a:p>
            <a:pPr marL="171450" indent="-171450">
              <a:buFont typeface="Arial" panose="020B0604020202020204" pitchFamily="34" charset="0"/>
              <a:buChar char="•"/>
            </a:pPr>
            <a:r>
              <a:rPr lang="en-US" sz="1050" dirty="0"/>
              <a:t>Usable for assessing provisioning and regulation ES in agroecosystems, specifically in crop fields ;</a:t>
            </a:r>
          </a:p>
          <a:p>
            <a:pPr marL="171450" indent="-171450">
              <a:buFont typeface="Arial" panose="020B0604020202020204" pitchFamily="34" charset="0"/>
              <a:buChar char="•"/>
            </a:pPr>
            <a:r>
              <a:rPr lang="en-US" sz="1050" dirty="0"/>
              <a:t>Using empirical data collection methods such as field observations and remote sensing to obtain biophysical data about ES. </a:t>
            </a:r>
          </a:p>
          <a:p>
            <a:endParaRPr lang="en-US" sz="1050" dirty="0"/>
          </a:p>
          <a:p>
            <a:r>
              <a:rPr lang="en-US" sz="1050" dirty="0"/>
              <a:t>Our collection aims to support researchers and practitioners in selecting context-specific indicators that enhance site-specific knowledge about ES, for the development of sustainable cropping systems. </a:t>
            </a:r>
          </a:p>
        </p:txBody>
      </p:sp>
      <p:sp>
        <p:nvSpPr>
          <p:cNvPr id="14" name="ZoneTexte 13">
            <a:extLst>
              <a:ext uri="{FF2B5EF4-FFF2-40B4-BE49-F238E27FC236}">
                <a16:creationId xmlns:a16="http://schemas.microsoft.com/office/drawing/2014/main" id="{4950C6C6-9263-4A9F-9607-A52AE684F60A}"/>
              </a:ext>
            </a:extLst>
          </p:cNvPr>
          <p:cNvSpPr txBox="1"/>
          <p:nvPr/>
        </p:nvSpPr>
        <p:spPr>
          <a:xfrm>
            <a:off x="3323493" y="940773"/>
            <a:ext cx="1573822" cy="276999"/>
          </a:xfrm>
          <a:prstGeom prst="rect">
            <a:avLst/>
          </a:prstGeom>
          <a:noFill/>
          <a:ln>
            <a:solidFill>
              <a:schemeClr val="accent3"/>
            </a:solidFill>
          </a:ln>
        </p:spPr>
        <p:txBody>
          <a:bodyPr wrap="square" rtlCol="0">
            <a:spAutoFit/>
          </a:bodyPr>
          <a:lstStyle/>
          <a:p>
            <a:r>
              <a:rPr lang="fr-FR" sz="1200" dirty="0"/>
              <a:t>ES </a:t>
            </a:r>
            <a:r>
              <a:rPr lang="fr-FR" sz="1200" dirty="0" err="1"/>
              <a:t>indicators</a:t>
            </a:r>
            <a:endParaRPr lang="fr-BE" sz="1200" dirty="0"/>
          </a:p>
        </p:txBody>
      </p:sp>
      <p:sp>
        <p:nvSpPr>
          <p:cNvPr id="15" name="ZoneTexte 14">
            <a:extLst>
              <a:ext uri="{FF2B5EF4-FFF2-40B4-BE49-F238E27FC236}">
                <a16:creationId xmlns:a16="http://schemas.microsoft.com/office/drawing/2014/main" id="{43D4E157-43D1-49E6-9865-388E5B2C002C}"/>
              </a:ext>
            </a:extLst>
          </p:cNvPr>
          <p:cNvSpPr txBox="1"/>
          <p:nvPr/>
        </p:nvSpPr>
        <p:spPr>
          <a:xfrm>
            <a:off x="4897315" y="940773"/>
            <a:ext cx="1987062" cy="276999"/>
          </a:xfrm>
          <a:prstGeom prst="rect">
            <a:avLst/>
          </a:prstGeom>
          <a:solidFill>
            <a:schemeClr val="bg1"/>
          </a:solidFill>
          <a:ln>
            <a:solidFill>
              <a:schemeClr val="accent3"/>
            </a:solidFill>
          </a:ln>
        </p:spPr>
        <p:txBody>
          <a:bodyPr wrap="square" rtlCol="0">
            <a:spAutoFit/>
          </a:bodyPr>
          <a:lstStyle/>
          <a:p>
            <a:r>
              <a:rPr lang="fr-FR" sz="1200" dirty="0"/>
              <a:t>Links </a:t>
            </a:r>
            <a:r>
              <a:rPr lang="fr-FR" sz="1200" dirty="0" err="1"/>
              <a:t>between</a:t>
            </a:r>
            <a:r>
              <a:rPr lang="fr-FR" sz="1200" dirty="0"/>
              <a:t> classifications</a:t>
            </a:r>
            <a:endParaRPr lang="fr-BE" sz="1200" dirty="0"/>
          </a:p>
        </p:txBody>
      </p:sp>
      <p:sp>
        <p:nvSpPr>
          <p:cNvPr id="16" name="ZoneTexte 15">
            <a:extLst>
              <a:ext uri="{FF2B5EF4-FFF2-40B4-BE49-F238E27FC236}">
                <a16:creationId xmlns:a16="http://schemas.microsoft.com/office/drawing/2014/main" id="{459DDA89-C985-4A14-B77B-2CC61BB2646F}"/>
              </a:ext>
            </a:extLst>
          </p:cNvPr>
          <p:cNvSpPr txBox="1"/>
          <p:nvPr/>
        </p:nvSpPr>
        <p:spPr>
          <a:xfrm>
            <a:off x="6884377" y="940773"/>
            <a:ext cx="2584938" cy="276999"/>
          </a:xfrm>
          <a:prstGeom prst="rect">
            <a:avLst/>
          </a:prstGeom>
          <a:solidFill>
            <a:schemeClr val="bg1"/>
          </a:solidFill>
          <a:ln>
            <a:solidFill>
              <a:schemeClr val="accent3"/>
            </a:solidFill>
          </a:ln>
        </p:spPr>
        <p:txBody>
          <a:bodyPr wrap="square" rtlCol="0">
            <a:spAutoFit/>
          </a:bodyPr>
          <a:lstStyle/>
          <a:p>
            <a:r>
              <a:rPr lang="fr-FR" sz="1200" dirty="0"/>
              <a:t>Original </a:t>
            </a:r>
            <a:r>
              <a:rPr lang="fr-FR" sz="1200" dirty="0" err="1"/>
              <a:t>names</a:t>
            </a:r>
            <a:r>
              <a:rPr lang="fr-FR" sz="1200" dirty="0"/>
              <a:t> (</a:t>
            </a:r>
            <a:r>
              <a:rPr lang="fr-FR" sz="1200" dirty="0" err="1"/>
              <a:t>Boerema</a:t>
            </a:r>
            <a:r>
              <a:rPr lang="fr-FR" sz="1200" dirty="0"/>
              <a:t> </a:t>
            </a:r>
            <a:r>
              <a:rPr lang="fr-FR" sz="1200" i="1" dirty="0"/>
              <a:t>et al., </a:t>
            </a:r>
            <a:r>
              <a:rPr lang="fr-FR" sz="1200" dirty="0"/>
              <a:t>2017) </a:t>
            </a:r>
            <a:endParaRPr lang="fr-BE" sz="1200" dirty="0"/>
          </a:p>
        </p:txBody>
      </p:sp>
      <p:sp>
        <p:nvSpPr>
          <p:cNvPr id="17" name="ZoneTexte 16">
            <a:extLst>
              <a:ext uri="{FF2B5EF4-FFF2-40B4-BE49-F238E27FC236}">
                <a16:creationId xmlns:a16="http://schemas.microsoft.com/office/drawing/2014/main" id="{49CF0389-4B5B-4C8F-81D7-88269A1E2A8D}"/>
              </a:ext>
            </a:extLst>
          </p:cNvPr>
          <p:cNvSpPr txBox="1"/>
          <p:nvPr/>
        </p:nvSpPr>
        <p:spPr>
          <a:xfrm>
            <a:off x="9469318" y="940773"/>
            <a:ext cx="1907930" cy="276999"/>
          </a:xfrm>
          <a:prstGeom prst="rect">
            <a:avLst/>
          </a:prstGeom>
          <a:solidFill>
            <a:schemeClr val="bg2"/>
          </a:solidFill>
          <a:ln>
            <a:solidFill>
              <a:schemeClr val="accent3"/>
            </a:solidFill>
          </a:ln>
        </p:spPr>
        <p:txBody>
          <a:bodyPr wrap="square" rtlCol="0">
            <a:spAutoFit/>
          </a:bodyPr>
          <a:lstStyle/>
          <a:p>
            <a:r>
              <a:rPr lang="fr-FR" sz="1200" dirty="0"/>
              <a:t>About the </a:t>
            </a:r>
            <a:r>
              <a:rPr lang="fr-FR" sz="1200" dirty="0" err="1"/>
              <a:t>database</a:t>
            </a:r>
            <a:endParaRPr lang="fr-BE" sz="1200" dirty="0"/>
          </a:p>
        </p:txBody>
      </p:sp>
      <p:sp>
        <p:nvSpPr>
          <p:cNvPr id="18" name="Triangle isocèle 17">
            <a:extLst>
              <a:ext uri="{FF2B5EF4-FFF2-40B4-BE49-F238E27FC236}">
                <a16:creationId xmlns:a16="http://schemas.microsoft.com/office/drawing/2014/main" id="{598CAA25-A886-4E7F-B97D-E2E58EF35CC1}"/>
              </a:ext>
            </a:extLst>
          </p:cNvPr>
          <p:cNvSpPr/>
          <p:nvPr/>
        </p:nvSpPr>
        <p:spPr>
          <a:xfrm rot="10800000">
            <a:off x="4725315" y="1071801"/>
            <a:ext cx="71438" cy="716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BE"/>
          </a:p>
        </p:txBody>
      </p:sp>
      <p:sp>
        <p:nvSpPr>
          <p:cNvPr id="20" name="Rectangle 19">
            <a:extLst>
              <a:ext uri="{FF2B5EF4-FFF2-40B4-BE49-F238E27FC236}">
                <a16:creationId xmlns:a16="http://schemas.microsoft.com/office/drawing/2014/main" id="{DF5F22AE-2F0D-4621-A255-62264F2283C5}"/>
              </a:ext>
            </a:extLst>
          </p:cNvPr>
          <p:cNvSpPr/>
          <p:nvPr/>
        </p:nvSpPr>
        <p:spPr>
          <a:xfrm>
            <a:off x="3393829" y="4635374"/>
            <a:ext cx="2057399" cy="276999"/>
          </a:xfrm>
          <a:prstGeom prst="rect">
            <a:avLst/>
          </a:prstGeom>
          <a:solidFill>
            <a:schemeClr val="accent5">
              <a:lumMod val="20000"/>
              <a:lumOff val="80000"/>
            </a:schemeClr>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100" dirty="0">
                <a:solidFill>
                  <a:sysClr val="windowText" lastClr="000000"/>
                </a:solidFill>
              </a:rPr>
              <a:t>Link to article ?</a:t>
            </a:r>
            <a:endParaRPr lang="fr-BE" dirty="0"/>
          </a:p>
        </p:txBody>
      </p:sp>
      <p:sp>
        <p:nvSpPr>
          <p:cNvPr id="22" name="ZoneTexte 21">
            <a:extLst>
              <a:ext uri="{FF2B5EF4-FFF2-40B4-BE49-F238E27FC236}">
                <a16:creationId xmlns:a16="http://schemas.microsoft.com/office/drawing/2014/main" id="{7BAF104C-BD55-4CDE-9C79-3CFF6289F4BB}"/>
              </a:ext>
            </a:extLst>
          </p:cNvPr>
          <p:cNvSpPr txBox="1"/>
          <p:nvPr/>
        </p:nvSpPr>
        <p:spPr>
          <a:xfrm>
            <a:off x="3323493" y="4020336"/>
            <a:ext cx="6005144" cy="253916"/>
          </a:xfrm>
          <a:prstGeom prst="rect">
            <a:avLst/>
          </a:prstGeom>
          <a:noFill/>
        </p:spPr>
        <p:txBody>
          <a:bodyPr wrap="square" rtlCol="0">
            <a:spAutoFit/>
          </a:bodyPr>
          <a:lstStyle/>
          <a:p>
            <a:r>
              <a:rPr lang="en-US" sz="1050" b="1" u="sng" dirty="0"/>
              <a:t>How to cite the data : </a:t>
            </a:r>
          </a:p>
        </p:txBody>
      </p:sp>
      <p:sp>
        <p:nvSpPr>
          <p:cNvPr id="23" name="Rectangle 22">
            <a:extLst>
              <a:ext uri="{FF2B5EF4-FFF2-40B4-BE49-F238E27FC236}">
                <a16:creationId xmlns:a16="http://schemas.microsoft.com/office/drawing/2014/main" id="{0333A6EA-AEC7-45A8-9DA0-50D22A91C496}"/>
              </a:ext>
            </a:extLst>
          </p:cNvPr>
          <p:cNvSpPr/>
          <p:nvPr/>
        </p:nvSpPr>
        <p:spPr>
          <a:xfrm>
            <a:off x="3393829" y="4300177"/>
            <a:ext cx="2057399" cy="276999"/>
          </a:xfrm>
          <a:prstGeom prst="rect">
            <a:avLst/>
          </a:prstGeom>
          <a:solidFill>
            <a:schemeClr val="accent5">
              <a:lumMod val="20000"/>
              <a:lumOff val="80000"/>
            </a:schemeClr>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100" dirty="0">
                <a:solidFill>
                  <a:sysClr val="windowText" lastClr="000000"/>
                </a:solidFill>
              </a:rPr>
              <a:t>DOI </a:t>
            </a:r>
            <a:r>
              <a:rPr lang="fr-FR" sz="1100" dirty="0" err="1">
                <a:solidFill>
                  <a:sysClr val="windowText" lastClr="000000"/>
                </a:solidFill>
              </a:rPr>
              <a:t>from</a:t>
            </a:r>
            <a:r>
              <a:rPr lang="fr-FR" sz="1100" dirty="0">
                <a:solidFill>
                  <a:sysClr val="windowText" lastClr="000000"/>
                </a:solidFill>
              </a:rPr>
              <a:t> </a:t>
            </a:r>
            <a:r>
              <a:rPr lang="fr-FR" sz="1100" dirty="0" err="1">
                <a:solidFill>
                  <a:sysClr val="windowText" lastClr="000000"/>
                </a:solidFill>
              </a:rPr>
              <a:t>Zenodo</a:t>
            </a:r>
            <a:r>
              <a:rPr lang="fr-FR" sz="1100" dirty="0">
                <a:solidFill>
                  <a:sysClr val="windowText" lastClr="000000"/>
                </a:solidFill>
              </a:rPr>
              <a:t> ?</a:t>
            </a:r>
            <a:endParaRPr lang="fr-BE" dirty="0"/>
          </a:p>
        </p:txBody>
      </p:sp>
      <p:sp>
        <p:nvSpPr>
          <p:cNvPr id="24" name="ZoneTexte 23">
            <a:extLst>
              <a:ext uri="{FF2B5EF4-FFF2-40B4-BE49-F238E27FC236}">
                <a16:creationId xmlns:a16="http://schemas.microsoft.com/office/drawing/2014/main" id="{B6BE9982-73F7-4879-B4CF-BCB0061DD110}"/>
              </a:ext>
            </a:extLst>
          </p:cNvPr>
          <p:cNvSpPr txBox="1"/>
          <p:nvPr/>
        </p:nvSpPr>
        <p:spPr>
          <a:xfrm>
            <a:off x="3323493" y="5043175"/>
            <a:ext cx="6005144" cy="253916"/>
          </a:xfrm>
          <a:prstGeom prst="rect">
            <a:avLst/>
          </a:prstGeom>
          <a:noFill/>
        </p:spPr>
        <p:txBody>
          <a:bodyPr wrap="square" rtlCol="0">
            <a:spAutoFit/>
          </a:bodyPr>
          <a:lstStyle/>
          <a:p>
            <a:r>
              <a:rPr lang="en-US" sz="1050" b="1" u="sng" dirty="0"/>
              <a:t>Contact :</a:t>
            </a:r>
            <a:r>
              <a:rPr lang="en-US" sz="1050" dirty="0"/>
              <a:t> un mail ?</a:t>
            </a:r>
            <a:r>
              <a:rPr lang="en-US" sz="1050" b="1" u="sng" dirty="0"/>
              <a:t> </a:t>
            </a:r>
          </a:p>
        </p:txBody>
      </p:sp>
    </p:spTree>
    <p:extLst>
      <p:ext uri="{BB962C8B-B14F-4D97-AF65-F5344CB8AC3E}">
        <p14:creationId xmlns:p14="http://schemas.microsoft.com/office/powerpoint/2010/main" val="1411871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9E99EDA1-44E5-46CB-8C91-7B8D0C6FDA01}"/>
              </a:ext>
            </a:extLst>
          </p:cNvPr>
          <p:cNvSpPr txBox="1"/>
          <p:nvPr/>
        </p:nvSpPr>
        <p:spPr>
          <a:xfrm>
            <a:off x="178775" y="2212"/>
            <a:ext cx="8657492" cy="523220"/>
          </a:xfrm>
          <a:prstGeom prst="rect">
            <a:avLst/>
          </a:prstGeom>
          <a:noFill/>
        </p:spPr>
        <p:txBody>
          <a:bodyPr wrap="square" rtlCol="0">
            <a:spAutoFit/>
          </a:bodyPr>
          <a:lstStyle/>
          <a:p>
            <a:endParaRPr lang="fr-FR" sz="1400" b="1" dirty="0"/>
          </a:p>
          <a:p>
            <a:r>
              <a:rPr lang="fr-FR" sz="1400" b="1" dirty="0"/>
              <a:t>Field-</a:t>
            </a:r>
            <a:r>
              <a:rPr lang="fr-FR" sz="1400" b="1" dirty="0" err="1"/>
              <a:t>based</a:t>
            </a:r>
            <a:r>
              <a:rPr lang="fr-FR" sz="1400" b="1" dirty="0"/>
              <a:t> </a:t>
            </a:r>
            <a:r>
              <a:rPr lang="fr-FR" sz="1400" b="1" dirty="0" err="1"/>
              <a:t>indicators</a:t>
            </a:r>
            <a:r>
              <a:rPr lang="fr-FR" sz="1400" b="1" dirty="0"/>
              <a:t> for </a:t>
            </a:r>
            <a:r>
              <a:rPr lang="fr-FR" sz="1400" b="1" dirty="0" err="1"/>
              <a:t>biophysical</a:t>
            </a:r>
            <a:r>
              <a:rPr lang="fr-FR" sz="1400" b="1" dirty="0"/>
              <a:t> </a:t>
            </a:r>
            <a:r>
              <a:rPr lang="fr-FR" sz="1400" b="1" dirty="0" err="1"/>
              <a:t>assessment</a:t>
            </a:r>
            <a:r>
              <a:rPr lang="fr-FR" sz="1400" b="1" dirty="0"/>
              <a:t> of </a:t>
            </a:r>
            <a:r>
              <a:rPr lang="fr-FR" sz="1400" b="1" dirty="0" err="1"/>
              <a:t>Ecosystem</a:t>
            </a:r>
            <a:r>
              <a:rPr lang="fr-FR" sz="1400" b="1" dirty="0"/>
              <a:t> Services (ES) in </a:t>
            </a:r>
            <a:r>
              <a:rPr lang="fr-FR" sz="1400" b="1" dirty="0" err="1"/>
              <a:t>crop</a:t>
            </a:r>
            <a:r>
              <a:rPr lang="fr-FR" sz="1400" b="1" dirty="0"/>
              <a:t> </a:t>
            </a:r>
            <a:r>
              <a:rPr lang="fr-FR" sz="1400" b="1" dirty="0" err="1"/>
              <a:t>fields</a:t>
            </a:r>
            <a:r>
              <a:rPr lang="fr-FR" sz="1400" b="1" dirty="0"/>
              <a:t> </a:t>
            </a:r>
            <a:endParaRPr lang="fr-BE" sz="1400" b="1" dirty="0"/>
          </a:p>
        </p:txBody>
      </p:sp>
      <p:sp>
        <p:nvSpPr>
          <p:cNvPr id="8" name="Rectangle 7">
            <a:extLst>
              <a:ext uri="{FF2B5EF4-FFF2-40B4-BE49-F238E27FC236}">
                <a16:creationId xmlns:a16="http://schemas.microsoft.com/office/drawing/2014/main" id="{F82DA53E-AA58-4821-B908-7EEE7D47B45D}"/>
              </a:ext>
            </a:extLst>
          </p:cNvPr>
          <p:cNvSpPr/>
          <p:nvPr/>
        </p:nvSpPr>
        <p:spPr>
          <a:xfrm>
            <a:off x="246185" y="756139"/>
            <a:ext cx="2782766" cy="4672146"/>
          </a:xfrm>
          <a:prstGeom prst="rect">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dirty="0"/>
          </a:p>
        </p:txBody>
      </p:sp>
      <p:sp>
        <p:nvSpPr>
          <p:cNvPr id="14" name="ZoneTexte 13">
            <a:extLst>
              <a:ext uri="{FF2B5EF4-FFF2-40B4-BE49-F238E27FC236}">
                <a16:creationId xmlns:a16="http://schemas.microsoft.com/office/drawing/2014/main" id="{4950C6C6-9263-4A9F-9607-A52AE684F60A}"/>
              </a:ext>
            </a:extLst>
          </p:cNvPr>
          <p:cNvSpPr txBox="1"/>
          <p:nvPr/>
        </p:nvSpPr>
        <p:spPr>
          <a:xfrm>
            <a:off x="3323493" y="940773"/>
            <a:ext cx="1573822" cy="276999"/>
          </a:xfrm>
          <a:prstGeom prst="rect">
            <a:avLst/>
          </a:prstGeom>
          <a:noFill/>
          <a:ln>
            <a:solidFill>
              <a:schemeClr val="accent3"/>
            </a:solidFill>
          </a:ln>
        </p:spPr>
        <p:txBody>
          <a:bodyPr wrap="square" rtlCol="0">
            <a:spAutoFit/>
          </a:bodyPr>
          <a:lstStyle/>
          <a:p>
            <a:r>
              <a:rPr lang="fr-FR" sz="1200" dirty="0"/>
              <a:t>ES </a:t>
            </a:r>
            <a:r>
              <a:rPr lang="fr-FR" sz="1200" dirty="0" err="1"/>
              <a:t>indicators</a:t>
            </a:r>
            <a:endParaRPr lang="fr-BE" sz="1200" dirty="0"/>
          </a:p>
        </p:txBody>
      </p:sp>
      <p:sp>
        <p:nvSpPr>
          <p:cNvPr id="15" name="ZoneTexte 14">
            <a:extLst>
              <a:ext uri="{FF2B5EF4-FFF2-40B4-BE49-F238E27FC236}">
                <a16:creationId xmlns:a16="http://schemas.microsoft.com/office/drawing/2014/main" id="{43D4E157-43D1-49E6-9865-388E5B2C002C}"/>
              </a:ext>
            </a:extLst>
          </p:cNvPr>
          <p:cNvSpPr txBox="1"/>
          <p:nvPr/>
        </p:nvSpPr>
        <p:spPr>
          <a:xfrm>
            <a:off x="4897315" y="940773"/>
            <a:ext cx="1987062" cy="276999"/>
          </a:xfrm>
          <a:prstGeom prst="rect">
            <a:avLst/>
          </a:prstGeom>
          <a:solidFill>
            <a:schemeClr val="bg1"/>
          </a:solidFill>
          <a:ln>
            <a:solidFill>
              <a:schemeClr val="accent3"/>
            </a:solidFill>
          </a:ln>
        </p:spPr>
        <p:txBody>
          <a:bodyPr wrap="square" rtlCol="0">
            <a:spAutoFit/>
          </a:bodyPr>
          <a:lstStyle/>
          <a:p>
            <a:r>
              <a:rPr lang="fr-FR" sz="1200" dirty="0"/>
              <a:t>Links </a:t>
            </a:r>
            <a:r>
              <a:rPr lang="fr-FR" sz="1200" dirty="0" err="1"/>
              <a:t>between</a:t>
            </a:r>
            <a:r>
              <a:rPr lang="fr-FR" sz="1200" dirty="0"/>
              <a:t> classifications</a:t>
            </a:r>
            <a:endParaRPr lang="fr-BE" sz="1200" dirty="0"/>
          </a:p>
        </p:txBody>
      </p:sp>
      <p:sp>
        <p:nvSpPr>
          <p:cNvPr id="16" name="ZoneTexte 15">
            <a:extLst>
              <a:ext uri="{FF2B5EF4-FFF2-40B4-BE49-F238E27FC236}">
                <a16:creationId xmlns:a16="http://schemas.microsoft.com/office/drawing/2014/main" id="{459DDA89-C985-4A14-B77B-2CC61BB2646F}"/>
              </a:ext>
            </a:extLst>
          </p:cNvPr>
          <p:cNvSpPr txBox="1"/>
          <p:nvPr/>
        </p:nvSpPr>
        <p:spPr>
          <a:xfrm>
            <a:off x="6884377" y="940773"/>
            <a:ext cx="2584938" cy="276999"/>
          </a:xfrm>
          <a:prstGeom prst="rect">
            <a:avLst/>
          </a:prstGeom>
          <a:solidFill>
            <a:schemeClr val="bg1"/>
          </a:solidFill>
          <a:ln>
            <a:solidFill>
              <a:schemeClr val="accent3"/>
            </a:solidFill>
          </a:ln>
        </p:spPr>
        <p:txBody>
          <a:bodyPr wrap="square" rtlCol="0">
            <a:spAutoFit/>
          </a:bodyPr>
          <a:lstStyle/>
          <a:p>
            <a:r>
              <a:rPr lang="fr-FR" sz="1200" dirty="0"/>
              <a:t>Original </a:t>
            </a:r>
            <a:r>
              <a:rPr lang="fr-FR" sz="1200" dirty="0" err="1"/>
              <a:t>names</a:t>
            </a:r>
            <a:r>
              <a:rPr lang="fr-FR" sz="1200" dirty="0"/>
              <a:t> (</a:t>
            </a:r>
            <a:r>
              <a:rPr lang="fr-FR" sz="1200" dirty="0" err="1"/>
              <a:t>Boerema</a:t>
            </a:r>
            <a:r>
              <a:rPr lang="fr-FR" sz="1200" dirty="0"/>
              <a:t> </a:t>
            </a:r>
            <a:r>
              <a:rPr lang="fr-FR" sz="1200" i="1" dirty="0"/>
              <a:t>et al., </a:t>
            </a:r>
            <a:r>
              <a:rPr lang="fr-FR" sz="1200" dirty="0"/>
              <a:t>2017) </a:t>
            </a:r>
            <a:endParaRPr lang="fr-BE" sz="1200" dirty="0"/>
          </a:p>
        </p:txBody>
      </p:sp>
      <p:sp>
        <p:nvSpPr>
          <p:cNvPr id="17" name="ZoneTexte 16">
            <a:extLst>
              <a:ext uri="{FF2B5EF4-FFF2-40B4-BE49-F238E27FC236}">
                <a16:creationId xmlns:a16="http://schemas.microsoft.com/office/drawing/2014/main" id="{49CF0389-4B5B-4C8F-81D7-88269A1E2A8D}"/>
              </a:ext>
            </a:extLst>
          </p:cNvPr>
          <p:cNvSpPr txBox="1"/>
          <p:nvPr/>
        </p:nvSpPr>
        <p:spPr>
          <a:xfrm>
            <a:off x="9469318" y="940773"/>
            <a:ext cx="1907930" cy="276999"/>
          </a:xfrm>
          <a:prstGeom prst="rect">
            <a:avLst/>
          </a:prstGeom>
          <a:solidFill>
            <a:schemeClr val="bg2"/>
          </a:solidFill>
          <a:ln>
            <a:solidFill>
              <a:schemeClr val="accent3"/>
            </a:solidFill>
          </a:ln>
        </p:spPr>
        <p:txBody>
          <a:bodyPr wrap="square" rtlCol="0">
            <a:spAutoFit/>
          </a:bodyPr>
          <a:lstStyle/>
          <a:p>
            <a:r>
              <a:rPr lang="fr-FR" sz="1200" dirty="0"/>
              <a:t>About the </a:t>
            </a:r>
            <a:r>
              <a:rPr lang="fr-FR" sz="1200" dirty="0" err="1"/>
              <a:t>database</a:t>
            </a:r>
            <a:endParaRPr lang="fr-BE" sz="1200" dirty="0"/>
          </a:p>
        </p:txBody>
      </p:sp>
      <p:sp>
        <p:nvSpPr>
          <p:cNvPr id="18" name="Triangle isocèle 17">
            <a:extLst>
              <a:ext uri="{FF2B5EF4-FFF2-40B4-BE49-F238E27FC236}">
                <a16:creationId xmlns:a16="http://schemas.microsoft.com/office/drawing/2014/main" id="{598CAA25-A886-4E7F-B97D-E2E58EF35CC1}"/>
              </a:ext>
            </a:extLst>
          </p:cNvPr>
          <p:cNvSpPr/>
          <p:nvPr/>
        </p:nvSpPr>
        <p:spPr>
          <a:xfrm rot="10800000">
            <a:off x="4725315" y="1071801"/>
            <a:ext cx="71438" cy="7162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BE"/>
          </a:p>
        </p:txBody>
      </p:sp>
      <p:sp>
        <p:nvSpPr>
          <p:cNvPr id="21" name="ZoneTexte 20">
            <a:extLst>
              <a:ext uri="{FF2B5EF4-FFF2-40B4-BE49-F238E27FC236}">
                <a16:creationId xmlns:a16="http://schemas.microsoft.com/office/drawing/2014/main" id="{B640D21C-B877-4344-A9F5-59F34E783202}"/>
              </a:ext>
            </a:extLst>
          </p:cNvPr>
          <p:cNvSpPr txBox="1"/>
          <p:nvPr/>
        </p:nvSpPr>
        <p:spPr>
          <a:xfrm>
            <a:off x="3323494" y="1462599"/>
            <a:ext cx="8053754" cy="415498"/>
          </a:xfrm>
          <a:prstGeom prst="rect">
            <a:avLst/>
          </a:prstGeom>
          <a:noFill/>
        </p:spPr>
        <p:txBody>
          <a:bodyPr wrap="square" rtlCol="0">
            <a:spAutoFit/>
          </a:bodyPr>
          <a:lstStyle/>
          <a:p>
            <a:r>
              <a:rPr lang="en-US" sz="1050" b="1" u="sng" dirty="0"/>
              <a:t>Variable definitions :</a:t>
            </a:r>
          </a:p>
          <a:p>
            <a:endParaRPr lang="en-US" sz="1050" b="1" u="sng" dirty="0"/>
          </a:p>
        </p:txBody>
      </p:sp>
      <p:graphicFrame>
        <p:nvGraphicFramePr>
          <p:cNvPr id="6" name="Tableau 5">
            <a:extLst>
              <a:ext uri="{FF2B5EF4-FFF2-40B4-BE49-F238E27FC236}">
                <a16:creationId xmlns:a16="http://schemas.microsoft.com/office/drawing/2014/main" id="{B9EF175B-BB9C-4C14-920B-2AFB54409D7D}"/>
              </a:ext>
            </a:extLst>
          </p:cNvPr>
          <p:cNvGraphicFramePr>
            <a:graphicFrameLocks noGrp="1"/>
          </p:cNvGraphicFramePr>
          <p:nvPr>
            <p:extLst>
              <p:ext uri="{D42A27DB-BD31-4B8C-83A1-F6EECF244321}">
                <p14:modId xmlns:p14="http://schemas.microsoft.com/office/powerpoint/2010/main" val="3179909105"/>
              </p:ext>
            </p:extLst>
          </p:nvPr>
        </p:nvGraphicFramePr>
        <p:xfrm>
          <a:off x="3323493" y="1780797"/>
          <a:ext cx="8053754" cy="4053840"/>
        </p:xfrm>
        <a:graphic>
          <a:graphicData uri="http://schemas.openxmlformats.org/drawingml/2006/table">
            <a:tbl>
              <a:tblPr firstRow="1" bandRow="1">
                <a:tableStyleId>{9D7B26C5-4107-4FEC-AEDC-1716B250A1EF}</a:tableStyleId>
              </a:tblPr>
              <a:tblGrid>
                <a:gridCol w="1117594">
                  <a:extLst>
                    <a:ext uri="{9D8B030D-6E8A-4147-A177-3AD203B41FA5}">
                      <a16:colId xmlns:a16="http://schemas.microsoft.com/office/drawing/2014/main" val="1266936359"/>
                    </a:ext>
                  </a:extLst>
                </a:gridCol>
                <a:gridCol w="4957891">
                  <a:extLst>
                    <a:ext uri="{9D8B030D-6E8A-4147-A177-3AD203B41FA5}">
                      <a16:colId xmlns:a16="http://schemas.microsoft.com/office/drawing/2014/main" val="475299269"/>
                    </a:ext>
                  </a:extLst>
                </a:gridCol>
                <a:gridCol w="1978269">
                  <a:extLst>
                    <a:ext uri="{9D8B030D-6E8A-4147-A177-3AD203B41FA5}">
                      <a16:colId xmlns:a16="http://schemas.microsoft.com/office/drawing/2014/main" val="4194650119"/>
                    </a:ext>
                  </a:extLst>
                </a:gridCol>
              </a:tblGrid>
              <a:tr h="174666">
                <a:tc>
                  <a:txBody>
                    <a:bodyPr/>
                    <a:lstStyle/>
                    <a:p>
                      <a:r>
                        <a:rPr lang="fr-FR" sz="800" dirty="0"/>
                        <a:t>Variable</a:t>
                      </a:r>
                      <a:endParaRPr lang="fr-BE" sz="800" dirty="0"/>
                    </a:p>
                  </a:txBody>
                  <a:tcPr/>
                </a:tc>
                <a:tc>
                  <a:txBody>
                    <a:bodyPr/>
                    <a:lstStyle/>
                    <a:p>
                      <a:r>
                        <a:rPr lang="fr-FR" sz="800" dirty="0" err="1"/>
                        <a:t>Definition</a:t>
                      </a:r>
                      <a:endParaRPr lang="fr-BE" sz="800" dirty="0"/>
                    </a:p>
                  </a:txBody>
                  <a:tcPr/>
                </a:tc>
                <a:tc>
                  <a:txBody>
                    <a:bodyPr/>
                    <a:lstStyle/>
                    <a:p>
                      <a:r>
                        <a:rPr lang="fr-FR" sz="800" dirty="0"/>
                        <a:t>Reference or </a:t>
                      </a:r>
                      <a:r>
                        <a:rPr lang="fr-FR" sz="800" dirty="0" err="1"/>
                        <a:t>link</a:t>
                      </a:r>
                      <a:endParaRPr lang="fr-BE" sz="800" dirty="0"/>
                    </a:p>
                  </a:txBody>
                  <a:tcPr/>
                </a:tc>
                <a:extLst>
                  <a:ext uri="{0D108BD9-81ED-4DB2-BD59-A6C34878D82A}">
                    <a16:rowId xmlns:a16="http://schemas.microsoft.com/office/drawing/2014/main" val="3098471739"/>
                  </a:ext>
                </a:extLst>
              </a:tr>
              <a:tr h="153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800" dirty="0" err="1"/>
                        <a:t>Old_indicator_name</a:t>
                      </a:r>
                      <a:endParaRPr lang="fr-FR" sz="800" dirty="0"/>
                    </a:p>
                  </a:txBody>
                  <a:tcPr/>
                </a:tc>
                <a:tc>
                  <a:txBody>
                    <a:bodyPr/>
                    <a:lstStyle/>
                    <a:p>
                      <a:r>
                        <a:rPr lang="fr-FR" sz="800" dirty="0"/>
                        <a:t>The original </a:t>
                      </a:r>
                      <a:r>
                        <a:rPr lang="fr-FR" sz="800" dirty="0" err="1"/>
                        <a:t>names</a:t>
                      </a:r>
                      <a:r>
                        <a:rPr lang="fr-FR" sz="800" dirty="0"/>
                        <a:t> of the ES </a:t>
                      </a:r>
                      <a:r>
                        <a:rPr lang="fr-FR" sz="800" dirty="0" err="1"/>
                        <a:t>indicators</a:t>
                      </a:r>
                      <a:r>
                        <a:rPr lang="fr-FR" sz="800" dirty="0"/>
                        <a:t> </a:t>
                      </a:r>
                      <a:r>
                        <a:rPr lang="fr-FR" sz="800" dirty="0" err="1"/>
                        <a:t>we</a:t>
                      </a:r>
                      <a:r>
                        <a:rPr lang="fr-FR" sz="800" dirty="0"/>
                        <a:t> </a:t>
                      </a:r>
                      <a:r>
                        <a:rPr lang="fr-FR" sz="800" dirty="0" err="1"/>
                        <a:t>extracted</a:t>
                      </a:r>
                      <a:r>
                        <a:rPr lang="fr-FR" sz="800" dirty="0"/>
                        <a:t> </a:t>
                      </a:r>
                      <a:r>
                        <a:rPr lang="fr-FR" sz="800" dirty="0" err="1"/>
                        <a:t>from</a:t>
                      </a:r>
                      <a:r>
                        <a:rPr lang="fr-FR" sz="800" dirty="0"/>
                        <a:t> the </a:t>
                      </a:r>
                      <a:r>
                        <a:rPr lang="fr-FR" sz="800" dirty="0" err="1"/>
                        <a:t>review</a:t>
                      </a:r>
                      <a:r>
                        <a:rPr lang="fr-FR" sz="800" dirty="0"/>
                        <a:t> of </a:t>
                      </a:r>
                      <a:r>
                        <a:rPr lang="fr-FR" sz="800" dirty="0" err="1"/>
                        <a:t>Boerema</a:t>
                      </a:r>
                      <a:r>
                        <a:rPr lang="fr-FR" sz="800" dirty="0"/>
                        <a:t> </a:t>
                      </a:r>
                      <a:r>
                        <a:rPr lang="fr-FR" sz="800" i="1" dirty="0"/>
                        <a:t>et al. </a:t>
                      </a:r>
                      <a:r>
                        <a:rPr lang="fr-FR" sz="800" dirty="0"/>
                        <a:t>(2017) for </a:t>
                      </a:r>
                      <a:r>
                        <a:rPr lang="fr-FR" sz="800" dirty="0" err="1"/>
                        <a:t>our</a:t>
                      </a:r>
                      <a:r>
                        <a:rPr lang="fr-FR" sz="800" dirty="0"/>
                        <a:t> collection.</a:t>
                      </a:r>
                      <a:endParaRPr lang="fr-BE" sz="800" dirty="0"/>
                    </a:p>
                  </a:txBody>
                  <a:tcPr/>
                </a:tc>
                <a:tc>
                  <a:txBody>
                    <a:bodyPr/>
                    <a:lstStyle/>
                    <a:p>
                      <a:r>
                        <a:rPr lang="fr-BE" sz="800" dirty="0">
                          <a:hlinkClick r:id="rId2"/>
                        </a:rPr>
                        <a:t>https://doi.org/10.1111/1365-2664.12696</a:t>
                      </a:r>
                      <a:endParaRPr lang="fr-BE" sz="800" dirty="0"/>
                    </a:p>
                  </a:txBody>
                  <a:tcPr/>
                </a:tc>
                <a:extLst>
                  <a:ext uri="{0D108BD9-81ED-4DB2-BD59-A6C34878D82A}">
                    <a16:rowId xmlns:a16="http://schemas.microsoft.com/office/drawing/2014/main" val="3913089394"/>
                  </a:ext>
                </a:extLst>
              </a:tr>
              <a:tr h="1746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800" dirty="0" err="1"/>
                        <a:t>Indicator_name</a:t>
                      </a:r>
                      <a:endParaRPr lang="fr-BE" sz="800" dirty="0"/>
                    </a:p>
                  </a:txBody>
                  <a:tcPr/>
                </a:tc>
                <a:tc>
                  <a:txBody>
                    <a:bodyPr/>
                    <a:lstStyle/>
                    <a:p>
                      <a:r>
                        <a:rPr lang="fr-FR" sz="800" dirty="0"/>
                        <a:t>The new </a:t>
                      </a:r>
                      <a:r>
                        <a:rPr lang="fr-FR" sz="800" dirty="0" err="1"/>
                        <a:t>names</a:t>
                      </a:r>
                      <a:r>
                        <a:rPr lang="fr-FR" sz="800" dirty="0"/>
                        <a:t> of the ES </a:t>
                      </a:r>
                      <a:r>
                        <a:rPr lang="fr-FR" sz="800" dirty="0" err="1"/>
                        <a:t>indicators</a:t>
                      </a:r>
                      <a:r>
                        <a:rPr lang="fr-FR" sz="800" dirty="0"/>
                        <a:t> of </a:t>
                      </a:r>
                      <a:r>
                        <a:rPr lang="fr-FR" sz="800" dirty="0" err="1"/>
                        <a:t>our</a:t>
                      </a:r>
                      <a:r>
                        <a:rPr lang="fr-FR" sz="800" dirty="0"/>
                        <a:t> collection, </a:t>
                      </a:r>
                      <a:r>
                        <a:rPr lang="fr-FR" sz="800" dirty="0" err="1"/>
                        <a:t>obtained</a:t>
                      </a:r>
                      <a:r>
                        <a:rPr lang="fr-FR" sz="800" dirty="0"/>
                        <a:t> by </a:t>
                      </a:r>
                      <a:r>
                        <a:rPr lang="fr-FR" sz="800" dirty="0" err="1"/>
                        <a:t>simplifying</a:t>
                      </a:r>
                      <a:r>
                        <a:rPr lang="fr-FR" sz="800" dirty="0"/>
                        <a:t> and </a:t>
                      </a:r>
                      <a:r>
                        <a:rPr lang="fr-FR" sz="800" dirty="0" err="1"/>
                        <a:t>decomposing</a:t>
                      </a:r>
                      <a:r>
                        <a:rPr lang="fr-FR" sz="800" dirty="0"/>
                        <a:t> </a:t>
                      </a:r>
                      <a:r>
                        <a:rPr lang="fr-FR" sz="800" dirty="0" err="1"/>
                        <a:t>Old_indicator_names</a:t>
                      </a:r>
                      <a:r>
                        <a:rPr lang="fr-FR" sz="800" dirty="0"/>
                        <a:t>.</a:t>
                      </a:r>
                      <a:endParaRPr lang="fr-BE"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a:t>
                      </a:r>
                      <a:r>
                        <a:rPr lang="en-US" sz="800" dirty="0" err="1"/>
                        <a:t>notre</a:t>
                      </a:r>
                      <a:r>
                        <a:rPr lang="en-US" sz="800" dirty="0"/>
                        <a:t> article)</a:t>
                      </a:r>
                    </a:p>
                  </a:txBody>
                  <a:tcPr/>
                </a:tc>
                <a:extLst>
                  <a:ext uri="{0D108BD9-81ED-4DB2-BD59-A6C34878D82A}">
                    <a16:rowId xmlns:a16="http://schemas.microsoft.com/office/drawing/2014/main" val="1782597741"/>
                  </a:ext>
                </a:extLst>
              </a:tr>
              <a:tr h="1746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800" dirty="0" err="1"/>
                        <a:t>ES_section</a:t>
                      </a:r>
                      <a:endParaRPr lang="fr-BE" sz="800" dirty="0"/>
                    </a:p>
                  </a:txBody>
                  <a:tcPr/>
                </a:tc>
                <a:tc>
                  <a:txBody>
                    <a:bodyPr/>
                    <a:lstStyle/>
                    <a:p>
                      <a:r>
                        <a:rPr lang="fr-FR" sz="800" dirty="0"/>
                        <a:t>The section to </a:t>
                      </a:r>
                      <a:r>
                        <a:rPr lang="fr-FR" sz="800" dirty="0" err="1"/>
                        <a:t>which</a:t>
                      </a:r>
                      <a:r>
                        <a:rPr lang="fr-FR" sz="800" dirty="0"/>
                        <a:t> an ES </a:t>
                      </a:r>
                      <a:r>
                        <a:rPr lang="fr-FR" sz="800" dirty="0" err="1"/>
                        <a:t>belongs</a:t>
                      </a:r>
                      <a:r>
                        <a:rPr lang="fr-FR" sz="800" dirty="0"/>
                        <a:t> in the </a:t>
                      </a:r>
                      <a:r>
                        <a:rPr kumimoji="0" lang="en-US" altLang="fr-FR" sz="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Common International Classification of Ecosystem Services (CICES), depending on its contribution to human well-being. Two sections are included in our collection : provisioning ES, which contribute to human well-being via the provisioning of material and energy needs, and regulation and maintenance ES, which contribute to human well-being via the regulation and maintenance of the environment.</a:t>
                      </a:r>
                      <a:endParaRPr lang="fr-BE" sz="800" dirty="0"/>
                    </a:p>
                  </a:txBody>
                  <a:tcPr/>
                </a:tc>
                <a:tc>
                  <a:txBody>
                    <a:bodyPr/>
                    <a:lstStyle/>
                    <a:p>
                      <a:r>
                        <a:rPr lang="fr-BE" sz="800" dirty="0">
                          <a:hlinkClick r:id="rId3"/>
                        </a:rPr>
                        <a:t>https://cices.eu/resources/</a:t>
                      </a:r>
                      <a:r>
                        <a:rPr lang="fr-BE" sz="800" dirty="0"/>
                        <a:t> </a:t>
                      </a:r>
                    </a:p>
                  </a:txBody>
                  <a:tcPr/>
                </a:tc>
                <a:extLst>
                  <a:ext uri="{0D108BD9-81ED-4DB2-BD59-A6C34878D82A}">
                    <a16:rowId xmlns:a16="http://schemas.microsoft.com/office/drawing/2014/main" val="2869117483"/>
                  </a:ext>
                </a:extLst>
              </a:tr>
              <a:tr h="1746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800" dirty="0" err="1"/>
                        <a:t>ES_name_Boerema</a:t>
                      </a:r>
                      <a:endParaRPr lang="fr-BE" sz="800" dirty="0"/>
                    </a:p>
                  </a:txBody>
                  <a:tcPr/>
                </a:tc>
                <a:tc>
                  <a:txBody>
                    <a:bodyPr/>
                    <a:lstStyle/>
                    <a:p>
                      <a:r>
                        <a:rPr kumimoji="0" lang="en-US" altLang="fr-FR" sz="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name of the </a:t>
                      </a:r>
                      <a:r>
                        <a:rPr lang="en-US" altLang="fr-FR" sz="800" dirty="0">
                          <a:ea typeface="Calibri" panose="020F0502020204030204" pitchFamily="34" charset="0"/>
                          <a:cs typeface="Times New Roman" panose="02020603050405020304" pitchFamily="18" charset="0"/>
                        </a:rPr>
                        <a:t>ES</a:t>
                      </a:r>
                      <a:r>
                        <a:rPr kumimoji="0" lang="en-US" altLang="fr-FR" sz="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in the review of </a:t>
                      </a:r>
                      <a:r>
                        <a:rPr kumimoji="0" lang="en-US" altLang="fr-FR" sz="8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Boerema</a:t>
                      </a:r>
                      <a:r>
                        <a:rPr kumimoji="0" lang="en-US" altLang="fr-FR" sz="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a:t>
                      </a:r>
                      <a:r>
                        <a:rPr kumimoji="0" lang="en-US" altLang="fr-FR" sz="8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et al.</a:t>
                      </a:r>
                      <a:r>
                        <a:rPr kumimoji="0" lang="en-US" altLang="fr-FR" sz="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(2017), from which we extracted the ES indicators. </a:t>
                      </a:r>
                      <a:endParaRPr lang="fr-BE"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hlinkClick r:id="rId2"/>
                        </a:rPr>
                        <a:t>https://doi.org/10.1111/1365-2664.12696</a:t>
                      </a:r>
                      <a:endParaRPr lang="en-US" sz="800" dirty="0"/>
                    </a:p>
                  </a:txBody>
                  <a:tcPr/>
                </a:tc>
                <a:extLst>
                  <a:ext uri="{0D108BD9-81ED-4DB2-BD59-A6C34878D82A}">
                    <a16:rowId xmlns:a16="http://schemas.microsoft.com/office/drawing/2014/main" val="1145385340"/>
                  </a:ext>
                </a:extLst>
              </a:tr>
              <a:tr h="1746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800" dirty="0" err="1"/>
                        <a:t>ES_name_CICES</a:t>
                      </a:r>
                      <a:endParaRPr lang="fr-FR" sz="800" dirty="0"/>
                    </a:p>
                  </a:txBody>
                  <a:tcPr/>
                </a:tc>
                <a:tc>
                  <a:txBody>
                    <a:bodyPr/>
                    <a:lstStyle/>
                    <a:p>
                      <a:r>
                        <a:rPr kumimoji="0" lang="en-US" altLang="fr-FR" sz="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name of the ES in the Common International Classification of Ecosystem Services (CICES), at the group level.</a:t>
                      </a:r>
                      <a:endParaRPr lang="fr-BE" sz="800" dirty="0"/>
                    </a:p>
                  </a:txBody>
                  <a:tcPr/>
                </a:tc>
                <a:tc>
                  <a:txBody>
                    <a:bodyPr/>
                    <a:lstStyle/>
                    <a:p>
                      <a:r>
                        <a:rPr lang="fr-BE" sz="800" dirty="0">
                          <a:hlinkClick r:id="rId3"/>
                        </a:rPr>
                        <a:t>https://cices.eu/resources/</a:t>
                      </a:r>
                      <a:r>
                        <a:rPr lang="fr-BE" sz="800" dirty="0"/>
                        <a:t> </a:t>
                      </a:r>
                    </a:p>
                  </a:txBody>
                  <a:tcPr/>
                </a:tc>
                <a:extLst>
                  <a:ext uri="{0D108BD9-81ED-4DB2-BD59-A6C34878D82A}">
                    <a16:rowId xmlns:a16="http://schemas.microsoft.com/office/drawing/2014/main" val="4212676330"/>
                  </a:ext>
                </a:extLst>
              </a:tr>
              <a:tr h="1746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800" dirty="0" err="1"/>
                        <a:t>ES_name_TEEB</a:t>
                      </a:r>
                      <a:endParaRPr lang="fr-FR" sz="800" dirty="0"/>
                    </a:p>
                  </a:txBody>
                  <a:tcPr/>
                </a:tc>
                <a:tc>
                  <a:txBody>
                    <a:bodyPr/>
                    <a:lstStyle/>
                    <a:p>
                      <a:r>
                        <a:rPr kumimoji="0" lang="en-US" altLang="fr-FR" sz="8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The name of the ES in the classification of The Economics of Ecosystems and Biodiversity (TEEB).</a:t>
                      </a:r>
                      <a:endParaRPr lang="fr-BE" sz="800" dirty="0"/>
                    </a:p>
                  </a:txBody>
                  <a:tcPr/>
                </a:tc>
                <a:tc>
                  <a:txBody>
                    <a:bodyPr/>
                    <a:lstStyle/>
                    <a:p>
                      <a:r>
                        <a:rPr lang="fr-BE" sz="800" dirty="0">
                          <a:hlinkClick r:id="rId4"/>
                        </a:rPr>
                        <a:t>https://teebweb.org/publications/teeb-for/synthesis/</a:t>
                      </a:r>
                      <a:r>
                        <a:rPr lang="fr-BE" sz="800" dirty="0"/>
                        <a:t> </a:t>
                      </a:r>
                    </a:p>
                  </a:txBody>
                  <a:tcPr/>
                </a:tc>
                <a:extLst>
                  <a:ext uri="{0D108BD9-81ED-4DB2-BD59-A6C34878D82A}">
                    <a16:rowId xmlns:a16="http://schemas.microsoft.com/office/drawing/2014/main" val="2401775813"/>
                  </a:ext>
                </a:extLst>
              </a:tr>
              <a:tr h="174666">
                <a:tc>
                  <a:txBody>
                    <a:bodyPr/>
                    <a:lstStyle/>
                    <a:p>
                      <a:r>
                        <a:rPr lang="fr-FR" sz="800" dirty="0" err="1"/>
                        <a:t>ES_type</a:t>
                      </a:r>
                      <a:r>
                        <a:rPr lang="fr-FR" sz="800" dirty="0"/>
                        <a:t>_[...]</a:t>
                      </a:r>
                      <a:endParaRPr lang="fr-BE" sz="800" dirty="0"/>
                    </a:p>
                  </a:txBody>
                  <a:tcPr/>
                </a:tc>
                <a:tc>
                  <a:txBody>
                    <a:bodyPr/>
                    <a:lstStyle/>
                    <a:p>
                      <a:r>
                        <a:rPr lang="fr-FR" sz="800" dirty="0"/>
                        <a:t>The type of ES in the </a:t>
                      </a:r>
                      <a:r>
                        <a:rPr lang="fr-FR" sz="800" dirty="0" err="1"/>
                        <a:t>framework</a:t>
                      </a:r>
                      <a:r>
                        <a:rPr lang="fr-FR" sz="800" dirty="0"/>
                        <a:t> </a:t>
                      </a:r>
                      <a:r>
                        <a:rPr lang="fr-FR" sz="800" dirty="0" err="1"/>
                        <a:t>classifying</a:t>
                      </a:r>
                      <a:r>
                        <a:rPr lang="fr-FR" sz="800" dirty="0"/>
                        <a:t> ES to and </a:t>
                      </a:r>
                      <a:r>
                        <a:rPr lang="fr-FR" sz="800" dirty="0" err="1"/>
                        <a:t>from</a:t>
                      </a:r>
                      <a:r>
                        <a:rPr lang="fr-FR" sz="800" dirty="0"/>
                        <a:t> agriculture. </a:t>
                      </a:r>
                      <a:r>
                        <a:rPr lang="fr-FR" sz="800" dirty="0" err="1"/>
                        <a:t>Three</a:t>
                      </a:r>
                      <a:r>
                        <a:rPr lang="fr-FR" sz="800" dirty="0"/>
                        <a:t> types are </a:t>
                      </a:r>
                      <a:r>
                        <a:rPr lang="fr-FR" sz="800" dirty="0" err="1"/>
                        <a:t>included</a:t>
                      </a:r>
                      <a:r>
                        <a:rPr lang="fr-FR" sz="800" dirty="0"/>
                        <a:t> in </a:t>
                      </a:r>
                      <a:r>
                        <a:rPr lang="fr-FR" sz="800" dirty="0" err="1"/>
                        <a:t>our</a:t>
                      </a:r>
                      <a:r>
                        <a:rPr lang="fr-FR" sz="800" dirty="0"/>
                        <a:t> collection : input ES (</a:t>
                      </a:r>
                      <a:r>
                        <a:rPr lang="fr-FR" sz="800" dirty="0" err="1"/>
                        <a:t>ES_type_IN</a:t>
                      </a:r>
                      <a:r>
                        <a:rPr lang="fr-FR" sz="800" dirty="0"/>
                        <a:t>), output ES </a:t>
                      </a:r>
                      <a:r>
                        <a:rPr lang="fr-FR" sz="800" dirty="0" err="1"/>
                        <a:t>that</a:t>
                      </a:r>
                      <a:r>
                        <a:rPr lang="fr-FR" sz="800" dirty="0"/>
                        <a:t> </a:t>
                      </a:r>
                      <a:r>
                        <a:rPr lang="fr-FR" sz="800" dirty="0" err="1"/>
                        <a:t>generate</a:t>
                      </a:r>
                      <a:r>
                        <a:rPr lang="fr-FR" sz="800" dirty="0"/>
                        <a:t> a direct </a:t>
                      </a:r>
                      <a:r>
                        <a:rPr lang="fr-FR" sz="800" dirty="0" err="1"/>
                        <a:t>income</a:t>
                      </a:r>
                      <a:r>
                        <a:rPr lang="fr-FR" sz="800" dirty="0"/>
                        <a:t> for the </a:t>
                      </a:r>
                      <a:r>
                        <a:rPr lang="fr-FR" sz="800" dirty="0" err="1"/>
                        <a:t>farmer</a:t>
                      </a:r>
                      <a:r>
                        <a:rPr lang="fr-FR" sz="800" dirty="0"/>
                        <a:t> (</a:t>
                      </a:r>
                      <a:r>
                        <a:rPr lang="fr-FR" sz="800" dirty="0" err="1"/>
                        <a:t>ES_type_OUT_income</a:t>
                      </a:r>
                      <a:r>
                        <a:rPr lang="fr-FR" sz="800" dirty="0"/>
                        <a:t>) and output ES </a:t>
                      </a:r>
                      <a:r>
                        <a:rPr lang="fr-FR" sz="800" dirty="0" err="1"/>
                        <a:t>that</a:t>
                      </a:r>
                      <a:r>
                        <a:rPr lang="fr-FR" sz="800" dirty="0"/>
                        <a:t> </a:t>
                      </a:r>
                      <a:r>
                        <a:rPr lang="fr-FR" sz="800" dirty="0" err="1"/>
                        <a:t>does</a:t>
                      </a:r>
                      <a:r>
                        <a:rPr lang="fr-FR" sz="800" dirty="0"/>
                        <a:t> not </a:t>
                      </a:r>
                      <a:r>
                        <a:rPr lang="fr-FR" sz="800" dirty="0" err="1"/>
                        <a:t>generate</a:t>
                      </a:r>
                      <a:r>
                        <a:rPr lang="fr-FR" sz="800" dirty="0"/>
                        <a:t> a direct </a:t>
                      </a:r>
                      <a:r>
                        <a:rPr lang="fr-FR" sz="800" dirty="0" err="1"/>
                        <a:t>income</a:t>
                      </a:r>
                      <a:r>
                        <a:rPr lang="fr-FR" sz="800" dirty="0"/>
                        <a:t> for the </a:t>
                      </a:r>
                      <a:r>
                        <a:rPr lang="fr-FR" sz="800" dirty="0" err="1"/>
                        <a:t>farmer</a:t>
                      </a:r>
                      <a:r>
                        <a:rPr lang="fr-FR" sz="800" dirty="0"/>
                        <a:t> (</a:t>
                      </a:r>
                      <a:r>
                        <a:rPr lang="fr-FR" sz="800" dirty="0" err="1"/>
                        <a:t>ES_type_OUT_no_income</a:t>
                      </a:r>
                      <a:r>
                        <a:rPr lang="fr-FR" sz="800" dirty="0"/>
                        <a:t>). A single ES can </a:t>
                      </a:r>
                      <a:r>
                        <a:rPr lang="fr-FR" sz="800" dirty="0" err="1"/>
                        <a:t>belong</a:t>
                      </a:r>
                      <a:r>
                        <a:rPr lang="fr-FR" sz="800" dirty="0"/>
                        <a:t> to more </a:t>
                      </a:r>
                      <a:r>
                        <a:rPr lang="fr-FR" sz="800" dirty="0" err="1"/>
                        <a:t>than</a:t>
                      </a:r>
                      <a:r>
                        <a:rPr lang="fr-FR" sz="800" dirty="0"/>
                        <a:t> one </a:t>
                      </a:r>
                      <a:r>
                        <a:rPr lang="fr-FR" sz="800" dirty="0" err="1"/>
                        <a:t>category</a:t>
                      </a:r>
                      <a:r>
                        <a:rPr lang="fr-FR" sz="800" dirty="0"/>
                        <a:t>.</a:t>
                      </a:r>
                      <a:endParaRPr lang="fr-BE" sz="800" dirty="0"/>
                    </a:p>
                  </a:txBody>
                  <a:tcPr/>
                </a:tc>
                <a:tc>
                  <a:txBody>
                    <a:bodyPr/>
                    <a:lstStyle/>
                    <a:p>
                      <a:r>
                        <a:rPr lang="fr-BE" sz="800" dirty="0">
                          <a:hlinkClick r:id="rId5"/>
                        </a:rPr>
                        <a:t>https://doi.org/10.1016/j.ecolecon.2007.02.024</a:t>
                      </a:r>
                      <a:r>
                        <a:rPr lang="fr-BE" sz="800" dirty="0"/>
                        <a:t> </a:t>
                      </a:r>
                    </a:p>
                  </a:txBody>
                  <a:tcPr/>
                </a:tc>
                <a:extLst>
                  <a:ext uri="{0D108BD9-81ED-4DB2-BD59-A6C34878D82A}">
                    <a16:rowId xmlns:a16="http://schemas.microsoft.com/office/drawing/2014/main" val="982504711"/>
                  </a:ext>
                </a:extLst>
              </a:tr>
              <a:tr h="1746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800" dirty="0" err="1"/>
                        <a:t>Cascade_stage</a:t>
                      </a:r>
                      <a:endParaRPr lang="fr-BE" sz="800" dirty="0"/>
                    </a:p>
                  </a:txBody>
                  <a:tcPr/>
                </a:tc>
                <a:tc>
                  <a:txBody>
                    <a:bodyPr/>
                    <a:lstStyle/>
                    <a:p>
                      <a:r>
                        <a:rPr lang="fr-FR" sz="800" dirty="0"/>
                        <a:t>The </a:t>
                      </a:r>
                      <a:r>
                        <a:rPr lang="fr-FR" sz="800" dirty="0" err="1"/>
                        <a:t>level</a:t>
                      </a:r>
                      <a:r>
                        <a:rPr lang="fr-FR" sz="800" dirty="0"/>
                        <a:t> of the ES cascade model </a:t>
                      </a:r>
                      <a:r>
                        <a:rPr lang="fr-FR" sz="800" dirty="0" err="1"/>
                        <a:t>that</a:t>
                      </a:r>
                      <a:r>
                        <a:rPr lang="fr-FR" sz="800" dirty="0"/>
                        <a:t> </a:t>
                      </a:r>
                      <a:r>
                        <a:rPr lang="fr-FR" sz="800" dirty="0" err="1"/>
                        <a:t>is</a:t>
                      </a:r>
                      <a:r>
                        <a:rPr lang="fr-FR" sz="800" dirty="0"/>
                        <a:t> </a:t>
                      </a:r>
                      <a:r>
                        <a:rPr lang="fr-FR" sz="800" dirty="0" err="1"/>
                        <a:t>quantified</a:t>
                      </a:r>
                      <a:r>
                        <a:rPr lang="fr-FR" sz="800" dirty="0"/>
                        <a:t> by an ES </a:t>
                      </a:r>
                      <a:r>
                        <a:rPr lang="fr-FR" sz="800" dirty="0" err="1"/>
                        <a:t>indicator</a:t>
                      </a:r>
                      <a:r>
                        <a:rPr lang="fr-FR" sz="800" dirty="0"/>
                        <a:t>. Four </a:t>
                      </a:r>
                      <a:r>
                        <a:rPr lang="fr-FR" sz="800" dirty="0" err="1"/>
                        <a:t>levels</a:t>
                      </a:r>
                      <a:r>
                        <a:rPr lang="fr-FR" sz="800" dirty="0"/>
                        <a:t> of the cascade are </a:t>
                      </a:r>
                      <a:r>
                        <a:rPr lang="fr-FR" sz="800" dirty="0" err="1"/>
                        <a:t>included</a:t>
                      </a:r>
                      <a:r>
                        <a:rPr lang="fr-FR" sz="800" dirty="0"/>
                        <a:t> in </a:t>
                      </a:r>
                      <a:r>
                        <a:rPr lang="fr-FR" sz="800" dirty="0" err="1"/>
                        <a:t>our</a:t>
                      </a:r>
                      <a:r>
                        <a:rPr lang="fr-FR" sz="800" dirty="0"/>
                        <a:t> collection. </a:t>
                      </a:r>
                      <a:r>
                        <a:rPr lang="fr-FR" sz="800" dirty="0" err="1"/>
                        <a:t>Upstream</a:t>
                      </a:r>
                      <a:r>
                        <a:rPr lang="fr-FR" sz="800" dirty="0"/>
                        <a:t> the final ES, in the </a:t>
                      </a:r>
                      <a:r>
                        <a:rPr lang="fr-FR" sz="800" dirty="0" err="1"/>
                        <a:t>ecological</a:t>
                      </a:r>
                      <a:r>
                        <a:rPr lang="fr-FR" sz="800" dirty="0"/>
                        <a:t> system, the </a:t>
                      </a:r>
                      <a:r>
                        <a:rPr lang="en-US" sz="800" dirty="0"/>
                        <a:t>ecosystem property and ecosystem function levels are included. Downstream the final ES, in the socio-economic system, the benefit to human level is included. In supplement of the original cascade model serving as framework for the CICES, we added the “dis-service level”, as a negative counterpart to the “Benefits to human” level, in the socio-economic system.</a:t>
                      </a:r>
                      <a:endParaRPr lang="fr-BE"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BE" sz="800" dirty="0">
                          <a:hlinkClick r:id="rId3"/>
                        </a:rPr>
                        <a:t>https://cices.eu/resources/</a:t>
                      </a:r>
                      <a:r>
                        <a:rPr lang="fr-BE" sz="800" dirty="0"/>
                        <a:t> </a:t>
                      </a:r>
                    </a:p>
                  </a:txBody>
                  <a:tcPr/>
                </a:tc>
                <a:extLst>
                  <a:ext uri="{0D108BD9-81ED-4DB2-BD59-A6C34878D82A}">
                    <a16:rowId xmlns:a16="http://schemas.microsoft.com/office/drawing/2014/main" val="3333880502"/>
                  </a:ext>
                </a:extLst>
              </a:tr>
              <a:tr h="1746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800" dirty="0"/>
                        <a:t>DOI</a:t>
                      </a:r>
                      <a:endParaRPr lang="fr-BE" sz="800" dirty="0"/>
                    </a:p>
                  </a:txBody>
                  <a:tcPr/>
                </a:tc>
                <a:tc>
                  <a:txBody>
                    <a:bodyPr/>
                    <a:lstStyle/>
                    <a:p>
                      <a:r>
                        <a:rPr lang="fr-FR" sz="800" dirty="0"/>
                        <a:t>The Digital Object Identifier of an article </a:t>
                      </a:r>
                      <a:r>
                        <a:rPr lang="fr-FR" sz="800" dirty="0" err="1"/>
                        <a:t>using</a:t>
                      </a:r>
                      <a:r>
                        <a:rPr lang="fr-FR" sz="800" dirty="0"/>
                        <a:t> an ES </a:t>
                      </a:r>
                      <a:r>
                        <a:rPr lang="fr-FR" sz="800" dirty="0" err="1"/>
                        <a:t>indicator</a:t>
                      </a:r>
                      <a:r>
                        <a:rPr lang="fr-FR" sz="800" dirty="0"/>
                        <a:t>.</a:t>
                      </a:r>
                      <a:endParaRPr lang="fr-BE" sz="800" dirty="0"/>
                    </a:p>
                  </a:txBody>
                  <a:tcPr/>
                </a:tc>
                <a:tc>
                  <a:txBody>
                    <a:bodyPr/>
                    <a:lstStyle/>
                    <a:p>
                      <a:r>
                        <a:rPr lang="fr-FR" sz="800" dirty="0"/>
                        <a:t>/</a:t>
                      </a:r>
                      <a:endParaRPr lang="fr-BE" sz="800" dirty="0"/>
                    </a:p>
                  </a:txBody>
                  <a:tcPr/>
                </a:tc>
                <a:extLst>
                  <a:ext uri="{0D108BD9-81ED-4DB2-BD59-A6C34878D82A}">
                    <a16:rowId xmlns:a16="http://schemas.microsoft.com/office/drawing/2014/main" val="876619023"/>
                  </a:ext>
                </a:extLst>
              </a:tr>
              <a:tr h="1746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800" dirty="0" err="1"/>
                        <a:t>Measure_method</a:t>
                      </a:r>
                      <a:endParaRPr lang="fr-BE" sz="800" dirty="0"/>
                    </a:p>
                  </a:txBody>
                  <a:tcPr/>
                </a:tc>
                <a:tc>
                  <a:txBody>
                    <a:bodyPr/>
                    <a:lstStyle/>
                    <a:p>
                      <a:r>
                        <a:rPr lang="fr-FR" sz="800" dirty="0"/>
                        <a:t>The </a:t>
                      </a:r>
                      <a:r>
                        <a:rPr lang="fr-FR" sz="800" dirty="0" err="1"/>
                        <a:t>method</a:t>
                      </a:r>
                      <a:r>
                        <a:rPr lang="fr-FR" sz="800" dirty="0"/>
                        <a:t> </a:t>
                      </a:r>
                      <a:r>
                        <a:rPr lang="fr-FR" sz="800" dirty="0" err="1"/>
                        <a:t>used</a:t>
                      </a:r>
                      <a:r>
                        <a:rPr lang="fr-FR" sz="800" dirty="0"/>
                        <a:t> for </a:t>
                      </a:r>
                      <a:r>
                        <a:rPr lang="fr-FR" sz="800" dirty="0" err="1"/>
                        <a:t>collecting</a:t>
                      </a:r>
                      <a:r>
                        <a:rPr lang="fr-FR" sz="800" dirty="0"/>
                        <a:t> </a:t>
                      </a:r>
                      <a:r>
                        <a:rPr lang="fr-FR" sz="800" dirty="0" err="1"/>
                        <a:t>empirical</a:t>
                      </a:r>
                      <a:r>
                        <a:rPr lang="fr-FR" sz="800" dirty="0"/>
                        <a:t> data about an ES </a:t>
                      </a:r>
                      <a:r>
                        <a:rPr lang="fr-FR" sz="800" dirty="0" err="1"/>
                        <a:t>indicator</a:t>
                      </a:r>
                      <a:r>
                        <a:rPr lang="fr-FR" sz="800" dirty="0"/>
                        <a:t> in a </a:t>
                      </a:r>
                      <a:r>
                        <a:rPr lang="fr-FR" sz="800" dirty="0" err="1"/>
                        <a:t>crop</a:t>
                      </a:r>
                      <a:r>
                        <a:rPr lang="fr-FR" sz="800" dirty="0"/>
                        <a:t> </a:t>
                      </a:r>
                      <a:r>
                        <a:rPr lang="fr-FR" sz="800" dirty="0" err="1"/>
                        <a:t>field</a:t>
                      </a:r>
                      <a:r>
                        <a:rPr lang="fr-FR" sz="800" dirty="0"/>
                        <a:t>. </a:t>
                      </a:r>
                      <a:r>
                        <a:rPr lang="fr-FR" sz="800" dirty="0" err="1"/>
                        <a:t>Two</a:t>
                      </a:r>
                      <a:r>
                        <a:rPr lang="fr-FR" sz="800" dirty="0"/>
                        <a:t> types of </a:t>
                      </a:r>
                      <a:r>
                        <a:rPr lang="fr-FR" sz="800" dirty="0" err="1"/>
                        <a:t>methods</a:t>
                      </a:r>
                      <a:r>
                        <a:rPr lang="fr-FR" sz="800" dirty="0"/>
                        <a:t> are </a:t>
                      </a:r>
                      <a:r>
                        <a:rPr lang="fr-FR" sz="800" dirty="0" err="1"/>
                        <a:t>included</a:t>
                      </a:r>
                      <a:r>
                        <a:rPr lang="fr-FR" sz="800" dirty="0"/>
                        <a:t> : </a:t>
                      </a:r>
                      <a:r>
                        <a:rPr lang="fr-FR" sz="800" dirty="0" err="1"/>
                        <a:t>remote</a:t>
                      </a:r>
                      <a:r>
                        <a:rPr lang="fr-FR" sz="800" dirty="0"/>
                        <a:t> </a:t>
                      </a:r>
                      <a:r>
                        <a:rPr lang="fr-FR" sz="800" dirty="0" err="1"/>
                        <a:t>sensing</a:t>
                      </a:r>
                      <a:r>
                        <a:rPr lang="fr-FR" sz="800" dirty="0"/>
                        <a:t> and </a:t>
                      </a:r>
                      <a:r>
                        <a:rPr lang="fr-FR" sz="800" dirty="0" err="1"/>
                        <a:t>field</a:t>
                      </a:r>
                      <a:r>
                        <a:rPr lang="fr-FR" sz="800" dirty="0"/>
                        <a:t> observation (</a:t>
                      </a:r>
                      <a:r>
                        <a:rPr lang="fr-FR" sz="800" i="1" dirty="0"/>
                        <a:t>in situ </a:t>
                      </a:r>
                      <a:r>
                        <a:rPr lang="fr-FR" sz="800" dirty="0" err="1"/>
                        <a:t>analysis</a:t>
                      </a:r>
                      <a:r>
                        <a:rPr lang="fr-FR" sz="800" dirty="0"/>
                        <a:t> or </a:t>
                      </a:r>
                      <a:r>
                        <a:rPr lang="fr-FR" sz="800" i="1" dirty="0"/>
                        <a:t>in situ </a:t>
                      </a:r>
                      <a:r>
                        <a:rPr lang="fr-FR" sz="800" dirty="0"/>
                        <a:t>sampling </a:t>
                      </a:r>
                      <a:r>
                        <a:rPr lang="fr-FR" sz="800" dirty="0" err="1"/>
                        <a:t>followed</a:t>
                      </a:r>
                      <a:r>
                        <a:rPr lang="fr-FR" sz="800" dirty="0"/>
                        <a:t> by </a:t>
                      </a:r>
                      <a:r>
                        <a:rPr lang="fr-FR" sz="800" i="1" dirty="0"/>
                        <a:t>ex situ </a:t>
                      </a:r>
                      <a:r>
                        <a:rPr lang="fr-FR" sz="800" i="0" dirty="0" err="1"/>
                        <a:t>sample</a:t>
                      </a:r>
                      <a:r>
                        <a:rPr lang="fr-FR" sz="800" i="1" dirty="0"/>
                        <a:t> </a:t>
                      </a:r>
                      <a:r>
                        <a:rPr lang="fr-FR" sz="800" dirty="0" err="1"/>
                        <a:t>analysis</a:t>
                      </a:r>
                      <a:r>
                        <a:rPr lang="fr-FR" sz="800" dirty="0"/>
                        <a:t>).</a:t>
                      </a:r>
                      <a:endParaRPr lang="fr-BE" sz="800" dirty="0"/>
                    </a:p>
                  </a:txBody>
                  <a:tcPr/>
                </a:tc>
                <a:tc>
                  <a:txBody>
                    <a:bodyPr/>
                    <a:lstStyle/>
                    <a:p>
                      <a:r>
                        <a:rPr lang="fr-FR" sz="800" dirty="0"/>
                        <a:t>/</a:t>
                      </a:r>
                      <a:endParaRPr lang="fr-BE" sz="800" dirty="0"/>
                    </a:p>
                  </a:txBody>
                  <a:tcPr/>
                </a:tc>
                <a:extLst>
                  <a:ext uri="{0D108BD9-81ED-4DB2-BD59-A6C34878D82A}">
                    <a16:rowId xmlns:a16="http://schemas.microsoft.com/office/drawing/2014/main" val="2741348953"/>
                  </a:ext>
                </a:extLst>
              </a:tr>
            </a:tbl>
          </a:graphicData>
        </a:graphic>
      </p:graphicFrame>
      <p:sp>
        <p:nvSpPr>
          <p:cNvPr id="19" name="ZoneTexte 18">
            <a:extLst>
              <a:ext uri="{FF2B5EF4-FFF2-40B4-BE49-F238E27FC236}">
                <a16:creationId xmlns:a16="http://schemas.microsoft.com/office/drawing/2014/main" id="{E9E7F1CE-B4F0-4BC2-BF5D-BB1735412506}"/>
              </a:ext>
            </a:extLst>
          </p:cNvPr>
          <p:cNvSpPr txBox="1"/>
          <p:nvPr/>
        </p:nvSpPr>
        <p:spPr>
          <a:xfrm>
            <a:off x="9895743" y="1258971"/>
            <a:ext cx="844062" cy="276999"/>
          </a:xfrm>
          <a:prstGeom prst="rect">
            <a:avLst/>
          </a:prstGeom>
          <a:noFill/>
        </p:spPr>
        <p:txBody>
          <a:bodyPr wrap="square" rtlCol="0">
            <a:spAutoFit/>
          </a:bodyPr>
          <a:lstStyle/>
          <a:p>
            <a:r>
              <a:rPr lang="fr-FR" sz="1200" i="1" dirty="0">
                <a:solidFill>
                  <a:schemeClr val="accent2"/>
                </a:solidFill>
              </a:rPr>
              <a:t>(Suite)</a:t>
            </a:r>
            <a:endParaRPr lang="fr-BE" sz="1200" i="1" dirty="0">
              <a:solidFill>
                <a:schemeClr val="accent2"/>
              </a:solidFill>
            </a:endParaRPr>
          </a:p>
        </p:txBody>
      </p:sp>
    </p:spTree>
    <p:extLst>
      <p:ext uri="{BB962C8B-B14F-4D97-AF65-F5344CB8AC3E}">
        <p14:creationId xmlns:p14="http://schemas.microsoft.com/office/powerpoint/2010/main" val="227430335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2934</TotalTime>
  <Words>1898</Words>
  <Application>Microsoft Macintosh PowerPoint</Application>
  <PresentationFormat>Widescreen</PresentationFormat>
  <Paragraphs>240</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Lola Leveau</dc:creator>
  <cp:lastModifiedBy>Guillaume Lobet</cp:lastModifiedBy>
  <cp:revision>61</cp:revision>
  <cp:lastPrinted>2024-10-16T09:28:19Z</cp:lastPrinted>
  <dcterms:created xsi:type="dcterms:W3CDTF">2023-09-08T09:14:37Z</dcterms:created>
  <dcterms:modified xsi:type="dcterms:W3CDTF">2024-12-02T13:52:01Z</dcterms:modified>
</cp:coreProperties>
</file>