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64" r:id="rId3"/>
    <p:sldId id="266" r:id="rId4"/>
    <p:sldId id="271" r:id="rId5"/>
    <p:sldId id="267" r:id="rId6"/>
    <p:sldId id="268" r:id="rId7"/>
    <p:sldId id="26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858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0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512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4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93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85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5000"/>
            <a:lum/>
          </a:blip>
          <a:srcRect/>
          <a:stretch>
            <a:fillRect t="-9000" b="-9000"/>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66085" y="2815642"/>
            <a:ext cx="8520600" cy="616004"/>
          </a:xfrm>
          <a:prstGeom prst="rect">
            <a:avLst/>
          </a:prstGeom>
        </p:spPr>
        <p:txBody>
          <a:bodyPr spcFirstLastPara="1" wrap="square" lIns="0" tIns="91425" rIns="91425" bIns="91425" anchor="b" anchorCtr="0">
            <a:noAutofit/>
          </a:bodyPr>
          <a:lstStyle/>
          <a:p>
            <a:pPr marL="0" marR="0" lvl="0" indent="0" algn="ctr" rtl="0">
              <a:spcBef>
                <a:spcPts val="0"/>
              </a:spcBef>
              <a:spcAft>
                <a:spcPts val="0"/>
              </a:spcAft>
              <a:buNone/>
            </a:pPr>
            <a:endParaRPr dirty="0"/>
          </a:p>
          <a:p>
            <a:pPr marL="0" marR="0" lvl="0" indent="0" algn="ctr" rtl="0">
              <a:spcBef>
                <a:spcPts val="0"/>
              </a:spcBef>
              <a:spcAft>
                <a:spcPts val="0"/>
              </a:spcAft>
              <a:buNone/>
            </a:pPr>
            <a:endParaRPr dirty="0"/>
          </a:p>
          <a:p>
            <a:pPr marL="0" marR="0" lvl="0" indent="0" algn="ctr" rtl="0">
              <a:spcBef>
                <a:spcPts val="0"/>
              </a:spcBef>
              <a:spcAft>
                <a:spcPts val="0"/>
              </a:spcAft>
              <a:buNone/>
            </a:pPr>
            <a:br>
              <a:rPr lang="en" dirty="0"/>
            </a:br>
            <a:br>
              <a:rPr lang="en" dirty="0"/>
            </a:br>
            <a:r>
              <a:rPr lang="en" dirty="0">
                <a:solidFill>
                  <a:schemeClr val="bg1"/>
                </a:solidFill>
              </a:rPr>
              <a:t>☆ </a:t>
            </a:r>
            <a:r>
              <a:rPr lang="en" sz="7200" dirty="0">
                <a:solidFill>
                  <a:schemeClr val="bg1"/>
                </a:solidFill>
                <a:latin typeface="Brush Script MT" panose="03060802040406070304" pitchFamily="66" charset="0"/>
              </a:rPr>
              <a:t>it’s written in the stars </a:t>
            </a:r>
            <a:r>
              <a:rPr lang="en" dirty="0">
                <a:solidFill>
                  <a:schemeClr val="bg1"/>
                </a:solidFill>
              </a:rPr>
              <a:t>☆ </a:t>
            </a:r>
            <a:endParaRPr sz="1050" dirty="0">
              <a:solidFill>
                <a:schemeClr val="bg1"/>
              </a:solidFill>
              <a:highlight>
                <a:srgbClr val="1E1E1E"/>
              </a:highlight>
              <a:latin typeface="Courier New"/>
              <a:ea typeface="Courier New"/>
              <a:cs typeface="Courier New"/>
              <a:sym typeface="Courier New"/>
            </a:endParaRPr>
          </a:p>
          <a:p>
            <a:pPr marL="0" lvl="0" indent="0" algn="ctr" rtl="0">
              <a:spcBef>
                <a:spcPts val="0"/>
              </a:spcBef>
              <a:spcAft>
                <a:spcPts val="0"/>
              </a:spcAft>
              <a:buNone/>
            </a:pPr>
            <a:r>
              <a:rPr lang="en" dirty="0"/>
              <a:t> </a:t>
            </a:r>
            <a:endParaRPr dirty="0"/>
          </a:p>
          <a:p>
            <a:pPr marL="0" lvl="0" indent="0" algn="ctr" rtl="0">
              <a:spcBef>
                <a:spcPts val="0"/>
              </a:spcBef>
              <a:spcAft>
                <a:spcPts val="0"/>
              </a:spcAft>
              <a:buNone/>
            </a:pPr>
            <a:endParaRPr sz="2000" dirty="0"/>
          </a:p>
        </p:txBody>
      </p:sp>
      <p:pic>
        <p:nvPicPr>
          <p:cNvPr id="5" name="Picture 4" descr="A close up of the moon&#10;&#10;Description automatically generated">
            <a:extLst>
              <a:ext uri="{FF2B5EF4-FFF2-40B4-BE49-F238E27FC236}">
                <a16:creationId xmlns:a16="http://schemas.microsoft.com/office/drawing/2014/main" id="{35C2F5C4-74BB-42C3-AB17-58E29A109558}"/>
              </a:ext>
            </a:extLst>
          </p:cNvPr>
          <p:cNvPicPr>
            <a:picLocks noChangeAspect="1"/>
          </p:cNvPicPr>
          <p:nvPr/>
        </p:nvPicPr>
        <p:blipFill>
          <a:blip r:embed="rId4">
            <a:alphaModFix amt="70000"/>
          </a:blip>
          <a:stretch>
            <a:fillRect/>
          </a:stretch>
        </p:blipFill>
        <p:spPr>
          <a:xfrm>
            <a:off x="89675" y="2639121"/>
            <a:ext cx="2394825" cy="2394825"/>
          </a:xfrm>
          <a:prstGeom prst="rect">
            <a:avLst/>
          </a:prstGeom>
        </p:spPr>
      </p:pic>
      <p:sp>
        <p:nvSpPr>
          <p:cNvPr id="6" name="TextBox 5">
            <a:extLst>
              <a:ext uri="{FF2B5EF4-FFF2-40B4-BE49-F238E27FC236}">
                <a16:creationId xmlns:a16="http://schemas.microsoft.com/office/drawing/2014/main" id="{D6C6EA4F-C21F-0865-CDA4-74BE3C486E09}"/>
              </a:ext>
            </a:extLst>
          </p:cNvPr>
          <p:cNvSpPr txBox="1"/>
          <p:nvPr/>
        </p:nvSpPr>
        <p:spPr>
          <a:xfrm>
            <a:off x="5962185" y="3836533"/>
            <a:ext cx="4073912" cy="1077218"/>
          </a:xfrm>
          <a:prstGeom prst="rect">
            <a:avLst/>
          </a:prstGeom>
          <a:noFill/>
        </p:spPr>
        <p:txBody>
          <a:bodyPr wrap="square" rtlCol="0">
            <a:spAutoFit/>
          </a:bodyPr>
          <a:lstStyle/>
          <a:p>
            <a:pPr marL="0" lvl="0" indent="0" algn="ctr" rtl="0">
              <a:spcBef>
                <a:spcPts val="0"/>
              </a:spcBef>
              <a:spcAft>
                <a:spcPts val="0"/>
              </a:spcAft>
              <a:buNone/>
            </a:pPr>
            <a:r>
              <a:rPr lang="en-GB" sz="1600" dirty="0">
                <a:solidFill>
                  <a:schemeClr val="bg1"/>
                </a:solidFill>
              </a:rPr>
              <a:t>Laura Barrow</a:t>
            </a:r>
          </a:p>
          <a:p>
            <a:pPr marL="0" lvl="0" indent="0" algn="ctr" rtl="0">
              <a:spcBef>
                <a:spcPts val="0"/>
              </a:spcBef>
              <a:spcAft>
                <a:spcPts val="0"/>
              </a:spcAft>
              <a:buNone/>
            </a:pPr>
            <a:r>
              <a:rPr lang="en-GB" sz="1600" dirty="0">
                <a:solidFill>
                  <a:schemeClr val="bg1"/>
                </a:solidFill>
              </a:rPr>
              <a:t>Lola Newell</a:t>
            </a:r>
          </a:p>
          <a:p>
            <a:pPr marL="0" lvl="0" indent="0" algn="ctr" rtl="0">
              <a:spcBef>
                <a:spcPts val="0"/>
              </a:spcBef>
              <a:spcAft>
                <a:spcPts val="0"/>
              </a:spcAft>
              <a:buNone/>
            </a:pPr>
            <a:r>
              <a:rPr lang="en-GB" sz="1600" dirty="0" err="1">
                <a:solidFill>
                  <a:schemeClr val="bg1"/>
                </a:solidFill>
              </a:rPr>
              <a:t>Mehrun-nasa</a:t>
            </a:r>
            <a:r>
              <a:rPr lang="en-GB" sz="1600" dirty="0">
                <a:solidFill>
                  <a:schemeClr val="bg1"/>
                </a:solidFill>
              </a:rPr>
              <a:t> Hejazi</a:t>
            </a:r>
          </a:p>
          <a:p>
            <a:pPr marL="0" lvl="0" indent="0" algn="ctr" rtl="0">
              <a:spcBef>
                <a:spcPts val="0"/>
              </a:spcBef>
              <a:spcAft>
                <a:spcPts val="0"/>
              </a:spcAft>
              <a:buNone/>
            </a:pPr>
            <a:r>
              <a:rPr lang="en-GB" sz="1600" dirty="0">
                <a:solidFill>
                  <a:schemeClr val="bg1"/>
                </a:solidFill>
              </a:rPr>
              <a:t>Moses </a:t>
            </a:r>
            <a:r>
              <a:rPr lang="en-GB" sz="1600" dirty="0" err="1">
                <a:solidFill>
                  <a:schemeClr val="bg1"/>
                </a:solidFill>
              </a:rPr>
              <a:t>Kinganga</a:t>
            </a:r>
            <a:endParaRPr lang="en-GB"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5000"/>
            <a:lum/>
          </a:blip>
          <a:srcRect/>
          <a:stretch>
            <a:fillRect t="-9000" b="-9000"/>
          </a:stretch>
        </a:blipFill>
        <a:effectLst/>
      </p:bgPr>
    </p:bg>
    <p:spTree>
      <p:nvGrpSpPr>
        <p:cNvPr id="1" name="Shape 53"/>
        <p:cNvGrpSpPr/>
        <p:nvPr/>
      </p:nvGrpSpPr>
      <p:grpSpPr>
        <a:xfrm>
          <a:off x="0" y="0"/>
          <a:ext cx="0" cy="0"/>
          <a:chOff x="0" y="0"/>
          <a:chExt cx="0" cy="0"/>
        </a:xfrm>
      </p:grpSpPr>
      <p:pic>
        <p:nvPicPr>
          <p:cNvPr id="5" name="Picture 4" descr="A close up of the moon&#10;&#10;Description automatically generated">
            <a:extLst>
              <a:ext uri="{FF2B5EF4-FFF2-40B4-BE49-F238E27FC236}">
                <a16:creationId xmlns:a16="http://schemas.microsoft.com/office/drawing/2014/main" id="{35C2F5C4-74BB-42C3-AB17-58E29A109558}"/>
              </a:ext>
            </a:extLst>
          </p:cNvPr>
          <p:cNvPicPr>
            <a:picLocks noChangeAspect="1"/>
          </p:cNvPicPr>
          <p:nvPr/>
        </p:nvPicPr>
        <p:blipFill>
          <a:blip r:embed="rId4">
            <a:alphaModFix amt="70000"/>
          </a:blip>
          <a:stretch>
            <a:fillRect/>
          </a:stretch>
        </p:blipFill>
        <p:spPr>
          <a:xfrm>
            <a:off x="89675" y="2639121"/>
            <a:ext cx="2394825" cy="2394825"/>
          </a:xfrm>
          <a:prstGeom prst="rect">
            <a:avLst/>
          </a:prstGeom>
        </p:spPr>
      </p:pic>
      <p:sp>
        <p:nvSpPr>
          <p:cNvPr id="6" name="TextBox 5">
            <a:extLst>
              <a:ext uri="{FF2B5EF4-FFF2-40B4-BE49-F238E27FC236}">
                <a16:creationId xmlns:a16="http://schemas.microsoft.com/office/drawing/2014/main" id="{D6C6EA4F-C21F-0865-CDA4-74BE3C486E09}"/>
              </a:ext>
            </a:extLst>
          </p:cNvPr>
          <p:cNvSpPr txBox="1"/>
          <p:nvPr/>
        </p:nvSpPr>
        <p:spPr>
          <a:xfrm>
            <a:off x="223025" y="340328"/>
            <a:ext cx="6512312" cy="707886"/>
          </a:xfrm>
          <a:prstGeom prst="rect">
            <a:avLst/>
          </a:prstGeom>
          <a:noFill/>
        </p:spPr>
        <p:txBody>
          <a:bodyPr wrap="square" rtlCol="0">
            <a:spAutoFit/>
          </a:bodyPr>
          <a:lstStyle/>
          <a:p>
            <a:pPr algn="ctr"/>
            <a:r>
              <a:rPr lang="en" sz="4000" b="1" dirty="0">
                <a:solidFill>
                  <a:schemeClr val="bg1"/>
                </a:solidFill>
              </a:rPr>
              <a:t>Elevator pitch/ Concept</a:t>
            </a:r>
            <a:endParaRPr lang="en-GB" sz="1600" b="1" dirty="0">
              <a:solidFill>
                <a:schemeClr val="bg1"/>
              </a:solidFill>
            </a:endParaRPr>
          </a:p>
        </p:txBody>
      </p:sp>
      <p:sp>
        <p:nvSpPr>
          <p:cNvPr id="2" name="TextBox 1">
            <a:extLst>
              <a:ext uri="{FF2B5EF4-FFF2-40B4-BE49-F238E27FC236}">
                <a16:creationId xmlns:a16="http://schemas.microsoft.com/office/drawing/2014/main" id="{ADEE1330-F8FF-66C3-4F51-18E9A3B70E85}"/>
              </a:ext>
            </a:extLst>
          </p:cNvPr>
          <p:cNvSpPr txBox="1"/>
          <p:nvPr/>
        </p:nvSpPr>
        <p:spPr>
          <a:xfrm>
            <a:off x="2573710" y="1353014"/>
            <a:ext cx="5835805" cy="3539430"/>
          </a:xfrm>
          <a:prstGeom prst="rect">
            <a:avLst/>
          </a:prstGeom>
          <a:noFill/>
        </p:spPr>
        <p:txBody>
          <a:bodyPr wrap="square" rtlCol="0">
            <a:spAutoFit/>
          </a:bodyPr>
          <a:lstStyle/>
          <a:p>
            <a:pPr marL="457200" lvl="0" indent="-342900" algn="l" rtl="0">
              <a:spcBef>
                <a:spcPts val="0"/>
              </a:spcBef>
              <a:spcAft>
                <a:spcPts val="0"/>
              </a:spcAft>
              <a:buClr>
                <a:schemeClr val="bg1"/>
              </a:buClr>
              <a:buSzPts val="1800"/>
              <a:buChar char="●"/>
            </a:pPr>
            <a:r>
              <a:rPr lang="en-GB" dirty="0">
                <a:solidFill>
                  <a:schemeClr val="bg1"/>
                </a:solidFill>
              </a:rPr>
              <a:t>An application that allows the user to search for their daily horoscope by inputting their name and star sign. The landing page then produces a fortune for that day along with a mood, lucky number and colour. Two GIFs are also produced based on the mood and colour for that day.</a:t>
            </a:r>
          </a:p>
          <a:p>
            <a:pPr marL="457200" lvl="0" indent="-342900" algn="l" rtl="0">
              <a:spcBef>
                <a:spcPts val="0"/>
              </a:spcBef>
              <a:spcAft>
                <a:spcPts val="0"/>
              </a:spcAft>
              <a:buClr>
                <a:schemeClr val="bg1"/>
              </a:buClr>
              <a:buSzPts val="1800"/>
              <a:buChar char="●"/>
            </a:pPr>
            <a:endParaRPr lang="en-GB" dirty="0">
              <a:solidFill>
                <a:schemeClr val="bg1"/>
              </a:solidFill>
            </a:endParaRPr>
          </a:p>
          <a:p>
            <a:pPr marL="457200" lvl="0" indent="-342900" algn="l" rtl="0">
              <a:spcBef>
                <a:spcPts val="0"/>
              </a:spcBef>
              <a:spcAft>
                <a:spcPts val="0"/>
              </a:spcAft>
              <a:buClr>
                <a:schemeClr val="bg1"/>
              </a:buClr>
              <a:buSzPts val="1800"/>
              <a:buChar char="●"/>
            </a:pPr>
            <a:r>
              <a:rPr lang="en-GB" dirty="0">
                <a:solidFill>
                  <a:schemeClr val="bg1"/>
                </a:solidFill>
              </a:rPr>
              <a:t>Our personal motivation behind this project was of course to showcase and practice multiple coding methods. The motivation behind the concept was to create something that was fun and unique, which is why we added the random GIF element, and for it to be a page that the user comes back to on a daily basis as the fortune changes daily.</a:t>
            </a:r>
          </a:p>
          <a:p>
            <a:pPr marL="457200" lvl="0" indent="-342900" algn="l" rtl="0">
              <a:spcBef>
                <a:spcPts val="0"/>
              </a:spcBef>
              <a:spcAft>
                <a:spcPts val="0"/>
              </a:spcAft>
              <a:buClr>
                <a:schemeClr val="bg1"/>
              </a:buClr>
              <a:buSzPts val="1800"/>
              <a:buChar char="●"/>
            </a:pPr>
            <a:endParaRPr lang="en-GB" dirty="0">
              <a:solidFill>
                <a:schemeClr val="bg1"/>
              </a:solidFill>
            </a:endParaRPr>
          </a:p>
          <a:p>
            <a:pPr marL="457200" lvl="0" indent="-342900" algn="l" rtl="0">
              <a:spcBef>
                <a:spcPts val="0"/>
              </a:spcBef>
              <a:spcAft>
                <a:spcPts val="0"/>
              </a:spcAft>
              <a:buClr>
                <a:schemeClr val="bg1"/>
              </a:buClr>
              <a:buSzPts val="1800"/>
              <a:buChar char="●"/>
            </a:pPr>
            <a:r>
              <a:rPr lang="en-GB" dirty="0">
                <a:solidFill>
                  <a:schemeClr val="bg1"/>
                </a:solidFill>
              </a:rPr>
              <a:t>User story - “As a user I want to be able to input my name and star sign in order to receive a personalised daily fortune containing unique and fun corresponding GIFs”</a:t>
            </a:r>
            <a:endParaRPr lang="en-GB" dirty="0"/>
          </a:p>
        </p:txBody>
      </p:sp>
    </p:spTree>
    <p:extLst>
      <p:ext uri="{BB962C8B-B14F-4D97-AF65-F5344CB8AC3E}">
        <p14:creationId xmlns:p14="http://schemas.microsoft.com/office/powerpoint/2010/main" val="94108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5000"/>
            <a:lum/>
          </a:blip>
          <a:srcRect/>
          <a:stretch>
            <a:fillRect t="-9000" b="-9000"/>
          </a:stretch>
        </a:blipFill>
        <a:effectLst/>
      </p:bgPr>
    </p:bg>
    <p:spTree>
      <p:nvGrpSpPr>
        <p:cNvPr id="1" name="Shape 53"/>
        <p:cNvGrpSpPr/>
        <p:nvPr/>
      </p:nvGrpSpPr>
      <p:grpSpPr>
        <a:xfrm>
          <a:off x="0" y="0"/>
          <a:ext cx="0" cy="0"/>
          <a:chOff x="0" y="0"/>
          <a:chExt cx="0" cy="0"/>
        </a:xfrm>
      </p:grpSpPr>
      <p:pic>
        <p:nvPicPr>
          <p:cNvPr id="5" name="Picture 4" descr="A close up of the moon&#10;&#10;Description automatically generated">
            <a:extLst>
              <a:ext uri="{FF2B5EF4-FFF2-40B4-BE49-F238E27FC236}">
                <a16:creationId xmlns:a16="http://schemas.microsoft.com/office/drawing/2014/main" id="{35C2F5C4-74BB-42C3-AB17-58E29A109558}"/>
              </a:ext>
            </a:extLst>
          </p:cNvPr>
          <p:cNvPicPr>
            <a:picLocks noChangeAspect="1"/>
          </p:cNvPicPr>
          <p:nvPr/>
        </p:nvPicPr>
        <p:blipFill>
          <a:blip r:embed="rId4">
            <a:alphaModFix amt="70000"/>
          </a:blip>
          <a:stretch>
            <a:fillRect/>
          </a:stretch>
        </p:blipFill>
        <p:spPr>
          <a:xfrm>
            <a:off x="89675" y="2639121"/>
            <a:ext cx="2394825" cy="2394825"/>
          </a:xfrm>
          <a:prstGeom prst="rect">
            <a:avLst/>
          </a:prstGeom>
        </p:spPr>
      </p:pic>
      <p:sp>
        <p:nvSpPr>
          <p:cNvPr id="6" name="TextBox 5">
            <a:extLst>
              <a:ext uri="{FF2B5EF4-FFF2-40B4-BE49-F238E27FC236}">
                <a16:creationId xmlns:a16="http://schemas.microsoft.com/office/drawing/2014/main" id="{D6C6EA4F-C21F-0865-CDA4-74BE3C486E09}"/>
              </a:ext>
            </a:extLst>
          </p:cNvPr>
          <p:cNvSpPr txBox="1"/>
          <p:nvPr/>
        </p:nvSpPr>
        <p:spPr>
          <a:xfrm>
            <a:off x="700305" y="340328"/>
            <a:ext cx="4073912" cy="707886"/>
          </a:xfrm>
          <a:prstGeom prst="rect">
            <a:avLst/>
          </a:prstGeom>
          <a:noFill/>
        </p:spPr>
        <p:txBody>
          <a:bodyPr wrap="square" rtlCol="0">
            <a:spAutoFit/>
          </a:bodyPr>
          <a:lstStyle/>
          <a:p>
            <a:pPr marL="0" lvl="0" indent="0" algn="ctr" rtl="0">
              <a:spcBef>
                <a:spcPts val="0"/>
              </a:spcBef>
              <a:spcAft>
                <a:spcPts val="0"/>
              </a:spcAft>
              <a:buNone/>
            </a:pPr>
            <a:r>
              <a:rPr lang="en" sz="4000" b="1" dirty="0">
                <a:solidFill>
                  <a:schemeClr val="bg1"/>
                </a:solidFill>
              </a:rPr>
              <a:t>Process</a:t>
            </a:r>
            <a:endParaRPr lang="en-GB" sz="1600" b="1" dirty="0">
              <a:solidFill>
                <a:schemeClr val="bg1"/>
              </a:solidFill>
            </a:endParaRPr>
          </a:p>
        </p:txBody>
      </p:sp>
      <p:sp>
        <p:nvSpPr>
          <p:cNvPr id="2" name="TextBox 1">
            <a:extLst>
              <a:ext uri="{FF2B5EF4-FFF2-40B4-BE49-F238E27FC236}">
                <a16:creationId xmlns:a16="http://schemas.microsoft.com/office/drawing/2014/main" id="{ADEE1330-F8FF-66C3-4F51-18E9A3B70E85}"/>
              </a:ext>
            </a:extLst>
          </p:cNvPr>
          <p:cNvSpPr txBox="1"/>
          <p:nvPr/>
        </p:nvSpPr>
        <p:spPr>
          <a:xfrm>
            <a:off x="2648169" y="1356383"/>
            <a:ext cx="6019698" cy="3539430"/>
          </a:xfrm>
          <a:prstGeom prst="rect">
            <a:avLst/>
          </a:prstGeom>
          <a:noFill/>
        </p:spPr>
        <p:txBody>
          <a:bodyPr wrap="square" rtlCol="0">
            <a:spAutoFit/>
          </a:bodyPr>
          <a:lstStyle/>
          <a:p>
            <a:pPr marL="457200" lvl="0" indent="-342900" algn="l" rtl="0">
              <a:spcBef>
                <a:spcPts val="0"/>
              </a:spcBef>
              <a:spcAft>
                <a:spcPts val="0"/>
              </a:spcAft>
              <a:buClr>
                <a:schemeClr val="bg1"/>
              </a:buClr>
              <a:buSzPts val="1800"/>
              <a:buChar char="●"/>
            </a:pPr>
            <a:r>
              <a:rPr lang="en-GB" dirty="0">
                <a:solidFill>
                  <a:schemeClr val="bg1"/>
                </a:solidFill>
              </a:rPr>
              <a:t>Along with HTML, CSS and JavaScript, the following technologies were used;</a:t>
            </a:r>
          </a:p>
          <a:p>
            <a:pPr marL="114300" lvl="7">
              <a:buClr>
                <a:schemeClr val="bg1"/>
              </a:buClr>
              <a:buSzPts val="1800"/>
            </a:pPr>
            <a:r>
              <a:rPr lang="en-GB" dirty="0">
                <a:solidFill>
                  <a:schemeClr val="bg1"/>
                </a:solidFill>
              </a:rPr>
              <a:t>	- jQuery</a:t>
            </a:r>
          </a:p>
          <a:p>
            <a:pPr marL="114300" lvl="7">
              <a:buClr>
                <a:schemeClr val="bg1"/>
              </a:buClr>
              <a:buSzPts val="1800"/>
            </a:pPr>
            <a:r>
              <a:rPr lang="en-GB" dirty="0">
                <a:solidFill>
                  <a:schemeClr val="bg1"/>
                </a:solidFill>
              </a:rPr>
              <a:t>	- Bootstrap</a:t>
            </a:r>
          </a:p>
          <a:p>
            <a:pPr marL="114300" lvl="7">
              <a:buClr>
                <a:schemeClr val="bg1"/>
              </a:buClr>
              <a:buSzPts val="1800"/>
            </a:pPr>
            <a:r>
              <a:rPr lang="en-GB" dirty="0">
                <a:solidFill>
                  <a:schemeClr val="bg1"/>
                </a:solidFill>
              </a:rPr>
              <a:t>	- APIs – Rapid API (</a:t>
            </a:r>
            <a:r>
              <a:rPr lang="en-GB" dirty="0" err="1">
                <a:solidFill>
                  <a:schemeClr val="bg1"/>
                </a:solidFill>
              </a:rPr>
              <a:t>Aztro</a:t>
            </a:r>
            <a:r>
              <a:rPr lang="en-GB" dirty="0">
                <a:solidFill>
                  <a:schemeClr val="bg1"/>
                </a:solidFill>
              </a:rPr>
              <a:t>) &amp; </a:t>
            </a:r>
            <a:r>
              <a:rPr lang="en-GB" dirty="0" err="1">
                <a:solidFill>
                  <a:schemeClr val="bg1"/>
                </a:solidFill>
              </a:rPr>
              <a:t>Giphy</a:t>
            </a:r>
            <a:r>
              <a:rPr lang="en-GB" dirty="0">
                <a:solidFill>
                  <a:schemeClr val="bg1"/>
                </a:solidFill>
              </a:rPr>
              <a:t> API</a:t>
            </a:r>
          </a:p>
          <a:p>
            <a:pPr marL="114300" lvl="7">
              <a:buClr>
                <a:schemeClr val="bg1"/>
              </a:buClr>
              <a:buSzPts val="1800"/>
            </a:pPr>
            <a:r>
              <a:rPr lang="en-GB" dirty="0">
                <a:solidFill>
                  <a:schemeClr val="bg1"/>
                </a:solidFill>
              </a:rPr>
              <a:t>	- Google fonts</a:t>
            </a:r>
          </a:p>
          <a:p>
            <a:pPr marL="114300" lvl="7">
              <a:buClr>
                <a:schemeClr val="bg1"/>
              </a:buClr>
              <a:buSzPts val="1800"/>
            </a:pPr>
            <a:r>
              <a:rPr lang="en-GB" dirty="0">
                <a:solidFill>
                  <a:schemeClr val="bg1"/>
                </a:solidFill>
              </a:rPr>
              <a:t>	- Local storage </a:t>
            </a:r>
          </a:p>
          <a:p>
            <a:pPr marL="114300" lvl="7">
              <a:buClr>
                <a:schemeClr val="bg1"/>
              </a:buClr>
              <a:buSzPts val="1800"/>
            </a:pPr>
            <a:endParaRPr lang="en-GB" dirty="0">
              <a:solidFill>
                <a:schemeClr val="bg1"/>
              </a:solidFill>
            </a:endParaRPr>
          </a:p>
          <a:p>
            <a:pPr marL="457200" lvl="0" indent="-342900" algn="l" rtl="0">
              <a:spcBef>
                <a:spcPts val="0"/>
              </a:spcBef>
              <a:spcAft>
                <a:spcPts val="0"/>
              </a:spcAft>
              <a:buClr>
                <a:schemeClr val="bg1"/>
              </a:buClr>
              <a:buSzPts val="1800"/>
              <a:buChar char="●"/>
            </a:pPr>
            <a:r>
              <a:rPr lang="en-GB" dirty="0">
                <a:solidFill>
                  <a:schemeClr val="bg1"/>
                </a:solidFill>
              </a:rPr>
              <a:t>It was possible to divide up the tasks by having various people work on them on separate days. We collaborated while one person shared the screen and other members assisted with the tasks.</a:t>
            </a:r>
          </a:p>
          <a:p>
            <a:pPr marL="114300" lvl="0" algn="l" rtl="0">
              <a:spcBef>
                <a:spcPts val="0"/>
              </a:spcBef>
              <a:spcAft>
                <a:spcPts val="0"/>
              </a:spcAft>
              <a:buClr>
                <a:schemeClr val="bg1"/>
              </a:buClr>
              <a:buSzPts val="1800"/>
            </a:pPr>
            <a:r>
              <a:rPr lang="en-GB" dirty="0">
                <a:solidFill>
                  <a:schemeClr val="bg1"/>
                </a:solidFill>
              </a:rPr>
              <a:t>	Laura – JavaScript, API, jQuery</a:t>
            </a:r>
          </a:p>
          <a:p>
            <a:pPr marL="114300" lvl="0" algn="l" rtl="0">
              <a:spcBef>
                <a:spcPts val="0"/>
              </a:spcBef>
              <a:spcAft>
                <a:spcPts val="0"/>
              </a:spcAft>
              <a:buClr>
                <a:schemeClr val="bg1"/>
              </a:buClr>
              <a:buSzPts val="1800"/>
            </a:pPr>
            <a:r>
              <a:rPr lang="en-GB" dirty="0">
                <a:solidFill>
                  <a:schemeClr val="bg1"/>
                </a:solidFill>
              </a:rPr>
              <a:t>	Lola – JavaScript, CSS, Bootstrap</a:t>
            </a:r>
          </a:p>
          <a:p>
            <a:pPr marL="114300" lvl="0" algn="l" rtl="0">
              <a:spcBef>
                <a:spcPts val="0"/>
              </a:spcBef>
              <a:spcAft>
                <a:spcPts val="0"/>
              </a:spcAft>
              <a:buClr>
                <a:schemeClr val="bg1"/>
              </a:buClr>
              <a:buSzPts val="1800"/>
            </a:pPr>
            <a:r>
              <a:rPr lang="en-GB" dirty="0">
                <a:solidFill>
                  <a:schemeClr val="bg1"/>
                </a:solidFill>
              </a:rPr>
              <a:t>	</a:t>
            </a:r>
            <a:r>
              <a:rPr lang="en-GB" dirty="0" err="1">
                <a:solidFill>
                  <a:schemeClr val="bg1"/>
                </a:solidFill>
              </a:rPr>
              <a:t>Mehr</a:t>
            </a:r>
            <a:r>
              <a:rPr lang="en-GB" dirty="0">
                <a:solidFill>
                  <a:schemeClr val="bg1"/>
                </a:solidFill>
              </a:rPr>
              <a:t> – HTML, CSS, Bootstrap</a:t>
            </a:r>
          </a:p>
          <a:p>
            <a:pPr marL="114300" lvl="0" algn="l" rtl="0">
              <a:spcBef>
                <a:spcPts val="0"/>
              </a:spcBef>
              <a:spcAft>
                <a:spcPts val="0"/>
              </a:spcAft>
              <a:buClr>
                <a:schemeClr val="bg1"/>
              </a:buClr>
              <a:buSzPts val="1800"/>
            </a:pPr>
            <a:r>
              <a:rPr lang="en-GB" dirty="0">
                <a:solidFill>
                  <a:schemeClr val="bg1"/>
                </a:solidFill>
              </a:rPr>
              <a:t>	Moses –HTML, CSS, Local Storage</a:t>
            </a:r>
          </a:p>
          <a:p>
            <a:pPr marL="457200" lvl="0" indent="-342900" algn="l" rtl="0">
              <a:spcBef>
                <a:spcPts val="0"/>
              </a:spcBef>
              <a:spcAft>
                <a:spcPts val="0"/>
              </a:spcAft>
              <a:buClr>
                <a:schemeClr val="bg1"/>
              </a:buClr>
              <a:buSzPts val="1800"/>
              <a:buChar char="●"/>
            </a:pPr>
            <a:endParaRPr lang="en-GB" dirty="0"/>
          </a:p>
        </p:txBody>
      </p:sp>
    </p:spTree>
    <p:extLst>
      <p:ext uri="{BB962C8B-B14F-4D97-AF65-F5344CB8AC3E}">
        <p14:creationId xmlns:p14="http://schemas.microsoft.com/office/powerpoint/2010/main" val="403699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5000"/>
            <a:lum/>
          </a:blip>
          <a:srcRect/>
          <a:stretch>
            <a:fillRect t="-9000" b="-9000"/>
          </a:stretch>
        </a:blipFill>
        <a:effectLst/>
      </p:bgPr>
    </p:bg>
    <p:spTree>
      <p:nvGrpSpPr>
        <p:cNvPr id="1" name="Shape 53"/>
        <p:cNvGrpSpPr/>
        <p:nvPr/>
      </p:nvGrpSpPr>
      <p:grpSpPr>
        <a:xfrm>
          <a:off x="0" y="0"/>
          <a:ext cx="0" cy="0"/>
          <a:chOff x="0" y="0"/>
          <a:chExt cx="0" cy="0"/>
        </a:xfrm>
      </p:grpSpPr>
      <p:pic>
        <p:nvPicPr>
          <p:cNvPr id="5" name="Picture 4" descr="A close up of the moon&#10;&#10;Description automatically generated">
            <a:extLst>
              <a:ext uri="{FF2B5EF4-FFF2-40B4-BE49-F238E27FC236}">
                <a16:creationId xmlns:a16="http://schemas.microsoft.com/office/drawing/2014/main" id="{35C2F5C4-74BB-42C3-AB17-58E29A109558}"/>
              </a:ext>
            </a:extLst>
          </p:cNvPr>
          <p:cNvPicPr>
            <a:picLocks noChangeAspect="1"/>
          </p:cNvPicPr>
          <p:nvPr/>
        </p:nvPicPr>
        <p:blipFill>
          <a:blip r:embed="rId4">
            <a:alphaModFix amt="70000"/>
          </a:blip>
          <a:stretch>
            <a:fillRect/>
          </a:stretch>
        </p:blipFill>
        <p:spPr>
          <a:xfrm>
            <a:off x="89675" y="2639121"/>
            <a:ext cx="2394825" cy="2394825"/>
          </a:xfrm>
          <a:prstGeom prst="rect">
            <a:avLst/>
          </a:prstGeom>
        </p:spPr>
      </p:pic>
      <p:sp>
        <p:nvSpPr>
          <p:cNvPr id="2" name="TextBox 1">
            <a:extLst>
              <a:ext uri="{FF2B5EF4-FFF2-40B4-BE49-F238E27FC236}">
                <a16:creationId xmlns:a16="http://schemas.microsoft.com/office/drawing/2014/main" id="{ADEE1330-F8FF-66C3-4F51-18E9A3B70E85}"/>
              </a:ext>
            </a:extLst>
          </p:cNvPr>
          <p:cNvSpPr txBox="1"/>
          <p:nvPr/>
        </p:nvSpPr>
        <p:spPr>
          <a:xfrm>
            <a:off x="2555939" y="1286340"/>
            <a:ext cx="6019698" cy="2893100"/>
          </a:xfrm>
          <a:prstGeom prst="rect">
            <a:avLst/>
          </a:prstGeom>
          <a:noFill/>
        </p:spPr>
        <p:txBody>
          <a:bodyPr wrap="square" rtlCol="0">
            <a:spAutoFit/>
          </a:bodyPr>
          <a:lstStyle/>
          <a:p>
            <a:pPr marL="457200" lvl="0" indent="-342900" algn="l" rtl="0">
              <a:spcBef>
                <a:spcPts val="0"/>
              </a:spcBef>
              <a:spcAft>
                <a:spcPts val="0"/>
              </a:spcAft>
              <a:buClr>
                <a:schemeClr val="bg1"/>
              </a:buClr>
              <a:buSzPts val="1800"/>
              <a:buChar char="●"/>
            </a:pPr>
            <a:r>
              <a:rPr lang="en-GB" dirty="0">
                <a:solidFill>
                  <a:schemeClr val="bg1"/>
                </a:solidFill>
              </a:rPr>
              <a:t>Challenges : Retrieving API call on second html page following event listener.  JavaScript function was running again awaiting event listener, therefore we had to create a second JavaScript file, for the submit button event listener only, which pushed the input into our local storage.  This then enabled the other JavaScript file to be linked to the second html only with a .ready() function.</a:t>
            </a:r>
          </a:p>
          <a:p>
            <a:pPr marL="114300" lvl="0" algn="l" rtl="0">
              <a:spcBef>
                <a:spcPts val="0"/>
              </a:spcBef>
              <a:spcAft>
                <a:spcPts val="0"/>
              </a:spcAft>
              <a:buClr>
                <a:schemeClr val="bg1"/>
              </a:buClr>
              <a:buSzPts val="1800"/>
            </a:pPr>
            <a:endParaRPr lang="en-GB" dirty="0">
              <a:solidFill>
                <a:schemeClr val="bg1"/>
              </a:solidFill>
            </a:endParaRPr>
          </a:p>
          <a:p>
            <a:pPr marL="114300" lvl="0" algn="l" rtl="0">
              <a:spcBef>
                <a:spcPts val="0"/>
              </a:spcBef>
              <a:spcAft>
                <a:spcPts val="0"/>
              </a:spcAft>
              <a:buClr>
                <a:schemeClr val="bg1"/>
              </a:buClr>
              <a:buSzPts val="1800"/>
            </a:pPr>
            <a:endParaRPr lang="en-GB" dirty="0">
              <a:solidFill>
                <a:schemeClr val="bg1"/>
              </a:solidFill>
            </a:endParaRPr>
          </a:p>
          <a:p>
            <a:pPr marL="457200" lvl="0" indent="-342900" algn="l" rtl="0">
              <a:spcBef>
                <a:spcPts val="0"/>
              </a:spcBef>
              <a:spcAft>
                <a:spcPts val="0"/>
              </a:spcAft>
              <a:buClr>
                <a:schemeClr val="bg1"/>
              </a:buClr>
              <a:buSzPts val="1800"/>
              <a:buChar char="●"/>
            </a:pPr>
            <a:r>
              <a:rPr lang="en-GB" dirty="0">
                <a:solidFill>
                  <a:schemeClr val="bg1"/>
                </a:solidFill>
              </a:rPr>
              <a:t>Successes: Being able to achieve a working project with contributing as a team; everything was smooth sailing, no conflict. Personal successes as an individual were; a working JS and media query, making something work from scratch, finding a solution to a problem</a:t>
            </a:r>
          </a:p>
          <a:p>
            <a:pPr marL="400050" lvl="7" indent="-285750">
              <a:buClr>
                <a:schemeClr val="bg1"/>
              </a:buClr>
              <a:buSzPts val="1800"/>
              <a:buFont typeface="Arial" panose="020B0604020202020204" pitchFamily="34" charset="0"/>
              <a:buChar char="•"/>
            </a:pPr>
            <a:endParaRPr lang="en-GB" dirty="0"/>
          </a:p>
        </p:txBody>
      </p:sp>
    </p:spTree>
    <p:extLst>
      <p:ext uri="{BB962C8B-B14F-4D97-AF65-F5344CB8AC3E}">
        <p14:creationId xmlns:p14="http://schemas.microsoft.com/office/powerpoint/2010/main" val="14525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5000"/>
            <a:lum/>
          </a:blip>
          <a:srcRect/>
          <a:stretch>
            <a:fillRect t="-9000" b="-9000"/>
          </a:stretch>
        </a:blipFill>
        <a:effectLst/>
      </p:bgPr>
    </p:bg>
    <p:spTree>
      <p:nvGrpSpPr>
        <p:cNvPr id="1" name="Shape 53"/>
        <p:cNvGrpSpPr/>
        <p:nvPr/>
      </p:nvGrpSpPr>
      <p:grpSpPr>
        <a:xfrm>
          <a:off x="0" y="0"/>
          <a:ext cx="0" cy="0"/>
          <a:chOff x="0" y="0"/>
          <a:chExt cx="0" cy="0"/>
        </a:xfrm>
      </p:grpSpPr>
      <p:pic>
        <p:nvPicPr>
          <p:cNvPr id="5" name="Picture 4" descr="A close up of the moon&#10;&#10;Description automatically generated">
            <a:extLst>
              <a:ext uri="{FF2B5EF4-FFF2-40B4-BE49-F238E27FC236}">
                <a16:creationId xmlns:a16="http://schemas.microsoft.com/office/drawing/2014/main" id="{35C2F5C4-74BB-42C3-AB17-58E29A109558}"/>
              </a:ext>
            </a:extLst>
          </p:cNvPr>
          <p:cNvPicPr>
            <a:picLocks noChangeAspect="1"/>
          </p:cNvPicPr>
          <p:nvPr/>
        </p:nvPicPr>
        <p:blipFill>
          <a:blip r:embed="rId4">
            <a:alphaModFix amt="70000"/>
          </a:blip>
          <a:stretch>
            <a:fillRect/>
          </a:stretch>
        </p:blipFill>
        <p:spPr>
          <a:xfrm>
            <a:off x="89675" y="2639121"/>
            <a:ext cx="2394825" cy="2394825"/>
          </a:xfrm>
          <a:prstGeom prst="rect">
            <a:avLst/>
          </a:prstGeom>
        </p:spPr>
      </p:pic>
      <p:sp>
        <p:nvSpPr>
          <p:cNvPr id="6" name="TextBox 5">
            <a:extLst>
              <a:ext uri="{FF2B5EF4-FFF2-40B4-BE49-F238E27FC236}">
                <a16:creationId xmlns:a16="http://schemas.microsoft.com/office/drawing/2014/main" id="{D6C6EA4F-C21F-0865-CDA4-74BE3C486E09}"/>
              </a:ext>
            </a:extLst>
          </p:cNvPr>
          <p:cNvSpPr txBox="1"/>
          <p:nvPr/>
        </p:nvSpPr>
        <p:spPr>
          <a:xfrm>
            <a:off x="2648051" y="1931235"/>
            <a:ext cx="4073912" cy="707886"/>
          </a:xfrm>
          <a:prstGeom prst="rect">
            <a:avLst/>
          </a:prstGeom>
          <a:noFill/>
        </p:spPr>
        <p:txBody>
          <a:bodyPr wrap="square" rtlCol="0">
            <a:spAutoFit/>
          </a:bodyPr>
          <a:lstStyle/>
          <a:p>
            <a:pPr marL="0" lvl="0" indent="0" algn="ctr" rtl="0">
              <a:spcBef>
                <a:spcPts val="0"/>
              </a:spcBef>
              <a:spcAft>
                <a:spcPts val="0"/>
              </a:spcAft>
              <a:buNone/>
            </a:pPr>
            <a:r>
              <a:rPr lang="en" sz="4000" b="1" dirty="0">
                <a:solidFill>
                  <a:schemeClr val="bg1"/>
                </a:solidFill>
              </a:rPr>
              <a:t>Demo</a:t>
            </a:r>
            <a:endParaRPr lang="en-GB" sz="1600" b="1" dirty="0">
              <a:solidFill>
                <a:schemeClr val="bg1"/>
              </a:solidFill>
            </a:endParaRPr>
          </a:p>
        </p:txBody>
      </p:sp>
    </p:spTree>
    <p:extLst>
      <p:ext uri="{BB962C8B-B14F-4D97-AF65-F5344CB8AC3E}">
        <p14:creationId xmlns:p14="http://schemas.microsoft.com/office/powerpoint/2010/main" val="1730529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5000"/>
            <a:lum/>
          </a:blip>
          <a:srcRect/>
          <a:stretch>
            <a:fillRect t="-9000" b="-9000"/>
          </a:stretch>
        </a:blipFill>
        <a:effectLst/>
      </p:bgPr>
    </p:bg>
    <p:spTree>
      <p:nvGrpSpPr>
        <p:cNvPr id="1" name="Shape 53"/>
        <p:cNvGrpSpPr/>
        <p:nvPr/>
      </p:nvGrpSpPr>
      <p:grpSpPr>
        <a:xfrm>
          <a:off x="0" y="0"/>
          <a:ext cx="0" cy="0"/>
          <a:chOff x="0" y="0"/>
          <a:chExt cx="0" cy="0"/>
        </a:xfrm>
      </p:grpSpPr>
      <p:pic>
        <p:nvPicPr>
          <p:cNvPr id="5" name="Picture 4" descr="A close up of the moon&#10;&#10;Description automatically generated">
            <a:extLst>
              <a:ext uri="{FF2B5EF4-FFF2-40B4-BE49-F238E27FC236}">
                <a16:creationId xmlns:a16="http://schemas.microsoft.com/office/drawing/2014/main" id="{35C2F5C4-74BB-42C3-AB17-58E29A109558}"/>
              </a:ext>
            </a:extLst>
          </p:cNvPr>
          <p:cNvPicPr>
            <a:picLocks noChangeAspect="1"/>
          </p:cNvPicPr>
          <p:nvPr/>
        </p:nvPicPr>
        <p:blipFill>
          <a:blip r:embed="rId4">
            <a:alphaModFix amt="70000"/>
          </a:blip>
          <a:stretch>
            <a:fillRect/>
          </a:stretch>
        </p:blipFill>
        <p:spPr>
          <a:xfrm>
            <a:off x="89675" y="2639121"/>
            <a:ext cx="2394825" cy="2394825"/>
          </a:xfrm>
          <a:prstGeom prst="rect">
            <a:avLst/>
          </a:prstGeom>
        </p:spPr>
      </p:pic>
      <p:sp>
        <p:nvSpPr>
          <p:cNvPr id="6" name="TextBox 5">
            <a:extLst>
              <a:ext uri="{FF2B5EF4-FFF2-40B4-BE49-F238E27FC236}">
                <a16:creationId xmlns:a16="http://schemas.microsoft.com/office/drawing/2014/main" id="{D6C6EA4F-C21F-0865-CDA4-74BE3C486E09}"/>
              </a:ext>
            </a:extLst>
          </p:cNvPr>
          <p:cNvSpPr txBox="1"/>
          <p:nvPr/>
        </p:nvSpPr>
        <p:spPr>
          <a:xfrm>
            <a:off x="185854" y="340329"/>
            <a:ext cx="8579005" cy="707886"/>
          </a:xfrm>
          <a:prstGeom prst="rect">
            <a:avLst/>
          </a:prstGeom>
          <a:noFill/>
        </p:spPr>
        <p:txBody>
          <a:bodyPr wrap="square" rtlCol="0">
            <a:spAutoFit/>
          </a:bodyPr>
          <a:lstStyle/>
          <a:p>
            <a:pPr marL="0" lvl="0" indent="0" algn="ctr" rtl="0">
              <a:spcBef>
                <a:spcPts val="0"/>
              </a:spcBef>
              <a:spcAft>
                <a:spcPts val="0"/>
              </a:spcAft>
              <a:buNone/>
            </a:pPr>
            <a:r>
              <a:rPr lang="en-GB" sz="4000" b="1" dirty="0">
                <a:solidFill>
                  <a:schemeClr val="bg1"/>
                </a:solidFill>
              </a:rPr>
              <a:t>Directions for Future Development</a:t>
            </a:r>
            <a:endParaRPr lang="en-GB" sz="1600" b="1" dirty="0">
              <a:solidFill>
                <a:schemeClr val="bg1"/>
              </a:solidFill>
            </a:endParaRPr>
          </a:p>
        </p:txBody>
      </p:sp>
      <p:sp>
        <p:nvSpPr>
          <p:cNvPr id="3" name="TextBox 2">
            <a:extLst>
              <a:ext uri="{FF2B5EF4-FFF2-40B4-BE49-F238E27FC236}">
                <a16:creationId xmlns:a16="http://schemas.microsoft.com/office/drawing/2014/main" id="{957B3D75-470F-2FFD-8B8A-CB91D61108FC}"/>
              </a:ext>
            </a:extLst>
          </p:cNvPr>
          <p:cNvSpPr txBox="1"/>
          <p:nvPr/>
        </p:nvSpPr>
        <p:spPr>
          <a:xfrm>
            <a:off x="2651631" y="1771195"/>
            <a:ext cx="6019698" cy="1600438"/>
          </a:xfrm>
          <a:prstGeom prst="rect">
            <a:avLst/>
          </a:prstGeom>
          <a:noFill/>
        </p:spPr>
        <p:txBody>
          <a:bodyPr wrap="square" rtlCol="0">
            <a:spAutoFit/>
          </a:bodyPr>
          <a:lstStyle/>
          <a:p>
            <a:pPr marL="457200" lvl="0" indent="-342900" algn="l" rtl="0">
              <a:spcBef>
                <a:spcPts val="0"/>
              </a:spcBef>
              <a:spcAft>
                <a:spcPts val="0"/>
              </a:spcAft>
              <a:buClr>
                <a:schemeClr val="bg1"/>
              </a:buClr>
              <a:buSzPts val="1800"/>
              <a:buChar char="●"/>
            </a:pPr>
            <a:r>
              <a:rPr lang="en-GB" dirty="0">
                <a:solidFill>
                  <a:schemeClr val="bg1"/>
                </a:solidFill>
              </a:rPr>
              <a:t>Making the CSS more dynamic by using ‘</a:t>
            </a:r>
            <a:r>
              <a:rPr lang="en-GB" dirty="0" err="1">
                <a:solidFill>
                  <a:schemeClr val="bg1"/>
                </a:solidFill>
              </a:rPr>
              <a:t>em</a:t>
            </a:r>
            <a:r>
              <a:rPr lang="en-GB" dirty="0">
                <a:solidFill>
                  <a:schemeClr val="bg1"/>
                </a:solidFill>
              </a:rPr>
              <a:t>’ instead of ‘</a:t>
            </a:r>
            <a:r>
              <a:rPr lang="en-GB" dirty="0" err="1">
                <a:solidFill>
                  <a:schemeClr val="bg1"/>
                </a:solidFill>
              </a:rPr>
              <a:t>px</a:t>
            </a:r>
            <a:r>
              <a:rPr lang="en-GB" dirty="0">
                <a:solidFill>
                  <a:schemeClr val="bg1"/>
                </a:solidFill>
              </a:rPr>
              <a:t>’ for sizing elements </a:t>
            </a:r>
          </a:p>
          <a:p>
            <a:pPr marL="457200" lvl="0" indent="-342900" algn="l" rtl="0">
              <a:spcBef>
                <a:spcPts val="0"/>
              </a:spcBef>
              <a:spcAft>
                <a:spcPts val="0"/>
              </a:spcAft>
              <a:buClr>
                <a:schemeClr val="bg1"/>
              </a:buClr>
              <a:buSzPts val="1800"/>
              <a:buChar char="●"/>
            </a:pPr>
            <a:r>
              <a:rPr lang="en-GB" dirty="0">
                <a:solidFill>
                  <a:schemeClr val="bg1"/>
                </a:solidFill>
              </a:rPr>
              <a:t>Including a  visual effect as a mouse trail as it was our initial scope to add some visual effects and making it user friendly entertaining. </a:t>
            </a:r>
          </a:p>
          <a:p>
            <a:pPr marL="457200" lvl="0" indent="-342900" algn="l" rtl="0">
              <a:spcBef>
                <a:spcPts val="0"/>
              </a:spcBef>
              <a:spcAft>
                <a:spcPts val="0"/>
              </a:spcAft>
              <a:buClr>
                <a:schemeClr val="bg1"/>
              </a:buClr>
              <a:buSzPts val="1800"/>
              <a:buChar char="●"/>
            </a:pPr>
            <a:r>
              <a:rPr lang="en-GB" dirty="0">
                <a:solidFill>
                  <a:schemeClr val="bg1"/>
                </a:solidFill>
              </a:rPr>
              <a:t>Option to share on the user’s social media website as well as the user’s inbox daily with the option of weekly subscriptions. </a:t>
            </a:r>
          </a:p>
          <a:p>
            <a:pPr marL="457200" lvl="0" indent="-342900" algn="l" rtl="0">
              <a:spcBef>
                <a:spcPts val="0"/>
              </a:spcBef>
              <a:spcAft>
                <a:spcPts val="0"/>
              </a:spcAft>
              <a:buClr>
                <a:schemeClr val="bg1"/>
              </a:buClr>
              <a:buSzPts val="1800"/>
              <a:buChar char="●"/>
            </a:pPr>
            <a:r>
              <a:rPr lang="en-GB" dirty="0">
                <a:solidFill>
                  <a:schemeClr val="bg1"/>
                </a:solidFill>
              </a:rPr>
              <a:t>Adding more APIs </a:t>
            </a:r>
            <a:r>
              <a:rPr lang="en-GB" dirty="0" err="1">
                <a:solidFill>
                  <a:schemeClr val="bg1"/>
                </a:solidFill>
              </a:rPr>
              <a:t>ie</a:t>
            </a:r>
            <a:r>
              <a:rPr lang="en-GB" dirty="0">
                <a:solidFill>
                  <a:schemeClr val="bg1"/>
                </a:solidFill>
              </a:rPr>
              <a:t> a future holiday/place to visit.</a:t>
            </a:r>
          </a:p>
        </p:txBody>
      </p:sp>
    </p:spTree>
    <p:extLst>
      <p:ext uri="{BB962C8B-B14F-4D97-AF65-F5344CB8AC3E}">
        <p14:creationId xmlns:p14="http://schemas.microsoft.com/office/powerpoint/2010/main" val="274756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5000"/>
            <a:lum/>
          </a:blip>
          <a:srcRect/>
          <a:stretch>
            <a:fillRect t="-9000" b="-9000"/>
          </a:stretch>
        </a:blipFill>
        <a:effectLst/>
      </p:bgPr>
    </p:bg>
    <p:spTree>
      <p:nvGrpSpPr>
        <p:cNvPr id="1" name="Shape 53"/>
        <p:cNvGrpSpPr/>
        <p:nvPr/>
      </p:nvGrpSpPr>
      <p:grpSpPr>
        <a:xfrm>
          <a:off x="0" y="0"/>
          <a:ext cx="0" cy="0"/>
          <a:chOff x="0" y="0"/>
          <a:chExt cx="0" cy="0"/>
        </a:xfrm>
      </p:grpSpPr>
      <p:pic>
        <p:nvPicPr>
          <p:cNvPr id="5" name="Picture 4" descr="A close up of the moon&#10;&#10;Description automatically generated">
            <a:extLst>
              <a:ext uri="{FF2B5EF4-FFF2-40B4-BE49-F238E27FC236}">
                <a16:creationId xmlns:a16="http://schemas.microsoft.com/office/drawing/2014/main" id="{35C2F5C4-74BB-42C3-AB17-58E29A109558}"/>
              </a:ext>
            </a:extLst>
          </p:cNvPr>
          <p:cNvPicPr>
            <a:picLocks noChangeAspect="1"/>
          </p:cNvPicPr>
          <p:nvPr/>
        </p:nvPicPr>
        <p:blipFill>
          <a:blip r:embed="rId4">
            <a:alphaModFix amt="70000"/>
          </a:blip>
          <a:stretch>
            <a:fillRect/>
          </a:stretch>
        </p:blipFill>
        <p:spPr>
          <a:xfrm>
            <a:off x="89675" y="2639121"/>
            <a:ext cx="2394825" cy="2394825"/>
          </a:xfrm>
          <a:prstGeom prst="rect">
            <a:avLst/>
          </a:prstGeom>
        </p:spPr>
      </p:pic>
      <p:sp>
        <p:nvSpPr>
          <p:cNvPr id="6" name="TextBox 5">
            <a:extLst>
              <a:ext uri="{FF2B5EF4-FFF2-40B4-BE49-F238E27FC236}">
                <a16:creationId xmlns:a16="http://schemas.microsoft.com/office/drawing/2014/main" id="{D6C6EA4F-C21F-0865-CDA4-74BE3C486E09}"/>
              </a:ext>
            </a:extLst>
          </p:cNvPr>
          <p:cNvSpPr txBox="1"/>
          <p:nvPr/>
        </p:nvSpPr>
        <p:spPr>
          <a:xfrm>
            <a:off x="700305" y="340328"/>
            <a:ext cx="4073912" cy="707886"/>
          </a:xfrm>
          <a:prstGeom prst="rect">
            <a:avLst/>
          </a:prstGeom>
          <a:noFill/>
        </p:spPr>
        <p:txBody>
          <a:bodyPr wrap="square" rtlCol="0">
            <a:spAutoFit/>
          </a:bodyPr>
          <a:lstStyle/>
          <a:p>
            <a:pPr marL="0" lvl="0" indent="0" algn="ctr" rtl="0">
              <a:spcBef>
                <a:spcPts val="0"/>
              </a:spcBef>
              <a:spcAft>
                <a:spcPts val="0"/>
              </a:spcAft>
              <a:buNone/>
            </a:pPr>
            <a:r>
              <a:rPr lang="en" sz="4000" b="1" dirty="0">
                <a:solidFill>
                  <a:schemeClr val="bg1"/>
                </a:solidFill>
              </a:rPr>
              <a:t>Links</a:t>
            </a:r>
            <a:endParaRPr lang="en-GB" sz="1600" b="1" dirty="0">
              <a:solidFill>
                <a:schemeClr val="bg1"/>
              </a:solidFill>
            </a:endParaRPr>
          </a:p>
        </p:txBody>
      </p:sp>
      <p:sp>
        <p:nvSpPr>
          <p:cNvPr id="2" name="TextBox 1">
            <a:extLst>
              <a:ext uri="{FF2B5EF4-FFF2-40B4-BE49-F238E27FC236}">
                <a16:creationId xmlns:a16="http://schemas.microsoft.com/office/drawing/2014/main" id="{ADEE1330-F8FF-66C3-4F51-18E9A3B70E85}"/>
              </a:ext>
            </a:extLst>
          </p:cNvPr>
          <p:cNvSpPr txBox="1"/>
          <p:nvPr/>
        </p:nvSpPr>
        <p:spPr>
          <a:xfrm>
            <a:off x="3226420" y="1635512"/>
            <a:ext cx="5456663" cy="1600438"/>
          </a:xfrm>
          <a:prstGeom prst="rect">
            <a:avLst/>
          </a:prstGeom>
          <a:noFill/>
        </p:spPr>
        <p:txBody>
          <a:bodyPr wrap="square" rtlCol="0">
            <a:spAutoFit/>
          </a:bodyPr>
          <a:lstStyle/>
          <a:p>
            <a:pPr marL="457200" lvl="0" indent="-342900" algn="l" rtl="0">
              <a:spcBef>
                <a:spcPts val="0"/>
              </a:spcBef>
              <a:spcAft>
                <a:spcPts val="0"/>
              </a:spcAft>
              <a:buClr>
                <a:schemeClr val="bg1"/>
              </a:buClr>
              <a:buSzPts val="1800"/>
              <a:buChar char="●"/>
            </a:pPr>
            <a:r>
              <a:rPr lang="en-GB" b="1" dirty="0">
                <a:solidFill>
                  <a:schemeClr val="bg1"/>
                </a:solidFill>
              </a:rPr>
              <a:t>Deployed</a:t>
            </a:r>
          </a:p>
          <a:p>
            <a:pPr marL="114300" lvl="1">
              <a:buClr>
                <a:schemeClr val="bg1"/>
              </a:buClr>
              <a:buSzPts val="1800"/>
            </a:pPr>
            <a:endParaRPr lang="en-GB" dirty="0">
              <a:solidFill>
                <a:schemeClr val="bg1"/>
              </a:solidFill>
            </a:endParaRPr>
          </a:p>
          <a:p>
            <a:pPr marL="114300" lvl="1">
              <a:buClr>
                <a:schemeClr val="bg1"/>
              </a:buClr>
              <a:buSzPts val="1800"/>
            </a:pPr>
            <a:r>
              <a:rPr lang="en-GB" dirty="0">
                <a:solidFill>
                  <a:schemeClr val="bg1"/>
                </a:solidFill>
              </a:rPr>
              <a:t>https://lolanewell.github.io/its_written_in_the_stars/</a:t>
            </a:r>
          </a:p>
          <a:p>
            <a:pPr marL="114300" lvl="7">
              <a:buClr>
                <a:schemeClr val="bg1"/>
              </a:buClr>
              <a:buSzPts val="1800"/>
            </a:pPr>
            <a:r>
              <a:rPr lang="en-GB" dirty="0">
                <a:solidFill>
                  <a:schemeClr val="bg1"/>
                </a:solidFill>
              </a:rPr>
              <a:t>	- </a:t>
            </a:r>
          </a:p>
          <a:p>
            <a:pPr marL="457200" lvl="0" indent="-342900" algn="l" rtl="0">
              <a:spcBef>
                <a:spcPts val="0"/>
              </a:spcBef>
              <a:spcAft>
                <a:spcPts val="0"/>
              </a:spcAft>
              <a:buClr>
                <a:schemeClr val="bg1"/>
              </a:buClr>
              <a:buSzPts val="1800"/>
              <a:buChar char="●"/>
            </a:pPr>
            <a:r>
              <a:rPr lang="en-GB" b="1" dirty="0">
                <a:solidFill>
                  <a:schemeClr val="bg1"/>
                </a:solidFill>
              </a:rPr>
              <a:t>GitHub repo</a:t>
            </a:r>
          </a:p>
          <a:p>
            <a:pPr marL="114300" lvl="0" algn="l" rtl="0">
              <a:spcBef>
                <a:spcPts val="0"/>
              </a:spcBef>
              <a:spcAft>
                <a:spcPts val="0"/>
              </a:spcAft>
              <a:buClr>
                <a:schemeClr val="bg1"/>
              </a:buClr>
              <a:buSzPts val="1800"/>
            </a:pPr>
            <a:r>
              <a:rPr lang="en-GB" dirty="0"/>
              <a:t>	</a:t>
            </a:r>
          </a:p>
          <a:p>
            <a:pPr marL="114300" lvl="0" algn="l" rtl="0">
              <a:spcBef>
                <a:spcPts val="0"/>
              </a:spcBef>
              <a:spcAft>
                <a:spcPts val="0"/>
              </a:spcAft>
              <a:buClr>
                <a:schemeClr val="bg1"/>
              </a:buClr>
              <a:buSzPts val="1800"/>
            </a:pPr>
            <a:r>
              <a:rPr lang="en-GB" dirty="0">
                <a:solidFill>
                  <a:schemeClr val="bg1"/>
                </a:solidFill>
              </a:rPr>
              <a:t>https://github.com/lolanewell/its_written_in_the_stars</a:t>
            </a:r>
          </a:p>
        </p:txBody>
      </p:sp>
    </p:spTree>
    <p:extLst>
      <p:ext uri="{BB962C8B-B14F-4D97-AF65-F5344CB8AC3E}">
        <p14:creationId xmlns:p14="http://schemas.microsoft.com/office/powerpoint/2010/main" val="39851323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531</Words>
  <Application>Microsoft Office PowerPoint</Application>
  <PresentationFormat>On-screen Show (16:9)</PresentationFormat>
  <Paragraphs>45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Brush Script MT</vt:lpstr>
      <vt:lpstr>Courier New</vt:lpstr>
      <vt:lpstr>Simple Light</vt:lpstr>
      <vt:lpstr>    ☆ it’s written in the stars ☆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it’s written in the stars ☆</dc:title>
  <dc:creator>laura barrow</dc:creator>
  <cp:lastModifiedBy>laura barrow</cp:lastModifiedBy>
  <cp:revision>12</cp:revision>
  <dcterms:modified xsi:type="dcterms:W3CDTF">2023-02-09T19:46:33Z</dcterms:modified>
</cp:coreProperties>
</file>