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61" r:id="rId27"/>
    <p:sldId id="262" r:id="rId2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35" autoAdjust="0"/>
    <p:restoredTop sz="94660"/>
  </p:normalViewPr>
  <p:slideViewPr>
    <p:cSldViewPr snapToGrid="0">
      <p:cViewPr varScale="1">
        <p:scale>
          <a:sx n="52" d="100"/>
          <a:sy n="52" d="100"/>
        </p:scale>
        <p:origin x="80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A72080-044F-4A78-8D65-2374400C8C28}" type="doc">
      <dgm:prSet loTypeId="urn:microsoft.com/office/officeart/2005/8/layout/vProcess5" loCatId="process" qsTypeId="urn:microsoft.com/office/officeart/2005/8/quickstyle/simple2" qsCatId="simple" csTypeId="urn:microsoft.com/office/officeart/2005/8/colors/colorful1" csCatId="colorful"/>
      <dgm:spPr/>
      <dgm:t>
        <a:bodyPr/>
        <a:lstStyle/>
        <a:p>
          <a:endParaRPr lang="en-US"/>
        </a:p>
      </dgm:t>
    </dgm:pt>
    <dgm:pt modelId="{A10EE199-B561-4F71-B314-1CA3F34E56C5}">
      <dgm:prSet/>
      <dgm:spPr/>
      <dgm:t>
        <a:bodyPr/>
        <a:lstStyle/>
        <a:p>
          <a:r>
            <a:rPr lang="es-ES" dirty="0"/>
            <a:t>Las adaptaciones en los elementos curriculares básicos son más significativas y suponen un distanciamiento mayor del currículo ordinal; por ese motivo, se tiene que </a:t>
          </a:r>
          <a:r>
            <a:rPr lang="es-ES" b="0" dirty="0"/>
            <a:t>intentar modificar previamente los elementos de acceso </a:t>
          </a:r>
          <a:r>
            <a:rPr lang="es-ES" dirty="0"/>
            <a:t>de forma adecuada.</a:t>
          </a:r>
          <a:endParaRPr lang="en-US" dirty="0"/>
        </a:p>
      </dgm:t>
    </dgm:pt>
    <dgm:pt modelId="{95F9C1DF-B918-4B80-AE55-DE85EBFA540B}" type="parTrans" cxnId="{50635AC2-8F32-46C5-B606-C337D22C3B53}">
      <dgm:prSet/>
      <dgm:spPr/>
      <dgm:t>
        <a:bodyPr/>
        <a:lstStyle/>
        <a:p>
          <a:endParaRPr lang="en-US"/>
        </a:p>
      </dgm:t>
    </dgm:pt>
    <dgm:pt modelId="{42263C7F-9E7B-4C97-8A65-5142F4C6AF8A}" type="sibTrans" cxnId="{50635AC2-8F32-46C5-B606-C337D22C3B53}">
      <dgm:prSet/>
      <dgm:spPr/>
      <dgm:t>
        <a:bodyPr/>
        <a:lstStyle/>
        <a:p>
          <a:endParaRPr lang="en-US"/>
        </a:p>
      </dgm:t>
    </dgm:pt>
    <dgm:pt modelId="{149942C9-D283-494C-8B4A-083C1CE174E4}">
      <dgm:prSet/>
      <dgm:spPr/>
      <dgm:t>
        <a:bodyPr/>
        <a:lstStyle/>
        <a:p>
          <a:r>
            <a:rPr lang="es-ES"/>
            <a:t>En el caso de que la adaptación de los elementos básicos sea necesaria, es fundamental una </a:t>
          </a:r>
          <a:r>
            <a:rPr lang="es-ES" b="1"/>
            <a:t>adecuación en los medios de acceso</a:t>
          </a:r>
          <a:r>
            <a:rPr lang="es-ES"/>
            <a:t>. Si esta no fuera adecuada, la programación puede fracasar.</a:t>
          </a:r>
          <a:endParaRPr lang="en-US"/>
        </a:p>
      </dgm:t>
    </dgm:pt>
    <dgm:pt modelId="{8E9B2A9F-DD23-4EE3-BB48-CF2E7F4BC13F}" type="parTrans" cxnId="{B1F30A47-7CC3-4380-B5C2-91E97463E0A8}">
      <dgm:prSet/>
      <dgm:spPr/>
      <dgm:t>
        <a:bodyPr/>
        <a:lstStyle/>
        <a:p>
          <a:endParaRPr lang="en-US"/>
        </a:p>
      </dgm:t>
    </dgm:pt>
    <dgm:pt modelId="{BE69EC6F-E3ED-4FBF-9AFA-140A612336A1}" type="sibTrans" cxnId="{B1F30A47-7CC3-4380-B5C2-91E97463E0A8}">
      <dgm:prSet/>
      <dgm:spPr/>
      <dgm:t>
        <a:bodyPr/>
        <a:lstStyle/>
        <a:p>
          <a:endParaRPr lang="en-US"/>
        </a:p>
      </dgm:t>
    </dgm:pt>
    <dgm:pt modelId="{EDBB75F7-1C1D-4DBC-A3AF-2243FF48E6E0}">
      <dgm:prSet/>
      <dgm:spPr/>
      <dgm:t>
        <a:bodyPr/>
        <a:lstStyle/>
        <a:p>
          <a:r>
            <a:rPr lang="es-ES"/>
            <a:t>Existe una </a:t>
          </a:r>
          <a:r>
            <a:rPr lang="es-ES" b="1"/>
            <a:t>relación de interdependencia </a:t>
          </a:r>
          <a:r>
            <a:rPr lang="es-ES"/>
            <a:t>entre los elementos básicos y los de acceso, si se realiza una modificación en los primeros siempre afecta a los segundos</a:t>
          </a:r>
          <a:endParaRPr lang="en-US"/>
        </a:p>
      </dgm:t>
    </dgm:pt>
    <dgm:pt modelId="{91368651-CAEE-494B-9D94-D4675555F49B}" type="parTrans" cxnId="{E6EFA994-EB6B-4CB3-9534-303A431F96E3}">
      <dgm:prSet/>
      <dgm:spPr/>
      <dgm:t>
        <a:bodyPr/>
        <a:lstStyle/>
        <a:p>
          <a:endParaRPr lang="en-US"/>
        </a:p>
      </dgm:t>
    </dgm:pt>
    <dgm:pt modelId="{38EAF143-847B-4484-A0D0-E0661B3460DB}" type="sibTrans" cxnId="{E6EFA994-EB6B-4CB3-9534-303A431F96E3}">
      <dgm:prSet/>
      <dgm:spPr/>
      <dgm:t>
        <a:bodyPr/>
        <a:lstStyle/>
        <a:p>
          <a:endParaRPr lang="en-US"/>
        </a:p>
      </dgm:t>
    </dgm:pt>
    <dgm:pt modelId="{18543BE8-3760-42EA-8FBB-65F7C9AAFA3E}" type="pres">
      <dgm:prSet presAssocID="{60A72080-044F-4A78-8D65-2374400C8C28}" presName="outerComposite" presStyleCnt="0">
        <dgm:presLayoutVars>
          <dgm:chMax val="5"/>
          <dgm:dir/>
          <dgm:resizeHandles val="exact"/>
        </dgm:presLayoutVars>
      </dgm:prSet>
      <dgm:spPr/>
    </dgm:pt>
    <dgm:pt modelId="{E9206B54-62B3-40B5-98E5-275A30E31B79}" type="pres">
      <dgm:prSet presAssocID="{60A72080-044F-4A78-8D65-2374400C8C28}" presName="dummyMaxCanvas" presStyleCnt="0">
        <dgm:presLayoutVars/>
      </dgm:prSet>
      <dgm:spPr/>
    </dgm:pt>
    <dgm:pt modelId="{16A06B75-31BC-4B61-AE94-4C6556F362C3}" type="pres">
      <dgm:prSet presAssocID="{60A72080-044F-4A78-8D65-2374400C8C28}" presName="ThreeNodes_1" presStyleLbl="node1" presStyleIdx="0" presStyleCnt="3">
        <dgm:presLayoutVars>
          <dgm:bulletEnabled val="1"/>
        </dgm:presLayoutVars>
      </dgm:prSet>
      <dgm:spPr/>
    </dgm:pt>
    <dgm:pt modelId="{0D80D046-5B09-4C44-A9BC-07D552D3475E}" type="pres">
      <dgm:prSet presAssocID="{60A72080-044F-4A78-8D65-2374400C8C28}" presName="ThreeNodes_2" presStyleLbl="node1" presStyleIdx="1" presStyleCnt="3">
        <dgm:presLayoutVars>
          <dgm:bulletEnabled val="1"/>
        </dgm:presLayoutVars>
      </dgm:prSet>
      <dgm:spPr/>
    </dgm:pt>
    <dgm:pt modelId="{61EA4392-2645-4624-B8DA-0B3D82664996}" type="pres">
      <dgm:prSet presAssocID="{60A72080-044F-4A78-8D65-2374400C8C28}" presName="ThreeNodes_3" presStyleLbl="node1" presStyleIdx="2" presStyleCnt="3">
        <dgm:presLayoutVars>
          <dgm:bulletEnabled val="1"/>
        </dgm:presLayoutVars>
      </dgm:prSet>
      <dgm:spPr/>
    </dgm:pt>
    <dgm:pt modelId="{13BADD69-689A-46C5-B30D-4DC9F916F6A0}" type="pres">
      <dgm:prSet presAssocID="{60A72080-044F-4A78-8D65-2374400C8C28}" presName="ThreeConn_1-2" presStyleLbl="fgAccFollowNode1" presStyleIdx="0" presStyleCnt="2">
        <dgm:presLayoutVars>
          <dgm:bulletEnabled val="1"/>
        </dgm:presLayoutVars>
      </dgm:prSet>
      <dgm:spPr/>
    </dgm:pt>
    <dgm:pt modelId="{1717F819-A7DF-4A59-BF1F-BC2B8670C9D0}" type="pres">
      <dgm:prSet presAssocID="{60A72080-044F-4A78-8D65-2374400C8C28}" presName="ThreeConn_2-3" presStyleLbl="fgAccFollowNode1" presStyleIdx="1" presStyleCnt="2">
        <dgm:presLayoutVars>
          <dgm:bulletEnabled val="1"/>
        </dgm:presLayoutVars>
      </dgm:prSet>
      <dgm:spPr/>
    </dgm:pt>
    <dgm:pt modelId="{FA1DF87C-AB5F-4C95-8CCF-C3CD098784F4}" type="pres">
      <dgm:prSet presAssocID="{60A72080-044F-4A78-8D65-2374400C8C28}" presName="ThreeNodes_1_text" presStyleLbl="node1" presStyleIdx="2" presStyleCnt="3">
        <dgm:presLayoutVars>
          <dgm:bulletEnabled val="1"/>
        </dgm:presLayoutVars>
      </dgm:prSet>
      <dgm:spPr/>
    </dgm:pt>
    <dgm:pt modelId="{6E67ED47-61CA-4B41-B242-4E193C3DA652}" type="pres">
      <dgm:prSet presAssocID="{60A72080-044F-4A78-8D65-2374400C8C28}" presName="ThreeNodes_2_text" presStyleLbl="node1" presStyleIdx="2" presStyleCnt="3">
        <dgm:presLayoutVars>
          <dgm:bulletEnabled val="1"/>
        </dgm:presLayoutVars>
      </dgm:prSet>
      <dgm:spPr/>
    </dgm:pt>
    <dgm:pt modelId="{F9A22A4D-78F9-4C4F-8F87-80EEF1E339AC}" type="pres">
      <dgm:prSet presAssocID="{60A72080-044F-4A78-8D65-2374400C8C28}" presName="ThreeNodes_3_text" presStyleLbl="node1" presStyleIdx="2" presStyleCnt="3">
        <dgm:presLayoutVars>
          <dgm:bulletEnabled val="1"/>
        </dgm:presLayoutVars>
      </dgm:prSet>
      <dgm:spPr/>
    </dgm:pt>
  </dgm:ptLst>
  <dgm:cxnLst>
    <dgm:cxn modelId="{B7EBEB17-18B6-426A-9F65-A54BC1A40E3D}" type="presOf" srcId="{EDBB75F7-1C1D-4DBC-A3AF-2243FF48E6E0}" destId="{61EA4392-2645-4624-B8DA-0B3D82664996}" srcOrd="0" destOrd="0" presId="urn:microsoft.com/office/officeart/2005/8/layout/vProcess5"/>
    <dgm:cxn modelId="{4075CA38-0D2E-4866-8565-E0AB3A0846B5}" type="presOf" srcId="{149942C9-D283-494C-8B4A-083C1CE174E4}" destId="{6E67ED47-61CA-4B41-B242-4E193C3DA652}" srcOrd="1" destOrd="0" presId="urn:microsoft.com/office/officeart/2005/8/layout/vProcess5"/>
    <dgm:cxn modelId="{B1F30A47-7CC3-4380-B5C2-91E97463E0A8}" srcId="{60A72080-044F-4A78-8D65-2374400C8C28}" destId="{149942C9-D283-494C-8B4A-083C1CE174E4}" srcOrd="1" destOrd="0" parTransId="{8E9B2A9F-DD23-4EE3-BB48-CF2E7F4BC13F}" sibTransId="{BE69EC6F-E3ED-4FBF-9AFA-140A612336A1}"/>
    <dgm:cxn modelId="{90D17A6E-D69B-4519-84A6-9787B82605CD}" type="presOf" srcId="{60A72080-044F-4A78-8D65-2374400C8C28}" destId="{18543BE8-3760-42EA-8FBB-65F7C9AAFA3E}" srcOrd="0" destOrd="0" presId="urn:microsoft.com/office/officeart/2005/8/layout/vProcess5"/>
    <dgm:cxn modelId="{515F3A7E-B2FF-443B-A9A9-CA23ACA1F753}" type="presOf" srcId="{42263C7F-9E7B-4C97-8A65-5142F4C6AF8A}" destId="{13BADD69-689A-46C5-B30D-4DC9F916F6A0}" srcOrd="0" destOrd="0" presId="urn:microsoft.com/office/officeart/2005/8/layout/vProcess5"/>
    <dgm:cxn modelId="{1645868A-F255-4088-B916-44E9FC195369}" type="presOf" srcId="{EDBB75F7-1C1D-4DBC-A3AF-2243FF48E6E0}" destId="{F9A22A4D-78F9-4C4F-8F87-80EEF1E339AC}" srcOrd="1" destOrd="0" presId="urn:microsoft.com/office/officeart/2005/8/layout/vProcess5"/>
    <dgm:cxn modelId="{E6EFA994-EB6B-4CB3-9534-303A431F96E3}" srcId="{60A72080-044F-4A78-8D65-2374400C8C28}" destId="{EDBB75F7-1C1D-4DBC-A3AF-2243FF48E6E0}" srcOrd="2" destOrd="0" parTransId="{91368651-CAEE-494B-9D94-D4675555F49B}" sibTransId="{38EAF143-847B-4484-A0D0-E0661B3460DB}"/>
    <dgm:cxn modelId="{CE346C99-E221-4C0E-BEB1-13FD2F7F737E}" type="presOf" srcId="{A10EE199-B561-4F71-B314-1CA3F34E56C5}" destId="{FA1DF87C-AB5F-4C95-8CCF-C3CD098784F4}" srcOrd="1" destOrd="0" presId="urn:microsoft.com/office/officeart/2005/8/layout/vProcess5"/>
    <dgm:cxn modelId="{70C0599B-D822-4290-A166-159313D92904}" type="presOf" srcId="{149942C9-D283-494C-8B4A-083C1CE174E4}" destId="{0D80D046-5B09-4C44-A9BC-07D552D3475E}" srcOrd="0" destOrd="0" presId="urn:microsoft.com/office/officeart/2005/8/layout/vProcess5"/>
    <dgm:cxn modelId="{50635AC2-8F32-46C5-B606-C337D22C3B53}" srcId="{60A72080-044F-4A78-8D65-2374400C8C28}" destId="{A10EE199-B561-4F71-B314-1CA3F34E56C5}" srcOrd="0" destOrd="0" parTransId="{95F9C1DF-B918-4B80-AE55-DE85EBFA540B}" sibTransId="{42263C7F-9E7B-4C97-8A65-5142F4C6AF8A}"/>
    <dgm:cxn modelId="{A6B7D2CF-876B-452E-9FAA-2275DC88B5B4}" type="presOf" srcId="{A10EE199-B561-4F71-B314-1CA3F34E56C5}" destId="{16A06B75-31BC-4B61-AE94-4C6556F362C3}" srcOrd="0" destOrd="0" presId="urn:microsoft.com/office/officeart/2005/8/layout/vProcess5"/>
    <dgm:cxn modelId="{E20A13D4-E79C-4EF7-B74E-4307486DA759}" type="presOf" srcId="{BE69EC6F-E3ED-4FBF-9AFA-140A612336A1}" destId="{1717F819-A7DF-4A59-BF1F-BC2B8670C9D0}" srcOrd="0" destOrd="0" presId="urn:microsoft.com/office/officeart/2005/8/layout/vProcess5"/>
    <dgm:cxn modelId="{9536DA95-3425-4929-8118-53DFB36E7490}" type="presParOf" srcId="{18543BE8-3760-42EA-8FBB-65F7C9AAFA3E}" destId="{E9206B54-62B3-40B5-98E5-275A30E31B79}" srcOrd="0" destOrd="0" presId="urn:microsoft.com/office/officeart/2005/8/layout/vProcess5"/>
    <dgm:cxn modelId="{1A570BDB-D93B-4367-93B7-BC9D929F809F}" type="presParOf" srcId="{18543BE8-3760-42EA-8FBB-65F7C9AAFA3E}" destId="{16A06B75-31BC-4B61-AE94-4C6556F362C3}" srcOrd="1" destOrd="0" presId="urn:microsoft.com/office/officeart/2005/8/layout/vProcess5"/>
    <dgm:cxn modelId="{42654A4A-2D86-4B12-BA80-05DD36143E7D}" type="presParOf" srcId="{18543BE8-3760-42EA-8FBB-65F7C9AAFA3E}" destId="{0D80D046-5B09-4C44-A9BC-07D552D3475E}" srcOrd="2" destOrd="0" presId="urn:microsoft.com/office/officeart/2005/8/layout/vProcess5"/>
    <dgm:cxn modelId="{E5D040FF-A544-4A41-A84F-839E8CED2533}" type="presParOf" srcId="{18543BE8-3760-42EA-8FBB-65F7C9AAFA3E}" destId="{61EA4392-2645-4624-B8DA-0B3D82664996}" srcOrd="3" destOrd="0" presId="urn:microsoft.com/office/officeart/2005/8/layout/vProcess5"/>
    <dgm:cxn modelId="{03361A2E-9EA3-4075-8274-7C45C70B3594}" type="presParOf" srcId="{18543BE8-3760-42EA-8FBB-65F7C9AAFA3E}" destId="{13BADD69-689A-46C5-B30D-4DC9F916F6A0}" srcOrd="4" destOrd="0" presId="urn:microsoft.com/office/officeart/2005/8/layout/vProcess5"/>
    <dgm:cxn modelId="{AB5D7785-823D-47E1-AEF1-D266C40552DF}" type="presParOf" srcId="{18543BE8-3760-42EA-8FBB-65F7C9AAFA3E}" destId="{1717F819-A7DF-4A59-BF1F-BC2B8670C9D0}" srcOrd="5" destOrd="0" presId="urn:microsoft.com/office/officeart/2005/8/layout/vProcess5"/>
    <dgm:cxn modelId="{46BB20B8-AA9C-4E01-8E72-B98AF7C9B3AE}" type="presParOf" srcId="{18543BE8-3760-42EA-8FBB-65F7C9AAFA3E}" destId="{FA1DF87C-AB5F-4C95-8CCF-C3CD098784F4}" srcOrd="6" destOrd="0" presId="urn:microsoft.com/office/officeart/2005/8/layout/vProcess5"/>
    <dgm:cxn modelId="{6EEB94AA-9FAB-44E5-8B5B-2E8081E17C45}" type="presParOf" srcId="{18543BE8-3760-42EA-8FBB-65F7C9AAFA3E}" destId="{6E67ED47-61CA-4B41-B242-4E193C3DA652}" srcOrd="7" destOrd="0" presId="urn:microsoft.com/office/officeart/2005/8/layout/vProcess5"/>
    <dgm:cxn modelId="{67EED959-5FD1-4118-B796-DAE71EA86118}" type="presParOf" srcId="{18543BE8-3760-42EA-8FBB-65F7C9AAFA3E}" destId="{F9A22A4D-78F9-4C4F-8F87-80EEF1E339A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83EBFC-E8B1-47A3-B66A-47650C693D8A}"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4C63573D-4711-40F6-92CB-C9BDA70E7499}">
      <dgm:prSet/>
      <dgm:spPr/>
      <dgm:t>
        <a:bodyPr/>
        <a:lstStyle/>
        <a:p>
          <a:r>
            <a:rPr lang="es-ES" b="1"/>
            <a:t>Equipos psicopedagógicos: </a:t>
          </a:r>
          <a:r>
            <a:rPr lang="es-ES"/>
            <a:t>están compuestos por diversos profesionales especialistas y su función es prestar apoyo a los diversos sectores de la comunidad escolar. Sus funciones generales consisten en prevenir dificultades escolares y anticiparse a ellas, propiciar los medios adecuados a los alumnos que no alcancen los objetivos curriculares mínimos, ajustar los procesos de evaluación y seguimiento a las necesidades concretas, asesorar y ofrecer apoyo técnico a padres y otros profesionales… Más adelante profundizaremos en su organización y funciones.</a:t>
          </a:r>
          <a:endParaRPr lang="en-US"/>
        </a:p>
      </dgm:t>
    </dgm:pt>
    <dgm:pt modelId="{0F4788F6-6290-479D-AFE8-8BF3DD2B72BA}" type="parTrans" cxnId="{861062E1-8CD0-4B8D-94E7-A0090055E179}">
      <dgm:prSet/>
      <dgm:spPr/>
      <dgm:t>
        <a:bodyPr/>
        <a:lstStyle/>
        <a:p>
          <a:endParaRPr lang="en-US"/>
        </a:p>
      </dgm:t>
    </dgm:pt>
    <dgm:pt modelId="{5CDF4A93-5A12-4CE7-98B9-5B2505E00B58}" type="sibTrans" cxnId="{861062E1-8CD0-4B8D-94E7-A0090055E179}">
      <dgm:prSet/>
      <dgm:spPr/>
      <dgm:t>
        <a:bodyPr/>
        <a:lstStyle/>
        <a:p>
          <a:endParaRPr lang="en-US"/>
        </a:p>
      </dgm:t>
    </dgm:pt>
    <dgm:pt modelId="{D4E58ECD-4D94-4218-A614-0EA66C92C888}">
      <dgm:prSet/>
      <dgm:spPr/>
      <dgm:t>
        <a:bodyPr/>
        <a:lstStyle/>
        <a:p>
          <a:r>
            <a:rPr lang="es-ES" b="1"/>
            <a:t>Otros profesionales: </a:t>
          </a:r>
          <a:r>
            <a:rPr lang="es-ES"/>
            <a:t>logopedas, fisioterapeutas, maestros AL (audición y lenguaje…), personal auxiliar especial (trabajador social, terapeutas ocupacionales, enfermeros, monitores o cuidadores, celadores, vigilantes, conductores…)...</a:t>
          </a:r>
          <a:endParaRPr lang="en-US"/>
        </a:p>
      </dgm:t>
    </dgm:pt>
    <dgm:pt modelId="{F1AE863C-E3B8-46AD-8BFB-8680F8D9625B}" type="parTrans" cxnId="{662D4E2D-5BAE-4BDC-AB76-54E02CF45A75}">
      <dgm:prSet/>
      <dgm:spPr/>
      <dgm:t>
        <a:bodyPr/>
        <a:lstStyle/>
        <a:p>
          <a:endParaRPr lang="en-US"/>
        </a:p>
      </dgm:t>
    </dgm:pt>
    <dgm:pt modelId="{056EB0F6-C90D-4318-A81A-F1C9A9BA945E}" type="sibTrans" cxnId="{662D4E2D-5BAE-4BDC-AB76-54E02CF45A75}">
      <dgm:prSet/>
      <dgm:spPr/>
      <dgm:t>
        <a:bodyPr/>
        <a:lstStyle/>
        <a:p>
          <a:endParaRPr lang="en-US"/>
        </a:p>
      </dgm:t>
    </dgm:pt>
    <dgm:pt modelId="{F79CED63-DC18-4998-B4E7-4E3C9E4F054F}" type="pres">
      <dgm:prSet presAssocID="{C583EBFC-E8B1-47A3-B66A-47650C693D8A}" presName="hierChild1" presStyleCnt="0">
        <dgm:presLayoutVars>
          <dgm:chPref val="1"/>
          <dgm:dir/>
          <dgm:animOne val="branch"/>
          <dgm:animLvl val="lvl"/>
          <dgm:resizeHandles/>
        </dgm:presLayoutVars>
      </dgm:prSet>
      <dgm:spPr/>
    </dgm:pt>
    <dgm:pt modelId="{BD6F4FDB-E747-4A90-BB4E-88DBA27A5F06}" type="pres">
      <dgm:prSet presAssocID="{4C63573D-4711-40F6-92CB-C9BDA70E7499}" presName="hierRoot1" presStyleCnt="0"/>
      <dgm:spPr/>
    </dgm:pt>
    <dgm:pt modelId="{5C15820D-B62C-4771-9F50-B0C62F968686}" type="pres">
      <dgm:prSet presAssocID="{4C63573D-4711-40F6-92CB-C9BDA70E7499}" presName="composite" presStyleCnt="0"/>
      <dgm:spPr/>
    </dgm:pt>
    <dgm:pt modelId="{177F0A27-2257-40D4-A107-3C218E9559EB}" type="pres">
      <dgm:prSet presAssocID="{4C63573D-4711-40F6-92CB-C9BDA70E7499}" presName="background" presStyleLbl="node0" presStyleIdx="0" presStyleCnt="2"/>
      <dgm:spPr/>
    </dgm:pt>
    <dgm:pt modelId="{1F6022A0-2886-464B-9F07-E90ECF9B1407}" type="pres">
      <dgm:prSet presAssocID="{4C63573D-4711-40F6-92CB-C9BDA70E7499}" presName="text" presStyleLbl="fgAcc0" presStyleIdx="0" presStyleCnt="2">
        <dgm:presLayoutVars>
          <dgm:chPref val="3"/>
        </dgm:presLayoutVars>
      </dgm:prSet>
      <dgm:spPr/>
    </dgm:pt>
    <dgm:pt modelId="{5264CCE4-8EDE-4299-9505-8813496EFDBD}" type="pres">
      <dgm:prSet presAssocID="{4C63573D-4711-40F6-92CB-C9BDA70E7499}" presName="hierChild2" presStyleCnt="0"/>
      <dgm:spPr/>
    </dgm:pt>
    <dgm:pt modelId="{E8912B0F-C8D8-4D79-A3DE-18B88F554308}" type="pres">
      <dgm:prSet presAssocID="{D4E58ECD-4D94-4218-A614-0EA66C92C888}" presName="hierRoot1" presStyleCnt="0"/>
      <dgm:spPr/>
    </dgm:pt>
    <dgm:pt modelId="{06254C07-B51F-4C86-BC56-7CC26E3E2D4E}" type="pres">
      <dgm:prSet presAssocID="{D4E58ECD-4D94-4218-A614-0EA66C92C888}" presName="composite" presStyleCnt="0"/>
      <dgm:spPr/>
    </dgm:pt>
    <dgm:pt modelId="{229FCED9-C876-4AA1-B66D-29AEF7ABB072}" type="pres">
      <dgm:prSet presAssocID="{D4E58ECD-4D94-4218-A614-0EA66C92C888}" presName="background" presStyleLbl="node0" presStyleIdx="1" presStyleCnt="2"/>
      <dgm:spPr/>
    </dgm:pt>
    <dgm:pt modelId="{B6BF57F2-5DCD-4B48-B258-A843025FD48B}" type="pres">
      <dgm:prSet presAssocID="{D4E58ECD-4D94-4218-A614-0EA66C92C888}" presName="text" presStyleLbl="fgAcc0" presStyleIdx="1" presStyleCnt="2">
        <dgm:presLayoutVars>
          <dgm:chPref val="3"/>
        </dgm:presLayoutVars>
      </dgm:prSet>
      <dgm:spPr/>
    </dgm:pt>
    <dgm:pt modelId="{A3779946-3A83-44CC-9D71-97C85A9D3A30}" type="pres">
      <dgm:prSet presAssocID="{D4E58ECD-4D94-4218-A614-0EA66C92C888}" presName="hierChild2" presStyleCnt="0"/>
      <dgm:spPr/>
    </dgm:pt>
  </dgm:ptLst>
  <dgm:cxnLst>
    <dgm:cxn modelId="{662D4E2D-5BAE-4BDC-AB76-54E02CF45A75}" srcId="{C583EBFC-E8B1-47A3-B66A-47650C693D8A}" destId="{D4E58ECD-4D94-4218-A614-0EA66C92C888}" srcOrd="1" destOrd="0" parTransId="{F1AE863C-E3B8-46AD-8BFB-8680F8D9625B}" sibTransId="{056EB0F6-C90D-4318-A81A-F1C9A9BA945E}"/>
    <dgm:cxn modelId="{E18F3694-69AE-4F9D-83A0-47D283D6BF35}" type="presOf" srcId="{D4E58ECD-4D94-4218-A614-0EA66C92C888}" destId="{B6BF57F2-5DCD-4B48-B258-A843025FD48B}" srcOrd="0" destOrd="0" presId="urn:microsoft.com/office/officeart/2005/8/layout/hierarchy1"/>
    <dgm:cxn modelId="{AA9E35AD-67B5-40F6-9844-8B23CD716607}" type="presOf" srcId="{4C63573D-4711-40F6-92CB-C9BDA70E7499}" destId="{1F6022A0-2886-464B-9F07-E90ECF9B1407}" srcOrd="0" destOrd="0" presId="urn:microsoft.com/office/officeart/2005/8/layout/hierarchy1"/>
    <dgm:cxn modelId="{827722B1-C9CA-499D-BB4F-6BEA6974E1FF}" type="presOf" srcId="{C583EBFC-E8B1-47A3-B66A-47650C693D8A}" destId="{F79CED63-DC18-4998-B4E7-4E3C9E4F054F}" srcOrd="0" destOrd="0" presId="urn:microsoft.com/office/officeart/2005/8/layout/hierarchy1"/>
    <dgm:cxn modelId="{861062E1-8CD0-4B8D-94E7-A0090055E179}" srcId="{C583EBFC-E8B1-47A3-B66A-47650C693D8A}" destId="{4C63573D-4711-40F6-92CB-C9BDA70E7499}" srcOrd="0" destOrd="0" parTransId="{0F4788F6-6290-479D-AFE8-8BF3DD2B72BA}" sibTransId="{5CDF4A93-5A12-4CE7-98B9-5B2505E00B58}"/>
    <dgm:cxn modelId="{42904655-6017-4DF5-BEF5-01DCDCEE80A3}" type="presParOf" srcId="{F79CED63-DC18-4998-B4E7-4E3C9E4F054F}" destId="{BD6F4FDB-E747-4A90-BB4E-88DBA27A5F06}" srcOrd="0" destOrd="0" presId="urn:microsoft.com/office/officeart/2005/8/layout/hierarchy1"/>
    <dgm:cxn modelId="{2FC12486-3A50-49DD-8798-ACF4CDEB218F}" type="presParOf" srcId="{BD6F4FDB-E747-4A90-BB4E-88DBA27A5F06}" destId="{5C15820D-B62C-4771-9F50-B0C62F968686}" srcOrd="0" destOrd="0" presId="urn:microsoft.com/office/officeart/2005/8/layout/hierarchy1"/>
    <dgm:cxn modelId="{8853BB85-B270-442B-8094-D51567D30084}" type="presParOf" srcId="{5C15820D-B62C-4771-9F50-B0C62F968686}" destId="{177F0A27-2257-40D4-A107-3C218E9559EB}" srcOrd="0" destOrd="0" presId="urn:microsoft.com/office/officeart/2005/8/layout/hierarchy1"/>
    <dgm:cxn modelId="{AA56A25E-ECFF-4BC3-B47F-5B30CEFEEBD2}" type="presParOf" srcId="{5C15820D-B62C-4771-9F50-B0C62F968686}" destId="{1F6022A0-2886-464B-9F07-E90ECF9B1407}" srcOrd="1" destOrd="0" presId="urn:microsoft.com/office/officeart/2005/8/layout/hierarchy1"/>
    <dgm:cxn modelId="{382BD7EE-42FD-4311-B69D-05D6577BF8A7}" type="presParOf" srcId="{BD6F4FDB-E747-4A90-BB4E-88DBA27A5F06}" destId="{5264CCE4-8EDE-4299-9505-8813496EFDBD}" srcOrd="1" destOrd="0" presId="urn:microsoft.com/office/officeart/2005/8/layout/hierarchy1"/>
    <dgm:cxn modelId="{B4396A7E-494E-4B74-BC88-02C7ECE94989}" type="presParOf" srcId="{F79CED63-DC18-4998-B4E7-4E3C9E4F054F}" destId="{E8912B0F-C8D8-4D79-A3DE-18B88F554308}" srcOrd="1" destOrd="0" presId="urn:microsoft.com/office/officeart/2005/8/layout/hierarchy1"/>
    <dgm:cxn modelId="{EA03EEDC-F51C-4E31-971F-558C66BBD09A}" type="presParOf" srcId="{E8912B0F-C8D8-4D79-A3DE-18B88F554308}" destId="{06254C07-B51F-4C86-BC56-7CC26E3E2D4E}" srcOrd="0" destOrd="0" presId="urn:microsoft.com/office/officeart/2005/8/layout/hierarchy1"/>
    <dgm:cxn modelId="{4C814E19-6C20-4A43-A2BB-805F7AAAD550}" type="presParOf" srcId="{06254C07-B51F-4C86-BC56-7CC26E3E2D4E}" destId="{229FCED9-C876-4AA1-B66D-29AEF7ABB072}" srcOrd="0" destOrd="0" presId="urn:microsoft.com/office/officeart/2005/8/layout/hierarchy1"/>
    <dgm:cxn modelId="{EF20CED4-0A47-470B-926A-F3784A194FE8}" type="presParOf" srcId="{06254C07-B51F-4C86-BC56-7CC26E3E2D4E}" destId="{B6BF57F2-5DCD-4B48-B258-A843025FD48B}" srcOrd="1" destOrd="0" presId="urn:microsoft.com/office/officeart/2005/8/layout/hierarchy1"/>
    <dgm:cxn modelId="{068192FB-CBE0-4B4D-8F7E-95D719DBBF38}" type="presParOf" srcId="{E8912B0F-C8D8-4D79-A3DE-18B88F554308}" destId="{A3779946-3A83-44CC-9D71-97C85A9D3A3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A1F849-AECD-478E-B48E-A37B0BE0C476}" type="doc">
      <dgm:prSet loTypeId="urn:microsoft.com/office/officeart/2005/8/layout/default" loCatId="list" qsTypeId="urn:microsoft.com/office/officeart/2005/8/quickstyle/simple2" qsCatId="simple" csTypeId="urn:microsoft.com/office/officeart/2005/8/colors/accent0_3" csCatId="mainScheme"/>
      <dgm:spPr/>
      <dgm:t>
        <a:bodyPr/>
        <a:lstStyle/>
        <a:p>
          <a:endParaRPr lang="en-US"/>
        </a:p>
      </dgm:t>
    </dgm:pt>
    <dgm:pt modelId="{E8B1DBB7-11F2-45D6-A1E5-97C3B29A19D8}">
      <dgm:prSet/>
      <dgm:spPr/>
      <dgm:t>
        <a:bodyPr/>
        <a:lstStyle/>
        <a:p>
          <a:r>
            <a:rPr lang="es-ES"/>
            <a:t>Elementos materiales de acceso al currículo y su organización</a:t>
          </a:r>
          <a:endParaRPr lang="en-US"/>
        </a:p>
      </dgm:t>
    </dgm:pt>
    <dgm:pt modelId="{3766E077-B229-45BD-9998-AB3A6DE6FD85}" type="parTrans" cxnId="{D56A91C4-F1EF-4AA1-AC11-8B1DB8F5F894}">
      <dgm:prSet/>
      <dgm:spPr/>
      <dgm:t>
        <a:bodyPr/>
        <a:lstStyle/>
        <a:p>
          <a:endParaRPr lang="en-US"/>
        </a:p>
      </dgm:t>
    </dgm:pt>
    <dgm:pt modelId="{2D8D5CEE-7F6C-4AC8-918D-CCB412B9BD59}" type="sibTrans" cxnId="{D56A91C4-F1EF-4AA1-AC11-8B1DB8F5F894}">
      <dgm:prSet/>
      <dgm:spPr/>
      <dgm:t>
        <a:bodyPr/>
        <a:lstStyle/>
        <a:p>
          <a:endParaRPr lang="en-US"/>
        </a:p>
      </dgm:t>
    </dgm:pt>
    <dgm:pt modelId="{DB1C5FB2-00BF-46A9-9C5B-55D75B1AC3BB}">
      <dgm:prSet/>
      <dgm:spPr/>
      <dgm:t>
        <a:bodyPr/>
        <a:lstStyle/>
        <a:p>
          <a:r>
            <a:rPr lang="es-ES"/>
            <a:t>Los</a:t>
          </a:r>
          <a:r>
            <a:rPr lang="es-ES" b="1"/>
            <a:t> </a:t>
          </a:r>
          <a:r>
            <a:rPr lang="es-ES"/>
            <a:t>tipos de elementos materiales son:</a:t>
          </a:r>
          <a:endParaRPr lang="en-US"/>
        </a:p>
      </dgm:t>
    </dgm:pt>
    <dgm:pt modelId="{3F2F327E-4711-474B-9126-B9CCA9FBBC0E}" type="parTrans" cxnId="{9CC6A245-C1B1-4D35-83B6-8E34C8E806DE}">
      <dgm:prSet/>
      <dgm:spPr/>
      <dgm:t>
        <a:bodyPr/>
        <a:lstStyle/>
        <a:p>
          <a:endParaRPr lang="en-US"/>
        </a:p>
      </dgm:t>
    </dgm:pt>
    <dgm:pt modelId="{E7EC86A1-A6B4-49FA-A227-D13F4A7E5255}" type="sibTrans" cxnId="{9CC6A245-C1B1-4D35-83B6-8E34C8E806DE}">
      <dgm:prSet/>
      <dgm:spPr/>
      <dgm:t>
        <a:bodyPr/>
        <a:lstStyle/>
        <a:p>
          <a:endParaRPr lang="en-US"/>
        </a:p>
      </dgm:t>
    </dgm:pt>
    <dgm:pt modelId="{4E78B2D1-5AEA-44CB-9B71-D437A62C2892}">
      <dgm:prSet/>
      <dgm:spPr/>
      <dgm:t>
        <a:bodyPr/>
        <a:lstStyle/>
        <a:p>
          <a:r>
            <a:rPr lang="es-ES"/>
            <a:t>Los espacios</a:t>
          </a:r>
          <a:r>
            <a:rPr lang="es-ES" b="1"/>
            <a:t> </a:t>
          </a:r>
          <a:r>
            <a:rPr lang="es-ES"/>
            <a:t>de los que el centro dispone para llevar a cabo su actividad y organización.</a:t>
          </a:r>
          <a:endParaRPr lang="en-US"/>
        </a:p>
      </dgm:t>
    </dgm:pt>
    <dgm:pt modelId="{A66EA145-EF69-4324-A1B3-C39DE0939385}" type="parTrans" cxnId="{C21FDB31-DDCB-4B5A-BA24-A58FE8BAC3D4}">
      <dgm:prSet/>
      <dgm:spPr/>
      <dgm:t>
        <a:bodyPr/>
        <a:lstStyle/>
        <a:p>
          <a:endParaRPr lang="en-US"/>
        </a:p>
      </dgm:t>
    </dgm:pt>
    <dgm:pt modelId="{40D9AA6E-0E2C-451D-9255-F188130B64A2}" type="sibTrans" cxnId="{C21FDB31-DDCB-4B5A-BA24-A58FE8BAC3D4}">
      <dgm:prSet/>
      <dgm:spPr/>
      <dgm:t>
        <a:bodyPr/>
        <a:lstStyle/>
        <a:p>
          <a:endParaRPr lang="en-US"/>
        </a:p>
      </dgm:t>
    </dgm:pt>
    <dgm:pt modelId="{ED27C486-3326-492B-9E43-D152F15DFD7A}">
      <dgm:prSet/>
      <dgm:spPr/>
      <dgm:t>
        <a:bodyPr/>
        <a:lstStyle/>
        <a:p>
          <a:r>
            <a:rPr lang="es-ES"/>
            <a:t>El mobiliario, equipamiento general del centro y los recursos didácticos.</a:t>
          </a:r>
          <a:endParaRPr lang="en-US"/>
        </a:p>
      </dgm:t>
    </dgm:pt>
    <dgm:pt modelId="{DCA066D7-A066-4CE7-A565-BD1DB6A6F154}" type="parTrans" cxnId="{5169EDEC-DE66-419D-BAAA-1FCDA955E08A}">
      <dgm:prSet/>
      <dgm:spPr/>
      <dgm:t>
        <a:bodyPr/>
        <a:lstStyle/>
        <a:p>
          <a:endParaRPr lang="en-US"/>
        </a:p>
      </dgm:t>
    </dgm:pt>
    <dgm:pt modelId="{FE5AE19A-DF50-4F34-862C-35894816C20A}" type="sibTrans" cxnId="{5169EDEC-DE66-419D-BAAA-1FCDA955E08A}">
      <dgm:prSet/>
      <dgm:spPr/>
      <dgm:t>
        <a:bodyPr/>
        <a:lstStyle/>
        <a:p>
          <a:endParaRPr lang="en-US"/>
        </a:p>
      </dgm:t>
    </dgm:pt>
    <dgm:pt modelId="{9F409A9C-98C0-429F-AA34-A517AD84581B}">
      <dgm:prSet/>
      <dgm:spPr/>
      <dgm:t>
        <a:bodyPr/>
        <a:lstStyle/>
        <a:p>
          <a:r>
            <a:rPr lang="es-ES"/>
            <a:t>El tiempo y su organización para llevar a cabo la planificación de actividades.</a:t>
          </a:r>
          <a:endParaRPr lang="en-US"/>
        </a:p>
      </dgm:t>
    </dgm:pt>
    <dgm:pt modelId="{5F4F8720-7626-4A19-954D-7821D5892431}" type="parTrans" cxnId="{02A4BA24-1C1A-48DE-B159-31E13CC5DE2A}">
      <dgm:prSet/>
      <dgm:spPr/>
      <dgm:t>
        <a:bodyPr/>
        <a:lstStyle/>
        <a:p>
          <a:endParaRPr lang="en-US"/>
        </a:p>
      </dgm:t>
    </dgm:pt>
    <dgm:pt modelId="{5EB7C1F7-615D-4E94-B474-C5CD0164446E}" type="sibTrans" cxnId="{02A4BA24-1C1A-48DE-B159-31E13CC5DE2A}">
      <dgm:prSet/>
      <dgm:spPr/>
      <dgm:t>
        <a:bodyPr/>
        <a:lstStyle/>
        <a:p>
          <a:endParaRPr lang="en-US"/>
        </a:p>
      </dgm:t>
    </dgm:pt>
    <dgm:pt modelId="{F54238F3-4EC7-4DAF-964B-85A9038FD495}" type="pres">
      <dgm:prSet presAssocID="{A2A1F849-AECD-478E-B48E-A37B0BE0C476}" presName="diagram" presStyleCnt="0">
        <dgm:presLayoutVars>
          <dgm:dir/>
          <dgm:resizeHandles val="exact"/>
        </dgm:presLayoutVars>
      </dgm:prSet>
      <dgm:spPr/>
    </dgm:pt>
    <dgm:pt modelId="{CE313FDC-6C54-4815-945A-D5AA4F3A8910}" type="pres">
      <dgm:prSet presAssocID="{E8B1DBB7-11F2-45D6-A1E5-97C3B29A19D8}" presName="node" presStyleLbl="node1" presStyleIdx="0" presStyleCnt="5">
        <dgm:presLayoutVars>
          <dgm:bulletEnabled val="1"/>
        </dgm:presLayoutVars>
      </dgm:prSet>
      <dgm:spPr/>
    </dgm:pt>
    <dgm:pt modelId="{12B42645-C806-4A53-9D2F-7C08688BCBC3}" type="pres">
      <dgm:prSet presAssocID="{2D8D5CEE-7F6C-4AC8-918D-CCB412B9BD59}" presName="sibTrans" presStyleCnt="0"/>
      <dgm:spPr/>
    </dgm:pt>
    <dgm:pt modelId="{4D4E2F59-763A-4ED9-B947-C0059A14113D}" type="pres">
      <dgm:prSet presAssocID="{DB1C5FB2-00BF-46A9-9C5B-55D75B1AC3BB}" presName="node" presStyleLbl="node1" presStyleIdx="1" presStyleCnt="5">
        <dgm:presLayoutVars>
          <dgm:bulletEnabled val="1"/>
        </dgm:presLayoutVars>
      </dgm:prSet>
      <dgm:spPr/>
    </dgm:pt>
    <dgm:pt modelId="{0ED5238F-1D13-4B6D-965B-1CBCC5A5B52A}" type="pres">
      <dgm:prSet presAssocID="{E7EC86A1-A6B4-49FA-A227-D13F4A7E5255}" presName="sibTrans" presStyleCnt="0"/>
      <dgm:spPr/>
    </dgm:pt>
    <dgm:pt modelId="{3EB67AC8-B996-449F-B5F9-9EDEC759F07C}" type="pres">
      <dgm:prSet presAssocID="{4E78B2D1-5AEA-44CB-9B71-D437A62C2892}" presName="node" presStyleLbl="node1" presStyleIdx="2" presStyleCnt="5">
        <dgm:presLayoutVars>
          <dgm:bulletEnabled val="1"/>
        </dgm:presLayoutVars>
      </dgm:prSet>
      <dgm:spPr/>
    </dgm:pt>
    <dgm:pt modelId="{9632E1A0-DEBD-464D-8EF7-7BE90D789AFC}" type="pres">
      <dgm:prSet presAssocID="{40D9AA6E-0E2C-451D-9255-F188130B64A2}" presName="sibTrans" presStyleCnt="0"/>
      <dgm:spPr/>
    </dgm:pt>
    <dgm:pt modelId="{CC5B31A1-C4AD-4FD6-A2A7-7883FCCF4E79}" type="pres">
      <dgm:prSet presAssocID="{ED27C486-3326-492B-9E43-D152F15DFD7A}" presName="node" presStyleLbl="node1" presStyleIdx="3" presStyleCnt="5">
        <dgm:presLayoutVars>
          <dgm:bulletEnabled val="1"/>
        </dgm:presLayoutVars>
      </dgm:prSet>
      <dgm:spPr/>
    </dgm:pt>
    <dgm:pt modelId="{D905CD43-36E0-42E0-9FA1-9685E617D472}" type="pres">
      <dgm:prSet presAssocID="{FE5AE19A-DF50-4F34-862C-35894816C20A}" presName="sibTrans" presStyleCnt="0"/>
      <dgm:spPr/>
    </dgm:pt>
    <dgm:pt modelId="{F74B1DA1-B504-4ECF-ACC4-A5E904132DC6}" type="pres">
      <dgm:prSet presAssocID="{9F409A9C-98C0-429F-AA34-A517AD84581B}" presName="node" presStyleLbl="node1" presStyleIdx="4" presStyleCnt="5">
        <dgm:presLayoutVars>
          <dgm:bulletEnabled val="1"/>
        </dgm:presLayoutVars>
      </dgm:prSet>
      <dgm:spPr/>
    </dgm:pt>
  </dgm:ptLst>
  <dgm:cxnLst>
    <dgm:cxn modelId="{C5D27906-95BC-4CD6-9967-45B93BE60A9F}" type="presOf" srcId="{ED27C486-3326-492B-9E43-D152F15DFD7A}" destId="{CC5B31A1-C4AD-4FD6-A2A7-7883FCCF4E79}" srcOrd="0" destOrd="0" presId="urn:microsoft.com/office/officeart/2005/8/layout/default"/>
    <dgm:cxn modelId="{02A4BA24-1C1A-48DE-B159-31E13CC5DE2A}" srcId="{A2A1F849-AECD-478E-B48E-A37B0BE0C476}" destId="{9F409A9C-98C0-429F-AA34-A517AD84581B}" srcOrd="4" destOrd="0" parTransId="{5F4F8720-7626-4A19-954D-7821D5892431}" sibTransId="{5EB7C1F7-615D-4E94-B474-C5CD0164446E}"/>
    <dgm:cxn modelId="{C21FDB31-DDCB-4B5A-BA24-A58FE8BAC3D4}" srcId="{A2A1F849-AECD-478E-B48E-A37B0BE0C476}" destId="{4E78B2D1-5AEA-44CB-9B71-D437A62C2892}" srcOrd="2" destOrd="0" parTransId="{A66EA145-EF69-4324-A1B3-C39DE0939385}" sibTransId="{40D9AA6E-0E2C-451D-9255-F188130B64A2}"/>
    <dgm:cxn modelId="{2089725F-C433-4932-862C-3BF0A61F7477}" type="presOf" srcId="{9F409A9C-98C0-429F-AA34-A517AD84581B}" destId="{F74B1DA1-B504-4ECF-ACC4-A5E904132DC6}" srcOrd="0" destOrd="0" presId="urn:microsoft.com/office/officeart/2005/8/layout/default"/>
    <dgm:cxn modelId="{9CC6A245-C1B1-4D35-83B6-8E34C8E806DE}" srcId="{A2A1F849-AECD-478E-B48E-A37B0BE0C476}" destId="{DB1C5FB2-00BF-46A9-9C5B-55D75B1AC3BB}" srcOrd="1" destOrd="0" parTransId="{3F2F327E-4711-474B-9126-B9CCA9FBBC0E}" sibTransId="{E7EC86A1-A6B4-49FA-A227-D13F4A7E5255}"/>
    <dgm:cxn modelId="{F79836A0-E840-4E42-A6CC-6F3B05CDD262}" type="presOf" srcId="{4E78B2D1-5AEA-44CB-9B71-D437A62C2892}" destId="{3EB67AC8-B996-449F-B5F9-9EDEC759F07C}" srcOrd="0" destOrd="0" presId="urn:microsoft.com/office/officeart/2005/8/layout/default"/>
    <dgm:cxn modelId="{188D7DB1-0FC0-4894-A136-FECF9885870B}" type="presOf" srcId="{E8B1DBB7-11F2-45D6-A1E5-97C3B29A19D8}" destId="{CE313FDC-6C54-4815-945A-D5AA4F3A8910}" srcOrd="0" destOrd="0" presId="urn:microsoft.com/office/officeart/2005/8/layout/default"/>
    <dgm:cxn modelId="{D56A91C4-F1EF-4AA1-AC11-8B1DB8F5F894}" srcId="{A2A1F849-AECD-478E-B48E-A37B0BE0C476}" destId="{E8B1DBB7-11F2-45D6-A1E5-97C3B29A19D8}" srcOrd="0" destOrd="0" parTransId="{3766E077-B229-45BD-9998-AB3A6DE6FD85}" sibTransId="{2D8D5CEE-7F6C-4AC8-918D-CCB412B9BD59}"/>
    <dgm:cxn modelId="{5169EDEC-DE66-419D-BAAA-1FCDA955E08A}" srcId="{A2A1F849-AECD-478E-B48E-A37B0BE0C476}" destId="{ED27C486-3326-492B-9E43-D152F15DFD7A}" srcOrd="3" destOrd="0" parTransId="{DCA066D7-A066-4CE7-A565-BD1DB6A6F154}" sibTransId="{FE5AE19A-DF50-4F34-862C-35894816C20A}"/>
    <dgm:cxn modelId="{EA8DD9F8-92A1-462C-BA2E-8B59289FD385}" type="presOf" srcId="{DB1C5FB2-00BF-46A9-9C5B-55D75B1AC3BB}" destId="{4D4E2F59-763A-4ED9-B947-C0059A14113D}" srcOrd="0" destOrd="0" presId="urn:microsoft.com/office/officeart/2005/8/layout/default"/>
    <dgm:cxn modelId="{38B4F1F8-942F-45C8-9A9E-6ECF78EC34C0}" type="presOf" srcId="{A2A1F849-AECD-478E-B48E-A37B0BE0C476}" destId="{F54238F3-4EC7-4DAF-964B-85A9038FD495}" srcOrd="0" destOrd="0" presId="urn:microsoft.com/office/officeart/2005/8/layout/default"/>
    <dgm:cxn modelId="{585311BB-1AE5-4A9B-9E85-349F016B856D}" type="presParOf" srcId="{F54238F3-4EC7-4DAF-964B-85A9038FD495}" destId="{CE313FDC-6C54-4815-945A-D5AA4F3A8910}" srcOrd="0" destOrd="0" presId="urn:microsoft.com/office/officeart/2005/8/layout/default"/>
    <dgm:cxn modelId="{D5E0CB9F-2E9F-4497-96F2-E5547331C2AC}" type="presParOf" srcId="{F54238F3-4EC7-4DAF-964B-85A9038FD495}" destId="{12B42645-C806-4A53-9D2F-7C08688BCBC3}" srcOrd="1" destOrd="0" presId="urn:microsoft.com/office/officeart/2005/8/layout/default"/>
    <dgm:cxn modelId="{684289F4-EDFC-4A88-9472-72E9B73653D9}" type="presParOf" srcId="{F54238F3-4EC7-4DAF-964B-85A9038FD495}" destId="{4D4E2F59-763A-4ED9-B947-C0059A14113D}" srcOrd="2" destOrd="0" presId="urn:microsoft.com/office/officeart/2005/8/layout/default"/>
    <dgm:cxn modelId="{DF2E3036-C7E1-4A2B-AB8E-DFD2BF638F14}" type="presParOf" srcId="{F54238F3-4EC7-4DAF-964B-85A9038FD495}" destId="{0ED5238F-1D13-4B6D-965B-1CBCC5A5B52A}" srcOrd="3" destOrd="0" presId="urn:microsoft.com/office/officeart/2005/8/layout/default"/>
    <dgm:cxn modelId="{9A87A4B0-4A98-45D7-9417-7B32375743A8}" type="presParOf" srcId="{F54238F3-4EC7-4DAF-964B-85A9038FD495}" destId="{3EB67AC8-B996-449F-B5F9-9EDEC759F07C}" srcOrd="4" destOrd="0" presId="urn:microsoft.com/office/officeart/2005/8/layout/default"/>
    <dgm:cxn modelId="{BFCEF097-08A3-44A8-90C9-38405E7EA1B9}" type="presParOf" srcId="{F54238F3-4EC7-4DAF-964B-85A9038FD495}" destId="{9632E1A0-DEBD-464D-8EF7-7BE90D789AFC}" srcOrd="5" destOrd="0" presId="urn:microsoft.com/office/officeart/2005/8/layout/default"/>
    <dgm:cxn modelId="{F7E5C17A-8505-4C69-837B-629BC70FB5B2}" type="presParOf" srcId="{F54238F3-4EC7-4DAF-964B-85A9038FD495}" destId="{CC5B31A1-C4AD-4FD6-A2A7-7883FCCF4E79}" srcOrd="6" destOrd="0" presId="urn:microsoft.com/office/officeart/2005/8/layout/default"/>
    <dgm:cxn modelId="{7B3639FE-C3D3-4E67-91C9-00FCEF8A3456}" type="presParOf" srcId="{F54238F3-4EC7-4DAF-964B-85A9038FD495}" destId="{D905CD43-36E0-42E0-9FA1-9685E617D472}" srcOrd="7" destOrd="0" presId="urn:microsoft.com/office/officeart/2005/8/layout/default"/>
    <dgm:cxn modelId="{50CC4B43-06E5-4A76-9DAF-97A977DB2796}" type="presParOf" srcId="{F54238F3-4EC7-4DAF-964B-85A9038FD495}" destId="{F74B1DA1-B504-4ECF-ACC4-A5E904132DC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CF32A7-05FA-4332-9E43-5E6F7FA9B8CB}"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3BD291D5-AB0A-4B56-8FAB-FA02EF861AE5}">
      <dgm:prSet/>
      <dgm:spPr/>
      <dgm:t>
        <a:bodyPr/>
        <a:lstStyle/>
        <a:p>
          <a:r>
            <a:rPr lang="es-ES"/>
            <a:t>Los recursos ordinarios hacen referencia a los profesionales que habitualmente trabajan en el centro, es decir, la enseñanza/tutoría orientada hacia todo el alumnado.</a:t>
          </a:r>
          <a:endParaRPr lang="en-US"/>
        </a:p>
      </dgm:t>
    </dgm:pt>
    <dgm:pt modelId="{E325F12F-2346-4B1E-B3F3-2FCAF05138CC}" type="parTrans" cxnId="{67A55DCB-919A-409A-81E9-7F0A88A8C8F9}">
      <dgm:prSet/>
      <dgm:spPr/>
      <dgm:t>
        <a:bodyPr/>
        <a:lstStyle/>
        <a:p>
          <a:endParaRPr lang="en-US"/>
        </a:p>
      </dgm:t>
    </dgm:pt>
    <dgm:pt modelId="{CA900670-EC90-4C35-A079-0D1AFA35E25A}" type="sibTrans" cxnId="{67A55DCB-919A-409A-81E9-7F0A88A8C8F9}">
      <dgm:prSet/>
      <dgm:spPr/>
      <dgm:t>
        <a:bodyPr/>
        <a:lstStyle/>
        <a:p>
          <a:endParaRPr lang="en-US"/>
        </a:p>
      </dgm:t>
    </dgm:pt>
    <dgm:pt modelId="{272B15F2-CC6C-477A-8ED7-F016225DF2C6}">
      <dgm:prSet/>
      <dgm:spPr/>
      <dgm:t>
        <a:bodyPr/>
        <a:lstStyle/>
        <a:p>
          <a:r>
            <a:rPr lang="es-ES"/>
            <a:t>Cuando se habla de servicios específicos, se alude a los profesionales especialistas en la Educación Especial, que bien están en el centro o bien acuden a él para atender a necesidades personales específicas</a:t>
          </a:r>
          <a:endParaRPr lang="en-US"/>
        </a:p>
      </dgm:t>
    </dgm:pt>
    <dgm:pt modelId="{1E1B3935-3DA1-4E5F-8813-E659405F57EF}" type="parTrans" cxnId="{989154BA-AD7A-4C97-B085-181716AE9366}">
      <dgm:prSet/>
      <dgm:spPr/>
      <dgm:t>
        <a:bodyPr/>
        <a:lstStyle/>
        <a:p>
          <a:endParaRPr lang="en-US"/>
        </a:p>
      </dgm:t>
    </dgm:pt>
    <dgm:pt modelId="{997A26B2-6F64-40DA-99A3-08FEE75D4051}" type="sibTrans" cxnId="{989154BA-AD7A-4C97-B085-181716AE9366}">
      <dgm:prSet/>
      <dgm:spPr/>
      <dgm:t>
        <a:bodyPr/>
        <a:lstStyle/>
        <a:p>
          <a:endParaRPr lang="en-US"/>
        </a:p>
      </dgm:t>
    </dgm:pt>
    <dgm:pt modelId="{8CE503F2-9256-4906-B239-AA7D30E7DBB1}" type="pres">
      <dgm:prSet presAssocID="{ABCF32A7-05FA-4332-9E43-5E6F7FA9B8CB}" presName="hierChild1" presStyleCnt="0">
        <dgm:presLayoutVars>
          <dgm:chPref val="1"/>
          <dgm:dir/>
          <dgm:animOne val="branch"/>
          <dgm:animLvl val="lvl"/>
          <dgm:resizeHandles/>
        </dgm:presLayoutVars>
      </dgm:prSet>
      <dgm:spPr/>
    </dgm:pt>
    <dgm:pt modelId="{702C930D-21D1-4484-A203-042D0E158823}" type="pres">
      <dgm:prSet presAssocID="{3BD291D5-AB0A-4B56-8FAB-FA02EF861AE5}" presName="hierRoot1" presStyleCnt="0"/>
      <dgm:spPr/>
    </dgm:pt>
    <dgm:pt modelId="{053F4789-083A-4137-8A5C-4FF8584F2714}" type="pres">
      <dgm:prSet presAssocID="{3BD291D5-AB0A-4B56-8FAB-FA02EF861AE5}" presName="composite" presStyleCnt="0"/>
      <dgm:spPr/>
    </dgm:pt>
    <dgm:pt modelId="{4F3995C1-B957-4C76-AC52-FD1BEF2E58C9}" type="pres">
      <dgm:prSet presAssocID="{3BD291D5-AB0A-4B56-8FAB-FA02EF861AE5}" presName="background" presStyleLbl="node0" presStyleIdx="0" presStyleCnt="2"/>
      <dgm:spPr/>
    </dgm:pt>
    <dgm:pt modelId="{FADB2D5A-BD49-4885-A93A-4EDAAF3CF768}" type="pres">
      <dgm:prSet presAssocID="{3BD291D5-AB0A-4B56-8FAB-FA02EF861AE5}" presName="text" presStyleLbl="fgAcc0" presStyleIdx="0" presStyleCnt="2">
        <dgm:presLayoutVars>
          <dgm:chPref val="3"/>
        </dgm:presLayoutVars>
      </dgm:prSet>
      <dgm:spPr/>
    </dgm:pt>
    <dgm:pt modelId="{51BC89DE-0382-46F1-99AB-538DD53B32C5}" type="pres">
      <dgm:prSet presAssocID="{3BD291D5-AB0A-4B56-8FAB-FA02EF861AE5}" presName="hierChild2" presStyleCnt="0"/>
      <dgm:spPr/>
    </dgm:pt>
    <dgm:pt modelId="{0F64BBF3-54E9-41FF-B254-31544E0514FE}" type="pres">
      <dgm:prSet presAssocID="{272B15F2-CC6C-477A-8ED7-F016225DF2C6}" presName="hierRoot1" presStyleCnt="0"/>
      <dgm:spPr/>
    </dgm:pt>
    <dgm:pt modelId="{0282255B-B100-405C-B4D8-3DEAA32B6A75}" type="pres">
      <dgm:prSet presAssocID="{272B15F2-CC6C-477A-8ED7-F016225DF2C6}" presName="composite" presStyleCnt="0"/>
      <dgm:spPr/>
    </dgm:pt>
    <dgm:pt modelId="{3C936E4E-A509-45F1-93F8-79976AF8A4E2}" type="pres">
      <dgm:prSet presAssocID="{272B15F2-CC6C-477A-8ED7-F016225DF2C6}" presName="background" presStyleLbl="node0" presStyleIdx="1" presStyleCnt="2"/>
      <dgm:spPr/>
    </dgm:pt>
    <dgm:pt modelId="{3EB765EA-48E7-40C1-B643-FC0AD98B3E30}" type="pres">
      <dgm:prSet presAssocID="{272B15F2-CC6C-477A-8ED7-F016225DF2C6}" presName="text" presStyleLbl="fgAcc0" presStyleIdx="1" presStyleCnt="2">
        <dgm:presLayoutVars>
          <dgm:chPref val="3"/>
        </dgm:presLayoutVars>
      </dgm:prSet>
      <dgm:spPr/>
    </dgm:pt>
    <dgm:pt modelId="{39373D76-BF8A-4297-9C65-4566B9E0349F}" type="pres">
      <dgm:prSet presAssocID="{272B15F2-CC6C-477A-8ED7-F016225DF2C6}" presName="hierChild2" presStyleCnt="0"/>
      <dgm:spPr/>
    </dgm:pt>
  </dgm:ptLst>
  <dgm:cxnLst>
    <dgm:cxn modelId="{F5947910-C028-4C15-A0D7-E53CB9A56778}" type="presOf" srcId="{3BD291D5-AB0A-4B56-8FAB-FA02EF861AE5}" destId="{FADB2D5A-BD49-4885-A93A-4EDAAF3CF768}" srcOrd="0" destOrd="0" presId="urn:microsoft.com/office/officeart/2005/8/layout/hierarchy1"/>
    <dgm:cxn modelId="{C9A4E736-244B-4D48-AC22-95EE919E1115}" type="presOf" srcId="{272B15F2-CC6C-477A-8ED7-F016225DF2C6}" destId="{3EB765EA-48E7-40C1-B643-FC0AD98B3E30}" srcOrd="0" destOrd="0" presId="urn:microsoft.com/office/officeart/2005/8/layout/hierarchy1"/>
    <dgm:cxn modelId="{989154BA-AD7A-4C97-B085-181716AE9366}" srcId="{ABCF32A7-05FA-4332-9E43-5E6F7FA9B8CB}" destId="{272B15F2-CC6C-477A-8ED7-F016225DF2C6}" srcOrd="1" destOrd="0" parTransId="{1E1B3935-3DA1-4E5F-8813-E659405F57EF}" sibTransId="{997A26B2-6F64-40DA-99A3-08FEE75D4051}"/>
    <dgm:cxn modelId="{67A55DCB-919A-409A-81E9-7F0A88A8C8F9}" srcId="{ABCF32A7-05FA-4332-9E43-5E6F7FA9B8CB}" destId="{3BD291D5-AB0A-4B56-8FAB-FA02EF861AE5}" srcOrd="0" destOrd="0" parTransId="{E325F12F-2346-4B1E-B3F3-2FCAF05138CC}" sibTransId="{CA900670-EC90-4C35-A079-0D1AFA35E25A}"/>
    <dgm:cxn modelId="{C2D042E0-F6F7-4C28-8402-0C5FEF486034}" type="presOf" srcId="{ABCF32A7-05FA-4332-9E43-5E6F7FA9B8CB}" destId="{8CE503F2-9256-4906-B239-AA7D30E7DBB1}" srcOrd="0" destOrd="0" presId="urn:microsoft.com/office/officeart/2005/8/layout/hierarchy1"/>
    <dgm:cxn modelId="{CBCA390E-5409-4DF5-8B0F-79547DFDD3C3}" type="presParOf" srcId="{8CE503F2-9256-4906-B239-AA7D30E7DBB1}" destId="{702C930D-21D1-4484-A203-042D0E158823}" srcOrd="0" destOrd="0" presId="urn:microsoft.com/office/officeart/2005/8/layout/hierarchy1"/>
    <dgm:cxn modelId="{723D8935-E10D-4AC4-B6CE-864BFDA9B2D7}" type="presParOf" srcId="{702C930D-21D1-4484-A203-042D0E158823}" destId="{053F4789-083A-4137-8A5C-4FF8584F2714}" srcOrd="0" destOrd="0" presId="urn:microsoft.com/office/officeart/2005/8/layout/hierarchy1"/>
    <dgm:cxn modelId="{6C2CEACB-5C52-4330-9A64-DE2C48529828}" type="presParOf" srcId="{053F4789-083A-4137-8A5C-4FF8584F2714}" destId="{4F3995C1-B957-4C76-AC52-FD1BEF2E58C9}" srcOrd="0" destOrd="0" presId="urn:microsoft.com/office/officeart/2005/8/layout/hierarchy1"/>
    <dgm:cxn modelId="{93B9388D-D6BD-455F-972A-F4515D157E39}" type="presParOf" srcId="{053F4789-083A-4137-8A5C-4FF8584F2714}" destId="{FADB2D5A-BD49-4885-A93A-4EDAAF3CF768}" srcOrd="1" destOrd="0" presId="urn:microsoft.com/office/officeart/2005/8/layout/hierarchy1"/>
    <dgm:cxn modelId="{442B267F-5834-48F5-8B6F-FBFBC530415E}" type="presParOf" srcId="{702C930D-21D1-4484-A203-042D0E158823}" destId="{51BC89DE-0382-46F1-99AB-538DD53B32C5}" srcOrd="1" destOrd="0" presId="urn:microsoft.com/office/officeart/2005/8/layout/hierarchy1"/>
    <dgm:cxn modelId="{D24E687B-4682-432E-BAB7-17FD8066D5D3}" type="presParOf" srcId="{8CE503F2-9256-4906-B239-AA7D30E7DBB1}" destId="{0F64BBF3-54E9-41FF-B254-31544E0514FE}" srcOrd="1" destOrd="0" presId="urn:microsoft.com/office/officeart/2005/8/layout/hierarchy1"/>
    <dgm:cxn modelId="{23309E3C-9DC9-452F-9A97-621916EC3690}" type="presParOf" srcId="{0F64BBF3-54E9-41FF-B254-31544E0514FE}" destId="{0282255B-B100-405C-B4D8-3DEAA32B6A75}" srcOrd="0" destOrd="0" presId="urn:microsoft.com/office/officeart/2005/8/layout/hierarchy1"/>
    <dgm:cxn modelId="{31A9E4A2-B431-46BE-84E9-AED3774D5C90}" type="presParOf" srcId="{0282255B-B100-405C-B4D8-3DEAA32B6A75}" destId="{3C936E4E-A509-45F1-93F8-79976AF8A4E2}" srcOrd="0" destOrd="0" presId="urn:microsoft.com/office/officeart/2005/8/layout/hierarchy1"/>
    <dgm:cxn modelId="{9D744C0A-BAA8-4180-A9C8-B347D5A2B7C5}" type="presParOf" srcId="{0282255B-B100-405C-B4D8-3DEAA32B6A75}" destId="{3EB765EA-48E7-40C1-B643-FC0AD98B3E30}" srcOrd="1" destOrd="0" presId="urn:microsoft.com/office/officeart/2005/8/layout/hierarchy1"/>
    <dgm:cxn modelId="{0B13220A-6F8B-4E39-B7C4-D3C408BB9B1D}" type="presParOf" srcId="{0F64BBF3-54E9-41FF-B254-31544E0514FE}" destId="{39373D76-BF8A-4297-9C65-4566B9E0349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CFEDCF-CBCA-4C4B-AA80-0FA8E0FBED2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1092AFA-951A-4516-ABEA-9191A53E3DC0}">
      <dgm:prSet/>
      <dgm:spPr/>
      <dgm:t>
        <a:bodyPr/>
        <a:lstStyle/>
        <a:p>
          <a:r>
            <a:rPr lang="es-ES"/>
            <a:t>El grupo de recursos materiales ordinarios son todos aquellos que oferta la escuela para el adecuado desarrollo de las actividades de todos los alumnos. Y los específicos son aquellos que dan respuesta a las características concretas de un individuo o de un grupo determinado</a:t>
          </a:r>
          <a:endParaRPr lang="en-US"/>
        </a:p>
      </dgm:t>
    </dgm:pt>
    <dgm:pt modelId="{B9342791-BFBD-41A0-B6E1-237C90157678}" type="parTrans" cxnId="{8E67FA98-7357-4BA7-BB0D-933400A8DB12}">
      <dgm:prSet/>
      <dgm:spPr/>
      <dgm:t>
        <a:bodyPr/>
        <a:lstStyle/>
        <a:p>
          <a:endParaRPr lang="en-US"/>
        </a:p>
      </dgm:t>
    </dgm:pt>
    <dgm:pt modelId="{B8DC82B5-AAA7-4B85-B104-43ABF7DCB087}" type="sibTrans" cxnId="{8E67FA98-7357-4BA7-BB0D-933400A8DB12}">
      <dgm:prSet/>
      <dgm:spPr/>
      <dgm:t>
        <a:bodyPr/>
        <a:lstStyle/>
        <a:p>
          <a:endParaRPr lang="en-US"/>
        </a:p>
      </dgm:t>
    </dgm:pt>
    <dgm:pt modelId="{8DE1717E-E151-47CE-81E1-E253285C891A}">
      <dgm:prSet/>
      <dgm:spPr/>
      <dgm:t>
        <a:bodyPr/>
        <a:lstStyle/>
        <a:p>
          <a:r>
            <a:rPr lang="es-ES"/>
            <a:t>Siguiendo el principio de Normalización, se deben emplear en la medida de lo posible los recursos ordinarios y, en todo caso, ajustarlos estos a las necesidades concretas.</a:t>
          </a:r>
          <a:endParaRPr lang="en-US"/>
        </a:p>
      </dgm:t>
    </dgm:pt>
    <dgm:pt modelId="{CF418AA2-4FDF-4A0B-AE83-9E3C6528A75A}" type="parTrans" cxnId="{F9506584-F892-41B3-833A-A2C193BDC854}">
      <dgm:prSet/>
      <dgm:spPr/>
      <dgm:t>
        <a:bodyPr/>
        <a:lstStyle/>
        <a:p>
          <a:endParaRPr lang="en-US"/>
        </a:p>
      </dgm:t>
    </dgm:pt>
    <dgm:pt modelId="{62335DA5-C0B3-44C1-9859-6FB3C0BD7607}" type="sibTrans" cxnId="{F9506584-F892-41B3-833A-A2C193BDC854}">
      <dgm:prSet/>
      <dgm:spPr/>
      <dgm:t>
        <a:bodyPr/>
        <a:lstStyle/>
        <a:p>
          <a:endParaRPr lang="en-US"/>
        </a:p>
      </dgm:t>
    </dgm:pt>
    <dgm:pt modelId="{A21C87AD-2813-4792-8CCC-D2678625BE56}">
      <dgm:prSet/>
      <dgm:spPr/>
      <dgm:t>
        <a:bodyPr/>
        <a:lstStyle/>
        <a:p>
          <a:r>
            <a:rPr lang="es-ES"/>
            <a:t>Solo cuando se considere necesario, se solicitarán recursos materiales más concretos.</a:t>
          </a:r>
          <a:endParaRPr lang="en-US"/>
        </a:p>
      </dgm:t>
    </dgm:pt>
    <dgm:pt modelId="{37C4EDB3-3476-40C7-85CE-69DC56E2E844}" type="parTrans" cxnId="{25C25E71-FB9A-4671-84EC-4C4B591C8B17}">
      <dgm:prSet/>
      <dgm:spPr/>
      <dgm:t>
        <a:bodyPr/>
        <a:lstStyle/>
        <a:p>
          <a:endParaRPr lang="en-US"/>
        </a:p>
      </dgm:t>
    </dgm:pt>
    <dgm:pt modelId="{202AC16F-E86A-4BA9-B404-2335AA6F0FDF}" type="sibTrans" cxnId="{25C25E71-FB9A-4671-84EC-4C4B591C8B17}">
      <dgm:prSet/>
      <dgm:spPr/>
      <dgm:t>
        <a:bodyPr/>
        <a:lstStyle/>
        <a:p>
          <a:endParaRPr lang="en-US"/>
        </a:p>
      </dgm:t>
    </dgm:pt>
    <dgm:pt modelId="{CF77ED6A-0698-4DE4-917F-503D00F95760}">
      <dgm:prSet/>
      <dgm:spPr/>
      <dgm:t>
        <a:bodyPr/>
        <a:lstStyle/>
        <a:p>
          <a:r>
            <a:rPr lang="es-ES"/>
            <a:t>Hay que añadir que los recursos específicos, una vez solicitados, también se pueden adaptar al resto del grupo, para su total aprovechamiento y eliminación de elementos diferenciadores que no favorecen la equidad.</a:t>
          </a:r>
          <a:endParaRPr lang="en-US"/>
        </a:p>
      </dgm:t>
    </dgm:pt>
    <dgm:pt modelId="{599C2646-22EF-4D0A-B4CE-970F06568522}" type="parTrans" cxnId="{DF03E55D-6EB4-41CC-92A4-1090187109E3}">
      <dgm:prSet/>
      <dgm:spPr/>
      <dgm:t>
        <a:bodyPr/>
        <a:lstStyle/>
        <a:p>
          <a:endParaRPr lang="en-US"/>
        </a:p>
      </dgm:t>
    </dgm:pt>
    <dgm:pt modelId="{DC277737-B71E-4FF7-A4D2-4EA2B6032B9E}" type="sibTrans" cxnId="{DF03E55D-6EB4-41CC-92A4-1090187109E3}">
      <dgm:prSet/>
      <dgm:spPr/>
      <dgm:t>
        <a:bodyPr/>
        <a:lstStyle/>
        <a:p>
          <a:endParaRPr lang="en-US"/>
        </a:p>
      </dgm:t>
    </dgm:pt>
    <dgm:pt modelId="{204752F8-22FE-4B27-A381-D75F54837815}" type="pres">
      <dgm:prSet presAssocID="{F0CFEDCF-CBCA-4C4B-AA80-0FA8E0FBED2C}" presName="vert0" presStyleCnt="0">
        <dgm:presLayoutVars>
          <dgm:dir/>
          <dgm:animOne val="branch"/>
          <dgm:animLvl val="lvl"/>
        </dgm:presLayoutVars>
      </dgm:prSet>
      <dgm:spPr/>
    </dgm:pt>
    <dgm:pt modelId="{E1047156-16A6-4B20-858C-F15731B47FEF}" type="pres">
      <dgm:prSet presAssocID="{C1092AFA-951A-4516-ABEA-9191A53E3DC0}" presName="thickLine" presStyleLbl="alignNode1" presStyleIdx="0" presStyleCnt="4"/>
      <dgm:spPr/>
    </dgm:pt>
    <dgm:pt modelId="{926A7857-8174-4B02-8DEF-421D604FA605}" type="pres">
      <dgm:prSet presAssocID="{C1092AFA-951A-4516-ABEA-9191A53E3DC0}" presName="horz1" presStyleCnt="0"/>
      <dgm:spPr/>
    </dgm:pt>
    <dgm:pt modelId="{EDB2FEBC-3551-4081-B68D-B40632843207}" type="pres">
      <dgm:prSet presAssocID="{C1092AFA-951A-4516-ABEA-9191A53E3DC0}" presName="tx1" presStyleLbl="revTx" presStyleIdx="0" presStyleCnt="4"/>
      <dgm:spPr/>
    </dgm:pt>
    <dgm:pt modelId="{E0407DD6-6AF5-48C4-A406-0C49755D575F}" type="pres">
      <dgm:prSet presAssocID="{C1092AFA-951A-4516-ABEA-9191A53E3DC0}" presName="vert1" presStyleCnt="0"/>
      <dgm:spPr/>
    </dgm:pt>
    <dgm:pt modelId="{D92881D8-4414-4699-A025-FA41517FFF18}" type="pres">
      <dgm:prSet presAssocID="{8DE1717E-E151-47CE-81E1-E253285C891A}" presName="thickLine" presStyleLbl="alignNode1" presStyleIdx="1" presStyleCnt="4"/>
      <dgm:spPr/>
    </dgm:pt>
    <dgm:pt modelId="{DCB23805-D6D8-4647-A5B2-2CE5D40E81DC}" type="pres">
      <dgm:prSet presAssocID="{8DE1717E-E151-47CE-81E1-E253285C891A}" presName="horz1" presStyleCnt="0"/>
      <dgm:spPr/>
    </dgm:pt>
    <dgm:pt modelId="{123226CB-C01E-49A8-A465-F07509314748}" type="pres">
      <dgm:prSet presAssocID="{8DE1717E-E151-47CE-81E1-E253285C891A}" presName="tx1" presStyleLbl="revTx" presStyleIdx="1" presStyleCnt="4"/>
      <dgm:spPr/>
    </dgm:pt>
    <dgm:pt modelId="{2431D4A1-E2E4-4473-92CC-A07C5BF54A9B}" type="pres">
      <dgm:prSet presAssocID="{8DE1717E-E151-47CE-81E1-E253285C891A}" presName="vert1" presStyleCnt="0"/>
      <dgm:spPr/>
    </dgm:pt>
    <dgm:pt modelId="{94172B48-CFCB-442D-9AE5-9F4353C55832}" type="pres">
      <dgm:prSet presAssocID="{A21C87AD-2813-4792-8CCC-D2678625BE56}" presName="thickLine" presStyleLbl="alignNode1" presStyleIdx="2" presStyleCnt="4"/>
      <dgm:spPr/>
    </dgm:pt>
    <dgm:pt modelId="{7685AB24-4483-45D1-8A1C-14A332CD33CD}" type="pres">
      <dgm:prSet presAssocID="{A21C87AD-2813-4792-8CCC-D2678625BE56}" presName="horz1" presStyleCnt="0"/>
      <dgm:spPr/>
    </dgm:pt>
    <dgm:pt modelId="{CE761DA6-FDDA-4773-BD01-B3E362C96E1D}" type="pres">
      <dgm:prSet presAssocID="{A21C87AD-2813-4792-8CCC-D2678625BE56}" presName="tx1" presStyleLbl="revTx" presStyleIdx="2" presStyleCnt="4"/>
      <dgm:spPr/>
    </dgm:pt>
    <dgm:pt modelId="{6611121D-87A7-41B3-92DC-914C7FB6CA22}" type="pres">
      <dgm:prSet presAssocID="{A21C87AD-2813-4792-8CCC-D2678625BE56}" presName="vert1" presStyleCnt="0"/>
      <dgm:spPr/>
    </dgm:pt>
    <dgm:pt modelId="{A57353F1-5AC6-4925-9DCA-087B9B07458D}" type="pres">
      <dgm:prSet presAssocID="{CF77ED6A-0698-4DE4-917F-503D00F95760}" presName="thickLine" presStyleLbl="alignNode1" presStyleIdx="3" presStyleCnt="4"/>
      <dgm:spPr/>
    </dgm:pt>
    <dgm:pt modelId="{2756A44C-F790-4C78-BD46-70F4227A612E}" type="pres">
      <dgm:prSet presAssocID="{CF77ED6A-0698-4DE4-917F-503D00F95760}" presName="horz1" presStyleCnt="0"/>
      <dgm:spPr/>
    </dgm:pt>
    <dgm:pt modelId="{B80A1D5D-E4F5-4FDB-9514-CCCCC46ACB3A}" type="pres">
      <dgm:prSet presAssocID="{CF77ED6A-0698-4DE4-917F-503D00F95760}" presName="tx1" presStyleLbl="revTx" presStyleIdx="3" presStyleCnt="4"/>
      <dgm:spPr/>
    </dgm:pt>
    <dgm:pt modelId="{7EACB1B8-8527-469B-91B8-9038A1FB53C9}" type="pres">
      <dgm:prSet presAssocID="{CF77ED6A-0698-4DE4-917F-503D00F95760}" presName="vert1" presStyleCnt="0"/>
      <dgm:spPr/>
    </dgm:pt>
  </dgm:ptLst>
  <dgm:cxnLst>
    <dgm:cxn modelId="{59E85120-143D-40EE-B8B8-16644080543B}" type="presOf" srcId="{CF77ED6A-0698-4DE4-917F-503D00F95760}" destId="{B80A1D5D-E4F5-4FDB-9514-CCCCC46ACB3A}" srcOrd="0" destOrd="0" presId="urn:microsoft.com/office/officeart/2008/layout/LinedList"/>
    <dgm:cxn modelId="{DF03E55D-6EB4-41CC-92A4-1090187109E3}" srcId="{F0CFEDCF-CBCA-4C4B-AA80-0FA8E0FBED2C}" destId="{CF77ED6A-0698-4DE4-917F-503D00F95760}" srcOrd="3" destOrd="0" parTransId="{599C2646-22EF-4D0A-B4CE-970F06568522}" sibTransId="{DC277737-B71E-4FF7-A4D2-4EA2B6032B9E}"/>
    <dgm:cxn modelId="{20733071-A716-4A2F-B8A0-C47313629E3B}" type="presOf" srcId="{F0CFEDCF-CBCA-4C4B-AA80-0FA8E0FBED2C}" destId="{204752F8-22FE-4B27-A381-D75F54837815}" srcOrd="0" destOrd="0" presId="urn:microsoft.com/office/officeart/2008/layout/LinedList"/>
    <dgm:cxn modelId="{25C25E71-FB9A-4671-84EC-4C4B591C8B17}" srcId="{F0CFEDCF-CBCA-4C4B-AA80-0FA8E0FBED2C}" destId="{A21C87AD-2813-4792-8CCC-D2678625BE56}" srcOrd="2" destOrd="0" parTransId="{37C4EDB3-3476-40C7-85CE-69DC56E2E844}" sibTransId="{202AC16F-E86A-4BA9-B404-2335AA6F0FDF}"/>
    <dgm:cxn modelId="{C30EF277-BC99-482E-B048-AB2696965758}" type="presOf" srcId="{A21C87AD-2813-4792-8CCC-D2678625BE56}" destId="{CE761DA6-FDDA-4773-BD01-B3E362C96E1D}" srcOrd="0" destOrd="0" presId="urn:microsoft.com/office/officeart/2008/layout/LinedList"/>
    <dgm:cxn modelId="{FEBC8658-658A-4941-9BA1-522B9FB502C0}" type="presOf" srcId="{8DE1717E-E151-47CE-81E1-E253285C891A}" destId="{123226CB-C01E-49A8-A465-F07509314748}" srcOrd="0" destOrd="0" presId="urn:microsoft.com/office/officeart/2008/layout/LinedList"/>
    <dgm:cxn modelId="{F9506584-F892-41B3-833A-A2C193BDC854}" srcId="{F0CFEDCF-CBCA-4C4B-AA80-0FA8E0FBED2C}" destId="{8DE1717E-E151-47CE-81E1-E253285C891A}" srcOrd="1" destOrd="0" parTransId="{CF418AA2-4FDF-4A0B-AE83-9E3C6528A75A}" sibTransId="{62335DA5-C0B3-44C1-9859-6FB3C0BD7607}"/>
    <dgm:cxn modelId="{8E67FA98-7357-4BA7-BB0D-933400A8DB12}" srcId="{F0CFEDCF-CBCA-4C4B-AA80-0FA8E0FBED2C}" destId="{C1092AFA-951A-4516-ABEA-9191A53E3DC0}" srcOrd="0" destOrd="0" parTransId="{B9342791-BFBD-41A0-B6E1-237C90157678}" sibTransId="{B8DC82B5-AAA7-4B85-B104-43ABF7DCB087}"/>
    <dgm:cxn modelId="{974D75FB-2A8F-4AEF-BABF-E4363A2BAC51}" type="presOf" srcId="{C1092AFA-951A-4516-ABEA-9191A53E3DC0}" destId="{EDB2FEBC-3551-4081-B68D-B40632843207}" srcOrd="0" destOrd="0" presId="urn:microsoft.com/office/officeart/2008/layout/LinedList"/>
    <dgm:cxn modelId="{4962C69D-A54C-449B-8CC2-F0879D68FBED}" type="presParOf" srcId="{204752F8-22FE-4B27-A381-D75F54837815}" destId="{E1047156-16A6-4B20-858C-F15731B47FEF}" srcOrd="0" destOrd="0" presId="urn:microsoft.com/office/officeart/2008/layout/LinedList"/>
    <dgm:cxn modelId="{E3153929-DE48-44F6-BFB5-34D969DC9D35}" type="presParOf" srcId="{204752F8-22FE-4B27-A381-D75F54837815}" destId="{926A7857-8174-4B02-8DEF-421D604FA605}" srcOrd="1" destOrd="0" presId="urn:microsoft.com/office/officeart/2008/layout/LinedList"/>
    <dgm:cxn modelId="{D6D2233F-39D3-472E-9127-304AD78F8FE9}" type="presParOf" srcId="{926A7857-8174-4B02-8DEF-421D604FA605}" destId="{EDB2FEBC-3551-4081-B68D-B40632843207}" srcOrd="0" destOrd="0" presId="urn:microsoft.com/office/officeart/2008/layout/LinedList"/>
    <dgm:cxn modelId="{144AA59A-9171-4767-89A5-3A161D403D36}" type="presParOf" srcId="{926A7857-8174-4B02-8DEF-421D604FA605}" destId="{E0407DD6-6AF5-48C4-A406-0C49755D575F}" srcOrd="1" destOrd="0" presId="urn:microsoft.com/office/officeart/2008/layout/LinedList"/>
    <dgm:cxn modelId="{30118C66-117E-4396-8BB4-72C80B7DBC4B}" type="presParOf" srcId="{204752F8-22FE-4B27-A381-D75F54837815}" destId="{D92881D8-4414-4699-A025-FA41517FFF18}" srcOrd="2" destOrd="0" presId="urn:microsoft.com/office/officeart/2008/layout/LinedList"/>
    <dgm:cxn modelId="{B05C08EF-30B9-4336-AE56-D57D10F09C06}" type="presParOf" srcId="{204752F8-22FE-4B27-A381-D75F54837815}" destId="{DCB23805-D6D8-4647-A5B2-2CE5D40E81DC}" srcOrd="3" destOrd="0" presId="urn:microsoft.com/office/officeart/2008/layout/LinedList"/>
    <dgm:cxn modelId="{6325A31C-5212-4DE3-A5CD-A0195154FE77}" type="presParOf" srcId="{DCB23805-D6D8-4647-A5B2-2CE5D40E81DC}" destId="{123226CB-C01E-49A8-A465-F07509314748}" srcOrd="0" destOrd="0" presId="urn:microsoft.com/office/officeart/2008/layout/LinedList"/>
    <dgm:cxn modelId="{E60D698D-256F-4B47-9DD7-5C92B1C148B2}" type="presParOf" srcId="{DCB23805-D6D8-4647-A5B2-2CE5D40E81DC}" destId="{2431D4A1-E2E4-4473-92CC-A07C5BF54A9B}" srcOrd="1" destOrd="0" presId="urn:microsoft.com/office/officeart/2008/layout/LinedList"/>
    <dgm:cxn modelId="{FAB798CC-118C-411C-BAE4-FD481A5B4C3E}" type="presParOf" srcId="{204752F8-22FE-4B27-A381-D75F54837815}" destId="{94172B48-CFCB-442D-9AE5-9F4353C55832}" srcOrd="4" destOrd="0" presId="urn:microsoft.com/office/officeart/2008/layout/LinedList"/>
    <dgm:cxn modelId="{BFED98CA-02E4-48FE-AE8E-3054C8FEC358}" type="presParOf" srcId="{204752F8-22FE-4B27-A381-D75F54837815}" destId="{7685AB24-4483-45D1-8A1C-14A332CD33CD}" srcOrd="5" destOrd="0" presId="urn:microsoft.com/office/officeart/2008/layout/LinedList"/>
    <dgm:cxn modelId="{0C05B824-F7B3-4118-934E-0B11C5CC570A}" type="presParOf" srcId="{7685AB24-4483-45D1-8A1C-14A332CD33CD}" destId="{CE761DA6-FDDA-4773-BD01-B3E362C96E1D}" srcOrd="0" destOrd="0" presId="urn:microsoft.com/office/officeart/2008/layout/LinedList"/>
    <dgm:cxn modelId="{0B450E1C-0C3E-40A7-A8C1-0350B0A93B5A}" type="presParOf" srcId="{7685AB24-4483-45D1-8A1C-14A332CD33CD}" destId="{6611121D-87A7-41B3-92DC-914C7FB6CA22}" srcOrd="1" destOrd="0" presId="urn:microsoft.com/office/officeart/2008/layout/LinedList"/>
    <dgm:cxn modelId="{1C21CE56-F4F1-4A52-91DD-10ACCE0CCE01}" type="presParOf" srcId="{204752F8-22FE-4B27-A381-D75F54837815}" destId="{A57353F1-5AC6-4925-9DCA-087B9B07458D}" srcOrd="6" destOrd="0" presId="urn:microsoft.com/office/officeart/2008/layout/LinedList"/>
    <dgm:cxn modelId="{57560FF4-6C31-43A8-82EB-B5F35EBA3252}" type="presParOf" srcId="{204752F8-22FE-4B27-A381-D75F54837815}" destId="{2756A44C-F790-4C78-BD46-70F4227A612E}" srcOrd="7" destOrd="0" presId="urn:microsoft.com/office/officeart/2008/layout/LinedList"/>
    <dgm:cxn modelId="{CC874291-1671-45E6-9B69-4A16844CA06A}" type="presParOf" srcId="{2756A44C-F790-4C78-BD46-70F4227A612E}" destId="{B80A1D5D-E4F5-4FDB-9514-CCCCC46ACB3A}" srcOrd="0" destOrd="0" presId="urn:microsoft.com/office/officeart/2008/layout/LinedList"/>
    <dgm:cxn modelId="{3A2A2891-5A4C-4CFB-9427-28398C99A015}" type="presParOf" srcId="{2756A44C-F790-4C78-BD46-70F4227A612E}" destId="{7EACB1B8-8527-469B-91B8-9038A1FB53C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0EA99C-C83F-4DA0-BEE9-8175E0F99EA4}" type="doc">
      <dgm:prSet loTypeId="urn:microsoft.com/office/officeart/2005/8/layout/process1" loCatId="process" qsTypeId="urn:microsoft.com/office/officeart/2005/8/quickstyle/simple2" qsCatId="simple" csTypeId="urn:microsoft.com/office/officeart/2005/8/colors/colorful1" csCatId="colorful"/>
      <dgm:spPr/>
      <dgm:t>
        <a:bodyPr/>
        <a:lstStyle/>
        <a:p>
          <a:endParaRPr lang="en-US"/>
        </a:p>
      </dgm:t>
    </dgm:pt>
    <dgm:pt modelId="{19BBF65D-FC5B-438B-8FD2-0FC2999C7F3E}">
      <dgm:prSet/>
      <dgm:spPr/>
      <dgm:t>
        <a:bodyPr/>
        <a:lstStyle/>
        <a:p>
          <a:r>
            <a:rPr lang="es-ES"/>
            <a:t>“I</a:t>
          </a:r>
          <a:r>
            <a:rPr lang="es-ES" i="1"/>
            <a:t>mplica acercar y acomodar la prestación de los servicios -en este caso educativos- al medio en que el disminuido desarrolla su vida; lo que supone ordenar estos servicios por sectores geográficos de población y de necesidades” </a:t>
          </a:r>
          <a:r>
            <a:rPr lang="es-ES"/>
            <a:t>(RD. 334/1985). Función que en estos momentos, asumen los equipos de Orientación Educativa y Psicopedagógica.</a:t>
          </a:r>
          <a:endParaRPr lang="en-US"/>
        </a:p>
      </dgm:t>
    </dgm:pt>
    <dgm:pt modelId="{B991E017-8F2F-42B9-88E9-F5D09B15AE05}" type="parTrans" cxnId="{0083DA82-276C-4BD8-A478-B3FBAB41FE65}">
      <dgm:prSet/>
      <dgm:spPr/>
      <dgm:t>
        <a:bodyPr/>
        <a:lstStyle/>
        <a:p>
          <a:endParaRPr lang="en-US"/>
        </a:p>
      </dgm:t>
    </dgm:pt>
    <dgm:pt modelId="{09D8296B-8F55-40E4-9603-EC18E6646C33}" type="sibTrans" cxnId="{0083DA82-276C-4BD8-A478-B3FBAB41FE65}">
      <dgm:prSet/>
      <dgm:spPr/>
      <dgm:t>
        <a:bodyPr/>
        <a:lstStyle/>
        <a:p>
          <a:endParaRPr lang="en-US"/>
        </a:p>
      </dgm:t>
    </dgm:pt>
    <dgm:pt modelId="{460E32D9-D94C-4044-8F2E-4C4ADFE557CF}">
      <dgm:prSet/>
      <dgm:spPr/>
      <dgm:t>
        <a:bodyPr/>
        <a:lstStyle/>
        <a:p>
          <a:r>
            <a:rPr lang="es-ES"/>
            <a:t>MUY IMPORTANTE</a:t>
          </a:r>
          <a:endParaRPr lang="en-US"/>
        </a:p>
      </dgm:t>
    </dgm:pt>
    <dgm:pt modelId="{96CAC5CF-8C9D-4D41-92E0-688EDAA3FC67}" type="parTrans" cxnId="{236F94F5-E717-4FD1-B718-EEF8A62176FC}">
      <dgm:prSet/>
      <dgm:spPr/>
      <dgm:t>
        <a:bodyPr/>
        <a:lstStyle/>
        <a:p>
          <a:endParaRPr lang="en-US"/>
        </a:p>
      </dgm:t>
    </dgm:pt>
    <dgm:pt modelId="{EF945257-AB73-4316-9A76-69FF0CF4AF96}" type="sibTrans" cxnId="{236F94F5-E717-4FD1-B718-EEF8A62176FC}">
      <dgm:prSet/>
      <dgm:spPr/>
      <dgm:t>
        <a:bodyPr/>
        <a:lstStyle/>
        <a:p>
          <a:endParaRPr lang="en-US"/>
        </a:p>
      </dgm:t>
    </dgm:pt>
    <dgm:pt modelId="{F91DFCD5-FBF3-4ACC-9E67-ED48BE07D9E8}" type="pres">
      <dgm:prSet presAssocID="{970EA99C-C83F-4DA0-BEE9-8175E0F99EA4}" presName="Name0" presStyleCnt="0">
        <dgm:presLayoutVars>
          <dgm:dir/>
          <dgm:resizeHandles val="exact"/>
        </dgm:presLayoutVars>
      </dgm:prSet>
      <dgm:spPr/>
    </dgm:pt>
    <dgm:pt modelId="{E6304DE2-44BF-4EE7-B8C3-0EAAE2EA62A7}" type="pres">
      <dgm:prSet presAssocID="{19BBF65D-FC5B-438B-8FD2-0FC2999C7F3E}" presName="node" presStyleLbl="node1" presStyleIdx="0" presStyleCnt="2">
        <dgm:presLayoutVars>
          <dgm:bulletEnabled val="1"/>
        </dgm:presLayoutVars>
      </dgm:prSet>
      <dgm:spPr/>
    </dgm:pt>
    <dgm:pt modelId="{52C4B36F-D4C5-4170-9E77-D33546CCB1F2}" type="pres">
      <dgm:prSet presAssocID="{09D8296B-8F55-40E4-9603-EC18E6646C33}" presName="sibTrans" presStyleLbl="sibTrans2D1" presStyleIdx="0" presStyleCnt="1"/>
      <dgm:spPr/>
    </dgm:pt>
    <dgm:pt modelId="{0898A905-2A0A-438D-B9F6-7345EFFFF428}" type="pres">
      <dgm:prSet presAssocID="{09D8296B-8F55-40E4-9603-EC18E6646C33}" presName="connectorText" presStyleLbl="sibTrans2D1" presStyleIdx="0" presStyleCnt="1"/>
      <dgm:spPr/>
    </dgm:pt>
    <dgm:pt modelId="{0CEBBAB2-4134-40B7-A7F5-70649DF33BC5}" type="pres">
      <dgm:prSet presAssocID="{460E32D9-D94C-4044-8F2E-4C4ADFE557CF}" presName="node" presStyleLbl="node1" presStyleIdx="1" presStyleCnt="2">
        <dgm:presLayoutVars>
          <dgm:bulletEnabled val="1"/>
        </dgm:presLayoutVars>
      </dgm:prSet>
      <dgm:spPr/>
    </dgm:pt>
  </dgm:ptLst>
  <dgm:cxnLst>
    <dgm:cxn modelId="{4F26F83C-F883-4F12-8DAF-14FDBF60CB5D}" type="presOf" srcId="{19BBF65D-FC5B-438B-8FD2-0FC2999C7F3E}" destId="{E6304DE2-44BF-4EE7-B8C3-0EAAE2EA62A7}" srcOrd="0" destOrd="0" presId="urn:microsoft.com/office/officeart/2005/8/layout/process1"/>
    <dgm:cxn modelId="{5710ED4D-13F0-45E2-88E7-6B094E41D358}" type="presOf" srcId="{970EA99C-C83F-4DA0-BEE9-8175E0F99EA4}" destId="{F91DFCD5-FBF3-4ACC-9E67-ED48BE07D9E8}" srcOrd="0" destOrd="0" presId="urn:microsoft.com/office/officeart/2005/8/layout/process1"/>
    <dgm:cxn modelId="{0083DA82-276C-4BD8-A478-B3FBAB41FE65}" srcId="{970EA99C-C83F-4DA0-BEE9-8175E0F99EA4}" destId="{19BBF65D-FC5B-438B-8FD2-0FC2999C7F3E}" srcOrd="0" destOrd="0" parTransId="{B991E017-8F2F-42B9-88E9-F5D09B15AE05}" sibTransId="{09D8296B-8F55-40E4-9603-EC18E6646C33}"/>
    <dgm:cxn modelId="{6B45AD93-9E84-485B-AA91-76F116A069E9}" type="presOf" srcId="{09D8296B-8F55-40E4-9603-EC18E6646C33}" destId="{0898A905-2A0A-438D-B9F6-7345EFFFF428}" srcOrd="1" destOrd="0" presId="urn:microsoft.com/office/officeart/2005/8/layout/process1"/>
    <dgm:cxn modelId="{46D88ADC-0766-4113-9AA6-185A2A67EE72}" type="presOf" srcId="{460E32D9-D94C-4044-8F2E-4C4ADFE557CF}" destId="{0CEBBAB2-4134-40B7-A7F5-70649DF33BC5}" srcOrd="0" destOrd="0" presId="urn:microsoft.com/office/officeart/2005/8/layout/process1"/>
    <dgm:cxn modelId="{0ED756E5-1EA9-4008-85AE-ADC79959ABF4}" type="presOf" srcId="{09D8296B-8F55-40E4-9603-EC18E6646C33}" destId="{52C4B36F-D4C5-4170-9E77-D33546CCB1F2}" srcOrd="0" destOrd="0" presId="urn:microsoft.com/office/officeart/2005/8/layout/process1"/>
    <dgm:cxn modelId="{236F94F5-E717-4FD1-B718-EEF8A62176FC}" srcId="{970EA99C-C83F-4DA0-BEE9-8175E0F99EA4}" destId="{460E32D9-D94C-4044-8F2E-4C4ADFE557CF}" srcOrd="1" destOrd="0" parTransId="{96CAC5CF-8C9D-4D41-92E0-688EDAA3FC67}" sibTransId="{EF945257-AB73-4316-9A76-69FF0CF4AF96}"/>
    <dgm:cxn modelId="{5CB31FC9-0B81-405C-ABE6-32AE7FD907F1}" type="presParOf" srcId="{F91DFCD5-FBF3-4ACC-9E67-ED48BE07D9E8}" destId="{E6304DE2-44BF-4EE7-B8C3-0EAAE2EA62A7}" srcOrd="0" destOrd="0" presId="urn:microsoft.com/office/officeart/2005/8/layout/process1"/>
    <dgm:cxn modelId="{C8FBFA1B-0634-4C47-9F93-5860E279385D}" type="presParOf" srcId="{F91DFCD5-FBF3-4ACC-9E67-ED48BE07D9E8}" destId="{52C4B36F-D4C5-4170-9E77-D33546CCB1F2}" srcOrd="1" destOrd="0" presId="urn:microsoft.com/office/officeart/2005/8/layout/process1"/>
    <dgm:cxn modelId="{342FA9E3-E974-4043-AE82-DE2B8024D733}" type="presParOf" srcId="{52C4B36F-D4C5-4170-9E77-D33546CCB1F2}" destId="{0898A905-2A0A-438D-B9F6-7345EFFFF428}" srcOrd="0" destOrd="0" presId="urn:microsoft.com/office/officeart/2005/8/layout/process1"/>
    <dgm:cxn modelId="{240B4B71-A8BE-46BD-8F93-625559A0F2F9}" type="presParOf" srcId="{F91DFCD5-FBF3-4ACC-9E67-ED48BE07D9E8}" destId="{0CEBBAB2-4134-40B7-A7F5-70649DF33BC5}"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06B75-31BC-4B61-AE94-4C6556F362C3}">
      <dsp:nvSpPr>
        <dsp:cNvPr id="0" name=""/>
        <dsp:cNvSpPr/>
      </dsp:nvSpPr>
      <dsp:spPr>
        <a:xfrm>
          <a:off x="0" y="0"/>
          <a:ext cx="8549640" cy="1117683"/>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dirty="0"/>
            <a:t>Las adaptaciones en los elementos curriculares básicos son más significativas y suponen un distanciamiento mayor del currículo ordinal; por ese motivo, se tiene que </a:t>
          </a:r>
          <a:r>
            <a:rPr lang="es-ES" sz="1700" b="0" kern="1200" dirty="0"/>
            <a:t>intentar modificar previamente los elementos de acceso </a:t>
          </a:r>
          <a:r>
            <a:rPr lang="es-ES" sz="1700" kern="1200" dirty="0"/>
            <a:t>de forma adecuada.</a:t>
          </a:r>
          <a:endParaRPr lang="en-US" sz="1700" kern="1200" dirty="0"/>
        </a:p>
      </dsp:txBody>
      <dsp:txXfrm>
        <a:off x="32736" y="32736"/>
        <a:ext cx="7343571" cy="1052211"/>
      </dsp:txXfrm>
    </dsp:sp>
    <dsp:sp modelId="{0D80D046-5B09-4C44-A9BC-07D552D3475E}">
      <dsp:nvSpPr>
        <dsp:cNvPr id="0" name=""/>
        <dsp:cNvSpPr/>
      </dsp:nvSpPr>
      <dsp:spPr>
        <a:xfrm>
          <a:off x="754379" y="1303964"/>
          <a:ext cx="8549640" cy="111768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a:t>En el caso de que la adaptación de los elementos básicos sea necesaria, es fundamental una </a:t>
          </a:r>
          <a:r>
            <a:rPr lang="es-ES" sz="1700" b="1" kern="1200"/>
            <a:t>adecuación en los medios de acceso</a:t>
          </a:r>
          <a:r>
            <a:rPr lang="es-ES" sz="1700" kern="1200"/>
            <a:t>. Si esta no fuera adecuada, la programación puede fracasar.</a:t>
          </a:r>
          <a:endParaRPr lang="en-US" sz="1700" kern="1200"/>
        </a:p>
      </dsp:txBody>
      <dsp:txXfrm>
        <a:off x="787115" y="1336700"/>
        <a:ext cx="7003293" cy="1052211"/>
      </dsp:txXfrm>
    </dsp:sp>
    <dsp:sp modelId="{61EA4392-2645-4624-B8DA-0B3D82664996}">
      <dsp:nvSpPr>
        <dsp:cNvPr id="0" name=""/>
        <dsp:cNvSpPr/>
      </dsp:nvSpPr>
      <dsp:spPr>
        <a:xfrm>
          <a:off x="1508759" y="2607928"/>
          <a:ext cx="8549640" cy="1117683"/>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a:t>Existe una </a:t>
          </a:r>
          <a:r>
            <a:rPr lang="es-ES" sz="1700" b="1" kern="1200"/>
            <a:t>relación de interdependencia </a:t>
          </a:r>
          <a:r>
            <a:rPr lang="es-ES" sz="1700" kern="1200"/>
            <a:t>entre los elementos básicos y los de acceso, si se realiza una modificación en los primeros siempre afecta a los segundos</a:t>
          </a:r>
          <a:endParaRPr lang="en-US" sz="1700" kern="1200"/>
        </a:p>
      </dsp:txBody>
      <dsp:txXfrm>
        <a:off x="1541495" y="2640664"/>
        <a:ext cx="7003293" cy="1052211"/>
      </dsp:txXfrm>
    </dsp:sp>
    <dsp:sp modelId="{13BADD69-689A-46C5-B30D-4DC9F916F6A0}">
      <dsp:nvSpPr>
        <dsp:cNvPr id="0" name=""/>
        <dsp:cNvSpPr/>
      </dsp:nvSpPr>
      <dsp:spPr>
        <a:xfrm>
          <a:off x="7823145" y="847576"/>
          <a:ext cx="726494" cy="72649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986606" y="847576"/>
        <a:ext cx="399572" cy="546687"/>
      </dsp:txXfrm>
    </dsp:sp>
    <dsp:sp modelId="{1717F819-A7DF-4A59-BF1F-BC2B8670C9D0}">
      <dsp:nvSpPr>
        <dsp:cNvPr id="0" name=""/>
        <dsp:cNvSpPr/>
      </dsp:nvSpPr>
      <dsp:spPr>
        <a:xfrm>
          <a:off x="8577525" y="2144089"/>
          <a:ext cx="726494" cy="726494"/>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740986" y="2144089"/>
        <a:ext cx="399572" cy="546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F0A27-2257-40D4-A107-3C218E9559EB}">
      <dsp:nvSpPr>
        <dsp:cNvPr id="0" name=""/>
        <dsp:cNvSpPr/>
      </dsp:nvSpPr>
      <dsp:spPr>
        <a:xfrm>
          <a:off x="12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F6022A0-2886-464B-9F07-E90ECF9B1407}">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b="1" kern="1200"/>
            <a:t>Equipos psicopedagógicos: </a:t>
          </a:r>
          <a:r>
            <a:rPr lang="es-ES" sz="1400" kern="1200"/>
            <a:t>están compuestos por diversos profesionales especialistas y su función es prestar apoyo a los diversos sectores de la comunidad escolar. Sus funciones generales consisten en prevenir dificultades escolares y anticiparse a ellas, propiciar los medios adecuados a los alumnos que no alcancen los objetivos curriculares mínimos, ajustar los procesos de evaluación y seguimiento a las necesidades concretas, asesorar y ofrecer apoyo técnico a padres y otros profesionales… Más adelante profundizaremos en su organización y funciones.</a:t>
          </a:r>
          <a:endParaRPr lang="en-US" sz="1400" kern="1200"/>
        </a:p>
      </dsp:txBody>
      <dsp:txXfrm>
        <a:off x="560236" y="802089"/>
        <a:ext cx="4149382" cy="2576345"/>
      </dsp:txXfrm>
    </dsp:sp>
    <dsp:sp modelId="{229FCED9-C876-4AA1-B66D-29AEF7ABB072}">
      <dsp:nvSpPr>
        <dsp:cNvPr id="0" name=""/>
        <dsp:cNvSpPr/>
      </dsp:nvSpPr>
      <dsp:spPr>
        <a:xfrm>
          <a:off x="52686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6BF57F2-5DCD-4B48-B258-A843025FD48B}">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b="1" kern="1200"/>
            <a:t>Otros profesionales: </a:t>
          </a:r>
          <a:r>
            <a:rPr lang="es-ES" sz="1400" kern="1200"/>
            <a:t>logopedas, fisioterapeutas, maestros AL (audición y lenguaje…), personal auxiliar especial (trabajador social, terapeutas ocupacionales, enfermeros, monitores o cuidadores, celadores, vigilantes, conductores…)...</a:t>
          </a:r>
          <a:endParaRPr lang="en-US" sz="1400" kern="1200"/>
        </a:p>
      </dsp:txBody>
      <dsp:txXfrm>
        <a:off x="5827635" y="802089"/>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13FDC-6C54-4815-945A-D5AA4F3A8910}">
      <dsp:nvSpPr>
        <dsp:cNvPr id="0" name=""/>
        <dsp:cNvSpPr/>
      </dsp:nvSpPr>
      <dsp:spPr>
        <a:xfrm>
          <a:off x="447913" y="1658"/>
          <a:ext cx="2863304" cy="171798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Elementos materiales de acceso al currículo y su organización</a:t>
          </a:r>
          <a:endParaRPr lang="en-US" sz="2300" kern="1200"/>
        </a:p>
      </dsp:txBody>
      <dsp:txXfrm>
        <a:off x="447913" y="1658"/>
        <a:ext cx="2863304" cy="1717982"/>
      </dsp:txXfrm>
    </dsp:sp>
    <dsp:sp modelId="{4D4E2F59-763A-4ED9-B947-C0059A14113D}">
      <dsp:nvSpPr>
        <dsp:cNvPr id="0" name=""/>
        <dsp:cNvSpPr/>
      </dsp:nvSpPr>
      <dsp:spPr>
        <a:xfrm>
          <a:off x="3597547" y="1658"/>
          <a:ext cx="2863304" cy="171798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Los</a:t>
          </a:r>
          <a:r>
            <a:rPr lang="es-ES" sz="2300" b="1" kern="1200"/>
            <a:t> </a:t>
          </a:r>
          <a:r>
            <a:rPr lang="es-ES" sz="2300" kern="1200"/>
            <a:t>tipos de elementos materiales son:</a:t>
          </a:r>
          <a:endParaRPr lang="en-US" sz="2300" kern="1200"/>
        </a:p>
      </dsp:txBody>
      <dsp:txXfrm>
        <a:off x="3597547" y="1658"/>
        <a:ext cx="2863304" cy="1717982"/>
      </dsp:txXfrm>
    </dsp:sp>
    <dsp:sp modelId="{3EB67AC8-B996-449F-B5F9-9EDEC759F07C}">
      <dsp:nvSpPr>
        <dsp:cNvPr id="0" name=""/>
        <dsp:cNvSpPr/>
      </dsp:nvSpPr>
      <dsp:spPr>
        <a:xfrm>
          <a:off x="6747182" y="1658"/>
          <a:ext cx="2863304" cy="171798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Los espacios</a:t>
          </a:r>
          <a:r>
            <a:rPr lang="es-ES" sz="2300" b="1" kern="1200"/>
            <a:t> </a:t>
          </a:r>
          <a:r>
            <a:rPr lang="es-ES" sz="2300" kern="1200"/>
            <a:t>de los que el centro dispone para llevar a cabo su actividad y organización.</a:t>
          </a:r>
          <a:endParaRPr lang="en-US" sz="2300" kern="1200"/>
        </a:p>
      </dsp:txBody>
      <dsp:txXfrm>
        <a:off x="6747182" y="1658"/>
        <a:ext cx="2863304" cy="1717982"/>
      </dsp:txXfrm>
    </dsp:sp>
    <dsp:sp modelId="{CC5B31A1-C4AD-4FD6-A2A7-7883FCCF4E79}">
      <dsp:nvSpPr>
        <dsp:cNvPr id="0" name=""/>
        <dsp:cNvSpPr/>
      </dsp:nvSpPr>
      <dsp:spPr>
        <a:xfrm>
          <a:off x="2022730" y="2005971"/>
          <a:ext cx="2863304" cy="171798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El mobiliario, equipamiento general del centro y los recursos didácticos.</a:t>
          </a:r>
          <a:endParaRPr lang="en-US" sz="2300" kern="1200"/>
        </a:p>
      </dsp:txBody>
      <dsp:txXfrm>
        <a:off x="2022730" y="2005971"/>
        <a:ext cx="2863304" cy="1717982"/>
      </dsp:txXfrm>
    </dsp:sp>
    <dsp:sp modelId="{F74B1DA1-B504-4ECF-ACC4-A5E904132DC6}">
      <dsp:nvSpPr>
        <dsp:cNvPr id="0" name=""/>
        <dsp:cNvSpPr/>
      </dsp:nvSpPr>
      <dsp:spPr>
        <a:xfrm>
          <a:off x="5172365" y="2005971"/>
          <a:ext cx="2863304" cy="1717982"/>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El tiempo y su organización para llevar a cabo la planificación de actividades.</a:t>
          </a:r>
          <a:endParaRPr lang="en-US" sz="2300" kern="1200"/>
        </a:p>
      </dsp:txBody>
      <dsp:txXfrm>
        <a:off x="5172365" y="2005971"/>
        <a:ext cx="2863304" cy="17179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995C1-B957-4C76-AC52-FD1BEF2E58C9}">
      <dsp:nvSpPr>
        <dsp:cNvPr id="0" name=""/>
        <dsp:cNvSpPr/>
      </dsp:nvSpPr>
      <dsp:spPr>
        <a:xfrm>
          <a:off x="12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ADB2D5A-BD49-4885-A93A-4EDAAF3CF768}">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Los recursos ordinarios hacen referencia a los profesionales que habitualmente trabajan en el centro, es decir, la enseñanza/tutoría orientada hacia todo el alumnado.</a:t>
          </a:r>
          <a:endParaRPr lang="en-US" sz="2300" kern="1200"/>
        </a:p>
      </dsp:txBody>
      <dsp:txXfrm>
        <a:off x="560236" y="802089"/>
        <a:ext cx="4149382" cy="2576345"/>
      </dsp:txXfrm>
    </dsp:sp>
    <dsp:sp modelId="{3C936E4E-A509-45F1-93F8-79976AF8A4E2}">
      <dsp:nvSpPr>
        <dsp:cNvPr id="0" name=""/>
        <dsp:cNvSpPr/>
      </dsp:nvSpPr>
      <dsp:spPr>
        <a:xfrm>
          <a:off x="52686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EB765EA-48E7-40C1-B643-FC0AD98B3E30}">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Cuando se habla de servicios específicos, se alude a los profesionales especialistas en la Educación Especial, que bien están en el centro o bien acuden a él para atender a necesidades personales específicas</a:t>
          </a:r>
          <a:endParaRPr lang="en-US" sz="2300" kern="1200"/>
        </a:p>
      </dsp:txBody>
      <dsp:txXfrm>
        <a:off x="5827635" y="802089"/>
        <a:ext cx="4149382" cy="25763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47156-16A6-4B20-858C-F15731B47FEF}">
      <dsp:nvSpPr>
        <dsp:cNvPr id="0" name=""/>
        <dsp:cNvSpPr/>
      </dsp:nvSpPr>
      <dsp:spPr>
        <a:xfrm>
          <a:off x="0" y="0"/>
          <a:ext cx="590618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B2FEBC-3551-4081-B68D-B40632843207}">
      <dsp:nvSpPr>
        <dsp:cNvPr id="0" name=""/>
        <dsp:cNvSpPr/>
      </dsp:nvSpPr>
      <dsp:spPr>
        <a:xfrm>
          <a:off x="0" y="0"/>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El grupo de recursos materiales ordinarios son todos aquellos que oferta la escuela para el adecuado desarrollo de las actividades de todos los alumnos. Y los específicos son aquellos que dan respuesta a las características concretas de un individuo o de un grupo determinado</a:t>
          </a:r>
          <a:endParaRPr lang="en-US" sz="1800" kern="1200"/>
        </a:p>
      </dsp:txBody>
      <dsp:txXfrm>
        <a:off x="0" y="0"/>
        <a:ext cx="5906181" cy="1307679"/>
      </dsp:txXfrm>
    </dsp:sp>
    <dsp:sp modelId="{D92881D8-4414-4699-A025-FA41517FFF18}">
      <dsp:nvSpPr>
        <dsp:cNvPr id="0" name=""/>
        <dsp:cNvSpPr/>
      </dsp:nvSpPr>
      <dsp:spPr>
        <a:xfrm>
          <a:off x="0" y="1307679"/>
          <a:ext cx="5906181" cy="0"/>
        </a:xfrm>
        <a:prstGeom prst="line">
          <a:avLst/>
        </a:prstGeom>
        <a:solidFill>
          <a:schemeClr val="accent2">
            <a:hueOff val="373730"/>
            <a:satOff val="-16788"/>
            <a:lumOff val="2222"/>
            <a:alphaOff val="0"/>
          </a:schemeClr>
        </a:solidFill>
        <a:ln w="12700" cap="flat" cmpd="sng" algn="ctr">
          <a:solidFill>
            <a:schemeClr val="accent2">
              <a:hueOff val="373730"/>
              <a:satOff val="-16788"/>
              <a:lumOff val="22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3226CB-C01E-49A8-A465-F07509314748}">
      <dsp:nvSpPr>
        <dsp:cNvPr id="0" name=""/>
        <dsp:cNvSpPr/>
      </dsp:nvSpPr>
      <dsp:spPr>
        <a:xfrm>
          <a:off x="0" y="1307679"/>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Siguiendo el principio de Normalización, se deben emplear en la medida de lo posible los recursos ordinarios y, en todo caso, ajustarlos estos a las necesidades concretas.</a:t>
          </a:r>
          <a:endParaRPr lang="en-US" sz="1800" kern="1200"/>
        </a:p>
      </dsp:txBody>
      <dsp:txXfrm>
        <a:off x="0" y="1307679"/>
        <a:ext cx="5906181" cy="1307679"/>
      </dsp:txXfrm>
    </dsp:sp>
    <dsp:sp modelId="{94172B48-CFCB-442D-9AE5-9F4353C55832}">
      <dsp:nvSpPr>
        <dsp:cNvPr id="0" name=""/>
        <dsp:cNvSpPr/>
      </dsp:nvSpPr>
      <dsp:spPr>
        <a:xfrm>
          <a:off x="0" y="2615358"/>
          <a:ext cx="5906181" cy="0"/>
        </a:xfrm>
        <a:prstGeom prst="line">
          <a:avLst/>
        </a:prstGeom>
        <a:solidFill>
          <a:schemeClr val="accent2">
            <a:hueOff val="747461"/>
            <a:satOff val="-33577"/>
            <a:lumOff val="4445"/>
            <a:alphaOff val="0"/>
          </a:schemeClr>
        </a:solidFill>
        <a:ln w="12700" cap="flat" cmpd="sng" algn="ctr">
          <a:solidFill>
            <a:schemeClr val="accent2">
              <a:hueOff val="747461"/>
              <a:satOff val="-33577"/>
              <a:lumOff val="44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761DA6-FDDA-4773-BD01-B3E362C96E1D}">
      <dsp:nvSpPr>
        <dsp:cNvPr id="0" name=""/>
        <dsp:cNvSpPr/>
      </dsp:nvSpPr>
      <dsp:spPr>
        <a:xfrm>
          <a:off x="0" y="2615359"/>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Solo cuando se considere necesario, se solicitarán recursos materiales más concretos.</a:t>
          </a:r>
          <a:endParaRPr lang="en-US" sz="1800" kern="1200"/>
        </a:p>
      </dsp:txBody>
      <dsp:txXfrm>
        <a:off x="0" y="2615359"/>
        <a:ext cx="5906181" cy="1307679"/>
      </dsp:txXfrm>
    </dsp:sp>
    <dsp:sp modelId="{A57353F1-5AC6-4925-9DCA-087B9B07458D}">
      <dsp:nvSpPr>
        <dsp:cNvPr id="0" name=""/>
        <dsp:cNvSpPr/>
      </dsp:nvSpPr>
      <dsp:spPr>
        <a:xfrm>
          <a:off x="0" y="3923038"/>
          <a:ext cx="5906181" cy="0"/>
        </a:xfrm>
        <a:prstGeom prst="line">
          <a:avLst/>
        </a:prstGeom>
        <a:solidFill>
          <a:schemeClr val="accent2">
            <a:hueOff val="1121191"/>
            <a:satOff val="-50365"/>
            <a:lumOff val="6667"/>
            <a:alphaOff val="0"/>
          </a:schemeClr>
        </a:solidFill>
        <a:ln w="12700" cap="flat" cmpd="sng" algn="ctr">
          <a:solidFill>
            <a:schemeClr val="accent2">
              <a:hueOff val="1121191"/>
              <a:satOff val="-50365"/>
              <a:lumOff val="66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0A1D5D-E4F5-4FDB-9514-CCCCC46ACB3A}">
      <dsp:nvSpPr>
        <dsp:cNvPr id="0" name=""/>
        <dsp:cNvSpPr/>
      </dsp:nvSpPr>
      <dsp:spPr>
        <a:xfrm>
          <a:off x="0" y="3923038"/>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Hay que añadir que los recursos específicos, una vez solicitados, también se pueden adaptar al resto del grupo, para su total aprovechamiento y eliminación de elementos diferenciadores que no favorecen la equidad.</a:t>
          </a:r>
          <a:endParaRPr lang="en-US" sz="1800" kern="1200"/>
        </a:p>
      </dsp:txBody>
      <dsp:txXfrm>
        <a:off x="0" y="3923038"/>
        <a:ext cx="5906181" cy="13076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04DE2-44BF-4EE7-B8C3-0EAAE2EA62A7}">
      <dsp:nvSpPr>
        <dsp:cNvPr id="0" name=""/>
        <dsp:cNvSpPr/>
      </dsp:nvSpPr>
      <dsp:spPr>
        <a:xfrm>
          <a:off x="1964" y="547084"/>
          <a:ext cx="4189362" cy="2631443"/>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a:t>“I</a:t>
          </a:r>
          <a:r>
            <a:rPr lang="es-ES" sz="1800" i="1" kern="1200"/>
            <a:t>mplica acercar y acomodar la prestación de los servicios -en este caso educativos- al medio en que el disminuido desarrolla su vida; lo que supone ordenar estos servicios por sectores geográficos de población y de necesidades” </a:t>
          </a:r>
          <a:r>
            <a:rPr lang="es-ES" sz="1800" kern="1200"/>
            <a:t>(RD. 334/1985). Función que en estos momentos, asumen los equipos de Orientación Educativa y Psicopedagógica.</a:t>
          </a:r>
          <a:endParaRPr lang="en-US" sz="1800" kern="1200"/>
        </a:p>
      </dsp:txBody>
      <dsp:txXfrm>
        <a:off x="79036" y="624156"/>
        <a:ext cx="4035218" cy="2477299"/>
      </dsp:txXfrm>
    </dsp:sp>
    <dsp:sp modelId="{52C4B36F-D4C5-4170-9E77-D33546CCB1F2}">
      <dsp:nvSpPr>
        <dsp:cNvPr id="0" name=""/>
        <dsp:cNvSpPr/>
      </dsp:nvSpPr>
      <dsp:spPr>
        <a:xfrm>
          <a:off x="4610263" y="1343325"/>
          <a:ext cx="888144" cy="103896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10263" y="1551117"/>
        <a:ext cx="621701" cy="623377"/>
      </dsp:txXfrm>
    </dsp:sp>
    <dsp:sp modelId="{0CEBBAB2-4134-40B7-A7F5-70649DF33BC5}">
      <dsp:nvSpPr>
        <dsp:cNvPr id="0" name=""/>
        <dsp:cNvSpPr/>
      </dsp:nvSpPr>
      <dsp:spPr>
        <a:xfrm>
          <a:off x="5867072" y="547084"/>
          <a:ext cx="4189362" cy="263144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a:t>MUY IMPORTANTE</a:t>
          </a:r>
          <a:endParaRPr lang="en-US" sz="1800" kern="1200"/>
        </a:p>
      </dsp:txBody>
      <dsp:txXfrm>
        <a:off x="5944144" y="624156"/>
        <a:ext cx="4035218" cy="247729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155469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486721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62461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54047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410387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89665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089294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408811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191307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4/20/2020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31347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‹Nº›</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9311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4/20/2020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265391947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29" r:id="rId5"/>
    <p:sldLayoutId id="2147483735" r:id="rId6"/>
    <p:sldLayoutId id="2147483736"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90000"/>
        </a:lnSpc>
        <a:spcBef>
          <a:spcPct val="0"/>
        </a:spcBef>
        <a:buNone/>
        <a:defRPr lang="en-US" sz="42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dibujo&#10;&#10;Descripción generada automáticamente">
            <a:extLst>
              <a:ext uri="{FF2B5EF4-FFF2-40B4-BE49-F238E27FC236}">
                <a16:creationId xmlns:a16="http://schemas.microsoft.com/office/drawing/2014/main" id="{8301B8E7-6029-4D0B-9F66-4CE0041BF1AA}"/>
              </a:ext>
            </a:extLst>
          </p:cNvPr>
          <p:cNvPicPr>
            <a:picLocks noChangeAspect="1"/>
          </p:cNvPicPr>
          <p:nvPr/>
        </p:nvPicPr>
        <p:blipFill rotWithShape="1">
          <a:blip r:embed="rId2">
            <a:alphaModFix amt="45000"/>
            <a:extLst>
              <a:ext uri="{28A0092B-C50C-407E-A947-70E740481C1C}">
                <a14:useLocalDpi xmlns:a14="http://schemas.microsoft.com/office/drawing/2010/main" val="0"/>
              </a:ext>
            </a:extLst>
          </a:blip>
          <a:srcRect t="640" b="17838"/>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ítulo 1">
            <a:extLst>
              <a:ext uri="{FF2B5EF4-FFF2-40B4-BE49-F238E27FC236}">
                <a16:creationId xmlns:a16="http://schemas.microsoft.com/office/drawing/2014/main" id="{C997B026-ABBD-4735-88A0-F79A0A798776}"/>
              </a:ext>
            </a:extLst>
          </p:cNvPr>
          <p:cNvSpPr>
            <a:spLocks noGrp="1"/>
          </p:cNvSpPr>
          <p:nvPr>
            <p:ph type="ctrTitle"/>
          </p:nvPr>
        </p:nvSpPr>
        <p:spPr>
          <a:xfrm>
            <a:off x="1769532" y="2091263"/>
            <a:ext cx="8652938" cy="2461504"/>
          </a:xfrm>
        </p:spPr>
        <p:txBody>
          <a:bodyPr>
            <a:normAutofit/>
          </a:bodyPr>
          <a:lstStyle/>
          <a:p>
            <a:r>
              <a:rPr lang="es-ES" sz="5800" dirty="0"/>
              <a:t>Colaboración entre Servicios Convencionales y Servicios Específicos </a:t>
            </a:r>
          </a:p>
        </p:txBody>
      </p:sp>
      <p:sp>
        <p:nvSpPr>
          <p:cNvPr id="3" name="Subtítulo 2">
            <a:extLst>
              <a:ext uri="{FF2B5EF4-FFF2-40B4-BE49-F238E27FC236}">
                <a16:creationId xmlns:a16="http://schemas.microsoft.com/office/drawing/2014/main" id="{F6BE8CCB-F298-40D7-8357-2C5D316E6335}"/>
              </a:ext>
            </a:extLst>
          </p:cNvPr>
          <p:cNvSpPr>
            <a:spLocks noGrp="1"/>
          </p:cNvSpPr>
          <p:nvPr>
            <p:ph type="subTitle" idx="1"/>
          </p:nvPr>
        </p:nvSpPr>
        <p:spPr>
          <a:xfrm>
            <a:off x="1769532" y="4623127"/>
            <a:ext cx="8655200" cy="457201"/>
          </a:xfrm>
        </p:spPr>
        <p:txBody>
          <a:bodyPr>
            <a:normAutofit/>
          </a:bodyPr>
          <a:lstStyle/>
          <a:p>
            <a:endParaRPr lang="es-ES">
              <a:solidFill>
                <a:schemeClr val="tx1"/>
              </a:solidFill>
            </a:endParaRPr>
          </a:p>
        </p:txBody>
      </p:sp>
      <p:sp>
        <p:nvSpPr>
          <p:cNvPr id="14" name="Rectangle 1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62633997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ítulo 1">
            <a:extLst>
              <a:ext uri="{FF2B5EF4-FFF2-40B4-BE49-F238E27FC236}">
                <a16:creationId xmlns:a16="http://schemas.microsoft.com/office/drawing/2014/main" id="{5D14255D-0FBF-43C1-8AF8-5D8859ADD229}"/>
              </a:ext>
            </a:extLst>
          </p:cNvPr>
          <p:cNvSpPr>
            <a:spLocks noGrp="1"/>
          </p:cNvSpPr>
          <p:nvPr>
            <p:ph type="title"/>
          </p:nvPr>
        </p:nvSpPr>
        <p:spPr>
          <a:xfrm>
            <a:off x="1066800" y="642594"/>
            <a:ext cx="10058400" cy="1371600"/>
          </a:xfrm>
        </p:spPr>
        <p:txBody>
          <a:bodyPr>
            <a:normAutofit/>
          </a:bodyPr>
          <a:lstStyle/>
          <a:p>
            <a:pPr algn="ctr"/>
            <a:r>
              <a:rPr lang="es-ES"/>
              <a:t>Más profesionales, capítulo 8, página 8</a:t>
            </a:r>
          </a:p>
        </p:txBody>
      </p:sp>
      <p:graphicFrame>
        <p:nvGraphicFramePr>
          <p:cNvPr id="6" name="Marcador de contenido 2">
            <a:extLst>
              <a:ext uri="{FF2B5EF4-FFF2-40B4-BE49-F238E27FC236}">
                <a16:creationId xmlns:a16="http://schemas.microsoft.com/office/drawing/2014/main" id="{E9596400-5724-47D2-B38D-7E1DDDE801B8}"/>
              </a:ext>
            </a:extLst>
          </p:cNvPr>
          <p:cNvGraphicFramePr>
            <a:graphicFrameLocks noGrp="1"/>
          </p:cNvGraphicFramePr>
          <p:nvPr>
            <p:ph idx="1"/>
            <p:extLst>
              <p:ext uri="{D42A27DB-BD31-4B8C-83A1-F6EECF244321}">
                <p14:modId xmlns:p14="http://schemas.microsoft.com/office/powerpoint/2010/main" val="329923619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5031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3">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ítulo 1">
            <a:extLst>
              <a:ext uri="{FF2B5EF4-FFF2-40B4-BE49-F238E27FC236}">
                <a16:creationId xmlns:a16="http://schemas.microsoft.com/office/drawing/2014/main" id="{BEDA8178-8257-46C3-A500-7610AE4E14E5}"/>
              </a:ext>
            </a:extLst>
          </p:cNvPr>
          <p:cNvSpPr>
            <a:spLocks noGrp="1"/>
          </p:cNvSpPr>
          <p:nvPr>
            <p:ph type="title"/>
          </p:nvPr>
        </p:nvSpPr>
        <p:spPr>
          <a:xfrm>
            <a:off x="1066800" y="642594"/>
            <a:ext cx="10058400" cy="1371600"/>
          </a:xfrm>
        </p:spPr>
        <p:txBody>
          <a:bodyPr>
            <a:normAutofit/>
          </a:bodyPr>
          <a:lstStyle/>
          <a:p>
            <a:pPr algn="ctr"/>
            <a:r>
              <a:rPr lang="es-ES" sz="3600" b="0" dirty="0"/>
              <a:t>Elementos materiales de acceso al currículo y su organización, capítulo 8, páginas 8-9</a:t>
            </a:r>
          </a:p>
        </p:txBody>
      </p:sp>
      <p:graphicFrame>
        <p:nvGraphicFramePr>
          <p:cNvPr id="5" name="Marcador de contenido 2">
            <a:extLst>
              <a:ext uri="{FF2B5EF4-FFF2-40B4-BE49-F238E27FC236}">
                <a16:creationId xmlns:a16="http://schemas.microsoft.com/office/drawing/2014/main" id="{044518CF-ABD6-4C44-AE95-24DE4973070D}"/>
              </a:ext>
            </a:extLst>
          </p:cNvPr>
          <p:cNvGraphicFramePr>
            <a:graphicFrameLocks noGrp="1"/>
          </p:cNvGraphicFramePr>
          <p:nvPr>
            <p:ph idx="1"/>
            <p:extLst>
              <p:ext uri="{D42A27DB-BD31-4B8C-83A1-F6EECF244321}">
                <p14:modId xmlns:p14="http://schemas.microsoft.com/office/powerpoint/2010/main" val="290806539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4909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4">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tabla, muebles, silla, verde&#10;&#10;Descripción generada automáticamente">
            <a:extLst>
              <a:ext uri="{FF2B5EF4-FFF2-40B4-BE49-F238E27FC236}">
                <a16:creationId xmlns:a16="http://schemas.microsoft.com/office/drawing/2014/main" id="{120A46E4-CD6D-4D9E-92D3-2A2ABF98CF06}"/>
              </a:ext>
            </a:extLst>
          </p:cNvPr>
          <p:cNvPicPr>
            <a:picLocks noChangeAspect="1"/>
          </p:cNvPicPr>
          <p:nvPr/>
        </p:nvPicPr>
        <p:blipFill rotWithShape="1">
          <a:blip r:embed="rId2">
            <a:extLst>
              <a:ext uri="{28A0092B-C50C-407E-A947-70E740481C1C}">
                <a14:useLocalDpi xmlns:a14="http://schemas.microsoft.com/office/drawing/2010/main" val="0"/>
              </a:ext>
            </a:extLst>
          </a:blip>
          <a:srcRect b="14449"/>
          <a:stretch/>
        </p:blipFill>
        <p:spPr>
          <a:xfrm>
            <a:off x="20" y="-1"/>
            <a:ext cx="12191980" cy="6857999"/>
          </a:xfrm>
          <a:prstGeom prst="rect">
            <a:avLst/>
          </a:prstGeom>
        </p:spPr>
      </p:pic>
      <p:sp>
        <p:nvSpPr>
          <p:cNvPr id="25" name="Rectangle 16">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B456CA2-321E-4009-93BD-5822E0EF9566}"/>
              </a:ext>
            </a:extLst>
          </p:cNvPr>
          <p:cNvSpPr>
            <a:spLocks noGrp="1"/>
          </p:cNvSpPr>
          <p:nvPr>
            <p:ph type="title"/>
          </p:nvPr>
        </p:nvSpPr>
        <p:spPr>
          <a:xfrm>
            <a:off x="6846137" y="727626"/>
            <a:ext cx="4602152" cy="1718225"/>
          </a:xfrm>
        </p:spPr>
        <p:txBody>
          <a:bodyPr>
            <a:normAutofit/>
          </a:bodyPr>
          <a:lstStyle/>
          <a:p>
            <a:r>
              <a:rPr lang="es-ES" sz="2800" b="0" dirty="0"/>
              <a:t>Estos recursos deben reunir unas condiciones necesarias, capítulo 8, página 10</a:t>
            </a:r>
          </a:p>
        </p:txBody>
      </p:sp>
      <p:sp>
        <p:nvSpPr>
          <p:cNvPr id="3" name="Marcador de contenido 2">
            <a:extLst>
              <a:ext uri="{FF2B5EF4-FFF2-40B4-BE49-F238E27FC236}">
                <a16:creationId xmlns:a16="http://schemas.microsoft.com/office/drawing/2014/main" id="{9617479D-3197-496B-8119-C1F99A702D1A}"/>
              </a:ext>
            </a:extLst>
          </p:cNvPr>
          <p:cNvSpPr>
            <a:spLocks noGrp="1"/>
          </p:cNvSpPr>
          <p:nvPr>
            <p:ph idx="1"/>
          </p:nvPr>
        </p:nvSpPr>
        <p:spPr>
          <a:xfrm>
            <a:off x="6846137" y="2538920"/>
            <a:ext cx="4602152" cy="3480066"/>
          </a:xfrm>
        </p:spPr>
        <p:txBody>
          <a:bodyPr>
            <a:normAutofit/>
          </a:bodyPr>
          <a:lstStyle/>
          <a:p>
            <a:pPr>
              <a:lnSpc>
                <a:spcPct val="100000"/>
              </a:lnSpc>
            </a:pPr>
            <a:r>
              <a:rPr lang="es-ES" sz="1200" b="1"/>
              <a:t>Los espacios </a:t>
            </a:r>
            <a:r>
              <a:rPr lang="es-ES" sz="1200"/>
              <a:t>deben tener:</a:t>
            </a:r>
          </a:p>
          <a:p>
            <a:pPr>
              <a:lnSpc>
                <a:spcPct val="100000"/>
              </a:lnSpc>
            </a:pPr>
            <a:r>
              <a:rPr lang="es-ES" sz="1200"/>
              <a:t>o Condiciones adecuadas para ser utilizadas por todos los alumnos.</a:t>
            </a:r>
          </a:p>
          <a:p>
            <a:pPr>
              <a:lnSpc>
                <a:spcPct val="100000"/>
              </a:lnSpc>
            </a:pPr>
            <a:r>
              <a:rPr lang="es-ES" sz="1200"/>
              <a:t>o Potenciar la movilidad y autonomía.</a:t>
            </a:r>
          </a:p>
          <a:p>
            <a:pPr>
              <a:lnSpc>
                <a:spcPct val="100000"/>
              </a:lnSpc>
            </a:pPr>
            <a:r>
              <a:rPr lang="es-ES" sz="1200"/>
              <a:t>o Proporcionar la interacción entre toda la comunidad educativa.</a:t>
            </a:r>
          </a:p>
          <a:p>
            <a:pPr>
              <a:lnSpc>
                <a:spcPct val="100000"/>
              </a:lnSpc>
            </a:pPr>
            <a:endParaRPr lang="es-ES" sz="1200"/>
          </a:p>
          <a:p>
            <a:pPr>
              <a:lnSpc>
                <a:spcPct val="100000"/>
              </a:lnSpc>
            </a:pPr>
            <a:r>
              <a:rPr lang="es-ES" sz="1200" b="1"/>
              <a:t>El mobiliario</a:t>
            </a:r>
            <a:r>
              <a:rPr lang="es-ES" sz="1200"/>
              <a:t>, equipamiento general del centro y los recursos didácticos deben ser:</a:t>
            </a:r>
          </a:p>
          <a:p>
            <a:pPr>
              <a:lnSpc>
                <a:spcPct val="100000"/>
              </a:lnSpc>
            </a:pPr>
            <a:r>
              <a:rPr lang="es-ES" sz="1200"/>
              <a:t>o Suficientes en proporción a los alumnos.</a:t>
            </a:r>
          </a:p>
          <a:p>
            <a:pPr>
              <a:lnSpc>
                <a:spcPct val="100000"/>
              </a:lnSpc>
            </a:pPr>
            <a:r>
              <a:rPr lang="es-ES" sz="1200"/>
              <a:t>o Adaptados a las necesidades específicas.</a:t>
            </a:r>
          </a:p>
          <a:p>
            <a:pPr>
              <a:lnSpc>
                <a:spcPct val="100000"/>
              </a:lnSpc>
            </a:pPr>
            <a:r>
              <a:rPr lang="es-ES" sz="1200"/>
              <a:t>o Variados para ajustarse a un grupo heterogéneo.</a:t>
            </a:r>
          </a:p>
          <a:p>
            <a:pPr>
              <a:lnSpc>
                <a:spcPct val="100000"/>
              </a:lnSpc>
            </a:pPr>
            <a:r>
              <a:rPr lang="es-ES" sz="1200"/>
              <a:t>o Coherente con el proyecto del centro</a:t>
            </a:r>
          </a:p>
        </p:txBody>
      </p:sp>
    </p:spTree>
    <p:extLst>
      <p:ext uri="{BB962C8B-B14F-4D97-AF65-F5344CB8AC3E}">
        <p14:creationId xmlns:p14="http://schemas.microsoft.com/office/powerpoint/2010/main" val="4116958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flor, tabla, árbol, viejo&#10;&#10;Descripción generada automáticamente">
            <a:extLst>
              <a:ext uri="{FF2B5EF4-FFF2-40B4-BE49-F238E27FC236}">
                <a16:creationId xmlns:a16="http://schemas.microsoft.com/office/drawing/2014/main" id="{FB9AD785-0005-4631-84FA-1143ED5B3F2D}"/>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10537" b="19652"/>
          <a:stretch/>
        </p:blipFill>
        <p:spPr>
          <a:xfrm>
            <a:off x="20" y="-1"/>
            <a:ext cx="12191980" cy="6857999"/>
          </a:xfrm>
          <a:prstGeom prst="rect">
            <a:avLst/>
          </a:prstGeom>
        </p:spPr>
      </p:pic>
      <p:sp>
        <p:nvSpPr>
          <p:cNvPr id="12" name="Rectangle 11">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AAD032B-44FE-447E-8518-3098089D7C35}"/>
              </a:ext>
            </a:extLst>
          </p:cNvPr>
          <p:cNvSpPr>
            <a:spLocks noGrp="1"/>
          </p:cNvSpPr>
          <p:nvPr>
            <p:ph type="title"/>
          </p:nvPr>
        </p:nvSpPr>
        <p:spPr>
          <a:xfrm>
            <a:off x="6846137" y="727626"/>
            <a:ext cx="4602152" cy="1718225"/>
          </a:xfrm>
        </p:spPr>
        <p:txBody>
          <a:bodyPr>
            <a:normAutofit/>
          </a:bodyPr>
          <a:lstStyle/>
          <a:p>
            <a:r>
              <a:rPr lang="es-ES" sz="3400" b="0"/>
              <a:t>El tiempo y su organización, capítulo 8, página 10</a:t>
            </a:r>
          </a:p>
        </p:txBody>
      </p:sp>
      <p:sp>
        <p:nvSpPr>
          <p:cNvPr id="3" name="Marcador de contenido 2">
            <a:extLst>
              <a:ext uri="{FF2B5EF4-FFF2-40B4-BE49-F238E27FC236}">
                <a16:creationId xmlns:a16="http://schemas.microsoft.com/office/drawing/2014/main" id="{11AA60D7-B0FB-4B14-B5FF-1792CECCB530}"/>
              </a:ext>
            </a:extLst>
          </p:cNvPr>
          <p:cNvSpPr>
            <a:spLocks noGrp="1"/>
          </p:cNvSpPr>
          <p:nvPr>
            <p:ph idx="1"/>
          </p:nvPr>
        </p:nvSpPr>
        <p:spPr>
          <a:xfrm>
            <a:off x="6846137" y="2538920"/>
            <a:ext cx="4602152" cy="3480066"/>
          </a:xfrm>
        </p:spPr>
        <p:txBody>
          <a:bodyPr>
            <a:normAutofit/>
          </a:bodyPr>
          <a:lstStyle/>
          <a:p>
            <a:r>
              <a:rPr lang="es-ES" dirty="0"/>
              <a:t>debe cumplir las siguientes características:</a:t>
            </a:r>
          </a:p>
          <a:p>
            <a:r>
              <a:rPr lang="es-ES" dirty="0"/>
              <a:t> Flexibilidad.</a:t>
            </a:r>
          </a:p>
          <a:p>
            <a:r>
              <a:rPr lang="es-ES" dirty="0"/>
              <a:t>Facilitador del trabajo de los elementos personales</a:t>
            </a:r>
          </a:p>
        </p:txBody>
      </p:sp>
    </p:spTree>
    <p:extLst>
      <p:ext uri="{BB962C8B-B14F-4D97-AF65-F5344CB8AC3E}">
        <p14:creationId xmlns:p14="http://schemas.microsoft.com/office/powerpoint/2010/main" val="400195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computadora, electrónica, laptop, escritorio&#10;&#10;Descripción generada automáticamente">
            <a:extLst>
              <a:ext uri="{FF2B5EF4-FFF2-40B4-BE49-F238E27FC236}">
                <a16:creationId xmlns:a16="http://schemas.microsoft.com/office/drawing/2014/main" id="{DFE22269-2C42-43C4-845E-7145D2D5BD9E}"/>
              </a:ext>
            </a:extLst>
          </p:cNvPr>
          <p:cNvPicPr>
            <a:picLocks noChangeAspect="1"/>
          </p:cNvPicPr>
          <p:nvPr/>
        </p:nvPicPr>
        <p:blipFill rotWithShape="1">
          <a:blip r:embed="rId2">
            <a:extLst>
              <a:ext uri="{28A0092B-C50C-407E-A947-70E740481C1C}">
                <a14:useLocalDpi xmlns:a14="http://schemas.microsoft.com/office/drawing/2010/main" val="0"/>
              </a:ext>
            </a:extLst>
          </a:blip>
          <a:srcRect t="14502" b="18930"/>
          <a:stretch/>
        </p:blipFill>
        <p:spPr>
          <a:xfrm>
            <a:off x="20" y="-1"/>
            <a:ext cx="12191980" cy="6857999"/>
          </a:xfrm>
          <a:prstGeom prst="rect">
            <a:avLst/>
          </a:prstGeom>
        </p:spPr>
      </p:pic>
      <p:sp>
        <p:nvSpPr>
          <p:cNvPr id="12" name="Rectangle 11">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C1FC50-D871-4595-A25C-92B808DB1DAA}"/>
              </a:ext>
            </a:extLst>
          </p:cNvPr>
          <p:cNvSpPr>
            <a:spLocks noGrp="1"/>
          </p:cNvSpPr>
          <p:nvPr>
            <p:ph type="title"/>
          </p:nvPr>
        </p:nvSpPr>
        <p:spPr>
          <a:xfrm>
            <a:off x="774043" y="727626"/>
            <a:ext cx="4602152" cy="1718225"/>
          </a:xfrm>
        </p:spPr>
        <p:txBody>
          <a:bodyPr>
            <a:normAutofit/>
          </a:bodyPr>
          <a:lstStyle/>
          <a:p>
            <a:r>
              <a:rPr lang="es-ES" sz="3400"/>
              <a:t>Apoyo informático, capítulo 8, página 10</a:t>
            </a:r>
          </a:p>
        </p:txBody>
      </p:sp>
      <p:sp>
        <p:nvSpPr>
          <p:cNvPr id="3" name="Marcador de contenido 2">
            <a:extLst>
              <a:ext uri="{FF2B5EF4-FFF2-40B4-BE49-F238E27FC236}">
                <a16:creationId xmlns:a16="http://schemas.microsoft.com/office/drawing/2014/main" id="{BF020A55-C090-4072-B86F-400C8B1D6E72}"/>
              </a:ext>
            </a:extLst>
          </p:cNvPr>
          <p:cNvSpPr>
            <a:spLocks noGrp="1"/>
          </p:cNvSpPr>
          <p:nvPr>
            <p:ph idx="1"/>
          </p:nvPr>
        </p:nvSpPr>
        <p:spPr>
          <a:xfrm>
            <a:off x="774043" y="2538920"/>
            <a:ext cx="4602152" cy="3480066"/>
          </a:xfrm>
        </p:spPr>
        <p:txBody>
          <a:bodyPr>
            <a:normAutofit/>
          </a:bodyPr>
          <a:lstStyle/>
          <a:p>
            <a:r>
              <a:rPr lang="es-ES" dirty="0"/>
              <a:t>Apoyo Informático</a:t>
            </a:r>
          </a:p>
          <a:p>
            <a:r>
              <a:rPr lang="es-ES" dirty="0"/>
              <a:t>El trabajo diario del alumno.</a:t>
            </a:r>
          </a:p>
          <a:p>
            <a:r>
              <a:rPr lang="es-ES" dirty="0"/>
              <a:t>Formación e información para el profesorado.</a:t>
            </a:r>
          </a:p>
          <a:p>
            <a:r>
              <a:rPr lang="es-ES" dirty="0"/>
              <a:t>A través de programas específicos se elaboran recursos materiales didácticos que suelen ser atractivos para el alumno y pueden tener un alto valor pedagógico.</a:t>
            </a:r>
          </a:p>
        </p:txBody>
      </p:sp>
    </p:spTree>
    <p:extLst>
      <p:ext uri="{BB962C8B-B14F-4D97-AF65-F5344CB8AC3E}">
        <p14:creationId xmlns:p14="http://schemas.microsoft.com/office/powerpoint/2010/main" val="1300882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a:extLst>
              <a:ext uri="{FF2B5EF4-FFF2-40B4-BE49-F238E27FC236}">
                <a16:creationId xmlns:a16="http://schemas.microsoft.com/office/drawing/2014/main" id="{17B703ED-47DA-4F17-8CC0-778E853D4787}"/>
              </a:ext>
            </a:extLst>
          </p:cNvPr>
          <p:cNvPicPr>
            <a:picLocks noChangeAspect="1"/>
          </p:cNvPicPr>
          <p:nvPr/>
        </p:nvPicPr>
        <p:blipFill rotWithShape="1">
          <a:blip r:embed="rId2"/>
          <a:srcRect l="22815" r="15198"/>
          <a:stretch/>
        </p:blipFill>
        <p:spPr>
          <a:xfrm>
            <a:off x="20" y="10"/>
            <a:ext cx="6392647" cy="6857990"/>
          </a:xfrm>
          <a:prstGeom prst="rect">
            <a:avLst/>
          </a:prstGeom>
        </p:spPr>
      </p:pic>
      <p:sp>
        <p:nvSpPr>
          <p:cNvPr id="17" name="Rectangle 10">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AD02078-36B5-4CE4-9FAB-8FA758797049}"/>
              </a:ext>
            </a:extLst>
          </p:cNvPr>
          <p:cNvSpPr>
            <a:spLocks noGrp="1"/>
          </p:cNvSpPr>
          <p:nvPr>
            <p:ph type="title"/>
          </p:nvPr>
        </p:nvSpPr>
        <p:spPr>
          <a:xfrm>
            <a:off x="7064082" y="642594"/>
            <a:ext cx="4472921" cy="1371600"/>
          </a:xfrm>
        </p:spPr>
        <p:txBody>
          <a:bodyPr>
            <a:normAutofit/>
          </a:bodyPr>
          <a:lstStyle/>
          <a:p>
            <a:r>
              <a:rPr lang="es-ES" sz="2800" b="0"/>
              <a:t>Recursos internos y externos a la escuela, capítulo 8, páginas 10-11 </a:t>
            </a:r>
            <a:endParaRPr lang="es-ES" sz="2800"/>
          </a:p>
        </p:txBody>
      </p:sp>
      <p:sp>
        <p:nvSpPr>
          <p:cNvPr id="3" name="Marcador de contenido 2">
            <a:extLst>
              <a:ext uri="{FF2B5EF4-FFF2-40B4-BE49-F238E27FC236}">
                <a16:creationId xmlns:a16="http://schemas.microsoft.com/office/drawing/2014/main" id="{036A92F1-4453-4C43-83E3-3E8760FB64C1}"/>
              </a:ext>
            </a:extLst>
          </p:cNvPr>
          <p:cNvSpPr>
            <a:spLocks noGrp="1"/>
          </p:cNvSpPr>
          <p:nvPr>
            <p:ph idx="1"/>
          </p:nvPr>
        </p:nvSpPr>
        <p:spPr>
          <a:xfrm>
            <a:off x="7064082" y="2103120"/>
            <a:ext cx="4472922" cy="3931920"/>
          </a:xfrm>
        </p:spPr>
        <p:txBody>
          <a:bodyPr>
            <a:noAutofit/>
          </a:bodyPr>
          <a:lstStyle/>
          <a:p>
            <a:pPr algn="just"/>
            <a:r>
              <a:rPr lang="es-ES" sz="2200" dirty="0"/>
              <a:t>La relación que ha de establecerse entre los medios externos e internos debe ser de colaboración y participación conjunta</a:t>
            </a:r>
            <a:r>
              <a:rPr lang="es-ES" sz="2200" b="1" dirty="0"/>
              <a:t>, </a:t>
            </a:r>
            <a:r>
              <a:rPr lang="es-ES" sz="2200" dirty="0"/>
              <a:t>delimitando desde el principio las funciones de cada uno y esforzándose por una comunicación que alcance el enriquecimiento y beneficio mutuo</a:t>
            </a:r>
          </a:p>
        </p:txBody>
      </p:sp>
    </p:spTree>
    <p:extLst>
      <p:ext uri="{BB962C8B-B14F-4D97-AF65-F5344CB8AC3E}">
        <p14:creationId xmlns:p14="http://schemas.microsoft.com/office/powerpoint/2010/main" val="3466739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9">
            <a:extLst>
              <a:ext uri="{FF2B5EF4-FFF2-40B4-BE49-F238E27FC236}">
                <a16:creationId xmlns:a16="http://schemas.microsoft.com/office/drawing/2014/main" id="{352B744B-0F81-487E-A851-51A3233F0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1">
            <a:extLst>
              <a:ext uri="{FF2B5EF4-FFF2-40B4-BE49-F238E27FC236}">
                <a16:creationId xmlns:a16="http://schemas.microsoft.com/office/drawing/2014/main" id="{4D6D39BE-B8E2-4FCD-92BE-1E88F5973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3">
            <a:extLst>
              <a:ext uri="{FF2B5EF4-FFF2-40B4-BE49-F238E27FC236}">
                <a16:creationId xmlns:a16="http://schemas.microsoft.com/office/drawing/2014/main" id="{C13A2EBD-9403-4884-A9BD-8B154778C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ítulo 1">
            <a:extLst>
              <a:ext uri="{FF2B5EF4-FFF2-40B4-BE49-F238E27FC236}">
                <a16:creationId xmlns:a16="http://schemas.microsoft.com/office/drawing/2014/main" id="{1C844167-9ADD-431D-A643-DB3A594E9039}"/>
              </a:ext>
            </a:extLst>
          </p:cNvPr>
          <p:cNvSpPr>
            <a:spLocks noGrp="1"/>
          </p:cNvSpPr>
          <p:nvPr>
            <p:ph type="title"/>
          </p:nvPr>
        </p:nvSpPr>
        <p:spPr>
          <a:xfrm>
            <a:off x="1066800" y="642594"/>
            <a:ext cx="10058400" cy="1371600"/>
          </a:xfrm>
        </p:spPr>
        <p:txBody>
          <a:bodyPr>
            <a:normAutofit/>
          </a:bodyPr>
          <a:lstStyle/>
          <a:p>
            <a:r>
              <a:rPr lang="es-ES" b="0"/>
              <a:t>Recursos internos de la escuela, capítulo 8, página 11</a:t>
            </a:r>
            <a:endParaRPr lang="es-ES" b="0" dirty="0"/>
          </a:p>
        </p:txBody>
      </p:sp>
      <p:pic>
        <p:nvPicPr>
          <p:cNvPr id="34" name="Graphic 6">
            <a:extLst>
              <a:ext uri="{FF2B5EF4-FFF2-40B4-BE49-F238E27FC236}">
                <a16:creationId xmlns:a16="http://schemas.microsoft.com/office/drawing/2014/main" id="{B9AA2156-7166-48FE-87F3-B59782D71D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4352" y="2467985"/>
            <a:ext cx="3019646" cy="3019646"/>
          </a:xfrm>
          <a:prstGeom prst="rect">
            <a:avLst/>
          </a:prstGeom>
        </p:spPr>
      </p:pic>
      <p:sp>
        <p:nvSpPr>
          <p:cNvPr id="35" name="Marcador de contenido 2">
            <a:extLst>
              <a:ext uri="{FF2B5EF4-FFF2-40B4-BE49-F238E27FC236}">
                <a16:creationId xmlns:a16="http://schemas.microsoft.com/office/drawing/2014/main" id="{BDD70FDA-6FE6-4B4F-BC37-622170F8CF56}"/>
              </a:ext>
            </a:extLst>
          </p:cNvPr>
          <p:cNvSpPr>
            <a:spLocks noGrp="1"/>
          </p:cNvSpPr>
          <p:nvPr>
            <p:ph idx="1"/>
          </p:nvPr>
        </p:nvSpPr>
        <p:spPr>
          <a:xfrm>
            <a:off x="4637165" y="2103120"/>
            <a:ext cx="6488035" cy="3931920"/>
          </a:xfrm>
        </p:spPr>
        <p:txBody>
          <a:bodyPr>
            <a:normAutofit/>
          </a:bodyPr>
          <a:lstStyle/>
          <a:p>
            <a:r>
              <a:rPr lang="es-ES" b="1"/>
              <a:t>Diseño Curricular Básico (DCB); Proyecto Educativo del Centro (PEC) y Proyecto Curricular del Centro (PCC)</a:t>
            </a:r>
            <a:r>
              <a:rPr lang="es-ES"/>
              <a:t>. Estos tres programas deben ser acordes a las bases estatales y a la normativa impuesta por la Administración, pero además se establecen los objetivos y principios generales del centro. De esta manera, los recursos externos se ajustan al centro en concreto y, a su vez, se personaliza a los  alumnos y a su contexto socio-cultural.</a:t>
            </a:r>
          </a:p>
          <a:p>
            <a:r>
              <a:rPr lang="es-ES" b="1"/>
              <a:t>Programación de aula. </a:t>
            </a:r>
            <a:r>
              <a:rPr lang="es-ES"/>
              <a:t>A partir de la Programación del Aula se elaboran los recursos didácticos. El profesor/tutor, junto con el profesor de apoyo, ajusta estos recursos a las Adaptaciones Curriculares Individuales que existan.</a:t>
            </a:r>
          </a:p>
          <a:p>
            <a:r>
              <a:rPr lang="es-ES" b="1"/>
              <a:t>Recursos de organización. distribuir un espacio </a:t>
            </a:r>
            <a:r>
              <a:rPr lang="es-ES"/>
              <a:t>es necesario tener en cuenta las necesidades de motricidad, visuales, etc. de cada alumno, junto con las características físicas del centro.</a:t>
            </a:r>
          </a:p>
        </p:txBody>
      </p:sp>
    </p:spTree>
    <p:extLst>
      <p:ext uri="{BB962C8B-B14F-4D97-AF65-F5344CB8AC3E}">
        <p14:creationId xmlns:p14="http://schemas.microsoft.com/office/powerpoint/2010/main" val="444710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ítulo 1">
            <a:extLst>
              <a:ext uri="{FF2B5EF4-FFF2-40B4-BE49-F238E27FC236}">
                <a16:creationId xmlns:a16="http://schemas.microsoft.com/office/drawing/2014/main" id="{10E0014D-82DF-4F1E-8BBD-172269188B6C}"/>
              </a:ext>
            </a:extLst>
          </p:cNvPr>
          <p:cNvSpPr>
            <a:spLocks noGrp="1"/>
          </p:cNvSpPr>
          <p:nvPr>
            <p:ph type="title"/>
          </p:nvPr>
        </p:nvSpPr>
        <p:spPr>
          <a:xfrm>
            <a:off x="983887" y="1185059"/>
            <a:ext cx="3491832" cy="4487882"/>
          </a:xfrm>
        </p:spPr>
        <p:txBody>
          <a:bodyPr>
            <a:normAutofit/>
          </a:bodyPr>
          <a:lstStyle/>
          <a:p>
            <a:pPr algn="ctr"/>
            <a:r>
              <a:rPr lang="es-ES" sz="4400"/>
              <a:t>Recursos externos a la escuela, capítulo 8, página 12</a:t>
            </a:r>
          </a:p>
        </p:txBody>
      </p:sp>
      <p:sp>
        <p:nvSpPr>
          <p:cNvPr id="16" name="Rectangle 15">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Marcador de contenido 2">
            <a:extLst>
              <a:ext uri="{FF2B5EF4-FFF2-40B4-BE49-F238E27FC236}">
                <a16:creationId xmlns:a16="http://schemas.microsoft.com/office/drawing/2014/main" id="{38A9089D-48D3-47F2-9365-001422A55C69}"/>
              </a:ext>
            </a:extLst>
          </p:cNvPr>
          <p:cNvSpPr>
            <a:spLocks noGrp="1"/>
          </p:cNvSpPr>
          <p:nvPr>
            <p:ph idx="1"/>
          </p:nvPr>
        </p:nvSpPr>
        <p:spPr>
          <a:xfrm>
            <a:off x="6403656" y="936416"/>
            <a:ext cx="4870512" cy="4985169"/>
          </a:xfrm>
        </p:spPr>
        <p:txBody>
          <a:bodyPr anchor="ctr">
            <a:normAutofit/>
          </a:bodyPr>
          <a:lstStyle/>
          <a:p>
            <a:r>
              <a:rPr lang="es-ES" sz="2000" dirty="0"/>
              <a:t>Diferentes profesionales de la salud y organizaciones e instituciones de discapacidades concretas, que aportan un trabajo complementario necesario y que el objetivo es que gradualmente se vayan incorporando al aula ordinaria.</a:t>
            </a:r>
          </a:p>
        </p:txBody>
      </p:sp>
    </p:spTree>
    <p:extLst>
      <p:ext uri="{BB962C8B-B14F-4D97-AF65-F5344CB8AC3E}">
        <p14:creationId xmlns:p14="http://schemas.microsoft.com/office/powerpoint/2010/main" val="793711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Un jardín con plantas verdes&#10;&#10;Descripción generada automáticamente">
            <a:extLst>
              <a:ext uri="{FF2B5EF4-FFF2-40B4-BE49-F238E27FC236}">
                <a16:creationId xmlns:a16="http://schemas.microsoft.com/office/drawing/2014/main" id="{69FC9F59-8873-443F-9385-648A109C6BD8}"/>
              </a:ext>
            </a:extLst>
          </p:cNvPr>
          <p:cNvPicPr>
            <a:picLocks noChangeAspect="1"/>
          </p:cNvPicPr>
          <p:nvPr/>
        </p:nvPicPr>
        <p:blipFill rotWithShape="1">
          <a:blip r:embed="rId2">
            <a:extLst>
              <a:ext uri="{28A0092B-C50C-407E-A947-70E740481C1C}">
                <a14:useLocalDpi xmlns:a14="http://schemas.microsoft.com/office/drawing/2010/main" val="0"/>
              </a:ext>
            </a:extLst>
          </a:blip>
          <a:srcRect t="154" b="1162"/>
          <a:stretch/>
        </p:blipFill>
        <p:spPr>
          <a:xfrm>
            <a:off x="20" y="-1"/>
            <a:ext cx="12191980" cy="6857999"/>
          </a:xfrm>
          <a:prstGeom prst="rect">
            <a:avLst/>
          </a:prstGeom>
        </p:spPr>
      </p:pic>
      <p:sp>
        <p:nvSpPr>
          <p:cNvPr id="12" name="Rectangle 11">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95309F7-9934-4A92-A820-D7AF0856EFCF}"/>
              </a:ext>
            </a:extLst>
          </p:cNvPr>
          <p:cNvSpPr>
            <a:spLocks noGrp="1"/>
          </p:cNvSpPr>
          <p:nvPr>
            <p:ph type="title"/>
          </p:nvPr>
        </p:nvSpPr>
        <p:spPr>
          <a:xfrm>
            <a:off x="774043" y="727626"/>
            <a:ext cx="4602152" cy="1718225"/>
          </a:xfrm>
        </p:spPr>
        <p:txBody>
          <a:bodyPr>
            <a:normAutofit/>
          </a:bodyPr>
          <a:lstStyle/>
          <a:p>
            <a:r>
              <a:rPr lang="es-ES" sz="3100"/>
              <a:t>Recursos personales externos, capítulo 8, página 13</a:t>
            </a:r>
          </a:p>
        </p:txBody>
      </p:sp>
      <p:sp>
        <p:nvSpPr>
          <p:cNvPr id="3" name="Marcador de contenido 2">
            <a:extLst>
              <a:ext uri="{FF2B5EF4-FFF2-40B4-BE49-F238E27FC236}">
                <a16:creationId xmlns:a16="http://schemas.microsoft.com/office/drawing/2014/main" id="{4A8AD22C-C03D-4395-A0C6-B4973844D911}"/>
              </a:ext>
            </a:extLst>
          </p:cNvPr>
          <p:cNvSpPr>
            <a:spLocks noGrp="1"/>
          </p:cNvSpPr>
          <p:nvPr>
            <p:ph idx="1"/>
          </p:nvPr>
        </p:nvSpPr>
        <p:spPr>
          <a:xfrm>
            <a:off x="774043" y="2538920"/>
            <a:ext cx="4602152" cy="3480066"/>
          </a:xfrm>
        </p:spPr>
        <p:txBody>
          <a:bodyPr>
            <a:noAutofit/>
          </a:bodyPr>
          <a:lstStyle/>
          <a:p>
            <a:pPr algn="just"/>
            <a:r>
              <a:rPr lang="es-ES" sz="1900" b="1" dirty="0"/>
              <a:t>Equipos de Orientación Psicopedagógica (EOEP). </a:t>
            </a:r>
            <a:r>
              <a:rPr lang="es-ES" sz="1900" dirty="0"/>
              <a:t>Se encargan de la detección temprana de alguna dificultad en el aprendizaje, de la evaluación psicopedagógica, de las orientaciones entorno a la intervención personalizada, del seguimiento de la evolución del alumno y del apoyo al resto de los profesionales</a:t>
            </a:r>
          </a:p>
        </p:txBody>
      </p:sp>
    </p:spTree>
    <p:extLst>
      <p:ext uri="{BB962C8B-B14F-4D97-AF65-F5344CB8AC3E}">
        <p14:creationId xmlns:p14="http://schemas.microsoft.com/office/powerpoint/2010/main" val="2521810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A8F4253-3298-4402-9E1E-ED7F9D119DE8}"/>
              </a:ext>
            </a:extLst>
          </p:cNvPr>
          <p:cNvPicPr>
            <a:picLocks noChangeAspect="1"/>
          </p:cNvPicPr>
          <p:nvPr/>
        </p:nvPicPr>
        <p:blipFill rotWithShape="1">
          <a:blip r:embed="rId2"/>
          <a:srcRect l="10954" r="26824" b="-1"/>
          <a:stretch/>
        </p:blipFill>
        <p:spPr>
          <a:xfrm>
            <a:off x="20" y="10"/>
            <a:ext cx="6392647" cy="6857990"/>
          </a:xfrm>
          <a:prstGeom prst="rect">
            <a:avLst/>
          </a:prstGeom>
        </p:spPr>
      </p:pic>
      <p:sp>
        <p:nvSpPr>
          <p:cNvPr id="11" name="Rectangle 10">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152A94-3B9A-4C14-8745-EAA2928620F2}"/>
              </a:ext>
            </a:extLst>
          </p:cNvPr>
          <p:cNvSpPr>
            <a:spLocks noGrp="1"/>
          </p:cNvSpPr>
          <p:nvPr>
            <p:ph type="title"/>
          </p:nvPr>
        </p:nvSpPr>
        <p:spPr>
          <a:xfrm>
            <a:off x="7064082" y="642594"/>
            <a:ext cx="4472921" cy="1371600"/>
          </a:xfrm>
        </p:spPr>
        <p:txBody>
          <a:bodyPr>
            <a:normAutofit/>
          </a:bodyPr>
          <a:lstStyle/>
          <a:p>
            <a:r>
              <a:rPr lang="es-ES" sz="3100" dirty="0"/>
              <a:t>Centros Personales y de Recursos (CPR), capítulo 8, página 13 </a:t>
            </a:r>
          </a:p>
        </p:txBody>
      </p:sp>
      <p:sp>
        <p:nvSpPr>
          <p:cNvPr id="3" name="Marcador de contenido 2">
            <a:extLst>
              <a:ext uri="{FF2B5EF4-FFF2-40B4-BE49-F238E27FC236}">
                <a16:creationId xmlns:a16="http://schemas.microsoft.com/office/drawing/2014/main" id="{C66BAA16-44DD-4D92-8E8E-A1B1B563B847}"/>
              </a:ext>
            </a:extLst>
          </p:cNvPr>
          <p:cNvSpPr>
            <a:spLocks noGrp="1"/>
          </p:cNvSpPr>
          <p:nvPr>
            <p:ph idx="1"/>
          </p:nvPr>
        </p:nvSpPr>
        <p:spPr>
          <a:xfrm>
            <a:off x="7064082" y="2103120"/>
            <a:ext cx="4472922" cy="3931920"/>
          </a:xfrm>
        </p:spPr>
        <p:txBody>
          <a:bodyPr>
            <a:normAutofit/>
          </a:bodyPr>
          <a:lstStyle/>
          <a:p>
            <a:pPr algn="just"/>
            <a:r>
              <a:rPr lang="es-ES" sz="1800" dirty="0"/>
              <a:t>Aportan refuerzo al desarrollo curricular desarrollando programas de investigación e innovación, planificación y organización educativa, y formación a la comunidad educativa (formación específica de áreas o etapas, formación del equipo directivo…).</a:t>
            </a:r>
          </a:p>
        </p:txBody>
      </p:sp>
    </p:spTree>
    <p:extLst>
      <p:ext uri="{BB962C8B-B14F-4D97-AF65-F5344CB8AC3E}">
        <p14:creationId xmlns:p14="http://schemas.microsoft.com/office/powerpoint/2010/main" val="2767203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8" name="Rectangle 37">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ítulo 1">
            <a:extLst>
              <a:ext uri="{FF2B5EF4-FFF2-40B4-BE49-F238E27FC236}">
                <a16:creationId xmlns:a16="http://schemas.microsoft.com/office/drawing/2014/main" id="{C29F613E-C1B1-49BB-87D5-A1ACBEC655DA}"/>
              </a:ext>
            </a:extLst>
          </p:cNvPr>
          <p:cNvSpPr>
            <a:spLocks noGrp="1"/>
          </p:cNvSpPr>
          <p:nvPr>
            <p:ph type="title"/>
          </p:nvPr>
        </p:nvSpPr>
        <p:spPr>
          <a:xfrm>
            <a:off x="1175512" y="870132"/>
            <a:ext cx="9792208" cy="916321"/>
          </a:xfrm>
        </p:spPr>
        <p:txBody>
          <a:bodyPr>
            <a:normAutofit/>
          </a:bodyPr>
          <a:lstStyle/>
          <a:p>
            <a:pPr algn="ctr"/>
            <a:r>
              <a:rPr lang="es-ES" sz="2400" b="0" dirty="0"/>
              <a:t>Recursos materiales y personales para la atención de</a:t>
            </a:r>
            <a:br>
              <a:rPr lang="es-ES" sz="2400" b="0" dirty="0"/>
            </a:br>
            <a:r>
              <a:rPr lang="es-ES" sz="2400" b="0" dirty="0"/>
              <a:t>alumnos con NEE, capítulo 8, páginas 2-4</a:t>
            </a:r>
            <a:endParaRPr lang="es-ES" sz="2400" dirty="0"/>
          </a:p>
        </p:txBody>
      </p:sp>
      <p:sp>
        <p:nvSpPr>
          <p:cNvPr id="3" name="Marcador de contenido 2">
            <a:extLst>
              <a:ext uri="{FF2B5EF4-FFF2-40B4-BE49-F238E27FC236}">
                <a16:creationId xmlns:a16="http://schemas.microsoft.com/office/drawing/2014/main" id="{3320BB16-8233-4F77-BCAA-921F79259525}"/>
              </a:ext>
            </a:extLst>
          </p:cNvPr>
          <p:cNvSpPr>
            <a:spLocks noGrp="1"/>
          </p:cNvSpPr>
          <p:nvPr>
            <p:ph idx="1"/>
          </p:nvPr>
        </p:nvSpPr>
        <p:spPr>
          <a:xfrm>
            <a:off x="1175512" y="2035276"/>
            <a:ext cx="9792208" cy="4129549"/>
          </a:xfrm>
        </p:spPr>
        <p:txBody>
          <a:bodyPr>
            <a:normAutofit fontScale="92500"/>
          </a:bodyPr>
          <a:lstStyle/>
          <a:p>
            <a:pPr algn="just">
              <a:lnSpc>
                <a:spcPct val="100000"/>
              </a:lnSpc>
            </a:pPr>
            <a:r>
              <a:rPr lang="es-ES" sz="1400" b="1" dirty="0"/>
              <a:t>Real Decreto 696/95, de ordenación de la Educación de los Alumnos con Necesidades Especiales (ACNEE). Artículo 8: </a:t>
            </a:r>
            <a:r>
              <a:rPr lang="es-ES" sz="1400" dirty="0"/>
              <a:t>Los medios personales complementarios para garantizar una educación de calidad a los alumnos con necesidades educativas especiales estarán constituidos por los maestros con las especialidades de pedagogía terapéutica o educación especial y de audición y lenguaje que se establezcan en las correspondientes plantillas orgánicas de los centros docentes y de los equipos de orientación educativa y psicopedagógica, así como por el personal laboral que se determine.  En las plantillas del Cuerpo de Maestros se incluirán los puestos de trabajo de pedagogía terapéutica y de audición y lenguaje que deban existir en los equipos de orientación educativa y psicopedagógica y en los departamentos de orientación de los institutos de educación secundaria que escolaricen alumnos con necesidades educativas especiales permanentes</a:t>
            </a:r>
          </a:p>
          <a:p>
            <a:pPr algn="just">
              <a:lnSpc>
                <a:spcPct val="100000"/>
              </a:lnSpc>
            </a:pPr>
            <a:r>
              <a:rPr lang="es-ES" sz="1400" dirty="0"/>
              <a:t>Los equipos de orientación educativa y psicopedagógica realizarán la evaluación psicopedagógica requerida para una adecuada escolarización de los alumnos con necesidades educativas especiales. así como para el seguimiento y apoyo de su proceso educativo. Estos equipos, en atención a las funciones peculiares que además realicen, se clasificarán en equipos de atención temprana, equipos generales y equipos específicos. Corresponde a los equipos de atención temprana y, en su caso, a los equipos generales, la detección precoz de las necesidades educativas especiales y la orientación y el apoyo a los padres en orden a un óptimo desarrollo de sus hijos Los. equipos generales, además de realizar la correspondiente evaluación psicopedagógica, prestarán a los centros de educación infantil y primaria y a los centros de educación especial el asesoramiento y el apoyo técnico-pedagógico precisos para la mejor atención educativa de los alumnos con necesidades educativas especiales escolarizados en ellos. </a:t>
            </a:r>
          </a:p>
          <a:p>
            <a:pPr algn="just">
              <a:lnSpc>
                <a:spcPct val="100000"/>
              </a:lnSpc>
            </a:pPr>
            <a:r>
              <a:rPr lang="es-ES" sz="1400" dirty="0"/>
              <a:t>Los equipos específicos prestarán su apoyo especializado a los equipos generales, equipos de atención temprana y departamentos de orientación de los institutos de educación secundaria en los que se escolarice a alumnos con necesidades educativas especiales y, con colaboración con ellos, a los centros escolares y a los alumnos que lo precisen.</a:t>
            </a:r>
          </a:p>
          <a:p>
            <a:pPr>
              <a:lnSpc>
                <a:spcPct val="100000"/>
              </a:lnSpc>
            </a:pPr>
            <a:endParaRPr lang="es-ES" sz="1200" dirty="0"/>
          </a:p>
        </p:txBody>
      </p:sp>
    </p:spTree>
    <p:extLst>
      <p:ext uri="{BB962C8B-B14F-4D97-AF65-F5344CB8AC3E}">
        <p14:creationId xmlns:p14="http://schemas.microsoft.com/office/powerpoint/2010/main" val="808480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ítulo 1">
            <a:extLst>
              <a:ext uri="{FF2B5EF4-FFF2-40B4-BE49-F238E27FC236}">
                <a16:creationId xmlns:a16="http://schemas.microsoft.com/office/drawing/2014/main" id="{2C9977B0-A3FF-43ED-8ACF-B3D4330377A1}"/>
              </a:ext>
            </a:extLst>
          </p:cNvPr>
          <p:cNvSpPr>
            <a:spLocks noGrp="1"/>
          </p:cNvSpPr>
          <p:nvPr>
            <p:ph type="title"/>
          </p:nvPr>
        </p:nvSpPr>
        <p:spPr>
          <a:xfrm>
            <a:off x="1066800" y="642594"/>
            <a:ext cx="10058400" cy="1371600"/>
          </a:xfrm>
        </p:spPr>
        <p:txBody>
          <a:bodyPr>
            <a:normAutofit/>
          </a:bodyPr>
          <a:lstStyle/>
          <a:p>
            <a:pPr algn="ctr"/>
            <a:r>
              <a:rPr lang="es-ES" sz="2900" b="0" dirty="0"/>
              <a:t>Colaboración entre centros especiales convencionales y</a:t>
            </a:r>
            <a:br>
              <a:rPr lang="es-ES" sz="2900" b="0" dirty="0"/>
            </a:br>
            <a:r>
              <a:rPr lang="es-ES" sz="2900" b="0" dirty="0"/>
              <a:t>centros específicos, capítulo 8, página 13</a:t>
            </a:r>
            <a:endParaRPr lang="es-ES" sz="2900" dirty="0"/>
          </a:p>
        </p:txBody>
      </p:sp>
      <p:graphicFrame>
        <p:nvGraphicFramePr>
          <p:cNvPr id="5" name="Marcador de contenido 2">
            <a:extLst>
              <a:ext uri="{FF2B5EF4-FFF2-40B4-BE49-F238E27FC236}">
                <a16:creationId xmlns:a16="http://schemas.microsoft.com/office/drawing/2014/main" id="{8D0D2699-2024-4917-9565-8165D1D6967A}"/>
              </a:ext>
            </a:extLst>
          </p:cNvPr>
          <p:cNvGraphicFramePr>
            <a:graphicFrameLocks noGrp="1"/>
          </p:cNvGraphicFramePr>
          <p:nvPr>
            <p:ph idx="1"/>
            <p:extLst>
              <p:ext uri="{D42A27DB-BD31-4B8C-83A1-F6EECF244321}">
                <p14:modId xmlns:p14="http://schemas.microsoft.com/office/powerpoint/2010/main" val="87809538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7137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ítulo 1">
            <a:extLst>
              <a:ext uri="{FF2B5EF4-FFF2-40B4-BE49-F238E27FC236}">
                <a16:creationId xmlns:a16="http://schemas.microsoft.com/office/drawing/2014/main" id="{26F70388-2FAB-4EE4-9100-E3749339EFC4}"/>
              </a:ext>
            </a:extLst>
          </p:cNvPr>
          <p:cNvSpPr>
            <a:spLocks noGrp="1"/>
          </p:cNvSpPr>
          <p:nvPr>
            <p:ph type="title"/>
          </p:nvPr>
        </p:nvSpPr>
        <p:spPr>
          <a:xfrm>
            <a:off x="573409" y="559477"/>
            <a:ext cx="3765200" cy="5709931"/>
          </a:xfrm>
        </p:spPr>
        <p:txBody>
          <a:bodyPr>
            <a:normAutofit/>
          </a:bodyPr>
          <a:lstStyle/>
          <a:p>
            <a:pPr algn="ctr"/>
            <a:r>
              <a:rPr lang="es-ES"/>
              <a:t>Recursos materiales ordinarios y específicos, capítulo 8, página 14</a:t>
            </a:r>
          </a:p>
        </p:txBody>
      </p:sp>
      <p:sp>
        <p:nvSpPr>
          <p:cNvPr id="14" name="Rectangle 1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20" name="Marcador de contenido 2">
            <a:extLst>
              <a:ext uri="{FF2B5EF4-FFF2-40B4-BE49-F238E27FC236}">
                <a16:creationId xmlns:a16="http://schemas.microsoft.com/office/drawing/2014/main" id="{4CDDC705-048E-401E-B8A1-4702EFB8A6E8}"/>
              </a:ext>
            </a:extLst>
          </p:cNvPr>
          <p:cNvGraphicFramePr>
            <a:graphicFrameLocks noGrp="1"/>
          </p:cNvGraphicFramePr>
          <p:nvPr>
            <p:ph idx="1"/>
            <p:extLst>
              <p:ext uri="{D42A27DB-BD31-4B8C-83A1-F6EECF244321}">
                <p14:modId xmlns:p14="http://schemas.microsoft.com/office/powerpoint/2010/main" val="3009473546"/>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2367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90DB48-571F-4555-8C4A-ADE03C0A6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C69E0FA-EC21-4888-B24A-E0BC44BCECDE}"/>
              </a:ext>
            </a:extLst>
          </p:cNvPr>
          <p:cNvSpPr>
            <a:spLocks noGrp="1"/>
          </p:cNvSpPr>
          <p:nvPr>
            <p:ph type="title"/>
          </p:nvPr>
        </p:nvSpPr>
        <p:spPr>
          <a:xfrm>
            <a:off x="644884" y="1168400"/>
            <a:ext cx="3270624" cy="4521200"/>
          </a:xfrm>
        </p:spPr>
        <p:txBody>
          <a:bodyPr>
            <a:normAutofit/>
          </a:bodyPr>
          <a:lstStyle/>
          <a:p>
            <a:r>
              <a:rPr lang="es-ES" sz="4000" b="0" dirty="0">
                <a:solidFill>
                  <a:schemeClr val="tx1"/>
                </a:solidFill>
              </a:rPr>
              <a:t>Equipos de Orientación Educativa, capítulo 8, página 14-15. I parte Historia</a:t>
            </a:r>
            <a:endParaRPr lang="es-ES" sz="4000" dirty="0">
              <a:solidFill>
                <a:schemeClr val="tx1"/>
              </a:solidFill>
            </a:endParaRPr>
          </a:p>
        </p:txBody>
      </p:sp>
      <p:sp>
        <p:nvSpPr>
          <p:cNvPr id="10" name="Rectangle 9">
            <a:extLst>
              <a:ext uri="{FF2B5EF4-FFF2-40B4-BE49-F238E27FC236}">
                <a16:creationId xmlns:a16="http://schemas.microsoft.com/office/drawing/2014/main" id="{C0A3D0E9-F0EC-4889-8704-20D62BD71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5568" y="0"/>
            <a:ext cx="7966432" cy="6858000"/>
          </a:xfrm>
          <a:prstGeom prst="rect">
            <a:avLst/>
          </a:prstGeom>
          <a:solidFill>
            <a:schemeClr val="accent1"/>
          </a:solidFill>
          <a:ln w="6350" cap="sq" cmpd="sng" algn="ctr">
            <a:noFill/>
            <a:prstDash val="solid"/>
            <a:miter lim="800000"/>
          </a:ln>
          <a:effectLst/>
        </p:spPr>
        <p:style>
          <a:lnRef idx="0">
            <a:scrgbClr r="0" g="0" b="0"/>
          </a:lnRef>
          <a:fillRef idx="1002">
            <a:schemeClr val="lt1"/>
          </a:fillRef>
          <a:effectRef idx="0">
            <a:scrgbClr r="0" g="0" b="0"/>
          </a:effectRef>
          <a:fontRef idx="major"/>
        </p:style>
      </p:sp>
      <p:sp>
        <p:nvSpPr>
          <p:cNvPr id="12" name="Rectangle 11">
            <a:extLst>
              <a:ext uri="{FF2B5EF4-FFF2-40B4-BE49-F238E27FC236}">
                <a16:creationId xmlns:a16="http://schemas.microsoft.com/office/drawing/2014/main" id="{F736D679-B037-43B8-A67C-D8D491F7A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0451" y="643468"/>
            <a:ext cx="6676665" cy="5571064"/>
          </a:xfrm>
          <a:prstGeom prst="rect">
            <a:avLst/>
          </a:prstGeom>
          <a:solidFill>
            <a:srgbClr val="FFFFFF"/>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5DD412-4B8E-4F4E-8164-15667C4EA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520" y="726948"/>
            <a:ext cx="6510528" cy="540410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D42DD73-5049-4648-AA49-BEB00A68210B}"/>
              </a:ext>
            </a:extLst>
          </p:cNvPr>
          <p:cNvSpPr>
            <a:spLocks noGrp="1"/>
          </p:cNvSpPr>
          <p:nvPr>
            <p:ph idx="1"/>
          </p:nvPr>
        </p:nvSpPr>
        <p:spPr>
          <a:xfrm>
            <a:off x="5596986" y="1364328"/>
            <a:ext cx="5223595" cy="4123257"/>
          </a:xfrm>
        </p:spPr>
        <p:txBody>
          <a:bodyPr anchor="ctr">
            <a:normAutofit/>
          </a:bodyPr>
          <a:lstStyle/>
          <a:p>
            <a:r>
              <a:rPr lang="es-ES" sz="2000">
                <a:solidFill>
                  <a:schemeClr val="tx1">
                    <a:lumMod val="85000"/>
                    <a:lumOff val="15000"/>
                  </a:schemeClr>
                </a:solidFill>
              </a:rPr>
              <a:t>El término de Orientación en la escuela aparece por primera vez en la Ley General de Educación y Financiamiento de la Reforma Educativa (1970). Entre otros derechos humanos, también se encuentra el derecho a que los alumnos y familias sean orientados escolarmente. Pero habrá que esperar hasta 1977</a:t>
            </a:r>
            <a:r>
              <a:rPr lang="es-ES" sz="2000" b="1">
                <a:solidFill>
                  <a:schemeClr val="tx1">
                    <a:lumMod val="85000"/>
                    <a:lumOff val="15000"/>
                  </a:schemeClr>
                </a:solidFill>
              </a:rPr>
              <a:t> </a:t>
            </a:r>
            <a:r>
              <a:rPr lang="es-ES" sz="2000">
                <a:solidFill>
                  <a:schemeClr val="tx1">
                    <a:lumMod val="85000"/>
                    <a:lumOff val="15000"/>
                  </a:schemeClr>
                </a:solidFill>
              </a:rPr>
              <a:t>para encontrarnos con los primeros servicios dedicados a: la orientación escolar y profesional, detección y tratamiento de alumnos con necesidades educativas, asesoramiento a familias y profesorado</a:t>
            </a:r>
          </a:p>
        </p:txBody>
      </p:sp>
    </p:spTree>
    <p:extLst>
      <p:ext uri="{BB962C8B-B14F-4D97-AF65-F5344CB8AC3E}">
        <p14:creationId xmlns:p14="http://schemas.microsoft.com/office/powerpoint/2010/main" val="323323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ítulo 1">
            <a:extLst>
              <a:ext uri="{FF2B5EF4-FFF2-40B4-BE49-F238E27FC236}">
                <a16:creationId xmlns:a16="http://schemas.microsoft.com/office/drawing/2014/main" id="{25A5007B-5803-4454-BE20-6CD1F04A6149}"/>
              </a:ext>
            </a:extLst>
          </p:cNvPr>
          <p:cNvSpPr>
            <a:spLocks noGrp="1"/>
          </p:cNvSpPr>
          <p:nvPr>
            <p:ph type="title"/>
          </p:nvPr>
        </p:nvSpPr>
        <p:spPr>
          <a:xfrm>
            <a:off x="983887" y="1185059"/>
            <a:ext cx="3491832" cy="4487882"/>
          </a:xfrm>
        </p:spPr>
        <p:txBody>
          <a:bodyPr>
            <a:normAutofit/>
          </a:bodyPr>
          <a:lstStyle/>
          <a:p>
            <a:pPr algn="ctr"/>
            <a:r>
              <a:rPr lang="es-ES" sz="4100"/>
              <a:t>Servicio de Orientación Escolar y Vocacional (</a:t>
            </a:r>
            <a:r>
              <a:rPr lang="es-ES" sz="4100" i="1"/>
              <a:t>SOEV</a:t>
            </a:r>
            <a:r>
              <a:rPr lang="es-ES" sz="4100"/>
              <a:t>), capítulo 8, página 15</a:t>
            </a:r>
          </a:p>
        </p:txBody>
      </p:sp>
      <p:sp>
        <p:nvSpPr>
          <p:cNvPr id="16" name="Rectangle 15">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Marcador de contenido 2">
            <a:extLst>
              <a:ext uri="{FF2B5EF4-FFF2-40B4-BE49-F238E27FC236}">
                <a16:creationId xmlns:a16="http://schemas.microsoft.com/office/drawing/2014/main" id="{481AD434-1911-4C4F-9505-9CF9E0424ACD}"/>
              </a:ext>
            </a:extLst>
          </p:cNvPr>
          <p:cNvSpPr>
            <a:spLocks noGrp="1"/>
          </p:cNvSpPr>
          <p:nvPr>
            <p:ph idx="1"/>
          </p:nvPr>
        </p:nvSpPr>
        <p:spPr>
          <a:xfrm>
            <a:off x="6403656" y="936416"/>
            <a:ext cx="4870512" cy="4985169"/>
          </a:xfrm>
        </p:spPr>
        <p:txBody>
          <a:bodyPr anchor="ctr">
            <a:normAutofit/>
          </a:bodyPr>
          <a:lstStyle/>
          <a:p>
            <a:pPr>
              <a:lnSpc>
                <a:spcPct val="100000"/>
              </a:lnSpc>
            </a:pPr>
            <a:r>
              <a:rPr lang="es-ES" sz="1700" dirty="0"/>
              <a:t>En 1982, tras el Plan Nacional para la Educación Especial y la Ley de Integración Social de los Minusválidos, se forman los primeros equipos multidisciplinares en los que se encuentran médicos, psicólogos, educadores, trabajadores sociales</a:t>
            </a:r>
          </a:p>
          <a:p>
            <a:pPr>
              <a:lnSpc>
                <a:spcPct val="100000"/>
              </a:lnSpc>
            </a:pPr>
            <a:r>
              <a:rPr lang="es-ES" sz="1700" dirty="0"/>
              <a:t>Real Decreto 334/1985 de ordenación de la Educación Especial se focalizan en la evaluación psicopedagógica y la intervención posterior. Y en 1986, se reúnen y unifican los equipos multidisciplinares y los servicios de orientación</a:t>
            </a:r>
          </a:p>
          <a:p>
            <a:pPr>
              <a:lnSpc>
                <a:spcPct val="100000"/>
              </a:lnSpc>
            </a:pPr>
            <a:r>
              <a:rPr lang="es-ES" sz="1700" dirty="0"/>
              <a:t>escolar y vocacional. Con la Ley Orgánica de Ordenación General (LOGSE, 1990) se completa la intervención psicopedagógica en dos equipos complementarios: Departamentos de Orientación en Educación Secundaria. Equipos de Orientación Educativa y Psicopedagógica (E.O.E.P.), Equipos de Sector</a:t>
            </a:r>
          </a:p>
        </p:txBody>
      </p:sp>
    </p:spTree>
    <p:extLst>
      <p:ext uri="{BB962C8B-B14F-4D97-AF65-F5344CB8AC3E}">
        <p14:creationId xmlns:p14="http://schemas.microsoft.com/office/powerpoint/2010/main" val="3049275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ítulo 1">
            <a:extLst>
              <a:ext uri="{FF2B5EF4-FFF2-40B4-BE49-F238E27FC236}">
                <a16:creationId xmlns:a16="http://schemas.microsoft.com/office/drawing/2014/main" id="{B9B4D040-1C23-4289-8F66-ED2167535EDA}"/>
              </a:ext>
            </a:extLst>
          </p:cNvPr>
          <p:cNvSpPr>
            <a:spLocks noGrp="1"/>
          </p:cNvSpPr>
          <p:nvPr>
            <p:ph type="title"/>
          </p:nvPr>
        </p:nvSpPr>
        <p:spPr>
          <a:xfrm>
            <a:off x="1066800" y="642594"/>
            <a:ext cx="10058400" cy="1371600"/>
          </a:xfrm>
        </p:spPr>
        <p:txBody>
          <a:bodyPr>
            <a:normAutofit/>
          </a:bodyPr>
          <a:lstStyle/>
          <a:p>
            <a:pPr algn="ctr"/>
            <a:r>
              <a:rPr lang="es-ES"/>
              <a:t>Principio de Sectorización</a:t>
            </a:r>
            <a:r>
              <a:rPr lang="es-ES" b="0"/>
              <a:t>, capítulo 8, página 15</a:t>
            </a:r>
            <a:endParaRPr lang="es-ES"/>
          </a:p>
        </p:txBody>
      </p:sp>
      <p:graphicFrame>
        <p:nvGraphicFramePr>
          <p:cNvPr id="5" name="Marcador de contenido 2">
            <a:extLst>
              <a:ext uri="{FF2B5EF4-FFF2-40B4-BE49-F238E27FC236}">
                <a16:creationId xmlns:a16="http://schemas.microsoft.com/office/drawing/2014/main" id="{56AAB819-5C6D-4505-9E49-096327D78B98}"/>
              </a:ext>
            </a:extLst>
          </p:cNvPr>
          <p:cNvGraphicFramePr>
            <a:graphicFrameLocks noGrp="1"/>
          </p:cNvGraphicFramePr>
          <p:nvPr>
            <p:ph idx="1"/>
            <p:extLst>
              <p:ext uri="{D42A27DB-BD31-4B8C-83A1-F6EECF244321}">
                <p14:modId xmlns:p14="http://schemas.microsoft.com/office/powerpoint/2010/main" val="147067105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2729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089CB0-2F03-4E3C-ADBB-570A3BE78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1" y="0"/>
            <a:ext cx="55107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D9D9D9"/>
          </a:solidFill>
          <a:ln w="6350" cap="flat" cmpd="sng" algn="ctr">
            <a:noFill/>
            <a:prstDash val="solid"/>
          </a:ln>
          <a:effectLst>
            <a:outerShdw blurRad="50800" algn="ctr" rotWithShape="0">
              <a:prstClr val="black">
                <a:alpha val="66000"/>
              </a:prstClr>
            </a:outerShdw>
            <a:softEdge rad="0"/>
          </a:effectLst>
        </p:spPr>
      </p:sp>
      <p:sp>
        <p:nvSpPr>
          <p:cNvPr id="17" name="Rectangle 13">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bg1"/>
          </a:solidFill>
          <a:ln w="9525" cap="sq" cmpd="sng" algn="ctr">
            <a:noFill/>
            <a:prstDash val="solid"/>
            <a:miter lim="800000"/>
          </a:ln>
          <a:effectLst/>
        </p:spPr>
      </p:sp>
      <p:sp>
        <p:nvSpPr>
          <p:cNvPr id="2" name="Título 1">
            <a:extLst>
              <a:ext uri="{FF2B5EF4-FFF2-40B4-BE49-F238E27FC236}">
                <a16:creationId xmlns:a16="http://schemas.microsoft.com/office/drawing/2014/main" id="{A531F670-DC93-4B9E-A982-3A76A8A95325}"/>
              </a:ext>
            </a:extLst>
          </p:cNvPr>
          <p:cNvSpPr>
            <a:spLocks noGrp="1"/>
          </p:cNvSpPr>
          <p:nvPr>
            <p:ph type="title"/>
          </p:nvPr>
        </p:nvSpPr>
        <p:spPr>
          <a:xfrm>
            <a:off x="983887" y="1185059"/>
            <a:ext cx="3491832" cy="4487882"/>
          </a:xfrm>
        </p:spPr>
        <p:txBody>
          <a:bodyPr>
            <a:normAutofit/>
          </a:bodyPr>
          <a:lstStyle/>
          <a:p>
            <a:pPr algn="ctr"/>
            <a:r>
              <a:rPr lang="es-ES" sz="4100"/>
              <a:t>Orientación Educativa en la actualidad, capítulo 8, página 16-18</a:t>
            </a:r>
          </a:p>
        </p:txBody>
      </p:sp>
      <p:sp>
        <p:nvSpPr>
          <p:cNvPr id="16" name="Rectangle 15">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939" y="276008"/>
            <a:ext cx="6146615" cy="6305984"/>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5455" y="438912"/>
            <a:ext cx="5815584" cy="5980176"/>
          </a:xfrm>
          <a:prstGeom prst="rect">
            <a:avLst/>
          </a:prstGeom>
          <a:noFill/>
          <a:ln w="6350" cap="sq" cmpd="sng" algn="ctr">
            <a:solidFill>
              <a:schemeClr val="tx1">
                <a:lumMod val="75000"/>
                <a:lumOff val="25000"/>
              </a:schemeClr>
            </a:solidFill>
            <a:prstDash val="solid"/>
            <a:miter lim="800000"/>
          </a:ln>
          <a:effectLst/>
        </p:spPr>
      </p:sp>
      <p:sp>
        <p:nvSpPr>
          <p:cNvPr id="3" name="Marcador de contenido 2">
            <a:extLst>
              <a:ext uri="{FF2B5EF4-FFF2-40B4-BE49-F238E27FC236}">
                <a16:creationId xmlns:a16="http://schemas.microsoft.com/office/drawing/2014/main" id="{7FBD1C2D-7D73-46F2-BC47-B0A1F374CC6A}"/>
              </a:ext>
            </a:extLst>
          </p:cNvPr>
          <p:cNvSpPr>
            <a:spLocks noGrp="1"/>
          </p:cNvSpPr>
          <p:nvPr>
            <p:ph idx="1"/>
          </p:nvPr>
        </p:nvSpPr>
        <p:spPr>
          <a:xfrm>
            <a:off x="6403656" y="936416"/>
            <a:ext cx="4870512" cy="4985169"/>
          </a:xfrm>
        </p:spPr>
        <p:txBody>
          <a:bodyPr anchor="ctr">
            <a:normAutofit/>
          </a:bodyPr>
          <a:lstStyle/>
          <a:p>
            <a:r>
              <a:rPr lang="es-ES" sz="2000" dirty="0"/>
              <a:t>Las diapositivas que vienen a continuación son una síntesis del profesor sobre este aspecto y se enmarca dentro de las páginas 16-18 de su capítulo 8.</a:t>
            </a:r>
          </a:p>
        </p:txBody>
      </p:sp>
    </p:spTree>
    <p:extLst>
      <p:ext uri="{BB962C8B-B14F-4D97-AF65-F5344CB8AC3E}">
        <p14:creationId xmlns:p14="http://schemas.microsoft.com/office/powerpoint/2010/main" val="1541894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68" name="Rectangle 67">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ítulo 1">
            <a:extLst>
              <a:ext uri="{FF2B5EF4-FFF2-40B4-BE49-F238E27FC236}">
                <a16:creationId xmlns:a16="http://schemas.microsoft.com/office/drawing/2014/main" id="{9E37353A-1E14-4068-B7C7-A50EEAAB7C2F}"/>
              </a:ext>
            </a:extLst>
          </p:cNvPr>
          <p:cNvSpPr>
            <a:spLocks noGrp="1"/>
          </p:cNvSpPr>
          <p:nvPr>
            <p:ph type="title"/>
          </p:nvPr>
        </p:nvSpPr>
        <p:spPr>
          <a:xfrm>
            <a:off x="545058" y="891241"/>
            <a:ext cx="3939084" cy="5075519"/>
          </a:xfrm>
        </p:spPr>
        <p:txBody>
          <a:bodyPr>
            <a:normAutofit/>
          </a:bodyPr>
          <a:lstStyle/>
          <a:p>
            <a:pPr algn="ctr"/>
            <a:r>
              <a:rPr lang="es-ES" sz="3700" dirty="0"/>
              <a:t>Algunos ámbitos del Departamento de Orientación. I Parte</a:t>
            </a:r>
            <a:br>
              <a:rPr lang="es-ES" sz="3700" dirty="0"/>
            </a:br>
            <a:endParaRPr lang="es-ES" sz="3700" dirty="0"/>
          </a:p>
        </p:txBody>
      </p:sp>
      <p:cxnSp>
        <p:nvCxnSpPr>
          <p:cNvPr id="70" name="Straight Connector 69">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1B57330-D02B-4659-A404-EE167B581054}"/>
              </a:ext>
            </a:extLst>
          </p:cNvPr>
          <p:cNvSpPr>
            <a:spLocks noGrp="1"/>
          </p:cNvSpPr>
          <p:nvPr>
            <p:ph idx="1"/>
          </p:nvPr>
        </p:nvSpPr>
        <p:spPr>
          <a:xfrm>
            <a:off x="5300812" y="891241"/>
            <a:ext cx="5978834" cy="5075519"/>
          </a:xfrm>
        </p:spPr>
        <p:txBody>
          <a:bodyPr anchor="ctr">
            <a:normAutofit fontScale="92500" lnSpcReduction="20000"/>
          </a:bodyPr>
          <a:lstStyle/>
          <a:p>
            <a:pPr algn="just">
              <a:lnSpc>
                <a:spcPct val="100000"/>
              </a:lnSpc>
            </a:pPr>
            <a:r>
              <a:rPr lang="es-ES" sz="2000" dirty="0"/>
              <a:t>Apoyo al proceso de enseñanza-aprendizaje: Asesoramiento psicopedagógico en las Juntas de Evaluación.</a:t>
            </a:r>
          </a:p>
          <a:p>
            <a:pPr algn="just">
              <a:lnSpc>
                <a:spcPct val="100000"/>
              </a:lnSpc>
            </a:pPr>
            <a:r>
              <a:rPr lang="es-ES" sz="2000" dirty="0"/>
              <a:t>Asesorar y colaborar con el profesorado en la elaboración y seguimiento del Proyecto Curricular de Etapa y Programaciones de Aula.</a:t>
            </a:r>
          </a:p>
          <a:p>
            <a:pPr algn="just">
              <a:lnSpc>
                <a:spcPct val="100000"/>
              </a:lnSpc>
            </a:pPr>
            <a:r>
              <a:rPr lang="es-ES" sz="2000" dirty="0"/>
              <a:t>Facilitar estrategias de intervención educativa al profesorado (metodología, agrupamiento, evaluación, hábitos y técnicas de estudio, etc.) que favorezcan una mejora en el proceso de enseñanza-aprendizaje.</a:t>
            </a:r>
          </a:p>
          <a:p>
            <a:pPr algn="just">
              <a:lnSpc>
                <a:spcPct val="100000"/>
              </a:lnSpc>
            </a:pPr>
            <a:r>
              <a:rPr lang="es-ES" sz="2000" dirty="0"/>
              <a:t>Colaboración con el profesorado en la detección e identificación de dificultades de aprendizaje, facilitando métodos, criterios y procedimientos para la evaluación y seguimiento de las mismas.</a:t>
            </a:r>
          </a:p>
          <a:p>
            <a:pPr algn="just">
              <a:lnSpc>
                <a:spcPct val="100000"/>
              </a:lnSpc>
            </a:pPr>
            <a:r>
              <a:rPr lang="es-ES" sz="2000" dirty="0"/>
              <a:t>Asesorar y colaborar con el profesorado, aportando criterios y pautas, en la elaboración, aplicación, seguimiento de adaptaciones curriculares para alumnos con diferentes capacidades de aprendizaje.</a:t>
            </a:r>
          </a:p>
          <a:p>
            <a:pPr>
              <a:lnSpc>
                <a:spcPct val="100000"/>
              </a:lnSpc>
            </a:pPr>
            <a:endParaRPr lang="es-ES" sz="1200" dirty="0"/>
          </a:p>
        </p:txBody>
      </p:sp>
    </p:spTree>
    <p:extLst>
      <p:ext uri="{BB962C8B-B14F-4D97-AF65-F5344CB8AC3E}">
        <p14:creationId xmlns:p14="http://schemas.microsoft.com/office/powerpoint/2010/main" val="4066536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C97D12-31AD-4B27-9AD9-613324E90831}"/>
              </a:ext>
            </a:extLst>
          </p:cNvPr>
          <p:cNvSpPr>
            <a:spLocks noGrp="1"/>
          </p:cNvSpPr>
          <p:nvPr>
            <p:ph type="title"/>
          </p:nvPr>
        </p:nvSpPr>
        <p:spPr/>
        <p:txBody>
          <a:bodyPr>
            <a:normAutofit fontScale="90000"/>
          </a:bodyPr>
          <a:lstStyle/>
          <a:p>
            <a:pPr algn="ctr"/>
            <a:r>
              <a:rPr lang="es-ES" sz="4400" dirty="0"/>
              <a:t>Algunos ámbitos del Departamento de Orientación. II Parte</a:t>
            </a:r>
            <a:endParaRPr lang="es-ES" dirty="0"/>
          </a:p>
        </p:txBody>
      </p:sp>
      <p:sp>
        <p:nvSpPr>
          <p:cNvPr id="3" name="Marcador de contenido 2">
            <a:extLst>
              <a:ext uri="{FF2B5EF4-FFF2-40B4-BE49-F238E27FC236}">
                <a16:creationId xmlns:a16="http://schemas.microsoft.com/office/drawing/2014/main" id="{BA6560DA-25C2-48F5-9571-DC6466AB8060}"/>
              </a:ext>
            </a:extLst>
          </p:cNvPr>
          <p:cNvSpPr>
            <a:spLocks noGrp="1"/>
          </p:cNvSpPr>
          <p:nvPr>
            <p:ph idx="1"/>
          </p:nvPr>
        </p:nvSpPr>
        <p:spPr/>
        <p:txBody>
          <a:bodyPr/>
          <a:lstStyle/>
          <a:p>
            <a:pPr>
              <a:lnSpc>
                <a:spcPct val="100000"/>
              </a:lnSpc>
            </a:pPr>
            <a:r>
              <a:rPr lang="es-ES" sz="2400" dirty="0"/>
              <a:t>Determinar la atención (dentro o fuera del aula, individual o en grupo) que precise el alumnado con dificultades educativas.</a:t>
            </a:r>
          </a:p>
          <a:p>
            <a:pPr>
              <a:lnSpc>
                <a:spcPct val="100000"/>
              </a:lnSpc>
            </a:pPr>
            <a:r>
              <a:rPr lang="es-ES" sz="2400" dirty="0"/>
              <a:t>Proporcionar materiales que contribuyan a paliar dificultades de aprendizaje y faciliten la atención a la diversidad.</a:t>
            </a:r>
          </a:p>
          <a:p>
            <a:pPr>
              <a:lnSpc>
                <a:spcPct val="100000"/>
              </a:lnSpc>
            </a:pPr>
            <a:r>
              <a:rPr lang="es-ES" sz="2400" dirty="0"/>
              <a:t>Colaborar en la adopción de acuerdos y criterios de evaluación y promoción académica en los diferentes ciclos y niveles escolares.</a:t>
            </a:r>
          </a:p>
          <a:p>
            <a:pPr>
              <a:lnSpc>
                <a:spcPct val="100000"/>
              </a:lnSpc>
            </a:pPr>
            <a:r>
              <a:rPr lang="es-ES" sz="2400" dirty="0"/>
              <a:t>Proporcionar atención directa a las familias y alumnos que lo requieran.</a:t>
            </a:r>
          </a:p>
          <a:p>
            <a:pPr>
              <a:lnSpc>
                <a:spcPct val="100000"/>
              </a:lnSpc>
            </a:pPr>
            <a:r>
              <a:rPr lang="es-ES" sz="2400" dirty="0"/>
              <a:t>Coordinación con el Equipo Directivo</a:t>
            </a:r>
            <a:r>
              <a:rPr lang="es-ES" sz="1600" dirty="0"/>
              <a:t>.</a:t>
            </a:r>
          </a:p>
          <a:p>
            <a:endParaRPr lang="es-ES" dirty="0"/>
          </a:p>
        </p:txBody>
      </p:sp>
    </p:spTree>
    <p:extLst>
      <p:ext uri="{BB962C8B-B14F-4D97-AF65-F5344CB8AC3E}">
        <p14:creationId xmlns:p14="http://schemas.microsoft.com/office/powerpoint/2010/main" val="268406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ítulo 1">
            <a:extLst>
              <a:ext uri="{FF2B5EF4-FFF2-40B4-BE49-F238E27FC236}">
                <a16:creationId xmlns:a16="http://schemas.microsoft.com/office/drawing/2014/main" id="{B946DFB0-0661-4DE4-BC2C-C748175B3924}"/>
              </a:ext>
            </a:extLst>
          </p:cNvPr>
          <p:cNvSpPr>
            <a:spLocks noGrp="1"/>
          </p:cNvSpPr>
          <p:nvPr>
            <p:ph type="title"/>
          </p:nvPr>
        </p:nvSpPr>
        <p:spPr>
          <a:xfrm>
            <a:off x="1175512" y="870132"/>
            <a:ext cx="9792208" cy="1527078"/>
          </a:xfrm>
        </p:spPr>
        <p:txBody>
          <a:bodyPr>
            <a:normAutofit/>
          </a:bodyPr>
          <a:lstStyle/>
          <a:p>
            <a:r>
              <a:rPr lang="es-ES" dirty="0"/>
              <a:t>Ley Orgánica de Educación, 2006 (LOE), capítulo 8. páginas 4-5</a:t>
            </a:r>
          </a:p>
        </p:txBody>
      </p:sp>
      <p:sp>
        <p:nvSpPr>
          <p:cNvPr id="3" name="Marcador de contenido 2">
            <a:extLst>
              <a:ext uri="{FF2B5EF4-FFF2-40B4-BE49-F238E27FC236}">
                <a16:creationId xmlns:a16="http://schemas.microsoft.com/office/drawing/2014/main" id="{349B695C-472B-4344-B291-4BBF9AC2FA24}"/>
              </a:ext>
            </a:extLst>
          </p:cNvPr>
          <p:cNvSpPr>
            <a:spLocks noGrp="1"/>
          </p:cNvSpPr>
          <p:nvPr>
            <p:ph idx="1"/>
          </p:nvPr>
        </p:nvSpPr>
        <p:spPr>
          <a:xfrm>
            <a:off x="1175512" y="2557849"/>
            <a:ext cx="9792208" cy="3407862"/>
          </a:xfrm>
        </p:spPr>
        <p:txBody>
          <a:bodyPr>
            <a:normAutofit/>
          </a:bodyPr>
          <a:lstStyle/>
          <a:p>
            <a:pPr>
              <a:lnSpc>
                <a:spcPct val="100000"/>
              </a:lnSpc>
            </a:pPr>
            <a:r>
              <a:rPr lang="es-ES" dirty="0"/>
              <a:t>Artículo 72: Los centros contarán con la debida organización escolar y realizarán las adaptaciones y diversificaciones curriculares precisas para facilitar a todo el alumnado la consecución de los fines establecidos. Las Administraciones educativas promoverán la formación del profesorado y de otros profesionales relacionada con el tratamiento del alumnado con necesidad específica de apoyo educativo.</a:t>
            </a:r>
          </a:p>
          <a:p>
            <a:pPr>
              <a:lnSpc>
                <a:spcPct val="100000"/>
              </a:lnSpc>
            </a:pPr>
            <a:r>
              <a:rPr lang="es-ES" dirty="0"/>
              <a:t>Artículo 73: Se entiende por alumnado que presenta necesidades educativas especiales, aquel que requiera, por un periodo de su escolarización o a lo largo de toda ella, determinados apoyos y atenciones educativas específicas derivadas de discapacidad o trastornos graves de conducta.</a:t>
            </a:r>
          </a:p>
          <a:p>
            <a:pPr>
              <a:lnSpc>
                <a:spcPct val="100000"/>
              </a:lnSpc>
            </a:pPr>
            <a:r>
              <a:rPr lang="es-ES" dirty="0"/>
              <a:t>Artículo 74: La escolarización del alumnado que presenta necesidades educativas especiales se regirá por los principios de normalización e inclusión y asegurará su no discriminación y la igualdad efectiva en el acceso y la permanencia en el sistema educativo, pudiendo introducirse medidas de flexibilización de las distintas etapas educativas, cuando se considere necesario. La escolarización de este alumnado en unidades o centros de educación especial, que podrá extenderse hasta los veintiún años, sólo se llevará a cabo cuando sus necesidades no puedan ser atendidas en el marco de las medidas de atención a la diversidad de los centros ordinarios.</a:t>
            </a:r>
          </a:p>
          <a:p>
            <a:pPr>
              <a:lnSpc>
                <a:spcPct val="100000"/>
              </a:lnSpc>
            </a:pPr>
            <a:endParaRPr lang="es-ES" dirty="0"/>
          </a:p>
        </p:txBody>
      </p:sp>
    </p:spTree>
    <p:extLst>
      <p:ext uri="{BB962C8B-B14F-4D97-AF65-F5344CB8AC3E}">
        <p14:creationId xmlns:p14="http://schemas.microsoft.com/office/powerpoint/2010/main" val="5387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3">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ítulo 1">
            <a:extLst>
              <a:ext uri="{FF2B5EF4-FFF2-40B4-BE49-F238E27FC236}">
                <a16:creationId xmlns:a16="http://schemas.microsoft.com/office/drawing/2014/main" id="{33C8C2B3-483D-447C-8357-7B911E3F1979}"/>
              </a:ext>
            </a:extLst>
          </p:cNvPr>
          <p:cNvSpPr>
            <a:spLocks noGrp="1"/>
          </p:cNvSpPr>
          <p:nvPr>
            <p:ph type="title"/>
          </p:nvPr>
        </p:nvSpPr>
        <p:spPr>
          <a:xfrm>
            <a:off x="1066800" y="642594"/>
            <a:ext cx="10058400" cy="1371600"/>
          </a:xfrm>
        </p:spPr>
        <p:txBody>
          <a:bodyPr>
            <a:normAutofit/>
          </a:bodyPr>
          <a:lstStyle/>
          <a:p>
            <a:pPr algn="ctr"/>
            <a:r>
              <a:rPr lang="es-ES" sz="2900" b="0" dirty="0"/>
              <a:t>Razones por las que justifican la importancia de las adaptaciones de</a:t>
            </a:r>
            <a:br>
              <a:rPr lang="es-ES" sz="2900" b="0" dirty="0"/>
            </a:br>
            <a:r>
              <a:rPr lang="es-ES" sz="2900" b="0" dirty="0"/>
              <a:t>los elementos de acceso al currículo, capítulo 8, página 5</a:t>
            </a:r>
          </a:p>
        </p:txBody>
      </p:sp>
      <p:graphicFrame>
        <p:nvGraphicFramePr>
          <p:cNvPr id="19" name="Marcador de contenido 2">
            <a:extLst>
              <a:ext uri="{FF2B5EF4-FFF2-40B4-BE49-F238E27FC236}">
                <a16:creationId xmlns:a16="http://schemas.microsoft.com/office/drawing/2014/main" id="{57D9B98E-815E-46D2-9B33-A103AC06FE41}"/>
              </a:ext>
            </a:extLst>
          </p:cNvPr>
          <p:cNvGraphicFramePr>
            <a:graphicFrameLocks noGrp="1"/>
          </p:cNvGraphicFramePr>
          <p:nvPr>
            <p:ph idx="1"/>
            <p:extLst>
              <p:ext uri="{D42A27DB-BD31-4B8C-83A1-F6EECF244321}">
                <p14:modId xmlns:p14="http://schemas.microsoft.com/office/powerpoint/2010/main" val="48818946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2082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juguete, lego, interior, artículos&#10;&#10;Descripción generada automáticamente">
            <a:extLst>
              <a:ext uri="{FF2B5EF4-FFF2-40B4-BE49-F238E27FC236}">
                <a16:creationId xmlns:a16="http://schemas.microsoft.com/office/drawing/2014/main" id="{DEC73F1D-4775-4168-8673-C5317EC27B92}"/>
              </a:ext>
            </a:extLst>
          </p:cNvPr>
          <p:cNvPicPr>
            <a:picLocks noChangeAspect="1"/>
          </p:cNvPicPr>
          <p:nvPr/>
        </p:nvPicPr>
        <p:blipFill rotWithShape="1">
          <a:blip r:embed="rId2">
            <a:extLst>
              <a:ext uri="{28A0092B-C50C-407E-A947-70E740481C1C}">
                <a14:useLocalDpi xmlns:a14="http://schemas.microsoft.com/office/drawing/2010/main" val="0"/>
              </a:ext>
            </a:extLst>
          </a:blip>
          <a:srcRect t="10543" r="9091" b="11387"/>
          <a:stretch/>
        </p:blipFill>
        <p:spPr>
          <a:xfrm>
            <a:off x="20" y="-1"/>
            <a:ext cx="12191980" cy="6857999"/>
          </a:xfrm>
          <a:prstGeom prst="rect">
            <a:avLst/>
          </a:prstGeom>
        </p:spPr>
      </p:pic>
      <p:sp>
        <p:nvSpPr>
          <p:cNvPr id="12" name="Rectangle 11">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46033E-9AA9-423F-8CFE-F9637194F3D2}"/>
              </a:ext>
            </a:extLst>
          </p:cNvPr>
          <p:cNvSpPr>
            <a:spLocks noGrp="1"/>
          </p:cNvSpPr>
          <p:nvPr>
            <p:ph type="title"/>
          </p:nvPr>
        </p:nvSpPr>
        <p:spPr>
          <a:xfrm>
            <a:off x="774043" y="727626"/>
            <a:ext cx="4602152" cy="1718225"/>
          </a:xfrm>
        </p:spPr>
        <p:txBody>
          <a:bodyPr>
            <a:normAutofit/>
          </a:bodyPr>
          <a:lstStyle/>
          <a:p>
            <a:r>
              <a:rPr lang="es-ES" sz="2100" b="0"/>
              <a:t>Medios de acceso al currículo, que posibilitan</a:t>
            </a:r>
            <a:br>
              <a:rPr lang="es-ES" sz="2100" b="0"/>
            </a:br>
            <a:r>
              <a:rPr lang="es-ES" sz="2100" b="0"/>
              <a:t>la puesta en práctica de los elementos curriculares básicos, capítulo 8, páginas 5-6</a:t>
            </a:r>
            <a:endParaRPr lang="es-ES" sz="2100"/>
          </a:p>
        </p:txBody>
      </p:sp>
      <p:sp>
        <p:nvSpPr>
          <p:cNvPr id="3" name="Marcador de contenido 2">
            <a:extLst>
              <a:ext uri="{FF2B5EF4-FFF2-40B4-BE49-F238E27FC236}">
                <a16:creationId xmlns:a16="http://schemas.microsoft.com/office/drawing/2014/main" id="{A477DCE5-A574-4993-B344-20364B4432FF}"/>
              </a:ext>
            </a:extLst>
          </p:cNvPr>
          <p:cNvSpPr>
            <a:spLocks noGrp="1"/>
          </p:cNvSpPr>
          <p:nvPr>
            <p:ph idx="1"/>
          </p:nvPr>
        </p:nvSpPr>
        <p:spPr>
          <a:xfrm>
            <a:off x="774043" y="2538920"/>
            <a:ext cx="4602152" cy="3480066"/>
          </a:xfrm>
        </p:spPr>
        <p:txBody>
          <a:bodyPr>
            <a:normAutofit/>
          </a:bodyPr>
          <a:lstStyle/>
          <a:p>
            <a:pPr algn="just"/>
            <a:r>
              <a:rPr lang="es-ES" sz="1800" dirty="0"/>
              <a:t>Elementos personales de acceso : personas del contexto sociocultural del centro (profesor/tutor, equipo directivo, orientado del centro, personal de apoyo, personal no docente, equipo multidisciplinar, padres…),al currículo y su organización</a:t>
            </a:r>
          </a:p>
        </p:txBody>
      </p:sp>
    </p:spTree>
    <p:extLst>
      <p:ext uri="{BB962C8B-B14F-4D97-AF65-F5344CB8AC3E}">
        <p14:creationId xmlns:p14="http://schemas.microsoft.com/office/powerpoint/2010/main" val="2329107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Una iglesia antigua&#10;&#10;Descripción generada automáticamente">
            <a:extLst>
              <a:ext uri="{FF2B5EF4-FFF2-40B4-BE49-F238E27FC236}">
                <a16:creationId xmlns:a16="http://schemas.microsoft.com/office/drawing/2014/main" id="{07CCF7DB-4D38-42FB-9119-939F77EC1864}"/>
              </a:ext>
            </a:extLst>
          </p:cNvPr>
          <p:cNvPicPr>
            <a:picLocks noChangeAspect="1"/>
          </p:cNvPicPr>
          <p:nvPr/>
        </p:nvPicPr>
        <p:blipFill rotWithShape="1">
          <a:blip r:embed="rId2">
            <a:extLst>
              <a:ext uri="{28A0092B-C50C-407E-A947-70E740481C1C}">
                <a14:useLocalDpi xmlns:a14="http://schemas.microsoft.com/office/drawing/2010/main" val="0"/>
              </a:ext>
            </a:extLst>
          </a:blip>
          <a:srcRect t="3483" r="9091" b="5608"/>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D42EC6B-2A04-4FAC-9334-DE94D21A76E1}"/>
              </a:ext>
            </a:extLst>
          </p:cNvPr>
          <p:cNvSpPr>
            <a:spLocks noGrp="1"/>
          </p:cNvSpPr>
          <p:nvPr>
            <p:ph type="title"/>
          </p:nvPr>
        </p:nvSpPr>
        <p:spPr>
          <a:xfrm>
            <a:off x="774043" y="727626"/>
            <a:ext cx="4602152" cy="1718225"/>
          </a:xfrm>
        </p:spPr>
        <p:txBody>
          <a:bodyPr>
            <a:normAutofit/>
          </a:bodyPr>
          <a:lstStyle/>
          <a:p>
            <a:r>
              <a:rPr lang="es-ES" sz="2800" b="0"/>
              <a:t>Condiciones necesarias que deben reunir los elementos personales, capítulo 8. página 6</a:t>
            </a:r>
          </a:p>
        </p:txBody>
      </p:sp>
      <p:sp>
        <p:nvSpPr>
          <p:cNvPr id="3" name="Marcador de contenido 2">
            <a:extLst>
              <a:ext uri="{FF2B5EF4-FFF2-40B4-BE49-F238E27FC236}">
                <a16:creationId xmlns:a16="http://schemas.microsoft.com/office/drawing/2014/main" id="{8F974F9D-B06B-4584-B0E9-92A37A215909}"/>
              </a:ext>
            </a:extLst>
          </p:cNvPr>
          <p:cNvSpPr>
            <a:spLocks noGrp="1"/>
          </p:cNvSpPr>
          <p:nvPr>
            <p:ph idx="1"/>
          </p:nvPr>
        </p:nvSpPr>
        <p:spPr>
          <a:xfrm>
            <a:off x="774043" y="2538920"/>
            <a:ext cx="4602152" cy="3480066"/>
          </a:xfrm>
        </p:spPr>
        <p:txBody>
          <a:bodyPr>
            <a:normAutofit/>
          </a:bodyPr>
          <a:lstStyle/>
          <a:p>
            <a:r>
              <a:rPr lang="es-ES" dirty="0"/>
              <a:t>Ser suficientes. Para poder responder a las necesidades que puedan surgir de la mejor manera posible.</a:t>
            </a:r>
          </a:p>
          <a:p>
            <a:r>
              <a:rPr lang="es-ES" dirty="0"/>
              <a:t>Mostrar una actitud positiva hacia la diversidad y un nivel de expectativas que se ajusten a sus capacidades reales.</a:t>
            </a:r>
          </a:p>
          <a:p>
            <a:r>
              <a:rPr lang="es-ES" dirty="0"/>
              <a:t>Poseer una formación y especialización adecuada para poder dar eficaces respuestas a los problemas que puedan surgir.</a:t>
            </a:r>
          </a:p>
          <a:p>
            <a:r>
              <a:rPr lang="es-ES" dirty="0"/>
              <a:t>Fomentar la relación con las familias</a:t>
            </a:r>
          </a:p>
          <a:p>
            <a:r>
              <a:rPr lang="es-ES" dirty="0"/>
              <a:t>Incrementar la relación con la red de profesionales</a:t>
            </a:r>
          </a:p>
        </p:txBody>
      </p:sp>
    </p:spTree>
    <p:extLst>
      <p:ext uri="{BB962C8B-B14F-4D97-AF65-F5344CB8AC3E}">
        <p14:creationId xmlns:p14="http://schemas.microsoft.com/office/powerpoint/2010/main" val="325094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Imagen que contiene interior, techo, persona, parado&#10;&#10;Descripción generada automáticamente">
            <a:extLst>
              <a:ext uri="{FF2B5EF4-FFF2-40B4-BE49-F238E27FC236}">
                <a16:creationId xmlns:a16="http://schemas.microsoft.com/office/drawing/2014/main" id="{D64385CC-1FAC-42D6-9C33-E64F554E7F9A}"/>
              </a:ext>
            </a:extLst>
          </p:cNvPr>
          <p:cNvPicPr>
            <a:picLocks noChangeAspect="1"/>
          </p:cNvPicPr>
          <p:nvPr/>
        </p:nvPicPr>
        <p:blipFill rotWithShape="1">
          <a:blip r:embed="rId2">
            <a:extLst>
              <a:ext uri="{28A0092B-C50C-407E-A947-70E740481C1C}">
                <a14:useLocalDpi xmlns:a14="http://schemas.microsoft.com/office/drawing/2010/main" val="0"/>
              </a:ext>
            </a:extLst>
          </a:blip>
          <a:srcRect t="8193" b="7537"/>
          <a:stretch/>
        </p:blipFill>
        <p:spPr>
          <a:xfrm>
            <a:off x="20" y="-1"/>
            <a:ext cx="12191980" cy="6857999"/>
          </a:xfrm>
          <a:prstGeom prst="rect">
            <a:avLst/>
          </a:prstGeom>
        </p:spPr>
      </p:pic>
      <p:sp>
        <p:nvSpPr>
          <p:cNvPr id="13" name="Rectangle 12">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615"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448"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D76505-5418-4923-9BE8-778AF9241EF9}"/>
              </a:ext>
            </a:extLst>
          </p:cNvPr>
          <p:cNvSpPr>
            <a:spLocks noGrp="1"/>
          </p:cNvSpPr>
          <p:nvPr>
            <p:ph type="title"/>
          </p:nvPr>
        </p:nvSpPr>
        <p:spPr>
          <a:xfrm>
            <a:off x="774043" y="727626"/>
            <a:ext cx="4602152" cy="1718225"/>
          </a:xfrm>
        </p:spPr>
        <p:txBody>
          <a:bodyPr>
            <a:normAutofit/>
          </a:bodyPr>
          <a:lstStyle/>
          <a:p>
            <a:r>
              <a:rPr lang="es-ES" sz="2800" b="0"/>
              <a:t>¿Qué parámetros debe cumplir la organización de los elementos personales? Capítulo 8, página 6</a:t>
            </a:r>
          </a:p>
        </p:txBody>
      </p:sp>
      <p:sp>
        <p:nvSpPr>
          <p:cNvPr id="3" name="Marcador de contenido 2">
            <a:extLst>
              <a:ext uri="{FF2B5EF4-FFF2-40B4-BE49-F238E27FC236}">
                <a16:creationId xmlns:a16="http://schemas.microsoft.com/office/drawing/2014/main" id="{E6E19134-AEB6-4403-9BAF-0B2781D262CE}"/>
              </a:ext>
            </a:extLst>
          </p:cNvPr>
          <p:cNvSpPr>
            <a:spLocks noGrp="1"/>
          </p:cNvSpPr>
          <p:nvPr>
            <p:ph idx="1"/>
          </p:nvPr>
        </p:nvSpPr>
        <p:spPr>
          <a:xfrm>
            <a:off x="774043" y="2538920"/>
            <a:ext cx="4602152" cy="3480066"/>
          </a:xfrm>
        </p:spPr>
        <p:txBody>
          <a:bodyPr>
            <a:normAutofit/>
          </a:bodyPr>
          <a:lstStyle/>
          <a:p>
            <a:r>
              <a:rPr lang="es-ES" sz="1400"/>
              <a:t>Flexible, siempre dispuesta a revisión, ajuste y modificaciones pertinentes.</a:t>
            </a:r>
          </a:p>
          <a:p>
            <a:r>
              <a:rPr lang="es-ES" sz="1400"/>
              <a:t>Simple, buscando vías de comunicación entre profesionales accesibles y prácticas.</a:t>
            </a:r>
          </a:p>
          <a:p>
            <a:r>
              <a:rPr lang="es-ES" sz="1400"/>
              <a:t>Clara, las funciones de cada profesional deben quedar delimitadas para que no se repita el trabajo, se inicien planes contradictorios o existan áreas sin resolver.</a:t>
            </a:r>
          </a:p>
          <a:p>
            <a:r>
              <a:rPr lang="es-ES" sz="1400"/>
              <a:t>Realista y coherente con lo planteamientos educativos del centro.</a:t>
            </a:r>
          </a:p>
          <a:p>
            <a:r>
              <a:rPr lang="es-ES" sz="1400"/>
              <a:t>Respetar las opiniones de todos los profesionales</a:t>
            </a:r>
            <a:r>
              <a:rPr lang="es-ES" sz="1400" b="1"/>
              <a:t>, </a:t>
            </a:r>
            <a:r>
              <a:rPr lang="es-ES" sz="1400"/>
              <a:t>especialmente en la elaboración de todos los programas educativos.</a:t>
            </a:r>
          </a:p>
        </p:txBody>
      </p:sp>
    </p:spTree>
    <p:extLst>
      <p:ext uri="{BB962C8B-B14F-4D97-AF65-F5344CB8AC3E}">
        <p14:creationId xmlns:p14="http://schemas.microsoft.com/office/powerpoint/2010/main" val="4221173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BDBF0E-121B-4061-89F7-3E639098CC5E}"/>
              </a:ext>
            </a:extLst>
          </p:cNvPr>
          <p:cNvSpPr>
            <a:spLocks noGrp="1"/>
          </p:cNvSpPr>
          <p:nvPr>
            <p:ph type="title"/>
          </p:nvPr>
        </p:nvSpPr>
        <p:spPr>
          <a:xfrm>
            <a:off x="6579450" y="727627"/>
            <a:ext cx="4957553" cy="1645920"/>
          </a:xfrm>
        </p:spPr>
        <p:txBody>
          <a:bodyPr>
            <a:normAutofit/>
          </a:bodyPr>
          <a:lstStyle/>
          <a:p>
            <a:r>
              <a:rPr lang="es-ES" sz="2900" b="0"/>
              <a:t>Elementos personales y sus respectivas funciones, capítulo 8, página 7</a:t>
            </a:r>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pic>
        <p:nvPicPr>
          <p:cNvPr id="5" name="Imagen 4" descr="Imagen que contiene texto&#10;&#10;Descripción generada automáticamente">
            <a:extLst>
              <a:ext uri="{FF2B5EF4-FFF2-40B4-BE49-F238E27FC236}">
                <a16:creationId xmlns:a16="http://schemas.microsoft.com/office/drawing/2014/main" id="{D66C355B-9A3A-4311-87BA-566444089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256" y="1230863"/>
            <a:ext cx="4414438" cy="4414438"/>
          </a:xfrm>
          <a:prstGeom prst="rect">
            <a:avLst/>
          </a:prstGeom>
        </p:spPr>
      </p:pic>
      <p:sp>
        <p:nvSpPr>
          <p:cNvPr id="3" name="Marcador de contenido 2">
            <a:extLst>
              <a:ext uri="{FF2B5EF4-FFF2-40B4-BE49-F238E27FC236}">
                <a16:creationId xmlns:a16="http://schemas.microsoft.com/office/drawing/2014/main" id="{C0022740-8F9A-434B-B6B2-9FB7E57F7B4A}"/>
              </a:ext>
            </a:extLst>
          </p:cNvPr>
          <p:cNvSpPr>
            <a:spLocks noGrp="1"/>
          </p:cNvSpPr>
          <p:nvPr>
            <p:ph idx="1"/>
          </p:nvPr>
        </p:nvSpPr>
        <p:spPr>
          <a:xfrm>
            <a:off x="6579450" y="2538919"/>
            <a:ext cx="4957554" cy="3496120"/>
          </a:xfrm>
        </p:spPr>
        <p:txBody>
          <a:bodyPr>
            <a:normAutofit/>
          </a:bodyPr>
          <a:lstStyle/>
          <a:p>
            <a:r>
              <a:rPr lang="es-ES" dirty="0"/>
              <a:t>Profesor/tutor: es el responsable máximo en la tarea de atención a las NEE de los alumnos. Es un recurso fundamental, de esta figura depende en gran medida el éxito o fracaso de consecución de una escuela integrada</a:t>
            </a:r>
          </a:p>
          <a:p>
            <a:r>
              <a:rPr lang="es-ES" dirty="0"/>
              <a:t>calidad, con esto nos referimos a profesores formados, con disposición a cooperar con otros profesionales y con una actitud positiva hacia la diversidad.</a:t>
            </a:r>
          </a:p>
        </p:txBody>
      </p:sp>
    </p:spTree>
    <p:extLst>
      <p:ext uri="{BB962C8B-B14F-4D97-AF65-F5344CB8AC3E}">
        <p14:creationId xmlns:p14="http://schemas.microsoft.com/office/powerpoint/2010/main" val="146357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5870BB34-1E11-4A38-961E-8BECD4EB2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magen 4">
            <a:extLst>
              <a:ext uri="{FF2B5EF4-FFF2-40B4-BE49-F238E27FC236}">
                <a16:creationId xmlns:a16="http://schemas.microsoft.com/office/drawing/2014/main" id="{09C01E5C-424D-425B-9586-715CACB36DA8}"/>
              </a:ext>
            </a:extLst>
          </p:cNvPr>
          <p:cNvPicPr>
            <a:picLocks noChangeAspect="1"/>
          </p:cNvPicPr>
          <p:nvPr/>
        </p:nvPicPr>
        <p:blipFill rotWithShape="1">
          <a:blip r:embed="rId2">
            <a:extLst>
              <a:ext uri="{28A0092B-C50C-407E-A947-70E740481C1C}">
                <a14:useLocalDpi xmlns:a14="http://schemas.microsoft.com/office/drawing/2010/main" val="0"/>
              </a:ext>
            </a:extLst>
          </a:blip>
          <a:srcRect t="23103" r="9091"/>
          <a:stretch/>
        </p:blipFill>
        <p:spPr>
          <a:xfrm>
            <a:off x="1" y="10"/>
            <a:ext cx="12191999" cy="6857989"/>
          </a:xfrm>
          <a:prstGeom prst="rect">
            <a:avLst/>
          </a:prstGeom>
        </p:spPr>
      </p:pic>
      <p:sp>
        <p:nvSpPr>
          <p:cNvPr id="17" name="Rectangle 11">
            <a:extLst>
              <a:ext uri="{FF2B5EF4-FFF2-40B4-BE49-F238E27FC236}">
                <a16:creationId xmlns:a16="http://schemas.microsoft.com/office/drawing/2014/main" id="{3E480DB9-98E5-480A-AF30-5D73B6127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0206"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3">
            <a:extLst>
              <a:ext uri="{FF2B5EF4-FFF2-40B4-BE49-F238E27FC236}">
                <a16:creationId xmlns:a16="http://schemas.microsoft.com/office/drawing/2014/main" id="{C1F246CF-DB85-4B25-B3A3-F5BBDEE3E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7366" y="374904"/>
            <a:ext cx="7340156" cy="6108192"/>
          </a:xfrm>
          <a:prstGeom prst="rect">
            <a:avLst/>
          </a:prstGeom>
          <a:noFill/>
          <a:ln w="63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577E5448-E651-4A3B-BE73-1E48458D70F0}"/>
              </a:ext>
            </a:extLst>
          </p:cNvPr>
          <p:cNvSpPr>
            <a:spLocks noGrp="1"/>
          </p:cNvSpPr>
          <p:nvPr>
            <p:ph type="title"/>
          </p:nvPr>
        </p:nvSpPr>
        <p:spPr>
          <a:xfrm>
            <a:off x="671830" y="642594"/>
            <a:ext cx="6718433" cy="1746504"/>
          </a:xfrm>
        </p:spPr>
        <p:txBody>
          <a:bodyPr>
            <a:normAutofit/>
          </a:bodyPr>
          <a:lstStyle/>
          <a:p>
            <a:r>
              <a:rPr lang="es-ES" sz="3600" b="0">
                <a:solidFill>
                  <a:schemeClr val="tx1">
                    <a:lumMod val="75000"/>
                    <a:lumOff val="25000"/>
                  </a:schemeClr>
                </a:solidFill>
              </a:rPr>
              <a:t>Profesores de apoyo o maestro PT (Pedagogía Terapéutica), capítulo 8, página 7</a:t>
            </a:r>
          </a:p>
        </p:txBody>
      </p:sp>
      <p:sp>
        <p:nvSpPr>
          <p:cNvPr id="3" name="Marcador de contenido 2">
            <a:extLst>
              <a:ext uri="{FF2B5EF4-FFF2-40B4-BE49-F238E27FC236}">
                <a16:creationId xmlns:a16="http://schemas.microsoft.com/office/drawing/2014/main" id="{80C7A53D-D3D8-493B-8ABA-F860BF958D84}"/>
              </a:ext>
            </a:extLst>
          </p:cNvPr>
          <p:cNvSpPr>
            <a:spLocks noGrp="1"/>
          </p:cNvSpPr>
          <p:nvPr>
            <p:ph idx="1"/>
          </p:nvPr>
        </p:nvSpPr>
        <p:spPr>
          <a:xfrm>
            <a:off x="671831" y="2389098"/>
            <a:ext cx="6718434" cy="3645942"/>
          </a:xfrm>
        </p:spPr>
        <p:txBody>
          <a:bodyPr>
            <a:normAutofit/>
          </a:bodyPr>
          <a:lstStyle/>
          <a:p>
            <a:r>
              <a:rPr lang="es-ES" b="1">
                <a:solidFill>
                  <a:schemeClr val="tx1">
                    <a:lumMod val="75000"/>
                    <a:lumOff val="25000"/>
                  </a:schemeClr>
                </a:solidFill>
              </a:rPr>
              <a:t>Profesores de apoyo o maestro PT (Pedagogía Terapéutica): </a:t>
            </a:r>
            <a:r>
              <a:rPr lang="es-ES">
                <a:solidFill>
                  <a:schemeClr val="tx1">
                    <a:lumMod val="75000"/>
                    <a:lumOff val="25000"/>
                  </a:schemeClr>
                </a:solidFill>
              </a:rPr>
              <a:t>son profesores especialistas en Educación Especial, que facilitan una atención pedagógica a los alumnos que presentan ciertas dificultades (permanentes o transitorias), en ocasiones en el aula ordinaria y en otras en un aula específica. Además, es una figura que previene futuras dificultades en el centro y propone medidas para que no ocurran, orienta al profesor en la selección del material ofreciéndole técnicas específicas, colabora en el seguimiento de los programas, en ocasiones actúa de intermediario entre el profesor y todos los servicios especializados</a:t>
            </a:r>
          </a:p>
        </p:txBody>
      </p:sp>
    </p:spTree>
    <p:extLst>
      <p:ext uri="{BB962C8B-B14F-4D97-AF65-F5344CB8AC3E}">
        <p14:creationId xmlns:p14="http://schemas.microsoft.com/office/powerpoint/2010/main" val="166886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0</TotalTime>
  <Words>2691</Words>
  <Application>Microsoft Office PowerPoint</Application>
  <PresentationFormat>Panorámica</PresentationFormat>
  <Paragraphs>104</Paragraphs>
  <Slides>27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Century Schoolbook</vt:lpstr>
      <vt:lpstr>Franklin Gothic Book</vt:lpstr>
      <vt:lpstr>Garamond</vt:lpstr>
      <vt:lpstr>SavonVTI</vt:lpstr>
      <vt:lpstr>Colaboración entre Servicios Convencionales y Servicios Específicos </vt:lpstr>
      <vt:lpstr>Recursos materiales y personales para la atención de alumnos con NEE, capítulo 8, páginas 2-4</vt:lpstr>
      <vt:lpstr>Ley Orgánica de Educación, 2006 (LOE), capítulo 8. páginas 4-5</vt:lpstr>
      <vt:lpstr>Razones por las que justifican la importancia de las adaptaciones de los elementos de acceso al currículo, capítulo 8, página 5</vt:lpstr>
      <vt:lpstr>Medios de acceso al currículo, que posibilitan la puesta en práctica de los elementos curriculares básicos, capítulo 8, páginas 5-6</vt:lpstr>
      <vt:lpstr>Condiciones necesarias que deben reunir los elementos personales, capítulo 8. página 6</vt:lpstr>
      <vt:lpstr>¿Qué parámetros debe cumplir la organización de los elementos personales? Capítulo 8, página 6</vt:lpstr>
      <vt:lpstr>Elementos personales y sus respectivas funciones, capítulo 8, página 7</vt:lpstr>
      <vt:lpstr>Profesores de apoyo o maestro PT (Pedagogía Terapéutica), capítulo 8, página 7</vt:lpstr>
      <vt:lpstr>Más profesionales, capítulo 8, página 8</vt:lpstr>
      <vt:lpstr>Elementos materiales de acceso al currículo y su organización, capítulo 8, páginas 8-9</vt:lpstr>
      <vt:lpstr>Estos recursos deben reunir unas condiciones necesarias, capítulo 8, página 10</vt:lpstr>
      <vt:lpstr>El tiempo y su organización, capítulo 8, página 10</vt:lpstr>
      <vt:lpstr>Apoyo informático, capítulo 8, página 10</vt:lpstr>
      <vt:lpstr>Recursos internos y externos a la escuela, capítulo 8, páginas 10-11 </vt:lpstr>
      <vt:lpstr>Recursos internos de la escuela, capítulo 8, página 11</vt:lpstr>
      <vt:lpstr>Recursos externos a la escuela, capítulo 8, página 12</vt:lpstr>
      <vt:lpstr>Recursos personales externos, capítulo 8, página 13</vt:lpstr>
      <vt:lpstr>Centros Personales y de Recursos (CPR), capítulo 8, página 13 </vt:lpstr>
      <vt:lpstr>Colaboración entre centros especiales convencionales y centros específicos, capítulo 8, página 13</vt:lpstr>
      <vt:lpstr>Recursos materiales ordinarios y específicos, capítulo 8, página 14</vt:lpstr>
      <vt:lpstr>Equipos de Orientación Educativa, capítulo 8, página 14-15. I parte Historia</vt:lpstr>
      <vt:lpstr>Servicio de Orientación Escolar y Vocacional (SOEV), capítulo 8, página 15</vt:lpstr>
      <vt:lpstr>Principio de Sectorización, capítulo 8, página 15</vt:lpstr>
      <vt:lpstr>Orientación Educativa en la actualidad, capítulo 8, página 16-18</vt:lpstr>
      <vt:lpstr>Algunos ámbitos del Departamento de Orientación. I Parte </vt:lpstr>
      <vt:lpstr>Algunos ámbitos del Departamento de Orientación. II Parte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Colaboración entre Servicios Convencionales y Servicios Específicos </dc:title>
  <dc:creator>Juan Antonio Delgado De La Rosa</dc:creator>
  <cp:lastModifiedBy>Juan Antonio Delgado De La Rosa</cp:lastModifiedBy>
  <cp:revision>1</cp:revision>
  <dcterms:created xsi:type="dcterms:W3CDTF">2020-04-20T15:06:08Z</dcterms:created>
  <dcterms:modified xsi:type="dcterms:W3CDTF">2020-04-20T15:07:03Z</dcterms:modified>
</cp:coreProperties>
</file>