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1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04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C18A1-CF86-4FD5-8815-D791D28D22FC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0AA58-55CB-4EEF-91C3-1822C8D5BF7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0AA58-55CB-4EEF-91C3-1822C8D5BF7D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0AA58-55CB-4EEF-91C3-1822C8D5BF7D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0AA58-55CB-4EEF-91C3-1822C8D5BF7D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0AA58-55CB-4EEF-91C3-1822C8D5BF7D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0AA58-55CB-4EEF-91C3-1822C8D5BF7D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0AA58-55CB-4EEF-91C3-1822C8D5BF7D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0AA58-55CB-4EEF-91C3-1822C8D5BF7D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D89-4969-40DF-95E3-8B49C1203CDB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5B2-BD62-40D5-B8F4-361F23CCE8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D89-4969-40DF-95E3-8B49C1203CDB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5B2-BD62-40D5-B8F4-361F23CCE8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D89-4969-40DF-95E3-8B49C1203CDB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5B2-BD62-40D5-B8F4-361F23CCE8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D89-4969-40DF-95E3-8B49C1203CDB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5B2-BD62-40D5-B8F4-361F23CCE8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D89-4969-40DF-95E3-8B49C1203CDB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5B2-BD62-40D5-B8F4-361F23CCE8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D89-4969-40DF-95E3-8B49C1203CDB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5B2-BD62-40D5-B8F4-361F23CCE8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D89-4969-40DF-95E3-8B49C1203CDB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5B2-BD62-40D5-B8F4-361F23CCE8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D89-4969-40DF-95E3-8B49C1203CDB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5B2-BD62-40D5-B8F4-361F23CCE8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D89-4969-40DF-95E3-8B49C1203CDB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5B2-BD62-40D5-B8F4-361F23CCE8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D89-4969-40DF-95E3-8B49C1203CDB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5B2-BD62-40D5-B8F4-361F23CCE8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D89-4969-40DF-95E3-8B49C1203CDB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5B2-BD62-40D5-B8F4-361F23CCE8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CD89-4969-40DF-95E3-8B49C1203CDB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915B2-BD62-40D5-B8F4-361F23CCE86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lisch-hilfen.de/en/grammar/future_perfect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nglisch-hilfen.de/en/grammar/future_diagram.htm" TargetMode="External"/><Relationship Id="rId5" Type="http://schemas.openxmlformats.org/officeDocument/2006/relationships/hyperlink" Target="http://www.englisch-hilfen.de/en/grammar/future_perfect_continuous.htm" TargetMode="External"/><Relationship Id="rId4" Type="http://schemas.openxmlformats.org/officeDocument/2006/relationships/hyperlink" Target="http://www.englisch-hilfen.de/en/grammar/future_pro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404664"/>
            <a:ext cx="6400800" cy="1752600"/>
          </a:xfrm>
          <a:solidFill>
            <a:srgbClr val="B51580">
              <a:alpha val="84000"/>
            </a:srgbClr>
          </a:solidFill>
        </p:spPr>
        <p:txBody>
          <a:bodyPr>
            <a:normAutofit/>
          </a:bodyPr>
          <a:lstStyle/>
          <a:p>
            <a:r>
              <a:rPr lang="en-GB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Future</a:t>
            </a:r>
          </a:p>
        </p:txBody>
      </p:sp>
      <p:pic>
        <p:nvPicPr>
          <p:cNvPr id="4" name="Picture 3" descr="futur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060848"/>
            <a:ext cx="3840088" cy="4572000"/>
          </a:xfrm>
          <a:prstGeom prst="rect">
            <a:avLst/>
          </a:prstGeom>
          <a:ln w="15875" cap="rnd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mo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3515816"/>
            <a:ext cx="3203848" cy="32038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1104" cy="4709120"/>
          </a:xfrm>
          <a:solidFill>
            <a:srgbClr val="B51580">
              <a:alpha val="81000"/>
            </a:srgb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Future Plans </a:t>
            </a:r>
            <a:r>
              <a:rPr lang="en-GB" dirty="0"/>
              <a:t>(I’m going to work for a Swedish  company next month)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Speculation</a:t>
            </a:r>
            <a:r>
              <a:rPr lang="en-GB" dirty="0"/>
              <a:t> about the future (If I work hard I’ll get a better job)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Predictions</a:t>
            </a:r>
            <a:r>
              <a:rPr lang="en-GB" dirty="0"/>
              <a:t> about the future (I’ll earn more money)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A scheduled event </a:t>
            </a:r>
            <a:r>
              <a:rPr lang="en-GB" dirty="0"/>
              <a:t>(The plane leaves at 9pm)</a:t>
            </a:r>
          </a:p>
        </p:txBody>
      </p:sp>
      <p:sp>
        <p:nvSpPr>
          <p:cNvPr id="4" name="Subtitle 2"/>
          <p:cNvSpPr>
            <a:spLocks noGrp="1"/>
          </p:cNvSpPr>
          <p:nvPr>
            <p:ph type="title"/>
          </p:nvPr>
        </p:nvSpPr>
        <p:spPr>
          <a:solidFill>
            <a:srgbClr val="B51580">
              <a:alpha val="84000"/>
            </a:srgbClr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Future can be divided into 4 forms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556792"/>
            <a:ext cx="6131024" cy="1396751"/>
          </a:xfrm>
          <a:solidFill>
            <a:srgbClr val="B51580">
              <a:alpha val="80000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en-GB" dirty="0"/>
              <a:t>To express a future decision or intention at the moment of speaking:</a:t>
            </a:r>
          </a:p>
        </p:txBody>
      </p:sp>
      <p:sp>
        <p:nvSpPr>
          <p:cNvPr id="4" name="Subtitle 2"/>
          <p:cNvSpPr>
            <a:spLocks noGrp="1"/>
          </p:cNvSpPr>
          <p:nvPr>
            <p:ph type="title"/>
          </p:nvPr>
        </p:nvSpPr>
        <p:spPr>
          <a:solidFill>
            <a:srgbClr val="B51580">
              <a:alpha val="84000"/>
            </a:srgbClr>
          </a:solidFill>
        </p:spPr>
        <p:txBody>
          <a:bodyPr>
            <a:normAutofit fontScale="90000"/>
          </a:bodyPr>
          <a:lstStyle/>
          <a:p>
            <a:r>
              <a:rPr lang="en-GB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Will</a:t>
            </a:r>
          </a:p>
        </p:txBody>
      </p:sp>
      <p:pic>
        <p:nvPicPr>
          <p:cNvPr id="5" name="Picture 4" descr="idiot-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2280" y="3573016"/>
            <a:ext cx="1860798" cy="214612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 rot="20978853">
            <a:off x="6833267" y="1112642"/>
            <a:ext cx="1656184" cy="2075829"/>
          </a:xfrm>
          <a:prstGeom prst="wedgeRoundRectCallout">
            <a:avLst>
              <a:gd name="adj1" fmla="val -15912"/>
              <a:gd name="adj2" fmla="val 78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I’ll give you my phone number.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27784" y="4005064"/>
            <a:ext cx="4248472" cy="1396751"/>
          </a:xfrm>
          <a:prstGeom prst="rect">
            <a:avLst/>
          </a:prstGeom>
          <a:solidFill>
            <a:srgbClr val="B51580">
              <a:alpha val="80000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express an offer:</a:t>
            </a:r>
          </a:p>
        </p:txBody>
      </p:sp>
      <p:pic>
        <p:nvPicPr>
          <p:cNvPr id="9" name="Picture 8" descr="wasing 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437112"/>
            <a:ext cx="2232248" cy="2420888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 rot="20978853">
            <a:off x="140086" y="2833694"/>
            <a:ext cx="1542572" cy="1698825"/>
          </a:xfrm>
          <a:prstGeom prst="wedgeRoundRectCallout">
            <a:avLst>
              <a:gd name="adj1" fmla="val -4706"/>
              <a:gd name="adj2" fmla="val 739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I’ll  do the washing-up.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1440160"/>
          </a:xfrm>
          <a:solidFill>
            <a:srgbClr val="B51580"/>
          </a:solidFill>
        </p:spPr>
        <p:txBody>
          <a:bodyPr/>
          <a:lstStyle/>
          <a:p>
            <a:pPr>
              <a:buNone/>
            </a:pPr>
            <a:r>
              <a:rPr lang="en-GB" dirty="0"/>
              <a:t>1. To express a future decision, intention or plan made before the moment of speaking </a:t>
            </a:r>
          </a:p>
        </p:txBody>
      </p:sp>
      <p:sp>
        <p:nvSpPr>
          <p:cNvPr id="4" name="Subtitle 2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88832" cy="1296144"/>
          </a:xfrm>
          <a:solidFill>
            <a:srgbClr val="B51580">
              <a:alpha val="84000"/>
            </a:srgbClr>
          </a:solidFill>
        </p:spPr>
        <p:txBody>
          <a:bodyPr>
            <a:normAutofit fontScale="90000"/>
          </a:bodyPr>
          <a:lstStyle/>
          <a:p>
            <a:r>
              <a:rPr lang="en-GB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Going to</a:t>
            </a:r>
            <a:br>
              <a:rPr lang="en-GB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(is/am + going to + infinitive)</a:t>
            </a:r>
          </a:p>
        </p:txBody>
      </p:sp>
      <p:pic>
        <p:nvPicPr>
          <p:cNvPr id="6" name="Picture 5" descr="BliKjentMed_468x32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3501008"/>
            <a:ext cx="4457700" cy="31242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 rot="20689572">
            <a:off x="428815" y="2844119"/>
            <a:ext cx="2249608" cy="1698825"/>
          </a:xfrm>
          <a:prstGeom prst="wedgeRoundRectCallout">
            <a:avLst>
              <a:gd name="adj1" fmla="val 73897"/>
              <a:gd name="adj2" fmla="val 978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Are you going to be working at Mongstad long?</a:t>
            </a:r>
          </a:p>
        </p:txBody>
      </p:sp>
      <p:sp>
        <p:nvSpPr>
          <p:cNvPr id="8" name="Rounded Rectangular Callout 7"/>
          <p:cNvSpPr/>
          <p:nvPr/>
        </p:nvSpPr>
        <p:spPr>
          <a:xfrm rot="907643">
            <a:off x="6891644" y="2842161"/>
            <a:ext cx="1818382" cy="1848043"/>
          </a:xfrm>
          <a:prstGeom prst="wedgeRoundRectCallout">
            <a:avLst>
              <a:gd name="adj1" fmla="val -82253"/>
              <a:gd name="adj2" fmla="val 776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Yes, I’m going to be here until September.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899592" y="260648"/>
            <a:ext cx="7488832" cy="1296144"/>
          </a:xfrm>
          <a:prstGeom prst="rect">
            <a:avLst/>
          </a:prstGeom>
          <a:solidFill>
            <a:srgbClr val="B51580">
              <a:alpha val="84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Going to</a:t>
            </a:r>
            <a:br>
              <a:rPr kumimoji="0" lang="en-GB" sz="8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3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(is/am + going to + infinitive)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  <a:solidFill>
            <a:srgbClr val="B51580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2. When we can see or feel something that is about to happen. </a:t>
            </a:r>
          </a:p>
        </p:txBody>
      </p:sp>
      <p:pic>
        <p:nvPicPr>
          <p:cNvPr id="8" name="Picture 7" descr="umbrella-hat-bi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4581128"/>
            <a:ext cx="3077914" cy="1944216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1259632" y="2996952"/>
            <a:ext cx="2033584" cy="1482801"/>
          </a:xfrm>
          <a:prstGeom prst="wedgeRoundRectCallout">
            <a:avLst>
              <a:gd name="adj1" fmla="val 5476"/>
              <a:gd name="adj2" fmla="val 669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It’s going to rain.</a:t>
            </a:r>
          </a:p>
        </p:txBody>
      </p:sp>
      <p:pic>
        <p:nvPicPr>
          <p:cNvPr id="11" name="Picture 10" descr="f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4005064"/>
            <a:ext cx="1776208" cy="2678409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4427984" y="2996953"/>
            <a:ext cx="1961576" cy="1440160"/>
          </a:xfrm>
          <a:prstGeom prst="wedgeRoundRectCallout">
            <a:avLst>
              <a:gd name="adj1" fmla="val 99206"/>
              <a:gd name="adj2" fmla="val 1017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Watch out! It’s going to fall.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0" grpId="0" animBg="1"/>
      <p:bldP spid="10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  <a:solidFill>
            <a:srgbClr val="B51580">
              <a:alpha val="80000"/>
            </a:srgbClr>
          </a:solidFill>
        </p:spPr>
        <p:txBody>
          <a:bodyPr/>
          <a:lstStyle/>
          <a:p>
            <a:r>
              <a:rPr lang="en-GB" dirty="0"/>
              <a:t>Can be used for plans or arrangements, particularly with the verbs “come” and “go”.</a:t>
            </a:r>
          </a:p>
          <a:p>
            <a:pPr>
              <a:buNone/>
            </a:pPr>
            <a:r>
              <a:rPr lang="en-GB" dirty="0"/>
              <a:t>(I’m coming over on Friday/I’m going home early tonight)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ubtitle 2"/>
          <p:cNvSpPr>
            <a:spLocks noGrp="1"/>
          </p:cNvSpPr>
          <p:nvPr>
            <p:ph type="title"/>
          </p:nvPr>
        </p:nvSpPr>
        <p:spPr>
          <a:solidFill>
            <a:srgbClr val="B51580">
              <a:alpha val="84000"/>
            </a:srgbClr>
          </a:solidFill>
        </p:spPr>
        <p:txBody>
          <a:bodyPr>
            <a:normAutofit fontScale="90000"/>
          </a:bodyPr>
          <a:lstStyle/>
          <a:p>
            <a:r>
              <a:rPr lang="en-GB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GB" sz="8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Ing</a:t>
            </a:r>
            <a:r>
              <a:rPr lang="en-GB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form</a:t>
            </a:r>
            <a:endParaRPr lang="en-GB" sz="8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 descr="secretar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2698" y="3429001"/>
            <a:ext cx="3015366" cy="31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DDD4-F481-42BE-9A7E-44DA59A53A3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B51580"/>
          </a:solidFill>
        </p:spPr>
        <p:txBody>
          <a:bodyPr>
            <a:normAutofit fontScale="90000"/>
          </a:bodyPr>
          <a:lstStyle/>
          <a:p>
            <a:r>
              <a:rPr lang="nb-NO" dirty="0" err="1"/>
              <a:t>Scheduled</a:t>
            </a:r>
            <a:r>
              <a:rPr lang="nb-NO" dirty="0"/>
              <a:t> </a:t>
            </a:r>
            <a:r>
              <a:rPr lang="nb-NO" dirty="0" err="1"/>
              <a:t>future</a:t>
            </a:r>
            <a:r>
              <a:rPr lang="nb-NO" dirty="0"/>
              <a:t> </a:t>
            </a:r>
            <a:r>
              <a:rPr lang="nb-NO" dirty="0" err="1"/>
              <a:t>events</a:t>
            </a:r>
            <a:r>
              <a:rPr lang="nb-NO" dirty="0"/>
              <a:t> (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present </a:t>
            </a:r>
            <a:r>
              <a:rPr lang="nb-NO" dirty="0" err="1"/>
              <a:t>tense</a:t>
            </a:r>
            <a:r>
              <a:rPr lang="nb-NO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B1B0-4ACA-45B1-BA88-C7E11AAA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  <a:solidFill>
            <a:srgbClr val="B51580">
              <a:alpha val="58000"/>
            </a:srgbClr>
          </a:solidFill>
        </p:spPr>
        <p:txBody>
          <a:bodyPr/>
          <a:lstStyle/>
          <a:p>
            <a:r>
              <a:rPr lang="nb-NO" dirty="0"/>
              <a:t>My </a:t>
            </a:r>
            <a:r>
              <a:rPr lang="nb-NO" dirty="0" err="1"/>
              <a:t>flight</a:t>
            </a:r>
            <a:r>
              <a:rPr lang="nb-NO" dirty="0"/>
              <a:t> </a:t>
            </a:r>
            <a:r>
              <a:rPr lang="nb-NO" dirty="0" err="1"/>
              <a:t>leaves</a:t>
            </a:r>
            <a:r>
              <a:rPr lang="nb-NO" dirty="0"/>
              <a:t> at 12:15</a:t>
            </a:r>
          </a:p>
          <a:p>
            <a:r>
              <a:rPr lang="nb-NO" dirty="0"/>
              <a:t>The </a:t>
            </a:r>
            <a:r>
              <a:rPr lang="nb-NO" dirty="0" err="1"/>
              <a:t>ship</a:t>
            </a:r>
            <a:r>
              <a:rPr lang="nb-NO" dirty="0"/>
              <a:t> </a:t>
            </a:r>
            <a:r>
              <a:rPr lang="nb-NO" dirty="0" err="1"/>
              <a:t>sails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afternoon</a:t>
            </a:r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meeting</a:t>
            </a:r>
            <a:r>
              <a:rPr lang="nb-NO" dirty="0"/>
              <a:t> starts at </a:t>
            </a:r>
            <a:r>
              <a:rPr lang="nb-NO" dirty="0" err="1"/>
              <a:t>noon</a:t>
            </a:r>
            <a:endParaRPr lang="nb-NO" dirty="0"/>
          </a:p>
          <a:p>
            <a:r>
              <a:rPr lang="nb-NO" dirty="0" err="1"/>
              <a:t>Negotiations</a:t>
            </a:r>
            <a:r>
              <a:rPr lang="nb-NO" dirty="0"/>
              <a:t> </a:t>
            </a:r>
            <a:r>
              <a:rPr lang="nb-NO" dirty="0" err="1"/>
              <a:t>begin</a:t>
            </a:r>
            <a:r>
              <a:rPr lang="nb-NO" dirty="0"/>
              <a:t> in June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04847-D1C9-4D91-B218-17BBE7F00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88" y="1916832"/>
            <a:ext cx="3047190" cy="20162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EEED9D-554E-4113-A61D-E7AD64AB835D}"/>
              </a:ext>
            </a:extLst>
          </p:cNvPr>
          <p:cNvSpPr txBox="1">
            <a:spLocks/>
          </p:cNvSpPr>
          <p:nvPr/>
        </p:nvSpPr>
        <p:spPr>
          <a:xfrm>
            <a:off x="457200" y="4187628"/>
            <a:ext cx="8229600" cy="2404864"/>
          </a:xfrm>
          <a:prstGeom prst="rect">
            <a:avLst/>
          </a:prstGeom>
          <a:solidFill>
            <a:srgbClr val="B51580">
              <a:alpha val="88000"/>
            </a:srgb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N</a:t>
            </a:r>
            <a:r>
              <a:rPr lang="en-US" dirty="0"/>
              <a:t>B! </a:t>
            </a:r>
          </a:p>
          <a:p>
            <a:r>
              <a:rPr lang="en-US" dirty="0"/>
              <a:t>It is not incorrect to say «</a:t>
            </a:r>
            <a:r>
              <a:rPr lang="en-US" i="1" dirty="0"/>
              <a:t>My flight is leaving at 12:15</a:t>
            </a:r>
            <a:r>
              <a:rPr lang="en-US" dirty="0"/>
              <a:t>» though this might imply a sense of urgency: «</a:t>
            </a:r>
            <a:r>
              <a:rPr lang="en-US" i="1" dirty="0"/>
              <a:t>Hurry up, my flight is leaving at 12:15!</a:t>
            </a:r>
            <a:r>
              <a:rPr lang="en-US" dirty="0"/>
              <a:t>». </a:t>
            </a:r>
          </a:p>
          <a:p>
            <a:r>
              <a:rPr lang="en-US" dirty="0"/>
              <a:t>It is not incorrect to use «</a:t>
            </a:r>
            <a:r>
              <a:rPr lang="en-US" i="1" dirty="0"/>
              <a:t>My flight will leave at 12:15</a:t>
            </a:r>
            <a:r>
              <a:rPr lang="en-US" dirty="0"/>
              <a:t>» though a native speaker wouldn’t use this form in a neutral conversation.</a:t>
            </a:r>
          </a:p>
        </p:txBody>
      </p:sp>
    </p:spTree>
    <p:extLst>
      <p:ext uri="{BB962C8B-B14F-4D97-AF65-F5344CB8AC3E}">
        <p14:creationId xmlns:p14="http://schemas.microsoft.com/office/powerpoint/2010/main" val="392711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DE6D-0F7C-4B21-81CF-4F29B4AC31C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B51580">
              <a:alpha val="70000"/>
            </a:srgbClr>
          </a:solidFill>
        </p:spPr>
        <p:txBody>
          <a:bodyPr/>
          <a:lstStyle/>
          <a:p>
            <a:r>
              <a:rPr lang="nb-NO" dirty="0"/>
              <a:t>IF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speculate</a:t>
            </a:r>
            <a:r>
              <a:rPr lang="nb-NO" dirty="0"/>
              <a:t> ……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B637-7CC4-4317-AA30-426B94C70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  <a:solidFill>
            <a:srgbClr val="B51580"/>
          </a:solidFill>
        </p:spPr>
        <p:txBody>
          <a:bodyPr/>
          <a:lstStyle/>
          <a:p>
            <a:pPr marL="0" indent="0">
              <a:buNone/>
            </a:pPr>
            <a:r>
              <a:rPr lang="nb-NO" dirty="0"/>
              <a:t>BALANCE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key</a:t>
            </a:r>
            <a:r>
              <a:rPr lang="nb-NO" dirty="0"/>
              <a:t>.</a:t>
            </a:r>
          </a:p>
          <a:p>
            <a:r>
              <a:rPr lang="nb-NO" sz="2800" dirty="0"/>
              <a:t>If I </a:t>
            </a:r>
            <a:r>
              <a:rPr lang="nb-NO" sz="2800" u="sng" dirty="0" err="1"/>
              <a:t>win</a:t>
            </a:r>
            <a:r>
              <a:rPr lang="nb-NO" sz="2800" dirty="0"/>
              <a:t> </a:t>
            </a:r>
            <a:r>
              <a:rPr lang="nb-NO" sz="2800" dirty="0" err="1"/>
              <a:t>the</a:t>
            </a:r>
            <a:r>
              <a:rPr lang="nb-NO" sz="2800" dirty="0"/>
              <a:t> </a:t>
            </a:r>
            <a:r>
              <a:rPr lang="nb-NO" sz="2800" dirty="0" err="1"/>
              <a:t>lottery</a:t>
            </a:r>
            <a:r>
              <a:rPr lang="nb-NO" sz="2800" dirty="0"/>
              <a:t>        I </a:t>
            </a:r>
            <a:r>
              <a:rPr lang="nb-NO" sz="2800" u="sng" dirty="0" err="1"/>
              <a:t>will</a:t>
            </a:r>
            <a:r>
              <a:rPr lang="nb-NO" sz="2800" u="sng" dirty="0"/>
              <a:t> </a:t>
            </a:r>
            <a:r>
              <a:rPr lang="nb-NO" sz="2800" u="sng" dirty="0" err="1"/>
              <a:t>buy</a:t>
            </a:r>
            <a:r>
              <a:rPr lang="nb-NO" sz="2800" u="sng" dirty="0"/>
              <a:t> </a:t>
            </a:r>
            <a:r>
              <a:rPr lang="nb-NO" sz="2800" dirty="0"/>
              <a:t>a </a:t>
            </a:r>
            <a:r>
              <a:rPr lang="nb-NO" sz="2800" dirty="0" err="1"/>
              <a:t>car</a:t>
            </a:r>
            <a:r>
              <a:rPr lang="nb-NO" sz="2800" dirty="0"/>
              <a:t> </a:t>
            </a:r>
          </a:p>
          <a:p>
            <a:pPr marL="0" indent="0">
              <a:buNone/>
            </a:pPr>
            <a:endParaRPr lang="nb-NO" sz="2800" dirty="0"/>
          </a:p>
          <a:p>
            <a:pPr marL="0" indent="0">
              <a:buNone/>
            </a:pPr>
            <a:endParaRPr lang="nb-NO" sz="2800" dirty="0"/>
          </a:p>
          <a:p>
            <a:r>
              <a:rPr lang="nb-NO" sz="2800" dirty="0"/>
              <a:t>If </a:t>
            </a:r>
            <a:r>
              <a:rPr lang="nb-NO" sz="2800" u="sng" dirty="0"/>
              <a:t>I won </a:t>
            </a:r>
            <a:r>
              <a:rPr lang="nb-NO" sz="2800" dirty="0" err="1"/>
              <a:t>the</a:t>
            </a:r>
            <a:r>
              <a:rPr lang="nb-NO" sz="2800" dirty="0"/>
              <a:t> </a:t>
            </a:r>
            <a:r>
              <a:rPr lang="nb-NO" sz="2800" dirty="0" err="1"/>
              <a:t>lottery</a:t>
            </a:r>
            <a:r>
              <a:rPr lang="nb-NO" sz="2800" dirty="0"/>
              <a:t>       I </a:t>
            </a:r>
            <a:r>
              <a:rPr lang="nb-NO" sz="2800" u="sng" dirty="0" err="1"/>
              <a:t>would</a:t>
            </a:r>
            <a:r>
              <a:rPr lang="nb-NO" sz="2800" u="sng" dirty="0"/>
              <a:t> </a:t>
            </a:r>
            <a:r>
              <a:rPr lang="nb-NO" sz="2800" u="sng" dirty="0" err="1"/>
              <a:t>buy</a:t>
            </a:r>
            <a:r>
              <a:rPr lang="nb-NO" sz="2800" u="sng" dirty="0"/>
              <a:t> </a:t>
            </a:r>
            <a:r>
              <a:rPr lang="nb-NO" sz="2800" dirty="0"/>
              <a:t>a </a:t>
            </a:r>
            <a:r>
              <a:rPr lang="nb-NO" sz="2800" dirty="0" err="1"/>
              <a:t>car</a:t>
            </a:r>
            <a:endParaRPr lang="nb-NO" sz="2800" dirty="0"/>
          </a:p>
          <a:p>
            <a:endParaRPr lang="nb-NO" sz="2800" dirty="0"/>
          </a:p>
          <a:p>
            <a:endParaRPr lang="nb-NO" sz="2800" dirty="0"/>
          </a:p>
          <a:p>
            <a:r>
              <a:rPr lang="nb-NO" sz="2800" dirty="0"/>
              <a:t>If I </a:t>
            </a:r>
            <a:r>
              <a:rPr lang="nb-NO" sz="2800" u="sng" dirty="0" err="1"/>
              <a:t>had</a:t>
            </a:r>
            <a:r>
              <a:rPr lang="nb-NO" sz="2800" u="sng" dirty="0"/>
              <a:t> won </a:t>
            </a:r>
            <a:r>
              <a:rPr lang="nb-NO" sz="2800" dirty="0" err="1"/>
              <a:t>the</a:t>
            </a:r>
            <a:r>
              <a:rPr lang="nb-NO" sz="2800" dirty="0"/>
              <a:t> </a:t>
            </a:r>
            <a:r>
              <a:rPr lang="nb-NO" sz="2800" dirty="0" err="1"/>
              <a:t>lottery</a:t>
            </a:r>
            <a:r>
              <a:rPr lang="nb-NO" sz="2800" dirty="0"/>
              <a:t> I </a:t>
            </a:r>
            <a:r>
              <a:rPr lang="nb-NO" sz="2800" u="sng" dirty="0" err="1"/>
              <a:t>would</a:t>
            </a:r>
            <a:r>
              <a:rPr lang="nb-NO" sz="2800" u="sng" dirty="0"/>
              <a:t> have </a:t>
            </a:r>
            <a:r>
              <a:rPr lang="nb-NO" sz="2800" u="sng" dirty="0" err="1"/>
              <a:t>bought</a:t>
            </a:r>
            <a:r>
              <a:rPr lang="nb-NO" sz="2800" u="sng" dirty="0"/>
              <a:t> </a:t>
            </a:r>
            <a:r>
              <a:rPr lang="nb-NO" sz="2800" dirty="0"/>
              <a:t>a </a:t>
            </a:r>
            <a:r>
              <a:rPr lang="nb-NO" sz="2800" dirty="0" err="1"/>
              <a:t>car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EB865-D321-40FF-962F-3E5D25573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196752"/>
            <a:ext cx="1782897" cy="20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4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7031"/>
            <a:ext cx="8229600" cy="2808313"/>
          </a:xfrm>
          <a:solidFill>
            <a:srgbClr val="B51580">
              <a:alpha val="85000"/>
            </a:srgbClr>
          </a:solidFill>
        </p:spPr>
        <p:txBody>
          <a:bodyPr>
            <a:normAutofit fontScale="77500" lnSpcReduction="20000"/>
          </a:bodyPr>
          <a:lstStyle/>
          <a:p>
            <a:r>
              <a:rPr lang="en-GB" dirty="0">
                <a:hlinkClick r:id="rId3"/>
              </a:rPr>
              <a:t>http://www.englisch-hilfen.de/en/grammar/future_perfect.htm</a:t>
            </a:r>
            <a:endParaRPr lang="en-GB" dirty="0"/>
          </a:p>
          <a:p>
            <a:r>
              <a:rPr lang="en-GB" dirty="0">
                <a:hlinkClick r:id="rId4"/>
              </a:rPr>
              <a:t>http://www.englisch-hilfen.de/en/grammar/future_pro.htm</a:t>
            </a:r>
            <a:endParaRPr lang="en-GB" dirty="0"/>
          </a:p>
          <a:p>
            <a:r>
              <a:rPr lang="en-GB" dirty="0">
                <a:hlinkClick r:id="rId5"/>
              </a:rPr>
              <a:t>http://www.englisch-hilfen.de/en/grammar/future_perfect_continuous.htm</a:t>
            </a:r>
            <a:endParaRPr lang="en-GB" dirty="0"/>
          </a:p>
          <a:p>
            <a:r>
              <a:rPr lang="en-GB">
                <a:hlinkClick r:id="rId6"/>
              </a:rPr>
              <a:t>http://www.englisch-hilfen.de/en/grammar/future_diagram.htm</a:t>
            </a:r>
            <a:endParaRPr lang="en-GB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ub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  <a:solidFill>
            <a:srgbClr val="B51580">
              <a:alpha val="84000"/>
            </a:srgbClr>
          </a:solidFill>
        </p:spPr>
        <p:txBody>
          <a:bodyPr>
            <a:normAutofit/>
          </a:bodyPr>
          <a:lstStyle/>
          <a:p>
            <a:r>
              <a:rPr lang="en-GB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Future – links to exercises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411</Words>
  <Application>Microsoft Office PowerPoint</Application>
  <PresentationFormat>On-screen Show (4:3)</PresentationFormat>
  <Paragraphs>52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Future</vt:lpstr>
      <vt:lpstr>Future can be divided into 4 forms</vt:lpstr>
      <vt:lpstr>Will</vt:lpstr>
      <vt:lpstr>Going to (is/am + going to + infinitive)</vt:lpstr>
      <vt:lpstr>PowerPoint Presentation</vt:lpstr>
      <vt:lpstr>“Ing” form</vt:lpstr>
      <vt:lpstr>Scheduled future events (using the present tense)</vt:lpstr>
      <vt:lpstr>IF we want to speculate ……</vt:lpstr>
      <vt:lpstr>Future – links to exercises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</dc:title>
  <dc:creator>Gillian</dc:creator>
  <cp:lastModifiedBy>Gillian Gjelsvik</cp:lastModifiedBy>
  <cp:revision>17</cp:revision>
  <dcterms:created xsi:type="dcterms:W3CDTF">2011-03-21T10:44:27Z</dcterms:created>
  <dcterms:modified xsi:type="dcterms:W3CDTF">2017-10-25T12:51:01Z</dcterms:modified>
</cp:coreProperties>
</file>