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2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12" autoAdjust="0"/>
  </p:normalViewPr>
  <p:slideViewPr>
    <p:cSldViewPr snapToGrid="0">
      <p:cViewPr varScale="1">
        <p:scale>
          <a:sx n="39" d="100"/>
          <a:sy n="39" d="100"/>
        </p:scale>
        <p:origin x="22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8E0D2-5692-4E04-BF2D-620922585560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8BA9-86D3-49CE-9A2A-D5679D71F4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9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a slide (not more than 5 slides) explaining data engineering and ML side of the story. I will incorporate these slides into my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song’n’dance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[Wayne]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8BA9-86D3-49CE-9A2A-D5679D71F44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7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8BA9-86D3-49CE-9A2A-D5679D71F44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853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8BA9-86D3-49CE-9A2A-D5679D71F44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68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8BA9-86D3-49CE-9A2A-D5679D71F44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87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8BA9-86D3-49CE-9A2A-D5679D71F44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43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8BA9-86D3-49CE-9A2A-D5679D71F44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6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A2E1-67A0-4680-ADFD-61B42CE1C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A1500-CCC4-47D2-ABAA-003F40A7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1FB7-EF69-452F-ABC9-110725FC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3533-A4B6-4220-A625-8CCC68AB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1195-568F-4414-A70E-0008EAB5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58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AD50-79F6-4E44-B1A4-E8104EC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84CE6-E712-4209-93F5-680A1A487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39B41-1F19-40A4-83E7-F6CA9022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187B-36F5-4FED-829D-57658AEF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65524-5C7D-40C8-8375-5787370D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00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2F998-91F0-417B-8F63-049A1E8FC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3F10D-6A39-40B7-9472-84E0AB2C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E306-20D8-4EB6-8212-16B28815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472F-645A-4C61-A220-92845E38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834E-E47B-4519-9ACE-D5A3E45D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1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6F0C-DFC1-437E-988F-FFD762A7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7692-AD14-491E-B27A-710F3FA6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0562-BF65-4173-BC0A-6A06EC8D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75F3-700E-4EEE-83A6-B8467256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52B6F-E158-4A01-9EF8-AEF46163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16EF-1E62-49CA-8D00-471B04E9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FB6B-6BBB-4879-98B1-463B8F48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1A90-EA17-4A53-8F41-9BABC7E6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EFBC-104C-4308-918E-A898ECD5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CBD0-C710-4441-AD17-EADB3EC7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3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9E44-A0C4-4E1B-A403-DDE2F20C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DAAF-36E8-4059-AE1F-59A4B2B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C8F0C-038B-418E-8335-41752FBA2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B5452-CD3F-49AC-A107-D30994FA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9522-9896-455E-A3A9-3B2FF396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C9F0C-27B7-4288-94E2-4F67758F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1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D75A-D905-44AA-A909-541DEB35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4674D-2FC5-4E37-892D-52E586250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2430-6C4C-462E-9022-FB51AB18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0FBA6-59A4-4D6B-83C1-93D698D7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F6548-7259-4749-B9E9-405A9794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68E89-3026-4CA8-BD42-8EEA27AE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3BFFB-E5BD-4A7C-BFAA-33224E56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7F284-DF6E-477C-9B37-D8407C9B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2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6152-97F1-4FC5-BB07-51A88888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700B8-985D-4635-B6D7-0826C2E4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4CE61-F896-4F32-90A6-8A8F2A3F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413A-2387-43FC-98CA-43AF790F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030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8E8B6-713D-48F0-AE35-3435211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BB7C6-6FAC-473E-8D02-E7A9E983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EE0FB-0B6B-4516-A5E2-1AC3B06D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90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B796-924A-4F5F-A897-9FEF930D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CB72-EA70-4E08-934C-2B972FC5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2A832-9CA2-4A37-94C8-091B1D89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456B-8ECA-4782-81B6-3DF06D90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C956C-0142-42FC-9DFC-01D3A427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2AAAD-064E-4178-97DE-A4906BB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C922-2119-4842-AA1F-82C11EAF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E3091-DF21-4164-B13D-321CAAAC5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81161-B26D-4E30-982E-E60231189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128A5-377E-400E-99FC-AF9C6C6B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7B8C-DA20-4DBD-8B31-A391A84A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31632-70E3-4900-A907-3F503A2C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48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4F64F-E311-43AC-AA6F-C9A2C18B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F5A5-654A-41E1-9561-3DBD98E3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486F-FB90-4FE8-AC22-69E5DE0DB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C5A2-0B88-4FC1-A965-711FB1A8E864}" type="datetimeFigureOut">
              <a:rPr lang="en-SG" smtClean="0"/>
              <a:t>7/6/2023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E61C-D744-4D1D-A6DF-BD2D121E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6CC55-B501-4D29-A1CD-AC5E254D8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F8DB-8362-4151-AA48-FCB467ECFC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9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AAAB-8B70-4445-866C-DC855A799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IVOD AI System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50E38-3DFD-41A5-B3E0-CCC9F3C17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June Presentation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48987-684F-43E1-9F7C-105EFEA1FCDE}"/>
              </a:ext>
            </a:extLst>
          </p:cNvPr>
          <p:cNvSpPr txBox="1"/>
          <p:nvPr/>
        </p:nvSpPr>
        <p:spPr>
          <a:xfrm>
            <a:off x="9591261" y="6291470"/>
            <a:ext cx="250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by Wayne Teng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074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CEE0-28DE-4605-983E-0AEA1726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IVOD AI System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DECF-2416-45AE-B656-3131D5AF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016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IVOD AI system comprises of multiple binary-classification deep-learning models. (</a:t>
            </a:r>
            <a:r>
              <a:rPr lang="en-US" dirty="0" err="1"/>
              <a:t>FrontPassenger</a:t>
            </a:r>
            <a:r>
              <a:rPr lang="en-US" dirty="0"/>
              <a:t>(FP)/</a:t>
            </a:r>
            <a:r>
              <a:rPr lang="en-US" dirty="0" err="1"/>
              <a:t>LeftBack</a:t>
            </a:r>
            <a:r>
              <a:rPr lang="en-US" dirty="0"/>
              <a:t>(LB) Predictors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models uses </a:t>
            </a:r>
            <a:r>
              <a:rPr lang="en-US" b="1" dirty="0" err="1"/>
              <a:t>uRAD</a:t>
            </a:r>
            <a:r>
              <a:rPr lang="en-US" b="1" dirty="0"/>
              <a:t> v2.0 radars as input data </a:t>
            </a:r>
            <a:r>
              <a:rPr lang="en-US" dirty="0"/>
              <a:t>and attempt to classify whether each of the seats in the vehicle car is occupied.</a:t>
            </a:r>
          </a:p>
          <a:p>
            <a:endParaRPr lang="en-US" dirty="0"/>
          </a:p>
          <a:p>
            <a:r>
              <a:rPr lang="en-US" dirty="0"/>
              <a:t>Data are segregated, preprocessed and then used for training (automated parameters tuning) on a </a:t>
            </a:r>
            <a:r>
              <a:rPr lang="en-US" b="1" dirty="0"/>
              <a:t>ResNet34 model </a:t>
            </a:r>
            <a:r>
              <a:rPr lang="en-US" dirty="0"/>
              <a:t>(A type of </a:t>
            </a:r>
            <a:r>
              <a:rPr lang="en-US" dirty="0" err="1"/>
              <a:t>deeplearning</a:t>
            </a:r>
            <a:r>
              <a:rPr lang="en-US" dirty="0"/>
              <a:t> AI model)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Subsequently the models are evaluated on another segregated </a:t>
            </a:r>
            <a:r>
              <a:rPr lang="en-US" dirty="0" err="1"/>
              <a:t>devtest</a:t>
            </a:r>
            <a:r>
              <a:rPr lang="en-US" dirty="0"/>
              <a:t> dataset for benchmark performance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1026" name="Picture 2" descr="CAR TOP VIEW | FREE CADS">
            <a:extLst>
              <a:ext uri="{FF2B5EF4-FFF2-40B4-BE49-F238E27FC236}">
                <a16:creationId xmlns:a16="http://schemas.microsoft.com/office/drawing/2014/main" id="{5CEAEFB1-7B8E-419B-92BA-5F22FD77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12" y="1397512"/>
            <a:ext cx="3811689" cy="268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DD3BA98-143F-462B-99CD-CD7595519668}"/>
              </a:ext>
            </a:extLst>
          </p:cNvPr>
          <p:cNvSpPr/>
          <p:nvPr/>
        </p:nvSpPr>
        <p:spPr>
          <a:xfrm>
            <a:off x="9527458" y="2740352"/>
            <a:ext cx="589934" cy="541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B7560F-281C-4C57-BF0E-2FFA5BD323E4}"/>
              </a:ext>
            </a:extLst>
          </p:cNvPr>
          <p:cNvSpPr/>
          <p:nvPr/>
        </p:nvSpPr>
        <p:spPr>
          <a:xfrm>
            <a:off x="9527457" y="2214093"/>
            <a:ext cx="589935" cy="541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37F090-D7BC-4005-B37D-0B64F877DA5E}"/>
              </a:ext>
            </a:extLst>
          </p:cNvPr>
          <p:cNvSpPr/>
          <p:nvPr/>
        </p:nvSpPr>
        <p:spPr>
          <a:xfrm>
            <a:off x="8858865" y="2199117"/>
            <a:ext cx="668593" cy="541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B9E14A-A29E-4AD9-993A-9FD63087CAF2}"/>
              </a:ext>
            </a:extLst>
          </p:cNvPr>
          <p:cNvSpPr/>
          <p:nvPr/>
        </p:nvSpPr>
        <p:spPr>
          <a:xfrm>
            <a:off x="8858865" y="2755328"/>
            <a:ext cx="668593" cy="541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216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1F90-76A1-4674-9015-DF479FCA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development</a:t>
            </a:r>
            <a:endParaRPr lang="en-SG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AA8FA06-33CF-4C03-8956-D1D2B1F4349D}"/>
              </a:ext>
            </a:extLst>
          </p:cNvPr>
          <p:cNvSpPr/>
          <p:nvPr/>
        </p:nvSpPr>
        <p:spPr>
          <a:xfrm>
            <a:off x="172276" y="2748963"/>
            <a:ext cx="3127513" cy="125233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Entire manually annotated Dataset collected (Raw data)</a:t>
            </a:r>
            <a:endParaRPr lang="en-SG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DC1AA55-FB81-44B5-80E3-EB49723AAAC6}"/>
              </a:ext>
            </a:extLst>
          </p:cNvPr>
          <p:cNvSpPr/>
          <p:nvPr/>
        </p:nvSpPr>
        <p:spPr>
          <a:xfrm>
            <a:off x="6251344" y="2372557"/>
            <a:ext cx="2114114" cy="15235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pipeline for </a:t>
            </a:r>
            <a:r>
              <a:rPr lang="en-US" dirty="0" err="1"/>
              <a:t>DeepLearning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79565-82DF-44A8-A609-FE04722772FD}"/>
              </a:ext>
            </a:extLst>
          </p:cNvPr>
          <p:cNvSpPr/>
          <p:nvPr/>
        </p:nvSpPr>
        <p:spPr>
          <a:xfrm>
            <a:off x="8582240" y="2893650"/>
            <a:ext cx="1659835" cy="380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Training</a:t>
            </a:r>
            <a:endParaRPr lang="en-SG" sz="15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FBE96B2-C8BC-4CCF-A3A1-76CBD0B4DE0B}"/>
              </a:ext>
            </a:extLst>
          </p:cNvPr>
          <p:cNvSpPr txBox="1">
            <a:spLocks/>
          </p:cNvSpPr>
          <p:nvPr/>
        </p:nvSpPr>
        <p:spPr>
          <a:xfrm>
            <a:off x="3386332" y="2938951"/>
            <a:ext cx="2452482" cy="57546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Validation Data (20% of entire dataset)</a:t>
            </a:r>
            <a:endParaRPr lang="en-SG" sz="12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B42987A-E8E6-45E8-B127-ED7EF0958A38}"/>
              </a:ext>
            </a:extLst>
          </p:cNvPr>
          <p:cNvSpPr txBox="1">
            <a:spLocks/>
          </p:cNvSpPr>
          <p:nvPr/>
        </p:nvSpPr>
        <p:spPr>
          <a:xfrm>
            <a:off x="3327536" y="3751735"/>
            <a:ext cx="2452482" cy="57546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Test Data (20% of entire dataset)</a:t>
            </a:r>
            <a:endParaRPr lang="en-SG" sz="1200" dirty="0"/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1006AC23-F84F-47CE-8D5D-CA48AAB10517}"/>
              </a:ext>
            </a:extLst>
          </p:cNvPr>
          <p:cNvSpPr/>
          <p:nvPr/>
        </p:nvSpPr>
        <p:spPr>
          <a:xfrm>
            <a:off x="10447682" y="2415303"/>
            <a:ext cx="1659835" cy="157248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Predictors evaluated based on Test data subset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CA3CC-FD63-400A-9F9E-B5E125869CE3}"/>
              </a:ext>
            </a:extLst>
          </p:cNvPr>
          <p:cNvSpPr txBox="1"/>
          <p:nvPr/>
        </p:nvSpPr>
        <p:spPr>
          <a:xfrm>
            <a:off x="182999" y="1570664"/>
            <a:ext cx="211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Development</a:t>
            </a:r>
            <a:endParaRPr lang="en-SG" u="sng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FF22EA-46AA-4466-A305-1A904612BDED}"/>
              </a:ext>
            </a:extLst>
          </p:cNvPr>
          <p:cNvCxnSpPr/>
          <p:nvPr/>
        </p:nvCxnSpPr>
        <p:spPr>
          <a:xfrm flipV="1">
            <a:off x="1490870" y="2199946"/>
            <a:ext cx="1630017" cy="549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039F09-D406-4067-97EF-FB6A29FC56F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702066" y="2941262"/>
            <a:ext cx="1929514" cy="285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3C1FCC-5F09-4161-B487-F63D0A48D77C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596076" y="3141251"/>
            <a:ext cx="116664" cy="1836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837D05-2BCC-4BBD-A732-F78367838A65}"/>
              </a:ext>
            </a:extLst>
          </p:cNvPr>
          <p:cNvCxnSpPr>
            <a:cxnSpLocks/>
          </p:cNvCxnSpPr>
          <p:nvPr/>
        </p:nvCxnSpPr>
        <p:spPr>
          <a:xfrm>
            <a:off x="5857037" y="2415303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C0A8F6-39B9-4C86-B8C5-87A92DE6BCA7}"/>
              </a:ext>
            </a:extLst>
          </p:cNvPr>
          <p:cNvCxnSpPr>
            <a:cxnSpLocks/>
          </p:cNvCxnSpPr>
          <p:nvPr/>
        </p:nvCxnSpPr>
        <p:spPr>
          <a:xfrm>
            <a:off x="5857037" y="3083872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415B25-4615-4F97-A2BD-70F474DA0755}"/>
              </a:ext>
            </a:extLst>
          </p:cNvPr>
          <p:cNvCxnSpPr>
            <a:cxnSpLocks/>
          </p:cNvCxnSpPr>
          <p:nvPr/>
        </p:nvCxnSpPr>
        <p:spPr>
          <a:xfrm>
            <a:off x="5836644" y="3752347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32FBFA-97BA-4564-8D6D-1976CD8A2670}"/>
              </a:ext>
            </a:extLst>
          </p:cNvPr>
          <p:cNvCxnSpPr>
            <a:cxnSpLocks/>
          </p:cNvCxnSpPr>
          <p:nvPr/>
        </p:nvCxnSpPr>
        <p:spPr>
          <a:xfrm flipV="1">
            <a:off x="8412994" y="3083872"/>
            <a:ext cx="183156" cy="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D97A3C-5B71-4043-83E0-CDA2F7011BAC}"/>
              </a:ext>
            </a:extLst>
          </p:cNvPr>
          <p:cNvCxnSpPr>
            <a:cxnSpLocks/>
          </p:cNvCxnSpPr>
          <p:nvPr/>
        </p:nvCxnSpPr>
        <p:spPr>
          <a:xfrm flipV="1">
            <a:off x="10206544" y="3075263"/>
            <a:ext cx="183156" cy="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747C616-93A5-40B1-88AC-1CFFF8AB345B}"/>
              </a:ext>
            </a:extLst>
          </p:cNvPr>
          <p:cNvSpPr/>
          <p:nvPr/>
        </p:nvSpPr>
        <p:spPr>
          <a:xfrm>
            <a:off x="172276" y="1436301"/>
            <a:ext cx="8469067" cy="34595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791E5B-F130-4854-B532-669B5BB8A8B4}"/>
              </a:ext>
            </a:extLst>
          </p:cNvPr>
          <p:cNvSpPr txBox="1"/>
          <p:nvPr/>
        </p:nvSpPr>
        <p:spPr>
          <a:xfrm>
            <a:off x="212816" y="4529490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 Engineering</a:t>
            </a:r>
            <a:endParaRPr lang="en-SG" u="sng" dirty="0"/>
          </a:p>
        </p:txBody>
      </p:sp>
      <p:sp>
        <p:nvSpPr>
          <p:cNvPr id="46" name="Flowchart: Manual Operation 45">
            <a:extLst>
              <a:ext uri="{FF2B5EF4-FFF2-40B4-BE49-F238E27FC236}">
                <a16:creationId xmlns:a16="http://schemas.microsoft.com/office/drawing/2014/main" id="{D0B2874F-F420-406F-AC66-697C12DE49B5}"/>
              </a:ext>
            </a:extLst>
          </p:cNvPr>
          <p:cNvSpPr/>
          <p:nvPr/>
        </p:nvSpPr>
        <p:spPr>
          <a:xfrm>
            <a:off x="79513" y="5066177"/>
            <a:ext cx="3127513" cy="125233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Entire manually annotated Dataset collected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6CE14-7132-4DF2-9578-60A7103EA45A}"/>
              </a:ext>
            </a:extLst>
          </p:cNvPr>
          <p:cNvSpPr/>
          <p:nvPr/>
        </p:nvSpPr>
        <p:spPr>
          <a:xfrm>
            <a:off x="6132063" y="4979554"/>
            <a:ext cx="2847975" cy="1425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dataset and split dataset into 3 balanced subset (Train/Validation/Test)</a:t>
            </a:r>
            <a:endParaRPr lang="en-SG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E71BF-AC98-41E3-96E1-3F9DEA83069F}"/>
              </a:ext>
            </a:extLst>
          </p:cNvPr>
          <p:cNvSpPr/>
          <p:nvPr/>
        </p:nvSpPr>
        <p:spPr>
          <a:xfrm>
            <a:off x="3245557" y="4932465"/>
            <a:ext cx="2847975" cy="1425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Quantifies each data instance as a 10second recording of radar outputs </a:t>
            </a:r>
            <a:endParaRPr lang="en-SG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0FC4C2-533B-4454-B216-98AE73468608}"/>
              </a:ext>
            </a:extLst>
          </p:cNvPr>
          <p:cNvSpPr/>
          <p:nvPr/>
        </p:nvSpPr>
        <p:spPr>
          <a:xfrm>
            <a:off x="9160260" y="4059626"/>
            <a:ext cx="2847975" cy="272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for </a:t>
            </a:r>
            <a:r>
              <a:rPr lang="en-US" dirty="0" err="1"/>
              <a:t>DeepLearning</a:t>
            </a:r>
            <a:r>
              <a:rPr lang="en-US" dirty="0"/>
              <a:t> calculations, for each instance</a:t>
            </a:r>
            <a:br>
              <a:rPr lang="en-US" dirty="0"/>
            </a:br>
            <a:r>
              <a:rPr lang="en-US" dirty="0"/>
              <a:t>1. Tensorize into a Torch Tensor object </a:t>
            </a:r>
            <a:endParaRPr lang="en-SG" dirty="0"/>
          </a:p>
          <a:p>
            <a:pPr algn="ctr"/>
            <a:r>
              <a:rPr lang="en-US" dirty="0"/>
              <a:t>2</a:t>
            </a:r>
            <a:r>
              <a:rPr lang="en-SG" dirty="0"/>
              <a:t>. Concatenate radar1 and radar2 into one torch tensor</a:t>
            </a:r>
          </a:p>
          <a:p>
            <a:pPr algn="ctr"/>
            <a:r>
              <a:rPr lang="en-US" dirty="0"/>
              <a:t>3</a:t>
            </a:r>
            <a:r>
              <a:rPr lang="en-SG" dirty="0"/>
              <a:t>. Normalize data</a:t>
            </a:r>
          </a:p>
          <a:p>
            <a:pPr algn="ctr"/>
            <a:r>
              <a:rPr lang="en-US" dirty="0"/>
              <a:t>4</a:t>
            </a:r>
            <a:r>
              <a:rPr lang="en-SG" dirty="0"/>
              <a:t>. Standardize data</a:t>
            </a:r>
            <a:endParaRPr lang="en-US" dirty="0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2E0C76BF-BCFC-48C1-91D6-A487BF88114E}"/>
              </a:ext>
            </a:extLst>
          </p:cNvPr>
          <p:cNvSpPr txBox="1">
            <a:spLocks/>
          </p:cNvSpPr>
          <p:nvPr/>
        </p:nvSpPr>
        <p:spPr>
          <a:xfrm>
            <a:off x="3066739" y="1656262"/>
            <a:ext cx="3056019" cy="100731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Training Data (60% of entire dataset)</a:t>
            </a:r>
            <a:endParaRPr lang="en-S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98C11-4CFC-4B25-856B-A5BD8187EA86}"/>
              </a:ext>
            </a:extLst>
          </p:cNvPr>
          <p:cNvSpPr txBox="1"/>
          <p:nvPr/>
        </p:nvSpPr>
        <p:spPr>
          <a:xfrm>
            <a:off x="6314965" y="1999882"/>
            <a:ext cx="29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Achieves by data engineering</a:t>
            </a:r>
            <a:endParaRPr lang="en-SG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2ECE1C3-42C7-4E8E-BEB9-2C54B608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449" y="139934"/>
            <a:ext cx="2838095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34" grpId="0"/>
      <p:bldP spid="46" grpId="0" animBg="1"/>
      <p:bldP spid="3" grpId="0" animBg="1"/>
      <p:bldP spid="47" grpId="0" animBg="1"/>
      <p:bldP spid="54" grpId="0" animBg="1"/>
      <p:bldP spid="31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1F90-76A1-4674-9015-DF479FCA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development</a:t>
            </a:r>
            <a:endParaRPr lang="en-SG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AA8FA06-33CF-4C03-8956-D1D2B1F4349D}"/>
              </a:ext>
            </a:extLst>
          </p:cNvPr>
          <p:cNvSpPr/>
          <p:nvPr/>
        </p:nvSpPr>
        <p:spPr>
          <a:xfrm>
            <a:off x="172276" y="2748963"/>
            <a:ext cx="3127513" cy="125233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Entire manually annotated Dataset collected (Raw data)</a:t>
            </a:r>
            <a:endParaRPr lang="en-SG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DC1AA55-FB81-44B5-80E3-EB49723AAAC6}"/>
              </a:ext>
            </a:extLst>
          </p:cNvPr>
          <p:cNvSpPr/>
          <p:nvPr/>
        </p:nvSpPr>
        <p:spPr>
          <a:xfrm>
            <a:off x="6251344" y="2372557"/>
            <a:ext cx="2114114" cy="15235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pipeline for </a:t>
            </a:r>
            <a:r>
              <a:rPr lang="en-US" dirty="0" err="1"/>
              <a:t>DeepLearning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79565-82DF-44A8-A609-FE04722772FD}"/>
              </a:ext>
            </a:extLst>
          </p:cNvPr>
          <p:cNvSpPr/>
          <p:nvPr/>
        </p:nvSpPr>
        <p:spPr>
          <a:xfrm>
            <a:off x="8582240" y="2893650"/>
            <a:ext cx="1659835" cy="380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Training</a:t>
            </a:r>
            <a:endParaRPr lang="en-SG" sz="15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FBE96B2-C8BC-4CCF-A3A1-76CBD0B4DE0B}"/>
              </a:ext>
            </a:extLst>
          </p:cNvPr>
          <p:cNvSpPr txBox="1">
            <a:spLocks/>
          </p:cNvSpPr>
          <p:nvPr/>
        </p:nvSpPr>
        <p:spPr>
          <a:xfrm>
            <a:off x="3327536" y="2899053"/>
            <a:ext cx="2452482" cy="57546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Validation Data (20% of entire dataset)</a:t>
            </a:r>
            <a:endParaRPr lang="en-SG" sz="12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B42987A-E8E6-45E8-B127-ED7EF0958A38}"/>
              </a:ext>
            </a:extLst>
          </p:cNvPr>
          <p:cNvSpPr txBox="1">
            <a:spLocks/>
          </p:cNvSpPr>
          <p:nvPr/>
        </p:nvSpPr>
        <p:spPr>
          <a:xfrm>
            <a:off x="3327536" y="3751735"/>
            <a:ext cx="2452482" cy="57546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Test Data (20% of entire dataset)</a:t>
            </a:r>
            <a:endParaRPr lang="en-SG" sz="1200" dirty="0"/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1006AC23-F84F-47CE-8D5D-CA48AAB10517}"/>
              </a:ext>
            </a:extLst>
          </p:cNvPr>
          <p:cNvSpPr/>
          <p:nvPr/>
        </p:nvSpPr>
        <p:spPr>
          <a:xfrm>
            <a:off x="10447682" y="2415303"/>
            <a:ext cx="1659835" cy="157248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Predictors evaluated based on Test data subset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CA3CC-FD63-400A-9F9E-B5E125869CE3}"/>
              </a:ext>
            </a:extLst>
          </p:cNvPr>
          <p:cNvSpPr txBox="1"/>
          <p:nvPr/>
        </p:nvSpPr>
        <p:spPr>
          <a:xfrm>
            <a:off x="182999" y="1570664"/>
            <a:ext cx="211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Development</a:t>
            </a:r>
            <a:endParaRPr lang="en-SG" u="sng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FF22EA-46AA-4466-A305-1A904612BDED}"/>
              </a:ext>
            </a:extLst>
          </p:cNvPr>
          <p:cNvCxnSpPr/>
          <p:nvPr/>
        </p:nvCxnSpPr>
        <p:spPr>
          <a:xfrm flipV="1">
            <a:off x="1490870" y="2199946"/>
            <a:ext cx="1630017" cy="549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039F09-D406-4067-97EF-FB6A29FC56F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43270" y="2901364"/>
            <a:ext cx="1929514" cy="285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3C1FCC-5F09-4161-B487-F63D0A48D77C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596076" y="3141251"/>
            <a:ext cx="116664" cy="1836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837D05-2BCC-4BBD-A732-F78367838A65}"/>
              </a:ext>
            </a:extLst>
          </p:cNvPr>
          <p:cNvCxnSpPr>
            <a:cxnSpLocks/>
          </p:cNvCxnSpPr>
          <p:nvPr/>
        </p:nvCxnSpPr>
        <p:spPr>
          <a:xfrm>
            <a:off x="5857037" y="2415303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C0A8F6-39B9-4C86-B8C5-87A92DE6BCA7}"/>
              </a:ext>
            </a:extLst>
          </p:cNvPr>
          <p:cNvCxnSpPr>
            <a:cxnSpLocks/>
          </p:cNvCxnSpPr>
          <p:nvPr/>
        </p:nvCxnSpPr>
        <p:spPr>
          <a:xfrm>
            <a:off x="5857037" y="3083872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415B25-4615-4F97-A2BD-70F474DA0755}"/>
              </a:ext>
            </a:extLst>
          </p:cNvPr>
          <p:cNvCxnSpPr>
            <a:cxnSpLocks/>
          </p:cNvCxnSpPr>
          <p:nvPr/>
        </p:nvCxnSpPr>
        <p:spPr>
          <a:xfrm>
            <a:off x="5836644" y="3752347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32FBFA-97BA-4564-8D6D-1976CD8A2670}"/>
              </a:ext>
            </a:extLst>
          </p:cNvPr>
          <p:cNvCxnSpPr>
            <a:cxnSpLocks/>
          </p:cNvCxnSpPr>
          <p:nvPr/>
        </p:nvCxnSpPr>
        <p:spPr>
          <a:xfrm flipV="1">
            <a:off x="8412994" y="3083872"/>
            <a:ext cx="183156" cy="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D97A3C-5B71-4043-83E0-CDA2F7011BAC}"/>
              </a:ext>
            </a:extLst>
          </p:cNvPr>
          <p:cNvCxnSpPr>
            <a:cxnSpLocks/>
          </p:cNvCxnSpPr>
          <p:nvPr/>
        </p:nvCxnSpPr>
        <p:spPr>
          <a:xfrm flipV="1">
            <a:off x="10206544" y="3075263"/>
            <a:ext cx="183156" cy="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747C616-93A5-40B1-88AC-1CFFF8AB345B}"/>
              </a:ext>
            </a:extLst>
          </p:cNvPr>
          <p:cNvSpPr/>
          <p:nvPr/>
        </p:nvSpPr>
        <p:spPr>
          <a:xfrm>
            <a:off x="8412994" y="2508260"/>
            <a:ext cx="1955084" cy="10716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791E5B-F130-4854-B532-669B5BB8A8B4}"/>
              </a:ext>
            </a:extLst>
          </p:cNvPr>
          <p:cNvSpPr txBox="1"/>
          <p:nvPr/>
        </p:nvSpPr>
        <p:spPr>
          <a:xfrm>
            <a:off x="212816" y="4529490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Training Flow</a:t>
            </a:r>
            <a:endParaRPr lang="en-SG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DB4943-4909-4D77-9F19-B24637B1A05B}"/>
              </a:ext>
            </a:extLst>
          </p:cNvPr>
          <p:cNvSpPr/>
          <p:nvPr/>
        </p:nvSpPr>
        <p:spPr>
          <a:xfrm>
            <a:off x="354811" y="5138985"/>
            <a:ext cx="1977887" cy="57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Preprocessed training data</a:t>
            </a:r>
            <a:endParaRPr lang="en-SG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E4E0B9-4B94-4167-9422-E32B45DF048B}"/>
              </a:ext>
            </a:extLst>
          </p:cNvPr>
          <p:cNvSpPr/>
          <p:nvPr/>
        </p:nvSpPr>
        <p:spPr>
          <a:xfrm>
            <a:off x="2504486" y="5307912"/>
            <a:ext cx="1977887" cy="57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models’ parameter updates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55545-950F-4A7E-8F39-04DE8341B2E8}"/>
              </a:ext>
            </a:extLst>
          </p:cNvPr>
          <p:cNvSpPr/>
          <p:nvPr/>
        </p:nvSpPr>
        <p:spPr>
          <a:xfrm>
            <a:off x="4592237" y="5222937"/>
            <a:ext cx="2302989" cy="86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models based on validation performance</a:t>
            </a:r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EF4128-A1D9-407F-BB4C-80023F53BF71}"/>
              </a:ext>
            </a:extLst>
          </p:cNvPr>
          <p:cNvSpPr/>
          <p:nvPr/>
        </p:nvSpPr>
        <p:spPr>
          <a:xfrm>
            <a:off x="354811" y="5917407"/>
            <a:ext cx="1977887" cy="57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Preprocessed validation data</a:t>
            </a:r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8109E4-1F80-4BA5-B8BF-372476EB76C4}"/>
              </a:ext>
            </a:extLst>
          </p:cNvPr>
          <p:cNvSpPr/>
          <p:nvPr/>
        </p:nvSpPr>
        <p:spPr>
          <a:xfrm>
            <a:off x="7119067" y="4598722"/>
            <a:ext cx="2302989" cy="179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model checkpoint that achieves the greatest validation performance</a:t>
            </a:r>
            <a:endParaRPr lang="en-S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BB63A2-5487-4BBD-824F-B165C2A82BCC}"/>
              </a:ext>
            </a:extLst>
          </p:cNvPr>
          <p:cNvSpPr/>
          <p:nvPr/>
        </p:nvSpPr>
        <p:spPr>
          <a:xfrm>
            <a:off x="9645764" y="4396398"/>
            <a:ext cx="186656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model performance based on Test dataset</a:t>
            </a:r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5E7D7D-5E37-4F6C-A544-6317AD10BE4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332698" y="5595646"/>
            <a:ext cx="171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2EFA5A-F2A0-4A41-9C41-DB4D1CF49E58}"/>
              </a:ext>
            </a:extLst>
          </p:cNvPr>
          <p:cNvCxnSpPr>
            <a:endCxn id="42" idx="2"/>
          </p:cNvCxnSpPr>
          <p:nvPr/>
        </p:nvCxnSpPr>
        <p:spPr>
          <a:xfrm flipV="1">
            <a:off x="2343826" y="6084982"/>
            <a:ext cx="3399906" cy="308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8E248E-77FC-4C1D-8B54-AC7BD757A70D}"/>
              </a:ext>
            </a:extLst>
          </p:cNvPr>
          <p:cNvCxnSpPr/>
          <p:nvPr/>
        </p:nvCxnSpPr>
        <p:spPr>
          <a:xfrm>
            <a:off x="4472094" y="5595646"/>
            <a:ext cx="10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2A41CE-B501-412F-81D8-CA8ADE0A7711}"/>
              </a:ext>
            </a:extLst>
          </p:cNvPr>
          <p:cNvCxnSpPr>
            <a:stCxn id="42" idx="0"/>
            <a:endCxn id="40" idx="0"/>
          </p:cNvCxnSpPr>
          <p:nvPr/>
        </p:nvCxnSpPr>
        <p:spPr>
          <a:xfrm rot="16200000" flipH="1" flipV="1">
            <a:off x="4576093" y="4140273"/>
            <a:ext cx="84975" cy="2250302"/>
          </a:xfrm>
          <a:prstGeom prst="bentConnector3">
            <a:avLst>
              <a:gd name="adj1" fmla="val -269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D6F8652-82DF-491E-88B3-384714C3BFED}"/>
              </a:ext>
            </a:extLst>
          </p:cNvPr>
          <p:cNvSpPr txBox="1"/>
          <p:nvPr/>
        </p:nvSpPr>
        <p:spPr>
          <a:xfrm>
            <a:off x="2654408" y="4664475"/>
            <a:ext cx="42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loop for pre-defined epochs count</a:t>
            </a:r>
            <a:endParaRPr lang="en-SG" dirty="0"/>
          </a:p>
        </p:txBody>
      </p:sp>
      <p:sp>
        <p:nvSpPr>
          <p:cNvPr id="50" name="Rectangle: Beveled 49">
            <a:extLst>
              <a:ext uri="{FF2B5EF4-FFF2-40B4-BE49-F238E27FC236}">
                <a16:creationId xmlns:a16="http://schemas.microsoft.com/office/drawing/2014/main" id="{6E1FB995-9BFB-45E7-ABEA-91195E1F2840}"/>
              </a:ext>
            </a:extLst>
          </p:cNvPr>
          <p:cNvSpPr/>
          <p:nvPr/>
        </p:nvSpPr>
        <p:spPr>
          <a:xfrm>
            <a:off x="9498977" y="5933559"/>
            <a:ext cx="2460946" cy="80935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with a benchmark score</a:t>
            </a:r>
            <a:endParaRPr lang="en-SG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A283-928E-4488-892B-7928752BFF9D}"/>
              </a:ext>
            </a:extLst>
          </p:cNvPr>
          <p:cNvCxnSpPr>
            <a:cxnSpLocks/>
          </p:cNvCxnSpPr>
          <p:nvPr/>
        </p:nvCxnSpPr>
        <p:spPr>
          <a:xfrm>
            <a:off x="6652806" y="5595646"/>
            <a:ext cx="447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234DDB1-84C9-4147-8CAF-4B2495282688}"/>
              </a:ext>
            </a:extLst>
          </p:cNvPr>
          <p:cNvSpPr/>
          <p:nvPr/>
        </p:nvSpPr>
        <p:spPr>
          <a:xfrm>
            <a:off x="7915596" y="3946665"/>
            <a:ext cx="2452482" cy="38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Preprocessed Test data</a:t>
            </a:r>
            <a:endParaRPr lang="en-SG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0E1DF6-F925-40D4-9D49-2F597DD9EE26}"/>
              </a:ext>
            </a:extLst>
          </p:cNvPr>
          <p:cNvCxnSpPr>
            <a:cxnSpLocks/>
          </p:cNvCxnSpPr>
          <p:nvPr/>
        </p:nvCxnSpPr>
        <p:spPr>
          <a:xfrm>
            <a:off x="9288676" y="5115376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B90AFE-20B9-4346-A952-D81CEF86B40F}"/>
              </a:ext>
            </a:extLst>
          </p:cNvPr>
          <p:cNvCxnSpPr>
            <a:stCxn id="52" idx="3"/>
          </p:cNvCxnSpPr>
          <p:nvPr/>
        </p:nvCxnSpPr>
        <p:spPr>
          <a:xfrm>
            <a:off x="10368078" y="4138558"/>
            <a:ext cx="195147" cy="258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B25372-0798-48A2-A35A-CB39BDCCBC80}"/>
              </a:ext>
            </a:extLst>
          </p:cNvPr>
          <p:cNvCxnSpPr>
            <a:cxnSpLocks/>
          </p:cNvCxnSpPr>
          <p:nvPr/>
        </p:nvCxnSpPr>
        <p:spPr>
          <a:xfrm flipH="1">
            <a:off x="10579044" y="5747583"/>
            <a:ext cx="1" cy="16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8A66F86C-E4A4-411A-BF80-746303A284EE}"/>
              </a:ext>
            </a:extLst>
          </p:cNvPr>
          <p:cNvSpPr txBox="1">
            <a:spLocks/>
          </p:cNvSpPr>
          <p:nvPr/>
        </p:nvSpPr>
        <p:spPr>
          <a:xfrm>
            <a:off x="3066739" y="1656262"/>
            <a:ext cx="3056019" cy="100731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Training Data (60% of entire dataset)</a:t>
            </a:r>
            <a:endParaRPr lang="en-SG" sz="12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45A773C-89CC-4CF9-A5A4-FAEA54EC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449" y="139934"/>
            <a:ext cx="2838095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13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9" grpId="0"/>
      <p:bldP spid="50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1F90-76A1-4674-9015-DF479FCA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44" y="22604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 level idea of the development of model</a:t>
            </a:r>
            <a:endParaRPr lang="en-SG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AA8FA06-33CF-4C03-8956-D1D2B1F4349D}"/>
              </a:ext>
            </a:extLst>
          </p:cNvPr>
          <p:cNvSpPr/>
          <p:nvPr/>
        </p:nvSpPr>
        <p:spPr>
          <a:xfrm>
            <a:off x="172276" y="2748963"/>
            <a:ext cx="3127513" cy="125233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Entire manually annotated Dataset collected (Raw data)</a:t>
            </a:r>
            <a:endParaRPr lang="en-SG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DC1AA55-FB81-44B5-80E3-EB49723AAAC6}"/>
              </a:ext>
            </a:extLst>
          </p:cNvPr>
          <p:cNvSpPr/>
          <p:nvPr/>
        </p:nvSpPr>
        <p:spPr>
          <a:xfrm>
            <a:off x="6304723" y="2238665"/>
            <a:ext cx="2114114" cy="14312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pipeline for </a:t>
            </a:r>
            <a:r>
              <a:rPr lang="en-US" dirty="0" err="1"/>
              <a:t>DeepLearning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79565-82DF-44A8-A609-FE04722772FD}"/>
              </a:ext>
            </a:extLst>
          </p:cNvPr>
          <p:cNvSpPr/>
          <p:nvPr/>
        </p:nvSpPr>
        <p:spPr>
          <a:xfrm>
            <a:off x="8568043" y="2866200"/>
            <a:ext cx="1659835" cy="43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Training</a:t>
            </a:r>
            <a:endParaRPr lang="en-SG" sz="15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2A78C6-4B4B-46E3-A1B9-2C471CB4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487" y="1778052"/>
            <a:ext cx="3225245" cy="90788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 Data (60% of entire dataset)</a:t>
            </a:r>
            <a:endParaRPr lang="en-SG" sz="14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FBE96B2-C8BC-4CCF-A3A1-76CBD0B4DE0B}"/>
              </a:ext>
            </a:extLst>
          </p:cNvPr>
          <p:cNvSpPr txBox="1">
            <a:spLocks/>
          </p:cNvSpPr>
          <p:nvPr/>
        </p:nvSpPr>
        <p:spPr>
          <a:xfrm>
            <a:off x="3327536" y="2899053"/>
            <a:ext cx="2452482" cy="57546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Validation Data (20% of entire dataset)</a:t>
            </a:r>
            <a:endParaRPr lang="en-SG" sz="12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B42987A-E8E6-45E8-B127-ED7EF0958A38}"/>
              </a:ext>
            </a:extLst>
          </p:cNvPr>
          <p:cNvSpPr txBox="1">
            <a:spLocks/>
          </p:cNvSpPr>
          <p:nvPr/>
        </p:nvSpPr>
        <p:spPr>
          <a:xfrm>
            <a:off x="3327536" y="3751735"/>
            <a:ext cx="2452482" cy="57546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Test Data (20% of entire dataset)</a:t>
            </a:r>
            <a:endParaRPr lang="en-SG" sz="1200" dirty="0"/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1006AC23-F84F-47CE-8D5D-CA48AAB10517}"/>
              </a:ext>
            </a:extLst>
          </p:cNvPr>
          <p:cNvSpPr/>
          <p:nvPr/>
        </p:nvSpPr>
        <p:spPr>
          <a:xfrm>
            <a:off x="10447682" y="2415303"/>
            <a:ext cx="1659835" cy="157248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Predictors evaluated based on Test data subset</a:t>
            </a: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948C0E-5DB8-4372-9CBA-969A4B229DB2}"/>
              </a:ext>
            </a:extLst>
          </p:cNvPr>
          <p:cNvCxnSpPr>
            <a:cxnSpLocks/>
          </p:cNvCxnSpPr>
          <p:nvPr/>
        </p:nvCxnSpPr>
        <p:spPr>
          <a:xfrm>
            <a:off x="7468080" y="3691373"/>
            <a:ext cx="0" cy="36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982F4F9D-E73D-40BB-9DB8-98D922F9CFCD}"/>
              </a:ext>
            </a:extLst>
          </p:cNvPr>
          <p:cNvSpPr/>
          <p:nvPr/>
        </p:nvSpPr>
        <p:spPr>
          <a:xfrm>
            <a:off x="6234172" y="4127776"/>
            <a:ext cx="2274697" cy="55659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Lineage Documentation</a:t>
            </a:r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55E72C-01D4-4097-91EB-A63B950E1801}"/>
              </a:ext>
            </a:extLst>
          </p:cNvPr>
          <p:cNvCxnSpPr>
            <a:cxnSpLocks/>
          </p:cNvCxnSpPr>
          <p:nvPr/>
        </p:nvCxnSpPr>
        <p:spPr>
          <a:xfrm>
            <a:off x="7468080" y="4684367"/>
            <a:ext cx="0" cy="36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9BA04E7E-F0E9-45C0-9D12-CDDCD1E689A2}"/>
              </a:ext>
            </a:extLst>
          </p:cNvPr>
          <p:cNvSpPr/>
          <p:nvPr/>
        </p:nvSpPr>
        <p:spPr>
          <a:xfrm>
            <a:off x="5839482" y="5114983"/>
            <a:ext cx="2274697" cy="14312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Replicated Preprocessing Pipeline for </a:t>
            </a:r>
            <a:r>
              <a:rPr lang="en-US" dirty="0" err="1"/>
              <a:t>DeepLearning</a:t>
            </a:r>
            <a:endParaRPr lang="en-SG" dirty="0"/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7ED5C8D2-4F73-4171-85B0-2F80FE8F0546}"/>
              </a:ext>
            </a:extLst>
          </p:cNvPr>
          <p:cNvSpPr/>
          <p:nvPr/>
        </p:nvSpPr>
        <p:spPr>
          <a:xfrm>
            <a:off x="8517739" y="5301182"/>
            <a:ext cx="1484246" cy="118275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Predictors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058439-0B44-4C5F-A716-756B483D35F0}"/>
              </a:ext>
            </a:extLst>
          </p:cNvPr>
          <p:cNvSpPr/>
          <p:nvPr/>
        </p:nvSpPr>
        <p:spPr>
          <a:xfrm>
            <a:off x="2999234" y="5308178"/>
            <a:ext cx="2375454" cy="111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serving data to be inferred during deployment</a:t>
            </a:r>
            <a:endParaRPr lang="en-SG" dirty="0"/>
          </a:p>
        </p:txBody>
      </p:sp>
      <p:sp>
        <p:nvSpPr>
          <p:cNvPr id="20" name="Rectangle: Beveled 19">
            <a:extLst>
              <a:ext uri="{FF2B5EF4-FFF2-40B4-BE49-F238E27FC236}">
                <a16:creationId xmlns:a16="http://schemas.microsoft.com/office/drawing/2014/main" id="{C5F2E3EB-3BAE-4199-8A90-3DA3BC15E22F}"/>
              </a:ext>
            </a:extLst>
          </p:cNvPr>
          <p:cNvSpPr/>
          <p:nvPr/>
        </p:nvSpPr>
        <p:spPr>
          <a:xfrm>
            <a:off x="10383335" y="4750918"/>
            <a:ext cx="1744111" cy="18228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 FP:1or0</a:t>
            </a:r>
          </a:p>
          <a:p>
            <a:pPr algn="ctr"/>
            <a:r>
              <a:rPr lang="en-US" dirty="0"/>
              <a:t>LB:1or0</a:t>
            </a:r>
          </a:p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F59668-A7C1-415B-8328-8E938D3DA629}"/>
              </a:ext>
            </a:extLst>
          </p:cNvPr>
          <p:cNvSpPr txBox="1"/>
          <p:nvPr/>
        </p:nvSpPr>
        <p:spPr>
          <a:xfrm>
            <a:off x="96077" y="4810261"/>
            <a:ext cx="400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Inference Engine using developed Model</a:t>
            </a:r>
            <a:endParaRPr lang="en-SG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CA3CC-FD63-400A-9F9E-B5E125869CE3}"/>
              </a:ext>
            </a:extLst>
          </p:cNvPr>
          <p:cNvSpPr txBox="1"/>
          <p:nvPr/>
        </p:nvSpPr>
        <p:spPr>
          <a:xfrm>
            <a:off x="182999" y="1570664"/>
            <a:ext cx="211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Model Development</a:t>
            </a:r>
            <a:endParaRPr lang="en-SG" u="sng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FF22EA-46AA-4466-A305-1A904612BDED}"/>
              </a:ext>
            </a:extLst>
          </p:cNvPr>
          <p:cNvCxnSpPr/>
          <p:nvPr/>
        </p:nvCxnSpPr>
        <p:spPr>
          <a:xfrm flipV="1">
            <a:off x="1490870" y="2199946"/>
            <a:ext cx="1630017" cy="549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039F09-D406-4067-97EF-FB6A29FC56F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43270" y="2901364"/>
            <a:ext cx="1929514" cy="285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3C1FCC-5F09-4161-B487-F63D0A48D77C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596076" y="3141251"/>
            <a:ext cx="116664" cy="1836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BFA22-FF8B-448D-97A1-FA81CD8CAFD2}"/>
              </a:ext>
            </a:extLst>
          </p:cNvPr>
          <p:cNvCxnSpPr>
            <a:cxnSpLocks/>
          </p:cNvCxnSpPr>
          <p:nvPr/>
        </p:nvCxnSpPr>
        <p:spPr>
          <a:xfrm>
            <a:off x="5398078" y="5866080"/>
            <a:ext cx="393010" cy="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5D641A-DCDD-4520-AE81-A1E0A1C8EE65}"/>
              </a:ext>
            </a:extLst>
          </p:cNvPr>
          <p:cNvCxnSpPr>
            <a:cxnSpLocks/>
          </p:cNvCxnSpPr>
          <p:nvPr/>
        </p:nvCxnSpPr>
        <p:spPr>
          <a:xfrm>
            <a:off x="8114191" y="5830600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5A9756-E5A1-4ED3-9770-D3304C538926}"/>
              </a:ext>
            </a:extLst>
          </p:cNvPr>
          <p:cNvCxnSpPr>
            <a:cxnSpLocks/>
          </p:cNvCxnSpPr>
          <p:nvPr/>
        </p:nvCxnSpPr>
        <p:spPr>
          <a:xfrm>
            <a:off x="10014116" y="5866080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837D05-2BCC-4BBD-A732-F78367838A65}"/>
              </a:ext>
            </a:extLst>
          </p:cNvPr>
          <p:cNvCxnSpPr>
            <a:cxnSpLocks/>
          </p:cNvCxnSpPr>
          <p:nvPr/>
        </p:nvCxnSpPr>
        <p:spPr>
          <a:xfrm>
            <a:off x="5857037" y="2415303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C0A8F6-39B9-4C86-B8C5-87A92DE6BCA7}"/>
              </a:ext>
            </a:extLst>
          </p:cNvPr>
          <p:cNvCxnSpPr>
            <a:cxnSpLocks/>
          </p:cNvCxnSpPr>
          <p:nvPr/>
        </p:nvCxnSpPr>
        <p:spPr>
          <a:xfrm>
            <a:off x="5857037" y="3083872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415B25-4615-4F97-A2BD-70F474DA0755}"/>
              </a:ext>
            </a:extLst>
          </p:cNvPr>
          <p:cNvCxnSpPr>
            <a:cxnSpLocks/>
          </p:cNvCxnSpPr>
          <p:nvPr/>
        </p:nvCxnSpPr>
        <p:spPr>
          <a:xfrm>
            <a:off x="5836644" y="3752347"/>
            <a:ext cx="35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32FBFA-97BA-4564-8D6D-1976CD8A2670}"/>
              </a:ext>
            </a:extLst>
          </p:cNvPr>
          <p:cNvCxnSpPr>
            <a:cxnSpLocks/>
          </p:cNvCxnSpPr>
          <p:nvPr/>
        </p:nvCxnSpPr>
        <p:spPr>
          <a:xfrm flipV="1">
            <a:off x="8379701" y="3044076"/>
            <a:ext cx="183156" cy="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D97A3C-5B71-4043-83E0-CDA2F7011BAC}"/>
              </a:ext>
            </a:extLst>
          </p:cNvPr>
          <p:cNvCxnSpPr>
            <a:cxnSpLocks/>
          </p:cNvCxnSpPr>
          <p:nvPr/>
        </p:nvCxnSpPr>
        <p:spPr>
          <a:xfrm flipV="1">
            <a:off x="10222389" y="3035468"/>
            <a:ext cx="183156" cy="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1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585078-E32D-4C92-9F28-FE6EF867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1690688"/>
            <a:ext cx="9832258" cy="2947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A46765-5F08-4C9B-B41D-38FA691A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plan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90E86-3C31-49B3-8B39-E1D686254A87}"/>
              </a:ext>
            </a:extLst>
          </p:cNvPr>
          <p:cNvSpPr/>
          <p:nvPr/>
        </p:nvSpPr>
        <p:spPr>
          <a:xfrm>
            <a:off x="3569110" y="2534470"/>
            <a:ext cx="4060723" cy="199339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BCE83-48BA-4FFC-99FE-FD1654BBE2A4}"/>
              </a:ext>
            </a:extLst>
          </p:cNvPr>
          <p:cNvSpPr/>
          <p:nvPr/>
        </p:nvSpPr>
        <p:spPr>
          <a:xfrm>
            <a:off x="7629833" y="2534470"/>
            <a:ext cx="599767" cy="199339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7F010-009A-40FF-B8F6-876978AE4532}"/>
              </a:ext>
            </a:extLst>
          </p:cNvPr>
          <p:cNvSpPr txBox="1"/>
          <p:nvPr/>
        </p:nvSpPr>
        <p:spPr>
          <a:xfrm>
            <a:off x="589935" y="5020392"/>
            <a:ext cx="7654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Project Life cycle is continuously iterative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First few attempt on live deployment may not achieves optimal performance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 few round of iterations may be needed, from data/modeling level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CC663-DEA3-4B70-B6D7-5666F99E7E69}"/>
              </a:ext>
            </a:extLst>
          </p:cNvPr>
          <p:cNvSpPr txBox="1"/>
          <p:nvPr/>
        </p:nvSpPr>
        <p:spPr>
          <a:xfrm>
            <a:off x="2129441" y="404714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uRAD</a:t>
            </a:r>
            <a:r>
              <a:rPr lang="en-US" b="1" dirty="0"/>
              <a:t> v2.0 radars as input data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6F108-E277-43B9-A26C-EFEC26C8F1EF}"/>
              </a:ext>
            </a:extLst>
          </p:cNvPr>
          <p:cNvSpPr/>
          <p:nvPr/>
        </p:nvSpPr>
        <p:spPr>
          <a:xfrm>
            <a:off x="4968720" y="4047147"/>
            <a:ext cx="266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ResNet34 </a:t>
            </a:r>
            <a:r>
              <a:rPr lang="en-US" b="1" dirty="0" err="1"/>
              <a:t>deeplearning</a:t>
            </a:r>
            <a:r>
              <a:rPr lang="en-US" b="1" dirty="0"/>
              <a:t> AI</a:t>
            </a:r>
          </a:p>
          <a:p>
            <a:r>
              <a:rPr lang="en-US" b="1" dirty="0"/>
              <a:t>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24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503</Words>
  <Application>Microsoft Office PowerPoint</Application>
  <PresentationFormat>Widescreen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IVOD AI System</vt:lpstr>
      <vt:lpstr>Introduction to IVOD AI System</vt:lpstr>
      <vt:lpstr>Model development</vt:lpstr>
      <vt:lpstr>Model development</vt:lpstr>
      <vt:lpstr>High level idea of the development of model</vt:lpstr>
      <vt:lpstr>Deployment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IVOD AI System</dc:title>
  <dc:creator>Wayne Guang Way TENG \ Software Engineer \ Security System \ Toppan Security System Pte. Ltd.</dc:creator>
  <cp:lastModifiedBy>Wayne Guang Way TENG \ Software Engineer \ Security System \ Toppan Security System Pte. Ltd.</cp:lastModifiedBy>
  <cp:revision>28</cp:revision>
  <dcterms:created xsi:type="dcterms:W3CDTF">2023-06-07T05:47:08Z</dcterms:created>
  <dcterms:modified xsi:type="dcterms:W3CDTF">2023-06-12T02:41:59Z</dcterms:modified>
</cp:coreProperties>
</file>