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09AE-4F89-D8CF-2536-12FCDF8EF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D1E70-9008-D19C-43FC-4BB71F92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AE7C-72B8-5B3E-BFD9-5D00A61E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D599-8EDD-D0C5-FA68-E2BD981F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1191-5858-88CB-915A-6FC38E7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30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FB79-18BF-238B-6889-23CF4610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91AB8-90A0-5513-9AEA-8D07A25F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90B5-C5AE-76FC-0980-59E5728D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85494-06B9-EC86-E707-69618AD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1C9F-E920-7B92-DCF4-6B8C7FB7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2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75B73-BA36-C301-1730-6692400E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B7DE-3D2B-2AF5-9578-D06E7DB1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DF5-888B-D9F7-A3A3-8BE79D2E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9E19-E7E3-42A7-523E-1424BE4B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1C94-F1B3-954E-4047-7B2DD07C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8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B021-5E1A-B774-56F4-13589AC4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078-FEE7-E75E-C2C0-0873E737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8BB5-BB32-8DBC-2D91-7FE514C4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1D56-12B1-B677-68B8-55489D5D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B6E6-7565-0C8C-E1F2-C4C9A6AB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36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4EE1-40DD-5545-A72E-302AF74F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B512-2BB3-0FD7-0676-19671050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ED3A-CA52-4B51-ECF6-9C07A2E9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A490-B666-8C08-5E88-F31C970A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44F4-C1CA-7DD6-B719-F5D9A43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1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AA05-09F3-B706-501D-387A488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E3DE-3283-4138-E26E-EDCCD2C3B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F5F22-7516-ACDB-3396-2874FFBA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DB11-3548-8DBC-C1CA-5F8D0723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7A43-C470-0C44-153F-B30E36F7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7ABF-6A71-F17E-D6D9-F484FBB8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12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1243-C967-9831-57D0-B36F8D74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358F-94C4-A7CC-552D-FA98337E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73E62-F03F-3695-D910-0FEA52EE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3D39C-A703-9FCC-F5B7-45936EF1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0C84-6DB8-6874-8559-3149240C6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9FFEA-2CE7-FF36-F72A-D951C048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3220F-DA6D-A028-F47A-AB0C284A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1A424-418D-16A0-1170-ED550F8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5B49-B597-15DB-C5A7-203964CE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AEEB4-A06D-09F7-2BAA-2081E830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37D97-4180-F1DD-47F6-7B63114A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9A806-B6FF-2837-4791-1B62C6D1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4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54385-326B-5906-0094-548011E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32887-CDAA-A9FF-875C-1CB2A7AE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DA2E-BA9C-193D-EF31-3724C694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0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768F-FA93-45FB-DD1F-98B28AA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EF62-1F6F-8B9A-2D0B-D41769E6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9BE58-B2D6-E0E4-6BDB-7328B38EC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ACF8-16A1-A93C-7DA8-143E40D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A2CA-3014-8542-C77A-DB4D8E6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CA7A-7748-8E44-3BA5-3E48F51A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7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60BE-286E-1131-B00D-2D45CB6B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EF586-8554-DEEC-8E9B-11D5A59B5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65012-BDEE-8C11-8FC9-40BE64C3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46DD-18FF-2D99-5C0E-D4E7BD29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5EB9E-A435-DF13-C83A-23915CB0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4283-FF48-A464-114B-20B70E2A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5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F8415-B744-DF11-BE09-6BAD9BB0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6CE7C-71CE-E5A0-81B4-A6BA9904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9670-A028-41E1-B2CD-6A6231E0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FEB2-6D5B-4B0A-8B2F-AB635A4B5667}" type="datetimeFigureOut">
              <a:rPr lang="en-SG" smtClean="0"/>
              <a:t>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CD22-AB18-E891-D751-D8CB948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CE49-32AE-E7CC-72D3-988288569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D011-2868-420C-8A66-5ACB0A23A5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8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C7FC-A27A-D807-61C5-85E65B9AD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IVOD System Briefing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08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255B-C25C-4C28-F057-01165EAC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A889-A3D8-4E92-F150-BF13F182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IVOD Data Feed (Historical Data)</a:t>
            </a:r>
          </a:p>
          <a:p>
            <a:pPr lvl="1"/>
            <a:r>
              <a:rPr lang="en-US" dirty="0"/>
              <a:t>My effort</a:t>
            </a:r>
          </a:p>
          <a:p>
            <a:pPr lvl="2"/>
            <a:r>
              <a:rPr lang="en-SG" dirty="0"/>
              <a:t>Software will be provided to iterate through current datasets</a:t>
            </a:r>
          </a:p>
          <a:p>
            <a:pPr lvl="3"/>
            <a:r>
              <a:rPr lang="en-SG" dirty="0"/>
              <a:t>Will pass you the dataset collected so far today</a:t>
            </a:r>
          </a:p>
          <a:p>
            <a:pPr lvl="2"/>
            <a:r>
              <a:rPr lang="en-SG" dirty="0"/>
              <a:t>This will be published to the inference engine through Solace </a:t>
            </a:r>
            <a:r>
              <a:rPr lang="en-SG" dirty="0" err="1"/>
              <a:t>PubSub</a:t>
            </a:r>
            <a:r>
              <a:rPr lang="en-SG" dirty="0"/>
              <a:t>+ Standard</a:t>
            </a:r>
          </a:p>
          <a:p>
            <a:pPr lvl="3"/>
            <a:endParaRPr lang="en-SG" dirty="0"/>
          </a:p>
          <a:p>
            <a:pPr lvl="3"/>
            <a:endParaRPr lang="en-SG" dirty="0"/>
          </a:p>
          <a:p>
            <a:pPr marL="1371600" lvl="3" indent="0">
              <a:buNone/>
            </a:pPr>
            <a:endParaRPr lang="en-SG" dirty="0"/>
          </a:p>
          <a:p>
            <a:pPr lvl="3"/>
            <a:endParaRPr lang="en-SG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47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255B-C25C-4C28-F057-01165EAC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A889-A3D8-4E92-F150-BF13F182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IVOD Data Feed (Historical Data)</a:t>
            </a:r>
          </a:p>
          <a:p>
            <a:pPr lvl="1"/>
            <a:r>
              <a:rPr lang="en-SG" dirty="0"/>
              <a:t>Your effort</a:t>
            </a:r>
          </a:p>
          <a:p>
            <a:pPr lvl="2"/>
            <a:r>
              <a:rPr lang="en-SG" dirty="0"/>
              <a:t>Install and setup Solace </a:t>
            </a:r>
            <a:r>
              <a:rPr lang="en-SG" dirty="0" err="1"/>
              <a:t>PubSub</a:t>
            </a:r>
            <a:r>
              <a:rPr lang="en-SG" dirty="0"/>
              <a:t>+ Standard on a local Docker instance</a:t>
            </a:r>
          </a:p>
          <a:p>
            <a:pPr lvl="3"/>
            <a:r>
              <a:rPr lang="en-SG" dirty="0"/>
              <a:t>Create the following queue after installation:</a:t>
            </a:r>
          </a:p>
          <a:p>
            <a:pPr lvl="4"/>
            <a:r>
              <a:rPr lang="en-SG" dirty="0" err="1"/>
              <a:t>evt</a:t>
            </a:r>
            <a:r>
              <a:rPr lang="en-SG" dirty="0"/>
              <a:t>/v1/</a:t>
            </a:r>
            <a:r>
              <a:rPr lang="en-SG" dirty="0" err="1"/>
              <a:t>ivod_server</a:t>
            </a:r>
            <a:r>
              <a:rPr lang="en-SG" dirty="0"/>
              <a:t>/</a:t>
            </a:r>
            <a:r>
              <a:rPr lang="en-SG" dirty="0" err="1"/>
              <a:t>inf_eng</a:t>
            </a:r>
            <a:r>
              <a:rPr lang="en-SG" dirty="0"/>
              <a:t>/training</a:t>
            </a:r>
          </a:p>
          <a:p>
            <a:pPr lvl="2"/>
            <a:r>
              <a:rPr lang="en-SG" dirty="0"/>
              <a:t>Train the inference engine based on the data provided by the simulator</a:t>
            </a:r>
          </a:p>
          <a:p>
            <a:pPr lvl="3"/>
            <a:endParaRPr lang="en-SG" dirty="0"/>
          </a:p>
          <a:p>
            <a:pPr lvl="3"/>
            <a:endParaRPr lang="en-SG" dirty="0"/>
          </a:p>
          <a:p>
            <a:pPr lvl="3"/>
            <a:endParaRPr lang="en-SG" dirty="0"/>
          </a:p>
          <a:p>
            <a:pPr lvl="2"/>
            <a:endParaRPr lang="en-SG" dirty="0"/>
          </a:p>
          <a:p>
            <a:pPr lvl="3"/>
            <a:endParaRPr lang="en-SG" dirty="0"/>
          </a:p>
          <a:p>
            <a:pPr lvl="2"/>
            <a:endParaRPr lang="en-SG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E61075-FF22-023F-5576-31F4BFA58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49766"/>
              </p:ext>
            </p:extLst>
          </p:nvPr>
        </p:nvGraphicFramePr>
        <p:xfrm>
          <a:off x="4589554" y="4222640"/>
          <a:ext cx="3012892" cy="85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569240" imgH="444600" progId="Package">
                  <p:embed/>
                </p:oleObj>
              </mc:Choice>
              <mc:Fallback>
                <p:oleObj name="Packager Shell Object" showAsIcon="1" r:id="rId2" imgW="1569240" imgH="44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9554" y="4222640"/>
                        <a:ext cx="3012892" cy="853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31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3C8-E6AC-8A5F-9864-1843B000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In-vehicle Occupant Detection (IVOD)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CC0E-86C4-E687-DEE6-004F7216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3242" cy="4351338"/>
          </a:xfrm>
        </p:spPr>
        <p:txBody>
          <a:bodyPr/>
          <a:lstStyle/>
          <a:p>
            <a:r>
              <a:rPr lang="en-US" dirty="0"/>
              <a:t>Current Setup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81ED4A-FD9E-F78D-543A-BC0AB04D7F21}"/>
              </a:ext>
            </a:extLst>
          </p:cNvPr>
          <p:cNvGrpSpPr/>
          <p:nvPr/>
        </p:nvGrpSpPr>
        <p:grpSpPr>
          <a:xfrm>
            <a:off x="1595458" y="2336145"/>
            <a:ext cx="9001083" cy="4277031"/>
            <a:chOff x="892709" y="1374262"/>
            <a:chExt cx="10553057" cy="50144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62EEA5-32F7-D2E4-86D0-909B22FB0E3C}"/>
                </a:ext>
              </a:extLst>
            </p:cNvPr>
            <p:cNvGrpSpPr/>
            <p:nvPr/>
          </p:nvGrpSpPr>
          <p:grpSpPr>
            <a:xfrm>
              <a:off x="892709" y="1518133"/>
              <a:ext cx="4169353" cy="4870608"/>
              <a:chOff x="703993" y="1487867"/>
              <a:chExt cx="4169353" cy="487060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320E0DA-EC7F-49E5-8FDD-470DD660F1D5}"/>
                  </a:ext>
                </a:extLst>
              </p:cNvPr>
              <p:cNvSpPr/>
              <p:nvPr/>
            </p:nvSpPr>
            <p:spPr>
              <a:xfrm>
                <a:off x="703993" y="1487867"/>
                <a:ext cx="4169353" cy="4870608"/>
              </a:xfrm>
              <a:prstGeom prst="roundRect">
                <a:avLst/>
              </a:prstGeom>
              <a:solidFill>
                <a:schemeClr val="bg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8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A6B515-3CE0-301D-2384-049F9D873435}"/>
                  </a:ext>
                </a:extLst>
              </p:cNvPr>
              <p:cNvSpPr txBox="1"/>
              <p:nvPr/>
            </p:nvSpPr>
            <p:spPr>
              <a:xfrm>
                <a:off x="1920377" y="5820689"/>
                <a:ext cx="1165717" cy="310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Testing ground</a:t>
                </a:r>
                <a:endParaRPr lang="en-SG" sz="800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424328-1E69-445D-8BD1-F4A4A244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081" y="3164246"/>
              <a:ext cx="1438275" cy="12477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0056F6-DBF2-41B5-1F0B-551614518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6182" y="1902569"/>
              <a:ext cx="583841" cy="54809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76F9DD-970A-509E-F84C-E37FA359B6C4}"/>
                </a:ext>
              </a:extLst>
            </p:cNvPr>
            <p:cNvCxnSpPr>
              <a:cxnSpLocks/>
              <a:stCxn id="17" idx="2"/>
              <a:endCxn id="12" idx="1"/>
            </p:cNvCxnSpPr>
            <p:nvPr/>
          </p:nvCxnSpPr>
          <p:spPr>
            <a:xfrm>
              <a:off x="1456606" y="3739864"/>
              <a:ext cx="2541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BFA6C4-97DC-DF2C-7AB0-1A090E769017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H="1">
              <a:off x="4188659" y="3717690"/>
              <a:ext cx="254175" cy="2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B78C9A-4F80-68D4-63AA-FD762452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9530" y="3454328"/>
              <a:ext cx="319129" cy="57107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6AF4FA-6F4A-50BC-7B78-5A95B1522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0779" y="3404156"/>
              <a:ext cx="361998" cy="67141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EDFAE0-2E72-3276-A7B8-81DEA4B0C804}"/>
                </a:ext>
              </a:extLst>
            </p:cNvPr>
            <p:cNvGrpSpPr/>
            <p:nvPr/>
          </p:nvGrpSpPr>
          <p:grpSpPr>
            <a:xfrm>
              <a:off x="4342668" y="3164246"/>
              <a:ext cx="419972" cy="689734"/>
              <a:chOff x="4190268" y="3011846"/>
              <a:chExt cx="419972" cy="68973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873FFCF-A3DB-B1F7-BF85-5DE491C4B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4263964" y="3455469"/>
                <a:ext cx="272581" cy="21964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E55B5A0-CBE3-F17F-3FFA-B1922F896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0268" y="3011846"/>
                <a:ext cx="419972" cy="41330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61B2E9-A541-4707-E689-1D195BEFFC9A}"/>
                </a:ext>
              </a:extLst>
            </p:cNvPr>
            <p:cNvGrpSpPr/>
            <p:nvPr/>
          </p:nvGrpSpPr>
          <p:grpSpPr>
            <a:xfrm>
              <a:off x="1155190" y="3218772"/>
              <a:ext cx="391008" cy="657382"/>
              <a:chOff x="1002790" y="3066372"/>
              <a:chExt cx="391008" cy="65738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3396E1D-C98E-68D9-DE03-BD4E4A7E1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1058094" y="3477643"/>
                <a:ext cx="272581" cy="21964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B4C70D7-5B2A-EA5A-4E0B-2682C8EB2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2790" y="3066372"/>
                <a:ext cx="391008" cy="384801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7193F-D658-DAE8-008F-2DEC95B413E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 flipV="1">
              <a:off x="3250023" y="2176617"/>
              <a:ext cx="5867957" cy="7386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9A3E9E-456F-297C-7123-DF4C6A9F3570}"/>
                </a:ext>
              </a:extLst>
            </p:cNvPr>
            <p:cNvGrpSpPr/>
            <p:nvPr/>
          </p:nvGrpSpPr>
          <p:grpSpPr>
            <a:xfrm>
              <a:off x="7276413" y="1374262"/>
              <a:ext cx="4169353" cy="4870608"/>
              <a:chOff x="-1446384" y="2348435"/>
              <a:chExt cx="4169353" cy="487060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0DE4F47-1747-EC1E-6785-E36F5ECBE576}"/>
                  </a:ext>
                </a:extLst>
              </p:cNvPr>
              <p:cNvSpPr/>
              <p:nvPr/>
            </p:nvSpPr>
            <p:spPr>
              <a:xfrm>
                <a:off x="-1446384" y="2348435"/>
                <a:ext cx="4169353" cy="4870608"/>
              </a:xfrm>
              <a:prstGeom prst="roundRect">
                <a:avLst/>
              </a:prstGeom>
              <a:solidFill>
                <a:schemeClr val="bg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8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F5B55-500E-0348-D89A-CD50075077EE}"/>
                  </a:ext>
                </a:extLst>
              </p:cNvPr>
              <p:cNvSpPr txBox="1"/>
              <p:nvPr/>
            </p:nvSpPr>
            <p:spPr>
              <a:xfrm>
                <a:off x="141068" y="6725111"/>
                <a:ext cx="921129" cy="310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Showroom</a:t>
                </a:r>
                <a:endParaRPr lang="en-SG" sz="8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A8A46C-5562-6A38-3609-9323D7C35CBB}"/>
                </a:ext>
              </a:extLst>
            </p:cNvPr>
            <p:cNvSpPr txBox="1"/>
            <p:nvPr/>
          </p:nvSpPr>
          <p:spPr>
            <a:xfrm>
              <a:off x="3858527" y="3955577"/>
              <a:ext cx="1370541" cy="664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RB Pi (192.168.70.124)</a:t>
              </a:r>
            </a:p>
            <a:p>
              <a:r>
                <a:rPr lang="en-US" sz="800" dirty="0"/>
                <a:t>- Radar app</a:t>
              </a:r>
              <a:endParaRPr lang="en-SG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D294BA-B303-DBBE-37C5-30470D1F0AF8}"/>
                </a:ext>
              </a:extLst>
            </p:cNvPr>
            <p:cNvSpPr txBox="1"/>
            <p:nvPr/>
          </p:nvSpPr>
          <p:spPr>
            <a:xfrm>
              <a:off x="2631508" y="2333608"/>
              <a:ext cx="653192" cy="31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router</a:t>
              </a:r>
              <a:endParaRPr lang="en-SG" sz="8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7AD6D9-36F1-8972-858A-EB9C3BA554B5}"/>
                </a:ext>
              </a:extLst>
            </p:cNvPr>
            <p:cNvGrpSpPr/>
            <p:nvPr/>
          </p:nvGrpSpPr>
          <p:grpSpPr>
            <a:xfrm>
              <a:off x="9010764" y="2508981"/>
              <a:ext cx="2021778" cy="1510581"/>
              <a:chOff x="5859987" y="2380611"/>
              <a:chExt cx="2021778" cy="151058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04B0AA5-2A75-97B6-7330-E89AC4CFC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6000" y="2380611"/>
                <a:ext cx="583841" cy="67439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1415C6-EC1F-29D2-E2DD-6D8F13A2E2D9}"/>
                  </a:ext>
                </a:extLst>
              </p:cNvPr>
              <p:cNvSpPr txBox="1"/>
              <p:nvPr/>
            </p:nvSpPr>
            <p:spPr>
              <a:xfrm>
                <a:off x="5859987" y="3049439"/>
                <a:ext cx="2021778" cy="841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IVOD server (192.168.70.120)</a:t>
                </a:r>
              </a:p>
              <a:p>
                <a:r>
                  <a:rPr lang="en-US" sz="800" dirty="0"/>
                  <a:t> - 0mq and </a:t>
                </a:r>
                <a:r>
                  <a:rPr lang="en-US" sz="800" dirty="0" err="1"/>
                  <a:t>websocket</a:t>
                </a:r>
                <a:r>
                  <a:rPr lang="en-US" sz="800" dirty="0"/>
                  <a:t> server</a:t>
                </a:r>
              </a:p>
              <a:p>
                <a:r>
                  <a:rPr lang="en-US" sz="800" dirty="0"/>
                  <a:t> - Web data collection  server</a:t>
                </a:r>
              </a:p>
              <a:p>
                <a:r>
                  <a:rPr lang="en-US" sz="800" dirty="0"/>
                  <a:t> - </a:t>
                </a:r>
                <a:r>
                  <a:rPr lang="en-US" sz="800" dirty="0" err="1"/>
                  <a:t>DBscan</a:t>
                </a:r>
                <a:r>
                  <a:rPr lang="en-US" sz="800" dirty="0"/>
                  <a:t> module</a:t>
                </a:r>
                <a:endParaRPr lang="en-SG" sz="800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51AB9C-638B-D0F4-8DE9-A329428AD670}"/>
                </a:ext>
              </a:extLst>
            </p:cNvPr>
            <p:cNvSpPr txBox="1"/>
            <p:nvPr/>
          </p:nvSpPr>
          <p:spPr>
            <a:xfrm>
              <a:off x="1040488" y="4025402"/>
              <a:ext cx="1492331" cy="664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RB Pi (192.168.70.122)</a:t>
              </a:r>
            </a:p>
            <a:p>
              <a:r>
                <a:rPr lang="en-US" sz="800" dirty="0"/>
                <a:t>- Radar app</a:t>
              </a:r>
              <a:endParaRPr lang="en-SG" sz="800" dirty="0"/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4278E832-9D36-FC1E-A3EA-14788E0ED78D}"/>
                </a:ext>
              </a:extLst>
            </p:cNvPr>
            <p:cNvSpPr/>
            <p:nvPr/>
          </p:nvSpPr>
          <p:spPr>
            <a:xfrm rot="19274208">
              <a:off x="1399066" y="2727874"/>
              <a:ext cx="1242807" cy="176634"/>
            </a:xfrm>
            <a:prstGeom prst="leftRight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424BC6A4-9584-D10C-36B6-E7FAED01A959}"/>
                </a:ext>
              </a:extLst>
            </p:cNvPr>
            <p:cNvSpPr/>
            <p:nvPr/>
          </p:nvSpPr>
          <p:spPr>
            <a:xfrm rot="12815537">
              <a:off x="3284178" y="2735918"/>
              <a:ext cx="1142748" cy="158514"/>
            </a:xfrm>
            <a:prstGeom prst="leftRight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</p:grpSp>
    </p:spTree>
    <p:extLst>
      <p:ext uri="{BB962C8B-B14F-4D97-AF65-F5344CB8AC3E}">
        <p14:creationId xmlns:p14="http://schemas.microsoft.com/office/powerpoint/2010/main" val="23867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3C8-E6AC-8A5F-9864-1843B000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In-vehicle Occupant Detection (IVOD)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CC0E-86C4-E687-DEE6-004F7216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The systems are quite standalone and implemented by previous interns</a:t>
            </a:r>
          </a:p>
          <a:p>
            <a:pPr lvl="1"/>
            <a:r>
              <a:rPr lang="en-US" dirty="0"/>
              <a:t>Data visualization on React are fairly incomplete</a:t>
            </a:r>
          </a:p>
          <a:p>
            <a:pPr lvl="1"/>
            <a:r>
              <a:rPr lang="en-US" dirty="0"/>
              <a:t>No spare set of </a:t>
            </a:r>
            <a:r>
              <a:rPr lang="en-US" dirty="0" err="1"/>
              <a:t>uRAD</a:t>
            </a:r>
            <a:r>
              <a:rPr lang="en-US" dirty="0"/>
              <a:t> for us to develop on</a:t>
            </a:r>
          </a:p>
          <a:p>
            <a:pPr lvl="2"/>
            <a:r>
              <a:rPr lang="en-US" dirty="0"/>
              <a:t>Currently held by our interns for data collection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118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FCD-119C-E4E9-3414-49F0514F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System Diagram</a:t>
            </a:r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0ED95F-86DF-A490-8D4C-BFE5CF008693}"/>
              </a:ext>
            </a:extLst>
          </p:cNvPr>
          <p:cNvGrpSpPr/>
          <p:nvPr/>
        </p:nvGrpSpPr>
        <p:grpSpPr>
          <a:xfrm>
            <a:off x="5669280" y="1958586"/>
            <a:ext cx="6092803" cy="3278996"/>
            <a:chOff x="1097280" y="1958586"/>
            <a:chExt cx="6092803" cy="32789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423D66-74DA-1AE9-F2E5-D8D7D054FB4E}"/>
                </a:ext>
              </a:extLst>
            </p:cNvPr>
            <p:cNvGrpSpPr/>
            <p:nvPr/>
          </p:nvGrpSpPr>
          <p:grpSpPr>
            <a:xfrm>
              <a:off x="1097280" y="1958586"/>
              <a:ext cx="914400" cy="2096698"/>
              <a:chOff x="1097280" y="1958586"/>
              <a:chExt cx="914400" cy="20966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C5F43-B0C7-8F34-306D-A5CB65A1F750}"/>
                  </a:ext>
                </a:extLst>
              </p:cNvPr>
              <p:cNvSpPr/>
              <p:nvPr/>
            </p:nvSpPr>
            <p:spPr>
              <a:xfrm>
                <a:off x="1097280" y="195858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RPi</a:t>
                </a:r>
              </a:p>
              <a:p>
                <a:pPr algn="ctr"/>
                <a:r>
                  <a:rPr lang="en-US" dirty="0"/>
                  <a:t>&amp; </a:t>
                </a:r>
              </a:p>
              <a:p>
                <a:pPr algn="ctr"/>
                <a:r>
                  <a:rPr lang="en-US" dirty="0" err="1"/>
                  <a:t>uRad</a:t>
                </a:r>
                <a:endParaRPr lang="en-SG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C3B555-F5A2-0B25-35A9-1084B056CD53}"/>
                  </a:ext>
                </a:extLst>
              </p:cNvPr>
              <p:cNvSpPr/>
              <p:nvPr/>
            </p:nvSpPr>
            <p:spPr>
              <a:xfrm>
                <a:off x="1097280" y="314088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RPi</a:t>
                </a:r>
              </a:p>
              <a:p>
                <a:pPr algn="ctr"/>
                <a:r>
                  <a:rPr lang="en-US" dirty="0"/>
                  <a:t>&amp; </a:t>
                </a:r>
              </a:p>
              <a:p>
                <a:pPr algn="ctr"/>
                <a:r>
                  <a:rPr lang="en-US" dirty="0" err="1"/>
                  <a:t>uRad</a:t>
                </a:r>
                <a:endParaRPr lang="en-SG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A799D8-653F-D751-6C92-2E182AD35E94}"/>
                </a:ext>
              </a:extLst>
            </p:cNvPr>
            <p:cNvGrpSpPr/>
            <p:nvPr/>
          </p:nvGrpSpPr>
          <p:grpSpPr>
            <a:xfrm>
              <a:off x="5944335" y="1958586"/>
              <a:ext cx="1245748" cy="3278996"/>
              <a:chOff x="5944335" y="1958586"/>
              <a:chExt cx="1245748" cy="327899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D47CAC-0BE6-85EB-8EBE-EDA5103270F5}"/>
                  </a:ext>
                </a:extLst>
              </p:cNvPr>
              <p:cNvSpPr/>
              <p:nvPr/>
            </p:nvSpPr>
            <p:spPr>
              <a:xfrm>
                <a:off x="5944336" y="1958586"/>
                <a:ext cx="1245747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IVOD Server</a:t>
                </a:r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9FCEEC-0B2A-3360-D0AE-B15AD14BA866}"/>
                  </a:ext>
                </a:extLst>
              </p:cNvPr>
              <p:cNvSpPr/>
              <p:nvPr/>
            </p:nvSpPr>
            <p:spPr>
              <a:xfrm>
                <a:off x="5944336" y="3140884"/>
                <a:ext cx="1245747" cy="914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Inference Engine</a:t>
                </a:r>
                <a:endParaRPr lang="en-SG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62FEC9-D8CF-CFF4-632D-7127B20C7995}"/>
                  </a:ext>
                </a:extLst>
              </p:cNvPr>
              <p:cNvSpPr/>
              <p:nvPr/>
            </p:nvSpPr>
            <p:spPr>
              <a:xfrm>
                <a:off x="5944335" y="4323182"/>
                <a:ext cx="1245747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Workflow</a:t>
                </a:r>
                <a:endParaRPr lang="en-SG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7C2F5-4666-CF57-2502-BCE58937259A}"/>
                </a:ext>
              </a:extLst>
            </p:cNvPr>
            <p:cNvSpPr/>
            <p:nvPr/>
          </p:nvSpPr>
          <p:spPr>
            <a:xfrm>
              <a:off x="3520808" y="1958586"/>
              <a:ext cx="914400" cy="32789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Solace</a:t>
              </a:r>
            </a:p>
            <a:p>
              <a:pPr algn="ctr"/>
              <a:r>
                <a:rPr lang="en-US" dirty="0" err="1"/>
                <a:t>PubSub</a:t>
              </a:r>
              <a:endParaRPr lang="en-US" dirty="0"/>
            </a:p>
            <a:p>
              <a:pPr algn="ctr"/>
              <a:r>
                <a:rPr lang="en-US" dirty="0"/>
                <a:t>Bus</a:t>
              </a:r>
              <a:endParaRPr lang="en-SG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F921F1-C1BD-7292-21DD-64C2B710B175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011680" y="2415786"/>
              <a:ext cx="150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A14410-0FC6-1442-1F95-F0FA01309F47}"/>
                </a:ext>
              </a:extLst>
            </p:cNvPr>
            <p:cNvCxnSpPr/>
            <p:nvPr/>
          </p:nvCxnSpPr>
          <p:spPr>
            <a:xfrm>
              <a:off x="2011680" y="3598084"/>
              <a:ext cx="150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4EBE53-F871-4878-C12E-8670AD1F4A1B}"/>
                </a:ext>
              </a:extLst>
            </p:cNvPr>
            <p:cNvCxnSpPr/>
            <p:nvPr/>
          </p:nvCxnSpPr>
          <p:spPr>
            <a:xfrm>
              <a:off x="4435207" y="3598084"/>
              <a:ext cx="150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4B1AFC2-36EB-F3DC-2E7A-E55E61100081}"/>
                </a:ext>
              </a:extLst>
            </p:cNvPr>
            <p:cNvCxnSpPr/>
            <p:nvPr/>
          </p:nvCxnSpPr>
          <p:spPr>
            <a:xfrm>
              <a:off x="4435207" y="2415786"/>
              <a:ext cx="150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96D4180-01F6-2695-D57C-2F4A67A280BD}"/>
                </a:ext>
              </a:extLst>
            </p:cNvPr>
            <p:cNvCxnSpPr/>
            <p:nvPr/>
          </p:nvCxnSpPr>
          <p:spPr>
            <a:xfrm>
              <a:off x="4435207" y="4780382"/>
              <a:ext cx="150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C86E782-BCAC-BA70-7869-5FA40C7F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3596" cy="4351338"/>
          </a:xfrm>
        </p:spPr>
        <p:txBody>
          <a:bodyPr/>
          <a:lstStyle/>
          <a:p>
            <a:r>
              <a:rPr lang="en-US" dirty="0"/>
              <a:t>IVOD Server</a:t>
            </a:r>
          </a:p>
          <a:p>
            <a:pPr lvl="1"/>
            <a:r>
              <a:rPr lang="en-US" dirty="0"/>
              <a:t>Marshal data from lanes to inference engine</a:t>
            </a:r>
          </a:p>
          <a:p>
            <a:pPr lvl="1"/>
            <a:r>
              <a:rPr lang="en-US" dirty="0"/>
              <a:t>Translate commands from workflow to components</a:t>
            </a:r>
          </a:p>
          <a:p>
            <a:pPr lvl="1"/>
            <a:r>
              <a:rPr lang="en-US" dirty="0"/>
              <a:t>Return change in prediction to workflow</a:t>
            </a:r>
          </a:p>
          <a:p>
            <a:r>
              <a:rPr lang="en-US" dirty="0"/>
              <a:t>Inference Engine</a:t>
            </a:r>
          </a:p>
          <a:p>
            <a:pPr lvl="1"/>
            <a:r>
              <a:rPr lang="en-US" dirty="0"/>
              <a:t>Make predictions based on received data from radars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35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FCD-119C-E4E9-3414-49F0514F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- 1</a:t>
            </a:r>
            <a:endParaRPr lang="en-SG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3C7C7-19F6-4822-F5D2-8E195C5199F5}"/>
              </a:ext>
            </a:extLst>
          </p:cNvPr>
          <p:cNvGrpSpPr/>
          <p:nvPr/>
        </p:nvGrpSpPr>
        <p:grpSpPr>
          <a:xfrm>
            <a:off x="2167521" y="1103836"/>
            <a:ext cx="7226710" cy="2325164"/>
            <a:chOff x="1097280" y="1217595"/>
            <a:chExt cx="8819658" cy="28376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423D66-74DA-1AE9-F2E5-D8D7D054FB4E}"/>
                </a:ext>
              </a:extLst>
            </p:cNvPr>
            <p:cNvGrpSpPr/>
            <p:nvPr/>
          </p:nvGrpSpPr>
          <p:grpSpPr>
            <a:xfrm>
              <a:off x="1097280" y="1958586"/>
              <a:ext cx="914400" cy="2096698"/>
              <a:chOff x="1097280" y="1958586"/>
              <a:chExt cx="914400" cy="20966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C5F43-B0C7-8F34-306D-A5CB65A1F750}"/>
                  </a:ext>
                </a:extLst>
              </p:cNvPr>
              <p:cNvSpPr/>
              <p:nvPr/>
            </p:nvSpPr>
            <p:spPr>
              <a:xfrm>
                <a:off x="1097280" y="195858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C3B555-F5A2-0B25-35A9-1084B056CD53}"/>
                  </a:ext>
                </a:extLst>
              </p:cNvPr>
              <p:cNvSpPr/>
              <p:nvPr/>
            </p:nvSpPr>
            <p:spPr>
              <a:xfrm>
                <a:off x="1097280" y="314088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47CAC-0BE6-85EB-8EBE-EDA5103270F5}"/>
                </a:ext>
              </a:extLst>
            </p:cNvPr>
            <p:cNvSpPr/>
            <p:nvPr/>
          </p:nvSpPr>
          <p:spPr>
            <a:xfrm>
              <a:off x="3520809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IVOD Server</a:t>
              </a:r>
              <a:endParaRPr lang="en-SG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9FCEEC-0B2A-3360-D0AE-B15AD14BA866}"/>
                </a:ext>
              </a:extLst>
            </p:cNvPr>
            <p:cNvSpPr/>
            <p:nvPr/>
          </p:nvSpPr>
          <p:spPr>
            <a:xfrm>
              <a:off x="6096000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Inference Engine</a:t>
              </a:r>
              <a:endParaRPr lang="en-SG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62FEC9-D8CF-CFF4-632D-7127B20C7995}"/>
                </a:ext>
              </a:extLst>
            </p:cNvPr>
            <p:cNvSpPr/>
            <p:nvPr/>
          </p:nvSpPr>
          <p:spPr>
            <a:xfrm>
              <a:off x="8671191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Workflow</a:t>
              </a:r>
              <a:endParaRPr lang="en-SG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F16161-F121-FE24-926B-6C3EC55CAA9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011680" y="2415786"/>
              <a:ext cx="15091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717B04-69F1-CE5C-71BB-C19B1DCFB52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011680" y="2415786"/>
              <a:ext cx="1509129" cy="118229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54068-F8F7-8FC3-5D02-F35042900DCE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4143682" y="1610524"/>
              <a:ext cx="1" cy="348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75E45E-4D12-96C2-F704-4C9C711C315F}"/>
                </a:ext>
              </a:extLst>
            </p:cNvPr>
            <p:cNvCxnSpPr>
              <a:cxnSpLocks/>
            </p:cNvCxnSpPr>
            <p:nvPr/>
          </p:nvCxnSpPr>
          <p:spPr>
            <a:xfrm>
              <a:off x="4143682" y="1598725"/>
              <a:ext cx="25751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E0A053-482B-03A7-72E6-67F6040FCC0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718873" y="1598725"/>
              <a:ext cx="1" cy="35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070AE3-74AD-86BF-93B1-8CBA4FBA3F63}"/>
                </a:ext>
              </a:extLst>
            </p:cNvPr>
            <p:cNvSpPr txBox="1"/>
            <p:nvPr/>
          </p:nvSpPr>
          <p:spPr>
            <a:xfrm>
              <a:off x="2542650" y="1933804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E1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914EA-48F0-FE2B-EF8A-BBC98FDF31B1}"/>
                </a:ext>
              </a:extLst>
            </p:cNvPr>
            <p:cNvSpPr txBox="1"/>
            <p:nvPr/>
          </p:nvSpPr>
          <p:spPr>
            <a:xfrm>
              <a:off x="5266536" y="1217595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E2</a:t>
              </a:r>
              <a:endParaRPr lang="en-SG" sz="14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2BF8A2-83ED-9E78-E2C6-060AAEA61CB3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flipH="1">
              <a:off x="4766556" y="2415786"/>
              <a:ext cx="132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67120E-7337-0574-69E9-C63E8BC0562D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143682" y="2872986"/>
              <a:ext cx="1" cy="40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05EFCB-E8A6-BCA3-B969-1D35EB8B4C92}"/>
                </a:ext>
              </a:extLst>
            </p:cNvPr>
            <p:cNvCxnSpPr/>
            <p:nvPr/>
          </p:nvCxnSpPr>
          <p:spPr>
            <a:xfrm>
              <a:off x="4143682" y="3274142"/>
              <a:ext cx="5150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F013E1-9FE8-515E-B354-8C3742819834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9294064" y="2872986"/>
              <a:ext cx="1" cy="407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74C9E2-1498-6DE8-6D34-DBD2FA925358}"/>
                </a:ext>
              </a:extLst>
            </p:cNvPr>
            <p:cNvSpPr txBox="1"/>
            <p:nvPr/>
          </p:nvSpPr>
          <p:spPr>
            <a:xfrm>
              <a:off x="5266536" y="1999882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E3</a:t>
              </a:r>
              <a:endParaRPr lang="en-SG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C6B85-6498-47D5-2BB0-74860788A6F8}"/>
                </a:ext>
              </a:extLst>
            </p:cNvPr>
            <p:cNvSpPr txBox="1"/>
            <p:nvPr/>
          </p:nvSpPr>
          <p:spPr>
            <a:xfrm>
              <a:off x="5266536" y="2892471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E4</a:t>
              </a:r>
              <a:endParaRPr lang="en-SG" sz="1400" dirty="0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6E0EB5E-7939-E7F7-2F89-1E0B54DB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57701"/>
            <a:ext cx="10169995" cy="1853781"/>
          </a:xfrm>
        </p:spPr>
        <p:txBody>
          <a:bodyPr>
            <a:normAutofit/>
          </a:bodyPr>
          <a:lstStyle/>
          <a:p>
            <a:r>
              <a:rPr lang="en-US" dirty="0" err="1"/>
              <a:t>Raspi</a:t>
            </a:r>
            <a:r>
              <a:rPr lang="en-US" dirty="0"/>
              <a:t> sends raw data to IVOD Server</a:t>
            </a:r>
          </a:p>
          <a:p>
            <a:pPr lvl="1"/>
            <a:r>
              <a:rPr lang="en-US" dirty="0"/>
              <a:t>This data will be tagged in JSON with radar1 and radar2 labels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871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FCD-119C-E4E9-3414-49F0514F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- 2</a:t>
            </a:r>
            <a:endParaRPr lang="en-SG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3C7C7-19F6-4822-F5D2-8E195C5199F5}"/>
              </a:ext>
            </a:extLst>
          </p:cNvPr>
          <p:cNvGrpSpPr/>
          <p:nvPr/>
        </p:nvGrpSpPr>
        <p:grpSpPr>
          <a:xfrm>
            <a:off x="2167521" y="1103836"/>
            <a:ext cx="7226710" cy="2325164"/>
            <a:chOff x="1097280" y="1217595"/>
            <a:chExt cx="8819658" cy="28376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423D66-74DA-1AE9-F2E5-D8D7D054FB4E}"/>
                </a:ext>
              </a:extLst>
            </p:cNvPr>
            <p:cNvGrpSpPr/>
            <p:nvPr/>
          </p:nvGrpSpPr>
          <p:grpSpPr>
            <a:xfrm>
              <a:off x="1097280" y="1958586"/>
              <a:ext cx="914400" cy="2096698"/>
              <a:chOff x="1097280" y="1958586"/>
              <a:chExt cx="914400" cy="20966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C5F43-B0C7-8F34-306D-A5CB65A1F750}"/>
                  </a:ext>
                </a:extLst>
              </p:cNvPr>
              <p:cNvSpPr/>
              <p:nvPr/>
            </p:nvSpPr>
            <p:spPr>
              <a:xfrm>
                <a:off x="1097280" y="195858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C3B555-F5A2-0B25-35A9-1084B056CD53}"/>
                  </a:ext>
                </a:extLst>
              </p:cNvPr>
              <p:cNvSpPr/>
              <p:nvPr/>
            </p:nvSpPr>
            <p:spPr>
              <a:xfrm>
                <a:off x="1097280" y="314088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47CAC-0BE6-85EB-8EBE-EDA5103270F5}"/>
                </a:ext>
              </a:extLst>
            </p:cNvPr>
            <p:cNvSpPr/>
            <p:nvPr/>
          </p:nvSpPr>
          <p:spPr>
            <a:xfrm>
              <a:off x="3520809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IVOD Server</a:t>
              </a:r>
              <a:endParaRPr lang="en-SG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9FCEEC-0B2A-3360-D0AE-B15AD14BA866}"/>
                </a:ext>
              </a:extLst>
            </p:cNvPr>
            <p:cNvSpPr/>
            <p:nvPr/>
          </p:nvSpPr>
          <p:spPr>
            <a:xfrm>
              <a:off x="6096000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Inference Engine</a:t>
              </a:r>
              <a:endParaRPr lang="en-SG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62FEC9-D8CF-CFF4-632D-7127B20C7995}"/>
                </a:ext>
              </a:extLst>
            </p:cNvPr>
            <p:cNvSpPr/>
            <p:nvPr/>
          </p:nvSpPr>
          <p:spPr>
            <a:xfrm>
              <a:off x="8671191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Workflow</a:t>
              </a:r>
              <a:endParaRPr lang="en-SG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F16161-F121-FE24-926B-6C3EC55CAA9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011680" y="2415786"/>
              <a:ext cx="1509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717B04-69F1-CE5C-71BB-C19B1DCFB52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011680" y="2415786"/>
              <a:ext cx="1509129" cy="11822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54068-F8F7-8FC3-5D02-F35042900DCE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4143682" y="1610524"/>
              <a:ext cx="1" cy="3480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75E45E-4D12-96C2-F704-4C9C711C315F}"/>
                </a:ext>
              </a:extLst>
            </p:cNvPr>
            <p:cNvCxnSpPr>
              <a:cxnSpLocks/>
            </p:cNvCxnSpPr>
            <p:nvPr/>
          </p:nvCxnSpPr>
          <p:spPr>
            <a:xfrm>
              <a:off x="4143682" y="1598725"/>
              <a:ext cx="25751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E0A053-482B-03A7-72E6-67F6040FCC0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718873" y="1598725"/>
              <a:ext cx="1" cy="3598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070AE3-74AD-86BF-93B1-8CBA4FBA3F63}"/>
                </a:ext>
              </a:extLst>
            </p:cNvPr>
            <p:cNvSpPr txBox="1"/>
            <p:nvPr/>
          </p:nvSpPr>
          <p:spPr>
            <a:xfrm>
              <a:off x="2544004" y="1920732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E1</a:t>
              </a:r>
              <a:endParaRPr lang="en-SG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914EA-48F0-FE2B-EF8A-BBC98FDF31B1}"/>
                </a:ext>
              </a:extLst>
            </p:cNvPr>
            <p:cNvSpPr txBox="1"/>
            <p:nvPr/>
          </p:nvSpPr>
          <p:spPr>
            <a:xfrm>
              <a:off x="5266536" y="1217595"/>
              <a:ext cx="444482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E2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2BF8A2-83ED-9E78-E2C6-060AAEA61CB3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flipH="1">
              <a:off x="4766556" y="2415786"/>
              <a:ext cx="132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67120E-7337-0574-69E9-C63E8BC0562D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143682" y="2872986"/>
              <a:ext cx="1" cy="40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05EFCB-E8A6-BCA3-B969-1D35EB8B4C92}"/>
                </a:ext>
              </a:extLst>
            </p:cNvPr>
            <p:cNvCxnSpPr/>
            <p:nvPr/>
          </p:nvCxnSpPr>
          <p:spPr>
            <a:xfrm>
              <a:off x="4143682" y="3274142"/>
              <a:ext cx="5150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F013E1-9FE8-515E-B354-8C3742819834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9294064" y="2872986"/>
              <a:ext cx="1" cy="407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74C9E2-1498-6DE8-6D34-DBD2FA925358}"/>
                </a:ext>
              </a:extLst>
            </p:cNvPr>
            <p:cNvSpPr txBox="1"/>
            <p:nvPr/>
          </p:nvSpPr>
          <p:spPr>
            <a:xfrm>
              <a:off x="5266538" y="1999882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E3</a:t>
              </a:r>
              <a:endParaRPr lang="en-SG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C6B85-6498-47D5-2BB0-74860788A6F8}"/>
                </a:ext>
              </a:extLst>
            </p:cNvPr>
            <p:cNvSpPr txBox="1"/>
            <p:nvPr/>
          </p:nvSpPr>
          <p:spPr>
            <a:xfrm>
              <a:off x="5266536" y="2892471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E4</a:t>
              </a:r>
              <a:endParaRPr lang="en-SG" sz="1400" dirty="0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6E0EB5E-7939-E7F7-2F89-1E0B54DB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57701"/>
            <a:ext cx="10169995" cy="1853781"/>
          </a:xfrm>
        </p:spPr>
        <p:txBody>
          <a:bodyPr>
            <a:normAutofit/>
          </a:bodyPr>
          <a:lstStyle/>
          <a:p>
            <a:r>
              <a:rPr lang="en-US" dirty="0"/>
              <a:t>IVOD server sends combined data stream to inference engine</a:t>
            </a:r>
          </a:p>
          <a:p>
            <a:pPr lvl="1"/>
            <a:r>
              <a:rPr lang="en-US" dirty="0"/>
              <a:t>This data will be tagged in JSON with lane number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170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FCD-119C-E4E9-3414-49F0514F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- 3</a:t>
            </a:r>
            <a:endParaRPr lang="en-SG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3C7C7-19F6-4822-F5D2-8E195C5199F5}"/>
              </a:ext>
            </a:extLst>
          </p:cNvPr>
          <p:cNvGrpSpPr/>
          <p:nvPr/>
        </p:nvGrpSpPr>
        <p:grpSpPr>
          <a:xfrm>
            <a:off x="2167521" y="1103836"/>
            <a:ext cx="7226710" cy="2325164"/>
            <a:chOff x="1097280" y="1217595"/>
            <a:chExt cx="8819658" cy="28376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423D66-74DA-1AE9-F2E5-D8D7D054FB4E}"/>
                </a:ext>
              </a:extLst>
            </p:cNvPr>
            <p:cNvGrpSpPr/>
            <p:nvPr/>
          </p:nvGrpSpPr>
          <p:grpSpPr>
            <a:xfrm>
              <a:off x="1097280" y="1958586"/>
              <a:ext cx="914400" cy="2096698"/>
              <a:chOff x="1097280" y="1958586"/>
              <a:chExt cx="914400" cy="20966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C5F43-B0C7-8F34-306D-A5CB65A1F750}"/>
                  </a:ext>
                </a:extLst>
              </p:cNvPr>
              <p:cNvSpPr/>
              <p:nvPr/>
            </p:nvSpPr>
            <p:spPr>
              <a:xfrm>
                <a:off x="1097280" y="195858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C3B555-F5A2-0B25-35A9-1084B056CD53}"/>
                  </a:ext>
                </a:extLst>
              </p:cNvPr>
              <p:cNvSpPr/>
              <p:nvPr/>
            </p:nvSpPr>
            <p:spPr>
              <a:xfrm>
                <a:off x="1097280" y="314088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47CAC-0BE6-85EB-8EBE-EDA5103270F5}"/>
                </a:ext>
              </a:extLst>
            </p:cNvPr>
            <p:cNvSpPr/>
            <p:nvPr/>
          </p:nvSpPr>
          <p:spPr>
            <a:xfrm>
              <a:off x="3520809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IVOD Server</a:t>
              </a:r>
              <a:endParaRPr lang="en-SG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9FCEEC-0B2A-3360-D0AE-B15AD14BA866}"/>
                </a:ext>
              </a:extLst>
            </p:cNvPr>
            <p:cNvSpPr/>
            <p:nvPr/>
          </p:nvSpPr>
          <p:spPr>
            <a:xfrm>
              <a:off x="6096000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Inference Engine</a:t>
              </a:r>
              <a:endParaRPr lang="en-SG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62FEC9-D8CF-CFF4-632D-7127B20C7995}"/>
                </a:ext>
              </a:extLst>
            </p:cNvPr>
            <p:cNvSpPr/>
            <p:nvPr/>
          </p:nvSpPr>
          <p:spPr>
            <a:xfrm>
              <a:off x="8671191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Workflow</a:t>
              </a:r>
              <a:endParaRPr lang="en-SG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F16161-F121-FE24-926B-6C3EC55CAA9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011680" y="2415786"/>
              <a:ext cx="1509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717B04-69F1-CE5C-71BB-C19B1DCFB52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011680" y="2415786"/>
              <a:ext cx="1509129" cy="11822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54068-F8F7-8FC3-5D02-F35042900DCE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4143682" y="1610524"/>
              <a:ext cx="1" cy="348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75E45E-4D12-96C2-F704-4C9C711C315F}"/>
                </a:ext>
              </a:extLst>
            </p:cNvPr>
            <p:cNvCxnSpPr>
              <a:cxnSpLocks/>
            </p:cNvCxnSpPr>
            <p:nvPr/>
          </p:nvCxnSpPr>
          <p:spPr>
            <a:xfrm>
              <a:off x="4143682" y="1598725"/>
              <a:ext cx="25751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E0A053-482B-03A7-72E6-67F6040FCC0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718873" y="1598725"/>
              <a:ext cx="1" cy="35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070AE3-74AD-86BF-93B1-8CBA4FBA3F63}"/>
                </a:ext>
              </a:extLst>
            </p:cNvPr>
            <p:cNvSpPr txBox="1"/>
            <p:nvPr/>
          </p:nvSpPr>
          <p:spPr>
            <a:xfrm>
              <a:off x="2544004" y="1959340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E1</a:t>
              </a:r>
              <a:endParaRPr lang="en-SG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914EA-48F0-FE2B-EF8A-BBC98FDF31B1}"/>
                </a:ext>
              </a:extLst>
            </p:cNvPr>
            <p:cNvSpPr txBox="1"/>
            <p:nvPr/>
          </p:nvSpPr>
          <p:spPr>
            <a:xfrm>
              <a:off x="5266536" y="1217595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E2</a:t>
              </a:r>
              <a:endParaRPr lang="en-SG" sz="14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2BF8A2-83ED-9E78-E2C6-060AAEA61CB3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flipH="1">
              <a:off x="4766556" y="2415786"/>
              <a:ext cx="13294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67120E-7337-0574-69E9-C63E8BC0562D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143682" y="2872986"/>
              <a:ext cx="1" cy="40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05EFCB-E8A6-BCA3-B969-1D35EB8B4C92}"/>
                </a:ext>
              </a:extLst>
            </p:cNvPr>
            <p:cNvCxnSpPr/>
            <p:nvPr/>
          </p:nvCxnSpPr>
          <p:spPr>
            <a:xfrm>
              <a:off x="4143682" y="3274142"/>
              <a:ext cx="5150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F013E1-9FE8-515E-B354-8C3742819834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9294064" y="2872986"/>
              <a:ext cx="1" cy="407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74C9E2-1498-6DE8-6D34-DBD2FA925358}"/>
                </a:ext>
              </a:extLst>
            </p:cNvPr>
            <p:cNvSpPr txBox="1"/>
            <p:nvPr/>
          </p:nvSpPr>
          <p:spPr>
            <a:xfrm>
              <a:off x="5266536" y="1999882"/>
              <a:ext cx="444482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E3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C6B85-6498-47D5-2BB0-74860788A6F8}"/>
                </a:ext>
              </a:extLst>
            </p:cNvPr>
            <p:cNvSpPr txBox="1"/>
            <p:nvPr/>
          </p:nvSpPr>
          <p:spPr>
            <a:xfrm>
              <a:off x="5266536" y="2892471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E4</a:t>
              </a:r>
              <a:endParaRPr lang="en-SG" sz="1400" dirty="0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6E0EB5E-7939-E7F7-2F89-1E0B54DB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57701"/>
            <a:ext cx="10169995" cy="1853781"/>
          </a:xfrm>
        </p:spPr>
        <p:txBody>
          <a:bodyPr>
            <a:normAutofit/>
          </a:bodyPr>
          <a:lstStyle/>
          <a:p>
            <a:r>
              <a:rPr lang="en-US" dirty="0"/>
              <a:t>Inference Engine returns with the prediction</a:t>
            </a:r>
          </a:p>
          <a:p>
            <a:pPr lvl="1"/>
            <a:r>
              <a:rPr lang="en-US" dirty="0"/>
              <a:t>This data will update the IVOD server with the number of passengers in the car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66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FCD-119C-E4E9-3414-49F0514F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- 4</a:t>
            </a:r>
            <a:endParaRPr lang="en-SG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3C7C7-19F6-4822-F5D2-8E195C5199F5}"/>
              </a:ext>
            </a:extLst>
          </p:cNvPr>
          <p:cNvGrpSpPr/>
          <p:nvPr/>
        </p:nvGrpSpPr>
        <p:grpSpPr>
          <a:xfrm>
            <a:off x="2167521" y="1103836"/>
            <a:ext cx="7226710" cy="2325164"/>
            <a:chOff x="1097280" y="1217595"/>
            <a:chExt cx="8819658" cy="28376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423D66-74DA-1AE9-F2E5-D8D7D054FB4E}"/>
                </a:ext>
              </a:extLst>
            </p:cNvPr>
            <p:cNvGrpSpPr/>
            <p:nvPr/>
          </p:nvGrpSpPr>
          <p:grpSpPr>
            <a:xfrm>
              <a:off x="1097280" y="1958586"/>
              <a:ext cx="914400" cy="2096698"/>
              <a:chOff x="1097280" y="1958586"/>
              <a:chExt cx="914400" cy="20966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C5F43-B0C7-8F34-306D-A5CB65A1F750}"/>
                  </a:ext>
                </a:extLst>
              </p:cNvPr>
              <p:cNvSpPr/>
              <p:nvPr/>
            </p:nvSpPr>
            <p:spPr>
              <a:xfrm>
                <a:off x="1097280" y="195858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C3B555-F5A2-0B25-35A9-1084B056CD53}"/>
                  </a:ext>
                </a:extLst>
              </p:cNvPr>
              <p:cNvSpPr/>
              <p:nvPr/>
            </p:nvSpPr>
            <p:spPr>
              <a:xfrm>
                <a:off x="1097280" y="314088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RPi</a:t>
                </a:r>
              </a:p>
              <a:p>
                <a:pPr algn="ctr"/>
                <a:r>
                  <a:rPr lang="en-US" sz="1400" dirty="0"/>
                  <a:t>&amp; </a:t>
                </a:r>
              </a:p>
              <a:p>
                <a:pPr algn="ctr"/>
                <a:r>
                  <a:rPr lang="en-US" sz="1400" dirty="0" err="1"/>
                  <a:t>uRad</a:t>
                </a:r>
                <a:endParaRPr lang="en-SG" sz="140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47CAC-0BE6-85EB-8EBE-EDA5103270F5}"/>
                </a:ext>
              </a:extLst>
            </p:cNvPr>
            <p:cNvSpPr/>
            <p:nvPr/>
          </p:nvSpPr>
          <p:spPr>
            <a:xfrm>
              <a:off x="3520809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IVOD Server</a:t>
              </a:r>
              <a:endParaRPr lang="en-SG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9FCEEC-0B2A-3360-D0AE-B15AD14BA866}"/>
                </a:ext>
              </a:extLst>
            </p:cNvPr>
            <p:cNvSpPr/>
            <p:nvPr/>
          </p:nvSpPr>
          <p:spPr>
            <a:xfrm>
              <a:off x="6096000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Inference Engine</a:t>
              </a:r>
              <a:endParaRPr lang="en-SG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62FEC9-D8CF-CFF4-632D-7127B20C7995}"/>
                </a:ext>
              </a:extLst>
            </p:cNvPr>
            <p:cNvSpPr/>
            <p:nvPr/>
          </p:nvSpPr>
          <p:spPr>
            <a:xfrm>
              <a:off x="8671191" y="1958586"/>
              <a:ext cx="1245747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Workflow</a:t>
              </a:r>
              <a:endParaRPr lang="en-SG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F16161-F121-FE24-926B-6C3EC55CAA9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011680" y="2415786"/>
              <a:ext cx="1509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717B04-69F1-CE5C-71BB-C19B1DCFB52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011680" y="2415786"/>
              <a:ext cx="1509129" cy="11822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54068-F8F7-8FC3-5D02-F35042900DCE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4143682" y="1610524"/>
              <a:ext cx="1" cy="348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75E45E-4D12-96C2-F704-4C9C711C315F}"/>
                </a:ext>
              </a:extLst>
            </p:cNvPr>
            <p:cNvCxnSpPr>
              <a:cxnSpLocks/>
            </p:cNvCxnSpPr>
            <p:nvPr/>
          </p:nvCxnSpPr>
          <p:spPr>
            <a:xfrm>
              <a:off x="4143682" y="1598725"/>
              <a:ext cx="25751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E0A053-482B-03A7-72E6-67F6040FCC0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718873" y="1598725"/>
              <a:ext cx="1" cy="35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070AE3-74AD-86BF-93B1-8CBA4FBA3F63}"/>
                </a:ext>
              </a:extLst>
            </p:cNvPr>
            <p:cNvSpPr txBox="1"/>
            <p:nvPr/>
          </p:nvSpPr>
          <p:spPr>
            <a:xfrm>
              <a:off x="2544004" y="1973916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E1</a:t>
              </a:r>
              <a:endParaRPr lang="en-SG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914EA-48F0-FE2B-EF8A-BBC98FDF31B1}"/>
                </a:ext>
              </a:extLst>
            </p:cNvPr>
            <p:cNvSpPr txBox="1"/>
            <p:nvPr/>
          </p:nvSpPr>
          <p:spPr>
            <a:xfrm>
              <a:off x="5266536" y="1217595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E2</a:t>
              </a:r>
              <a:endParaRPr lang="en-SG" sz="14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2BF8A2-83ED-9E78-E2C6-060AAEA61CB3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flipH="1">
              <a:off x="4766556" y="2415786"/>
              <a:ext cx="132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67120E-7337-0574-69E9-C63E8BC0562D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143682" y="2872986"/>
              <a:ext cx="1" cy="4070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05EFCB-E8A6-BCA3-B969-1D35EB8B4C92}"/>
                </a:ext>
              </a:extLst>
            </p:cNvPr>
            <p:cNvCxnSpPr/>
            <p:nvPr/>
          </p:nvCxnSpPr>
          <p:spPr>
            <a:xfrm>
              <a:off x="4143682" y="3274142"/>
              <a:ext cx="51503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F013E1-9FE8-515E-B354-8C3742819834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9294064" y="2872986"/>
              <a:ext cx="1" cy="4070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74C9E2-1498-6DE8-6D34-DBD2FA925358}"/>
                </a:ext>
              </a:extLst>
            </p:cNvPr>
            <p:cNvSpPr txBox="1"/>
            <p:nvPr/>
          </p:nvSpPr>
          <p:spPr>
            <a:xfrm>
              <a:off x="5266536" y="1999882"/>
              <a:ext cx="444481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E3</a:t>
              </a:r>
              <a:endParaRPr lang="en-SG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C6B85-6498-47D5-2BB0-74860788A6F8}"/>
                </a:ext>
              </a:extLst>
            </p:cNvPr>
            <p:cNvSpPr txBox="1"/>
            <p:nvPr/>
          </p:nvSpPr>
          <p:spPr>
            <a:xfrm>
              <a:off x="5266536" y="2892471"/>
              <a:ext cx="444482" cy="3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E4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6E0EB5E-7939-E7F7-2F89-1E0B54DB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57701"/>
            <a:ext cx="10169995" cy="1853781"/>
          </a:xfrm>
        </p:spPr>
        <p:txBody>
          <a:bodyPr>
            <a:normAutofit/>
          </a:bodyPr>
          <a:lstStyle/>
          <a:p>
            <a:r>
              <a:rPr lang="en-US" dirty="0"/>
              <a:t>IVOD server sends update in prediction to workflow</a:t>
            </a:r>
          </a:p>
          <a:p>
            <a:pPr lvl="1"/>
            <a:r>
              <a:rPr lang="en-US" dirty="0"/>
              <a:t>This will only be sent over if there is a change in the number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305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390E-538E-02F3-97C9-ACF5B99D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DEC5D3-3726-1BBE-B9F3-F9F48D80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9" y="1690688"/>
            <a:ext cx="10731062" cy="44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0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395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Package</vt:lpstr>
      <vt:lpstr>IVOD System Briefing</vt:lpstr>
      <vt:lpstr>In-vehicle Occupant Detection (IVOD)</vt:lpstr>
      <vt:lpstr>In-vehicle Occupant Detection (IVOD)</vt:lpstr>
      <vt:lpstr>Truncated System Diagram</vt:lpstr>
      <vt:lpstr>Data Flow - 1</vt:lpstr>
      <vt:lpstr>Data Flow - 2</vt:lpstr>
      <vt:lpstr>Data Flow - 3</vt:lpstr>
      <vt:lpstr>Data Flow - 4</vt:lpstr>
      <vt:lpstr>Context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IVOD System Briefing</dc:title>
  <dc:creator>Jermaine SOOI \ Senior Systems &amp; Software Developer \ Security Systems \ Toppan Security Systems Pte Ltd</dc:creator>
  <cp:lastModifiedBy>Jermaine SOOI \ Senior Systems &amp; Software Developer \ Security Systems \ Toppan Security Systems Pte Ltd</cp:lastModifiedBy>
  <cp:revision>2</cp:revision>
  <dcterms:created xsi:type="dcterms:W3CDTF">2023-05-01T12:36:56Z</dcterms:created>
  <dcterms:modified xsi:type="dcterms:W3CDTF">2023-05-02T01:50:03Z</dcterms:modified>
</cp:coreProperties>
</file>