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4D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C061-D767-480E-B858-F197F374E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642BD2-C696-40D7-AF76-AAF9336C8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3548A-A06D-4B11-AB8B-EAD43CCF6F3A}"/>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2A7395F7-5EA3-4491-942D-BAA4F5D3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9A516-FD43-4D26-BCF0-8F91EA66492A}"/>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143115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BD2-BBC4-4B42-B62C-12A4A9196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1F7ADE-8AA4-454C-91DE-7EFAF123CE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758AE-D772-4822-8618-7EE3C163DAF8}"/>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636C6E1F-D0DA-4DB6-9401-A7DB178AB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C5259-4647-473F-9AE5-DA31F5B2DD2D}"/>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171744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85D93-ECCE-4D63-979C-10001B8970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129E6E-799F-4CCD-9F8D-11B987D4A9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7C16E-AE7C-4E52-A589-520249F4A836}"/>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4A8726E7-F108-4F53-A63C-C63E3F3E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9A6C0-B287-48E4-8B1A-A3339B3A691E}"/>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8209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7F40-B9A4-4E52-A6B0-B38C6FCAC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84E1F-22F6-4724-B467-8CC77F2F37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1670F-6B95-4E96-BE63-C57621384129}"/>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67719988-7957-4695-A482-CC13DE707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AA95C-9C8F-400B-B57F-E015787E2F8E}"/>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12082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B738-FAAA-4BAC-9ABF-A9769BCD9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7D3BF5-4450-4C6B-AB32-3BD12CDB5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06D7BE-EFF2-49B2-BA74-BC84D3F549F6}"/>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91511E36-BCE7-48E8-AC65-A460C403A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BE40C-D472-44AE-845E-269EA945A751}"/>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221264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931F-5CAC-413C-9C4E-1135931F8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3293C-A840-4C51-8BBE-6341F6BE92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9CCF8-8FCB-4DF5-B646-0167769F73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CC448-CBED-40EC-8F59-8D180B031B0B}"/>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6" name="Footer Placeholder 5">
            <a:extLst>
              <a:ext uri="{FF2B5EF4-FFF2-40B4-BE49-F238E27FC236}">
                <a16:creationId xmlns:a16="http://schemas.microsoft.com/office/drawing/2014/main" id="{D341B113-5EE5-4A3A-A1D2-761313938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9EF2E-8BF4-4ED4-BCC8-D87FE0DD8ECA}"/>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144022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7586-11D0-4F7A-A768-656ACF5BA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133C5A-C37A-45B0-893B-C4EBDEC01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19D2EB-FCA0-4539-B201-389C821EC1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29CE3-8B53-42D3-A2B8-BA3EF09C7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45066-5174-4A42-BF7A-27A0AAF9B5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A15EA-F3F4-4A9C-8834-EB3001911E61}"/>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8" name="Footer Placeholder 7">
            <a:extLst>
              <a:ext uri="{FF2B5EF4-FFF2-40B4-BE49-F238E27FC236}">
                <a16:creationId xmlns:a16="http://schemas.microsoft.com/office/drawing/2014/main" id="{6854B6D6-7712-4005-B790-E3CA254BB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4ED22-92DE-410D-815E-626BEC9B788D}"/>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346061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4FA4-6211-47F4-B54D-81FB31329E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FC688-4616-4634-9495-CD1AEF41FA2C}"/>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4" name="Footer Placeholder 3">
            <a:extLst>
              <a:ext uri="{FF2B5EF4-FFF2-40B4-BE49-F238E27FC236}">
                <a16:creationId xmlns:a16="http://schemas.microsoft.com/office/drawing/2014/main" id="{9B066716-64D1-412E-9356-C5D5B9C92F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6FB1D7-3A01-4BC7-98B8-2E3DFE51DFDB}"/>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319878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55E78-48D8-48D0-957A-026C55179406}"/>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3" name="Footer Placeholder 2">
            <a:extLst>
              <a:ext uri="{FF2B5EF4-FFF2-40B4-BE49-F238E27FC236}">
                <a16:creationId xmlns:a16="http://schemas.microsoft.com/office/drawing/2014/main" id="{98C16089-9260-46A3-AD77-7F1EA7A212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C6D8A-7FBD-41F5-80F9-7F5C883FF048}"/>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250582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2786-7042-41D2-92F4-4027614A1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A9439-97DE-4414-AA5A-41F80B25C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37841D-76E8-48A9-AA11-949AFA2D4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B2CEA5-4FCE-4467-AF27-4760E5063BC1}"/>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6" name="Footer Placeholder 5">
            <a:extLst>
              <a:ext uri="{FF2B5EF4-FFF2-40B4-BE49-F238E27FC236}">
                <a16:creationId xmlns:a16="http://schemas.microsoft.com/office/drawing/2014/main" id="{1AF08611-4A93-4199-B084-2938F2775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7AB10-DC42-4A68-B7B6-5504844D071C}"/>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267015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5E75-BFF9-444E-8CEF-9AAB388CC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BB1B1-7DBD-40B8-949B-91166F69F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D61B61-E4F1-43D5-9A1C-DF902F9B9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6FFB5-1BC9-4D08-9049-41A6C52C20D0}"/>
              </a:ext>
            </a:extLst>
          </p:cNvPr>
          <p:cNvSpPr>
            <a:spLocks noGrp="1"/>
          </p:cNvSpPr>
          <p:nvPr>
            <p:ph type="dt" sz="half" idx="10"/>
          </p:nvPr>
        </p:nvSpPr>
        <p:spPr/>
        <p:txBody>
          <a:bodyPr/>
          <a:lstStyle/>
          <a:p>
            <a:fld id="{F7CBF69E-4262-48C0-8B2E-364BD5E26725}" type="datetimeFigureOut">
              <a:rPr lang="en-US" smtClean="0"/>
              <a:t>9/26/2017</a:t>
            </a:fld>
            <a:endParaRPr lang="en-US"/>
          </a:p>
        </p:txBody>
      </p:sp>
      <p:sp>
        <p:nvSpPr>
          <p:cNvPr id="6" name="Footer Placeholder 5">
            <a:extLst>
              <a:ext uri="{FF2B5EF4-FFF2-40B4-BE49-F238E27FC236}">
                <a16:creationId xmlns:a16="http://schemas.microsoft.com/office/drawing/2014/main" id="{7CD46AA2-A642-4633-A45A-71E1C2088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514DA-E9EA-4C4B-95A0-272510968D5D}"/>
              </a:ext>
            </a:extLst>
          </p:cNvPr>
          <p:cNvSpPr>
            <a:spLocks noGrp="1"/>
          </p:cNvSpPr>
          <p:nvPr>
            <p:ph type="sldNum" sz="quarter" idx="12"/>
          </p:nvPr>
        </p:nvSpPr>
        <p:spPr/>
        <p:txBody>
          <a:bodyPr/>
          <a:lstStyle/>
          <a:p>
            <a:fld id="{C13B2B19-7706-417A-9A0F-95E4DFF70892}" type="slidenum">
              <a:rPr lang="en-US" smtClean="0"/>
              <a:t>‹#›</a:t>
            </a:fld>
            <a:endParaRPr lang="en-US"/>
          </a:p>
        </p:txBody>
      </p:sp>
    </p:spTree>
    <p:extLst>
      <p:ext uri="{BB962C8B-B14F-4D97-AF65-F5344CB8AC3E}">
        <p14:creationId xmlns:p14="http://schemas.microsoft.com/office/powerpoint/2010/main" val="212712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33439-DCA6-4819-B223-86FBB01F1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00AC1-B901-44CB-9242-E39EF9DA3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F1451-5F46-4C7D-B772-04F2E315A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BF69E-4262-48C0-8B2E-364BD5E26725}" type="datetimeFigureOut">
              <a:rPr lang="en-US" smtClean="0"/>
              <a:t>9/26/2017</a:t>
            </a:fld>
            <a:endParaRPr lang="en-US"/>
          </a:p>
        </p:txBody>
      </p:sp>
      <p:sp>
        <p:nvSpPr>
          <p:cNvPr id="5" name="Footer Placeholder 4">
            <a:extLst>
              <a:ext uri="{FF2B5EF4-FFF2-40B4-BE49-F238E27FC236}">
                <a16:creationId xmlns:a16="http://schemas.microsoft.com/office/drawing/2014/main" id="{D1D173C1-2A59-4DCE-86D4-3BA560612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1F5B1-5805-44BD-AF5A-917B1C204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B2B19-7706-417A-9A0F-95E4DFF70892}" type="slidenum">
              <a:rPr lang="en-US" smtClean="0"/>
              <a:t>‹#›</a:t>
            </a:fld>
            <a:endParaRPr lang="en-US"/>
          </a:p>
        </p:txBody>
      </p:sp>
    </p:spTree>
    <p:extLst>
      <p:ext uri="{BB962C8B-B14F-4D97-AF65-F5344CB8AC3E}">
        <p14:creationId xmlns:p14="http://schemas.microsoft.com/office/powerpoint/2010/main" val="270624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ACA0AF-EAB5-4BA6-9A8B-22A6E69C5504}"/>
              </a:ext>
            </a:extLst>
          </p:cNvPr>
          <p:cNvSpPr txBox="1"/>
          <p:nvPr/>
        </p:nvSpPr>
        <p:spPr>
          <a:xfrm>
            <a:off x="20" y="4572000"/>
            <a:ext cx="12191980" cy="2286000"/>
          </a:xfrm>
          <a:prstGeom prst="rect">
            <a:avLst/>
          </a:prstGeom>
          <a:solidFill>
            <a:srgbClr val="F24D2C"/>
          </a:solidFill>
        </p:spPr>
        <p:txBody>
          <a:bodyPr wrap="square" rtlCol="0">
            <a:spAutoFit/>
          </a:bodyPr>
          <a:lstStyle/>
          <a:p>
            <a:endParaRPr lang="en-US" dirty="0"/>
          </a:p>
        </p:txBody>
      </p:sp>
      <p:pic>
        <p:nvPicPr>
          <p:cNvPr id="5" name="Picture 4" descr="A picture containing clipart&#10;&#10;Description generated with high confidence">
            <a:extLst>
              <a:ext uri="{FF2B5EF4-FFF2-40B4-BE49-F238E27FC236}">
                <a16:creationId xmlns:a16="http://schemas.microsoft.com/office/drawing/2014/main" id="{85037957-C92D-4B86-B995-17FC1425234C}"/>
              </a:ext>
            </a:extLst>
          </p:cNvPr>
          <p:cNvPicPr>
            <a:picLocks noChangeAspect="1"/>
          </p:cNvPicPr>
          <p:nvPr/>
        </p:nvPicPr>
        <p:blipFill rotWithShape="1">
          <a:blip r:embed="rId2">
            <a:extLst>
              <a:ext uri="{28A0092B-C50C-407E-A947-70E740481C1C}">
                <a14:useLocalDpi xmlns:a14="http://schemas.microsoft.com/office/drawing/2010/main" val="0"/>
              </a:ext>
            </a:extLst>
          </a:blip>
          <a:srcRect t="14324" b="20174"/>
          <a:stretch/>
        </p:blipFill>
        <p:spPr>
          <a:xfrm>
            <a:off x="20" y="10"/>
            <a:ext cx="12191980" cy="4571990"/>
          </a:xfrm>
          <a:prstGeom prst="rect">
            <a:avLst/>
          </a:prstGeom>
        </p:spPr>
      </p:pic>
      <p:cxnSp>
        <p:nvCxnSpPr>
          <p:cNvPr id="10" name="Straight Connector 9">
            <a:extLst>
              <a:ext uri="{FF2B5EF4-FFF2-40B4-BE49-F238E27FC236}">
                <a16:creationId xmlns:a16="http://schemas.microsoft.com/office/drawing/2014/main" id="{E126E481-B945-4179-BD79-05E96E9B29E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F0CC35-AE47-4355-B2CC-AB21BE1C24FE}"/>
              </a:ext>
            </a:extLst>
          </p:cNvPr>
          <p:cNvSpPr>
            <a:spLocks noGrp="1"/>
          </p:cNvSpPr>
          <p:nvPr>
            <p:ph type="ctrTitle"/>
          </p:nvPr>
        </p:nvSpPr>
        <p:spPr>
          <a:xfrm>
            <a:off x="433136" y="5091762"/>
            <a:ext cx="7834193" cy="1264588"/>
          </a:xfrm>
        </p:spPr>
        <p:txBody>
          <a:bodyPr anchor="ctr">
            <a:normAutofit fontScale="90000"/>
          </a:bodyPr>
          <a:lstStyle/>
          <a:p>
            <a:pPr algn="r"/>
            <a:r>
              <a:rPr lang="en-US" sz="3300" b="1" dirty="0"/>
              <a:t>eBay</a:t>
            </a:r>
            <a:r>
              <a:rPr lang="en-US" sz="3300" dirty="0"/>
              <a:t> </a:t>
            </a:r>
            <a:br>
              <a:rPr lang="en-US" sz="3300" dirty="0"/>
            </a:br>
            <a:r>
              <a:rPr lang="en-US" sz="3300" dirty="0"/>
              <a:t>Don’t Get Kicked Classification Data  Challenge</a:t>
            </a:r>
          </a:p>
        </p:txBody>
      </p:sp>
      <p:sp>
        <p:nvSpPr>
          <p:cNvPr id="3" name="Subtitle 2">
            <a:extLst>
              <a:ext uri="{FF2B5EF4-FFF2-40B4-BE49-F238E27FC236}">
                <a16:creationId xmlns:a16="http://schemas.microsoft.com/office/drawing/2014/main" id="{8151ADFB-154D-4065-B366-C1D913F754A2}"/>
              </a:ext>
            </a:extLst>
          </p:cNvPr>
          <p:cNvSpPr>
            <a:spLocks noGrp="1"/>
          </p:cNvSpPr>
          <p:nvPr>
            <p:ph type="subTitle" idx="1"/>
          </p:nvPr>
        </p:nvSpPr>
        <p:spPr>
          <a:xfrm>
            <a:off x="8499107" y="5091763"/>
            <a:ext cx="2974207" cy="1264587"/>
          </a:xfrm>
        </p:spPr>
        <p:txBody>
          <a:bodyPr anchor="ctr">
            <a:normAutofit/>
          </a:bodyPr>
          <a:lstStyle/>
          <a:p>
            <a:pPr algn="l"/>
            <a:r>
              <a:rPr lang="en-US" sz="1600" dirty="0"/>
              <a:t>Meghan Ding</a:t>
            </a:r>
          </a:p>
          <a:p>
            <a:pPr algn="l"/>
            <a:r>
              <a:rPr lang="en-US" sz="1600" dirty="0"/>
              <a:t>847.440.6922</a:t>
            </a:r>
          </a:p>
          <a:p>
            <a:pPr algn="l"/>
            <a:r>
              <a:rPr lang="en-US" sz="1600" dirty="0"/>
              <a:t>menghanding2013@u.northwestern.edu</a:t>
            </a:r>
          </a:p>
        </p:txBody>
      </p:sp>
    </p:spTree>
    <p:extLst>
      <p:ext uri="{BB962C8B-B14F-4D97-AF65-F5344CB8AC3E}">
        <p14:creationId xmlns:p14="http://schemas.microsoft.com/office/powerpoint/2010/main" val="1074679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A33D2-DF97-4178-9A93-2DF0E5D085E9}"/>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208718E-37CC-445E-8DB5-564D2B67CB4C}"/>
              </a:ext>
            </a:extLst>
          </p:cNvPr>
          <p:cNvSpPr>
            <a:spLocks noGrp="1"/>
          </p:cNvSpPr>
          <p:nvPr>
            <p:ph type="title"/>
          </p:nvPr>
        </p:nvSpPr>
        <p:spPr>
          <a:xfrm>
            <a:off x="838200" y="365125"/>
            <a:ext cx="10515600" cy="1325563"/>
          </a:xfrm>
        </p:spPr>
        <p:txBody>
          <a:bodyPr/>
          <a:lstStyle/>
          <a:p>
            <a:r>
              <a:rPr lang="en-US" dirty="0">
                <a:solidFill>
                  <a:schemeClr val="bg1"/>
                </a:solidFill>
              </a:rPr>
              <a:t>Problem Overview</a:t>
            </a:r>
            <a:r>
              <a:rPr lang="en-US" dirty="0"/>
              <a:t>		</a:t>
            </a:r>
          </a:p>
        </p:txBody>
      </p:sp>
      <p:sp>
        <p:nvSpPr>
          <p:cNvPr id="3" name="Content Placeholder 2">
            <a:extLst>
              <a:ext uri="{FF2B5EF4-FFF2-40B4-BE49-F238E27FC236}">
                <a16:creationId xmlns:a16="http://schemas.microsoft.com/office/drawing/2014/main" id="{A52A3BF9-7AF7-4B8F-9AF2-AC8B67E1533C}"/>
              </a:ext>
            </a:extLst>
          </p:cNvPr>
          <p:cNvSpPr>
            <a:spLocks noGrp="1"/>
          </p:cNvSpPr>
          <p:nvPr>
            <p:ph idx="1"/>
          </p:nvPr>
        </p:nvSpPr>
        <p:spPr>
          <a:xfrm>
            <a:off x="838199" y="1825625"/>
            <a:ext cx="10359683" cy="4351338"/>
          </a:xfrm>
        </p:spPr>
        <p:txBody>
          <a:bodyPr>
            <a:normAutofit/>
          </a:bodyPr>
          <a:lstStyle/>
          <a:p>
            <a:r>
              <a:rPr lang="en-US" b="1"/>
              <a:t>Background: </a:t>
            </a:r>
            <a:r>
              <a:rPr lang="en-US"/>
              <a:t>auto dealership purchase used cars at an auto auction is subjected to the risk of purchased vehicle having serious issues that prevent it from being sold to customers.</a:t>
            </a:r>
          </a:p>
          <a:p>
            <a:endParaRPr lang="en-US"/>
          </a:p>
          <a:p>
            <a:r>
              <a:rPr lang="en-US" b="1"/>
              <a:t>Goal: </a:t>
            </a:r>
            <a:r>
              <a:rPr lang="en-US"/>
              <a:t>build a classifier to identify possibly defected used cars at auto auction that has no resale value. </a:t>
            </a:r>
          </a:p>
          <a:p>
            <a:endParaRPr lang="en-US"/>
          </a:p>
          <a:p>
            <a:endParaRPr lang="en-US" dirty="0"/>
          </a:p>
        </p:txBody>
      </p:sp>
      <p:pic>
        <p:nvPicPr>
          <p:cNvPr id="5" name="Picture 4" descr="A picture containing clipart&#10;&#10;Description generated with high confidence">
            <a:extLst>
              <a:ext uri="{FF2B5EF4-FFF2-40B4-BE49-F238E27FC236}">
                <a16:creationId xmlns:a16="http://schemas.microsoft.com/office/drawing/2014/main" id="{0BD12375-E6BB-4DA0-A7A2-79D1DF8EA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Tree>
    <p:extLst>
      <p:ext uri="{BB962C8B-B14F-4D97-AF65-F5344CB8AC3E}">
        <p14:creationId xmlns:p14="http://schemas.microsoft.com/office/powerpoint/2010/main" val="216707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ACA831-FDB9-4828-A72B-84030A6FF47F}"/>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38CD964-E583-4DC1-98C2-6EC552A07E2C}"/>
              </a:ext>
            </a:extLst>
          </p:cNvPr>
          <p:cNvSpPr>
            <a:spLocks noGrp="1"/>
          </p:cNvSpPr>
          <p:nvPr>
            <p:ph type="title"/>
          </p:nvPr>
        </p:nvSpPr>
        <p:spPr/>
        <p:txBody>
          <a:bodyPr/>
          <a:lstStyle/>
          <a:p>
            <a:r>
              <a:rPr lang="en-US" dirty="0">
                <a:solidFill>
                  <a:schemeClr val="bg1"/>
                </a:solidFill>
              </a:rPr>
              <a:t>Data</a:t>
            </a:r>
          </a:p>
        </p:txBody>
      </p:sp>
      <p:sp>
        <p:nvSpPr>
          <p:cNvPr id="3" name="Content Placeholder 2">
            <a:extLst>
              <a:ext uri="{FF2B5EF4-FFF2-40B4-BE49-F238E27FC236}">
                <a16:creationId xmlns:a16="http://schemas.microsoft.com/office/drawing/2014/main" id="{75920C2C-BD19-48E8-9699-69BFF5171629}"/>
              </a:ext>
            </a:extLst>
          </p:cNvPr>
          <p:cNvSpPr>
            <a:spLocks noGrp="1"/>
          </p:cNvSpPr>
          <p:nvPr>
            <p:ph idx="1"/>
          </p:nvPr>
        </p:nvSpPr>
        <p:spPr>
          <a:xfrm>
            <a:off x="838200" y="1825624"/>
            <a:ext cx="10515600" cy="50036995"/>
          </a:xfrm>
        </p:spPr>
        <p:txBody>
          <a:bodyPr/>
          <a:lstStyle/>
          <a:p>
            <a:r>
              <a:rPr lang="en-US" b="1" dirty="0"/>
              <a:t>Data: </a:t>
            </a:r>
          </a:p>
          <a:p>
            <a:pPr lvl="1">
              <a:buFont typeface="Wingdings" panose="05000000000000000000" pitchFamily="2" charset="2"/>
              <a:buChar char="§"/>
            </a:pPr>
            <a:r>
              <a:rPr lang="en-US" b="1" dirty="0"/>
              <a:t>Training set: </a:t>
            </a:r>
            <a:r>
              <a:rPr lang="en-US" dirty="0"/>
              <a:t>72983 rows of historical auction record of car dealers for used cars, with 32 features in past purchasing history, car models and specs, and label of whether the car is a bad buy (kicked) or not.</a:t>
            </a:r>
          </a:p>
          <a:p>
            <a:pPr lvl="1">
              <a:buFont typeface="Wingdings" panose="05000000000000000000" pitchFamily="2" charset="2"/>
              <a:buChar char="§"/>
            </a:pPr>
            <a:r>
              <a:rPr lang="en-US" b="1" dirty="0"/>
              <a:t>Testing set: </a:t>
            </a:r>
            <a:r>
              <a:rPr lang="en-US" dirty="0"/>
              <a:t>72983 rows of historical auction record of car dealers for used cars, with 32 features in past purchasing history, car models and specs.</a:t>
            </a:r>
          </a:p>
          <a:p>
            <a:pPr lvl="1">
              <a:buFont typeface="Wingdings" panose="05000000000000000000" pitchFamily="2" charset="2"/>
              <a:buChar char="§"/>
            </a:pPr>
            <a:r>
              <a:rPr lang="en-US" b="1" dirty="0"/>
              <a:t>Missing data: </a:t>
            </a:r>
            <a:r>
              <a:rPr lang="en-US" dirty="0"/>
              <a:t>10 columns has missing data</a:t>
            </a:r>
          </a:p>
          <a:p>
            <a:endParaRPr lang="en-US" dirty="0"/>
          </a:p>
          <a:p>
            <a:endParaRPr lang="en-US" dirty="0"/>
          </a:p>
          <a:p>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E31E36B7-BD24-44B6-9889-A27B05413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Tree>
    <p:extLst>
      <p:ext uri="{BB962C8B-B14F-4D97-AF65-F5344CB8AC3E}">
        <p14:creationId xmlns:p14="http://schemas.microsoft.com/office/powerpoint/2010/main" val="16116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lipart&#10;&#10;Description generated with high confidence">
            <a:extLst>
              <a:ext uri="{FF2B5EF4-FFF2-40B4-BE49-F238E27FC236}">
                <a16:creationId xmlns:a16="http://schemas.microsoft.com/office/drawing/2014/main" id="{BA02639C-BA63-4840-9C78-28E0D9990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
        <p:nvSpPr>
          <p:cNvPr id="5" name="TextBox 4">
            <a:extLst>
              <a:ext uri="{FF2B5EF4-FFF2-40B4-BE49-F238E27FC236}">
                <a16:creationId xmlns:a16="http://schemas.microsoft.com/office/drawing/2014/main" id="{8841D468-7934-48FA-A110-89602E1ACC70}"/>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279CF7B-EDB1-4032-B308-8C24849913F8}"/>
              </a:ext>
            </a:extLst>
          </p:cNvPr>
          <p:cNvSpPr>
            <a:spLocks noGrp="1"/>
          </p:cNvSpPr>
          <p:nvPr>
            <p:ph type="title"/>
          </p:nvPr>
        </p:nvSpPr>
        <p:spPr/>
        <p:txBody>
          <a:bodyPr/>
          <a:lstStyle/>
          <a:p>
            <a:r>
              <a:rPr lang="en-US" dirty="0">
                <a:solidFill>
                  <a:schemeClr val="bg1"/>
                </a:solidFill>
              </a:rPr>
              <a:t>Feature Engineering:</a:t>
            </a:r>
          </a:p>
        </p:txBody>
      </p:sp>
      <p:sp>
        <p:nvSpPr>
          <p:cNvPr id="3" name="Content Placeholder 2">
            <a:extLst>
              <a:ext uri="{FF2B5EF4-FFF2-40B4-BE49-F238E27FC236}">
                <a16:creationId xmlns:a16="http://schemas.microsoft.com/office/drawing/2014/main" id="{BD5151E0-0C17-4079-9A33-864AD41F17BD}"/>
              </a:ext>
            </a:extLst>
          </p:cNvPr>
          <p:cNvSpPr>
            <a:spLocks noGrp="1"/>
          </p:cNvSpPr>
          <p:nvPr>
            <p:ph idx="1"/>
          </p:nvPr>
        </p:nvSpPr>
        <p:spPr>
          <a:xfrm>
            <a:off x="660468" y="1707321"/>
            <a:ext cx="10515600" cy="5329555"/>
          </a:xfrm>
        </p:spPr>
        <p:txBody>
          <a:bodyPr>
            <a:noAutofit/>
          </a:bodyPr>
          <a:lstStyle/>
          <a:p>
            <a:r>
              <a:rPr lang="en-US" sz="1800" b="1" dirty="0"/>
              <a:t>Impute/Transform Missing Values:</a:t>
            </a:r>
          </a:p>
          <a:p>
            <a:pPr lvl="1">
              <a:buFont typeface="Wingdings" panose="05000000000000000000" pitchFamily="2" charset="2"/>
              <a:buChar char="§"/>
            </a:pPr>
            <a:r>
              <a:rPr lang="en-US" sz="1800" dirty="0"/>
              <a:t>Transform ‘Trim’ to binary variable ‘Trim2’ indicating whether car has trim</a:t>
            </a:r>
          </a:p>
          <a:p>
            <a:pPr lvl="1">
              <a:buFont typeface="Wingdings" panose="05000000000000000000" pitchFamily="2" charset="2"/>
              <a:buChar char="§"/>
            </a:pPr>
            <a:r>
              <a:rPr lang="en-US" sz="1800" dirty="0"/>
              <a:t>Impute ‘Transmission’, ‘</a:t>
            </a:r>
            <a:r>
              <a:rPr lang="en-US" sz="1800" dirty="0" err="1"/>
              <a:t>WheelType</a:t>
            </a:r>
            <a:r>
              <a:rPr lang="en-US" sz="1800" dirty="0"/>
              <a:t>’, ‘Nationality’, ‘Size’, ‘</a:t>
            </a:r>
            <a:r>
              <a:rPr lang="en-US" sz="1800" dirty="0" err="1"/>
              <a:t>TopThreeAmericanName</a:t>
            </a:r>
            <a:r>
              <a:rPr lang="en-US" sz="1800" dirty="0"/>
              <a:t>’ with mode value</a:t>
            </a:r>
          </a:p>
          <a:p>
            <a:pPr lvl="1">
              <a:buFont typeface="Wingdings" panose="05000000000000000000" pitchFamily="2" charset="2"/>
              <a:buChar char="§"/>
            </a:pPr>
            <a:r>
              <a:rPr lang="en-US" sz="1800" dirty="0"/>
              <a:t>Impute price variables with median value</a:t>
            </a:r>
          </a:p>
          <a:p>
            <a:pPr lvl="1">
              <a:buFont typeface="Wingdings" panose="05000000000000000000" pitchFamily="2" charset="2"/>
              <a:buChar char="§"/>
            </a:pPr>
            <a:r>
              <a:rPr lang="en-US" sz="1800" dirty="0"/>
              <a:t>Impute ‘AUCGUART’ with ‘YELLOW’ neutral level</a:t>
            </a:r>
          </a:p>
          <a:p>
            <a:r>
              <a:rPr lang="en-US" sz="1800" b="1" dirty="0"/>
              <a:t>Recode/Extract New Features:</a:t>
            </a:r>
          </a:p>
          <a:p>
            <a:pPr lvl="1">
              <a:buFont typeface="Wingdings" panose="05000000000000000000" pitchFamily="2" charset="2"/>
              <a:buChar char="§"/>
            </a:pPr>
            <a:r>
              <a:rPr lang="en-US" sz="1800" dirty="0"/>
              <a:t>Extract new binary features '4D', '2D', 'SEDAN', 'SUV', 'SPORT', 'MINIVAN', 'WAGON', 'COUPE', 'PASSENGER', 'CAB', 'CONVERTIBLE','UTILITY’ from ‘</a:t>
            </a:r>
            <a:r>
              <a:rPr lang="en-US" sz="1800" dirty="0" err="1"/>
              <a:t>Submodel</a:t>
            </a:r>
            <a:r>
              <a:rPr lang="en-US" sz="1800" dirty="0"/>
              <a:t>’</a:t>
            </a:r>
          </a:p>
          <a:p>
            <a:pPr lvl="1">
              <a:buFont typeface="Wingdings" panose="05000000000000000000" pitchFamily="2" charset="2"/>
              <a:buChar char="§"/>
            </a:pPr>
            <a:r>
              <a:rPr lang="en-US" sz="1800" dirty="0"/>
              <a:t>Recode ‘Make’ into top 4 levels and other</a:t>
            </a:r>
          </a:p>
          <a:p>
            <a:pPr lvl="1">
              <a:buFont typeface="Wingdings" panose="05000000000000000000" pitchFamily="2" charset="2"/>
              <a:buChar char="§"/>
            </a:pPr>
            <a:r>
              <a:rPr lang="en-US" sz="1800" dirty="0"/>
              <a:t>Recode ‘Size’ into medium, large, and small</a:t>
            </a:r>
          </a:p>
          <a:p>
            <a:pPr lvl="1">
              <a:buFont typeface="Wingdings" panose="05000000000000000000" pitchFamily="2" charset="2"/>
              <a:buChar char="§"/>
            </a:pPr>
            <a:r>
              <a:rPr lang="en-US" sz="1800" dirty="0"/>
              <a:t>Recode State into top 5 States and other</a:t>
            </a:r>
          </a:p>
          <a:p>
            <a:pPr lvl="1">
              <a:buFont typeface="Wingdings" panose="05000000000000000000" pitchFamily="2" charset="2"/>
              <a:buChar char="§"/>
            </a:pPr>
            <a:r>
              <a:rPr lang="en-US" sz="1800" dirty="0"/>
              <a:t>Extracted premium and depreciation of car’s auction/retail price as percentage of purchase price</a:t>
            </a:r>
          </a:p>
          <a:p>
            <a:pPr lvl="1">
              <a:buFont typeface="Wingdings" panose="05000000000000000000" pitchFamily="2" charset="2"/>
              <a:buChar char="§"/>
            </a:pPr>
            <a:r>
              <a:rPr lang="en-US" sz="1800" dirty="0"/>
              <a:t>Consider extract binary variables from most frequent tokens of ‘Model’ column as a corpus</a:t>
            </a:r>
          </a:p>
          <a:p>
            <a:r>
              <a:rPr lang="en-US" sz="1800" b="1" dirty="0"/>
              <a:t>One hot encode all multi-level categorical variables</a:t>
            </a:r>
          </a:p>
          <a:p>
            <a:r>
              <a:rPr lang="en-US" sz="1800" b="1" dirty="0"/>
              <a:t>Normalize numeric variables</a:t>
            </a:r>
          </a:p>
          <a:p>
            <a:pPr marL="457200" lvl="1" indent="0">
              <a:buNone/>
            </a:pPr>
            <a:endParaRPr lang="en-US" sz="1800" dirty="0"/>
          </a:p>
          <a:p>
            <a:endParaRPr lang="en-US" sz="1800" dirty="0"/>
          </a:p>
          <a:p>
            <a:pPr lvl="1">
              <a:buFont typeface="Wingdings" panose="05000000000000000000" pitchFamily="2" charset="2"/>
              <a:buChar char="§"/>
            </a:pPr>
            <a:endParaRPr lang="en-US" sz="1800" dirty="0"/>
          </a:p>
          <a:p>
            <a:pPr lvl="1">
              <a:buFont typeface="Wingdings" panose="05000000000000000000" pitchFamily="2" charset="2"/>
              <a:buChar char="§"/>
            </a:pPr>
            <a:endParaRPr lang="en-US" sz="1800" dirty="0"/>
          </a:p>
        </p:txBody>
      </p:sp>
    </p:spTree>
    <p:extLst>
      <p:ext uri="{BB962C8B-B14F-4D97-AF65-F5344CB8AC3E}">
        <p14:creationId xmlns:p14="http://schemas.microsoft.com/office/powerpoint/2010/main" val="41846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ipart&#10;&#10;Description generated with high confidence">
            <a:extLst>
              <a:ext uri="{FF2B5EF4-FFF2-40B4-BE49-F238E27FC236}">
                <a16:creationId xmlns:a16="http://schemas.microsoft.com/office/drawing/2014/main" id="{9F43E5C0-3F55-4937-BE31-B95B6AB2F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
        <p:nvSpPr>
          <p:cNvPr id="6" name="TextBox 5">
            <a:extLst>
              <a:ext uri="{FF2B5EF4-FFF2-40B4-BE49-F238E27FC236}">
                <a16:creationId xmlns:a16="http://schemas.microsoft.com/office/drawing/2014/main" id="{55BA1269-7B2B-4DBA-BDD5-476626ED492E}"/>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F94C54A1-959A-41B1-881F-3320DF3718D8}"/>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2E635A9E-00BD-47B5-82CE-C0A862A339E0}"/>
              </a:ext>
            </a:extLst>
          </p:cNvPr>
          <p:cNvSpPr>
            <a:spLocks noGrp="1"/>
          </p:cNvSpPr>
          <p:nvPr>
            <p:ph idx="1"/>
          </p:nvPr>
        </p:nvSpPr>
        <p:spPr>
          <a:xfrm>
            <a:off x="611358" y="1690688"/>
            <a:ext cx="2719440" cy="4351338"/>
          </a:xfrm>
        </p:spPr>
        <p:txBody>
          <a:bodyPr/>
          <a:lstStyle/>
          <a:p>
            <a:r>
              <a:rPr lang="en-US" dirty="0"/>
              <a:t>Model: Logistic Regression</a:t>
            </a:r>
          </a:p>
          <a:p>
            <a:endParaRPr lang="en-US" dirty="0"/>
          </a:p>
          <a:p>
            <a:r>
              <a:rPr lang="en-US" dirty="0"/>
              <a:t>Final selected features: 29 features</a:t>
            </a:r>
          </a:p>
          <a:p>
            <a:pPr marL="0" indent="0">
              <a:buNone/>
            </a:pPr>
            <a:endParaRPr lang="en-US" dirty="0"/>
          </a:p>
        </p:txBody>
      </p:sp>
      <p:pic>
        <p:nvPicPr>
          <p:cNvPr id="4" name="Picture 3">
            <a:extLst>
              <a:ext uri="{FF2B5EF4-FFF2-40B4-BE49-F238E27FC236}">
                <a16:creationId xmlns:a16="http://schemas.microsoft.com/office/drawing/2014/main" id="{6607A92A-1DA8-4A3B-B0FF-B65917695872}"/>
              </a:ext>
            </a:extLst>
          </p:cNvPr>
          <p:cNvPicPr>
            <a:picLocks noChangeAspect="1"/>
          </p:cNvPicPr>
          <p:nvPr/>
        </p:nvPicPr>
        <p:blipFill>
          <a:blip r:embed="rId3"/>
          <a:stretch>
            <a:fillRect/>
          </a:stretch>
        </p:blipFill>
        <p:spPr>
          <a:xfrm>
            <a:off x="3837015" y="1690688"/>
            <a:ext cx="6498270" cy="4736590"/>
          </a:xfrm>
          <a:prstGeom prst="rect">
            <a:avLst/>
          </a:prstGeom>
        </p:spPr>
      </p:pic>
    </p:spTree>
    <p:extLst>
      <p:ext uri="{BB962C8B-B14F-4D97-AF65-F5344CB8AC3E}">
        <p14:creationId xmlns:p14="http://schemas.microsoft.com/office/powerpoint/2010/main" val="37014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BCA55A-9D0E-4905-AC4B-AB018FE1B516}"/>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CAB5E7B-AA41-416B-9853-5DDA12C481F0}"/>
              </a:ext>
            </a:extLst>
          </p:cNvPr>
          <p:cNvSpPr>
            <a:spLocks noGrp="1"/>
          </p:cNvSpPr>
          <p:nvPr>
            <p:ph type="title"/>
          </p:nvPr>
        </p:nvSpPr>
        <p:spPr/>
        <p:txBody>
          <a:bodyPr/>
          <a:lstStyle/>
          <a:p>
            <a:r>
              <a:rPr lang="en-US" dirty="0">
                <a:solidFill>
                  <a:schemeClr val="bg1"/>
                </a:solidFill>
              </a:rPr>
              <a:t>Model Validation</a:t>
            </a:r>
          </a:p>
        </p:txBody>
      </p:sp>
      <p:sp>
        <p:nvSpPr>
          <p:cNvPr id="3" name="Content Placeholder 2">
            <a:extLst>
              <a:ext uri="{FF2B5EF4-FFF2-40B4-BE49-F238E27FC236}">
                <a16:creationId xmlns:a16="http://schemas.microsoft.com/office/drawing/2014/main" id="{BF3205D9-E464-4915-94FB-4EEE5F3720E2}"/>
              </a:ext>
            </a:extLst>
          </p:cNvPr>
          <p:cNvSpPr>
            <a:spLocks noGrp="1"/>
          </p:cNvSpPr>
          <p:nvPr>
            <p:ph idx="1"/>
          </p:nvPr>
        </p:nvSpPr>
        <p:spPr/>
        <p:txBody>
          <a:bodyPr/>
          <a:lstStyle/>
          <a:p>
            <a:r>
              <a:rPr lang="en-US" dirty="0"/>
              <a:t>Accuracy Score: 88%</a:t>
            </a:r>
          </a:p>
          <a:p>
            <a:r>
              <a:rPr lang="en-US" dirty="0"/>
              <a:t>Recall: 99.9%</a:t>
            </a:r>
          </a:p>
          <a:p>
            <a:r>
              <a:rPr lang="en-US" dirty="0"/>
              <a:t>Specification: 0.03%</a:t>
            </a:r>
          </a:p>
          <a:p>
            <a:r>
              <a:rPr lang="en-US" dirty="0"/>
              <a:t>Precision: 88%</a:t>
            </a:r>
          </a:p>
          <a:p>
            <a:r>
              <a:rPr lang="en-US" dirty="0"/>
              <a:t>F1 score: 93.5%</a:t>
            </a:r>
          </a:p>
          <a:p>
            <a:endParaRPr lang="en-US" dirty="0"/>
          </a:p>
        </p:txBody>
      </p:sp>
      <p:pic>
        <p:nvPicPr>
          <p:cNvPr id="4" name="Picture 3">
            <a:extLst>
              <a:ext uri="{FF2B5EF4-FFF2-40B4-BE49-F238E27FC236}">
                <a16:creationId xmlns:a16="http://schemas.microsoft.com/office/drawing/2014/main" id="{9DECDE54-4EE8-45F1-A8ED-2F573EE8AED9}"/>
              </a:ext>
            </a:extLst>
          </p:cNvPr>
          <p:cNvPicPr>
            <a:picLocks noChangeAspect="1"/>
          </p:cNvPicPr>
          <p:nvPr/>
        </p:nvPicPr>
        <p:blipFill>
          <a:blip r:embed="rId2"/>
          <a:stretch>
            <a:fillRect/>
          </a:stretch>
        </p:blipFill>
        <p:spPr>
          <a:xfrm>
            <a:off x="6405929" y="1825625"/>
            <a:ext cx="5429250" cy="363855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63177E65-3AB1-47EC-81BB-D1F2F0ADD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Tree>
    <p:extLst>
      <p:ext uri="{BB962C8B-B14F-4D97-AF65-F5344CB8AC3E}">
        <p14:creationId xmlns:p14="http://schemas.microsoft.com/office/powerpoint/2010/main" val="33524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5A7458-5C87-4754-84F5-18019A2E0A01}"/>
              </a:ext>
            </a:extLst>
          </p:cNvPr>
          <p:cNvSpPr txBox="1"/>
          <p:nvPr/>
        </p:nvSpPr>
        <p:spPr>
          <a:xfrm>
            <a:off x="0" y="0"/>
            <a:ext cx="12192000" cy="1550011"/>
          </a:xfrm>
          <a:prstGeom prst="rect">
            <a:avLst/>
          </a:prstGeom>
          <a:solidFill>
            <a:srgbClr val="F24D2C"/>
          </a:solidFill>
        </p:spPr>
        <p:txBody>
          <a:bodyPr wrap="square" rtlCol="0">
            <a:spAutoFit/>
          </a:bodyPr>
          <a:lstStyle/>
          <a:p>
            <a:endParaRPr lang="en-US" dirty="0"/>
          </a:p>
        </p:txBody>
      </p:sp>
      <p:pic>
        <p:nvPicPr>
          <p:cNvPr id="4" name="Picture 3" descr="A picture containing clipart&#10;&#10;Description generated with high confidence">
            <a:extLst>
              <a:ext uri="{FF2B5EF4-FFF2-40B4-BE49-F238E27FC236}">
                <a16:creationId xmlns:a16="http://schemas.microsoft.com/office/drawing/2014/main" id="{E2FF747E-57E7-4EB2-A16C-69DA2B7B6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137" y="5695540"/>
            <a:ext cx="2031863" cy="1162460"/>
          </a:xfrm>
          <a:prstGeom prst="rect">
            <a:avLst/>
          </a:prstGeom>
        </p:spPr>
      </p:pic>
      <p:sp>
        <p:nvSpPr>
          <p:cNvPr id="2" name="Title 1">
            <a:extLst>
              <a:ext uri="{FF2B5EF4-FFF2-40B4-BE49-F238E27FC236}">
                <a16:creationId xmlns:a16="http://schemas.microsoft.com/office/drawing/2014/main" id="{2EE735B5-0D15-4468-B813-19B8A6C32B76}"/>
              </a:ext>
            </a:extLst>
          </p:cNvPr>
          <p:cNvSpPr>
            <a:spLocks noGrp="1"/>
          </p:cNvSpPr>
          <p:nvPr>
            <p:ph type="title"/>
          </p:nvPr>
        </p:nvSpPr>
        <p:spPr/>
        <p:txBody>
          <a:bodyPr/>
          <a:lstStyle/>
          <a:p>
            <a:r>
              <a:rPr lang="en-US" dirty="0">
                <a:solidFill>
                  <a:schemeClr val="bg1"/>
                </a:solidFill>
              </a:rPr>
              <a:t>Important Insights</a:t>
            </a:r>
          </a:p>
        </p:txBody>
      </p:sp>
      <p:sp>
        <p:nvSpPr>
          <p:cNvPr id="3" name="Content Placeholder 2">
            <a:extLst>
              <a:ext uri="{FF2B5EF4-FFF2-40B4-BE49-F238E27FC236}">
                <a16:creationId xmlns:a16="http://schemas.microsoft.com/office/drawing/2014/main" id="{854B8B09-4328-40EC-BE03-612100EF1417}"/>
              </a:ext>
            </a:extLst>
          </p:cNvPr>
          <p:cNvSpPr>
            <a:spLocks noGrp="1"/>
          </p:cNvSpPr>
          <p:nvPr>
            <p:ph idx="1"/>
          </p:nvPr>
        </p:nvSpPr>
        <p:spPr/>
        <p:txBody>
          <a:bodyPr>
            <a:normAutofit fontScale="77500" lnSpcReduction="20000"/>
          </a:bodyPr>
          <a:lstStyle/>
          <a:p>
            <a:r>
              <a:rPr lang="en-US" b="1" dirty="0"/>
              <a:t>Pricing factor: </a:t>
            </a:r>
            <a:r>
              <a:rPr lang="en-US" dirty="0"/>
              <a:t>vehicle’s pricing has interesting impact on vehicle’s chance to be kicked. Specifically, the higher the current average auction price and the lower the current average retail price, the higher the chance that the car will be kicked back, since going back to auction other than retail for this car has a larger chance of recovering purchase value. The higher the historical purchase price and the lower the historical retail price, the higher the chance that the car will be kicked back, since the car is more likely to be over-valued and over-paid at time when initial purchase happened.  </a:t>
            </a:r>
          </a:p>
          <a:p>
            <a:r>
              <a:rPr lang="en-US" b="1" dirty="0"/>
              <a:t>Vehicle condition at purchase: </a:t>
            </a:r>
            <a:r>
              <a:rPr lang="en-US" dirty="0"/>
              <a:t>cars initially purchased at a higher price, will less likely be a kicked car, since the higher premium paid, the better quality the car is inspected to be at the time of purchase. However, the larger the mileages put on the car and older the car is at purchase, the higher the chance that the car will be kicked for issues happening in the future. </a:t>
            </a:r>
          </a:p>
          <a:p>
            <a:r>
              <a:rPr lang="en-US" b="1" dirty="0"/>
              <a:t>Car features: </a:t>
            </a:r>
            <a:r>
              <a:rPr lang="en-US" dirty="0"/>
              <a:t>manual cars are less likely to be kicked back, as manual car are more of a niche car with inelastic demand that serve the choosers. Car at higher demand in the market than other cars on average will have higher chance to be kicked back, as the popularity factor may cause the car to be initially paid for at higher price (valued with lower risk of not being sold). </a:t>
            </a:r>
          </a:p>
        </p:txBody>
      </p:sp>
    </p:spTree>
    <p:extLst>
      <p:ext uri="{BB962C8B-B14F-4D97-AF65-F5344CB8AC3E}">
        <p14:creationId xmlns:p14="http://schemas.microsoft.com/office/powerpoint/2010/main" val="3201677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616</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eBay  Don’t Get Kicked Classification Data  Challenge</vt:lpstr>
      <vt:lpstr>Problem Overview  </vt:lpstr>
      <vt:lpstr>Data</vt:lpstr>
      <vt:lpstr>Feature Engineering:</vt:lpstr>
      <vt:lpstr>Methodology</vt:lpstr>
      <vt:lpstr>Model Validation</vt:lpstr>
      <vt:lpstr>Important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eBay  Don’t Get Kicked Classification Challenge</dc:title>
  <dc:creator>Meghan Menghan Ding</dc:creator>
  <cp:lastModifiedBy>Meghan Menghan Ding</cp:lastModifiedBy>
  <cp:revision>12</cp:revision>
  <dcterms:created xsi:type="dcterms:W3CDTF">2017-09-26T23:18:31Z</dcterms:created>
  <dcterms:modified xsi:type="dcterms:W3CDTF">2017-09-27T01:45:44Z</dcterms:modified>
</cp:coreProperties>
</file>