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2"/>
  </p:handoutMasterIdLst>
  <p:sldIdLst>
    <p:sldId id="256" r:id="rId2"/>
    <p:sldId id="258" r:id="rId3"/>
    <p:sldId id="277" r:id="rId4"/>
    <p:sldId id="276" r:id="rId5"/>
    <p:sldId id="278" r:id="rId6"/>
    <p:sldId id="279" r:id="rId7"/>
    <p:sldId id="280" r:id="rId8"/>
    <p:sldId id="281" r:id="rId9"/>
    <p:sldId id="274" r:id="rId10"/>
    <p:sldId id="261" r:id="rId11"/>
    <p:sldId id="275" r:id="rId12"/>
    <p:sldId id="273" r:id="rId13"/>
    <p:sldId id="282" r:id="rId14"/>
    <p:sldId id="283" r:id="rId15"/>
    <p:sldId id="284" r:id="rId16"/>
    <p:sldId id="267" r:id="rId17"/>
    <p:sldId id="285" r:id="rId18"/>
    <p:sldId id="286" r:id="rId19"/>
    <p:sldId id="287" r:id="rId20"/>
    <p:sldId id="257" r:id="rId21"/>
  </p:sldIdLst>
  <p:sldSz cx="9144000" cy="6858000" type="screen4x3"/>
  <p:notesSz cx="6797675" cy="9874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5100"/>
    <a:srgbClr val="FF9900"/>
    <a:srgbClr val="2F0AA4"/>
    <a:srgbClr val="6539F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49" autoAdjust="0"/>
    <p:restoredTop sz="90929"/>
  </p:normalViewPr>
  <p:slideViewPr>
    <p:cSldViewPr>
      <p:cViewPr varScale="1">
        <p:scale>
          <a:sx n="67" d="100"/>
          <a:sy n="67" d="100"/>
        </p:scale>
        <p:origin x="-12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notesViewPr>
    <p:cSldViewPr>
      <p:cViewPr varScale="1">
        <p:scale>
          <a:sx n="53" d="100"/>
          <a:sy n="53" d="100"/>
        </p:scale>
        <p:origin x="-1932" y="-84"/>
      </p:cViewPr>
      <p:guideLst>
        <p:guide orient="horz" pos="3110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fld id="{9F8B0260-B89D-4AF2-AD96-4EDEC5F969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6413" y="184150"/>
            <a:ext cx="2284412" cy="3017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0" y="184150"/>
            <a:ext cx="6704013" cy="3017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71538" y="1492250"/>
            <a:ext cx="3810000" cy="170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33938" y="1492250"/>
            <a:ext cx="3810000" cy="170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7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CCF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75" y="6691313"/>
            <a:ext cx="147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/>
            <a:fld id="{A4B096F5-35A5-402F-A57F-573C512609E7}" type="slidenum">
              <a:rPr lang="en-US" sz="1000" b="1">
                <a:solidFill>
                  <a:schemeClr val="bg1"/>
                </a:solidFill>
                <a:latin typeface="Arial" charset="0"/>
              </a:rPr>
              <a:pPr eaLnBrk="0" hangingPunct="0"/>
              <a:t>‹#›</a:t>
            </a:fld>
            <a:endParaRPr lang="en-US" sz="10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84150"/>
            <a:ext cx="914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1492250"/>
            <a:ext cx="777240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990600"/>
            <a:ext cx="9142413" cy="76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June 21, 2004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334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61950" y="6143625"/>
            <a:ext cx="8458200" cy="428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4" name="Picture 10" descr="H:\docs\gallery\ICSI_color_cmyk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15200" y="6203950"/>
            <a:ext cx="592138" cy="654050"/>
          </a:xfrm>
          <a:prstGeom prst="rect">
            <a:avLst/>
          </a:prstGeom>
          <a:noFill/>
        </p:spPr>
      </p:pic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01000" y="6248400"/>
            <a:ext cx="609600" cy="457200"/>
          </a:xfrm>
          <a:prstGeom prst="rect">
            <a:avLst/>
          </a:prstGeom>
          <a:noFill/>
        </p:spPr>
      </p:pic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361950" y="6143625"/>
            <a:ext cx="8458200" cy="428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997" name="Picture 13" descr="H:\docs\gallery\ICSI_color_cmyk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15200" y="6203950"/>
            <a:ext cx="592138" cy="654050"/>
          </a:xfrm>
          <a:prstGeom prst="rect">
            <a:avLst/>
          </a:prstGeom>
          <a:noFill/>
        </p:spPr>
      </p:pic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01000" y="6248400"/>
            <a:ext cx="609600" cy="457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2pPr>
      <a:lvl3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3pPr>
      <a:lvl4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4pPr>
      <a:lvl5pPr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5pPr>
      <a:lvl6pPr marL="457200"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6pPr>
      <a:lvl7pPr marL="914400"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7pPr>
      <a:lvl8pPr marL="1371600"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8pPr>
      <a:lvl9pPr marL="1828800" algn="ctr" rtl="0" eaLnBrk="1" fontAlgn="base" hangingPunct="1">
        <a:lnSpc>
          <a:spcPct val="93000"/>
        </a:lnSpc>
        <a:spcBef>
          <a:spcPct val="0"/>
        </a:spcBef>
        <a:spcAft>
          <a:spcPct val="0"/>
        </a:spcAft>
        <a:defRPr sz="2800" b="1" i="1">
          <a:solidFill>
            <a:srgbClr val="000099"/>
          </a:solidFill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rgbClr val="FF0033"/>
        </a:buClr>
        <a:buSzPct val="81000"/>
        <a:buFont typeface="Wingdings" pitchFamily="2" charset="2"/>
        <a:buChar char="n"/>
        <a:defRPr sz="2200" b="1" i="1">
          <a:solidFill>
            <a:srgbClr val="2F0AA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5000"/>
        <a:buFont typeface="ZapfDingbats" pitchFamily="82" charset="2"/>
        <a:buChar char="u"/>
        <a:defRPr sz="2000" i="1">
          <a:solidFill>
            <a:srgbClr val="2F0AA4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ZapfDingbats" pitchFamily="82" charset="2"/>
        <a:buChar char="t"/>
        <a:defRPr i="1">
          <a:solidFill>
            <a:srgbClr val="2F0AA4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ZapfDingbats" pitchFamily="82" charset="2"/>
        <a:buChar char="t"/>
        <a:defRPr sz="1600" b="1" i="1">
          <a:solidFill>
            <a:srgbClr val="2F0AA4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2F0AA4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2F0AA4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2F0AA4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2F0AA4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rgbClr val="2F0AA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143000"/>
          </a:xfrm>
        </p:spPr>
        <p:txBody>
          <a:bodyPr/>
          <a:lstStyle/>
          <a:p>
            <a:r>
              <a:rPr lang="en-US" sz="3600"/>
              <a:t>Tandem Connectionist Feature Extraction for Conversational Speech Recognition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827213"/>
          </a:xfrm>
        </p:spPr>
        <p:txBody>
          <a:bodyPr/>
          <a:lstStyle/>
          <a:p>
            <a:r>
              <a:rPr lang="en-US"/>
              <a:t>Qifeng Zhu, Barry Chen, </a:t>
            </a:r>
          </a:p>
          <a:p>
            <a:r>
              <a:rPr lang="en-US"/>
              <a:t>Nelson Morgan, Andreas Stolcke</a:t>
            </a:r>
          </a:p>
          <a:p>
            <a:r>
              <a:rPr lang="en-US" sz="2400" i="0"/>
              <a:t>ICSI &amp; SRI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1400" i="0">
                <a:solidFill>
                  <a:schemeClr val="tx2"/>
                </a:solidFill>
                <a:latin typeface="Times New Roman" pitchFamily="18" charset="0"/>
              </a:rPr>
              <a:t>June 21, 2004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048000" y="6248400"/>
            <a:ext cx="334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i="0">
                <a:solidFill>
                  <a:schemeClr val="tx2"/>
                </a:solidFill>
                <a:latin typeface="Times New Roman" pitchFamily="18" charset="0"/>
              </a:rPr>
              <a:t>Tandem Connectionist Feature Extraction for Conversational Speech Recognition</a:t>
            </a:r>
          </a:p>
        </p:txBody>
      </p:sp>
      <p:sp>
        <p:nvSpPr>
          <p:cNvPr id="2054" name="Oval 6"/>
          <p:cNvSpPr>
            <a:spLocks noChangeArrowheads="1"/>
          </p:cNvSpPr>
          <p:nvPr/>
        </p:nvSpPr>
        <p:spPr bwMode="auto">
          <a:xfrm>
            <a:off x="361950" y="6143625"/>
            <a:ext cx="8458200" cy="428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7" descr="H:\docs\gallery\ICSI_color_cmy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6203950"/>
            <a:ext cx="592138" cy="654050"/>
          </a:xfrm>
          <a:prstGeom prst="rect">
            <a:avLst/>
          </a:prstGeom>
          <a:noFill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6248400"/>
            <a:ext cx="6096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*3 Feature Combination: Better Performance, No Dimensionality Increase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2771775"/>
          </a:xfrm>
        </p:spPr>
        <p:txBody>
          <a:bodyPr/>
          <a:lstStyle/>
          <a:p>
            <a:r>
              <a:rPr lang="en-US"/>
              <a:t>Combine PLP-MLP (full band/short term) and TRAPS (sub-band/long term) outputs as posteriors.</a:t>
            </a:r>
            <a:endParaRPr lang="en-US">
              <a:ea typeface="宋体" pitchFamily="2" charset="-122"/>
            </a:endParaRPr>
          </a:p>
          <a:p>
            <a:r>
              <a:rPr lang="en-US"/>
              <a:t>Use Inverse Entropy Weighting to combine two MLP outputs in the posterior level.</a:t>
            </a:r>
          </a:p>
          <a:p>
            <a:r>
              <a:rPr lang="en-US"/>
              <a:t>Both frame accuracy and recognition word accuracy get improved with the combined feature.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4400" y="4343400"/>
          <a:ext cx="6934200" cy="1046163"/>
        </p:xfrm>
        <a:graphic>
          <a:graphicData uri="http://schemas.openxmlformats.org/presentationml/2006/ole">
            <p:oleObj spid="_x0000_s7172" name="Equation" r:id="rId3" imgW="3619440" imgH="6602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19175"/>
          </a:xfrm>
        </p:spPr>
        <p:txBody>
          <a:bodyPr/>
          <a:lstStyle/>
          <a:p>
            <a:r>
              <a:rPr lang="en-US"/>
              <a:t>Usually What to Expect for a Feature Transform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639888"/>
            <a:ext cx="7772400" cy="2436812"/>
          </a:xfrm>
        </p:spPr>
        <p:txBody>
          <a:bodyPr/>
          <a:lstStyle/>
          <a:p>
            <a:r>
              <a:rPr lang="en-US"/>
              <a:t>Find the discriminative information (such as LDA).</a:t>
            </a:r>
          </a:p>
          <a:p>
            <a:r>
              <a:rPr lang="en-US"/>
              <a:t>Make the feature fit the model better, especially for the Gaussian likelihood computation(such as MLLT)</a:t>
            </a:r>
          </a:p>
          <a:p>
            <a:r>
              <a:rPr lang="en-US"/>
              <a:t>Reduce feature dimensionality to reduce computation and to avoid the ‘curse’.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" y="4495800"/>
            <a:ext cx="80772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solidFill>
                  <a:srgbClr val="885100"/>
                </a:solidFill>
                <a:latin typeface="Times New Roman" pitchFamily="18" charset="0"/>
              </a:rPr>
              <a:t>With the good properties of the MLP outputs,  MLPs can be viewed as a </a:t>
            </a:r>
            <a:r>
              <a:rPr lang="en-US" sz="2400" b="1">
                <a:solidFill>
                  <a:srgbClr val="885100"/>
                </a:solidFill>
                <a:latin typeface="Times New Roman" pitchFamily="18" charset="0"/>
              </a:rPr>
              <a:t>nonlinear</a:t>
            </a:r>
            <a:r>
              <a:rPr lang="en-US" sz="2400" i="0">
                <a:solidFill>
                  <a:srgbClr val="885100"/>
                </a:solidFill>
                <a:latin typeface="Times New Roman" pitchFamily="18" charset="0"/>
              </a:rPr>
              <a:t> feature transform for these purposes.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pic>
        <p:nvPicPr>
          <p:cNvPr id="25604" name="Picture 4" descr="Z:\docs\pics\posterior_combo_detailed_color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458200" cy="4492625"/>
          </a:xfrm>
          <a:prstGeom prst="rect">
            <a:avLst/>
          </a:prstGeom>
          <a:noFill/>
        </p:spPr>
      </p:pic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19175"/>
          </a:xfrm>
          <a:noFill/>
          <a:ln/>
        </p:spPr>
        <p:txBody>
          <a:bodyPr/>
          <a:lstStyle/>
          <a:p>
            <a:r>
              <a:rPr lang="en-US"/>
              <a:t>The Feature Generation Diagram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19175"/>
          </a:xfrm>
        </p:spPr>
        <p:txBody>
          <a:bodyPr/>
          <a:lstStyle/>
          <a:p>
            <a:r>
              <a:rPr lang="en-US"/>
              <a:t>Some Practical Details in Feature Generation and HMM Decoding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492250"/>
            <a:ext cx="7772400" cy="3776663"/>
          </a:xfrm>
        </p:spPr>
        <p:txBody>
          <a:bodyPr/>
          <a:lstStyle/>
          <a:p>
            <a:r>
              <a:rPr lang="en-US"/>
              <a:t>Gaussian Weight Tuning for the augmented feature.</a:t>
            </a:r>
          </a:p>
          <a:p>
            <a:r>
              <a:rPr lang="en-US"/>
              <a:t>Another per-speaker normalization after MLP transform.</a:t>
            </a:r>
          </a:p>
          <a:p>
            <a:r>
              <a:rPr lang="en-US"/>
              <a:t>KLT based truncation can be applied without affecting recognition performance. (The first 25 dimensions keep 98% of the total variance.)</a:t>
            </a:r>
          </a:p>
          <a:p>
            <a:r>
              <a:rPr lang="en-US"/>
              <a:t>MLP features are appended to regular PLP features to form the final features for the HMM.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0825" cy="381000"/>
          </a:xfrm>
        </p:spPr>
        <p:txBody>
          <a:bodyPr/>
          <a:lstStyle/>
          <a:p>
            <a:r>
              <a:rPr lang="en-US"/>
              <a:t>Recognition Experiments</a:t>
            </a:r>
          </a:p>
        </p:txBody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46588"/>
          </a:xfrm>
        </p:spPr>
        <p:txBody>
          <a:bodyPr/>
          <a:lstStyle/>
          <a:p>
            <a:r>
              <a:rPr lang="en-US"/>
              <a:t>Recognition task is the NIST 2001 Hub5 testset (6 hours conversational telephone speech).</a:t>
            </a:r>
          </a:p>
          <a:p>
            <a:r>
              <a:rPr lang="en-US"/>
              <a:t>Training uses 68 hours mainly from the Switchboard Corpus for the initial evaluation. </a:t>
            </a:r>
          </a:p>
          <a:p>
            <a:r>
              <a:rPr lang="en-US"/>
              <a:t>SRI Decipher system is used for these experiments.</a:t>
            </a:r>
          </a:p>
          <a:p>
            <a:r>
              <a:rPr lang="en-US"/>
              <a:t>Gender dependent HMM system, bi-gram LM, Nbest decoding and re-score, using VTLN, HLDA in the PLP baseline feature with first three derivatives.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581025" y="1447800"/>
          <a:ext cx="8027988" cy="4427538"/>
        </p:xfrm>
        <a:graphic>
          <a:graphicData uri="http://schemas.openxmlformats.org/presentationml/2006/ole">
            <p:oleObj spid="_x0000_s36866" name="Chart" r:id="rId3" imgW="8029824" imgH="4429480" progId="MSGraph.Chart.8">
              <p:embed followColorScheme="full"/>
            </p:oleObj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0" y="2819400"/>
            <a:ext cx="2438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latin typeface="Times New Roman" pitchFamily="18" charset="0"/>
              </a:rPr>
              <a:t>A 8.6% relative error reduction was achieved on this task using the combined MLP feature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04800"/>
            <a:ext cx="914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3000"/>
              </a:lnSpc>
            </a:pPr>
            <a:r>
              <a:rPr lang="en-US" sz="2800" b="1">
                <a:solidFill>
                  <a:srgbClr val="000099"/>
                </a:solidFill>
              </a:rPr>
              <a:t>Recognition with a ‘Plain’ System with ML 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1143000"/>
          </a:xfrm>
        </p:spPr>
        <p:txBody>
          <a:bodyPr/>
          <a:lstStyle/>
          <a:p>
            <a:r>
              <a:rPr lang="en-US"/>
              <a:t>Concerns for a Novel Feature: Scale and Carry Through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795463"/>
            <a:ext cx="7772400" cy="2892425"/>
          </a:xfrm>
        </p:spPr>
        <p:txBody>
          <a:bodyPr/>
          <a:lstStyle/>
          <a:p>
            <a:r>
              <a:rPr lang="en-US"/>
              <a:t>Scale to larger training sets</a:t>
            </a:r>
          </a:p>
          <a:p>
            <a:r>
              <a:rPr lang="en-US"/>
              <a:t>Improvements carry through with other advanced technologies:</a:t>
            </a:r>
          </a:p>
          <a:p>
            <a:pPr lvl="1"/>
            <a:r>
              <a:rPr lang="en-US"/>
              <a:t>Adaptation</a:t>
            </a:r>
          </a:p>
          <a:p>
            <a:pPr lvl="1"/>
            <a:r>
              <a:rPr lang="en-US"/>
              <a:t>MMIE discriminative training</a:t>
            </a:r>
          </a:p>
          <a:p>
            <a:pPr lvl="1"/>
            <a:r>
              <a:rPr lang="en-US"/>
              <a:t>Better LM rescore</a:t>
            </a:r>
          </a:p>
          <a:p>
            <a:pPr lvl="1"/>
            <a:r>
              <a:rPr lang="en-US"/>
              <a:t>System combination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609600" y="1295400"/>
          <a:ext cx="8077200" cy="5395913"/>
        </p:xfrm>
        <a:graphic>
          <a:graphicData uri="http://schemas.openxmlformats.org/presentationml/2006/ole">
            <p:oleObj spid="_x0000_s37890" name="Chart" r:id="rId3" imgW="8058624" imgH="4438849" progId="MSGraph.Chart.8">
              <p:embed followColorScheme="full"/>
            </p:oleObj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486400" y="1371600"/>
            <a:ext cx="2895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i="0">
                <a:latin typeface="Times New Roman" pitchFamily="18" charset="0"/>
              </a:rPr>
              <a:t>A 8.9% relative error reduction. 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i="0">
                <a:latin typeface="Times New Roman" pitchFamily="18" charset="0"/>
              </a:rPr>
              <a:t>Block diagonal MLLR adaptation, no need to cross adapt the PLP feature with MLP feature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i="0">
                <a:latin typeface="Times New Roman" pitchFamily="18" charset="0"/>
              </a:rPr>
              <a:t>MLP feature works well with adaptation!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81000" y="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3000"/>
              </a:lnSpc>
            </a:pPr>
            <a:r>
              <a:rPr lang="en-US" sz="2800" b="1">
                <a:solidFill>
                  <a:srgbClr val="000099"/>
                </a:solidFill>
              </a:rPr>
              <a:t>Results with Adaptation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81025" y="1447800"/>
          <a:ext cx="6989763" cy="4440238"/>
        </p:xfrm>
        <a:graphic>
          <a:graphicData uri="http://schemas.openxmlformats.org/presentationml/2006/ole">
            <p:oleObj spid="_x0000_s38914" name="Chart" r:id="rId3" imgW="6991872" imgH="4438849" progId="MSGraph.Chart.8">
              <p:embed followColorScheme="full"/>
            </p:oleObj>
          </a:graphicData>
        </a:graphic>
      </p:graphicFrame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62000" y="0"/>
            <a:ext cx="7772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i="0">
                <a:solidFill>
                  <a:schemeClr val="tx2"/>
                </a:solidFill>
                <a:latin typeface="Times New Roman" pitchFamily="18" charset="0"/>
              </a:rPr>
              <a:t>Results in a Full-Fledged System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248400" y="1447800"/>
            <a:ext cx="2438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i="0">
                <a:latin typeface="Times New Roman" pitchFamily="18" charset="0"/>
              </a:rPr>
              <a:t>Male only, 200 hours training, discriminative training and adaptation.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i="0">
                <a:latin typeface="Times New Roman" pitchFamily="18" charset="0"/>
              </a:rPr>
              <a:t>6.1%-8.2% error reduction with the advanced system.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" y="304800"/>
            <a:ext cx="9140825" cy="3810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492250"/>
            <a:ext cx="7772400" cy="3441700"/>
          </a:xfrm>
        </p:spPr>
        <p:txBody>
          <a:bodyPr/>
          <a:lstStyle/>
          <a:p>
            <a:r>
              <a:rPr lang="en-US"/>
              <a:t>Feature extraction is usually a bottom-top process. Most class-driven top-bottom supervised transforms are linear transforms. </a:t>
            </a:r>
          </a:p>
          <a:p>
            <a:r>
              <a:rPr lang="en-US"/>
              <a:t>MLP based data driven nonlinear feature transform works well in LVCSR task.</a:t>
            </a:r>
          </a:p>
          <a:p>
            <a:r>
              <a:rPr lang="en-US"/>
              <a:t>The work presented here discusses some nice properties of the MLP feature, which might be responsible for the improvement.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867400" y="5638800"/>
            <a:ext cx="24384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solidFill>
                  <a:srgbClr val="885100"/>
                </a:solidFill>
                <a:latin typeface="Times New Roman" pitchFamily="18" charset="0"/>
              </a:rPr>
              <a:t>The End. Thanks.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/>
          <a:lstStyle/>
          <a:p>
            <a:r>
              <a:rPr lang="en-US"/>
              <a:t>Using Multi-Layer Perceptron (MLP) in Feature Extraction for Speech Recognition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3441700"/>
          </a:xfrm>
        </p:spPr>
        <p:txBody>
          <a:bodyPr/>
          <a:lstStyle/>
          <a:p>
            <a:r>
              <a:rPr lang="en-US"/>
              <a:t>Acoustic modeling: a machine learning algorithm to learn phone posteriors (Hybrid system).</a:t>
            </a:r>
          </a:p>
          <a:p>
            <a:r>
              <a:rPr lang="en-US"/>
              <a:t>Data driven feature extraction / data driven nonlinear feature transformation (Tandem system).</a:t>
            </a:r>
          </a:p>
          <a:p>
            <a:r>
              <a:rPr lang="en-US"/>
              <a:t>This work extends the second approach. We present some properties of MLP based transform, the recognition system set-up and the recognition performance with this novel feature.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276600" y="5410200"/>
            <a:ext cx="31242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solidFill>
                  <a:srgbClr val="885100"/>
                </a:solidFill>
                <a:latin typeface="Times New Roman" pitchFamily="18" charset="0"/>
              </a:rPr>
              <a:t>It’s about the feature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5000625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" y="457200"/>
            <a:ext cx="9140825" cy="169863"/>
          </a:xfrm>
        </p:spPr>
        <p:txBody>
          <a:bodyPr/>
          <a:lstStyle/>
          <a:p>
            <a:r>
              <a:rPr lang="en-US"/>
              <a:t>MLP Training</a:t>
            </a:r>
            <a:endParaRPr lang="en-US"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04800" y="3048000"/>
            <a:ext cx="51054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971800" y="1447800"/>
            <a:ext cx="609600" cy="3810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endParaRPr lang="en-US" sz="2000" i="0">
              <a:latin typeface="Times New Roman" pitchFamily="18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2667000"/>
            <a:ext cx="1265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 i="0">
                <a:latin typeface="Times New Roman" pitchFamily="18" charset="0"/>
              </a:rPr>
              <a:t>TRAPs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505200" y="1371600"/>
            <a:ext cx="1265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 i="0">
                <a:latin typeface="Times New Roman" pitchFamily="18" charset="0"/>
              </a:rPr>
              <a:t>PLP-MLP</a:t>
            </a:r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5562600" y="1600200"/>
            <a:ext cx="3276600" cy="3776663"/>
          </a:xfrm>
          <a:noFill/>
          <a:ln/>
        </p:spPr>
        <p:txBody>
          <a:bodyPr/>
          <a:lstStyle/>
          <a:p>
            <a:r>
              <a:rPr lang="en-US"/>
              <a:t>MLPs with 46 phone targets can be trained with different inputs, taking different views of the time-frequency plane.</a:t>
            </a:r>
          </a:p>
          <a:p>
            <a:r>
              <a:rPr lang="en-US"/>
              <a:t>PLPMLP focus on full band short term, while TRAPs (HATs) focus on sub-band long term.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066800" y="5638800"/>
            <a:ext cx="3154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Different Inputs to MLP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" y="304800"/>
            <a:ext cx="9140825" cy="381000"/>
          </a:xfrm>
        </p:spPr>
        <p:txBody>
          <a:bodyPr/>
          <a:lstStyle/>
          <a:p>
            <a:r>
              <a:rPr lang="en-US"/>
              <a:t>MLP outputs as features to HMM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492250"/>
            <a:ext cx="7772400" cy="4446588"/>
          </a:xfrm>
        </p:spPr>
        <p:txBody>
          <a:bodyPr/>
          <a:lstStyle/>
          <a:p>
            <a:r>
              <a:rPr lang="en-US"/>
              <a:t>MLP outputs: phone posterior approximation</a:t>
            </a:r>
          </a:p>
          <a:p>
            <a:r>
              <a:rPr lang="en-US"/>
              <a:t>Regular within distribution in feature space with simple class boundary (easy to model)</a:t>
            </a:r>
          </a:p>
          <a:p>
            <a:r>
              <a:rPr lang="en-US"/>
              <a:t>Reducing target irrelevant information (such as the speaker variation)</a:t>
            </a:r>
          </a:p>
          <a:p>
            <a:r>
              <a:rPr lang="en-US"/>
              <a:t>Easy to combine different MLP features, effective in improving performance without increasing feature dimension (to avoid the ‘curse’)</a:t>
            </a:r>
          </a:p>
          <a:p>
            <a:r>
              <a:rPr lang="en-US"/>
              <a:t>We will show these properties in more detail 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19175"/>
          </a:xfrm>
        </p:spPr>
        <p:txBody>
          <a:bodyPr/>
          <a:lstStyle/>
          <a:p>
            <a:r>
              <a:rPr lang="en-US"/>
              <a:t>*1 Simple and Regular Within-Class Distribution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106738"/>
          </a:xfrm>
        </p:spPr>
        <p:txBody>
          <a:bodyPr/>
          <a:lstStyle/>
          <a:p>
            <a:r>
              <a:rPr lang="en-US"/>
              <a:t>Class boundary approximates the optimal  equal-posterior hyper-plane.</a:t>
            </a:r>
          </a:p>
          <a:p>
            <a:r>
              <a:rPr lang="en-US"/>
              <a:t>Nearly-flat distribution for the ‘in-line’ feature component (the posterior of the underlying class)</a:t>
            </a:r>
          </a:p>
          <a:p>
            <a:r>
              <a:rPr lang="en-US"/>
              <a:t>‘Off-line’ components distribute close to zero.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0825" cy="381000"/>
          </a:xfrm>
        </p:spPr>
        <p:txBody>
          <a:bodyPr/>
          <a:lstStyle/>
          <a:p>
            <a:r>
              <a:rPr lang="en-US"/>
              <a:t>Exp. 1: Posterior Feature Space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019800" y="1676400"/>
            <a:ext cx="2514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i="0">
                <a:solidFill>
                  <a:srgbClr val="2F0AA4"/>
                </a:solidFill>
                <a:latin typeface="Times New Roman" pitchFamily="18" charset="0"/>
              </a:rPr>
              <a:t>Feature space of the three MLP components corresponding to </a:t>
            </a:r>
            <a:r>
              <a:rPr lang="en-US" sz="2400" i="0">
                <a:solidFill>
                  <a:srgbClr val="2F0AA4"/>
                </a:solidFill>
                <a:latin typeface="Times New Roman" pitchFamily="18" charset="0"/>
                <a:ea typeface="Batang" pitchFamily="18" charset="-127"/>
              </a:rPr>
              <a:t> /ah/(triangle), /ao/ (star), and /aw/ (circle).</a:t>
            </a:r>
            <a:r>
              <a:rPr lang="en-US" sz="2400" i="0">
                <a:latin typeface="Times New Roman" pitchFamily="18" charset="0"/>
              </a:rPr>
              <a:t> </a:t>
            </a:r>
          </a:p>
          <a:p>
            <a:pPr algn="l"/>
            <a:endParaRPr lang="en-US" sz="2400" i="0">
              <a:latin typeface="Times New Roman" pitchFamily="18" charset="0"/>
            </a:endParaRPr>
          </a:p>
          <a:p>
            <a:pPr algn="l"/>
            <a:r>
              <a:rPr lang="en-US" sz="2400" i="0">
                <a:solidFill>
                  <a:srgbClr val="2F0AA4"/>
                </a:solidFill>
                <a:latin typeface="Times New Roman" pitchFamily="18" charset="0"/>
              </a:rPr>
              <a:t>Each class is a “stick”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1295400"/>
            <a:ext cx="6019800" cy="4656138"/>
          </a:xfrm>
          <a:prstGeom prst="rect">
            <a:avLst/>
          </a:prstGeom>
          <a:noFill/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09600" y="5562600"/>
            <a:ext cx="528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Posterior feature space with value in [0,1]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8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795588" y="200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1219200"/>
            <a:ext cx="6324600" cy="4572000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096000" y="1524000"/>
            <a:ext cx="27432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i="0">
                <a:solidFill>
                  <a:srgbClr val="2F0AA4"/>
                </a:solidFill>
                <a:latin typeface="Times New Roman" pitchFamily="18" charset="0"/>
              </a:rPr>
              <a:t>Logarithm can further manipulate the distribution to avoid vary sharp distribution of the ‘off-line’ component.</a:t>
            </a:r>
          </a:p>
          <a:p>
            <a:pPr algn="l"/>
            <a:endParaRPr lang="en-US" sz="2400" i="0">
              <a:solidFill>
                <a:srgbClr val="2F0AA4"/>
              </a:solidFill>
              <a:latin typeface="Times New Roman" pitchFamily="18" charset="0"/>
            </a:endParaRPr>
          </a:p>
          <a:p>
            <a:pPr algn="l"/>
            <a:r>
              <a:rPr lang="en-US" sz="2400" i="0">
                <a:solidFill>
                  <a:srgbClr val="2F0AA4"/>
                </a:solidFill>
                <a:latin typeface="Times New Roman" pitchFamily="18" charset="0"/>
              </a:rPr>
              <a:t>Each class is a “pie” after logarithm.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09600" y="5556250"/>
            <a:ext cx="610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Log-posterior feature space with value in (-</a:t>
            </a:r>
            <a:r>
              <a:rPr lang="en-US" sz="2400" i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sz="2400" i="0">
                <a:latin typeface="Times New Roman" pitchFamily="18" charset="0"/>
              </a:rPr>
              <a:t>, 0]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304800"/>
            <a:ext cx="914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3000"/>
              </a:lnSpc>
            </a:pPr>
            <a:r>
              <a:rPr lang="en-US" sz="2800" b="1">
                <a:solidFill>
                  <a:srgbClr val="000099"/>
                </a:solidFill>
              </a:rPr>
              <a:t>Exp. 2: Log Posterior Feature 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14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348038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81000" y="2362200"/>
          <a:ext cx="3514725" cy="3227388"/>
        </p:xfrm>
        <a:graphic>
          <a:graphicData uri="http://schemas.openxmlformats.org/presentationml/2006/ole">
            <p:oleObj spid="_x0000_s32773" r:id="rId3" imgW="1476756" imgH="1324356" progId="Word.Picture.8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343275" y="230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4648200" y="2438400"/>
            <a:ext cx="3505200" cy="3206750"/>
          </a:xfrm>
          <a:prstGeom prst="rect">
            <a:avLst/>
          </a:prstGeom>
          <a:noFill/>
        </p:spPr>
      </p:pic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352800" y="548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0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09600" y="5486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-2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953000" y="5486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-18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7391400" y="5486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-2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93725" y="1870075"/>
            <a:ext cx="2627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‘In-line’ component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029200" y="1905000"/>
            <a:ext cx="272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i="0">
                <a:latin typeface="Times New Roman" pitchFamily="18" charset="0"/>
              </a:rPr>
              <a:t>‘off-line’ component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304800"/>
            <a:ext cx="914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3000"/>
              </a:lnSpc>
            </a:pPr>
            <a:r>
              <a:rPr lang="en-US" sz="2800" b="1">
                <a:solidFill>
                  <a:srgbClr val="000099"/>
                </a:solidFill>
              </a:rPr>
              <a:t>Exp. 3: Typical Distributions of Log Posteriors in Histogram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0825" cy="381000"/>
          </a:xfrm>
        </p:spPr>
        <p:txBody>
          <a:bodyPr/>
          <a:lstStyle/>
          <a:p>
            <a:r>
              <a:rPr lang="en-US"/>
              <a:t>*2 Reducing Speaker Variation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492250"/>
            <a:ext cx="7772400" cy="3776663"/>
          </a:xfrm>
        </p:spPr>
        <p:txBody>
          <a:bodyPr/>
          <a:lstStyle/>
          <a:p>
            <a:r>
              <a:rPr lang="en-US"/>
              <a:t>Posteriors are by nature speaker independent, if trained with speaker balanced data.</a:t>
            </a:r>
          </a:p>
          <a:p>
            <a:r>
              <a:rPr lang="en-US"/>
              <a:t>The MLP output, as the posterior approximation, carries this property.</a:t>
            </a:r>
          </a:p>
          <a:p>
            <a:r>
              <a:rPr lang="en-US"/>
              <a:t>To show this, we compare the variances of the SAT transform matrices for different speakers with both PLP feature and MLP feature, both mean/variance normalized. MLP feature has smaller average variance.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21, 2004</a:t>
            </a:r>
          </a:p>
        </p:txBody>
      </p:sp>
      <p:sp>
        <p:nvSpPr>
          <p:cNvPr id="22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Tandem Connectionist Feature Extraction for Conversational Speech Recognition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4800" y="1066800"/>
            <a:ext cx="6248400" cy="4892675"/>
          </a:xfrm>
          <a:prstGeom prst="rect">
            <a:avLst/>
          </a:prstGeom>
          <a:noFill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66975" y="1576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50925" y="1828800"/>
            <a:ext cx="5492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b"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i="0">
              <a:latin typeface="Times New Roman" pitchFamily="18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28600" y="487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latin typeface="Times New Roman" pitchFamily="18" charset="0"/>
              </a:rPr>
              <a:t>feature dim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62400" y="5257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latin typeface="Times New Roman" pitchFamily="18" charset="0"/>
              </a:rPr>
              <a:t>feature dim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0" y="1676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i="0">
                <a:latin typeface="Times New Roman" pitchFamily="18" charset="0"/>
              </a:rPr>
              <a:t>variances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172200" y="1219200"/>
            <a:ext cx="275907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 i="0">
                <a:solidFill>
                  <a:srgbClr val="2F0AA4"/>
                </a:solidFill>
                <a:latin typeface="Times New Roman" pitchFamily="18" charset="0"/>
              </a:rPr>
              <a:t>Speaker variation can be viewed as the variations of the SAT matrices on normalized features.</a:t>
            </a:r>
          </a:p>
          <a:p>
            <a:pPr algn="l"/>
            <a:endParaRPr lang="en-US" sz="2400" i="0">
              <a:solidFill>
                <a:srgbClr val="2F0AA4"/>
              </a:solidFill>
              <a:latin typeface="Times New Roman" pitchFamily="18" charset="0"/>
            </a:endParaRPr>
          </a:p>
          <a:p>
            <a:pPr algn="l"/>
            <a:r>
              <a:rPr lang="en-US" sz="2400" i="0">
                <a:solidFill>
                  <a:srgbClr val="2F0AA4"/>
                </a:solidFill>
                <a:latin typeface="Times New Roman" pitchFamily="18" charset="0"/>
              </a:rPr>
              <a:t>Ratio of the average variances in the PLP block (first 39 dim) and the MLP block (next 25 dim) =1.6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3733800" y="3276600"/>
            <a:ext cx="2209800" cy="228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505200" y="3429000"/>
            <a:ext cx="24384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1752600" y="2895600"/>
            <a:ext cx="3200400" cy="2514600"/>
            <a:chOff x="1056" y="1738"/>
            <a:chExt cx="2016" cy="1584"/>
          </a:xfrm>
        </p:grpSpPr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V="1">
              <a:off x="1584" y="1738"/>
              <a:ext cx="816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2400" y="1738"/>
              <a:ext cx="672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H="1">
              <a:off x="2304" y="2170"/>
              <a:ext cx="768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1584" y="2074"/>
              <a:ext cx="72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1152" y="2458"/>
              <a:ext cx="1056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1056" y="2746"/>
              <a:ext cx="1008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2016" y="2938"/>
              <a:ext cx="1056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2256" y="2410"/>
              <a:ext cx="768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0" y="304800"/>
            <a:ext cx="9140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3000"/>
              </a:lnSpc>
            </a:pPr>
            <a:r>
              <a:rPr lang="en-US" sz="2800" b="1">
                <a:solidFill>
                  <a:srgbClr val="000099"/>
                </a:solidFill>
              </a:rPr>
              <a:t>Exp. 4: Variances of (Speaker Adaptive Training) SAT Transforms for Different Speakers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lmi04ch_zhu_tcfec_01">
  <a:themeElements>
    <a:clrScheme name="">
      <a:dk1>
        <a:srgbClr val="000000"/>
      </a:dk1>
      <a:lt1>
        <a:srgbClr val="FFFFFF"/>
      </a:lt1>
      <a:dk2>
        <a:srgbClr val="4A4AE2"/>
      </a:dk2>
      <a:lt2>
        <a:srgbClr val="B2B2B2"/>
      </a:lt2>
      <a:accent1>
        <a:srgbClr val="7DFFBA"/>
      </a:accent1>
      <a:accent2>
        <a:srgbClr val="87E2FF"/>
      </a:accent2>
      <a:accent3>
        <a:srgbClr val="FFFFFF"/>
      </a:accent3>
      <a:accent4>
        <a:srgbClr val="000000"/>
      </a:accent4>
      <a:accent5>
        <a:srgbClr val="BFFFD9"/>
      </a:accent5>
      <a:accent6>
        <a:srgbClr val="7ACDE7"/>
      </a:accent6>
      <a:hlink>
        <a:srgbClr val="E155FF"/>
      </a:hlink>
      <a:folHlink>
        <a:srgbClr val="FFFF99"/>
      </a:folHlink>
    </a:clrScheme>
    <a:fontScheme name="qifeng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qifen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ife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ifen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ifen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ifen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ifen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ifen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mlmi04ch_zhu_tcfec_01</Template>
  <TotalTime>262</TotalTime>
  <Words>1182</Words>
  <Application>Microsoft PowerPoint</Application>
  <PresentationFormat>Pokaz na ekranie (4:3)</PresentationFormat>
  <Paragraphs>134</Paragraphs>
  <Slides>20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20</vt:i4>
      </vt:variant>
    </vt:vector>
  </HeadingPairs>
  <TitlesOfParts>
    <vt:vector size="32" baseType="lpstr">
      <vt:lpstr>Times New Roman</vt:lpstr>
      <vt:lpstr>Helvetica</vt:lpstr>
      <vt:lpstr>Wingdings</vt:lpstr>
      <vt:lpstr>ZapfDingbats</vt:lpstr>
      <vt:lpstr>Arial</vt:lpstr>
      <vt:lpstr>Batang</vt:lpstr>
      <vt:lpstr>Symbol</vt:lpstr>
      <vt:lpstr>宋体</vt:lpstr>
      <vt:lpstr>mlmi04ch_zhu_tcfec_01</vt:lpstr>
      <vt:lpstr>Microsoft Word Picture</vt:lpstr>
      <vt:lpstr>Microsoft Graph 2000 Chart</vt:lpstr>
      <vt:lpstr>Microsoft Equation 3.0</vt:lpstr>
      <vt:lpstr>Tandem Connectionist Feature Extraction for Conversational Speech Recognition</vt:lpstr>
      <vt:lpstr>Using Multi-Layer Perceptron (MLP) in Feature Extraction for Speech Recognition</vt:lpstr>
      <vt:lpstr>MLP outputs as features to HMM</vt:lpstr>
      <vt:lpstr>*1 Simple and Regular Within-Class Distribution</vt:lpstr>
      <vt:lpstr>Exp. 1: Posterior Feature Space</vt:lpstr>
      <vt:lpstr>Slajd 6</vt:lpstr>
      <vt:lpstr>Slajd 7</vt:lpstr>
      <vt:lpstr>*2 Reducing Speaker Variation</vt:lpstr>
      <vt:lpstr>Slajd 9</vt:lpstr>
      <vt:lpstr>*3 Feature Combination: Better Performance, No Dimensionality Increase</vt:lpstr>
      <vt:lpstr>Usually What to Expect for a Feature Transform</vt:lpstr>
      <vt:lpstr>The Feature Generation Diagram</vt:lpstr>
      <vt:lpstr>Some Practical Details in Feature Generation and HMM Decoding</vt:lpstr>
      <vt:lpstr>Recognition Experiments</vt:lpstr>
      <vt:lpstr>Slajd 15</vt:lpstr>
      <vt:lpstr>Concerns for a Novel Feature: Scale and Carry Through</vt:lpstr>
      <vt:lpstr>Slajd 17</vt:lpstr>
      <vt:lpstr>Slajd 18</vt:lpstr>
      <vt:lpstr>Summary</vt:lpstr>
      <vt:lpstr>MLP Training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Tandem Connectionist Feature Extraction for Conversational Speech Recognition</dc:title>
  <dc:creator>Lukasz Olczak</dc:creator>
  <cp:lastModifiedBy>Lukasz Olczak</cp:lastModifiedBy>
  <cp:revision>1</cp:revision>
  <dcterms:created xsi:type="dcterms:W3CDTF">2009-09-11T18:24:23Z</dcterms:created>
  <dcterms:modified xsi:type="dcterms:W3CDTF">2009-09-11T22:46:44Z</dcterms:modified>
</cp:coreProperties>
</file>