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DAC783-FE96-472A-9185-9BFB7FE8EA11}" type="datetimeFigureOut">
              <a:rPr lang="en-US" smtClean="0"/>
              <a:t>10/10/2009</a:t>
            </a:fld>
            <a:endParaRPr lang="en-US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7CE247-1CB4-40A1-8743-D2DD1A70550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851648" cy="281940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Budowa modelu akustycznego języka angielskiego na potrzeby automatycznego rozpoznawania mowy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7854696" cy="1752600"/>
          </a:xfrm>
        </p:spPr>
        <p:txBody>
          <a:bodyPr/>
          <a:lstStyle/>
          <a:p>
            <a:r>
              <a:rPr lang="pl-PL" dirty="0" smtClean="0"/>
              <a:t>Łukasz Olczak</a:t>
            </a:r>
          </a:p>
          <a:p>
            <a:r>
              <a:rPr lang="pl-PL" dirty="0" smtClean="0"/>
              <a:t>Promotor: dr inż. Krzysztof Cyran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w ASR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HMM dostarcza aparat matematyczny pozwalający swobodnie modelować proces wytwarzania dźwięku</a:t>
            </a:r>
          </a:p>
          <a:p>
            <a:r>
              <a:rPr lang="pl-PL" dirty="0" smtClean="0"/>
              <a:t>Automat HMM modeluje statystyczne właściwości źródła generującego sygnał mowy</a:t>
            </a:r>
            <a:endParaRPr lang="en-US" dirty="0" smtClean="0"/>
          </a:p>
          <a:p>
            <a:r>
              <a:rPr lang="pl-PL" dirty="0" smtClean="0"/>
              <a:t>Nie narzuca </a:t>
            </a:r>
            <a:r>
              <a:rPr lang="en-US" dirty="0" err="1" smtClean="0"/>
              <a:t>żadnej</a:t>
            </a:r>
            <a:r>
              <a:rPr lang="en-US" dirty="0" smtClean="0"/>
              <a:t> </a:t>
            </a:r>
            <a:r>
              <a:rPr lang="en-US" dirty="0" err="1" smtClean="0"/>
              <a:t>deterministycznej</a:t>
            </a:r>
            <a:r>
              <a:rPr lang="en-US" dirty="0" smtClean="0"/>
              <a:t> </a:t>
            </a:r>
            <a:r>
              <a:rPr lang="en-US" dirty="0" err="1" smtClean="0"/>
              <a:t>reprezentacji</a:t>
            </a:r>
            <a:r>
              <a:rPr lang="en-US" dirty="0" smtClean="0"/>
              <a:t> </a:t>
            </a:r>
            <a:r>
              <a:rPr lang="en-US" dirty="0" err="1" smtClean="0"/>
              <a:t>sygnału</a:t>
            </a:r>
            <a:r>
              <a:rPr lang="en-US" dirty="0" smtClean="0"/>
              <a:t> </a:t>
            </a:r>
            <a:r>
              <a:rPr lang="en-US" dirty="0" err="1" smtClean="0"/>
              <a:t>akustycznego</a:t>
            </a:r>
            <a:r>
              <a:rPr lang="en-US" dirty="0" smtClean="0"/>
              <a:t> (MFCC, PLP)</a:t>
            </a:r>
          </a:p>
          <a:p>
            <a:r>
              <a:rPr lang="en-US" dirty="0" err="1" smtClean="0"/>
              <a:t>Dobrze</a:t>
            </a:r>
            <a:r>
              <a:rPr lang="en-US" dirty="0" smtClean="0"/>
              <a:t> </a:t>
            </a:r>
            <a:r>
              <a:rPr lang="en-US" dirty="0" err="1" smtClean="0"/>
              <a:t>modeluje</a:t>
            </a:r>
            <a:r>
              <a:rPr lang="en-US" dirty="0" smtClean="0"/>
              <a:t> </a:t>
            </a:r>
            <a:r>
              <a:rPr lang="en-US" dirty="0" err="1" smtClean="0"/>
              <a:t>zmienność</a:t>
            </a:r>
            <a:r>
              <a:rPr lang="en-US" dirty="0" smtClean="0"/>
              <a:t> </a:t>
            </a:r>
            <a:r>
              <a:rPr lang="en-US" dirty="0" err="1" smtClean="0"/>
              <a:t>wymiaru</a:t>
            </a:r>
            <a:r>
              <a:rPr lang="en-US" dirty="0" smtClean="0"/>
              <a:t> </a:t>
            </a:r>
            <a:r>
              <a:rPr lang="en-US" dirty="0" err="1" smtClean="0"/>
              <a:t>czasu</a:t>
            </a:r>
            <a:r>
              <a:rPr lang="en-US" dirty="0" smtClean="0"/>
              <a:t> (</a:t>
            </a:r>
            <a:r>
              <a:rPr lang="en-US" dirty="0" err="1" smtClean="0"/>
              <a:t>statystyczne</a:t>
            </a:r>
            <a:r>
              <a:rPr lang="en-US" dirty="0" smtClean="0"/>
              <a:t> </a:t>
            </a:r>
            <a:r>
              <a:rPr lang="en-US" dirty="0" err="1" smtClean="0"/>
              <a:t>właściwosci</a:t>
            </a:r>
            <a:r>
              <a:rPr lang="en-US" dirty="0" smtClean="0"/>
              <a:t> </a:t>
            </a:r>
            <a:r>
              <a:rPr lang="en-US" dirty="0" err="1" smtClean="0"/>
              <a:t>sygnału</a:t>
            </a:r>
            <a:r>
              <a:rPr lang="en-US" dirty="0" smtClean="0"/>
              <a:t> </a:t>
            </a:r>
            <a:r>
              <a:rPr lang="en-US" dirty="0" err="1" smtClean="0"/>
              <a:t>zmieniają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w </a:t>
            </a:r>
            <a:r>
              <a:rPr lang="en-US" dirty="0" err="1" smtClean="0"/>
              <a:t>czasie</a:t>
            </a:r>
            <a:r>
              <a:rPr lang="en-US" dirty="0" smtClean="0"/>
              <a:t> – </a:t>
            </a:r>
            <a:r>
              <a:rPr lang="en-US" dirty="0" err="1" smtClean="0"/>
              <a:t>niestacjonarność</a:t>
            </a:r>
            <a:r>
              <a:rPr lang="en-US" dirty="0" smtClean="0"/>
              <a:t> </a:t>
            </a:r>
            <a:r>
              <a:rPr lang="en-US" dirty="0" err="1" smtClean="0"/>
              <a:t>sygnału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Prawd</a:t>
            </a:r>
            <a:r>
              <a:rPr lang="en-US" dirty="0" smtClean="0"/>
              <a:t>. </a:t>
            </a:r>
            <a:r>
              <a:rPr lang="en-US" dirty="0" err="1" smtClean="0"/>
              <a:t>emisji</a:t>
            </a:r>
            <a:r>
              <a:rPr lang="en-US" dirty="0" smtClean="0"/>
              <a:t> </a:t>
            </a:r>
            <a:r>
              <a:rPr lang="en-US" dirty="0" err="1" smtClean="0"/>
              <a:t>modelujemy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pomocą</a:t>
            </a:r>
            <a:r>
              <a:rPr lang="en-US" dirty="0" smtClean="0"/>
              <a:t> GMM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w ASR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Dekodowanie</a:t>
            </a:r>
            <a:r>
              <a:rPr lang="en-US" dirty="0" smtClean="0"/>
              <a:t> – </a:t>
            </a:r>
            <a:r>
              <a:rPr lang="en-US" dirty="0" err="1" smtClean="0"/>
              <a:t>algorytm</a:t>
            </a:r>
            <a:r>
              <a:rPr lang="en-US" dirty="0" smtClean="0"/>
              <a:t> </a:t>
            </a:r>
            <a:r>
              <a:rPr lang="en-US" dirty="0" err="1" smtClean="0"/>
              <a:t>Viterbi’ego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programowanie</a:t>
            </a:r>
            <a:r>
              <a:rPr lang="en-US" dirty="0" smtClean="0"/>
              <a:t> </a:t>
            </a:r>
            <a:r>
              <a:rPr lang="en-US" dirty="0" err="1" smtClean="0"/>
              <a:t>dynamiczne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złożoność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Nauka</a:t>
            </a:r>
            <a:r>
              <a:rPr lang="en-US" dirty="0" smtClean="0"/>
              <a:t> – </a:t>
            </a:r>
            <a:r>
              <a:rPr lang="en-US" dirty="0" err="1" smtClean="0"/>
              <a:t>algorytm</a:t>
            </a:r>
            <a:r>
              <a:rPr lang="en-US" dirty="0" smtClean="0"/>
              <a:t> </a:t>
            </a:r>
            <a:r>
              <a:rPr lang="en-US" dirty="0" err="1" smtClean="0"/>
              <a:t>Baum’a-Welch’a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nauka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nadzoru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algorytm</a:t>
            </a:r>
            <a:r>
              <a:rPr lang="en-US" dirty="0" smtClean="0"/>
              <a:t> </a:t>
            </a:r>
            <a:r>
              <a:rPr lang="en-US" dirty="0" err="1" smtClean="0"/>
              <a:t>iteracyjny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estymacja</a:t>
            </a:r>
            <a:r>
              <a:rPr lang="en-US" dirty="0" smtClean="0"/>
              <a:t> MLE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znajdujemy</a:t>
            </a:r>
            <a:r>
              <a:rPr lang="en-US" dirty="0" smtClean="0"/>
              <a:t> </a:t>
            </a:r>
            <a:r>
              <a:rPr lang="en-US" dirty="0" err="1" smtClean="0"/>
              <a:t>lokalnie</a:t>
            </a:r>
            <a:r>
              <a:rPr lang="en-US" dirty="0" smtClean="0"/>
              <a:t> minima</a:t>
            </a:r>
            <a:endParaRPr lang="pl-P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874816"/>
            <a:ext cx="1323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Budowa</a:t>
            </a:r>
            <a:r>
              <a:rPr lang="en-US" dirty="0" smtClean="0"/>
              <a:t> </a:t>
            </a:r>
            <a:r>
              <a:rPr lang="en-US" dirty="0" err="1" smtClean="0"/>
              <a:t>przestrzeni</a:t>
            </a:r>
            <a:r>
              <a:rPr lang="en-US" dirty="0" smtClean="0"/>
              <a:t> </a:t>
            </a:r>
            <a:r>
              <a:rPr lang="en-US" dirty="0" err="1" smtClean="0"/>
              <a:t>poszukiwań</a:t>
            </a:r>
            <a:endParaRPr lang="pl-PL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8376" y="1981200"/>
            <a:ext cx="678262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Sygnał</a:t>
            </a:r>
            <a:r>
              <a:rPr lang="en-US" dirty="0" smtClean="0"/>
              <a:t> </a:t>
            </a:r>
            <a:r>
              <a:rPr lang="en-US" dirty="0" err="1" smtClean="0"/>
              <a:t>akustyczny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Zawiera</a:t>
            </a:r>
            <a:r>
              <a:rPr lang="en-US" dirty="0" smtClean="0"/>
              <a:t> </a:t>
            </a:r>
            <a:r>
              <a:rPr lang="en-US" dirty="0" err="1" smtClean="0"/>
              <a:t>poza</a:t>
            </a:r>
            <a:r>
              <a:rPr lang="en-US" dirty="0" smtClean="0"/>
              <a:t> </a:t>
            </a:r>
            <a:r>
              <a:rPr lang="en-US" dirty="0" err="1" smtClean="0"/>
              <a:t>informacją</a:t>
            </a:r>
            <a:r>
              <a:rPr lang="en-US" dirty="0" smtClean="0"/>
              <a:t> </a:t>
            </a:r>
            <a:r>
              <a:rPr lang="en-US" dirty="0" err="1" smtClean="0"/>
              <a:t>fonetyczną</a:t>
            </a:r>
            <a:r>
              <a:rPr lang="en-US" dirty="0" smtClean="0"/>
              <a:t> </a:t>
            </a:r>
            <a:r>
              <a:rPr lang="en-US" dirty="0" err="1" smtClean="0"/>
              <a:t>wiele</a:t>
            </a:r>
            <a:r>
              <a:rPr lang="en-US" dirty="0" smtClean="0"/>
              <a:t> </a:t>
            </a:r>
            <a:r>
              <a:rPr lang="en-US" dirty="0" err="1" smtClean="0"/>
              <a:t>informacji</a:t>
            </a:r>
            <a:r>
              <a:rPr lang="en-US" dirty="0" smtClean="0"/>
              <a:t> </a:t>
            </a:r>
            <a:r>
              <a:rPr lang="en-US" dirty="0" err="1" smtClean="0"/>
              <a:t>zbędnej</a:t>
            </a:r>
            <a:r>
              <a:rPr lang="en-US" dirty="0" smtClean="0"/>
              <a:t> – </a:t>
            </a:r>
            <a:r>
              <a:rPr lang="en-US" dirty="0" err="1" smtClean="0"/>
              <a:t>konsekwencją</a:t>
            </a:r>
            <a:r>
              <a:rPr lang="en-US" dirty="0" smtClean="0"/>
              <a:t> jest </a:t>
            </a:r>
            <a:r>
              <a:rPr lang="en-US" dirty="0" err="1" smtClean="0"/>
              <a:t>duża</a:t>
            </a:r>
            <a:r>
              <a:rPr lang="en-US" dirty="0" smtClean="0"/>
              <a:t> </a:t>
            </a:r>
            <a:r>
              <a:rPr lang="en-US" dirty="0" err="1" smtClean="0"/>
              <a:t>zmienność</a:t>
            </a:r>
            <a:r>
              <a:rPr lang="en-US" dirty="0" smtClean="0"/>
              <a:t> </a:t>
            </a:r>
            <a:r>
              <a:rPr lang="en-US" dirty="0" err="1" smtClean="0"/>
              <a:t>paarametrów</a:t>
            </a:r>
            <a:r>
              <a:rPr lang="en-US" dirty="0" smtClean="0"/>
              <a:t> </a:t>
            </a:r>
            <a:r>
              <a:rPr lang="en-US" dirty="0" err="1" smtClean="0"/>
              <a:t>opisujących</a:t>
            </a:r>
            <a:r>
              <a:rPr lang="en-US" dirty="0" smtClean="0"/>
              <a:t> </a:t>
            </a:r>
            <a:r>
              <a:rPr lang="en-US" dirty="0" err="1" smtClean="0"/>
              <a:t>sygnał</a:t>
            </a:r>
            <a:endParaRPr lang="en-US" dirty="0" smtClean="0"/>
          </a:p>
          <a:p>
            <a:r>
              <a:rPr lang="en-US" dirty="0" err="1" smtClean="0"/>
              <a:t>Przyczyny</a:t>
            </a:r>
            <a:r>
              <a:rPr lang="en-US" dirty="0" smtClean="0"/>
              <a:t> </a:t>
            </a:r>
            <a:r>
              <a:rPr lang="en-US" dirty="0" err="1" smtClean="0"/>
              <a:t>zmienności</a:t>
            </a:r>
            <a:r>
              <a:rPr lang="en-US" dirty="0" smtClean="0"/>
              <a:t> </a:t>
            </a:r>
            <a:r>
              <a:rPr lang="en-US" dirty="0" err="1" smtClean="0"/>
              <a:t>sygnału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różna</a:t>
            </a:r>
            <a:r>
              <a:rPr lang="en-US" dirty="0" smtClean="0"/>
              <a:t> </a:t>
            </a:r>
            <a:r>
              <a:rPr lang="en-US" dirty="0" err="1" smtClean="0"/>
              <a:t>budowy</a:t>
            </a:r>
            <a:r>
              <a:rPr lang="en-US" dirty="0" smtClean="0"/>
              <a:t> </a:t>
            </a:r>
            <a:r>
              <a:rPr lang="en-US" dirty="0" err="1" smtClean="0"/>
              <a:t>aparatu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r>
              <a:rPr lang="en-US" dirty="0" smtClean="0"/>
              <a:t> (</a:t>
            </a:r>
            <a:r>
              <a:rPr lang="en-US" dirty="0" err="1" smtClean="0"/>
              <a:t>barwa</a:t>
            </a:r>
            <a:r>
              <a:rPr lang="en-US" dirty="0" smtClean="0"/>
              <a:t>, ton </a:t>
            </a:r>
            <a:r>
              <a:rPr lang="en-US" dirty="0" err="1" smtClean="0"/>
              <a:t>krtaniowy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koartykulacja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ch</a:t>
            </a:r>
            <a:r>
              <a:rPr lang="en-US" dirty="0" smtClean="0"/>
              <a:t>-ka </a:t>
            </a:r>
            <a:r>
              <a:rPr lang="en-US" dirty="0" err="1" smtClean="0"/>
              <a:t>kanału</a:t>
            </a:r>
            <a:r>
              <a:rPr lang="en-US" dirty="0" smtClean="0"/>
              <a:t> </a:t>
            </a:r>
            <a:r>
              <a:rPr lang="en-US" dirty="0" err="1" smtClean="0"/>
              <a:t>transmisyjnego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en-US" dirty="0" smtClean="0"/>
              <a:t> jest </a:t>
            </a:r>
            <a:r>
              <a:rPr lang="en-US" dirty="0" err="1" smtClean="0"/>
              <a:t>idealna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szumy</a:t>
            </a:r>
            <a:r>
              <a:rPr lang="en-US" dirty="0" smtClean="0"/>
              <a:t> z </a:t>
            </a:r>
            <a:r>
              <a:rPr lang="en-US" dirty="0" err="1" smtClean="0"/>
              <a:t>zewnątrz</a:t>
            </a:r>
            <a:r>
              <a:rPr lang="en-US" dirty="0" smtClean="0"/>
              <a:t>, </a:t>
            </a:r>
            <a:r>
              <a:rPr lang="en-US" dirty="0" err="1" smtClean="0"/>
              <a:t>emocje</a:t>
            </a:r>
            <a:r>
              <a:rPr lang="en-US" dirty="0" smtClean="0"/>
              <a:t> etc.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Ekstrakcja</a:t>
            </a:r>
            <a:r>
              <a:rPr lang="en-US" dirty="0" smtClean="0"/>
              <a:t> </a:t>
            </a:r>
            <a:r>
              <a:rPr lang="en-US" dirty="0" err="1" smtClean="0"/>
              <a:t>cech</a:t>
            </a:r>
            <a:r>
              <a:rPr lang="en-US" dirty="0" smtClean="0"/>
              <a:t> </a:t>
            </a:r>
            <a:r>
              <a:rPr lang="en-US" dirty="0" err="1" smtClean="0"/>
              <a:t>akustycznych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Wydobycie</a:t>
            </a:r>
            <a:r>
              <a:rPr lang="en-US" dirty="0" smtClean="0"/>
              <a:t> </a:t>
            </a:r>
            <a:r>
              <a:rPr lang="en-US" dirty="0" err="1" smtClean="0"/>
              <a:t>informacji</a:t>
            </a:r>
            <a:r>
              <a:rPr lang="en-US" dirty="0" smtClean="0"/>
              <a:t> </a:t>
            </a:r>
            <a:r>
              <a:rPr lang="en-US" dirty="0" err="1" smtClean="0"/>
              <a:t>fonetycznej</a:t>
            </a:r>
            <a:r>
              <a:rPr lang="en-US" dirty="0" smtClean="0"/>
              <a:t> z </a:t>
            </a:r>
            <a:r>
              <a:rPr lang="en-US" dirty="0" err="1" smtClean="0"/>
              <a:t>fali</a:t>
            </a:r>
            <a:r>
              <a:rPr lang="en-US" dirty="0" smtClean="0"/>
              <a:t> </a:t>
            </a:r>
            <a:r>
              <a:rPr lang="en-US" dirty="0" err="1" smtClean="0"/>
              <a:t>akustycznej</a:t>
            </a:r>
            <a:endParaRPr lang="en-US" dirty="0" smtClean="0"/>
          </a:p>
          <a:p>
            <a:r>
              <a:rPr lang="en-US" dirty="0" err="1" smtClean="0"/>
              <a:t>Postać</a:t>
            </a:r>
            <a:r>
              <a:rPr lang="en-US" dirty="0" smtClean="0"/>
              <a:t> </a:t>
            </a:r>
            <a:r>
              <a:rPr lang="en-US" dirty="0" err="1" smtClean="0"/>
              <a:t>parametryczna</a:t>
            </a:r>
            <a:r>
              <a:rPr lang="en-US" dirty="0" smtClean="0"/>
              <a:t> </a:t>
            </a:r>
            <a:r>
              <a:rPr lang="en-US" dirty="0" err="1" smtClean="0"/>
              <a:t>wektora</a:t>
            </a:r>
            <a:r>
              <a:rPr lang="en-US" dirty="0" smtClean="0"/>
              <a:t> </a:t>
            </a:r>
            <a:r>
              <a:rPr lang="en-US" dirty="0" err="1" smtClean="0"/>
              <a:t>cech</a:t>
            </a:r>
            <a:r>
              <a:rPr lang="en-US" dirty="0" smtClean="0"/>
              <a:t> </a:t>
            </a:r>
            <a:r>
              <a:rPr lang="en-US" dirty="0" err="1" smtClean="0"/>
              <a:t>powinna</a:t>
            </a:r>
            <a:r>
              <a:rPr lang="en-US" dirty="0" smtClean="0"/>
              <a:t> </a:t>
            </a:r>
            <a:r>
              <a:rPr lang="en-US" dirty="0" err="1" smtClean="0"/>
              <a:t>modelować</a:t>
            </a:r>
            <a:r>
              <a:rPr lang="en-US" dirty="0" smtClean="0"/>
              <a:t> </a:t>
            </a:r>
            <a:r>
              <a:rPr lang="en-US" dirty="0" err="1" smtClean="0"/>
              <a:t>percepcyjne</a:t>
            </a:r>
            <a:r>
              <a:rPr lang="en-US" dirty="0" smtClean="0"/>
              <a:t> </a:t>
            </a:r>
            <a:r>
              <a:rPr lang="en-US" dirty="0" err="1" smtClean="0"/>
              <a:t>właściwości</a:t>
            </a:r>
            <a:r>
              <a:rPr lang="en-US" dirty="0" smtClean="0"/>
              <a:t> </a:t>
            </a:r>
            <a:r>
              <a:rPr lang="en-US" dirty="0" err="1" smtClean="0"/>
              <a:t>ludzkiego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r>
              <a:rPr lang="en-US" dirty="0" smtClean="0"/>
              <a:t> </a:t>
            </a:r>
            <a:r>
              <a:rPr lang="en-US" dirty="0" err="1" smtClean="0"/>
              <a:t>słuchowego</a:t>
            </a:r>
            <a:endParaRPr lang="en-US" dirty="0" smtClean="0"/>
          </a:p>
          <a:p>
            <a:r>
              <a:rPr lang="en-US" i="1" dirty="0" smtClean="0"/>
              <a:t>locality property</a:t>
            </a:r>
          </a:p>
          <a:p>
            <a:r>
              <a:rPr lang="en-US" dirty="0" smtClean="0"/>
              <a:t>Jest </a:t>
            </a:r>
            <a:r>
              <a:rPr lang="en-US" dirty="0" err="1" smtClean="0"/>
              <a:t>jedyną</a:t>
            </a:r>
            <a:r>
              <a:rPr lang="en-US" dirty="0" smtClean="0"/>
              <a:t> </a:t>
            </a:r>
            <a:r>
              <a:rPr lang="en-US" dirty="0" err="1" smtClean="0"/>
              <a:t>wiedzą</a:t>
            </a:r>
            <a:r>
              <a:rPr lang="en-US" dirty="0" smtClean="0"/>
              <a:t> </a:t>
            </a:r>
            <a:r>
              <a:rPr lang="en-US" i="1" dirty="0" smtClean="0"/>
              <a:t>a priori </a:t>
            </a:r>
            <a:r>
              <a:rPr lang="en-US" dirty="0" smtClean="0"/>
              <a:t>w </a:t>
            </a:r>
            <a:r>
              <a:rPr lang="en-US" dirty="0" err="1" smtClean="0"/>
              <a:t>systemach</a:t>
            </a:r>
            <a:r>
              <a:rPr lang="en-US" dirty="0" smtClean="0"/>
              <a:t> ASR</a:t>
            </a:r>
          </a:p>
          <a:p>
            <a:r>
              <a:rPr lang="en-US" dirty="0" err="1" smtClean="0"/>
              <a:t>Powinien</a:t>
            </a:r>
            <a:r>
              <a:rPr lang="en-US" dirty="0" smtClean="0"/>
              <a:t> </a:t>
            </a:r>
            <a:r>
              <a:rPr lang="en-US" dirty="0" err="1" smtClean="0"/>
              <a:t>usunąć</a:t>
            </a:r>
            <a:r>
              <a:rPr lang="en-US" dirty="0" smtClean="0"/>
              <a:t> </a:t>
            </a:r>
            <a:r>
              <a:rPr lang="en-US" dirty="0" err="1" smtClean="0"/>
              <a:t>dyspersję</a:t>
            </a:r>
            <a:r>
              <a:rPr lang="en-US" dirty="0" smtClean="0"/>
              <a:t> </a:t>
            </a:r>
            <a:r>
              <a:rPr lang="en-US" dirty="0" err="1" smtClean="0"/>
              <a:t>której</a:t>
            </a:r>
            <a:r>
              <a:rPr lang="en-US" dirty="0" smtClean="0"/>
              <a:t> </a:t>
            </a:r>
            <a:r>
              <a:rPr lang="en-US" dirty="0" err="1" smtClean="0"/>
              <a:t>źródłem</a:t>
            </a:r>
            <a:r>
              <a:rPr lang="en-US" dirty="0" smtClean="0"/>
              <a:t> </a:t>
            </a:r>
            <a:r>
              <a:rPr lang="en-US" dirty="0" err="1" smtClean="0"/>
              <a:t>są</a:t>
            </a:r>
            <a:r>
              <a:rPr lang="en-US" dirty="0" smtClean="0"/>
              <a:t> </a:t>
            </a:r>
            <a:r>
              <a:rPr lang="en-US" dirty="0" err="1" smtClean="0"/>
              <a:t>zjawiska</a:t>
            </a:r>
            <a:r>
              <a:rPr lang="en-US" dirty="0" smtClean="0"/>
              <a:t> </a:t>
            </a:r>
            <a:r>
              <a:rPr lang="en-US" dirty="0" err="1" smtClean="0"/>
              <a:t>niezwiązane</a:t>
            </a:r>
            <a:r>
              <a:rPr lang="en-US" dirty="0" smtClean="0"/>
              <a:t> z </a:t>
            </a:r>
            <a:r>
              <a:rPr lang="en-US" dirty="0" err="1" smtClean="0"/>
              <a:t>mową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Mechanizm</a:t>
            </a:r>
            <a:r>
              <a:rPr lang="en-US" dirty="0" smtClean="0"/>
              <a:t> </a:t>
            </a:r>
            <a:r>
              <a:rPr lang="en-US" dirty="0" err="1" smtClean="0"/>
              <a:t>powstawania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endParaRPr lang="pl-PL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81200"/>
            <a:ext cx="454401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Algorytm</a:t>
            </a:r>
            <a:r>
              <a:rPr lang="en-US" dirty="0" smtClean="0"/>
              <a:t> MFCC</a:t>
            </a:r>
            <a:endParaRPr lang="pl-P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491407"/>
            <a:ext cx="9144001" cy="299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 - </a:t>
            </a:r>
            <a:r>
              <a:rPr lang="en-US" dirty="0" err="1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Składowe</a:t>
            </a:r>
            <a:r>
              <a:rPr lang="en-US" dirty="0" smtClean="0"/>
              <a:t> </a:t>
            </a:r>
            <a:r>
              <a:rPr lang="en-US" dirty="0" err="1" smtClean="0"/>
              <a:t>wektora</a:t>
            </a:r>
            <a:r>
              <a:rPr lang="en-US" dirty="0" smtClean="0"/>
              <a:t> </a:t>
            </a:r>
            <a:r>
              <a:rPr lang="en-US" dirty="0" err="1" smtClean="0"/>
              <a:t>cech</a:t>
            </a:r>
            <a:r>
              <a:rPr lang="en-US" dirty="0" smtClean="0"/>
              <a:t> </a:t>
            </a:r>
            <a:r>
              <a:rPr lang="en-US" dirty="0" err="1" smtClean="0"/>
              <a:t>są</a:t>
            </a:r>
            <a:r>
              <a:rPr lang="en-US" dirty="0" smtClean="0"/>
              <a:t> </a:t>
            </a:r>
            <a:r>
              <a:rPr lang="en-US" dirty="0" err="1" smtClean="0"/>
              <a:t>nieskorelowane</a:t>
            </a:r>
            <a:endParaRPr lang="en-US" dirty="0" smtClean="0"/>
          </a:p>
          <a:p>
            <a:r>
              <a:rPr lang="en-US" dirty="0" err="1" smtClean="0"/>
              <a:t>Inspirowany</a:t>
            </a:r>
            <a:r>
              <a:rPr lang="en-US" dirty="0" smtClean="0"/>
              <a:t> </a:t>
            </a:r>
            <a:r>
              <a:rPr lang="en-US" dirty="0" err="1" smtClean="0"/>
              <a:t>biologicznymi</a:t>
            </a:r>
            <a:r>
              <a:rPr lang="en-US" dirty="0" smtClean="0"/>
              <a:t> </a:t>
            </a:r>
            <a:r>
              <a:rPr lang="en-US" dirty="0" err="1" smtClean="0"/>
              <a:t>aspektami</a:t>
            </a:r>
            <a:r>
              <a:rPr lang="en-US" dirty="0" smtClean="0"/>
              <a:t> </a:t>
            </a:r>
            <a:r>
              <a:rPr lang="en-US" dirty="0" err="1" smtClean="0"/>
              <a:t>aparatu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endParaRPr lang="en-US" dirty="0" smtClean="0"/>
          </a:p>
          <a:p>
            <a:r>
              <a:rPr lang="en-US" dirty="0" err="1" smtClean="0"/>
              <a:t>Odwrotna</a:t>
            </a:r>
            <a:r>
              <a:rPr lang="en-US" dirty="0" smtClean="0"/>
              <a:t> </a:t>
            </a:r>
            <a:r>
              <a:rPr lang="en-US" dirty="0" err="1" smtClean="0"/>
              <a:t>filtracja</a:t>
            </a:r>
            <a:r>
              <a:rPr lang="en-US" dirty="0" smtClean="0"/>
              <a:t> </a:t>
            </a:r>
            <a:r>
              <a:rPr lang="en-US" dirty="0" err="1" smtClean="0"/>
              <a:t>sygnału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pomocą</a:t>
            </a:r>
            <a:r>
              <a:rPr lang="en-US" dirty="0" smtClean="0"/>
              <a:t> </a:t>
            </a:r>
            <a:r>
              <a:rPr lang="en-US" dirty="0" err="1" smtClean="0"/>
              <a:t>transformacji</a:t>
            </a:r>
            <a:r>
              <a:rPr lang="en-US" dirty="0" smtClean="0"/>
              <a:t> </a:t>
            </a:r>
            <a:r>
              <a:rPr lang="en-US" i="1" dirty="0" err="1" smtClean="0"/>
              <a:t>cepstrum</a:t>
            </a:r>
            <a:r>
              <a:rPr lang="en-US" dirty="0" smtClean="0"/>
              <a:t>  –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odseparowania</a:t>
            </a:r>
            <a:r>
              <a:rPr lang="en-US" dirty="0" smtClean="0"/>
              <a:t> </a:t>
            </a:r>
            <a:r>
              <a:rPr lang="en-US" dirty="0" err="1" smtClean="0"/>
              <a:t>źródła</a:t>
            </a:r>
            <a:r>
              <a:rPr lang="en-US" dirty="0" smtClean="0"/>
              <a:t> </a:t>
            </a:r>
            <a:r>
              <a:rPr lang="en-US" dirty="0" err="1" smtClean="0"/>
              <a:t>sygnału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filtrów</a:t>
            </a:r>
            <a:endParaRPr lang="en-US" dirty="0" smtClean="0"/>
          </a:p>
          <a:p>
            <a:r>
              <a:rPr lang="en-US" dirty="0" err="1" smtClean="0"/>
              <a:t>Reprezentuje</a:t>
            </a:r>
            <a:r>
              <a:rPr lang="en-US" dirty="0" smtClean="0"/>
              <a:t> </a:t>
            </a:r>
            <a:r>
              <a:rPr lang="en-US" dirty="0" err="1" smtClean="0"/>
              <a:t>strukturę</a:t>
            </a:r>
            <a:r>
              <a:rPr lang="en-US" dirty="0" smtClean="0"/>
              <a:t> </a:t>
            </a:r>
            <a:r>
              <a:rPr lang="en-US" dirty="0" err="1" smtClean="0"/>
              <a:t>formantową</a:t>
            </a:r>
            <a:r>
              <a:rPr lang="en-US" dirty="0" smtClean="0"/>
              <a:t> </a:t>
            </a:r>
            <a:r>
              <a:rPr lang="en-US" dirty="0" err="1" smtClean="0"/>
              <a:t>traktu</a:t>
            </a:r>
            <a:r>
              <a:rPr lang="en-US" dirty="0" smtClean="0"/>
              <a:t> </a:t>
            </a:r>
            <a:r>
              <a:rPr lang="en-US" dirty="0" err="1" smtClean="0"/>
              <a:t>głosowego</a:t>
            </a:r>
            <a:endParaRPr lang="en-US" dirty="0" smtClean="0"/>
          </a:p>
          <a:p>
            <a:r>
              <a:rPr lang="en-US" dirty="0" err="1" smtClean="0"/>
              <a:t>Tworzy</a:t>
            </a:r>
            <a:r>
              <a:rPr lang="en-US" dirty="0" smtClean="0"/>
              <a:t> </a:t>
            </a:r>
            <a:r>
              <a:rPr lang="en-US" dirty="0" err="1" smtClean="0"/>
              <a:t>parametryczny</a:t>
            </a:r>
            <a:r>
              <a:rPr lang="en-US" dirty="0" smtClean="0"/>
              <a:t> model </a:t>
            </a:r>
            <a:r>
              <a:rPr lang="en-US" dirty="0" err="1" smtClean="0"/>
              <a:t>kształtu</a:t>
            </a:r>
            <a:r>
              <a:rPr lang="en-US" dirty="0" smtClean="0"/>
              <a:t> </a:t>
            </a:r>
            <a:r>
              <a:rPr lang="en-US" dirty="0" err="1" smtClean="0"/>
              <a:t>traktu</a:t>
            </a:r>
            <a:r>
              <a:rPr lang="en-US" dirty="0" smtClean="0"/>
              <a:t> </a:t>
            </a:r>
            <a:r>
              <a:rPr lang="en-US" dirty="0" err="1" smtClean="0"/>
              <a:t>głosowego</a:t>
            </a:r>
            <a:r>
              <a:rPr lang="en-US" dirty="0" smtClean="0"/>
              <a:t> </a:t>
            </a:r>
            <a:r>
              <a:rPr lang="en-US" dirty="0" err="1" smtClean="0"/>
              <a:t>produkującego</a:t>
            </a:r>
            <a:r>
              <a:rPr lang="en-US" dirty="0" smtClean="0"/>
              <a:t> </a:t>
            </a:r>
            <a:r>
              <a:rPr lang="en-US" dirty="0" err="1" smtClean="0"/>
              <a:t>fonem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Rezultaty</a:t>
            </a:r>
            <a:r>
              <a:rPr lang="en-US" dirty="0" smtClean="0"/>
              <a:t> 1/2</a:t>
            </a:r>
            <a:endParaRPr lang="pl-PL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69654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Rezultaty</a:t>
            </a:r>
            <a:r>
              <a:rPr lang="en-US" dirty="0" smtClean="0"/>
              <a:t> 2/2</a:t>
            </a:r>
            <a:endParaRPr lang="pl-PL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4396"/>
            <a:ext cx="7230452" cy="480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rozpoznawania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iekt 12"/>
          <p:cNvGraphicFramePr>
            <a:graphicFrameLocks/>
          </p:cNvGraphicFramePr>
          <p:nvPr/>
        </p:nvGraphicFramePr>
        <p:xfrm>
          <a:off x="-76200" y="1397000"/>
          <a:ext cx="7696200" cy="4064000"/>
        </p:xfrm>
        <a:graphic>
          <a:graphicData uri="http://schemas.openxmlformats.org/presentationml/2006/ole">
            <p:oleObj spid="_x0000_s1035" name="Microsoft Equation 3.0" r:id="rId3" imgW="0" imgH="0" progId="Equation.3">
              <p:embed/>
            </p:oleObj>
          </a:graphicData>
        </a:graphic>
      </p:graphicFrame>
      <p:sp>
        <p:nvSpPr>
          <p:cNvPr id="15" name="Symbol zastępczy zawartości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Obiekt</a:t>
            </a:r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Zbiór</a:t>
            </a:r>
            <a:r>
              <a:rPr lang="en-US" dirty="0" smtClean="0"/>
              <a:t> </a:t>
            </a:r>
            <a:r>
              <a:rPr lang="en-US" dirty="0" err="1" smtClean="0"/>
              <a:t>klas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Reguły</a:t>
            </a:r>
            <a:r>
              <a:rPr lang="en-US" dirty="0" smtClean="0"/>
              <a:t> </a:t>
            </a:r>
            <a:r>
              <a:rPr lang="en-US" dirty="0" err="1" smtClean="0"/>
              <a:t>decyzyjne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9" name="Obiekt 1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39" name="Microsoft Equation 3.0" r:id="rId4" imgW="0" imgH="0" progId="Equation.3">
              <p:embed/>
            </p:oleObj>
          </a:graphicData>
        </a:graphic>
      </p:graphicFrame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2179780"/>
            <a:ext cx="28860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3048000"/>
            <a:ext cx="2771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5200" y="3867150"/>
            <a:ext cx="16383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8400" y="4648200"/>
            <a:ext cx="38862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381000" y="2819400"/>
            <a:ext cx="8229600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Dziękuję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za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uwagę</a:t>
            </a:r>
            <a:endParaRPr kumimoji="0" lang="pl-PL" sz="8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</a:t>
            </a:r>
            <a:r>
              <a:rPr lang="en-US" dirty="0" err="1" smtClean="0"/>
              <a:t>rozponawania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err="1" smtClean="0"/>
              <a:t>Jaki</a:t>
            </a:r>
            <a:r>
              <a:rPr lang="en-US" dirty="0" smtClean="0"/>
              <a:t> jest </a:t>
            </a:r>
            <a:r>
              <a:rPr lang="en-US" dirty="0" err="1" smtClean="0"/>
              <a:t>najbardziej</a:t>
            </a:r>
            <a:r>
              <a:rPr lang="en-US" dirty="0" smtClean="0"/>
              <a:t> </a:t>
            </a:r>
            <a:r>
              <a:rPr lang="en-US" dirty="0" err="1" smtClean="0"/>
              <a:t>prawdopodobny</a:t>
            </a:r>
            <a:r>
              <a:rPr lang="en-US" dirty="0" smtClean="0"/>
              <a:t> </a:t>
            </a:r>
            <a:r>
              <a:rPr lang="en-US" dirty="0" err="1" smtClean="0"/>
              <a:t>ciąg</a:t>
            </a:r>
            <a:r>
              <a:rPr lang="en-US" dirty="0" smtClean="0"/>
              <a:t> </a:t>
            </a:r>
            <a:r>
              <a:rPr lang="en-US" dirty="0" err="1" smtClean="0"/>
              <a:t>słów</a:t>
            </a:r>
            <a:r>
              <a:rPr lang="en-US" dirty="0" smtClean="0"/>
              <a:t> W z </a:t>
            </a:r>
            <a:r>
              <a:rPr lang="en-US" dirty="0" err="1" smtClean="0"/>
              <a:t>danego</a:t>
            </a:r>
            <a:r>
              <a:rPr lang="en-US" dirty="0" smtClean="0"/>
              <a:t> </a:t>
            </a:r>
            <a:r>
              <a:rPr lang="en-US" dirty="0" err="1" smtClean="0"/>
              <a:t>języka</a:t>
            </a:r>
            <a:r>
              <a:rPr lang="en-US" dirty="0" smtClean="0"/>
              <a:t> L 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wektora</a:t>
            </a:r>
            <a:r>
              <a:rPr lang="en-US" dirty="0" smtClean="0"/>
              <a:t> </a:t>
            </a:r>
            <a:r>
              <a:rPr lang="en-US" dirty="0" err="1" smtClean="0"/>
              <a:t>cech</a:t>
            </a:r>
            <a:r>
              <a:rPr lang="en-US" dirty="0" smtClean="0"/>
              <a:t> </a:t>
            </a:r>
            <a:r>
              <a:rPr lang="en-US" dirty="0" err="1" smtClean="0"/>
              <a:t>sygnału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r>
              <a:rPr lang="en-US" dirty="0" smtClean="0"/>
              <a:t> O, </a:t>
            </a:r>
            <a:r>
              <a:rPr lang="en-US" dirty="0" err="1" smtClean="0"/>
              <a:t>który</a:t>
            </a:r>
            <a:r>
              <a:rPr lang="en-US" dirty="0" smtClean="0"/>
              <a:t> </a:t>
            </a:r>
            <a:r>
              <a:rPr lang="en-US" dirty="0" err="1" smtClean="0"/>
              <a:t>chcemy</a:t>
            </a:r>
            <a:r>
              <a:rPr lang="en-US" dirty="0" smtClean="0"/>
              <a:t> </a:t>
            </a:r>
            <a:r>
              <a:rPr lang="en-US" dirty="0" err="1" smtClean="0"/>
              <a:t>rozpoznać</a:t>
            </a:r>
            <a:r>
              <a:rPr lang="en-US" dirty="0" smtClean="0"/>
              <a:t>?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err="1" smtClean="0"/>
              <a:t>Ciąg</a:t>
            </a:r>
            <a:r>
              <a:rPr lang="en-US" dirty="0" smtClean="0"/>
              <a:t> </a:t>
            </a:r>
            <a:r>
              <a:rPr lang="en-US" dirty="0" err="1" smtClean="0"/>
              <a:t>obserwacji</a:t>
            </a: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err="1" smtClean="0"/>
              <a:t>Ciąg</a:t>
            </a:r>
            <a:r>
              <a:rPr lang="en-US" dirty="0" smtClean="0"/>
              <a:t> </a:t>
            </a:r>
            <a:r>
              <a:rPr lang="en-US" dirty="0" err="1" smtClean="0"/>
              <a:t>słów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zadania</a:t>
            </a:r>
            <a:r>
              <a:rPr lang="en-US" dirty="0" smtClean="0"/>
              <a:t> </a:t>
            </a:r>
            <a:r>
              <a:rPr lang="en-US" dirty="0" err="1" smtClean="0"/>
              <a:t>rozpoznawania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5964" y="3636816"/>
            <a:ext cx="2447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315692"/>
            <a:ext cx="3095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560" y="5523344"/>
            <a:ext cx="7991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Schemat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r>
              <a:rPr lang="en-US" dirty="0" smtClean="0"/>
              <a:t> ASR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787310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akustyczny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Brak deterministycznego związku pomiędzy wartościami cech obiektów a klasą</a:t>
            </a:r>
          </a:p>
          <a:p>
            <a:r>
              <a:rPr lang="pl-PL" dirty="0" smtClean="0"/>
              <a:t>Nie posiadamy też pełnej informacji probabilistycznej</a:t>
            </a:r>
          </a:p>
          <a:p>
            <a:r>
              <a:rPr lang="pl-PL" dirty="0" smtClean="0"/>
              <a:t>Estymujemy rozkłady prawdopodobieństw związków na podstawie informacji ze zbioru T={(</a:t>
            </a:r>
            <a:r>
              <a:rPr lang="pl-PL" dirty="0" err="1" smtClean="0"/>
              <a:t>X,C</a:t>
            </a:r>
            <a:r>
              <a:rPr lang="pl-PL" dirty="0" smtClean="0"/>
              <a:t>)}</a:t>
            </a:r>
          </a:p>
          <a:p>
            <a:r>
              <a:rPr lang="pl-PL" dirty="0" smtClean="0"/>
              <a:t>Model </a:t>
            </a:r>
            <a:r>
              <a:rPr lang="pl-PL" dirty="0" err="1" smtClean="0"/>
              <a:t>akust</a:t>
            </a:r>
            <a:r>
              <a:rPr lang="pl-PL" dirty="0" smtClean="0"/>
              <a:t>. reprezentuje statystyczne prawidłowości między wypowiadanymi słowami a falą akustyczną sygnału mowy realizującą słowo</a:t>
            </a:r>
          </a:p>
          <a:p>
            <a:r>
              <a:rPr lang="pl-PL" dirty="0" smtClean="0"/>
              <a:t>Stosujemy metodę MLE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Ukryte</a:t>
            </a:r>
            <a:r>
              <a:rPr lang="en-US" dirty="0" smtClean="0"/>
              <a:t> </a:t>
            </a:r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Markowa</a:t>
            </a:r>
            <a:r>
              <a:rPr lang="en-US" dirty="0" smtClean="0"/>
              <a:t> HMM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Procesy</a:t>
            </a:r>
            <a:r>
              <a:rPr lang="en-US" dirty="0" smtClean="0"/>
              <a:t> w </a:t>
            </a:r>
            <a:r>
              <a:rPr lang="en-US" dirty="0" err="1" smtClean="0"/>
              <a:t>przyrodzie</a:t>
            </a:r>
            <a:r>
              <a:rPr lang="en-US" dirty="0" smtClean="0"/>
              <a:t> </a:t>
            </a:r>
            <a:r>
              <a:rPr lang="en-US" dirty="0" err="1" smtClean="0"/>
              <a:t>charakteryzują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</a:t>
            </a:r>
            <a:r>
              <a:rPr lang="en-US" dirty="0" err="1" smtClean="0"/>
              <a:t>tym</a:t>
            </a:r>
            <a:r>
              <a:rPr lang="en-US" dirty="0" smtClean="0"/>
              <a:t>, </a:t>
            </a:r>
            <a:r>
              <a:rPr lang="en-US" dirty="0" err="1" smtClean="0"/>
              <a:t>że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realizacja</a:t>
            </a:r>
            <a:r>
              <a:rPr lang="en-US" dirty="0" smtClean="0"/>
              <a:t> </a:t>
            </a:r>
            <a:r>
              <a:rPr lang="en-US" dirty="0" err="1" smtClean="0"/>
              <a:t>stanów</a:t>
            </a:r>
            <a:r>
              <a:rPr lang="en-US" dirty="0" smtClean="0"/>
              <a:t> </a:t>
            </a:r>
            <a:r>
              <a:rPr lang="en-US" dirty="0" err="1" smtClean="0"/>
              <a:t>tworzących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jest </a:t>
            </a:r>
            <a:r>
              <a:rPr lang="en-US" dirty="0" err="1" smtClean="0"/>
              <a:t>zm</a:t>
            </a:r>
            <a:r>
              <a:rPr lang="en-US" dirty="0" smtClean="0"/>
              <a:t>. </a:t>
            </a:r>
            <a:r>
              <a:rPr lang="en-US" dirty="0" err="1" smtClean="0"/>
              <a:t>Ukrytą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zmienne</a:t>
            </a:r>
            <a:r>
              <a:rPr lang="en-US" dirty="0" smtClean="0"/>
              <a:t> </a:t>
            </a:r>
            <a:r>
              <a:rPr lang="en-US" dirty="0" err="1" smtClean="0"/>
              <a:t>ukryte</a:t>
            </a:r>
            <a:r>
              <a:rPr lang="en-US" dirty="0" smtClean="0"/>
              <a:t> </a:t>
            </a:r>
            <a:r>
              <a:rPr lang="en-US" dirty="0" err="1" smtClean="0"/>
              <a:t>wpływają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zdarzenia</a:t>
            </a:r>
            <a:r>
              <a:rPr lang="en-US" dirty="0" smtClean="0"/>
              <a:t> </a:t>
            </a:r>
            <a:r>
              <a:rPr lang="en-US" dirty="0" err="1" smtClean="0"/>
              <a:t>podlegające</a:t>
            </a:r>
            <a:r>
              <a:rPr lang="en-US" dirty="0" smtClean="0"/>
              <a:t> </a:t>
            </a:r>
            <a:r>
              <a:rPr lang="en-US" dirty="0" err="1" smtClean="0"/>
              <a:t>obserwacji</a:t>
            </a:r>
            <a:r>
              <a:rPr lang="en-US" dirty="0" smtClean="0"/>
              <a:t> </a:t>
            </a:r>
          </a:p>
          <a:p>
            <a:r>
              <a:rPr lang="en-US" dirty="0" smtClean="0"/>
              <a:t>HMM jest </a:t>
            </a:r>
            <a:r>
              <a:rPr lang="en-US" dirty="0" err="1" smtClean="0"/>
              <a:t>parą</a:t>
            </a:r>
            <a:r>
              <a:rPr lang="en-US" dirty="0" smtClean="0"/>
              <a:t> </a:t>
            </a:r>
            <a:r>
              <a:rPr lang="en-US" dirty="0" err="1" smtClean="0"/>
              <a:t>procesów</a:t>
            </a:r>
            <a:r>
              <a:rPr lang="en-US" dirty="0" smtClean="0"/>
              <a:t> </a:t>
            </a:r>
            <a:r>
              <a:rPr lang="en-US" dirty="0" err="1" smtClean="0"/>
              <a:t>stochastycznych</a:t>
            </a:r>
            <a:r>
              <a:rPr lang="en-US" dirty="0" smtClean="0"/>
              <a:t>: </a:t>
            </a:r>
            <a:r>
              <a:rPr lang="en-US" dirty="0" err="1" smtClean="0"/>
              <a:t>łańcucha</a:t>
            </a:r>
            <a:r>
              <a:rPr lang="en-US" dirty="0" smtClean="0"/>
              <a:t> </a:t>
            </a:r>
            <a:r>
              <a:rPr lang="en-US" dirty="0" err="1" smtClean="0"/>
              <a:t>Markowa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obserwowalnego</a:t>
            </a:r>
            <a:r>
              <a:rPr lang="en-US" dirty="0" smtClean="0"/>
              <a:t> </a:t>
            </a:r>
            <a:r>
              <a:rPr lang="en-US" dirty="0" err="1" smtClean="0"/>
              <a:t>procesu</a:t>
            </a:r>
            <a:r>
              <a:rPr lang="en-US" dirty="0" smtClean="0"/>
              <a:t> </a:t>
            </a:r>
            <a:r>
              <a:rPr lang="en-US" dirty="0" err="1" smtClean="0"/>
              <a:t>zdarzeń</a:t>
            </a:r>
            <a:endParaRPr lang="en-US" dirty="0" smtClean="0"/>
          </a:p>
          <a:p>
            <a:r>
              <a:rPr lang="en-US" dirty="0" err="1" smtClean="0"/>
              <a:t>Prawd</a:t>
            </a:r>
            <a:r>
              <a:rPr lang="en-US" dirty="0" smtClean="0"/>
              <a:t>. </a:t>
            </a:r>
            <a:r>
              <a:rPr lang="en-US" dirty="0" err="1" smtClean="0"/>
              <a:t>przejścia</a:t>
            </a:r>
            <a:r>
              <a:rPr lang="en-US" dirty="0" smtClean="0"/>
              <a:t> </a:t>
            </a:r>
            <a:r>
              <a:rPr lang="en-US" dirty="0" err="1" smtClean="0"/>
              <a:t>zależy</a:t>
            </a:r>
            <a:r>
              <a:rPr lang="en-US" dirty="0" smtClean="0"/>
              <a:t> </a:t>
            </a:r>
            <a:r>
              <a:rPr lang="en-US" dirty="0" err="1" smtClean="0"/>
              <a:t>jedynie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stanu</a:t>
            </a:r>
            <a:r>
              <a:rPr lang="en-US" dirty="0" smtClean="0"/>
              <a:t> </a:t>
            </a:r>
            <a:r>
              <a:rPr lang="en-US" dirty="0" err="1" smtClean="0"/>
              <a:t>obecnego</a:t>
            </a:r>
            <a:endParaRPr lang="en-US" dirty="0" smtClean="0"/>
          </a:p>
          <a:p>
            <a:r>
              <a:rPr lang="en-US" dirty="0" err="1" smtClean="0"/>
              <a:t>Prawd</a:t>
            </a:r>
            <a:r>
              <a:rPr lang="en-US" dirty="0" smtClean="0"/>
              <a:t>. </a:t>
            </a:r>
            <a:r>
              <a:rPr lang="en-US" dirty="0" err="1" smtClean="0"/>
              <a:t>emisji</a:t>
            </a:r>
            <a:r>
              <a:rPr lang="en-US" dirty="0" smtClean="0"/>
              <a:t>  </a:t>
            </a:r>
            <a:r>
              <a:rPr lang="en-US" dirty="0" err="1" smtClean="0"/>
              <a:t>obserwowalnego</a:t>
            </a:r>
            <a:r>
              <a:rPr lang="en-US" dirty="0" smtClean="0"/>
              <a:t> </a:t>
            </a:r>
            <a:r>
              <a:rPr lang="en-US" dirty="0" err="1" smtClean="0"/>
              <a:t>zdarzenia</a:t>
            </a:r>
            <a:r>
              <a:rPr lang="en-US" dirty="0" smtClean="0"/>
              <a:t> </a:t>
            </a:r>
            <a:r>
              <a:rPr lang="en-US" dirty="0" err="1" smtClean="0"/>
              <a:t>zależy</a:t>
            </a:r>
            <a:r>
              <a:rPr lang="en-US" dirty="0" smtClean="0"/>
              <a:t> </a:t>
            </a:r>
            <a:r>
              <a:rPr lang="en-US" dirty="0" err="1" smtClean="0"/>
              <a:t>również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jedynie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stanu</a:t>
            </a:r>
            <a:r>
              <a:rPr lang="en-US" dirty="0" smtClean="0"/>
              <a:t> </a:t>
            </a:r>
            <a:r>
              <a:rPr lang="en-US" dirty="0" err="1" smtClean="0"/>
              <a:t>obecnego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def. </a:t>
            </a:r>
            <a:r>
              <a:rPr lang="en-US" dirty="0" err="1" smtClean="0"/>
              <a:t>formalna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743200"/>
            <a:ext cx="3605213" cy="369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25" y="1905000"/>
            <a:ext cx="20097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Schemat</a:t>
            </a:r>
            <a:r>
              <a:rPr lang="en-US" dirty="0" smtClean="0"/>
              <a:t> </a:t>
            </a:r>
            <a:r>
              <a:rPr lang="en-US" dirty="0" err="1" smtClean="0"/>
              <a:t>ergodic</a:t>
            </a:r>
            <a:r>
              <a:rPr lang="en-US" dirty="0" smtClean="0"/>
              <a:t> HMM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05000"/>
            <a:ext cx="5105400" cy="459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Schemat</a:t>
            </a:r>
            <a:r>
              <a:rPr lang="en-US" dirty="0" smtClean="0"/>
              <a:t> </a:t>
            </a:r>
            <a:r>
              <a:rPr lang="en-US" dirty="0" err="1" smtClean="0"/>
              <a:t>liniowy</a:t>
            </a:r>
            <a:r>
              <a:rPr lang="en-US" dirty="0" smtClean="0"/>
              <a:t> HMM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787171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464</TotalTime>
  <Words>314</Words>
  <Application>Microsoft Office PowerPoint</Application>
  <PresentationFormat>Pokaz na ekranie (4:3)</PresentationFormat>
  <Paragraphs>69</Paragraphs>
  <Slides>20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2" baseType="lpstr">
      <vt:lpstr>Przepływ</vt:lpstr>
      <vt:lpstr>Microsoft Equation 3.0</vt:lpstr>
      <vt:lpstr>Budowa modelu akustycznego języka angielskiego na potrzeby automatycznego rozpoznawania mowy</vt:lpstr>
      <vt:lpstr>Problem rozpoznawania</vt:lpstr>
      <vt:lpstr> Problem rozponawania mowy</vt:lpstr>
      <vt:lpstr>Schemat systemu ASR</vt:lpstr>
      <vt:lpstr>Model akustyczny</vt:lpstr>
      <vt:lpstr>Ukryte modele Markowa HMM</vt:lpstr>
      <vt:lpstr>HMM def. formalna</vt:lpstr>
      <vt:lpstr>Schemat ergodic HMM</vt:lpstr>
      <vt:lpstr>Schemat liniowy HMM</vt:lpstr>
      <vt:lpstr>HMM w ASR</vt:lpstr>
      <vt:lpstr>HMM w ASR</vt:lpstr>
      <vt:lpstr>Budowa przestrzeni poszukiwań</vt:lpstr>
      <vt:lpstr>Sygnał akustyczny mowy</vt:lpstr>
      <vt:lpstr>Ekstrakcja cech akustycznych</vt:lpstr>
      <vt:lpstr>Mechanizm powstawania mowy</vt:lpstr>
      <vt:lpstr>Algorytm MFCC</vt:lpstr>
      <vt:lpstr>MFCC - podsumowanie</vt:lpstr>
      <vt:lpstr>Rezultaty 1/2</vt:lpstr>
      <vt:lpstr>Rezultaty 2/2</vt:lpstr>
      <vt:lpstr>Slajd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 modelu akustycznego języka angielskiego na potrzeby automatycznego rozpoznawania mowy</dc:title>
  <dc:creator>Lukasz Olczak</dc:creator>
  <cp:lastModifiedBy>Lukasz Olczak</cp:lastModifiedBy>
  <cp:revision>69</cp:revision>
  <dcterms:created xsi:type="dcterms:W3CDTF">2009-10-10T14:20:57Z</dcterms:created>
  <dcterms:modified xsi:type="dcterms:W3CDTF">2009-10-10T22:05:40Z</dcterms:modified>
</cp:coreProperties>
</file>