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8" r:id="rId9"/>
    <p:sldId id="257" r:id="rId10"/>
    <p:sldId id="25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58" r:id="rId19"/>
    <p:sldId id="279" r:id="rId20"/>
    <p:sldId id="280" r:id="rId21"/>
    <p:sldId id="270" r:id="rId22"/>
    <p:sldId id="285" r:id="rId23"/>
    <p:sldId id="286" r:id="rId24"/>
    <p:sldId id="262" r:id="rId25"/>
    <p:sldId id="281" r:id="rId26"/>
    <p:sldId id="282" r:id="rId27"/>
    <p:sldId id="283" r:id="rId28"/>
    <p:sldId id="284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B050"/>
    <a:srgbClr val="008000"/>
    <a:srgbClr val="0000FF"/>
    <a:srgbClr val="ED7D31"/>
    <a:srgbClr val="0070C0"/>
    <a:srgbClr val="EFAE2B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2858-DC23-4C69-BE0F-A110DC45589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AAAD0-7532-4D49-94E7-EEFBB56F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0046-E501-49ED-874D-B859E5A1F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73708-7F39-42D5-9FB7-99FB8D930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C7DF-7024-46BE-B212-89FD1946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6AF-8F9F-4334-899B-F933CB304BD3}" type="datetime1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E058-7538-48A6-A0DB-BA784641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85CD-414C-404C-BE95-71FB0BAF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A3A6-DA5F-4990-B8CD-939FA9FB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0FF6-98C4-4F5D-A3F0-35398E7B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769E-CDF3-4F49-84DD-0DD53D68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6A5F-3BA7-4637-AD31-24DD1FDC24F0}" type="datetime1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4431-4A25-4845-9F84-45C8F21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5A9D-B7B2-416F-8815-87B3F462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F0B2-D072-4621-8107-1EA51B4C7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8F069-B0CF-4372-8990-6764EEC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AD53-1085-49DD-A4FB-45A1E3B4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8CBB-AEE2-46DF-8122-8206A6C50A68}" type="datetime1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FBD0-48DA-45B0-84D6-838BD816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2A716-9E6B-4771-B9B0-D2A40A55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CC55-C6EC-4D5C-806B-A775EF20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CF27-2688-4FA2-B203-6CD190CC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A57E-F63E-417E-BD97-C4EB6937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6B7B-DB1B-4F5D-9F50-8A9DDD8D3336}" type="datetime1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ED69-ABAF-4E1D-B567-7612EC37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1F6C-DC1F-463C-9F94-C0F3032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AB9-AFF7-4A66-84E9-57D38009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61DA-87AB-47DC-812C-D69898A3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6DAA-CE24-490F-9FFC-64717154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841-9CF4-4F43-9569-CDB7DC96927F}" type="datetime1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3919-0B57-4C2F-8697-14594AF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CE5C-CB3B-4DE0-A8FD-6AB0884A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369-3D3C-4FBB-B589-571C40DF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AE72-6888-413F-BFC5-B7AFC0664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137AD-21A9-4480-A8C4-7B3F67E2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3C01-D796-4B18-899B-87D2D06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DE1-6BF9-4886-9366-23868217CAD0}" type="datetime1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CB4CC-738F-4967-AFED-F7A2D575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24857-2D0E-42ED-8973-296F4D63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927B-65DB-470B-A3AE-8E60CE48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DFED-A604-451F-8010-D7F84947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5AF6-B06E-484E-8333-D8BA0F6B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BDC4-1C3B-44CF-92EE-29C6EC543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C13C5-AF36-415C-A2EA-EF75841A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EFC7A-72B6-48BC-AECE-341B3E3A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D87-D56E-4F39-9160-AF521E0B71E9}" type="datetime1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6FAA4-16F4-41BB-8751-A05A991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52F6A-8688-4074-8806-DEFDB997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9345-4C9A-444F-8F4A-04742AD7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2A174-B149-4B3E-A0FB-C50DBA79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91C-D651-4A73-9919-189A00CCB0B4}" type="datetime1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628B-EB36-4C2B-B2FE-06D620B1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1CF5-BDF3-413E-8909-CB0A1CD0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79F0C-8761-45AA-9D84-52CD9721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936-C32C-462D-99AB-6AF3C4A61495}" type="datetime1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D1D19-7EE5-489E-A289-57C381A0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6B581-7B9E-4445-91DF-67B5759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0824-7EFE-4AE5-9135-076F8532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6774-4A9E-4979-8293-FA59E59C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0F463-08C3-4B3A-8DB0-0BDEE0B55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270F-0915-423B-B1A6-C599D09A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1E00-F426-49AB-B0AC-1561223D8705}" type="datetime1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0FC4-2DAF-42E0-BDA7-81F31089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01EAD-0B94-4C51-B9D5-24F8385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D439-7570-42AB-9E7C-0CA446FF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A2213-775E-4D99-A107-15CFA2ED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D983A-37F4-440E-B850-FA27FA9C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A3EA-C098-416F-8B76-392084A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25-71D0-4585-8F57-9EDA072C2575}" type="datetime1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5D3-9FC6-405A-853D-2296470A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0018-C6F6-4996-A42C-0D36CD1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5102D-B023-4946-B9B8-94062485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C9F9-ADAC-4302-AF1F-5A300342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4447"/>
            <a:ext cx="10515600" cy="505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1484-D374-433D-AAA9-936B44CD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3E91-D518-42B6-BBDA-ADFABA9A310A}" type="datetime1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DBF4-E5F1-4714-9327-3CAFEC42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A302-032A-4503-B37C-B52366CA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8431" y="5950800"/>
            <a:ext cx="566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CF585-ECBA-462C-B43F-7B52CB8324A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2739" y="6221667"/>
            <a:ext cx="1322233" cy="542415"/>
          </a:xfrm>
          <a:prstGeom prst="rect">
            <a:avLst/>
          </a:prstGeom>
        </p:spPr>
      </p:pic>
      <p:pic>
        <p:nvPicPr>
          <p:cNvPr id="1026" name="Picture 2" descr="Signature">
            <a:extLst>
              <a:ext uri="{FF2B5EF4-FFF2-40B4-BE49-F238E27FC236}">
                <a16:creationId xmlns:a16="http://schemas.microsoft.com/office/drawing/2014/main" id="{04B70545-9F28-484A-940F-223EDAD2A8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33948" r="69738" b="49214"/>
          <a:stretch/>
        </p:blipFill>
        <p:spPr bwMode="auto">
          <a:xfrm>
            <a:off x="10161701" y="6280211"/>
            <a:ext cx="1912970" cy="5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4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01F-4D9C-41B5-BA3D-D57F6BD5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14" y="1442978"/>
            <a:ext cx="9144000" cy="2109426"/>
          </a:xfrm>
        </p:spPr>
        <p:txBody>
          <a:bodyPr/>
          <a:lstStyle/>
          <a:p>
            <a:r>
              <a:rPr lang="en-US" dirty="0"/>
              <a:t>C</a:t>
            </a:r>
            <a:r>
              <a:rPr lang="ko-KR" altLang="en-US" dirty="0"/>
              <a:t>프로그래밍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6CAE3-292E-4E86-A5FE-6F5EC0FC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048"/>
            <a:ext cx="9144000" cy="1530752"/>
          </a:xfrm>
        </p:spPr>
        <p:txBody>
          <a:bodyPr/>
          <a:lstStyle/>
          <a:p>
            <a:pPr algn="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4D3E2-FB51-4585-AEAD-F6BBBD00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3282" y="2045304"/>
            <a:ext cx="2045283" cy="83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8AE8C-C40D-496C-B6AB-0F74D5B4F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1560654" y="1945513"/>
            <a:ext cx="2556076" cy="307693"/>
          </a:xfrm>
          <a:prstGeom prst="rect">
            <a:avLst/>
          </a:prstGeom>
        </p:spPr>
      </p:pic>
      <p:pic>
        <p:nvPicPr>
          <p:cNvPr id="6" name="Picture 2" descr="Image result for robotics">
            <a:extLst>
              <a:ext uri="{FF2B5EF4-FFF2-40B4-BE49-F238E27FC236}">
                <a16:creationId xmlns:a16="http://schemas.microsoft.com/office/drawing/2014/main" id="{D3C963F4-B1C3-4652-B6B8-C1115DECA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4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7D58-85FE-4357-B7DC-E08A3514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출력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CE1E-6518-48AC-98A5-60F511DD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r>
              <a:rPr lang="ko-KR" altLang="en-US" dirty="0"/>
              <a:t> 출력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BEA53-42E8-472C-AA54-42626166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7B32B-E72F-4177-BC90-60841568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CF12C3-B17A-4690-8748-E18EEB621669}"/>
              </a:ext>
            </a:extLst>
          </p:cNvPr>
          <p:cNvGrpSpPr/>
          <p:nvPr/>
        </p:nvGrpSpPr>
        <p:grpSpPr>
          <a:xfrm>
            <a:off x="4100400" y="2018441"/>
            <a:ext cx="4110421" cy="369332"/>
            <a:chOff x="1985579" y="2017319"/>
            <a:chExt cx="4110421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307E56-2A21-44D9-A8B3-90B1559A6CF0}"/>
                </a:ext>
              </a:extLst>
            </p:cNvPr>
            <p:cNvSpPr/>
            <p:nvPr/>
          </p:nvSpPr>
          <p:spPr>
            <a:xfrm>
              <a:off x="1985579" y="2017319"/>
              <a:ext cx="4110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 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"%s"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"me\</a:t>
              </a:r>
              <a:r>
                <a:rPr lang="en-US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tand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\</a:t>
              </a:r>
              <a:r>
                <a:rPr lang="en-US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nyou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);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B26FAD4-A542-40D2-8630-9930F9A4F6F0}"/>
                </a:ext>
              </a:extLst>
            </p:cNvPr>
            <p:cNvSpPr/>
            <p:nvPr/>
          </p:nvSpPr>
          <p:spPr>
            <a:xfrm>
              <a:off x="3686047" y="2105297"/>
              <a:ext cx="257907" cy="28135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D232FF-F246-416C-9BC3-0975CC4E5AB6}"/>
                </a:ext>
              </a:extLst>
            </p:cNvPr>
            <p:cNvSpPr/>
            <p:nvPr/>
          </p:nvSpPr>
          <p:spPr>
            <a:xfrm>
              <a:off x="5468732" y="2061308"/>
              <a:ext cx="257907" cy="28135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utoShape 6">
            <a:extLst>
              <a:ext uri="{FF2B5EF4-FFF2-40B4-BE49-F238E27FC236}">
                <a16:creationId xmlns:a16="http://schemas.microsoft.com/office/drawing/2014/main" id="{E47BFFD1-167A-4699-B9AD-CAB787236345}"/>
              </a:ext>
            </a:extLst>
          </p:cNvPr>
          <p:cNvSpPr>
            <a:spLocks/>
          </p:cNvSpPr>
          <p:nvPr/>
        </p:nvSpPr>
        <p:spPr bwMode="auto">
          <a:xfrm>
            <a:off x="8423912" y="2008804"/>
            <a:ext cx="2664296" cy="600225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+mj-lt"/>
                <a:ea typeface="굴림" pitchFamily="50" charset="-127"/>
              </a:rPr>
              <a:t>me	and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+mj-lt"/>
                <a:ea typeface="굴림" pitchFamily="50" charset="-127"/>
              </a:rPr>
              <a:t>you</a:t>
            </a:r>
            <a:endParaRPr lang="ko-KR" altLang="en-US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919AE4-4126-47E9-8FFD-BF461FA22715}"/>
              </a:ext>
            </a:extLst>
          </p:cNvPr>
          <p:cNvSpPr/>
          <p:nvPr/>
        </p:nvSpPr>
        <p:spPr>
          <a:xfrm>
            <a:off x="4125412" y="3262333"/>
            <a:ext cx="257274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"Hello!, 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\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   everybody"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4D3B3-431C-489D-A878-3B9BDA2A274B}"/>
              </a:ext>
            </a:extLst>
          </p:cNvPr>
          <p:cNvSpPr txBox="1"/>
          <p:nvPr/>
        </p:nvSpPr>
        <p:spPr>
          <a:xfrm>
            <a:off x="1048651" y="3281373"/>
            <a:ext cx="28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연속된 문자열을 알리는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\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A81CE46E-9C14-48A9-AB7F-37BECFEEAFC0}"/>
              </a:ext>
            </a:extLst>
          </p:cNvPr>
          <p:cNvSpPr>
            <a:spLocks/>
          </p:cNvSpPr>
          <p:nvPr/>
        </p:nvSpPr>
        <p:spPr bwMode="auto">
          <a:xfrm>
            <a:off x="8479053" y="3325629"/>
            <a:ext cx="2664296" cy="600225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+mj-lt"/>
                <a:ea typeface="굴림" pitchFamily="50" charset="-127"/>
              </a:rPr>
              <a:t>Hello, everybody </a:t>
            </a:r>
            <a:endParaRPr lang="ko-KR" altLang="en-US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FEAEE-A0B9-4D41-9314-7E8C2B5995A5}"/>
              </a:ext>
            </a:extLst>
          </p:cNvPr>
          <p:cNvSpPr txBox="1"/>
          <p:nvPr/>
        </p:nvSpPr>
        <p:spPr>
          <a:xfrm>
            <a:off x="637823" y="1845702"/>
            <a:ext cx="352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“”(</a:t>
            </a:r>
            <a:r>
              <a:rPr lang="ko-KR" altLang="en-US" dirty="0"/>
              <a:t>큰따옴표</a:t>
            </a:r>
            <a:r>
              <a:rPr lang="en-US" altLang="ko-KR" dirty="0"/>
              <a:t>)</a:t>
            </a:r>
            <a:r>
              <a:rPr lang="ko-KR" altLang="en-US" dirty="0"/>
              <a:t>오 묶여 있는 경우 하나의 문자열을 나타냄 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41EBE6-0C74-4648-B6AA-8184DCC7746D}"/>
              </a:ext>
            </a:extLst>
          </p:cNvPr>
          <p:cNvSpPr/>
          <p:nvPr/>
        </p:nvSpPr>
        <p:spPr>
          <a:xfrm>
            <a:off x="4125569" y="4214058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=“Good Day”;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B1E33-157C-44B9-B25E-07AFE3CF2327}"/>
              </a:ext>
            </a:extLst>
          </p:cNvPr>
          <p:cNvSpPr txBox="1"/>
          <p:nvPr/>
        </p:nvSpPr>
        <p:spPr>
          <a:xfrm>
            <a:off x="1456106" y="4201962"/>
            <a:ext cx="226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문자배열과 문자열</a:t>
            </a:r>
            <a:endParaRPr lang="en-US" dirty="0"/>
          </a:p>
        </p:txBody>
      </p:sp>
      <p:sp>
        <p:nvSpPr>
          <p:cNvPr id="25" name="직사각형 6">
            <a:extLst>
              <a:ext uri="{FF2B5EF4-FFF2-40B4-BE49-F238E27FC236}">
                <a16:creationId xmlns:a16="http://schemas.microsoft.com/office/drawing/2014/main" id="{CAF11A9E-A055-4F79-8EEA-D634606CEA56}"/>
              </a:ext>
            </a:extLst>
          </p:cNvPr>
          <p:cNvSpPr/>
          <p:nvPr/>
        </p:nvSpPr>
        <p:spPr>
          <a:xfrm>
            <a:off x="8909549" y="5082836"/>
            <a:ext cx="448030" cy="29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\0</a:t>
            </a:r>
            <a:endParaRPr lang="ko-KR" altLang="en-US" sz="2000" dirty="0"/>
          </a:p>
        </p:txBody>
      </p:sp>
      <p:sp>
        <p:nvSpPr>
          <p:cNvPr id="26" name="타원 27">
            <a:extLst>
              <a:ext uri="{FF2B5EF4-FFF2-40B4-BE49-F238E27FC236}">
                <a16:creationId xmlns:a16="http://schemas.microsoft.com/office/drawing/2014/main" id="{0B38CFA3-C1B5-40C0-9781-A38E4E152045}"/>
              </a:ext>
            </a:extLst>
          </p:cNvPr>
          <p:cNvSpPr/>
          <p:nvPr/>
        </p:nvSpPr>
        <p:spPr>
          <a:xfrm>
            <a:off x="9365134" y="4783224"/>
            <a:ext cx="1005629" cy="84391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14">
            <a:extLst>
              <a:ext uri="{FF2B5EF4-FFF2-40B4-BE49-F238E27FC236}">
                <a16:creationId xmlns:a16="http://schemas.microsoft.com/office/drawing/2014/main" id="{FCBC9897-206D-428F-8536-3D97D516F722}"/>
              </a:ext>
            </a:extLst>
          </p:cNvPr>
          <p:cNvSpPr/>
          <p:nvPr/>
        </p:nvSpPr>
        <p:spPr>
          <a:xfrm>
            <a:off x="5225391" y="5082836"/>
            <a:ext cx="448533" cy="294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G</a:t>
            </a:r>
            <a:endParaRPr lang="ko-KR" altLang="en-US" sz="2400" dirty="0"/>
          </a:p>
        </p:txBody>
      </p:sp>
      <p:sp>
        <p:nvSpPr>
          <p:cNvPr id="28" name="직사각형 15">
            <a:extLst>
              <a:ext uri="{FF2B5EF4-FFF2-40B4-BE49-F238E27FC236}">
                <a16:creationId xmlns:a16="http://schemas.microsoft.com/office/drawing/2014/main" id="{C4526DCA-19D2-49A4-B5A7-645739C53F0C}"/>
              </a:ext>
            </a:extLst>
          </p:cNvPr>
          <p:cNvSpPr/>
          <p:nvPr/>
        </p:nvSpPr>
        <p:spPr>
          <a:xfrm>
            <a:off x="5683755" y="5082836"/>
            <a:ext cx="458930" cy="30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o</a:t>
            </a:r>
            <a:endParaRPr lang="ko-KR" altLang="en-US" sz="2400" dirty="0"/>
          </a:p>
        </p:txBody>
      </p:sp>
      <p:sp>
        <p:nvSpPr>
          <p:cNvPr id="29" name="직사각형 16">
            <a:extLst>
              <a:ext uri="{FF2B5EF4-FFF2-40B4-BE49-F238E27FC236}">
                <a16:creationId xmlns:a16="http://schemas.microsoft.com/office/drawing/2014/main" id="{19C4D8A5-0950-48AD-A985-1F1433880A70}"/>
              </a:ext>
            </a:extLst>
          </p:cNvPr>
          <p:cNvSpPr/>
          <p:nvPr/>
        </p:nvSpPr>
        <p:spPr>
          <a:xfrm>
            <a:off x="6152516" y="5082836"/>
            <a:ext cx="458930" cy="30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o</a:t>
            </a:r>
            <a:endParaRPr lang="ko-KR" altLang="en-US" sz="2400" dirty="0"/>
          </a:p>
        </p:txBody>
      </p:sp>
      <p:sp>
        <p:nvSpPr>
          <p:cNvPr id="30" name="직사각형 17">
            <a:extLst>
              <a:ext uri="{FF2B5EF4-FFF2-40B4-BE49-F238E27FC236}">
                <a16:creationId xmlns:a16="http://schemas.microsoft.com/office/drawing/2014/main" id="{285396E3-6FFF-460C-B8AD-7E9981808A58}"/>
              </a:ext>
            </a:extLst>
          </p:cNvPr>
          <p:cNvSpPr/>
          <p:nvPr/>
        </p:nvSpPr>
        <p:spPr>
          <a:xfrm>
            <a:off x="6622415" y="5082836"/>
            <a:ext cx="458930" cy="30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</a:t>
            </a:r>
            <a:endParaRPr lang="ko-KR" altLang="en-US" sz="2400" dirty="0"/>
          </a:p>
        </p:txBody>
      </p:sp>
      <p:sp>
        <p:nvSpPr>
          <p:cNvPr id="31" name="직사각형 18">
            <a:extLst>
              <a:ext uri="{FF2B5EF4-FFF2-40B4-BE49-F238E27FC236}">
                <a16:creationId xmlns:a16="http://schemas.microsoft.com/office/drawing/2014/main" id="{E274282C-A782-472C-ADAF-D7073228CC03}"/>
              </a:ext>
            </a:extLst>
          </p:cNvPr>
          <p:cNvSpPr/>
          <p:nvPr/>
        </p:nvSpPr>
        <p:spPr>
          <a:xfrm>
            <a:off x="7097801" y="5082836"/>
            <a:ext cx="458930" cy="30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32" name="직사각형 19">
            <a:extLst>
              <a:ext uri="{FF2B5EF4-FFF2-40B4-BE49-F238E27FC236}">
                <a16:creationId xmlns:a16="http://schemas.microsoft.com/office/drawing/2014/main" id="{C041D606-91DC-4657-9B9F-350168483F8F}"/>
              </a:ext>
            </a:extLst>
          </p:cNvPr>
          <p:cNvSpPr/>
          <p:nvPr/>
        </p:nvSpPr>
        <p:spPr>
          <a:xfrm>
            <a:off x="7519648" y="5075561"/>
            <a:ext cx="461708" cy="30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 D</a:t>
            </a:r>
            <a:endParaRPr lang="ko-KR" altLang="en-US" sz="2400" dirty="0"/>
          </a:p>
        </p:txBody>
      </p:sp>
      <p:sp>
        <p:nvSpPr>
          <p:cNvPr id="33" name="직사각형 20">
            <a:extLst>
              <a:ext uri="{FF2B5EF4-FFF2-40B4-BE49-F238E27FC236}">
                <a16:creationId xmlns:a16="http://schemas.microsoft.com/office/drawing/2014/main" id="{3E108404-1EF2-4E7A-A520-47C2323644E1}"/>
              </a:ext>
            </a:extLst>
          </p:cNvPr>
          <p:cNvSpPr/>
          <p:nvPr/>
        </p:nvSpPr>
        <p:spPr>
          <a:xfrm>
            <a:off x="7981356" y="5075561"/>
            <a:ext cx="458930" cy="30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 a</a:t>
            </a:r>
            <a:endParaRPr lang="ko-KR" altLang="en-US" sz="2400" dirty="0"/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517F72F0-5A48-46EF-8BB4-E19C208CD5A4}"/>
              </a:ext>
            </a:extLst>
          </p:cNvPr>
          <p:cNvSpPr/>
          <p:nvPr/>
        </p:nvSpPr>
        <p:spPr>
          <a:xfrm>
            <a:off x="8440285" y="5075561"/>
            <a:ext cx="461709" cy="30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 y</a:t>
            </a:r>
            <a:endParaRPr lang="ko-KR" altLang="en-US" sz="2400" dirty="0"/>
          </a:p>
        </p:txBody>
      </p:sp>
      <p:sp>
        <p:nvSpPr>
          <p:cNvPr id="35" name="직사각형 23">
            <a:extLst>
              <a:ext uri="{FF2B5EF4-FFF2-40B4-BE49-F238E27FC236}">
                <a16:creationId xmlns:a16="http://schemas.microsoft.com/office/drawing/2014/main" id="{59BEBB93-11F2-4164-9C78-D9C3908FF1B9}"/>
              </a:ext>
            </a:extLst>
          </p:cNvPr>
          <p:cNvSpPr/>
          <p:nvPr/>
        </p:nvSpPr>
        <p:spPr>
          <a:xfrm>
            <a:off x="9371257" y="5082836"/>
            <a:ext cx="458930" cy="302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?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직사각형 26">
            <a:extLst>
              <a:ext uri="{FF2B5EF4-FFF2-40B4-BE49-F238E27FC236}">
                <a16:creationId xmlns:a16="http://schemas.microsoft.com/office/drawing/2014/main" id="{3C5E6924-8391-4F30-B920-5D05F4E62523}"/>
              </a:ext>
            </a:extLst>
          </p:cNvPr>
          <p:cNvSpPr/>
          <p:nvPr/>
        </p:nvSpPr>
        <p:spPr>
          <a:xfrm>
            <a:off x="9843865" y="5082836"/>
            <a:ext cx="458930" cy="302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?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3DA2F3-2F9C-4BE8-82C0-922F1E13FA31}"/>
              </a:ext>
            </a:extLst>
          </p:cNvPr>
          <p:cNvSpPr txBox="1"/>
          <p:nvPr/>
        </p:nvSpPr>
        <p:spPr>
          <a:xfrm>
            <a:off x="3843544" y="5006778"/>
            <a:ext cx="14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char str [11] ;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619B52-41C4-4FA5-9F10-45B0FBEADA61}"/>
              </a:ext>
            </a:extLst>
          </p:cNvPr>
          <p:cNvSpPr txBox="1"/>
          <p:nvPr/>
        </p:nvSpPr>
        <p:spPr>
          <a:xfrm>
            <a:off x="9065993" y="5578887"/>
            <a:ext cx="281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배열의 일부분 </a:t>
            </a:r>
            <a:endParaRPr lang="en-US" altLang="ko-KR" dirty="0"/>
          </a:p>
          <a:p>
            <a:r>
              <a:rPr lang="ko-KR" altLang="en-US" dirty="0"/>
              <a:t>문자열의 일부분은 아님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3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1939D9-6D16-4814-A632-16A51C1B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문자열의 저장</a:t>
            </a:r>
            <a:r>
              <a:rPr lang="en-US" altLang="ko-KR" dirty="0"/>
              <a:t>-</a:t>
            </a:r>
            <a:r>
              <a:rPr lang="ko-KR" altLang="en-US" dirty="0"/>
              <a:t> 배열형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3EF0A1-060F-4AB6-B44F-8E795CFD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저장</a:t>
            </a:r>
            <a:endParaRPr lang="en-US" altLang="ko-KR" dirty="0"/>
          </a:p>
          <a:p>
            <a:pPr lvl="1"/>
            <a:r>
              <a:rPr lang="en-US" altLang="ko-KR" dirty="0"/>
              <a:t>char </a:t>
            </a:r>
            <a:r>
              <a:rPr lang="ko-KR" altLang="en-US" dirty="0"/>
              <a:t>형 배열을 사용</a:t>
            </a:r>
            <a:endParaRPr lang="en-US" altLang="ko-KR" dirty="0"/>
          </a:p>
          <a:p>
            <a:pPr lvl="1"/>
            <a:r>
              <a:rPr lang="ko-KR" altLang="en-US" dirty="0"/>
              <a:t>문자열의 종료는 </a:t>
            </a:r>
            <a:r>
              <a:rPr lang="en-US" altLang="ko-KR" dirty="0"/>
              <a:t>NULL</a:t>
            </a:r>
            <a:r>
              <a:rPr lang="ko-KR" altLang="en-US" dirty="0"/>
              <a:t> 문자로 나타냄</a:t>
            </a:r>
            <a:endParaRPr lang="en-US" altLang="ko-KR" dirty="0"/>
          </a:p>
          <a:p>
            <a:pPr lvl="1"/>
            <a:r>
              <a:rPr lang="ko-KR" altLang="en-US" dirty="0"/>
              <a:t>문자열 저장은 문자의 배열을 사용하기 때문에 </a:t>
            </a:r>
            <a:br>
              <a:rPr lang="en-US" altLang="ko-KR" dirty="0"/>
            </a:br>
            <a:r>
              <a:rPr lang="ko-KR" altLang="en-US" dirty="0"/>
              <a:t>문자 배열을 문자열 변수라고 부를 수 있음</a:t>
            </a:r>
            <a:endParaRPr lang="en-US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12B61-8EA4-4860-8526-F8ED9D4F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E2CB4-A10B-40CC-85AF-5F698582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C284F8F-49AB-40CE-AC2A-51DF8F10B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890" y="3299448"/>
            <a:ext cx="806489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[Ex]   char word[100];  	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/* word </a:t>
            </a:r>
            <a:r>
              <a:rPr lang="ko-KR" altLang="en-US" dirty="0">
                <a:solidFill>
                  <a:srgbClr val="008000"/>
                </a:solidFill>
                <a:latin typeface="+mj-lt"/>
                <a:ea typeface="굴림" pitchFamily="50" charset="-127"/>
              </a:rPr>
              <a:t>배열은 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99</a:t>
            </a:r>
            <a:r>
              <a:rPr lang="ko-KR" altLang="en-US" dirty="0">
                <a:solidFill>
                  <a:srgbClr val="008000"/>
                </a:solidFill>
                <a:latin typeface="+mj-lt"/>
                <a:ea typeface="굴림" pitchFamily="50" charset="-127"/>
              </a:rPr>
              <a:t>개의 문자를 저장할 수 있음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*/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06ECB0-3956-48AA-B3B1-DAB5400E7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890" y="3870947"/>
            <a:ext cx="8064895" cy="1572766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[Ex]   word[0] = ‘a’;		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/* </a:t>
            </a:r>
            <a:r>
              <a:rPr lang="ko-KR" altLang="en-US" dirty="0">
                <a:solidFill>
                  <a:srgbClr val="008000"/>
                </a:solidFill>
                <a:latin typeface="+mj-lt"/>
                <a:ea typeface="굴림" pitchFamily="50" charset="-127"/>
              </a:rPr>
              <a:t>배열명은 배열의 첫번째 주소를 가리킨다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*/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         word[1] = ‘b’;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         word[2] = ‘c’;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         word[3] = ‘\0’;            	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/* </a:t>
            </a:r>
            <a:r>
              <a:rPr lang="ko-KR" altLang="en-US" dirty="0">
                <a:solidFill>
                  <a:srgbClr val="008000"/>
                </a:solidFill>
                <a:latin typeface="+mj-lt"/>
                <a:ea typeface="굴림" pitchFamily="50" charset="-127"/>
              </a:rPr>
              <a:t>종료 문자*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/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0D97110-33D1-409E-8DE8-937D7C7B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890" y="5468572"/>
            <a:ext cx="6626225" cy="431800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[Ex]   </a:t>
            </a:r>
            <a:r>
              <a:rPr lang="en-US" altLang="ko-KR" dirty="0" err="1">
                <a:latin typeface="+mj-lt"/>
                <a:ea typeface="굴림" pitchFamily="50" charset="-127"/>
              </a:rPr>
              <a:t>printf</a:t>
            </a:r>
            <a:r>
              <a:rPr lang="en-US" altLang="ko-KR" dirty="0">
                <a:latin typeface="+mj-lt"/>
                <a:ea typeface="굴림" pitchFamily="50" charset="-127"/>
              </a:rPr>
              <a:t>(“%s”, </a:t>
            </a:r>
            <a:r>
              <a:rPr lang="en-US" altLang="ko-KR" i="1" dirty="0">
                <a:solidFill>
                  <a:srgbClr val="C00000"/>
                </a:solidFill>
                <a:latin typeface="+mj-lt"/>
                <a:ea typeface="굴림" pitchFamily="50" charset="-127"/>
              </a:rPr>
              <a:t>word</a:t>
            </a:r>
            <a:r>
              <a:rPr lang="en-US" altLang="ko-KR" dirty="0">
                <a:latin typeface="+mj-lt"/>
                <a:ea typeface="굴림" pitchFamily="50" charset="-127"/>
              </a:rPr>
              <a:t>);     	</a:t>
            </a:r>
            <a:r>
              <a:rPr lang="en-US" altLang="ko-KR" dirty="0">
                <a:solidFill>
                  <a:srgbClr val="009900"/>
                </a:solidFill>
                <a:latin typeface="+mj-lt"/>
                <a:ea typeface="굴림" pitchFamily="50" charset="-127"/>
              </a:rPr>
              <a:t>/* word</a:t>
            </a:r>
            <a:r>
              <a:rPr lang="ko-KR" altLang="en-US" dirty="0">
                <a:solidFill>
                  <a:srgbClr val="009900"/>
                </a:solidFill>
                <a:latin typeface="+mj-lt"/>
                <a:ea typeface="굴림" pitchFamily="50" charset="-127"/>
              </a:rPr>
              <a:t>배열에 저장된 문자열 출력</a:t>
            </a:r>
            <a:r>
              <a:rPr lang="en-US" altLang="ko-KR" dirty="0">
                <a:solidFill>
                  <a:srgbClr val="009900"/>
                </a:solidFill>
                <a:latin typeface="+mj-lt"/>
                <a:ea typeface="굴림" pitchFamily="50" charset="-127"/>
              </a:rPr>
              <a:t>*/ </a:t>
            </a:r>
          </a:p>
        </p:txBody>
      </p:sp>
    </p:spTree>
    <p:extLst>
      <p:ext uri="{BB962C8B-B14F-4D97-AF65-F5344CB8AC3E}">
        <p14:creationId xmlns:p14="http://schemas.microsoft.com/office/powerpoint/2010/main" val="45052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7D98-E2D3-4BAB-8D41-934EBBEB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초기화</a:t>
            </a:r>
            <a:r>
              <a:rPr lang="en-US" altLang="ko-KR" dirty="0"/>
              <a:t>- </a:t>
            </a:r>
            <a:r>
              <a:rPr lang="ko-KR" altLang="en-US" dirty="0"/>
              <a:t>배열형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354F-D253-41D3-A9E7-8BD1FCF3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문자열을 초기화 하는 방법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47EAC-C1CB-4046-8834-3AE5E76F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9159-C147-4257-8493-956AA5F5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1" name="Group 26">
            <a:extLst>
              <a:ext uri="{FF2B5EF4-FFF2-40B4-BE49-F238E27FC236}">
                <a16:creationId xmlns:a16="http://schemas.microsoft.com/office/drawing/2014/main" id="{99143B38-38B6-4EEA-8736-256EB5CD1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47110"/>
              </p:ext>
            </p:extLst>
          </p:nvPr>
        </p:nvGraphicFramePr>
        <p:xfrm>
          <a:off x="2967013" y="4838950"/>
          <a:ext cx="3420000" cy="634753"/>
        </p:xfrm>
        <a:graphic>
          <a:graphicData uri="http://schemas.openxmlformats.org/drawingml/2006/table">
            <a:tbl>
              <a:tblPr/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4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\0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27">
            <a:extLst>
              <a:ext uri="{FF2B5EF4-FFF2-40B4-BE49-F238E27FC236}">
                <a16:creationId xmlns:a16="http://schemas.microsoft.com/office/drawing/2014/main" id="{0B9D5050-D475-473C-A667-300D01793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287" y="4983411"/>
            <a:ext cx="792162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C00000"/>
                </a:solidFill>
                <a:latin typeface="+mj-lt"/>
                <a:ea typeface="굴림" pitchFamily="50" charset="-127"/>
              </a:rPr>
              <a:t>word</a:t>
            </a:r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F6A25C57-F821-4EBF-A282-36C4D019E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2550" y="5199311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0CF9CFDD-2453-4967-842E-A2918FB03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172" y="4891584"/>
            <a:ext cx="2897292" cy="521791"/>
          </a:xfrm>
          <a:prstGeom prst="roundRect">
            <a:avLst/>
          </a:prstGeom>
          <a:solidFill>
            <a:srgbClr val="CEF2C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/>
              <a:t>배열의 크기</a:t>
            </a:r>
            <a:r>
              <a:rPr lang="en-US" altLang="ko-KR" sz="1400" dirty="0"/>
              <a:t>: 5</a:t>
            </a:r>
            <a:br>
              <a:rPr lang="en-US" altLang="ko-KR" sz="1400" dirty="0"/>
            </a:br>
            <a:r>
              <a:rPr lang="ko-KR" altLang="en-US" sz="1400" dirty="0"/>
              <a:t>문자 개수</a:t>
            </a:r>
            <a:r>
              <a:rPr lang="en-US" altLang="ko-KR" sz="1400" dirty="0"/>
              <a:t>(</a:t>
            </a:r>
            <a:r>
              <a:rPr lang="ko-KR" altLang="en-US" sz="1400" dirty="0"/>
              <a:t> </a:t>
            </a:r>
            <a:r>
              <a:rPr lang="en-US" altLang="ko-KR" sz="1400" dirty="0"/>
              <a:t>4) + null</a:t>
            </a:r>
            <a:r>
              <a:rPr lang="ko-KR" altLang="en-US" sz="1400" dirty="0"/>
              <a:t> 문자</a:t>
            </a:r>
            <a:r>
              <a:rPr lang="en-US" altLang="ko-KR" sz="1400" dirty="0"/>
              <a:t>(‘\0’)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1982CB-9EC4-4BC0-9BB1-51193C5A736A}"/>
              </a:ext>
            </a:extLst>
          </p:cNvPr>
          <p:cNvSpPr/>
          <p:nvPr/>
        </p:nvSpPr>
        <p:spPr>
          <a:xfrm>
            <a:off x="1672443" y="196781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word[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abcd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19DBDA-A45C-4B4D-8EDB-BF777CE6B2B7}"/>
              </a:ext>
            </a:extLst>
          </p:cNvPr>
          <p:cNvSpPr/>
          <p:nvPr/>
        </p:nvSpPr>
        <p:spPr>
          <a:xfrm>
            <a:off x="1672443" y="2396275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word[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{‘a’, ‘b’, ‘c’, ‘d’,‘\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’ 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B9FF9-6C49-4FEA-93B6-8B8E2BF8B2F8}"/>
              </a:ext>
            </a:extLst>
          </p:cNvPr>
          <p:cNvSpPr/>
          <p:nvPr/>
        </p:nvSpPr>
        <p:spPr>
          <a:xfrm>
            <a:off x="1672443" y="3429000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word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{‘a’, ‘b’, ‘c’, ‘d’,‘\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’ 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0E2D2-0BCB-402D-8C3F-555630029F41}"/>
              </a:ext>
            </a:extLst>
          </p:cNvPr>
          <p:cNvSpPr/>
          <p:nvPr/>
        </p:nvSpPr>
        <p:spPr>
          <a:xfrm>
            <a:off x="1672443" y="3813195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word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abcd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63415C-8333-4D6E-812C-114E8338A021}"/>
              </a:ext>
            </a:extLst>
          </p:cNvPr>
          <p:cNvSpPr txBox="1"/>
          <p:nvPr/>
        </p:nvSpPr>
        <p:spPr>
          <a:xfrm>
            <a:off x="1187001" y="1600320"/>
            <a:ext cx="44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문자배열의 크기가 정해진 경우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B7CC7C-5973-4464-9856-348F6D57FDE4}"/>
              </a:ext>
            </a:extLst>
          </p:cNvPr>
          <p:cNvSpPr txBox="1"/>
          <p:nvPr/>
        </p:nvSpPr>
        <p:spPr>
          <a:xfrm>
            <a:off x="1135719" y="3007564"/>
            <a:ext cx="44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문자배열의 크기가 없는 경우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CF57AF-0D28-4F26-94C8-3389E01643D0}"/>
              </a:ext>
            </a:extLst>
          </p:cNvPr>
          <p:cNvSpPr txBox="1"/>
          <p:nvPr/>
        </p:nvSpPr>
        <p:spPr>
          <a:xfrm>
            <a:off x="5249166" y="2012080"/>
            <a:ext cx="412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자동으로 </a:t>
            </a:r>
            <a:r>
              <a:rPr lang="en-US" altLang="ko-KR" dirty="0"/>
              <a:t>NULL</a:t>
            </a:r>
            <a:r>
              <a:rPr lang="ko-KR" altLang="en-US" dirty="0"/>
              <a:t>이 입력되면서 초기화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668B4-B869-43D3-BB7A-557F4F9FF6E3}"/>
              </a:ext>
            </a:extLst>
          </p:cNvPr>
          <p:cNvSpPr txBox="1"/>
          <p:nvPr/>
        </p:nvSpPr>
        <p:spPr>
          <a:xfrm>
            <a:off x="7035585" y="3425515"/>
            <a:ext cx="412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배열의 크기가 자동으로 할당됨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D8469-B9AD-4B65-838E-3CA55A9A693D}"/>
              </a:ext>
            </a:extLst>
          </p:cNvPr>
          <p:cNvSpPr txBox="1"/>
          <p:nvPr/>
        </p:nvSpPr>
        <p:spPr>
          <a:xfrm>
            <a:off x="4575028" y="3809710"/>
            <a:ext cx="412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//NULL </a:t>
            </a:r>
            <a:r>
              <a:rPr lang="ko-KR" altLang="en-US" dirty="0"/>
              <a:t>문자가 없는 경우 자동으로 추가되면서 배열이 할당됨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AFB5-B4DA-4E52-BEEF-D5048BED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저장</a:t>
            </a:r>
            <a:r>
              <a:rPr lang="en-US" altLang="ko-KR" dirty="0"/>
              <a:t>-</a:t>
            </a:r>
            <a:r>
              <a:rPr lang="ko-KR" altLang="en-US" dirty="0"/>
              <a:t>포인터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DB1-F95D-4527-963C-E51C986F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포인터를 이용하여 문자열 저장</a:t>
            </a:r>
            <a:endParaRPr lang="en-US" altLang="ko-KR" dirty="0"/>
          </a:p>
          <a:p>
            <a:pPr lvl="1"/>
            <a:r>
              <a:rPr lang="en-US" dirty="0"/>
              <a:t>Char </a:t>
            </a:r>
            <a:r>
              <a:rPr lang="ko-KR" altLang="en-US" dirty="0"/>
              <a:t>형 </a:t>
            </a:r>
            <a:r>
              <a:rPr lang="en-US" altLang="ko-KR" dirty="0"/>
              <a:t>pointer</a:t>
            </a:r>
            <a:r>
              <a:rPr lang="ko-KR" altLang="en-US" dirty="0"/>
              <a:t> 변수를 이용하여 문자열 저장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BE0FB-BAAB-4772-AF68-90684163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FE65-A0F5-484C-96D4-09C6C665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69E0E-4335-4F7F-9E04-8754A5924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264" y="2319431"/>
            <a:ext cx="6515367" cy="37241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[Ex] 	char *</a:t>
            </a:r>
            <a:r>
              <a:rPr lang="en-US" altLang="ko-KR" sz="1600" dirty="0">
                <a:solidFill>
                  <a:srgbClr val="CC0066"/>
                </a:solidFill>
                <a:latin typeface="+mj-lt"/>
                <a:ea typeface="굴림" pitchFamily="50" charset="-127"/>
              </a:rPr>
              <a:t>word</a:t>
            </a:r>
            <a:r>
              <a:rPr lang="en-US" altLang="ko-KR" sz="1600" dirty="0">
                <a:latin typeface="+mj-lt"/>
                <a:ea typeface="굴림" pitchFamily="50" charset="-127"/>
              </a:rPr>
              <a:t> = “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abcd</a:t>
            </a:r>
            <a:r>
              <a:rPr lang="en-US" altLang="ko-KR" sz="1600" dirty="0">
                <a:latin typeface="+mj-lt"/>
                <a:ea typeface="굴림" pitchFamily="50" charset="-127"/>
              </a:rPr>
              <a:t>”;		</a:t>
            </a:r>
            <a:r>
              <a:rPr lang="en-US" altLang="ko-KR" sz="1400" dirty="0">
                <a:solidFill>
                  <a:srgbClr val="00B050"/>
                </a:solidFill>
              </a:rPr>
              <a:t>/* </a:t>
            </a:r>
            <a:r>
              <a:rPr lang="ko-KR" altLang="en-US" sz="1400" dirty="0">
                <a:solidFill>
                  <a:srgbClr val="00B050"/>
                </a:solidFill>
              </a:rPr>
              <a:t>포인터 변수 </a:t>
            </a:r>
            <a:r>
              <a:rPr lang="en-US" altLang="ko-KR" sz="1400" dirty="0">
                <a:solidFill>
                  <a:srgbClr val="00B050"/>
                </a:solidFill>
              </a:rPr>
              <a:t>word*/</a:t>
            </a:r>
          </a:p>
        </p:txBody>
      </p:sp>
      <p:graphicFrame>
        <p:nvGraphicFramePr>
          <p:cNvPr id="7" name="Group 19">
            <a:extLst>
              <a:ext uri="{FF2B5EF4-FFF2-40B4-BE49-F238E27FC236}">
                <a16:creationId xmlns:a16="http://schemas.microsoft.com/office/drawing/2014/main" id="{BB588DA9-6C6B-4C31-9FE9-8CA386BD6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59176"/>
              </p:ext>
            </p:extLst>
          </p:nvPr>
        </p:nvGraphicFramePr>
        <p:xfrm>
          <a:off x="4151613" y="3040001"/>
          <a:ext cx="3060000" cy="531691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6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\0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32">
            <a:extLst>
              <a:ext uri="{FF2B5EF4-FFF2-40B4-BE49-F238E27FC236}">
                <a16:creationId xmlns:a16="http://schemas.microsoft.com/office/drawing/2014/main" id="{CF5DB5D7-DD73-49FB-AB4A-9D59E760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2" y="3021263"/>
            <a:ext cx="1198236" cy="4789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id="{ECCB0C56-EC25-49F3-B133-7613A7277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740" y="3153777"/>
            <a:ext cx="77450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CC0066"/>
                </a:solidFill>
                <a:latin typeface="+mj-lt"/>
                <a:ea typeface="굴림" pitchFamily="50" charset="-127"/>
              </a:rPr>
              <a:t>word</a:t>
            </a:r>
          </a:p>
        </p:txBody>
      </p:sp>
      <p:sp>
        <p:nvSpPr>
          <p:cNvPr id="10" name="Line 34">
            <a:extLst>
              <a:ext uri="{FF2B5EF4-FFF2-40B4-BE49-F238E27FC236}">
                <a16:creationId xmlns:a16="http://schemas.microsoft.com/office/drawing/2014/main" id="{DD90493C-977A-4D1C-926C-32AE90DAE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0" y="3253145"/>
            <a:ext cx="1274216" cy="7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4B0C2-6AE4-4388-BE47-33E70B2A4F70}"/>
              </a:ext>
            </a:extLst>
          </p:cNvPr>
          <p:cNvSpPr txBox="1"/>
          <p:nvPr/>
        </p:nvSpPr>
        <p:spPr>
          <a:xfrm>
            <a:off x="7516352" y="2982680"/>
            <a:ext cx="403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</a:t>
            </a:r>
            <a:r>
              <a:rPr lang="ko-KR" altLang="en-US" dirty="0"/>
              <a:t>변수는 </a:t>
            </a:r>
            <a:r>
              <a:rPr lang="en-US" altLang="ko-KR" dirty="0"/>
              <a:t>“</a:t>
            </a:r>
            <a:r>
              <a:rPr lang="en-US" altLang="ko-KR" dirty="0" err="1"/>
              <a:t>abcd</a:t>
            </a:r>
            <a:r>
              <a:rPr lang="en-US" altLang="ko-KR" dirty="0"/>
              <a:t>”</a:t>
            </a:r>
            <a:r>
              <a:rPr lang="ko-KR" altLang="en-US" dirty="0" err="1"/>
              <a:t>리터럴</a:t>
            </a:r>
            <a:r>
              <a:rPr lang="ko-KR" altLang="en-US" dirty="0"/>
              <a:t> 문자열을 가리킨다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2" name="Rectangle 49">
            <a:extLst>
              <a:ext uri="{FF2B5EF4-FFF2-40B4-BE49-F238E27FC236}">
                <a16:creationId xmlns:a16="http://schemas.microsoft.com/office/drawing/2014/main" id="{30956E08-EB2E-4553-8638-B37D01C7F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389" y="4723029"/>
            <a:ext cx="1198236" cy="4789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sz="1600">
                <a:latin typeface="Arial" charset="0"/>
              </a:rPr>
              <a:t>?</a:t>
            </a: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67FF5716-026A-4A07-A530-67F903AB6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014" y="4793247"/>
            <a:ext cx="77450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j-lt"/>
                <a:ea typeface="굴림" pitchFamily="50" charset="-127"/>
              </a:rPr>
              <a:t>word</a:t>
            </a:r>
          </a:p>
        </p:txBody>
      </p:sp>
      <p:sp>
        <p:nvSpPr>
          <p:cNvPr id="14" name="Rectangle 51">
            <a:extLst>
              <a:ext uri="{FF2B5EF4-FFF2-40B4-BE49-F238E27FC236}">
                <a16:creationId xmlns:a16="http://schemas.microsoft.com/office/drawing/2014/main" id="{5927C2C2-6E81-463D-8947-F1CE9780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263" y="4174216"/>
            <a:ext cx="6515367" cy="37241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[Ex] 	char *</a:t>
            </a:r>
            <a:r>
              <a:rPr lang="en-US" altLang="ko-KR" sz="1600" dirty="0">
                <a:solidFill>
                  <a:srgbClr val="0070C0"/>
                </a:solidFill>
                <a:latin typeface="+mj-lt"/>
                <a:ea typeface="굴림" pitchFamily="50" charset="-127"/>
              </a:rPr>
              <a:t>word</a:t>
            </a:r>
            <a:r>
              <a:rPr lang="en-US" altLang="ko-KR" sz="1600" dirty="0">
                <a:latin typeface="+mj-lt"/>
                <a:ea typeface="굴림" pitchFamily="50" charset="-127"/>
              </a:rPr>
              <a:t>;     		</a:t>
            </a:r>
            <a:r>
              <a:rPr lang="en-US" altLang="ko-KR" sz="1400" dirty="0">
                <a:solidFill>
                  <a:srgbClr val="00B050"/>
                </a:solidFill>
                <a:latin typeface="+mj-lt"/>
                <a:ea typeface="굴림" pitchFamily="50" charset="-127"/>
              </a:rPr>
              <a:t>/* </a:t>
            </a:r>
            <a:r>
              <a:rPr lang="ko-KR" altLang="en-US" sz="1400" dirty="0">
                <a:solidFill>
                  <a:srgbClr val="00B050"/>
                </a:solidFill>
                <a:latin typeface="+mj-lt"/>
                <a:ea typeface="굴림" pitchFamily="50" charset="-127"/>
              </a:rPr>
              <a:t>초기화 없는 문자 포인터형 변수</a:t>
            </a:r>
            <a:r>
              <a:rPr lang="en-US" altLang="ko-KR" sz="1400" dirty="0">
                <a:solidFill>
                  <a:srgbClr val="00B050"/>
                </a:solidFill>
                <a:latin typeface="+mj-lt"/>
                <a:ea typeface="굴림" pitchFamily="50" charset="-127"/>
              </a:rPr>
              <a:t>*/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C6F92-B05F-449B-931C-ED94FB5EABAD}"/>
              </a:ext>
            </a:extLst>
          </p:cNvPr>
          <p:cNvSpPr txBox="1"/>
          <p:nvPr/>
        </p:nvSpPr>
        <p:spPr>
          <a:xfrm>
            <a:off x="8060588" y="4624004"/>
            <a:ext cx="364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아무 의미 없는 값</a:t>
            </a:r>
            <a:r>
              <a:rPr lang="en-US" altLang="ko-KR" dirty="0"/>
              <a:t>(dummy)</a:t>
            </a:r>
            <a:r>
              <a:rPr lang="ko-KR" altLang="en-US" dirty="0"/>
              <a:t>을 가지고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2" grpId="0" animBg="1"/>
      <p:bldP spid="13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6EF7-A6D4-4F34-B94F-D23FD98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포인터 변수의 장점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3DB2B-1C13-4420-B053-DAD4445F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29F4F-483C-4D96-9B9B-DA3AC8DE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Group 68">
            <a:extLst>
              <a:ext uri="{FF2B5EF4-FFF2-40B4-BE49-F238E27FC236}">
                <a16:creationId xmlns:a16="http://schemas.microsoft.com/office/drawing/2014/main" id="{32067099-D404-4018-A86A-1F6A87683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06551"/>
              </p:ext>
            </p:extLst>
          </p:nvPr>
        </p:nvGraphicFramePr>
        <p:xfrm>
          <a:off x="4265074" y="1970123"/>
          <a:ext cx="3744000" cy="431800"/>
        </p:xfrm>
        <a:graphic>
          <a:graphicData uri="http://schemas.openxmlformats.org/drawingml/2006/table">
            <a:tbl>
              <a:tblPr/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4">
            <a:extLst>
              <a:ext uri="{FF2B5EF4-FFF2-40B4-BE49-F238E27FC236}">
                <a16:creationId xmlns:a16="http://schemas.microsoft.com/office/drawing/2014/main" id="{D003DAE5-7EDE-45C2-93C1-B923C9500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702" y="2114798"/>
            <a:ext cx="1225550" cy="2889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Arial" charset="0"/>
              </a:rPr>
              <a:t>s</a:t>
            </a:r>
          </a:p>
        </p:txBody>
      </p:sp>
      <p:graphicFrame>
        <p:nvGraphicFramePr>
          <p:cNvPr id="8" name="Group 25">
            <a:extLst>
              <a:ext uri="{FF2B5EF4-FFF2-40B4-BE49-F238E27FC236}">
                <a16:creationId xmlns:a16="http://schemas.microsoft.com/office/drawing/2014/main" id="{52FBB367-187F-4A70-9DF3-D126AC180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53054"/>
              </p:ext>
            </p:extLst>
          </p:nvPr>
        </p:nvGraphicFramePr>
        <p:xfrm>
          <a:off x="4265074" y="2627791"/>
          <a:ext cx="4212000" cy="434975"/>
        </p:xfrm>
        <a:graphic>
          <a:graphicData uri="http://schemas.openxmlformats.org/drawingml/2006/table">
            <a:tbl>
              <a:tblPr/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47">
            <a:extLst>
              <a:ext uri="{FF2B5EF4-FFF2-40B4-BE49-F238E27FC236}">
                <a16:creationId xmlns:a16="http://schemas.microsoft.com/office/drawing/2014/main" id="{A553B08D-4AF8-4A0C-9475-985E4AC9F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702" y="2686070"/>
            <a:ext cx="1225550" cy="2889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Arial" charset="0"/>
              </a:rPr>
              <a:t>s</a:t>
            </a:r>
          </a:p>
        </p:txBody>
      </p:sp>
      <p:graphicFrame>
        <p:nvGraphicFramePr>
          <p:cNvPr id="10" name="Group 48">
            <a:extLst>
              <a:ext uri="{FF2B5EF4-FFF2-40B4-BE49-F238E27FC236}">
                <a16:creationId xmlns:a16="http://schemas.microsoft.com/office/drawing/2014/main" id="{8A63D03D-D746-4021-A3AA-7BF209B8B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2131"/>
              </p:ext>
            </p:extLst>
          </p:nvPr>
        </p:nvGraphicFramePr>
        <p:xfrm>
          <a:off x="4247868" y="3306083"/>
          <a:ext cx="3276000" cy="434975"/>
        </p:xfrm>
        <a:graphic>
          <a:graphicData uri="http://schemas.openxmlformats.org/drawingml/2006/table">
            <a:tbl>
              <a:tblPr/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66">
            <a:extLst>
              <a:ext uri="{FF2B5EF4-FFF2-40B4-BE49-F238E27FC236}">
                <a16:creationId xmlns:a16="http://schemas.microsoft.com/office/drawing/2014/main" id="{9C2D9C40-9E0B-4F65-9EA0-D307865BE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568" y="3364362"/>
            <a:ext cx="1225550" cy="2889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Arial" charset="0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B7BD6-8609-4ADE-B3FC-E50116A92E2A}"/>
              </a:ext>
            </a:extLst>
          </p:cNvPr>
          <p:cNvSpPr txBox="1"/>
          <p:nvPr/>
        </p:nvSpPr>
        <p:spPr>
          <a:xfrm>
            <a:off x="1355985" y="3285005"/>
            <a:ext cx="22017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/>
              <a:t>s[7] =“Hello !”;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EBE43-A3B1-425F-9BBA-FF9EC14686D8}"/>
              </a:ext>
            </a:extLst>
          </p:cNvPr>
          <p:cNvSpPr txBox="1"/>
          <p:nvPr/>
        </p:nvSpPr>
        <p:spPr>
          <a:xfrm>
            <a:off x="1355986" y="2598799"/>
            <a:ext cx="22017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/>
              <a:t>s[9] =“Hello !”;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4AC85-AF22-4788-9BCC-4CE398969FD4}"/>
              </a:ext>
            </a:extLst>
          </p:cNvPr>
          <p:cNvSpPr txBox="1"/>
          <p:nvPr/>
        </p:nvSpPr>
        <p:spPr>
          <a:xfrm>
            <a:off x="1355986" y="1970123"/>
            <a:ext cx="22017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/>
              <a:t>s[8] =“Hello !”;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123A9-A1CB-4E0B-9E5A-894A22602E4F}"/>
              </a:ext>
            </a:extLst>
          </p:cNvPr>
          <p:cNvSpPr txBox="1"/>
          <p:nvPr/>
        </p:nvSpPr>
        <p:spPr>
          <a:xfrm>
            <a:off x="780057" y="1412770"/>
            <a:ext cx="295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배열을 이용한 경우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E2B90-2FA7-4E5C-A0F6-68AD9B860687}"/>
              </a:ext>
            </a:extLst>
          </p:cNvPr>
          <p:cNvSpPr txBox="1"/>
          <p:nvPr/>
        </p:nvSpPr>
        <p:spPr>
          <a:xfrm>
            <a:off x="838200" y="4038000"/>
            <a:ext cx="295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포인터를 이용한 경우</a:t>
            </a:r>
            <a:endParaRPr lang="en-US" dirty="0"/>
          </a:p>
        </p:txBody>
      </p:sp>
      <p:graphicFrame>
        <p:nvGraphicFramePr>
          <p:cNvPr id="17" name="Group 68">
            <a:extLst>
              <a:ext uri="{FF2B5EF4-FFF2-40B4-BE49-F238E27FC236}">
                <a16:creationId xmlns:a16="http://schemas.microsoft.com/office/drawing/2014/main" id="{E44A1897-9792-4889-AA99-684CD638C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4130"/>
              </p:ext>
            </p:extLst>
          </p:nvPr>
        </p:nvGraphicFramePr>
        <p:xfrm>
          <a:off x="4265074" y="5232160"/>
          <a:ext cx="3744000" cy="431800"/>
        </p:xfrm>
        <a:graphic>
          <a:graphicData uri="http://schemas.openxmlformats.org/drawingml/2006/table">
            <a:tbl>
              <a:tblPr/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 Box 24">
            <a:extLst>
              <a:ext uri="{FF2B5EF4-FFF2-40B4-BE49-F238E27FC236}">
                <a16:creationId xmlns:a16="http://schemas.microsoft.com/office/drawing/2014/main" id="{627EEE8B-B0A9-4386-94D0-2EE8E6097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558" y="4708290"/>
            <a:ext cx="1225550" cy="2889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C00000"/>
                </a:solidFill>
                <a:latin typeface="Arial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5C159-87EC-4CD9-94EB-991085C30932}"/>
              </a:ext>
            </a:extLst>
          </p:cNvPr>
          <p:cNvSpPr txBox="1"/>
          <p:nvPr/>
        </p:nvSpPr>
        <p:spPr>
          <a:xfrm>
            <a:off x="1360921" y="4645584"/>
            <a:ext cx="22017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en-US" altLang="ko-KR" dirty="0">
                <a:solidFill>
                  <a:srgbClr val="C00000"/>
                </a:solidFill>
              </a:rPr>
              <a:t>s</a:t>
            </a:r>
            <a:r>
              <a:rPr lang="en-US" altLang="ko-KR" dirty="0"/>
              <a:t> =“Hello !”;</a:t>
            </a:r>
            <a:endParaRPr lang="ko-KR" altLang="en-US" dirty="0"/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id="{D5FDFE17-E119-4B8E-9634-21E9373D15A7}"/>
              </a:ext>
            </a:extLst>
          </p:cNvPr>
          <p:cNvSpPr/>
          <p:nvPr/>
        </p:nvSpPr>
        <p:spPr>
          <a:xfrm>
            <a:off x="4225166" y="4678162"/>
            <a:ext cx="83314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19">
            <a:extLst>
              <a:ext uri="{FF2B5EF4-FFF2-40B4-BE49-F238E27FC236}">
                <a16:creationId xmlns:a16="http://schemas.microsoft.com/office/drawing/2014/main" id="{AFCBDAF1-DD86-4299-8F76-C1385FF97527}"/>
              </a:ext>
            </a:extLst>
          </p:cNvPr>
          <p:cNvCxnSpPr/>
          <p:nvPr/>
        </p:nvCxnSpPr>
        <p:spPr>
          <a:xfrm flipH="1">
            <a:off x="4621188" y="4862829"/>
            <a:ext cx="658" cy="31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66">
            <a:extLst>
              <a:ext uri="{FF2B5EF4-FFF2-40B4-BE49-F238E27FC236}">
                <a16:creationId xmlns:a16="http://schemas.microsoft.com/office/drawing/2014/main" id="{BB120115-3CC9-4E6C-B062-28B16F375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432" y="4735617"/>
            <a:ext cx="1225550" cy="2889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Arial" charset="0"/>
              </a:rPr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8F771-FE89-44E8-8EE6-7C57C1818085}"/>
              </a:ext>
            </a:extLst>
          </p:cNvPr>
          <p:cNvSpPr txBox="1"/>
          <p:nvPr/>
        </p:nvSpPr>
        <p:spPr>
          <a:xfrm>
            <a:off x="7711765" y="3345090"/>
            <a:ext cx="32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배열의 크기가 부족할 수 있음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5E9211-CD09-4E9B-BF61-B63B11EE860B}"/>
              </a:ext>
            </a:extLst>
          </p:cNvPr>
          <p:cNvSpPr txBox="1"/>
          <p:nvPr/>
        </p:nvSpPr>
        <p:spPr>
          <a:xfrm>
            <a:off x="8238517" y="4986395"/>
            <a:ext cx="3638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메모리에 </a:t>
            </a:r>
            <a:r>
              <a:rPr lang="ko-KR" altLang="en-US" dirty="0" err="1"/>
              <a:t>리터럴</a:t>
            </a:r>
            <a:r>
              <a:rPr lang="ko-KR" altLang="en-US" dirty="0"/>
              <a:t> 문자열</a:t>
            </a:r>
            <a:r>
              <a:rPr lang="en-US" altLang="ko-KR" dirty="0"/>
              <a:t>(Hello !)</a:t>
            </a:r>
            <a:r>
              <a:rPr lang="ko-KR" altLang="en-US" dirty="0"/>
              <a:t>을 저장하고 해당 주소로 포인터 변수 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ko-KR" altLang="en-US" dirty="0"/>
              <a:t>를 할당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045116-9669-4E63-8350-C823FB033930}"/>
              </a:ext>
            </a:extLst>
          </p:cNvPr>
          <p:cNvSpPr/>
          <p:nvPr/>
        </p:nvSpPr>
        <p:spPr>
          <a:xfrm>
            <a:off x="1248091" y="3192199"/>
            <a:ext cx="6496140" cy="6383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6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98CB-EF42-4B1D-A5DB-7A86F8B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배열과 문자 포인터의 비교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34A5-0250-4CAC-93BC-A15E1DCD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 배열과 문자 포인터의 차이점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ko-KR" altLang="en-US" dirty="0"/>
              <a:t>배열명을 </a:t>
            </a:r>
            <a:r>
              <a:rPr lang="en-US" altLang="ko-KR" dirty="0"/>
              <a:t>l-value</a:t>
            </a:r>
            <a:r>
              <a:rPr lang="ko-KR" altLang="en-US" dirty="0"/>
              <a:t>와 같은 형태로 사용할 수 없음</a:t>
            </a:r>
            <a:endParaRPr lang="en-US" altLang="ko-KR" dirty="0"/>
          </a:p>
          <a:p>
            <a:pPr lvl="2"/>
            <a:r>
              <a:rPr lang="ko-KR" altLang="en-US" dirty="0"/>
              <a:t>배열명은 상수로 지정된 메모리 주소만 가리킴</a:t>
            </a:r>
            <a:endParaRPr lang="en-US" altLang="ko-KR" dirty="0"/>
          </a:p>
          <a:p>
            <a:pPr lvl="2"/>
            <a:endParaRPr lang="en-US" dirty="0"/>
          </a:p>
          <a:p>
            <a:pPr lvl="1"/>
            <a:r>
              <a:rPr lang="ko-KR" altLang="en-US" dirty="0"/>
              <a:t>포인터</a:t>
            </a:r>
            <a:endParaRPr lang="en-US" altLang="ko-KR" dirty="0"/>
          </a:p>
          <a:p>
            <a:pPr lvl="2"/>
            <a:r>
              <a:rPr lang="ko-KR" altLang="en-US" dirty="0"/>
              <a:t>포인터명은 </a:t>
            </a:r>
            <a:r>
              <a:rPr lang="en-US" altLang="ko-KR" dirty="0"/>
              <a:t>l-value</a:t>
            </a:r>
            <a:r>
              <a:rPr lang="ko-KR" altLang="en-US" dirty="0"/>
              <a:t>와 같은 형태로 사용할 수 있음</a:t>
            </a:r>
            <a:endParaRPr lang="en-US" altLang="ko-KR" dirty="0"/>
          </a:p>
          <a:p>
            <a:pPr lvl="2"/>
            <a:r>
              <a:rPr lang="ko-KR" altLang="en-US" dirty="0"/>
              <a:t>포인터명은 변수로 선언되었기 때문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36144-264A-44D5-917E-3E0E53D2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0CCE-E07E-4E91-82FF-534B65E7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D71AD-06F7-417C-9141-E31B4D43C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204" y="4250219"/>
            <a:ext cx="4176464" cy="172819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[Ex] 	char word[] = “</a:t>
            </a:r>
            <a:r>
              <a:rPr lang="en-US" altLang="ko-KR" dirty="0" err="1">
                <a:latin typeface="+mj-lt"/>
                <a:ea typeface="굴림" pitchFamily="50" charset="-127"/>
              </a:rPr>
              <a:t>abc</a:t>
            </a:r>
            <a:r>
              <a:rPr lang="en-US" altLang="ko-KR" dirty="0">
                <a:latin typeface="+mj-lt"/>
                <a:ea typeface="굴림" pitchFamily="50" charset="-127"/>
              </a:rPr>
              <a:t>”;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	word = “</a:t>
            </a:r>
            <a:r>
              <a:rPr lang="en-US" altLang="ko-KR" dirty="0" err="1">
                <a:latin typeface="+mj-lt"/>
                <a:ea typeface="굴림" pitchFamily="50" charset="-127"/>
              </a:rPr>
              <a:t>def</a:t>
            </a:r>
            <a:r>
              <a:rPr lang="en-US" altLang="ko-KR" dirty="0">
                <a:latin typeface="+mj-lt"/>
                <a:ea typeface="굴림" pitchFamily="50" charset="-127"/>
              </a:rPr>
              <a:t>”;            </a:t>
            </a:r>
            <a:r>
              <a:rPr lang="en-US" altLang="ko-KR" dirty="0">
                <a:solidFill>
                  <a:srgbClr val="009900"/>
                </a:solidFill>
                <a:latin typeface="+mj-lt"/>
                <a:ea typeface="굴림" pitchFamily="50" charset="-127"/>
              </a:rPr>
              <a:t>/* </a:t>
            </a:r>
            <a:r>
              <a:rPr lang="en-US" altLang="ko-KR" dirty="0">
                <a:solidFill>
                  <a:srgbClr val="CC0066"/>
                </a:solidFill>
                <a:latin typeface="+mj-lt"/>
                <a:ea typeface="굴림" pitchFamily="50" charset="-127"/>
              </a:rPr>
              <a:t>Error</a:t>
            </a:r>
            <a:r>
              <a:rPr lang="en-US" altLang="ko-KR" dirty="0">
                <a:solidFill>
                  <a:srgbClr val="009900"/>
                </a:solidFill>
                <a:latin typeface="+mj-lt"/>
                <a:ea typeface="굴림" pitchFamily="50" charset="-127"/>
              </a:rPr>
              <a:t> */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rgbClr val="009900"/>
              </a:solidFill>
              <a:latin typeface="+mj-lt"/>
              <a:ea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ea typeface="굴림" pitchFamily="50" charset="-127"/>
              </a:rPr>
              <a:t>[Ex] 	char *</a:t>
            </a:r>
            <a:r>
              <a:rPr lang="en-US" altLang="ko-KR" dirty="0" err="1">
                <a:ea typeface="굴림" pitchFamily="50" charset="-127"/>
              </a:rPr>
              <a:t>wp</a:t>
            </a:r>
            <a:r>
              <a:rPr lang="en-US" altLang="ko-KR" dirty="0">
                <a:ea typeface="굴림" pitchFamily="50" charset="-127"/>
              </a:rPr>
              <a:t>= “</a:t>
            </a:r>
            <a:r>
              <a:rPr lang="en-US" altLang="ko-KR" dirty="0" err="1">
                <a:ea typeface="굴림" pitchFamily="50" charset="-127"/>
              </a:rPr>
              <a:t>abc</a:t>
            </a:r>
            <a:r>
              <a:rPr lang="en-US" altLang="ko-KR" dirty="0">
                <a:ea typeface="굴림" pitchFamily="50" charset="-127"/>
              </a:rPr>
              <a:t>”;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ea typeface="굴림" pitchFamily="50" charset="-127"/>
              </a:rPr>
              <a:t>	</a:t>
            </a:r>
            <a:r>
              <a:rPr lang="en-US" altLang="ko-KR" dirty="0" err="1">
                <a:ea typeface="굴림" pitchFamily="50" charset="-127"/>
              </a:rPr>
              <a:t>wp</a:t>
            </a:r>
            <a:r>
              <a:rPr lang="en-US" altLang="ko-KR" dirty="0">
                <a:ea typeface="굴림" pitchFamily="50" charset="-127"/>
              </a:rPr>
              <a:t> = “</a:t>
            </a:r>
            <a:r>
              <a:rPr lang="en-US" altLang="ko-KR" dirty="0" err="1">
                <a:ea typeface="굴림" pitchFamily="50" charset="-127"/>
              </a:rPr>
              <a:t>def</a:t>
            </a:r>
            <a:r>
              <a:rPr lang="en-US" altLang="ko-KR" dirty="0">
                <a:ea typeface="굴림" pitchFamily="50" charset="-127"/>
              </a:rPr>
              <a:t>”;               </a:t>
            </a:r>
            <a:r>
              <a:rPr lang="en-US" altLang="ko-KR" dirty="0">
                <a:solidFill>
                  <a:srgbClr val="009900"/>
                </a:solidFill>
                <a:ea typeface="굴림" pitchFamily="50" charset="-127"/>
              </a:rPr>
              <a:t>/* OK*/</a:t>
            </a:r>
            <a:endParaRPr lang="en-US" altLang="ko-KR" dirty="0">
              <a:solidFill>
                <a:srgbClr val="009900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9F1C8C-F82C-409A-8164-CB8D907D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570" y="4240506"/>
            <a:ext cx="3911106" cy="17476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[Ex]     char *</a:t>
            </a:r>
            <a:r>
              <a:rPr lang="en-US" altLang="ko-KR" dirty="0" err="1">
                <a:latin typeface="+mj-lt"/>
                <a:ea typeface="굴림" pitchFamily="50" charset="-127"/>
              </a:rPr>
              <a:t>p_word</a:t>
            </a:r>
            <a:r>
              <a:rPr lang="en-US" altLang="ko-KR" dirty="0">
                <a:latin typeface="+mj-lt"/>
                <a:ea typeface="굴림" pitchFamily="50" charset="-127"/>
              </a:rPr>
              <a:t> = "</a:t>
            </a:r>
            <a:r>
              <a:rPr lang="en-US" altLang="ko-KR" dirty="0" err="1">
                <a:latin typeface="+mj-lt"/>
                <a:ea typeface="굴림" pitchFamily="50" charset="-127"/>
              </a:rPr>
              <a:t>abc</a:t>
            </a:r>
            <a:r>
              <a:rPr lang="en-US" altLang="ko-KR" dirty="0">
                <a:latin typeface="+mj-lt"/>
                <a:ea typeface="굴림" pitchFamily="50" charset="-127"/>
              </a:rPr>
              <a:t>";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            </a:t>
            </a:r>
            <a:r>
              <a:rPr lang="en-US" altLang="ko-KR" dirty="0" err="1">
                <a:latin typeface="+mj-lt"/>
                <a:ea typeface="굴림" pitchFamily="50" charset="-127"/>
              </a:rPr>
              <a:t>printf</a:t>
            </a:r>
            <a:r>
              <a:rPr lang="en-US" altLang="ko-KR" dirty="0">
                <a:latin typeface="+mj-lt"/>
                <a:ea typeface="굴림" pitchFamily="50" charset="-127"/>
              </a:rPr>
              <a:t>("%u\n", </a:t>
            </a:r>
            <a:r>
              <a:rPr lang="en-US" altLang="ko-KR" dirty="0" err="1">
                <a:latin typeface="+mj-lt"/>
                <a:ea typeface="굴림" pitchFamily="50" charset="-127"/>
              </a:rPr>
              <a:t>p_word</a:t>
            </a:r>
            <a:r>
              <a:rPr lang="en-US" altLang="ko-KR" dirty="0">
                <a:latin typeface="+mj-lt"/>
                <a:ea typeface="굴림" pitchFamily="50" charset="-127"/>
              </a:rPr>
              <a:t>);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            </a:t>
            </a:r>
            <a:r>
              <a:rPr lang="en-US" altLang="ko-KR" dirty="0" err="1">
                <a:latin typeface="+mj-lt"/>
                <a:ea typeface="굴림" pitchFamily="50" charset="-127"/>
              </a:rPr>
              <a:t>p_word</a:t>
            </a:r>
            <a:r>
              <a:rPr lang="en-US" altLang="ko-KR" dirty="0">
                <a:latin typeface="+mj-lt"/>
                <a:ea typeface="굴림" pitchFamily="50" charset="-127"/>
              </a:rPr>
              <a:t>="def"; 	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/* ok */</a:t>
            </a:r>
            <a:endParaRPr lang="en-US" altLang="ko-KR" dirty="0">
              <a:latin typeface="+mj-lt"/>
              <a:ea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            </a:t>
            </a:r>
            <a:r>
              <a:rPr lang="en-US" altLang="ko-KR" dirty="0" err="1">
                <a:latin typeface="+mj-lt"/>
                <a:ea typeface="굴림" pitchFamily="50" charset="-127"/>
              </a:rPr>
              <a:t>printf</a:t>
            </a:r>
            <a:r>
              <a:rPr lang="en-US" altLang="ko-KR" dirty="0">
                <a:latin typeface="+mj-lt"/>
                <a:ea typeface="굴림" pitchFamily="50" charset="-127"/>
              </a:rPr>
              <a:t>("%u\n", </a:t>
            </a:r>
            <a:r>
              <a:rPr lang="en-US" altLang="ko-KR" dirty="0" err="1">
                <a:latin typeface="+mj-lt"/>
                <a:ea typeface="굴림" pitchFamily="50" charset="-127"/>
              </a:rPr>
              <a:t>p_word</a:t>
            </a:r>
            <a:r>
              <a:rPr lang="en-US" altLang="ko-KR" dirty="0">
                <a:latin typeface="+mj-lt"/>
                <a:ea typeface="굴림" pitchFamily="50" charset="-127"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5C3D7FA-DAFC-4382-AF6D-BBB2ED6674BF}"/>
              </a:ext>
            </a:extLst>
          </p:cNvPr>
          <p:cNvSpPr/>
          <p:nvPr/>
        </p:nvSpPr>
        <p:spPr>
          <a:xfrm>
            <a:off x="9370466" y="3712366"/>
            <a:ext cx="1586116" cy="862396"/>
          </a:xfrm>
          <a:prstGeom prst="wedgeRoundRectCallout">
            <a:avLst>
              <a:gd name="adj1" fmla="val -48429"/>
              <a:gd name="adj2" fmla="val 86620"/>
              <a:gd name="adj3" fmla="val 16667"/>
            </a:avLst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P_word</a:t>
            </a:r>
            <a:r>
              <a:rPr lang="ko-KR" altLang="en-US" sz="1400" dirty="0">
                <a:solidFill>
                  <a:schemeClr val="tx1"/>
                </a:solidFill>
              </a:rPr>
              <a:t>는 문자열 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</a:rPr>
              <a:t>의 주소를 가지고 있음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808F96B-683C-4EF6-9AC1-CF303EC96CE1}"/>
              </a:ext>
            </a:extLst>
          </p:cNvPr>
          <p:cNvSpPr/>
          <p:nvPr/>
        </p:nvSpPr>
        <p:spPr>
          <a:xfrm>
            <a:off x="10241529" y="4909017"/>
            <a:ext cx="1586116" cy="862396"/>
          </a:xfrm>
          <a:prstGeom prst="wedgeRoundRectCallout">
            <a:avLst>
              <a:gd name="adj1" fmla="val -102527"/>
              <a:gd name="adj2" fmla="val 30842"/>
              <a:gd name="adj3" fmla="val 16667"/>
            </a:avLst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P_word</a:t>
            </a:r>
            <a:r>
              <a:rPr lang="ko-KR" altLang="en-US" sz="1400" dirty="0">
                <a:solidFill>
                  <a:schemeClr val="tx1"/>
                </a:solidFill>
              </a:rPr>
              <a:t>는 새로운 문자열 </a:t>
            </a:r>
            <a:r>
              <a:rPr lang="en-US" altLang="ko-KR" sz="1400" dirty="0">
                <a:solidFill>
                  <a:schemeClr val="tx1"/>
                </a:solidFill>
              </a:rPr>
              <a:t>“def”</a:t>
            </a:r>
            <a:r>
              <a:rPr lang="ko-KR" altLang="en-US" sz="1400" dirty="0">
                <a:solidFill>
                  <a:schemeClr val="tx1"/>
                </a:solidFill>
              </a:rPr>
              <a:t>의 위치로 메모리 주소 변경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95F2C51B-1CB4-4A90-B2F4-2BFA402C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129" y="5889624"/>
            <a:ext cx="1676400" cy="649288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80000"/>
              </a:lnSpc>
              <a:defRPr/>
            </a:pPr>
            <a:r>
              <a:rPr lang="ko-KR" altLang="en-US" sz="1600" dirty="0">
                <a:latin typeface="+mj-lt"/>
                <a:ea typeface="굴림" pitchFamily="50" charset="-127"/>
              </a:rPr>
              <a:t>   </a:t>
            </a:r>
            <a:r>
              <a:rPr lang="en-US" altLang="ko-KR" sz="1600" dirty="0">
                <a:latin typeface="+mj-lt"/>
                <a:ea typeface="굴림" pitchFamily="50" charset="-127"/>
              </a:rPr>
              <a:t>4325412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4325404</a:t>
            </a:r>
          </a:p>
        </p:txBody>
      </p:sp>
    </p:spTree>
    <p:extLst>
      <p:ext uri="{BB962C8B-B14F-4D97-AF65-F5344CB8AC3E}">
        <p14:creationId xmlns:p14="http://schemas.microsoft.com/office/powerpoint/2010/main" val="172604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0FBE-8C6D-4E7E-AF95-F92227A5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배열과 문자 포인터의 비교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C4CF-35DD-4EB3-AE62-B0E68CC4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문자 배열과 문자 포인터의 차이점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ko-KR" altLang="en-US" dirty="0"/>
              <a:t>배열의 각 요소를 수정할 수 있음</a:t>
            </a:r>
            <a:endParaRPr lang="en-US" altLang="ko-KR" dirty="0"/>
          </a:p>
          <a:p>
            <a:pPr lvl="1"/>
            <a:r>
              <a:rPr lang="ko-KR" altLang="en-US" dirty="0"/>
              <a:t>포인터</a:t>
            </a:r>
            <a:endParaRPr lang="en-US" altLang="ko-KR" dirty="0"/>
          </a:p>
          <a:p>
            <a:pPr lvl="2"/>
            <a:r>
              <a:rPr lang="ko-KR" altLang="en-US" dirty="0"/>
              <a:t>문자열의 각 요소를 수정할 수 없음</a:t>
            </a:r>
            <a:r>
              <a:rPr lang="en-US" altLang="ko-KR" dirty="0"/>
              <a:t>, </a:t>
            </a:r>
            <a:r>
              <a:rPr lang="ko-KR" altLang="en-US" dirty="0"/>
              <a:t>해당 문자열은 상수 형인 </a:t>
            </a:r>
            <a:r>
              <a:rPr lang="ko-KR" altLang="en-US" dirty="0" err="1"/>
              <a:t>리터럴로</a:t>
            </a:r>
            <a:r>
              <a:rPr lang="ko-KR" altLang="en-US" dirty="0"/>
              <a:t> 표현되었기 때문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0F387-AAED-4B76-B7E1-D1C24034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016CB-EEBA-449C-BBF0-CF18D710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86503-B896-4DDD-B122-9364303A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7" y="3562590"/>
            <a:ext cx="4138554" cy="19444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[Ex]     	char *p = "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abc</a:t>
            </a:r>
            <a:r>
              <a:rPr lang="en-US" altLang="ko-KR" sz="1600" dirty="0">
                <a:latin typeface="+mj-lt"/>
                <a:ea typeface="굴림" pitchFamily="50" charset="-127"/>
              </a:rPr>
              <a:t>“, q[] = “hi”;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	q[0] = ‘H’;		 </a:t>
            </a:r>
            <a:r>
              <a:rPr lang="en-US" altLang="ko-KR" sz="1600" dirty="0">
                <a:solidFill>
                  <a:srgbClr val="009900"/>
                </a:solidFill>
                <a:latin typeface="+mj-lt"/>
                <a:ea typeface="굴림" pitchFamily="50" charset="-127"/>
              </a:rPr>
              <a:t>/* OK */</a:t>
            </a:r>
            <a:br>
              <a:rPr lang="en-US" altLang="ko-KR" sz="1600" dirty="0">
                <a:latin typeface="+mj-lt"/>
                <a:ea typeface="굴림" pitchFamily="50" charset="-127"/>
              </a:rPr>
            </a:br>
            <a:r>
              <a:rPr lang="en-US" altLang="ko-KR" sz="1600" dirty="0">
                <a:latin typeface="+mj-lt"/>
                <a:ea typeface="굴림" pitchFamily="50" charset="-127"/>
              </a:rPr>
              <a:t>           	p[0] = ‘A’;		 </a:t>
            </a:r>
            <a:r>
              <a:rPr lang="en-US" altLang="ko-KR" sz="1600" dirty="0">
                <a:solidFill>
                  <a:srgbClr val="009900"/>
                </a:solidFill>
                <a:latin typeface="+mj-lt"/>
                <a:ea typeface="굴림" pitchFamily="50" charset="-127"/>
              </a:rPr>
              <a:t>/* </a:t>
            </a:r>
            <a:r>
              <a:rPr lang="en-US" altLang="ko-KR" sz="1600" dirty="0">
                <a:solidFill>
                  <a:srgbClr val="CC0066"/>
                </a:solidFill>
                <a:latin typeface="+mj-lt"/>
                <a:ea typeface="굴림" pitchFamily="50" charset="-127"/>
              </a:rPr>
              <a:t>Error</a:t>
            </a:r>
            <a:r>
              <a:rPr lang="en-US" altLang="ko-KR" sz="1600" dirty="0">
                <a:solidFill>
                  <a:srgbClr val="009900"/>
                </a:solidFill>
                <a:latin typeface="+mj-lt"/>
                <a:ea typeface="굴림" pitchFamily="50" charset="-127"/>
              </a:rPr>
              <a:t> */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	p[1] = ‘B’;		 </a:t>
            </a:r>
            <a:r>
              <a:rPr lang="en-US" altLang="ko-KR" sz="1600" dirty="0">
                <a:solidFill>
                  <a:srgbClr val="009900"/>
                </a:solidFill>
                <a:latin typeface="+mj-lt"/>
                <a:ea typeface="굴림" pitchFamily="50" charset="-127"/>
              </a:rPr>
              <a:t>/*  </a:t>
            </a:r>
            <a:r>
              <a:rPr lang="en-US" altLang="ko-KR" sz="1600" dirty="0">
                <a:solidFill>
                  <a:srgbClr val="CC0066"/>
                </a:solidFill>
                <a:latin typeface="+mj-lt"/>
                <a:ea typeface="굴림" pitchFamily="50" charset="-127"/>
              </a:rPr>
              <a:t>Error</a:t>
            </a:r>
            <a:r>
              <a:rPr lang="en-US" altLang="ko-KR" sz="1600" dirty="0">
                <a:solidFill>
                  <a:srgbClr val="009900"/>
                </a:solidFill>
                <a:latin typeface="+mj-lt"/>
                <a:ea typeface="굴림" pitchFamily="50" charset="-127"/>
              </a:rPr>
              <a:t>  */</a:t>
            </a:r>
            <a:endParaRPr lang="en-US" altLang="ko-KR" sz="1600" dirty="0">
              <a:latin typeface="+mj-lt"/>
              <a:ea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p[2] = ‘C’;		 </a:t>
            </a:r>
            <a:r>
              <a:rPr lang="en-US" altLang="ko-KR" sz="1600" dirty="0">
                <a:solidFill>
                  <a:srgbClr val="009900"/>
                </a:solidFill>
                <a:latin typeface="+mj-lt"/>
                <a:ea typeface="굴림" pitchFamily="50" charset="-127"/>
              </a:rPr>
              <a:t>/*  </a:t>
            </a:r>
            <a:r>
              <a:rPr lang="en-US" altLang="ko-KR" sz="1600" dirty="0">
                <a:solidFill>
                  <a:srgbClr val="CC0066"/>
                </a:solidFill>
                <a:latin typeface="+mj-lt"/>
                <a:ea typeface="굴림" pitchFamily="50" charset="-127"/>
              </a:rPr>
              <a:t>Error</a:t>
            </a:r>
            <a:r>
              <a:rPr lang="en-US" altLang="ko-KR" sz="1600" dirty="0">
                <a:solidFill>
                  <a:srgbClr val="009900"/>
                </a:solidFill>
                <a:latin typeface="+mj-lt"/>
                <a:ea typeface="굴림" pitchFamily="50" charset="-127"/>
              </a:rPr>
              <a:t>  */</a:t>
            </a:r>
            <a:endParaRPr lang="en-US" altLang="ko-KR" sz="1600" dirty="0">
              <a:latin typeface="+mj-lt"/>
              <a:ea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p[3] = ‘\0’;		 </a:t>
            </a:r>
            <a:r>
              <a:rPr lang="en-US" altLang="ko-KR" sz="1600" dirty="0">
                <a:solidFill>
                  <a:srgbClr val="009900"/>
                </a:solidFill>
                <a:latin typeface="+mj-lt"/>
                <a:ea typeface="굴림" pitchFamily="50" charset="-127"/>
              </a:rPr>
              <a:t>/*  </a:t>
            </a:r>
            <a:r>
              <a:rPr lang="en-US" altLang="ko-KR" sz="1600" dirty="0">
                <a:solidFill>
                  <a:srgbClr val="CC0066"/>
                </a:solidFill>
                <a:latin typeface="+mj-lt"/>
                <a:ea typeface="굴림" pitchFamily="50" charset="-127"/>
              </a:rPr>
              <a:t>Error </a:t>
            </a:r>
            <a:r>
              <a:rPr lang="en-US" altLang="ko-KR" sz="1600" dirty="0">
                <a:solidFill>
                  <a:srgbClr val="009900"/>
                </a:solidFill>
                <a:latin typeface="+mj-lt"/>
                <a:ea typeface="굴림" pitchFamily="50" charset="-127"/>
              </a:rPr>
              <a:t> */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45A95D-2A82-4E41-9D5F-35D4DAF58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624" y="3550081"/>
            <a:ext cx="4345714" cy="13784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ko-KR" sz="1600" dirty="0">
                <a:latin typeface="+mj-lt"/>
                <a:ea typeface="굴림" pitchFamily="50" charset="-127"/>
              </a:rPr>
              <a:t>[Ex]    </a:t>
            </a:r>
            <a:r>
              <a:rPr lang="en-US" altLang="ko-KR" sz="1600" dirty="0">
                <a:solidFill>
                  <a:srgbClr val="92D050"/>
                </a:solidFill>
                <a:latin typeface="+mj-lt"/>
                <a:ea typeface="굴림" pitchFamily="50" charset="-127"/>
              </a:rPr>
              <a:t>//</a:t>
            </a:r>
            <a:r>
              <a:rPr lang="ko-KR" altLang="en-US" sz="1600" dirty="0">
                <a:solidFill>
                  <a:srgbClr val="92D050"/>
                </a:solidFill>
                <a:latin typeface="+mj-lt"/>
                <a:ea typeface="굴림" pitchFamily="50" charset="-127"/>
              </a:rPr>
              <a:t>문자 배열을 포인터로 할당</a:t>
            </a:r>
            <a:endParaRPr lang="en-US" altLang="ko-KR" sz="1600" dirty="0">
              <a:solidFill>
                <a:srgbClr val="92D050"/>
              </a:solidFill>
              <a:latin typeface="+mj-lt"/>
              <a:ea typeface="굴림" pitchFamily="50" charset="-127"/>
            </a:endParaRPr>
          </a:p>
          <a:p>
            <a:endParaRPr lang="en-US" altLang="ko-KR" sz="1600" dirty="0">
              <a:latin typeface="+mj-lt"/>
              <a:ea typeface="굴림" pitchFamily="50" charset="-127"/>
            </a:endParaRPr>
          </a:p>
          <a:p>
            <a:pPr lvl="1"/>
            <a:r>
              <a:rPr lang="en-US" altLang="ko-KR" sz="1600" dirty="0"/>
              <a:t>char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[9] = “Good Day”;</a:t>
            </a:r>
          </a:p>
          <a:p>
            <a:pPr lvl="1"/>
            <a:r>
              <a:rPr lang="en-US" altLang="ko-KR" sz="1600" dirty="0"/>
              <a:t>char *</a:t>
            </a:r>
            <a:r>
              <a:rPr lang="en-US" altLang="ko-KR" sz="1600" dirty="0" err="1"/>
              <a:t>pStr</a:t>
            </a:r>
            <a:r>
              <a:rPr lang="en-US" altLang="ko-KR" sz="1600" dirty="0"/>
              <a:t> = NULL;</a:t>
            </a:r>
          </a:p>
          <a:p>
            <a:pPr lvl="1"/>
            <a:r>
              <a:rPr lang="en-US" altLang="ko-KR" sz="1600" b="1" dirty="0" err="1">
                <a:solidFill>
                  <a:srgbClr val="00B0F0"/>
                </a:solidFill>
              </a:rPr>
              <a:t>pStr</a:t>
            </a:r>
            <a:r>
              <a:rPr lang="en-US" altLang="ko-KR" sz="1600" b="1" dirty="0">
                <a:solidFill>
                  <a:srgbClr val="00B0F0"/>
                </a:solidFill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</a:rPr>
              <a:t>str</a:t>
            </a:r>
            <a:r>
              <a:rPr lang="en-US" altLang="ko-KR" sz="1600" b="1" dirty="0">
                <a:solidFill>
                  <a:srgbClr val="00B0F0"/>
                </a:solidFill>
              </a:rPr>
              <a:t>;</a:t>
            </a:r>
            <a:r>
              <a:rPr lang="en-US" altLang="ko-KR" sz="1600" b="1" dirty="0">
                <a:solidFill>
                  <a:srgbClr val="FF0000"/>
                </a:solidFill>
              </a:rPr>
              <a:t>	</a:t>
            </a:r>
            <a:endParaRPr lang="en-US" altLang="ko-KR" sz="1600" dirty="0">
              <a:solidFill>
                <a:srgbClr val="009900"/>
              </a:solidFill>
              <a:latin typeface="+mj-lt"/>
              <a:ea typeface="굴림" pitchFamily="50" charset="-127"/>
            </a:endParaRPr>
          </a:p>
        </p:txBody>
      </p:sp>
      <p:grpSp>
        <p:nvGrpSpPr>
          <p:cNvPr id="8" name="그룹 5">
            <a:extLst>
              <a:ext uri="{FF2B5EF4-FFF2-40B4-BE49-F238E27FC236}">
                <a16:creationId xmlns:a16="http://schemas.microsoft.com/office/drawing/2014/main" id="{4CFB1594-E656-463D-9A80-BEFEF21CBADD}"/>
              </a:ext>
            </a:extLst>
          </p:cNvPr>
          <p:cNvGrpSpPr/>
          <p:nvPr/>
        </p:nvGrpSpPr>
        <p:grpSpPr>
          <a:xfrm>
            <a:off x="7389327" y="5223266"/>
            <a:ext cx="2894895" cy="363810"/>
            <a:chOff x="6970095" y="5297170"/>
            <a:chExt cx="4562113" cy="230771"/>
          </a:xfrm>
        </p:grpSpPr>
        <p:sp>
          <p:nvSpPr>
            <p:cNvPr id="9" name="직사각형 10">
              <a:extLst>
                <a:ext uri="{FF2B5EF4-FFF2-40B4-BE49-F238E27FC236}">
                  <a16:creationId xmlns:a16="http://schemas.microsoft.com/office/drawing/2014/main" id="{07FD156F-B603-4F6A-9F10-FDB1D701BEB4}"/>
                </a:ext>
              </a:extLst>
            </p:cNvPr>
            <p:cNvSpPr/>
            <p:nvPr/>
          </p:nvSpPr>
          <p:spPr>
            <a:xfrm>
              <a:off x="10857221" y="5297462"/>
              <a:ext cx="674987" cy="230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\0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11">
              <a:extLst>
                <a:ext uri="{FF2B5EF4-FFF2-40B4-BE49-F238E27FC236}">
                  <a16:creationId xmlns:a16="http://schemas.microsoft.com/office/drawing/2014/main" id="{D7A1835E-EB99-4CA1-8DA9-349D31204BD8}"/>
                </a:ext>
              </a:extLst>
            </p:cNvPr>
            <p:cNvSpPr/>
            <p:nvPr/>
          </p:nvSpPr>
          <p:spPr>
            <a:xfrm>
              <a:off x="6970095" y="5297466"/>
              <a:ext cx="458363" cy="23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G</a:t>
              </a:r>
              <a:endParaRPr lang="ko-KR" altLang="en-US" sz="1600" dirty="0"/>
            </a:p>
          </p:txBody>
        </p:sp>
        <p:sp>
          <p:nvSpPr>
            <p:cNvPr id="11" name="직사각형 12">
              <a:extLst>
                <a:ext uri="{FF2B5EF4-FFF2-40B4-BE49-F238E27FC236}">
                  <a16:creationId xmlns:a16="http://schemas.microsoft.com/office/drawing/2014/main" id="{B7F8384F-7646-4256-A29B-DB21F8AB99D4}"/>
                </a:ext>
              </a:extLst>
            </p:cNvPr>
            <p:cNvSpPr/>
            <p:nvPr/>
          </p:nvSpPr>
          <p:spPr>
            <a:xfrm>
              <a:off x="7428460" y="5297466"/>
              <a:ext cx="463274" cy="23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o</a:t>
              </a:r>
              <a:endParaRPr lang="ko-KR" altLang="en-US" sz="1600" dirty="0"/>
            </a:p>
          </p:txBody>
        </p:sp>
        <p:sp>
          <p:nvSpPr>
            <p:cNvPr id="12" name="직사각형 13">
              <a:extLst>
                <a:ext uri="{FF2B5EF4-FFF2-40B4-BE49-F238E27FC236}">
                  <a16:creationId xmlns:a16="http://schemas.microsoft.com/office/drawing/2014/main" id="{FFFF7231-D303-45A2-A711-5B947722ABFA}"/>
                </a:ext>
              </a:extLst>
            </p:cNvPr>
            <p:cNvSpPr/>
            <p:nvPr/>
          </p:nvSpPr>
          <p:spPr>
            <a:xfrm>
              <a:off x="7897219" y="5297466"/>
              <a:ext cx="565083" cy="23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o</a:t>
              </a:r>
              <a:endParaRPr lang="ko-KR" altLang="en-US" sz="1600" dirty="0"/>
            </a:p>
          </p:txBody>
        </p:sp>
        <p:sp>
          <p:nvSpPr>
            <p:cNvPr id="13" name="직사각형 14">
              <a:extLst>
                <a:ext uri="{FF2B5EF4-FFF2-40B4-BE49-F238E27FC236}">
                  <a16:creationId xmlns:a16="http://schemas.microsoft.com/office/drawing/2014/main" id="{5AD7F8E9-A12A-4DD7-B0FF-F4E50D2924C8}"/>
                </a:ext>
              </a:extLst>
            </p:cNvPr>
            <p:cNvSpPr/>
            <p:nvPr/>
          </p:nvSpPr>
          <p:spPr>
            <a:xfrm>
              <a:off x="8367120" y="5297466"/>
              <a:ext cx="565083" cy="23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</a:t>
              </a:r>
              <a:endParaRPr lang="ko-KR" altLang="en-US" sz="1400" dirty="0"/>
            </a:p>
          </p:txBody>
        </p:sp>
        <p:sp>
          <p:nvSpPr>
            <p:cNvPr id="14" name="직사각형 15">
              <a:extLst>
                <a:ext uri="{FF2B5EF4-FFF2-40B4-BE49-F238E27FC236}">
                  <a16:creationId xmlns:a16="http://schemas.microsoft.com/office/drawing/2014/main" id="{0B85AFB4-56C1-4F2E-B036-325004378908}"/>
                </a:ext>
              </a:extLst>
            </p:cNvPr>
            <p:cNvSpPr/>
            <p:nvPr/>
          </p:nvSpPr>
          <p:spPr>
            <a:xfrm>
              <a:off x="8842504" y="5297466"/>
              <a:ext cx="554114" cy="23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 </a:t>
              </a:r>
              <a:endParaRPr lang="ko-KR" altLang="en-US" sz="2400" dirty="0"/>
            </a:p>
          </p:txBody>
        </p:sp>
        <p:sp>
          <p:nvSpPr>
            <p:cNvPr id="15" name="직사각형 16">
              <a:extLst>
                <a:ext uri="{FF2B5EF4-FFF2-40B4-BE49-F238E27FC236}">
                  <a16:creationId xmlns:a16="http://schemas.microsoft.com/office/drawing/2014/main" id="{F32A0542-A43E-4EBC-9AB0-C7BC5C60BE4D}"/>
                </a:ext>
              </a:extLst>
            </p:cNvPr>
            <p:cNvSpPr/>
            <p:nvPr/>
          </p:nvSpPr>
          <p:spPr>
            <a:xfrm>
              <a:off x="9315112" y="5297173"/>
              <a:ext cx="565083" cy="230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</a:t>
              </a:r>
              <a:endParaRPr lang="ko-KR" altLang="en-US" sz="1600" dirty="0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8257B7E5-C284-4B72-B36E-659A1250CE0D}"/>
                </a:ext>
              </a:extLst>
            </p:cNvPr>
            <p:cNvSpPr/>
            <p:nvPr/>
          </p:nvSpPr>
          <p:spPr>
            <a:xfrm>
              <a:off x="9776821" y="5297170"/>
              <a:ext cx="575982" cy="230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17" name="직사각형 18">
              <a:extLst>
                <a:ext uri="{FF2B5EF4-FFF2-40B4-BE49-F238E27FC236}">
                  <a16:creationId xmlns:a16="http://schemas.microsoft.com/office/drawing/2014/main" id="{63C542A1-8742-4460-80AB-501394385DDE}"/>
                </a:ext>
              </a:extLst>
            </p:cNvPr>
            <p:cNvSpPr/>
            <p:nvPr/>
          </p:nvSpPr>
          <p:spPr>
            <a:xfrm>
              <a:off x="10235750" y="5297170"/>
              <a:ext cx="674987" cy="230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</a:t>
              </a:r>
              <a:endParaRPr lang="ko-KR" altLang="en-US" sz="2400" dirty="0"/>
            </a:p>
          </p:txBody>
        </p:sp>
      </p:grpSp>
      <p:sp>
        <p:nvSpPr>
          <p:cNvPr id="18" name="직사각형 19">
            <a:extLst>
              <a:ext uri="{FF2B5EF4-FFF2-40B4-BE49-F238E27FC236}">
                <a16:creationId xmlns:a16="http://schemas.microsoft.com/office/drawing/2014/main" id="{F8B830B5-0AF6-42E8-912A-06F772C89D8E}"/>
              </a:ext>
            </a:extLst>
          </p:cNvPr>
          <p:cNvSpPr/>
          <p:nvPr/>
        </p:nvSpPr>
        <p:spPr>
          <a:xfrm>
            <a:off x="6313688" y="5768970"/>
            <a:ext cx="360040" cy="310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0">
            <a:extLst>
              <a:ext uri="{FF2B5EF4-FFF2-40B4-BE49-F238E27FC236}">
                <a16:creationId xmlns:a16="http://schemas.microsoft.com/office/drawing/2014/main" id="{11BC8241-D371-4563-90C4-013A762EF725}"/>
              </a:ext>
            </a:extLst>
          </p:cNvPr>
          <p:cNvSpPr/>
          <p:nvPr/>
        </p:nvSpPr>
        <p:spPr>
          <a:xfrm>
            <a:off x="6206250" y="5717536"/>
            <a:ext cx="360040" cy="3108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0C6F7-5BA2-42BA-A1D3-767699DFC243}"/>
              </a:ext>
            </a:extLst>
          </p:cNvPr>
          <p:cNvSpPr txBox="1"/>
          <p:nvPr/>
        </p:nvSpPr>
        <p:spPr>
          <a:xfrm>
            <a:off x="5508648" y="5688316"/>
            <a:ext cx="68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pStr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DA75D-18E6-45E2-9391-C92A3D1A1998}"/>
              </a:ext>
            </a:extLst>
          </p:cNvPr>
          <p:cNvSpPr txBox="1"/>
          <p:nvPr/>
        </p:nvSpPr>
        <p:spPr>
          <a:xfrm>
            <a:off x="6394402" y="5220502"/>
            <a:ext cx="68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str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7">
            <a:extLst>
              <a:ext uri="{FF2B5EF4-FFF2-40B4-BE49-F238E27FC236}">
                <a16:creationId xmlns:a16="http://schemas.microsoft.com/office/drawing/2014/main" id="{77C730A3-DADD-44A4-9522-5409844F71FF}"/>
              </a:ext>
            </a:extLst>
          </p:cNvPr>
          <p:cNvGrpSpPr/>
          <p:nvPr/>
        </p:nvGrpSpPr>
        <p:grpSpPr>
          <a:xfrm>
            <a:off x="6757804" y="5361995"/>
            <a:ext cx="590164" cy="72008"/>
            <a:chOff x="3271106" y="6316043"/>
            <a:chExt cx="590164" cy="72008"/>
          </a:xfrm>
        </p:grpSpPr>
        <p:sp>
          <p:nvSpPr>
            <p:cNvPr id="23" name="이등변 삼각형 23">
              <a:extLst>
                <a:ext uri="{FF2B5EF4-FFF2-40B4-BE49-F238E27FC236}">
                  <a16:creationId xmlns:a16="http://schemas.microsoft.com/office/drawing/2014/main" id="{12176842-1014-4D9B-BB42-F811E2CDE303}"/>
                </a:ext>
              </a:extLst>
            </p:cNvPr>
            <p:cNvSpPr/>
            <p:nvPr/>
          </p:nvSpPr>
          <p:spPr>
            <a:xfrm rot="5400000">
              <a:off x="3732933" y="6259714"/>
              <a:ext cx="72008" cy="18466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5">
              <a:extLst>
                <a:ext uri="{FF2B5EF4-FFF2-40B4-BE49-F238E27FC236}">
                  <a16:creationId xmlns:a16="http://schemas.microsoft.com/office/drawing/2014/main" id="{2D8A3B4D-6474-46C9-A6B8-741B0F47F752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3271106" y="6352047"/>
              <a:ext cx="4054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8">
            <a:extLst>
              <a:ext uri="{FF2B5EF4-FFF2-40B4-BE49-F238E27FC236}">
                <a16:creationId xmlns:a16="http://schemas.microsoft.com/office/drawing/2014/main" id="{A2C1BFBA-D3F6-4FE5-8F03-9DB166433578}"/>
              </a:ext>
            </a:extLst>
          </p:cNvPr>
          <p:cNvGrpSpPr/>
          <p:nvPr/>
        </p:nvGrpSpPr>
        <p:grpSpPr>
          <a:xfrm rot="20625679">
            <a:off x="6363045" y="5696951"/>
            <a:ext cx="1037504" cy="76258"/>
            <a:chOff x="3271106" y="6316043"/>
            <a:chExt cx="590164" cy="72008"/>
          </a:xfrm>
        </p:grpSpPr>
        <p:sp>
          <p:nvSpPr>
            <p:cNvPr id="26" name="이등변 삼각형 29">
              <a:extLst>
                <a:ext uri="{FF2B5EF4-FFF2-40B4-BE49-F238E27FC236}">
                  <a16:creationId xmlns:a16="http://schemas.microsoft.com/office/drawing/2014/main" id="{D7C87E2A-EB85-4FA2-B10C-BC9E68D89AA3}"/>
                </a:ext>
              </a:extLst>
            </p:cNvPr>
            <p:cNvSpPr/>
            <p:nvPr/>
          </p:nvSpPr>
          <p:spPr>
            <a:xfrm rot="5400000">
              <a:off x="3732933" y="6259714"/>
              <a:ext cx="72008" cy="18466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30">
              <a:extLst>
                <a:ext uri="{FF2B5EF4-FFF2-40B4-BE49-F238E27FC236}">
                  <a16:creationId xmlns:a16="http://schemas.microsoft.com/office/drawing/2014/main" id="{FD5DD895-2D5A-4964-B283-D15CF898B06C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H="1">
              <a:off x="3271106" y="6352047"/>
              <a:ext cx="4054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27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AD7B-A81A-4A8E-A107-F57E78A4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복사 실습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6BFCF-AF4A-4FF5-8BBC-71EF22A3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27EE7-2F58-422B-9ED3-227AABBF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6CAEE-98AA-4C03-BB78-6300111F7178}"/>
              </a:ext>
            </a:extLst>
          </p:cNvPr>
          <p:cNvSpPr/>
          <p:nvPr/>
        </p:nvSpPr>
        <p:spPr>
          <a:xfrm>
            <a:off x="838200" y="1203881"/>
            <a:ext cx="5020894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 SIZE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			)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함수선언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			)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함수선언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string1[ SIZE ];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*string2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string3[ SIZE ];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string4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"Good Bye"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copy1( string1, string2 );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"string1 = %s\n"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string1 );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copy2( string3, string4 );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"string3 = %s\n"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string3 );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4D3D85-E5C8-4E68-9AD5-57ED188A078E}"/>
              </a:ext>
            </a:extLst>
          </p:cNvPr>
          <p:cNvSpPr/>
          <p:nvPr/>
        </p:nvSpPr>
        <p:spPr>
          <a:xfrm>
            <a:off x="6016549" y="1299590"/>
            <a:ext cx="488691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//array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를 이용한 문자열 복사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s2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s1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으로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copy1(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 s1,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 s2) {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BF5F5-2205-44B4-A88B-F2752B450DA3}"/>
              </a:ext>
            </a:extLst>
          </p:cNvPr>
          <p:cNvSpPr/>
          <p:nvPr/>
        </p:nvSpPr>
        <p:spPr>
          <a:xfrm>
            <a:off x="6096000" y="3466038"/>
            <a:ext cx="480890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//pointer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를 이용한 문자열 복사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s2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s1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으로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copy2(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*s1,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*s2 ){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5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94AD0-0078-4AD0-892E-3A042865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입출력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E36FC1-57C1-4293-911D-683D7A9A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%S </a:t>
            </a:r>
          </a:p>
          <a:p>
            <a:pPr lvl="1"/>
            <a:r>
              <a:rPr lang="ko-KR" altLang="en-US" dirty="0"/>
              <a:t>문자열 입출력을 위한 서식지정자</a:t>
            </a:r>
            <a:endParaRPr lang="en-US" altLang="ko-KR" dirty="0"/>
          </a:p>
          <a:p>
            <a:pPr lvl="1"/>
            <a:r>
              <a:rPr lang="ko-KR" altLang="en-US" dirty="0"/>
              <a:t>서식을 지정하여 입출력 하는 함수 </a:t>
            </a:r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endParaRPr lang="en-US" altLang="ko-KR" dirty="0"/>
          </a:p>
          <a:p>
            <a:pPr lvl="1"/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를 이용하여 문자열을 입력 받으면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NULL(\0)</a:t>
            </a:r>
            <a:r>
              <a:rPr lang="ko-KR" altLang="en-US" dirty="0"/>
              <a:t>이 자동으로 문자열의 끝에 추가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81075-4C55-4B95-9768-0C6E3900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64F2-1220-4FF2-BC31-F87C2B3B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18</a:t>
            </a:fld>
            <a:endParaRPr lang="en-US"/>
          </a:p>
        </p:txBody>
      </p:sp>
      <p:sp>
        <p:nvSpPr>
          <p:cNvPr id="8" name="직사각형 24">
            <a:extLst>
              <a:ext uri="{FF2B5EF4-FFF2-40B4-BE49-F238E27FC236}">
                <a16:creationId xmlns:a16="http://schemas.microsoft.com/office/drawing/2014/main" id="{20255EC2-4224-49CD-AC77-9A4A3EACCD9D}"/>
              </a:ext>
            </a:extLst>
          </p:cNvPr>
          <p:cNvSpPr/>
          <p:nvPr/>
        </p:nvSpPr>
        <p:spPr>
          <a:xfrm>
            <a:off x="2840578" y="3854938"/>
            <a:ext cx="6264696" cy="123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15">
            <a:extLst>
              <a:ext uri="{FF2B5EF4-FFF2-40B4-BE49-F238E27FC236}">
                <a16:creationId xmlns:a16="http://schemas.microsoft.com/office/drawing/2014/main" id="{8F349616-595E-4A41-A3E2-054032E20E5F}"/>
              </a:ext>
            </a:extLst>
          </p:cNvPr>
          <p:cNvSpPr/>
          <p:nvPr/>
        </p:nvSpPr>
        <p:spPr>
          <a:xfrm>
            <a:off x="4942490" y="4639610"/>
            <a:ext cx="437837" cy="3609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679FD24A-C395-4EBA-8539-4DE8A3D5309B}"/>
              </a:ext>
            </a:extLst>
          </p:cNvPr>
          <p:cNvSpPr/>
          <p:nvPr/>
        </p:nvSpPr>
        <p:spPr>
          <a:xfrm>
            <a:off x="5380327" y="4639610"/>
            <a:ext cx="437837" cy="3609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0BB7E464-FC04-46DD-89C0-3FECA6FD0AB6}"/>
              </a:ext>
            </a:extLst>
          </p:cNvPr>
          <p:cNvSpPr/>
          <p:nvPr/>
        </p:nvSpPr>
        <p:spPr>
          <a:xfrm>
            <a:off x="5818164" y="4639610"/>
            <a:ext cx="437837" cy="3609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8">
            <a:extLst>
              <a:ext uri="{FF2B5EF4-FFF2-40B4-BE49-F238E27FC236}">
                <a16:creationId xmlns:a16="http://schemas.microsoft.com/office/drawing/2014/main" id="{6C03ACBF-90A4-4B9F-A02F-FE103294901A}"/>
              </a:ext>
            </a:extLst>
          </p:cNvPr>
          <p:cNvSpPr/>
          <p:nvPr/>
        </p:nvSpPr>
        <p:spPr>
          <a:xfrm>
            <a:off x="6260651" y="4639610"/>
            <a:ext cx="437837" cy="3609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9">
            <a:extLst>
              <a:ext uri="{FF2B5EF4-FFF2-40B4-BE49-F238E27FC236}">
                <a16:creationId xmlns:a16="http://schemas.microsoft.com/office/drawing/2014/main" id="{F543619F-C058-41B1-9636-FA309CE2D044}"/>
              </a:ext>
            </a:extLst>
          </p:cNvPr>
          <p:cNvSpPr/>
          <p:nvPr/>
        </p:nvSpPr>
        <p:spPr>
          <a:xfrm>
            <a:off x="6703138" y="4639610"/>
            <a:ext cx="437837" cy="3609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20">
            <a:extLst>
              <a:ext uri="{FF2B5EF4-FFF2-40B4-BE49-F238E27FC236}">
                <a16:creationId xmlns:a16="http://schemas.microsoft.com/office/drawing/2014/main" id="{DA189488-89AC-4F88-AB1B-CCE9CD9AE5DC}"/>
              </a:ext>
            </a:extLst>
          </p:cNvPr>
          <p:cNvSpPr/>
          <p:nvPr/>
        </p:nvSpPr>
        <p:spPr>
          <a:xfrm>
            <a:off x="7147707" y="4639610"/>
            <a:ext cx="437837" cy="3609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\0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말풍선: 타원형 21">
            <a:extLst>
              <a:ext uri="{FF2B5EF4-FFF2-40B4-BE49-F238E27FC236}">
                <a16:creationId xmlns:a16="http://schemas.microsoft.com/office/drawing/2014/main" id="{D80608F8-B7D4-4E0E-8F5B-6BD4775291DC}"/>
              </a:ext>
            </a:extLst>
          </p:cNvPr>
          <p:cNvSpPr/>
          <p:nvPr/>
        </p:nvSpPr>
        <p:spPr>
          <a:xfrm>
            <a:off x="3128609" y="3854939"/>
            <a:ext cx="2032799" cy="648072"/>
          </a:xfrm>
          <a:prstGeom prst="wedgeEllipseCallout">
            <a:avLst>
              <a:gd name="adj1" fmla="val 41923"/>
              <a:gd name="adj2" fmla="val 76610"/>
            </a:avLst>
          </a:prstGeom>
          <a:solidFill>
            <a:srgbClr val="CEF2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문자열의 시작</a:t>
            </a:r>
          </a:p>
        </p:txBody>
      </p:sp>
      <p:sp>
        <p:nvSpPr>
          <p:cNvPr id="16" name="말풍선: 타원형 22">
            <a:extLst>
              <a:ext uri="{FF2B5EF4-FFF2-40B4-BE49-F238E27FC236}">
                <a16:creationId xmlns:a16="http://schemas.microsoft.com/office/drawing/2014/main" id="{162CC683-1540-4AA5-9892-382A5B1C1FDC}"/>
              </a:ext>
            </a:extLst>
          </p:cNvPr>
          <p:cNvSpPr/>
          <p:nvPr/>
        </p:nvSpPr>
        <p:spPr>
          <a:xfrm>
            <a:off x="6962215" y="3505200"/>
            <a:ext cx="2091908" cy="997811"/>
          </a:xfrm>
          <a:prstGeom prst="wedgeEllipseCallout">
            <a:avLst>
              <a:gd name="adj1" fmla="val -30049"/>
              <a:gd name="adj2" fmla="val 81313"/>
            </a:avLst>
          </a:prstGeom>
          <a:solidFill>
            <a:srgbClr val="CEF2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문자열의 끝을 알리는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52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0AD4-B60A-48F1-B41B-9D0BBA7B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출력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CFF6-5BFE-451D-A46D-537A1179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</a:t>
            </a:r>
            <a:r>
              <a:rPr lang="ko-KR" altLang="en-US" dirty="0"/>
              <a:t>를 이용한 출력</a:t>
            </a:r>
            <a:endParaRPr lang="en-US" altLang="ko-KR" dirty="0"/>
          </a:p>
          <a:p>
            <a:pPr lvl="1"/>
            <a:r>
              <a:rPr lang="en-US" dirty="0"/>
              <a:t>%s </a:t>
            </a:r>
            <a:r>
              <a:rPr lang="ko-KR" altLang="en-US" dirty="0"/>
              <a:t>서식 지정자를 사용</a:t>
            </a:r>
            <a:endParaRPr lang="en-US" altLang="ko-KR" dirty="0"/>
          </a:p>
          <a:p>
            <a:pPr lvl="1"/>
            <a:r>
              <a:rPr lang="en-US" dirty="0"/>
              <a:t>NULL</a:t>
            </a:r>
            <a:r>
              <a:rPr lang="ko-KR" altLang="en-US" dirty="0"/>
              <a:t> 문자를 제외하고 출력됨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A28EC-0C65-407F-8F3F-381CD4BE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4957F-3D92-4687-AECC-F24EE9BB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E052E-0924-4535-AF62-4887D2B19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819" y="2468509"/>
            <a:ext cx="6769100" cy="1440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dirty="0" err="1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printf</a:t>
            </a:r>
            <a:r>
              <a:rPr lang="en-US" altLang="ko-KR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(char*c, </a:t>
            </a:r>
            <a:r>
              <a:rPr lang="en-US" altLang="ko-KR" dirty="0">
                <a:solidFill>
                  <a:srgbClr val="3366FF"/>
                </a:solidFill>
                <a:latin typeface="+mj-lt"/>
                <a:ea typeface="굴림" pitchFamily="50" charset="-127"/>
                <a:cs typeface="Arial" panose="020B0604020202020204" pitchFamily="34" charset="0"/>
              </a:rPr>
              <a:t>argument-list</a:t>
            </a:r>
            <a:r>
              <a:rPr lang="en-US" altLang="ko-KR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);	    </a:t>
            </a:r>
            <a:r>
              <a:rPr lang="en-US" altLang="ko-KR" dirty="0">
                <a:solidFill>
                  <a:srgbClr val="339966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/* function prototype */</a:t>
            </a:r>
            <a:endParaRPr lang="en-US" altLang="ko-KR" dirty="0">
              <a:solidFill>
                <a:srgbClr val="3366FF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Return Value : </a:t>
            </a:r>
            <a:r>
              <a:rPr lang="en-US" altLang="ko-KR" dirty="0" err="1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int</a:t>
            </a:r>
            <a:endParaRPr lang="en-US" altLang="ko-KR" dirty="0">
              <a:solidFill>
                <a:srgbClr val="3366FF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- no. of chars written  //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출력 성공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- EOF(-1)  	       //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출력 실패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C2EA151A-7C64-4ADD-AC09-F61BC9DE24DE}"/>
              </a:ext>
            </a:extLst>
          </p:cNvPr>
          <p:cNvSpPr/>
          <p:nvPr/>
        </p:nvSpPr>
        <p:spPr>
          <a:xfrm>
            <a:off x="4410275" y="4106417"/>
            <a:ext cx="7098156" cy="144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[Ex]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"hello";</a:t>
            </a:r>
            <a:r>
              <a:rPr lang="en-US" altLang="ko-KR" dirty="0"/>
              <a:t>	</a:t>
            </a: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배열의 크기 부족 </a:t>
            </a:r>
            <a:r>
              <a:rPr lang="en-US" altLang="ko-KR" dirty="0">
                <a:solidFill>
                  <a:srgbClr val="00B050"/>
                </a:solidFill>
              </a:rPr>
              <a:t>NULL </a:t>
            </a:r>
            <a:r>
              <a:rPr lang="ko-KR" altLang="en-US" dirty="0">
                <a:solidFill>
                  <a:srgbClr val="00B050"/>
                </a:solidFill>
              </a:rPr>
              <a:t> 저장 안됨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"%u %s"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 p, p);</a:t>
            </a: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FF0000"/>
                </a:solidFill>
              </a:rPr>
              <a:t>출력 시 오류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문자열의 끝을 알 수 없음</a:t>
            </a:r>
            <a:br>
              <a:rPr lang="en-US" altLang="ko-KR" dirty="0">
                <a:solidFill>
                  <a:srgbClr val="00B050"/>
                </a:solidFill>
              </a:rPr>
            </a:br>
            <a:endParaRPr lang="en-US" altLang="ko-KR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</a:p>
        </p:txBody>
      </p:sp>
      <p:sp>
        <p:nvSpPr>
          <p:cNvPr id="11" name="순서도: 문서 6">
            <a:extLst>
              <a:ext uri="{FF2B5EF4-FFF2-40B4-BE49-F238E27FC236}">
                <a16:creationId xmlns:a16="http://schemas.microsoft.com/office/drawing/2014/main" id="{1110C2CA-6740-49E4-AA34-23FA774B58AF}"/>
              </a:ext>
            </a:extLst>
          </p:cNvPr>
          <p:cNvSpPr/>
          <p:nvPr/>
        </p:nvSpPr>
        <p:spPr>
          <a:xfrm>
            <a:off x="9429187" y="5401233"/>
            <a:ext cx="1368152" cy="347455"/>
          </a:xfrm>
          <a:prstGeom prst="flowChartDocument">
            <a:avLst/>
          </a:prstGeom>
          <a:solidFill>
            <a:srgbClr val="CEF2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hello 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06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4851A4-DDF6-4B4C-AF2A-FA5D88DC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(Sort)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37AB1A-73A1-4708-A6EA-BDE96319F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8C451-F07A-4DD2-AC1C-F299C833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08A1B-0885-48F7-9FA7-A7D0478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8724C-079E-41DE-9434-FBB0CC73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319" y="2571504"/>
            <a:ext cx="3134268" cy="1285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169E6-24B8-4A5B-9BAC-D2DD39693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417536" y="2571504"/>
            <a:ext cx="2556076" cy="307693"/>
          </a:xfrm>
          <a:prstGeom prst="rect">
            <a:avLst/>
          </a:prstGeom>
        </p:spPr>
      </p:pic>
      <p:pic>
        <p:nvPicPr>
          <p:cNvPr id="12" name="Picture 2" descr="Image result for robotics">
            <a:extLst>
              <a:ext uri="{FF2B5EF4-FFF2-40B4-BE49-F238E27FC236}">
                <a16:creationId xmlns:a16="http://schemas.microsoft.com/office/drawing/2014/main" id="{662BC7AC-4698-43E7-A138-81DEFCD7C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77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AB6B-593B-41E1-B0B5-975955DD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출력 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9045-123C-4AB4-9689-8F430BAC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69355-63AE-4933-A95D-692D42F3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47F83-CF15-4DC7-AA63-0B6B65AB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F64BB3-5584-4B24-B903-E2CEF68EB5D4}"/>
              </a:ext>
            </a:extLst>
          </p:cNvPr>
          <p:cNvSpPr/>
          <p:nvPr/>
        </p:nvSpPr>
        <p:spPr>
          <a:xfrm>
            <a:off x="683569" y="1227695"/>
            <a:ext cx="833200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nchars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p[ ]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"Hello! the 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*q 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"Hi, everybody"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nchars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p);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nnum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of chars=%d\n"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nchars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"%.5s\n"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p);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//5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개의 문자만 출력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&amp;p[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//p[7]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의 위치에서 부터 문자열 출력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&amp;q[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F2E8C-919A-49BC-A58C-F6169D30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08" y="4499584"/>
            <a:ext cx="2487968" cy="15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3B67-363A-4E14-82AD-021873E1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출력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D029-9FBC-40D4-91B4-6EF8B4FB2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puts()</a:t>
            </a:r>
          </a:p>
          <a:p>
            <a:pPr lvl="1"/>
            <a:r>
              <a:rPr lang="ko-KR" altLang="en-US" dirty="0"/>
              <a:t>문자열을 출력하는 함수</a:t>
            </a:r>
            <a:endParaRPr lang="en-US" altLang="ko-KR" dirty="0"/>
          </a:p>
          <a:p>
            <a:pPr lvl="1"/>
            <a:r>
              <a:rPr lang="ko-KR" altLang="en-US" dirty="0"/>
              <a:t>문자열의 이름</a:t>
            </a:r>
            <a:r>
              <a:rPr lang="en-US" altLang="ko-KR" dirty="0"/>
              <a:t>(</a:t>
            </a:r>
            <a:r>
              <a:rPr lang="ko-KR" altLang="en-US" dirty="0" err="1"/>
              <a:t>배열명</a:t>
            </a:r>
            <a:r>
              <a:rPr lang="en-US" altLang="ko-KR" dirty="0"/>
              <a:t>, </a:t>
            </a:r>
            <a:r>
              <a:rPr lang="ko-KR" altLang="en-US" dirty="0"/>
              <a:t>포인터변수</a:t>
            </a:r>
            <a:r>
              <a:rPr lang="en-US" altLang="ko-KR" dirty="0"/>
              <a:t>)</a:t>
            </a:r>
            <a:r>
              <a:rPr lang="ko-KR" altLang="en-US" dirty="0"/>
              <a:t>만 인수로 받음</a:t>
            </a:r>
            <a:r>
              <a:rPr lang="en-US" altLang="ko-KR" dirty="0"/>
              <a:t>(</a:t>
            </a:r>
            <a:r>
              <a:rPr lang="ko-KR" altLang="en-US" dirty="0"/>
              <a:t>인수 </a:t>
            </a:r>
            <a:r>
              <a:rPr lang="en-US" altLang="ko-KR" dirty="0"/>
              <a:t>1</a:t>
            </a:r>
            <a:r>
              <a:rPr lang="ko-KR" altLang="en-US" dirty="0"/>
              <a:t>개 필요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서식 지정자를 사용하지 않음</a:t>
            </a:r>
            <a:r>
              <a:rPr lang="en-US" altLang="ko-KR" dirty="0"/>
              <a:t>( fast and simple)</a:t>
            </a:r>
          </a:p>
          <a:p>
            <a:pPr lvl="1"/>
            <a:r>
              <a:rPr lang="ko-KR" altLang="en-US" dirty="0"/>
              <a:t>문자열 출력 뒤 자동으로 줄 바꿈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7CD96-9855-495F-9ED8-043C4E38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7F9E9-9446-4F92-A23C-436DDFF5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D878A-7B81-4B45-8908-4CC02C7E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82" y="3265045"/>
            <a:ext cx="5556250" cy="13674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int puts(const char *str); 		 </a:t>
            </a:r>
            <a:r>
              <a:rPr lang="en-US" altLang="ko-KR" sz="1600" dirty="0">
                <a:solidFill>
                  <a:srgbClr val="339966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/*function prototype */</a:t>
            </a:r>
            <a:endParaRPr lang="en-US" altLang="ko-KR" sz="1600" dirty="0">
              <a:solidFill>
                <a:srgbClr val="3366FF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45000"/>
              </a:spcBef>
              <a:defRPr/>
            </a:pP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Return Value : </a:t>
            </a:r>
            <a:r>
              <a:rPr lang="en-US" altLang="ko-KR" sz="1600" dirty="0" err="1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int</a:t>
            </a:r>
            <a:endParaRPr lang="en-US" altLang="ko-KR" sz="1600" dirty="0">
              <a:solidFill>
                <a:srgbClr val="3366FF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 </a:t>
            </a:r>
            <a:r>
              <a:rPr lang="en-US" altLang="ko-KR" sz="1600" dirty="0">
                <a:solidFill>
                  <a:schemeClr val="tx2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- non-negative value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solidFill>
                  <a:schemeClr val="tx2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 - EOF(-1)  	          //</a:t>
            </a:r>
            <a:r>
              <a:rPr lang="ko-KR" altLang="en-US" sz="1600" dirty="0">
                <a:solidFill>
                  <a:schemeClr val="tx2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출력 오류의 경우</a:t>
            </a:r>
            <a:endParaRPr lang="en-US" altLang="ko-KR" sz="1600" dirty="0">
              <a:solidFill>
                <a:schemeClr val="tx2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0A9B6-953D-4C73-B864-6D53B911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900" y="4636767"/>
            <a:ext cx="5567362" cy="12980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[Ex] 	char p[ ] = “Hi !!”;</a:t>
            </a:r>
          </a:p>
          <a:p>
            <a:pPr>
              <a:lnSpc>
                <a:spcPct val="120000"/>
              </a:lnSpc>
              <a:spcBef>
                <a:spcPct val="35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puts(p);</a:t>
            </a:r>
            <a:br>
              <a:rPr lang="en-US" altLang="ko-KR" sz="1600" dirty="0">
                <a:latin typeface="+mj-lt"/>
                <a:ea typeface="굴림" pitchFamily="50" charset="-127"/>
              </a:rPr>
            </a:br>
            <a:r>
              <a:rPr lang="en-US" altLang="ko-KR" sz="1600" dirty="0">
                <a:latin typeface="+mj-lt"/>
                <a:ea typeface="굴림" pitchFamily="50" charset="-127"/>
              </a:rPr>
              <a:t>	puts(“Hello!!”); </a:t>
            </a:r>
            <a:br>
              <a:rPr lang="en-US" altLang="ko-KR" sz="1600" dirty="0">
                <a:latin typeface="+mj-lt"/>
                <a:ea typeface="굴림" pitchFamily="50" charset="-127"/>
              </a:rPr>
            </a:br>
            <a:r>
              <a:rPr lang="en-US" altLang="ko-KR" sz="1600" dirty="0">
                <a:latin typeface="+mj-lt"/>
                <a:ea typeface="굴림" pitchFamily="50" charset="-127"/>
              </a:rPr>
              <a:t>	puts(&amp;p[3]);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FBC5A9CB-1433-43B7-B881-FC31698F1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311" y="4893377"/>
            <a:ext cx="1130414" cy="1152525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Hi !!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Hello!!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04499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3B6D-82FE-422D-8C6F-609BE7E9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출력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204C-F2F4-4275-BA7A-903A01145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4447"/>
            <a:ext cx="10822969" cy="5052516"/>
          </a:xfrm>
        </p:spPr>
        <p:txBody>
          <a:bodyPr/>
          <a:lstStyle/>
          <a:p>
            <a:r>
              <a:rPr lang="en-US" dirty="0" err="1"/>
              <a:t>fputs</a:t>
            </a:r>
            <a:r>
              <a:rPr lang="en-US" dirty="0"/>
              <a:t>()</a:t>
            </a:r>
          </a:p>
          <a:p>
            <a:pPr lvl="1"/>
            <a:r>
              <a:rPr lang="ko-KR" altLang="en-US" dirty="0"/>
              <a:t>문자열 출력 함수</a:t>
            </a:r>
            <a:endParaRPr lang="en-US" altLang="ko-KR" dirty="0"/>
          </a:p>
          <a:p>
            <a:pPr lvl="1"/>
            <a:r>
              <a:rPr lang="ko-KR" altLang="en-US" dirty="0"/>
              <a:t>출력을 위한 대상을 지정할 수 있음</a:t>
            </a:r>
            <a:endParaRPr lang="en-US" altLang="ko-KR" dirty="0"/>
          </a:p>
          <a:p>
            <a:pPr lvl="1"/>
            <a:r>
              <a:rPr lang="en-US" altLang="ko-KR" dirty="0"/>
              <a:t>puts</a:t>
            </a:r>
            <a:r>
              <a:rPr lang="ko-KR" altLang="en-US" dirty="0"/>
              <a:t>함수는 호출되면 문자열 출력 후 자동으로 줄 바꿈이 이루어짐</a:t>
            </a:r>
            <a:br>
              <a:rPr lang="en-US" altLang="ko-KR" dirty="0"/>
            </a:br>
            <a:r>
              <a:rPr lang="en-US" altLang="ko-KR" dirty="0" err="1"/>
              <a:t>futs</a:t>
            </a:r>
            <a:r>
              <a:rPr lang="ko-KR" altLang="en-US" dirty="0"/>
              <a:t>함수는 호출되면 문자열 출력 후 자동으로 줄 바꿈이 이루어지지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902E3-C2D5-4D09-A61D-39CF39F1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1963E-41AE-41F6-BE22-792C10CC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D0A4A-A110-4DC9-BBFC-268B8C3A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867" y="3341669"/>
            <a:ext cx="5906035" cy="13674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int </a:t>
            </a:r>
            <a:r>
              <a:rPr lang="en-US" altLang="ko-KR" sz="1600" dirty="0" err="1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fputs</a:t>
            </a: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(const char *str, FILE</a:t>
            </a:r>
            <a:r>
              <a:rPr lang="ko-KR" altLang="en-US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*</a:t>
            </a:r>
            <a:r>
              <a:rPr lang="ko-KR" altLang="en-US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stream);  </a:t>
            </a:r>
            <a:r>
              <a:rPr lang="en-US" altLang="ko-KR" sz="1600" dirty="0">
                <a:solidFill>
                  <a:srgbClr val="339966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/*function prototype */</a:t>
            </a:r>
            <a:endParaRPr lang="en-US" altLang="ko-KR" sz="1600" dirty="0">
              <a:solidFill>
                <a:srgbClr val="3366FF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45000"/>
              </a:spcBef>
              <a:defRPr/>
            </a:pP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Return Value : </a:t>
            </a:r>
            <a:r>
              <a:rPr lang="en-US" altLang="ko-KR" sz="1600" dirty="0" err="1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int</a:t>
            </a:r>
            <a:endParaRPr lang="en-US" altLang="ko-KR" sz="1600" dirty="0">
              <a:solidFill>
                <a:srgbClr val="3366FF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 </a:t>
            </a:r>
            <a:r>
              <a:rPr lang="en-US" altLang="ko-KR" sz="1600" dirty="0">
                <a:solidFill>
                  <a:schemeClr val="tx2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- non-negative value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solidFill>
                  <a:schemeClr val="tx2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 - EOF(-1)  	          //</a:t>
            </a:r>
            <a:r>
              <a:rPr lang="ko-KR" altLang="en-US" sz="1600" dirty="0">
                <a:solidFill>
                  <a:schemeClr val="tx2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출력 오류의 경우</a:t>
            </a:r>
            <a:endParaRPr lang="en-US" altLang="ko-KR" sz="1600" dirty="0">
              <a:solidFill>
                <a:schemeClr val="tx2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88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268C-6D8A-4143-B8D8-5C99960B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출력 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8BD8-CF69-405D-A520-30BA1B95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2774A-E2CB-4FA7-8860-676583F2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D0784-A753-4EA0-B6B0-2AEC52B6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375858-6656-4693-A9C1-2B943398E4BE}"/>
              </a:ext>
            </a:extLst>
          </p:cNvPr>
          <p:cNvSpPr/>
          <p:nvPr/>
        </p:nvSpPr>
        <p:spPr>
          <a:xfrm>
            <a:off x="838200" y="1124447"/>
            <a:ext cx="716965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*str=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"Simple String"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 puts 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실험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:-------\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puts(str);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puts(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간단한 문자열 출력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"2.fputs 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실험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-------\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fputs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fputs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간단한 문자열 출력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2"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stdout);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"3. end test--------\n"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577E4-CF61-4C18-860B-074DE6DF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350" y="4519613"/>
            <a:ext cx="24288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8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3D72-068F-45E0-A4C1-986437E2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입력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FB31-70D9-4627-B1DF-9177BF5C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()</a:t>
            </a:r>
            <a:r>
              <a:rPr lang="ko-KR" altLang="en-US" dirty="0"/>
              <a:t>를 이용한 문자열 입력</a:t>
            </a:r>
            <a:endParaRPr lang="en-US" altLang="ko-KR" dirty="0"/>
          </a:p>
          <a:p>
            <a:pPr lvl="1"/>
            <a:r>
              <a:rPr lang="en-US" dirty="0"/>
              <a:t>%s(</a:t>
            </a:r>
            <a:r>
              <a:rPr lang="ko-KR" altLang="en-US" dirty="0"/>
              <a:t>서식지정자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dirty="0"/>
              <a:t>&amp;</a:t>
            </a:r>
            <a:r>
              <a:rPr lang="ko-KR" altLang="en-US" dirty="0"/>
              <a:t>는</a:t>
            </a:r>
            <a:r>
              <a:rPr lang="en-US" dirty="0"/>
              <a:t> </a:t>
            </a:r>
            <a:r>
              <a:rPr lang="ko-KR" altLang="en-US" dirty="0"/>
              <a:t>사용하지 않음</a:t>
            </a:r>
            <a:r>
              <a:rPr lang="en-US" altLang="ko-KR" dirty="0"/>
              <a:t>(</a:t>
            </a:r>
            <a:r>
              <a:rPr lang="ko-KR" altLang="en-US" dirty="0"/>
              <a:t>배열명은 포인터 이기 때문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공백이 있는 문자열까지 한번에 읽음</a:t>
            </a:r>
            <a:endParaRPr lang="en-US" altLang="ko-KR" dirty="0"/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문자는 자동으로 문자열의 마지막에 추가됨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851FC-64A3-4575-8E3D-A7FE5A56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6A22A-BAAB-4A53-8744-EFA75A2C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6297E-EF59-4523-9D82-AD890717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333" y="3491534"/>
            <a:ext cx="6120680" cy="1511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 err="1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scanf</a:t>
            </a: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(char *format, </a:t>
            </a:r>
            <a:r>
              <a:rPr lang="en-US" altLang="ko-KR" sz="1600" dirty="0" err="1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argument_list</a:t>
            </a: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ct val="40000"/>
              </a:spcBef>
              <a:defRPr/>
            </a:pP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Return Value : </a:t>
            </a:r>
            <a:r>
              <a:rPr lang="en-US" altLang="ko-KR" sz="1600" dirty="0" err="1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int</a:t>
            </a:r>
            <a:endParaRPr lang="en-US" altLang="ko-KR" sz="1600" dirty="0">
              <a:solidFill>
                <a:srgbClr val="3366FF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 </a:t>
            </a:r>
            <a:r>
              <a:rPr lang="en-US" altLang="ko-KR" sz="1600" dirty="0">
                <a:solidFill>
                  <a:schemeClr val="tx2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- no. of successfully matched and input items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solidFill>
                  <a:schemeClr val="tx2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 - 0  	      if not</a:t>
            </a:r>
          </a:p>
        </p:txBody>
      </p:sp>
    </p:spTree>
    <p:extLst>
      <p:ext uri="{BB962C8B-B14F-4D97-AF65-F5344CB8AC3E}">
        <p14:creationId xmlns:p14="http://schemas.microsoft.com/office/powerpoint/2010/main" val="1355527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FDC7-3C07-42BA-B9CE-0D3EE5E8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입력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B243-7C11-4677-97CC-61FE1FB6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예시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F1AC8-517B-4C3C-892D-1B17EB01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28F34-3A58-47AC-B0C7-D9B3CE27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11D153-9B9E-41E5-8772-197862AB7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815" y="1881402"/>
            <a:ext cx="6769100" cy="165576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[Ex] 	char </a:t>
            </a:r>
            <a:r>
              <a:rPr lang="en-US" altLang="ko-KR" sz="1600" dirty="0">
                <a:solidFill>
                  <a:srgbClr val="DA1C5C"/>
                </a:solidFill>
                <a:latin typeface="+mj-lt"/>
                <a:ea typeface="굴림" pitchFamily="50" charset="-127"/>
              </a:rPr>
              <a:t>name</a:t>
            </a:r>
            <a:r>
              <a:rPr lang="en-US" altLang="ko-KR" sz="1600" dirty="0">
                <a:latin typeface="+mj-lt"/>
                <a:ea typeface="굴림" pitchFamily="50" charset="-127"/>
              </a:rPr>
              <a:t>[80];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scanf</a:t>
            </a:r>
            <a:r>
              <a:rPr lang="en-US" altLang="ko-KR" sz="1600" dirty="0">
                <a:latin typeface="+mj-lt"/>
                <a:ea typeface="굴림" pitchFamily="50" charset="-127"/>
              </a:rPr>
              <a:t>(“%s”, </a:t>
            </a:r>
            <a:r>
              <a:rPr lang="en-US" altLang="ko-KR" sz="1600" dirty="0">
                <a:solidFill>
                  <a:srgbClr val="DA1C5C"/>
                </a:solidFill>
                <a:latin typeface="+mj-lt"/>
                <a:ea typeface="굴림" pitchFamily="50" charset="-127"/>
              </a:rPr>
              <a:t>name</a:t>
            </a:r>
            <a:r>
              <a:rPr lang="en-US" altLang="ko-KR" sz="1600" dirty="0">
                <a:latin typeface="+mj-lt"/>
                <a:ea typeface="굴림" pitchFamily="50" charset="-127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	                 /* name &lt;= </a:t>
            </a:r>
            <a:r>
              <a:rPr lang="en-US" altLang="ko-KR" sz="1600" dirty="0" err="1">
                <a:solidFill>
                  <a:srgbClr val="008000"/>
                </a:solidFill>
                <a:latin typeface="+mj-lt"/>
                <a:ea typeface="굴림" pitchFamily="50" charset="-127"/>
              </a:rPr>
              <a:t>Handong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 */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scanf</a:t>
            </a:r>
            <a:r>
              <a:rPr lang="en-US" altLang="ko-KR" sz="1600" dirty="0">
                <a:latin typeface="+mj-lt"/>
                <a:ea typeface="굴림" pitchFamily="50" charset="-127"/>
              </a:rPr>
              <a:t>(“%s”, &amp;</a:t>
            </a:r>
            <a:r>
              <a:rPr lang="en-US" altLang="ko-KR" sz="1600" dirty="0">
                <a:solidFill>
                  <a:srgbClr val="DA1C5C"/>
                </a:solidFill>
                <a:latin typeface="+mj-lt"/>
                <a:ea typeface="굴림" pitchFamily="50" charset="-127"/>
              </a:rPr>
              <a:t>name</a:t>
            </a:r>
            <a:r>
              <a:rPr lang="en-US" altLang="ko-KR" sz="1600" dirty="0">
                <a:latin typeface="+mj-lt"/>
                <a:ea typeface="굴림" pitchFamily="50" charset="-127"/>
              </a:rPr>
              <a:t>[0]);	</a:t>
            </a:r>
            <a:r>
              <a:rPr lang="en-US" altLang="ko-KR" sz="1600" dirty="0">
                <a:solidFill>
                  <a:srgbClr val="009900"/>
                </a:solidFill>
                <a:latin typeface="+mj-lt"/>
                <a:ea typeface="굴림" pitchFamily="50" charset="-127"/>
              </a:rPr>
              <a:t>/* OK */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B5F5828-20C0-4A6F-B837-6B34E1B62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147" y="4040774"/>
            <a:ext cx="6769100" cy="13668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[Ex]	 char name[80]; </a:t>
            </a:r>
          </a:p>
          <a:p>
            <a:pPr>
              <a:lnSpc>
                <a:spcPct val="120000"/>
              </a:lnSpc>
              <a:defRPr/>
            </a:pPr>
            <a:endParaRPr lang="en-US" altLang="ko-KR" sz="1600" dirty="0">
              <a:latin typeface="+mj-lt"/>
              <a:ea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	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scanf</a:t>
            </a:r>
            <a:r>
              <a:rPr lang="en-US" altLang="ko-KR" sz="1600" dirty="0">
                <a:latin typeface="+mj-lt"/>
                <a:ea typeface="굴림" pitchFamily="50" charset="-127"/>
              </a:rPr>
              <a:t>(“%3s”, name);	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/* name &lt;= </a:t>
            </a:r>
            <a:r>
              <a:rPr lang="en-US" altLang="ko-KR" sz="1600" dirty="0">
                <a:solidFill>
                  <a:srgbClr val="0070C0"/>
                </a:solidFill>
                <a:latin typeface="+mj-lt"/>
                <a:ea typeface="굴림" pitchFamily="50" charset="-127"/>
              </a:rPr>
              <a:t>C-P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 */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scanf</a:t>
            </a:r>
            <a:r>
              <a:rPr lang="en-US" altLang="ko-KR" sz="1600" dirty="0">
                <a:latin typeface="+mj-lt"/>
                <a:ea typeface="굴림" pitchFamily="50" charset="-127"/>
              </a:rPr>
              <a:t>(“%8s”, name);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	/* name &lt;= </a:t>
            </a:r>
            <a:r>
              <a:rPr lang="en-US" altLang="ko-KR" sz="1600" dirty="0" err="1">
                <a:solidFill>
                  <a:srgbClr val="0070C0"/>
                </a:solidFill>
                <a:latin typeface="+mj-lt"/>
                <a:ea typeface="굴림" pitchFamily="50" charset="-127"/>
              </a:rPr>
              <a:t>rogram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 */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F7B30922-14CE-4B78-8DE8-A0047410B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8858" y="5557474"/>
            <a:ext cx="1228500" cy="1607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A371037-9607-44CC-ACFA-18634516B5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6896" y="5288548"/>
            <a:ext cx="1731961" cy="267447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860544FE-D001-483B-8609-E1DE4DB626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8859" y="3938678"/>
            <a:ext cx="1228499" cy="3675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152CD31F-09F6-4D1D-945B-3CAF35058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4359" y="3967748"/>
            <a:ext cx="1714499" cy="79375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AutoShape 16">
            <a:extLst>
              <a:ext uri="{FF2B5EF4-FFF2-40B4-BE49-F238E27FC236}">
                <a16:creationId xmlns:a16="http://schemas.microsoft.com/office/drawing/2014/main" id="{424ED176-C456-420C-BB67-4D166C1D9D1F}"/>
              </a:ext>
            </a:extLst>
          </p:cNvPr>
          <p:cNvSpPr>
            <a:spLocks/>
          </p:cNvSpPr>
          <p:nvPr/>
        </p:nvSpPr>
        <p:spPr bwMode="auto">
          <a:xfrm>
            <a:off x="8327359" y="3892390"/>
            <a:ext cx="3026441" cy="433387"/>
          </a:xfrm>
          <a:prstGeom prst="borderCallout1">
            <a:avLst>
              <a:gd name="adj1" fmla="val -17583"/>
              <a:gd name="adj2" fmla="val 95648"/>
              <a:gd name="adj3" fmla="val -17583"/>
              <a:gd name="adj4" fmla="val 2612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서식지정자 활용 </a:t>
            </a:r>
            <a:r>
              <a:rPr lang="en-US" altLang="ko-KR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3</a:t>
            </a:r>
            <a:r>
              <a:rPr lang="ko-KR" altLang="en-US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개의 문자입력</a:t>
            </a:r>
            <a:endParaRPr lang="ko-KR" altLang="en-US" sz="1600" dirty="0">
              <a:latin typeface="+mj-lt"/>
              <a:ea typeface="굴림" pitchFamily="50" charset="-127"/>
              <a:sym typeface="Symbol" pitchFamily="18" charset="2"/>
            </a:endParaRP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A57CA804-1C0E-4608-9A83-3F6391CCBFE7}"/>
              </a:ext>
            </a:extLst>
          </p:cNvPr>
          <p:cNvSpPr>
            <a:spLocks/>
          </p:cNvSpPr>
          <p:nvPr/>
        </p:nvSpPr>
        <p:spPr bwMode="auto">
          <a:xfrm>
            <a:off x="8327358" y="5172662"/>
            <a:ext cx="2232818" cy="504825"/>
          </a:xfrm>
          <a:prstGeom prst="borderCallout1">
            <a:avLst>
              <a:gd name="adj1" fmla="val 115093"/>
              <a:gd name="adj2" fmla="val 95588"/>
              <a:gd name="adj3" fmla="val 115093"/>
              <a:gd name="adj4" fmla="val 281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공백전까지 문자를 읽음</a:t>
            </a:r>
            <a:endParaRPr lang="ko-KR" altLang="en-US" sz="1600" dirty="0">
              <a:latin typeface="+mj-lt"/>
              <a:ea typeface="굴림" pitchFamily="50" charset="-127"/>
              <a:sym typeface="Symbol" pitchFamily="18" charset="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AC392-E5AD-4BEC-9F8B-AB909200EE2E}"/>
              </a:ext>
            </a:extLst>
          </p:cNvPr>
          <p:cNvSpPr/>
          <p:nvPr/>
        </p:nvSpPr>
        <p:spPr>
          <a:xfrm>
            <a:off x="1976353" y="1648116"/>
            <a:ext cx="1974060" cy="51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ea typeface="굴림" pitchFamily="50" charset="-127"/>
              </a:rPr>
              <a:t>Handong</a:t>
            </a:r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 Univ. </a:t>
            </a:r>
            <a:r>
              <a:rPr lang="ko-KR" altLang="en-US" dirty="0">
                <a:solidFill>
                  <a:schemeClr val="bg1"/>
                </a:solidFill>
                <a:ea typeface="굴림" pitchFamily="50" charset="-127"/>
                <a:sym typeface="Symbol" pitchFamily="18" charset="2"/>
              </a:rPr>
              <a:t>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BCDCDF-8034-403D-A259-1A0E1F6DBB7A}"/>
              </a:ext>
            </a:extLst>
          </p:cNvPr>
          <p:cNvSpPr txBox="1"/>
          <p:nvPr/>
        </p:nvSpPr>
        <p:spPr>
          <a:xfrm>
            <a:off x="1029325" y="1582993"/>
            <a:ext cx="92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 문자열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8C53FA-3EE7-4451-B7F0-475A2C86A7CD}"/>
              </a:ext>
            </a:extLst>
          </p:cNvPr>
          <p:cNvSpPr txBox="1"/>
          <p:nvPr/>
        </p:nvSpPr>
        <p:spPr>
          <a:xfrm>
            <a:off x="970812" y="3567745"/>
            <a:ext cx="92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문자열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8FCF77-705F-45E2-BDE0-377DCE5B8D23}"/>
              </a:ext>
            </a:extLst>
          </p:cNvPr>
          <p:cNvSpPr/>
          <p:nvPr/>
        </p:nvSpPr>
        <p:spPr>
          <a:xfrm>
            <a:off x="1890582" y="3632868"/>
            <a:ext cx="1974060" cy="51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C-Program is </a:t>
            </a:r>
            <a:r>
              <a:rPr lang="ko-KR" altLang="en-US" dirty="0">
                <a:solidFill>
                  <a:schemeClr val="bg1"/>
                </a:solidFill>
                <a:ea typeface="굴림" pitchFamily="50" charset="-127"/>
                <a:sym typeface="Symbol" pitchFamily="18" charset="2"/>
              </a:rPr>
              <a:t></a:t>
            </a:r>
          </a:p>
        </p:txBody>
      </p:sp>
    </p:spTree>
    <p:extLst>
      <p:ext uri="{BB962C8B-B14F-4D97-AF65-F5344CB8AC3E}">
        <p14:creationId xmlns:p14="http://schemas.microsoft.com/office/powerpoint/2010/main" val="293710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389E-E41D-4860-B6FA-D61900BB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입력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E7CC-9B84-4B45-8E6D-9C21B20B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 공간</a:t>
            </a:r>
            <a:r>
              <a:rPr lang="en-US" altLang="ko-KR" dirty="0"/>
              <a:t>(</a:t>
            </a:r>
            <a:r>
              <a:rPr lang="ko-KR" altLang="en-US" dirty="0"/>
              <a:t>배열크기</a:t>
            </a:r>
            <a:r>
              <a:rPr lang="en-US" altLang="ko-KR" dirty="0"/>
              <a:t>)</a:t>
            </a:r>
            <a:r>
              <a:rPr lang="ko-KR" altLang="en-US" dirty="0"/>
              <a:t>는 긴 문장을 저장할 수 있을 정도로 커야 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54B6-D875-40EE-BEBB-62F3CCB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12375-F587-4A4B-A361-51F84459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6F22DE-9D11-410C-8932-7622A6C31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07" y="1865705"/>
            <a:ext cx="5689600" cy="36671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[Ex]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 char a[4], b[4];</a:t>
            </a:r>
          </a:p>
          <a:p>
            <a:pPr>
              <a:lnSpc>
                <a:spcPct val="120000"/>
              </a:lnSpc>
              <a:defRPr/>
            </a:pPr>
            <a:endParaRPr lang="en-US" altLang="ko-KR" sz="1600" dirty="0">
              <a:latin typeface="+mj-lt"/>
              <a:ea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600" dirty="0">
              <a:latin typeface="+mj-lt"/>
              <a:ea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scanf</a:t>
            </a:r>
            <a:r>
              <a:rPr lang="en-US" altLang="ko-KR" sz="1600" dirty="0">
                <a:latin typeface="+mj-lt"/>
                <a:ea typeface="굴림" pitchFamily="50" charset="-127"/>
              </a:rPr>
              <a:t>(“%s”, b);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scanf</a:t>
            </a:r>
            <a:r>
              <a:rPr lang="en-US" altLang="ko-KR" sz="1600" dirty="0">
                <a:latin typeface="+mj-lt"/>
                <a:ea typeface="굴림" pitchFamily="50" charset="-127"/>
              </a:rPr>
              <a:t>(“%s”, a);</a:t>
            </a:r>
          </a:p>
          <a:p>
            <a:pPr>
              <a:lnSpc>
                <a:spcPct val="120000"/>
              </a:lnSpc>
              <a:defRPr/>
            </a:pPr>
            <a:endParaRPr lang="en-US" altLang="ko-KR" sz="1600" dirty="0">
              <a:latin typeface="+mj-lt"/>
              <a:ea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600" dirty="0">
              <a:latin typeface="+mj-lt"/>
              <a:ea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printf</a:t>
            </a:r>
            <a:r>
              <a:rPr lang="en-US" altLang="ko-KR" sz="1600" dirty="0">
                <a:latin typeface="+mj-lt"/>
                <a:ea typeface="굴림" pitchFamily="50" charset="-127"/>
              </a:rPr>
              <a:t>(“%s\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n%s</a:t>
            </a:r>
            <a:r>
              <a:rPr lang="en-US" altLang="ko-KR" sz="1600" dirty="0">
                <a:latin typeface="+mj-lt"/>
                <a:ea typeface="굴림" pitchFamily="50" charset="-127"/>
              </a:rPr>
              <a:t>”, a, b);   	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굴림" pitchFamily="50" charset="-127"/>
              </a:rPr>
              <a:t>/* output until ‘\0’</a:t>
            </a:r>
            <a:r>
              <a:rPr lang="ko-KR" altLang="en-US" sz="1600" dirty="0">
                <a:solidFill>
                  <a:srgbClr val="00B050"/>
                </a:solidFill>
                <a:latin typeface="+mj-lt"/>
                <a:ea typeface="굴림" pitchFamily="50" charset="-127"/>
              </a:rPr>
              <a:t> *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굴림" pitchFamily="50" charset="-127"/>
              </a:rPr>
              <a:t>/	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5AEB5A2-65F0-4192-94E9-2DE81EA68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58" y="2076843"/>
            <a:ext cx="2290762" cy="433387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solidFill>
                  <a:srgbClr val="3366FF"/>
                </a:solidFill>
                <a:latin typeface="+mj-lt"/>
                <a:ea typeface="굴림" pitchFamily="50" charset="-127"/>
              </a:rPr>
              <a:t>12345 abcdef</a:t>
            </a:r>
            <a:r>
              <a:rPr lang="en-US" altLang="ko-KR" sz="1600">
                <a:solidFill>
                  <a:srgbClr val="3366FF"/>
                </a:solidFill>
                <a:latin typeface="+mj-lt"/>
                <a:ea typeface="굴림" pitchFamily="50" charset="-127"/>
                <a:sym typeface="Symbol" pitchFamily="18" charset="2"/>
              </a:rPr>
              <a:t></a:t>
            </a:r>
            <a:endParaRPr lang="en-US" altLang="en-US" sz="1600">
              <a:latin typeface="+mj-lt"/>
              <a:ea typeface="굴림" pitchFamily="50" charset="-127"/>
              <a:sym typeface="Symbol" pitchFamily="18" charset="2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D150FE6-22C0-4118-8770-7ECE9901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320" y="4974235"/>
            <a:ext cx="1512887" cy="576263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+mj-lt"/>
                <a:ea typeface="굴림" pitchFamily="50" charset="-127"/>
              </a:rPr>
              <a:t>abcdef</a:t>
            </a:r>
            <a:endParaRPr lang="en-US" altLang="ko-KR" sz="1600" dirty="0">
              <a:latin typeface="+mj-lt"/>
              <a:ea typeface="굴림" pitchFamily="50" charset="-127"/>
            </a:endParaRPr>
          </a:p>
          <a:p>
            <a:pPr>
              <a:defRPr/>
            </a:pPr>
            <a:r>
              <a:rPr lang="en-US" altLang="ko-KR" sz="1600" dirty="0" err="1">
                <a:latin typeface="+mj-lt"/>
                <a:ea typeface="굴림" pitchFamily="50" charset="-127"/>
              </a:rPr>
              <a:t>ef</a:t>
            </a:r>
            <a:endParaRPr lang="en-US" altLang="ko-KR" sz="1600" dirty="0">
              <a:latin typeface="+mj-lt"/>
              <a:ea typeface="굴림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11D3807-3378-4C65-BDE6-00AA06DBA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7" y="221436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solidFill>
                  <a:srgbClr val="FF0066"/>
                </a:solidFill>
                <a:latin typeface="+mj-lt"/>
                <a:ea typeface="굴림" pitchFamily="50" charset="-127"/>
              </a:rPr>
              <a:t>a</a:t>
            </a:r>
            <a:endParaRPr lang="en-US" altLang="ko-KR" sz="1600">
              <a:latin typeface="+mj-lt"/>
              <a:ea typeface="굴림" pitchFamily="50" charset="-127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FC42054-49E3-4B84-9BA5-D88379502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7" y="251916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solidFill>
                  <a:srgbClr val="FF0066"/>
                </a:solidFill>
                <a:latin typeface="+mj-lt"/>
                <a:ea typeface="굴림" pitchFamily="50" charset="-127"/>
              </a:rPr>
              <a:t>b</a:t>
            </a:r>
            <a:endParaRPr lang="en-US" altLang="ko-KR" sz="1600">
              <a:latin typeface="+mj-lt"/>
              <a:ea typeface="굴림" pitchFamily="50" charset="-127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540066B-F42C-4FA5-BB9E-B8031463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7" y="282396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solidFill>
                  <a:srgbClr val="FF0066"/>
                </a:solidFill>
                <a:latin typeface="+mj-lt"/>
                <a:ea typeface="굴림" pitchFamily="50" charset="-127"/>
              </a:rPr>
              <a:t>c</a:t>
            </a:r>
            <a:endParaRPr lang="en-US" altLang="ko-KR" sz="1600">
              <a:latin typeface="+mj-lt"/>
              <a:ea typeface="굴림" pitchFamily="50" charset="-127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04B0B64-6A67-4C5B-A2AD-4139E448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7" y="312876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solidFill>
                  <a:srgbClr val="FF0066"/>
                </a:solidFill>
                <a:latin typeface="+mj-lt"/>
                <a:ea typeface="굴림" pitchFamily="50" charset="-127"/>
              </a:rPr>
              <a:t>d</a:t>
            </a:r>
            <a:endParaRPr lang="en-US" altLang="ko-KR" sz="1600">
              <a:latin typeface="+mj-lt"/>
              <a:ea typeface="굴림" pitchFamily="50" charset="-127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BEBBDEB-E635-41F4-95EB-7DFB305DC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7" y="343356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  <a:ea typeface="굴림" pitchFamily="50" charset="-127"/>
              </a:rPr>
              <a:t>1  </a:t>
            </a:r>
            <a:r>
              <a:rPr lang="en-US" altLang="ko-KR" sz="1600">
                <a:solidFill>
                  <a:srgbClr val="FF0066"/>
                </a:solidFill>
                <a:latin typeface="+mj-lt"/>
                <a:ea typeface="굴림" pitchFamily="50" charset="-127"/>
              </a:rPr>
              <a:t>e</a:t>
            </a:r>
            <a:endParaRPr lang="en-US" altLang="ko-KR" sz="1600">
              <a:latin typeface="+mj-lt"/>
              <a:ea typeface="굴림" pitchFamily="50" charset="-127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EBC2F49F-0B6C-4E0F-B102-8B14E0ABF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7" y="373836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  <a:ea typeface="굴림" pitchFamily="50" charset="-127"/>
              </a:rPr>
              <a:t>2  </a:t>
            </a:r>
            <a:r>
              <a:rPr lang="en-US" altLang="ko-KR" sz="1600">
                <a:solidFill>
                  <a:srgbClr val="FF0066"/>
                </a:solidFill>
                <a:latin typeface="+mj-lt"/>
                <a:ea typeface="굴림" pitchFamily="50" charset="-127"/>
              </a:rPr>
              <a:t>f</a:t>
            </a:r>
            <a:endParaRPr lang="en-US" altLang="ko-KR" sz="1600">
              <a:latin typeface="+mj-lt"/>
              <a:ea typeface="굴림" pitchFamily="50" charset="-127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48033C70-BB8A-4A16-BC93-AD2D898DD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7" y="404316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600">
                <a:latin typeface="+mj-lt"/>
                <a:ea typeface="굴림" pitchFamily="50" charset="-127"/>
              </a:rPr>
              <a:t> </a:t>
            </a:r>
            <a:r>
              <a:rPr lang="en-US" altLang="ko-KR" sz="1600">
                <a:latin typeface="+mj-lt"/>
                <a:ea typeface="굴림" pitchFamily="50" charset="-127"/>
              </a:rPr>
              <a:t>3 </a:t>
            </a:r>
            <a:r>
              <a:rPr lang="en-US" altLang="ko-KR" sz="1600">
                <a:solidFill>
                  <a:srgbClr val="FF0066"/>
                </a:solidFill>
                <a:latin typeface="+mj-lt"/>
                <a:ea typeface="굴림" pitchFamily="50" charset="-127"/>
              </a:rPr>
              <a:t>\0</a:t>
            </a:r>
            <a:endParaRPr lang="en-US" altLang="ko-KR" sz="1600">
              <a:latin typeface="+mj-lt"/>
              <a:ea typeface="굴림" pitchFamily="50" charset="-127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C66BBDA8-4ADB-40D5-9C74-5E041D49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7" y="434796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charset="0"/>
              </a:rPr>
              <a:t>4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4F90D5F9-CFE2-4B83-9D91-01795DB06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7" y="4652767"/>
            <a:ext cx="1066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charset="0"/>
              </a:rPr>
              <a:t>5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4ED408B5-D8EA-4596-B043-41DCE3143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907" y="1680967"/>
            <a:ext cx="336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chemeClr val="tx2"/>
                </a:solidFill>
                <a:latin typeface="Arial" charset="0"/>
              </a:rPr>
              <a:t>a</a:t>
            </a:r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C5468C05-3A88-4B20-A647-DC96BE089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9507" y="2061967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B4F0FCF7-88D9-4CD4-BBE7-A88C9E77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907" y="2900167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chemeClr val="tx2"/>
                </a:solidFill>
                <a:latin typeface="Arial" charset="0"/>
              </a:rPr>
              <a:t>b</a:t>
            </a: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607F6AAF-0695-4407-830E-53F12567B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3307" y="3281167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80354661-C35E-4138-A3C0-14F4F66D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7" y="488136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  <a:ea typeface="굴림" pitchFamily="50" charset="-127"/>
              </a:rPr>
              <a:t>\0</a:t>
            </a:r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4777CE70-9ACF-43C2-A5FF-B56B0938D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907" y="3509767"/>
            <a:ext cx="152400" cy="1524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A0A0FEC0-5D1A-4435-9508-54C84CA14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907" y="3814567"/>
            <a:ext cx="228600" cy="1524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31A7EE40-6E8D-4938-8E4C-1F41444D6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907" y="4119367"/>
            <a:ext cx="228600" cy="1524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DDA2831F-8F55-4769-A064-A5B74A60E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107" y="198576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264D04A7-B611-4E7E-AC9D-A7F9C5887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4907" y="198576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B14E1E12-AC11-419B-B38E-05BF40F44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107" y="518616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4373286E-FC04-4AA4-9AB1-E563E71FF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4907" y="518616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0ADEF4-1D88-4E49-A703-7F095DC1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57" y="3013468"/>
            <a:ext cx="2286000" cy="581025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>
                <a:latin typeface="+mj-lt"/>
                <a:ea typeface="굴림" pitchFamily="50" charset="-127"/>
              </a:rPr>
              <a:t>Read </a:t>
            </a:r>
            <a:r>
              <a:rPr lang="en-US" altLang="ko-KR" sz="1600" i="1">
                <a:solidFill>
                  <a:srgbClr val="CC0066"/>
                </a:solidFill>
                <a:latin typeface="+mj-lt"/>
                <a:ea typeface="굴림" pitchFamily="50" charset="-127"/>
              </a:rPr>
              <a:t>“12345”</a:t>
            </a:r>
            <a:r>
              <a:rPr lang="en-US" altLang="ko-KR" sz="1600">
                <a:latin typeface="+mj-lt"/>
                <a:ea typeface="굴림" pitchFamily="50" charset="-127"/>
              </a:rPr>
              <a:t> and </a:t>
            </a:r>
            <a:br>
              <a:rPr lang="en-US" altLang="ko-KR" sz="1600">
                <a:latin typeface="+mj-lt"/>
                <a:ea typeface="굴림" pitchFamily="50" charset="-127"/>
              </a:rPr>
            </a:br>
            <a:r>
              <a:rPr lang="en-US" altLang="ko-KR" sz="1600">
                <a:latin typeface="+mj-lt"/>
                <a:ea typeface="굴림" pitchFamily="50" charset="-127"/>
              </a:rPr>
              <a:t>store them into </a:t>
            </a:r>
            <a:r>
              <a:rPr lang="en-US" altLang="ko-KR" sz="1600" i="1">
                <a:solidFill>
                  <a:schemeClr val="accent2"/>
                </a:solidFill>
                <a:latin typeface="+mj-lt"/>
                <a:ea typeface="굴림" pitchFamily="50" charset="-127"/>
              </a:rPr>
              <a:t>b</a:t>
            </a:r>
            <a:endParaRPr lang="ko-KR" altLang="en-US" sz="1600" i="1">
              <a:solidFill>
                <a:schemeClr val="accent2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B5900FCD-4B68-4294-81FC-FBF129E09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57" y="3846905"/>
            <a:ext cx="2290762" cy="677863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Read </a:t>
            </a:r>
            <a:r>
              <a:rPr lang="en-US" altLang="ko-KR" sz="1600" i="1" dirty="0">
                <a:solidFill>
                  <a:srgbClr val="CC0066"/>
                </a:solidFill>
                <a:latin typeface="+mj-lt"/>
                <a:ea typeface="굴림" pitchFamily="50" charset="-127"/>
              </a:rPr>
              <a:t>“</a:t>
            </a:r>
            <a:r>
              <a:rPr lang="en-US" altLang="ko-KR" sz="1600" i="1" dirty="0" err="1">
                <a:solidFill>
                  <a:srgbClr val="CC0066"/>
                </a:solidFill>
                <a:latin typeface="+mj-lt"/>
                <a:ea typeface="굴림" pitchFamily="50" charset="-127"/>
              </a:rPr>
              <a:t>abcdef</a:t>
            </a:r>
            <a:r>
              <a:rPr lang="ko-KR" altLang="en-US" sz="1600" i="1" dirty="0">
                <a:solidFill>
                  <a:srgbClr val="CC0066"/>
                </a:solidFill>
                <a:latin typeface="+mj-lt"/>
                <a:ea typeface="굴림" pitchFamily="50" charset="-127"/>
              </a:rPr>
              <a:t>”</a:t>
            </a:r>
            <a:r>
              <a:rPr lang="ko-KR" altLang="en-US" sz="1600" dirty="0">
                <a:latin typeface="+mj-lt"/>
                <a:ea typeface="굴림" pitchFamily="50" charset="-127"/>
              </a:rPr>
              <a:t> </a:t>
            </a:r>
            <a:r>
              <a:rPr lang="en-US" altLang="ko-KR" sz="1600" dirty="0">
                <a:latin typeface="+mj-lt"/>
                <a:ea typeface="굴림" pitchFamily="50" charset="-127"/>
              </a:rPr>
              <a:t>and </a:t>
            </a:r>
            <a:br>
              <a:rPr lang="en-US" altLang="ko-KR" sz="1600" dirty="0">
                <a:latin typeface="+mj-lt"/>
                <a:ea typeface="굴림" pitchFamily="50" charset="-127"/>
              </a:rPr>
            </a:br>
            <a:r>
              <a:rPr lang="en-US" altLang="ko-KR" sz="1600" dirty="0">
                <a:latin typeface="+mj-lt"/>
                <a:ea typeface="굴림" pitchFamily="50" charset="-127"/>
              </a:rPr>
              <a:t>store them into </a:t>
            </a:r>
            <a:r>
              <a:rPr lang="en-US" altLang="ko-KR" sz="1600" i="1" dirty="0">
                <a:solidFill>
                  <a:schemeClr val="accent2"/>
                </a:solidFill>
                <a:latin typeface="+mj-lt"/>
                <a:ea typeface="굴림" pitchFamily="50" charset="-127"/>
              </a:rPr>
              <a:t>a</a:t>
            </a:r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6CCC77C5-E5EC-49A4-83E8-28B006452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4395" y="3229367"/>
            <a:ext cx="7921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33" name="Line 36">
            <a:extLst>
              <a:ext uri="{FF2B5EF4-FFF2-40B4-BE49-F238E27FC236}">
                <a16:creationId xmlns:a16="http://schemas.microsoft.com/office/drawing/2014/main" id="{63389E66-1A02-49DB-A6CB-79718F4112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4395" y="3948504"/>
            <a:ext cx="7921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4AA4B-20C6-4CB4-A5E6-3A0A9CC9431F}"/>
              </a:ext>
            </a:extLst>
          </p:cNvPr>
          <p:cNvSpPr txBox="1"/>
          <p:nvPr/>
        </p:nvSpPr>
        <p:spPr>
          <a:xfrm>
            <a:off x="6858000" y="2152436"/>
            <a:ext cx="15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 문자열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D9B6-F1D2-4989-AB06-A6CA2672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입력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E8C9-AB0A-4238-9A65-6F940C97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4447"/>
            <a:ext cx="10843517" cy="5052516"/>
          </a:xfrm>
        </p:spPr>
        <p:txBody>
          <a:bodyPr/>
          <a:lstStyle/>
          <a:p>
            <a:r>
              <a:rPr lang="en-US" dirty="0"/>
              <a:t>gets()</a:t>
            </a:r>
          </a:p>
          <a:p>
            <a:pPr lvl="1"/>
            <a:r>
              <a:rPr lang="ko-KR" altLang="en-US" dirty="0"/>
              <a:t>문자열을 입력하기 위한 함수</a:t>
            </a:r>
            <a:endParaRPr lang="en-US" altLang="ko-KR" dirty="0"/>
          </a:p>
          <a:p>
            <a:pPr lvl="1"/>
            <a:r>
              <a:rPr lang="ko-KR" altLang="en-US" dirty="0"/>
              <a:t>한 줄 단위</a:t>
            </a:r>
            <a:r>
              <a:rPr lang="en-US" altLang="ko-KR" dirty="0"/>
              <a:t>(\n)</a:t>
            </a:r>
            <a:r>
              <a:rPr lang="ko-KR" altLang="en-US" dirty="0"/>
              <a:t>로 문자열을 읽어 들임</a:t>
            </a:r>
            <a:r>
              <a:rPr lang="en-US" altLang="ko-KR" dirty="0"/>
              <a:t>(</a:t>
            </a:r>
            <a:r>
              <a:rPr lang="ko-KR" altLang="en-US" dirty="0" err="1"/>
              <a:t>줄바꿈</a:t>
            </a:r>
            <a:r>
              <a:rPr lang="ko-KR" altLang="en-US" dirty="0"/>
              <a:t> 문자가 있는 곳까지 읽음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\n =&gt; \0  </a:t>
            </a:r>
            <a:r>
              <a:rPr lang="ko-KR" altLang="en-US" dirty="0" err="1"/>
              <a:t>줄바꿈</a:t>
            </a:r>
            <a:r>
              <a:rPr lang="ko-KR" altLang="en-US" dirty="0"/>
              <a:t> 문자를 </a:t>
            </a:r>
            <a:r>
              <a:rPr lang="en-US" altLang="ko-KR" dirty="0"/>
              <a:t>NULL</a:t>
            </a:r>
            <a:r>
              <a:rPr lang="ko-KR" altLang="en-US" dirty="0"/>
              <a:t>문자로 변경하여 메모리에 저장</a:t>
            </a:r>
            <a:endParaRPr lang="en-US" altLang="ko-KR" dirty="0"/>
          </a:p>
          <a:p>
            <a:pPr lvl="1"/>
            <a:r>
              <a:rPr lang="en-US" dirty="0"/>
              <a:t>gets()</a:t>
            </a:r>
            <a:r>
              <a:rPr lang="ko-KR" altLang="en-US" dirty="0"/>
              <a:t>함수는 </a:t>
            </a:r>
            <a:r>
              <a:rPr lang="en-US" altLang="ko-KR" dirty="0"/>
              <a:t>C </a:t>
            </a:r>
            <a:r>
              <a:rPr lang="ko-KR" altLang="en-US" dirty="0"/>
              <a:t>표준 </a:t>
            </a:r>
            <a:r>
              <a:rPr lang="en-US" altLang="ko-KR" dirty="0"/>
              <a:t>(2011) </a:t>
            </a:r>
            <a:r>
              <a:rPr lang="ko-KR" altLang="en-US" dirty="0"/>
              <a:t>라이브러리에서 삭제되었으니 사용을 지양할 것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DCD4B-B2FF-47FE-8B8B-93B6DEBF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F850E-48A2-4F42-A8B0-704F056A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27</a:t>
            </a:fld>
            <a:endParaRPr lang="en-US"/>
          </a:p>
        </p:txBody>
      </p:sp>
      <p:sp>
        <p:nvSpPr>
          <p:cNvPr id="6" name="직사각형 4">
            <a:extLst>
              <a:ext uri="{FF2B5EF4-FFF2-40B4-BE49-F238E27FC236}">
                <a16:creationId xmlns:a16="http://schemas.microsoft.com/office/drawing/2014/main" id="{B2C5FEB0-8C88-4E41-BC91-DB6FF5FC4EE0}"/>
              </a:ext>
            </a:extLst>
          </p:cNvPr>
          <p:cNvSpPr/>
          <p:nvPr/>
        </p:nvSpPr>
        <p:spPr>
          <a:xfrm>
            <a:off x="4882453" y="4406571"/>
            <a:ext cx="6732481" cy="1469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char name[20];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scanf</a:t>
            </a:r>
            <a:r>
              <a:rPr lang="en-US" altLang="ko-KR" dirty="0"/>
              <a:t>(“%s”, name);		</a:t>
            </a:r>
            <a:r>
              <a:rPr lang="en-US" altLang="ko-KR" dirty="0">
                <a:solidFill>
                  <a:srgbClr val="00B050"/>
                </a:solidFill>
              </a:rPr>
              <a:t>// “^^Hong” </a:t>
            </a:r>
            <a:r>
              <a:rPr lang="ko-KR" altLang="en-US" dirty="0">
                <a:solidFill>
                  <a:srgbClr val="00B050"/>
                </a:solidFill>
              </a:rPr>
              <a:t>입력 됨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-----</a:t>
            </a:r>
          </a:p>
          <a:p>
            <a:r>
              <a:rPr lang="en-US" altLang="ko-KR" dirty="0"/>
              <a:t>    gets(name);			</a:t>
            </a:r>
            <a:r>
              <a:rPr lang="en-US" altLang="ko-KR" dirty="0">
                <a:solidFill>
                  <a:srgbClr val="00B050"/>
                </a:solidFill>
              </a:rPr>
              <a:t>// “^^Hong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Gil-Dong” </a:t>
            </a:r>
            <a:r>
              <a:rPr lang="ko-KR" altLang="en-US" dirty="0">
                <a:solidFill>
                  <a:srgbClr val="00B050"/>
                </a:solidFill>
              </a:rPr>
              <a:t>입력됨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70B6C9-A617-4B4A-AF4B-DA15AB02C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997" y="3438378"/>
            <a:ext cx="3384376" cy="147675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char* gets(char *format);</a:t>
            </a:r>
          </a:p>
          <a:p>
            <a:pPr>
              <a:lnSpc>
                <a:spcPct val="120000"/>
              </a:lnSpc>
              <a:spcBef>
                <a:spcPct val="40000"/>
              </a:spcBef>
              <a:defRPr/>
            </a:pP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Return Value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: char pointer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 - </a:t>
            </a:r>
            <a:r>
              <a:rPr lang="en-US" altLang="ko-KR" sz="1600" dirty="0">
                <a:solidFill>
                  <a:schemeClr val="tx2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the address of the string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solidFill>
                  <a:schemeClr val="tx2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 - NULL      if EOF (end-of-file)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02E5D-5AB8-42B3-BAA2-64E764F83948}"/>
              </a:ext>
            </a:extLst>
          </p:cNvPr>
          <p:cNvSpPr/>
          <p:nvPr/>
        </p:nvSpPr>
        <p:spPr>
          <a:xfrm>
            <a:off x="9000162" y="4001784"/>
            <a:ext cx="1962364" cy="47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C0066"/>
                </a:solidFill>
              </a:rPr>
              <a:t>^^</a:t>
            </a:r>
            <a:r>
              <a:rPr lang="en-US" altLang="ko-KR" dirty="0"/>
              <a:t>Hong Gil-Dong</a:t>
            </a:r>
            <a:r>
              <a:rPr lang="en-US" altLang="ko-KR" dirty="0">
                <a:sym typeface="Symbol"/>
              </a:rPr>
              <a:t>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C8C44-FDEC-41E5-9011-856AE2842DD3}"/>
              </a:ext>
            </a:extLst>
          </p:cNvPr>
          <p:cNvSpPr txBox="1"/>
          <p:nvPr/>
        </p:nvSpPr>
        <p:spPr>
          <a:xfrm>
            <a:off x="8743308" y="3609980"/>
            <a:ext cx="287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문자열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19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713A-CFE8-4992-A526-6CB965EE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입력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F798-A56D-424A-8744-D86A8EE4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CC8D9-E573-4D37-AE96-CC9FA06E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6CBEA-12F5-4941-86D6-CAF333D4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AFB784-EA54-4F9F-94B9-E189245AE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66" y="1466697"/>
            <a:ext cx="6769100" cy="196230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[Ex] 	char data[81], *P; 	</a:t>
            </a:r>
          </a:p>
          <a:p>
            <a:pPr>
              <a:lnSpc>
                <a:spcPct val="120000"/>
              </a:lnSpc>
              <a:defRPr/>
            </a:pPr>
            <a:endParaRPr lang="en-US" altLang="ko-KR" sz="1600" dirty="0">
              <a:latin typeface="+mj-lt"/>
              <a:ea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while( *(p = gets(data)) != NULL) {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       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printf</a:t>
            </a:r>
            <a:r>
              <a:rPr lang="en-US" altLang="ko-KR" sz="1600" dirty="0">
                <a:latin typeface="+mj-lt"/>
                <a:ea typeface="굴림" pitchFamily="50" charset="-127"/>
              </a:rPr>
              <a:t>(“%s\n”, data);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}</a:t>
            </a:r>
            <a:endParaRPr lang="en-US" altLang="ko-KR" sz="1600" dirty="0">
              <a:solidFill>
                <a:srgbClr val="008000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C941E77-5F9E-459E-BAEB-98D651330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000" y="3523836"/>
            <a:ext cx="6769100" cy="17287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[Ex] 	char data[81], *P;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while( gets(data)  != NULL) {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       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printf</a:t>
            </a:r>
            <a:r>
              <a:rPr lang="en-US" altLang="ko-KR" sz="1600" dirty="0">
                <a:latin typeface="+mj-lt"/>
                <a:ea typeface="굴림" pitchFamily="50" charset="-127"/>
              </a:rPr>
              <a:t>(“%s\n”, data);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}</a:t>
            </a:r>
            <a:endParaRPr lang="en-US" altLang="ko-KR" sz="1600" dirty="0">
              <a:solidFill>
                <a:srgbClr val="008000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758F165-1DFC-4F7D-AE48-F54DC806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15" y="1498474"/>
            <a:ext cx="2725994" cy="57785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while </a:t>
            </a:r>
            <a:r>
              <a:rPr lang="ko-KR" altLang="en-US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반복문은</a:t>
            </a:r>
            <a:r>
              <a:rPr lang="en-US" altLang="ko-KR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600" dirty="0">
                <a:solidFill>
                  <a:srgbClr val="CC0066"/>
                </a:solidFill>
                <a:latin typeface="+mj-lt"/>
                <a:ea typeface="굴림" pitchFamily="50" charset="-127"/>
              </a:rPr>
              <a:t>&lt;blank line&gt; </a:t>
            </a:r>
            <a:br>
              <a:rPr lang="en-US" altLang="ko-KR" sz="1600" dirty="0">
                <a:solidFill>
                  <a:srgbClr val="CC0066"/>
                </a:solidFill>
                <a:latin typeface="+mj-lt"/>
                <a:ea typeface="굴림" pitchFamily="50" charset="-127"/>
              </a:rPr>
            </a:br>
            <a:r>
              <a:rPr lang="ko-KR" altLang="en-US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이 입력될 때까지 반복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F002B1C-397A-4E68-BDA1-988E63965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16" y="3371496"/>
            <a:ext cx="2725994" cy="57785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ko-KR" sz="1600" dirty="0">
                <a:solidFill>
                  <a:srgbClr val="CC0066"/>
                </a:solidFill>
                <a:latin typeface="+mj-lt"/>
                <a:ea typeface="굴림" pitchFamily="50" charset="-127"/>
              </a:rPr>
              <a:t>&lt;[ctrl] + z&gt; </a:t>
            </a:r>
            <a:r>
              <a:rPr lang="ko-KR" altLang="en-US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가 입력될 때까지 </a:t>
            </a:r>
            <a:br>
              <a:rPr lang="en-US" altLang="ko-KR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</a:br>
            <a:r>
              <a:rPr lang="ko-KR" altLang="en-US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반복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8658F7B0-537E-4528-ABD0-ABAB2C1F4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599" y="2238638"/>
            <a:ext cx="2700337" cy="57785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ko-KR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while( *(gets(data)) != ‘\0’)</a:t>
            </a:r>
          </a:p>
          <a:p>
            <a:r>
              <a:rPr lang="ko-KR" altLang="en-US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같음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20579FF2-6311-4832-A9BB-192C48E7F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9" y="3238699"/>
            <a:ext cx="3176254" cy="1512168"/>
          </a:xfrm>
          <a:prstGeom prst="cloudCallout">
            <a:avLst>
              <a:gd name="adj1" fmla="val 23716"/>
              <a:gd name="adj2" fmla="val -90444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>
                <a:lumMod val="10000"/>
                <a:lumOff val="9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gets(p)  =&gt;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!!!</a:t>
            </a:r>
            <a:r>
              <a:rPr lang="ko-KR" altLang="en-US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실행오류</a:t>
            </a:r>
            <a:b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</a:br>
            <a:r>
              <a:rPr lang="en-US" altLang="ko-KR" sz="1600" dirty="0">
                <a:latin typeface="+mj-lt"/>
                <a:ea typeface="굴림" pitchFamily="50" charset="-127"/>
              </a:rPr>
              <a:t>gets(/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scanf</a:t>
            </a:r>
            <a:r>
              <a:rPr lang="en-US" altLang="ko-KR" sz="1600" dirty="0">
                <a:latin typeface="+mj-lt"/>
                <a:ea typeface="굴림" pitchFamily="50" charset="-127"/>
              </a:rPr>
              <a:t>)</a:t>
            </a:r>
            <a:r>
              <a:rPr lang="ko-KR" altLang="en-US" sz="1600" dirty="0">
                <a:latin typeface="+mj-lt"/>
                <a:ea typeface="굴림" pitchFamily="50" charset="-127"/>
              </a:rPr>
              <a:t>의 인수는 반드시</a:t>
            </a:r>
            <a:br>
              <a:rPr lang="en-US" altLang="ko-KR" sz="1600" dirty="0">
                <a:latin typeface="+mj-lt"/>
                <a:ea typeface="굴림" pitchFamily="50" charset="-127"/>
              </a:rPr>
            </a:br>
            <a:r>
              <a:rPr lang="ko-KR" altLang="en-US" sz="1600" dirty="0" err="1">
                <a:latin typeface="+mj-lt"/>
                <a:ea typeface="굴림" pitchFamily="50" charset="-127"/>
              </a:rPr>
              <a:t>배열명</a:t>
            </a:r>
            <a:r>
              <a:rPr lang="ko-KR" altLang="en-US" sz="1600" dirty="0">
                <a:latin typeface="+mj-lt"/>
                <a:ea typeface="굴림" pitchFamily="50" charset="-127"/>
              </a:rPr>
              <a:t> 이어야 함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370FF2F0-0FDE-4FF6-8672-C764FC81F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956" y="4132830"/>
            <a:ext cx="2643960" cy="57785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ko-KR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while( gets(data) != 0)</a:t>
            </a:r>
          </a:p>
          <a:p>
            <a:r>
              <a:rPr lang="ko-KR" altLang="en-US" sz="1600" dirty="0">
                <a:solidFill>
                  <a:srgbClr val="3366FF"/>
                </a:solidFill>
                <a:latin typeface="+mj-lt"/>
                <a:ea typeface="굴림" pitchFamily="50" charset="-127"/>
              </a:rPr>
              <a:t>같음</a:t>
            </a:r>
          </a:p>
        </p:txBody>
      </p:sp>
    </p:spTree>
    <p:extLst>
      <p:ext uri="{BB962C8B-B14F-4D97-AF65-F5344CB8AC3E}">
        <p14:creationId xmlns:p14="http://schemas.microsoft.com/office/powerpoint/2010/main" val="362779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7405-D3F9-4CA7-A4F2-DA5E041C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입력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FB4D-E5BF-404D-956B-CAAC4C7C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  <a:r>
              <a:rPr lang="ko-KR" altLang="en-US" dirty="0"/>
              <a:t>함수를 이용한 한 줄 단위 문자열 입력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F134E-B69D-45D0-9394-71F5BCA0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2A613-540F-43B6-BBEF-C6296CC9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E5D3-60BF-460D-BE90-448857B30F3C}"/>
              </a:ext>
            </a:extLst>
          </p:cNvPr>
          <p:cNvSpPr/>
          <p:nvPr/>
        </p:nvSpPr>
        <p:spPr>
          <a:xfrm>
            <a:off x="939229" y="1701513"/>
            <a:ext cx="6242407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())!=‘\n’)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n) str[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++]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str[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]=‘\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’;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문자열 종료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입력된 문자의 수를 되돌려 줌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EEA84E-94A7-4BA2-AE3C-0CBC0FA53834}"/>
              </a:ext>
            </a:extLst>
          </p:cNvPr>
          <p:cNvSpPr/>
          <p:nvPr/>
        </p:nvSpPr>
        <p:spPr>
          <a:xfrm>
            <a:off x="7445768" y="2728200"/>
            <a:ext cx="3414017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호출 문장</a:t>
            </a:r>
            <a:endParaRPr lang="pt-BR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s[</a:t>
            </a:r>
            <a:r>
              <a:rPr lang="pt-BR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n;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n = read_line(s,</a:t>
            </a:r>
            <a:r>
              <a:rPr lang="pt-BR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printf(“%d  %s\n”, n, s);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44C62F-C65E-44C7-85A7-2C358363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정렬</a:t>
            </a:r>
            <a:r>
              <a:rPr lang="en-US" altLang="ko-KR" dirty="0"/>
              <a:t>(sort)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12DB8F-9C00-40AC-AC0C-C157CE06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endParaRPr lang="en-US" altLang="ko-KR" dirty="0"/>
          </a:p>
          <a:p>
            <a:pPr lvl="1"/>
            <a:r>
              <a:rPr lang="ko-KR" altLang="en-US" dirty="0"/>
              <a:t>데이터를 특정 규칙에 따라 재배열 하는 것</a:t>
            </a:r>
            <a:endParaRPr lang="en-US" altLang="ko-KR" dirty="0"/>
          </a:p>
          <a:p>
            <a:pPr lvl="1"/>
            <a:r>
              <a:rPr lang="ko-KR" altLang="en-US" dirty="0"/>
              <a:t>정렬을 위한 알고리즘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Bubble sort(</a:t>
            </a:r>
            <a:r>
              <a:rPr lang="ko-KR" altLang="en-US" dirty="0">
                <a:solidFill>
                  <a:srgbClr val="FF0000"/>
                </a:solidFill>
              </a:rPr>
              <a:t>버블 정렬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/>
              <a:t>Selection sort(</a:t>
            </a:r>
            <a:r>
              <a:rPr lang="ko-KR" altLang="en-US" dirty="0"/>
              <a:t>선택 정렬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Insertion sort(</a:t>
            </a:r>
            <a:r>
              <a:rPr lang="ko-KR" altLang="en-US" dirty="0"/>
              <a:t>삽입 정렬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8F24C-3296-43ED-8970-FBABE58D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7D65F-AFFA-49FA-BF1A-AF2E011A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F0E3-CF59-4B9B-972A-09DEBE9B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문자열에서 문자 확인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7723-F72E-46A9-B6CC-A0D7753E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6CBFE-07D4-45E6-AE82-64A1F4B7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2ABA8-A909-46AC-B6C3-04501D7E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A2B34C-66DA-4F17-8715-661131F7C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899" y="1347018"/>
            <a:ext cx="9075091" cy="41639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/* </a:t>
            </a:r>
            <a:r>
              <a:rPr lang="ko-KR" altLang="en-US" dirty="0">
                <a:solidFill>
                  <a:srgbClr val="008000"/>
                </a:solidFill>
                <a:latin typeface="+mj-lt"/>
                <a:ea typeface="굴림" pitchFamily="50" charset="-127"/>
              </a:rPr>
              <a:t>공백 문자 개수를 확인하는 함수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.</a:t>
            </a:r>
            <a:r>
              <a:rPr lang="ko-KR" altLang="en-US" dirty="0">
                <a:solidFill>
                  <a:srgbClr val="008000"/>
                </a:solidFill>
                <a:latin typeface="+mj-lt"/>
                <a:ea typeface="굴림" pitchFamily="50" charset="-127"/>
              </a:rPr>
              <a:t> *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/</a:t>
            </a:r>
          </a:p>
          <a:p>
            <a:pPr>
              <a:defRPr/>
            </a:pPr>
            <a:endParaRPr lang="en-US" altLang="ko-KR" dirty="0">
              <a:latin typeface="+mj-lt"/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[Ex]	int </a:t>
            </a:r>
            <a:r>
              <a:rPr lang="en-US" altLang="ko-KR" dirty="0" err="1">
                <a:latin typeface="+mj-lt"/>
                <a:ea typeface="굴림" pitchFamily="50" charset="-127"/>
              </a:rPr>
              <a:t>count_s</a:t>
            </a:r>
            <a:r>
              <a:rPr lang="en-US" altLang="ko-KR" dirty="0">
                <a:latin typeface="+mj-lt"/>
                <a:ea typeface="굴림" pitchFamily="50" charset="-127"/>
              </a:rPr>
              <a:t>(</a:t>
            </a:r>
            <a:r>
              <a:rPr lang="en-US" altLang="ko-KR" i="1" dirty="0">
                <a:solidFill>
                  <a:srgbClr val="0070C0"/>
                </a:solidFill>
                <a:latin typeface="+mj-lt"/>
                <a:ea typeface="굴림" pitchFamily="50" charset="-127"/>
              </a:rPr>
              <a:t>const</a:t>
            </a:r>
            <a:r>
              <a:rPr lang="en-US" altLang="ko-KR" dirty="0">
                <a:solidFill>
                  <a:srgbClr val="C00000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dirty="0">
                <a:latin typeface="+mj-lt"/>
                <a:ea typeface="굴림" pitchFamily="50" charset="-127"/>
              </a:rPr>
              <a:t>char </a:t>
            </a:r>
            <a:r>
              <a:rPr lang="en-US" altLang="ko-KR" i="1" dirty="0">
                <a:solidFill>
                  <a:srgbClr val="CC0066"/>
                </a:solidFill>
                <a:latin typeface="+mj-lt"/>
                <a:ea typeface="굴림" pitchFamily="50" charset="-127"/>
              </a:rPr>
              <a:t>s</a:t>
            </a:r>
            <a:r>
              <a:rPr lang="en-US" altLang="ko-KR" dirty="0">
                <a:latin typeface="+mj-lt"/>
                <a:ea typeface="굴림" pitchFamily="50" charset="-127"/>
              </a:rPr>
              <a:t>[]){		</a:t>
            </a:r>
            <a:r>
              <a:rPr lang="en-US" altLang="ko-KR" dirty="0">
                <a:solidFill>
                  <a:srgbClr val="008000"/>
                </a:solidFill>
                <a:ea typeface="굴림" pitchFamily="50" charset="-127"/>
              </a:rPr>
              <a:t>/* </a:t>
            </a:r>
            <a:r>
              <a:rPr lang="ko-KR" altLang="en-US" dirty="0">
                <a:solidFill>
                  <a:srgbClr val="008000"/>
                </a:solidFill>
                <a:ea typeface="굴림" pitchFamily="50" charset="-127"/>
              </a:rPr>
              <a:t>배열 이용</a:t>
            </a:r>
            <a:r>
              <a:rPr lang="en-US" altLang="ko-KR" dirty="0">
                <a:solidFill>
                  <a:srgbClr val="008000"/>
                </a:solidFill>
                <a:ea typeface="굴림" pitchFamily="50" charset="-127"/>
              </a:rPr>
              <a:t>*/</a:t>
            </a:r>
            <a:endParaRPr lang="en-US" altLang="ko-KR" dirty="0">
              <a:latin typeface="+mj-lt"/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	     </a:t>
            </a:r>
            <a:r>
              <a:rPr lang="en-US" altLang="ko-KR" dirty="0" err="1">
                <a:latin typeface="+mj-lt"/>
                <a:ea typeface="굴림" pitchFamily="50" charset="-127"/>
              </a:rPr>
              <a:t>int</a:t>
            </a:r>
            <a:r>
              <a:rPr lang="en-US" altLang="ko-KR" dirty="0">
                <a:latin typeface="+mj-lt"/>
                <a:ea typeface="굴림" pitchFamily="50" charset="-127"/>
              </a:rPr>
              <a:t> ct=0, </a:t>
            </a:r>
            <a:r>
              <a:rPr lang="en-US" altLang="ko-KR" dirty="0" err="1">
                <a:latin typeface="+mj-lt"/>
                <a:ea typeface="굴림" pitchFamily="50" charset="-127"/>
              </a:rPr>
              <a:t>i</a:t>
            </a:r>
            <a:r>
              <a:rPr lang="en-US" altLang="ko-KR" dirty="0">
                <a:latin typeface="+mj-lt"/>
                <a:ea typeface="굴림" pitchFamily="50" charset="-127"/>
              </a:rPr>
              <a:t>;</a:t>
            </a:r>
            <a:br>
              <a:rPr lang="en-US" altLang="ko-KR" dirty="0">
                <a:latin typeface="+mj-lt"/>
                <a:ea typeface="굴림" pitchFamily="50" charset="-127"/>
              </a:rPr>
            </a:br>
            <a:r>
              <a:rPr lang="en-US" altLang="ko-KR" dirty="0">
                <a:latin typeface="+mj-lt"/>
                <a:ea typeface="굴림" pitchFamily="50" charset="-127"/>
              </a:rPr>
              <a:t>	     for(</a:t>
            </a:r>
            <a:r>
              <a:rPr lang="en-US" altLang="ko-KR" dirty="0" err="1">
                <a:latin typeface="+mj-lt"/>
                <a:ea typeface="굴림" pitchFamily="50" charset="-127"/>
              </a:rPr>
              <a:t>i</a:t>
            </a:r>
            <a:r>
              <a:rPr lang="en-US" altLang="ko-KR" dirty="0">
                <a:latin typeface="+mj-lt"/>
                <a:ea typeface="굴림" pitchFamily="50" charset="-127"/>
              </a:rPr>
              <a:t>=0; s[</a:t>
            </a:r>
            <a:r>
              <a:rPr lang="en-US" altLang="ko-KR" dirty="0" err="1">
                <a:latin typeface="+mj-lt"/>
                <a:ea typeface="굴림" pitchFamily="50" charset="-127"/>
              </a:rPr>
              <a:t>i</a:t>
            </a:r>
            <a:r>
              <a:rPr lang="en-US" altLang="ko-KR" dirty="0">
                <a:latin typeface="+mj-lt"/>
                <a:ea typeface="굴림" pitchFamily="50" charset="-127"/>
              </a:rPr>
              <a:t>] != ‘\0’; </a:t>
            </a:r>
            <a:r>
              <a:rPr lang="en-US" altLang="ko-KR" dirty="0" err="1">
                <a:latin typeface="+mj-lt"/>
                <a:ea typeface="굴림" pitchFamily="50" charset="-127"/>
              </a:rPr>
              <a:t>i</a:t>
            </a:r>
            <a:r>
              <a:rPr lang="en-US" altLang="ko-KR" dirty="0">
                <a:latin typeface="+mj-lt"/>
                <a:ea typeface="굴림" pitchFamily="50" charset="-127"/>
              </a:rPr>
              <a:t>++)</a:t>
            </a:r>
          </a:p>
          <a:p>
            <a:pPr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		if(s[</a:t>
            </a:r>
            <a:r>
              <a:rPr lang="en-US" altLang="ko-KR" dirty="0" err="1">
                <a:latin typeface="+mj-lt"/>
                <a:ea typeface="굴림" pitchFamily="50" charset="-127"/>
              </a:rPr>
              <a:t>i</a:t>
            </a:r>
            <a:r>
              <a:rPr lang="en-US" altLang="ko-KR" dirty="0">
                <a:latin typeface="+mj-lt"/>
                <a:ea typeface="굴림" pitchFamily="50" charset="-127"/>
              </a:rPr>
              <a:t>] == ‘  ‘) ct++;</a:t>
            </a:r>
          </a:p>
          <a:p>
            <a:pPr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	     return ct;</a:t>
            </a:r>
          </a:p>
          <a:p>
            <a:pPr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	}</a:t>
            </a:r>
          </a:p>
          <a:p>
            <a:pPr>
              <a:defRPr/>
            </a:pPr>
            <a:endParaRPr lang="en-US" altLang="ko-KR" dirty="0">
              <a:latin typeface="+mj-lt"/>
              <a:ea typeface="굴림" pitchFamily="50" charset="-127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[Ex]	int </a:t>
            </a:r>
            <a:r>
              <a:rPr lang="en-US" altLang="ko-KR" dirty="0" err="1">
                <a:latin typeface="+mj-lt"/>
                <a:ea typeface="굴림" pitchFamily="50" charset="-127"/>
              </a:rPr>
              <a:t>count_s</a:t>
            </a:r>
            <a:r>
              <a:rPr lang="en-US" altLang="ko-KR" dirty="0">
                <a:latin typeface="+mj-lt"/>
                <a:ea typeface="굴림" pitchFamily="50" charset="-127"/>
              </a:rPr>
              <a:t>(</a:t>
            </a:r>
            <a:r>
              <a:rPr lang="en-US" altLang="ko-KR" i="1" dirty="0">
                <a:solidFill>
                  <a:srgbClr val="0070C0"/>
                </a:solidFill>
                <a:latin typeface="+mj-lt"/>
                <a:ea typeface="굴림" pitchFamily="50" charset="-127"/>
              </a:rPr>
              <a:t>const</a:t>
            </a:r>
            <a:r>
              <a:rPr lang="en-US" altLang="ko-KR" dirty="0">
                <a:latin typeface="+mj-lt"/>
                <a:ea typeface="굴림" pitchFamily="50" charset="-127"/>
              </a:rPr>
              <a:t> char *</a:t>
            </a:r>
            <a:r>
              <a:rPr lang="en-US" altLang="ko-KR" i="1" dirty="0">
                <a:solidFill>
                  <a:srgbClr val="CC0066"/>
                </a:solidFill>
                <a:latin typeface="+mj-lt"/>
                <a:ea typeface="굴림" pitchFamily="50" charset="-127"/>
              </a:rPr>
              <a:t>s</a:t>
            </a:r>
            <a:r>
              <a:rPr lang="en-US" altLang="ko-KR" dirty="0">
                <a:latin typeface="+mj-lt"/>
                <a:ea typeface="굴림" pitchFamily="50" charset="-127"/>
              </a:rPr>
              <a:t>){		</a:t>
            </a:r>
            <a:r>
              <a:rPr lang="en-US" altLang="ko-KR" dirty="0">
                <a:solidFill>
                  <a:srgbClr val="008000"/>
                </a:solidFill>
                <a:ea typeface="굴림" pitchFamily="50" charset="-127"/>
              </a:rPr>
              <a:t>/* </a:t>
            </a:r>
            <a:r>
              <a:rPr lang="ko-KR" altLang="en-US" dirty="0">
                <a:solidFill>
                  <a:srgbClr val="008000"/>
                </a:solidFill>
                <a:ea typeface="굴림" pitchFamily="50" charset="-127"/>
              </a:rPr>
              <a:t>포인터 연산 이용</a:t>
            </a:r>
            <a:r>
              <a:rPr lang="en-US" altLang="ko-KR" dirty="0">
                <a:solidFill>
                  <a:srgbClr val="008000"/>
                </a:solidFill>
                <a:ea typeface="굴림" pitchFamily="50" charset="-127"/>
              </a:rPr>
              <a:t>*/</a:t>
            </a:r>
            <a:endParaRPr lang="en-US" altLang="ko-KR" dirty="0">
              <a:latin typeface="+mj-lt"/>
              <a:ea typeface="굴림" pitchFamily="50" charset="-127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	     </a:t>
            </a:r>
            <a:r>
              <a:rPr lang="en-US" altLang="ko-KR" dirty="0" err="1">
                <a:latin typeface="+mj-lt"/>
                <a:ea typeface="굴림" pitchFamily="50" charset="-127"/>
              </a:rPr>
              <a:t>int</a:t>
            </a:r>
            <a:r>
              <a:rPr lang="en-US" altLang="ko-KR" dirty="0">
                <a:latin typeface="+mj-lt"/>
                <a:ea typeface="굴림" pitchFamily="50" charset="-127"/>
              </a:rPr>
              <a:t> ct=0;</a:t>
            </a:r>
            <a:br>
              <a:rPr lang="en-US" altLang="ko-KR" dirty="0">
                <a:latin typeface="+mj-lt"/>
                <a:ea typeface="굴림" pitchFamily="50" charset="-127"/>
              </a:rPr>
            </a:br>
            <a:r>
              <a:rPr lang="en-US" altLang="ko-KR" dirty="0">
                <a:latin typeface="+mj-lt"/>
                <a:ea typeface="굴림" pitchFamily="50" charset="-127"/>
              </a:rPr>
              <a:t>	     for(; *s != ‘\0’; s++)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		if (*s == ‘  ‘) ct++;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	     return ct;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86722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841C-FC0D-40E5-A16D-82CD8DDA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다루기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932C-D4C8-420C-A35D-CF6310A6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410D1-4209-4232-B379-CBF9D96D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79E65-7A4F-421E-BBF0-D96E3242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46DCF-874B-414F-BE44-EB38FB470394}"/>
              </a:ext>
            </a:extLst>
          </p:cNvPr>
          <p:cNvSpPr/>
          <p:nvPr/>
        </p:nvSpPr>
        <p:spPr>
          <a:xfrm>
            <a:off x="683569" y="1124447"/>
            <a:ext cx="7376507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ctype.h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);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prototype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string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cHaRaCters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and $32.98"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initialize char array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"The string before conversion is: %s"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string 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string 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nThe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string after conversion is: %s\n"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string );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convert string to uppercase letters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 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{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current character is not '\0'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);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convert to uppercase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make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sPtr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point to the next character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44041E04-E218-435D-8CC7-F5B843073116}"/>
              </a:ext>
            </a:extLst>
          </p:cNvPr>
          <p:cNvSpPr/>
          <p:nvPr/>
        </p:nvSpPr>
        <p:spPr>
          <a:xfrm>
            <a:off x="7437589" y="3105469"/>
            <a:ext cx="4046850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( ; *</a:t>
            </a:r>
            <a:r>
              <a:rPr lang="ko-KR" altLang="en-US" sz="1400" dirty="0" err="1"/>
              <a:t>sPtr</a:t>
            </a:r>
            <a:r>
              <a:rPr lang="ko-KR" altLang="en-US" sz="1400" dirty="0"/>
              <a:t> != '\0＇ ; </a:t>
            </a:r>
            <a:r>
              <a:rPr lang="ko-KR" altLang="en-US" sz="1400" dirty="0" err="1"/>
              <a:t>sPtr</a:t>
            </a:r>
            <a:r>
              <a:rPr lang="ko-KR" altLang="en-US" sz="1400" dirty="0"/>
              <a:t>++) </a:t>
            </a:r>
            <a:r>
              <a:rPr lang="en-US" altLang="ko-KR" sz="1400" dirty="0"/>
              <a:t>	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      *</a:t>
            </a:r>
            <a:r>
              <a:rPr lang="ko-KR" altLang="en-US" sz="1400" dirty="0" err="1"/>
              <a:t>sPtr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toupper</a:t>
            </a:r>
            <a:r>
              <a:rPr lang="ko-KR" altLang="en-US" sz="1400" dirty="0"/>
              <a:t>( *</a:t>
            </a:r>
            <a:r>
              <a:rPr lang="ko-KR" altLang="en-US" sz="1400" dirty="0" err="1"/>
              <a:t>sPtr</a:t>
            </a:r>
            <a:r>
              <a:rPr lang="ko-KR" altLang="en-US" sz="1400" dirty="0"/>
              <a:t> );</a:t>
            </a:r>
          </a:p>
        </p:txBody>
      </p:sp>
      <p:cxnSp>
        <p:nvCxnSpPr>
          <p:cNvPr id="8" name="연결선: 꺾임 10">
            <a:extLst>
              <a:ext uri="{FF2B5EF4-FFF2-40B4-BE49-F238E27FC236}">
                <a16:creationId xmlns:a16="http://schemas.microsoft.com/office/drawing/2014/main" id="{065F3B3C-5790-4FC2-8C8E-82D5467FB193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390741" y="3367078"/>
            <a:ext cx="4046849" cy="1898427"/>
          </a:xfrm>
          <a:prstGeom prst="bentConnector3">
            <a:avLst>
              <a:gd name="adj1" fmla="val 11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81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34EBF9-496E-4048-8E22-6BE737C6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배열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3AB380-416A-43F6-91DB-BB912B070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AF21A-79C3-4696-B8CD-1DCC50C2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61C0B-9F40-4D8A-A31E-4AAC75A3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9ADE5-4404-46D2-B19B-F56F83319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319" y="2571504"/>
            <a:ext cx="3134268" cy="128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80EAA-ABC2-4B41-B7A6-CF84E758FE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417536" y="2571504"/>
            <a:ext cx="2556076" cy="307693"/>
          </a:xfrm>
          <a:prstGeom prst="rect">
            <a:avLst/>
          </a:prstGeom>
        </p:spPr>
      </p:pic>
      <p:pic>
        <p:nvPicPr>
          <p:cNvPr id="10" name="Picture 2" descr="Image result for robotics">
            <a:extLst>
              <a:ext uri="{FF2B5EF4-FFF2-40B4-BE49-F238E27FC236}">
                <a16:creationId xmlns:a16="http://schemas.microsoft.com/office/drawing/2014/main" id="{1FBA3A4B-BAD9-49DA-B408-B03FA6430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959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3B43FB-2564-4811-9918-DD288033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배열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610237-81D2-44A9-BE8D-DA2289F1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ko-KR" altLang="en-US" dirty="0"/>
              <a:t>차원 배열을 이용하여 문자열의 리스트 저장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포인터 </a:t>
            </a:r>
            <a:r>
              <a:rPr lang="en-US" altLang="ko-KR" dirty="0"/>
              <a:t>1</a:t>
            </a:r>
            <a:r>
              <a:rPr lang="ko-KR" altLang="en-US" dirty="0"/>
              <a:t>차원 배열을 이용한 문자열 리스트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D5739-1CA0-41BA-8649-5434E0CF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DB98F-EF42-49E6-98A1-BDACF8F0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A359D-77CF-4EE6-ACA9-793633084E54}"/>
              </a:ext>
            </a:extLst>
          </p:cNvPr>
          <p:cNvSpPr/>
          <p:nvPr/>
        </p:nvSpPr>
        <p:spPr>
          <a:xfrm>
            <a:off x="1049917" y="1744307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]={“Kim”, “Choi”, “Park”, “Lee”};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E0260-A59B-4FE7-B2A5-3D74BB5E714E}"/>
              </a:ext>
            </a:extLst>
          </p:cNvPr>
          <p:cNvSpPr/>
          <p:nvPr/>
        </p:nvSpPr>
        <p:spPr>
          <a:xfrm>
            <a:off x="1375027" y="4123316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*names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={“Kim”, “Choi”, “Park”, “Lee”};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5C88CB-3868-461E-B0C8-F601858366F3}"/>
              </a:ext>
            </a:extLst>
          </p:cNvPr>
          <p:cNvGrpSpPr/>
          <p:nvPr/>
        </p:nvGrpSpPr>
        <p:grpSpPr>
          <a:xfrm>
            <a:off x="7561121" y="1457590"/>
            <a:ext cx="3134145" cy="2017713"/>
            <a:chOff x="7458380" y="1647666"/>
            <a:chExt cx="3134145" cy="201771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BA6658B-E3E7-469C-9EE7-1AF0CAEB9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9775" y="1647666"/>
              <a:ext cx="2952750" cy="2017713"/>
              <a:chOff x="1753000" y="2267222"/>
              <a:chExt cx="2952771" cy="2017713"/>
            </a:xfrm>
          </p:grpSpPr>
          <p:graphicFrame>
            <p:nvGraphicFramePr>
              <p:cNvPr id="11" name="Group 40">
                <a:extLst>
                  <a:ext uri="{FF2B5EF4-FFF2-40B4-BE49-F238E27FC236}">
                    <a16:creationId xmlns:a16="http://schemas.microsoft.com/office/drawing/2014/main" id="{C90A4435-8475-4FFC-8EBE-A8FDAA2DB55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005414" y="2556147"/>
              <a:ext cx="2447942" cy="1728788"/>
            </p:xfrm>
            <a:graphic>
              <a:graphicData uri="http://schemas.openxmlformats.org/drawingml/2006/table">
                <a:tbl>
                  <a:tblPr/>
                  <a:tblGrid>
                    <a:gridCol w="4889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05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89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0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889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1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K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i</a:t>
                          </a:r>
                          <a:endParaRPr kumimoji="1" lang="en-US" altLang="ko-KR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맑은 고딕" pitchFamily="50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Arial Unicode MS" pitchFamily="50" charset="-127"/>
                              <a:cs typeface="Arial Unicode MS" pitchFamily="50" charset="-127"/>
                            </a:rPr>
                            <a:t>\0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Arial Unicode MS" pitchFamily="50" charset="-127"/>
                              <a:cs typeface="Arial Unicode MS" pitchFamily="50" charset="-127"/>
                            </a:rPr>
                            <a:t>\0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3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C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h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o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i</a:t>
                          </a:r>
                          <a:endParaRPr kumimoji="1" lang="en-US" altLang="ko-KR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맑은 고딕" pitchFamily="50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Arial Unicode MS" pitchFamily="50" charset="-127"/>
                              <a:cs typeface="Arial Unicode MS" pitchFamily="50" charset="-127"/>
                            </a:rPr>
                            <a:t>\0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k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Arial Unicode MS" pitchFamily="50" charset="-127"/>
                              <a:cs typeface="Arial Unicode MS" pitchFamily="50" charset="-127"/>
                            </a:rPr>
                            <a:t>\0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L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맑은 고딕" pitchFamily="50" charset="-127"/>
                            </a:rPr>
                            <a:t>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Arial Unicode MS" pitchFamily="50" charset="-127"/>
                              <a:cs typeface="Arial Unicode MS" pitchFamily="50" charset="-127"/>
                            </a:rPr>
                            <a:t>\0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Arial Unicode MS" pitchFamily="50" charset="-127"/>
                              <a:cs typeface="Arial Unicode MS" pitchFamily="50" charset="-127"/>
                            </a:rPr>
                            <a:t>\0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12" name="Text Box 37">
                <a:extLst>
                  <a:ext uri="{FF2B5EF4-FFF2-40B4-BE49-F238E27FC236}">
                    <a16:creationId xmlns:a16="http://schemas.microsoft.com/office/drawing/2014/main" id="{BD8502D1-975C-4EC3-B49F-7E6EEF9CE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3000" y="2267222"/>
                <a:ext cx="2952771" cy="28892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lang="en-US" altLang="ko-KR" sz="1600" dirty="0">
                    <a:latin typeface="+mj-lt"/>
                    <a:ea typeface="굴림" pitchFamily="50" charset="-127"/>
                  </a:rPr>
                  <a:t>0       1       2       3       4  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30AC4F-7719-4E6B-B278-E2FEB11F4478}"/>
                </a:ext>
              </a:extLst>
            </p:cNvPr>
            <p:cNvSpPr txBox="1"/>
            <p:nvPr/>
          </p:nvSpPr>
          <p:spPr>
            <a:xfrm>
              <a:off x="7458380" y="2028631"/>
              <a:ext cx="381000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ko-KR" dirty="0"/>
                <a:t>0</a:t>
              </a:r>
            </a:p>
            <a:p>
              <a:pPr>
                <a:spcAft>
                  <a:spcPts val="900"/>
                </a:spcAft>
              </a:pPr>
              <a:r>
                <a:rPr lang="en-US" altLang="ko-KR" dirty="0"/>
                <a:t>1</a:t>
              </a:r>
            </a:p>
            <a:p>
              <a:pPr>
                <a:spcAft>
                  <a:spcPts val="900"/>
                </a:spcAft>
              </a:pPr>
              <a:r>
                <a:rPr lang="en-US" altLang="ko-KR" dirty="0"/>
                <a:t>2</a:t>
              </a:r>
            </a:p>
            <a:p>
              <a:pPr>
                <a:spcAft>
                  <a:spcPts val="900"/>
                </a:spcAft>
              </a:pPr>
              <a:r>
                <a:rPr lang="en-US" altLang="ko-KR" dirty="0"/>
                <a:t>3</a:t>
              </a:r>
            </a:p>
          </p:txBody>
        </p:sp>
      </p:grp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3BC0D0D8-7C60-47C7-9DDC-3546C8265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788365"/>
              </p:ext>
            </p:extLst>
          </p:nvPr>
        </p:nvGraphicFramePr>
        <p:xfrm>
          <a:off x="7829710" y="4350386"/>
          <a:ext cx="428625" cy="1689101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roup 76">
            <a:extLst>
              <a:ext uri="{FF2B5EF4-FFF2-40B4-BE49-F238E27FC236}">
                <a16:creationId xmlns:a16="http://schemas.microsoft.com/office/drawing/2014/main" id="{5449B7B6-807C-4D25-9591-89D6CFF66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025719"/>
              </p:ext>
            </p:extLst>
          </p:nvPr>
        </p:nvGraphicFramePr>
        <p:xfrm>
          <a:off x="9053671" y="4350386"/>
          <a:ext cx="1728788" cy="360363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50" charset="-127"/>
                          <a:cs typeface="Arial Unicode MS" pitchFamily="50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37759E4F-9541-4421-9199-F05ADEC9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58558"/>
              </p:ext>
            </p:extLst>
          </p:nvPr>
        </p:nvGraphicFramePr>
        <p:xfrm>
          <a:off x="9053671" y="4782185"/>
          <a:ext cx="2160588" cy="33528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50" charset="-127"/>
                          <a:cs typeface="Arial Unicode MS" pitchFamily="50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42">
            <a:extLst>
              <a:ext uri="{FF2B5EF4-FFF2-40B4-BE49-F238E27FC236}">
                <a16:creationId xmlns:a16="http://schemas.microsoft.com/office/drawing/2014/main" id="{0F2C7991-5EEC-404F-85B6-4BFF86488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04714"/>
              </p:ext>
            </p:extLst>
          </p:nvPr>
        </p:nvGraphicFramePr>
        <p:xfrm>
          <a:off x="9053671" y="5645785"/>
          <a:ext cx="1728788" cy="33528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50" charset="-127"/>
                          <a:cs typeface="Arial Unicode MS" pitchFamily="50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54">
            <a:extLst>
              <a:ext uri="{FF2B5EF4-FFF2-40B4-BE49-F238E27FC236}">
                <a16:creationId xmlns:a16="http://schemas.microsoft.com/office/drawing/2014/main" id="{82210C97-BC7D-472A-B0A0-C073C8A5C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58384"/>
              </p:ext>
            </p:extLst>
          </p:nvPr>
        </p:nvGraphicFramePr>
        <p:xfrm>
          <a:off x="9053671" y="5213985"/>
          <a:ext cx="2160588" cy="33528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50" charset="-127"/>
                          <a:cs typeface="Arial Unicode MS" pitchFamily="50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Line 69">
            <a:extLst>
              <a:ext uri="{FF2B5EF4-FFF2-40B4-BE49-F238E27FC236}">
                <a16:creationId xmlns:a16="http://schemas.microsoft.com/office/drawing/2014/main" id="{603E4CE5-F840-4DB8-9A41-50769B7EE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609" y="4566285"/>
            <a:ext cx="1008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20" name="Line 70">
            <a:extLst>
              <a:ext uri="{FF2B5EF4-FFF2-40B4-BE49-F238E27FC236}">
                <a16:creationId xmlns:a16="http://schemas.microsoft.com/office/drawing/2014/main" id="{77326BA0-CE46-453C-A956-39ADF41C3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609" y="4998085"/>
            <a:ext cx="1008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21" name="Line 71">
            <a:extLst>
              <a:ext uri="{FF2B5EF4-FFF2-40B4-BE49-F238E27FC236}">
                <a16:creationId xmlns:a16="http://schemas.microsoft.com/office/drawing/2014/main" id="{E8270200-6EFA-4C0E-9919-5237FE5FA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609" y="5429885"/>
            <a:ext cx="1008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1914BB3-7527-4990-9F91-1EFD00FC8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609" y="5861685"/>
            <a:ext cx="1008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>
              <a:latin typeface="+mj-lt"/>
              <a:ea typeface="굴림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C2E4AB-6B8D-43D0-8F3C-E364239DE104}"/>
              </a:ext>
            </a:extLst>
          </p:cNvPr>
          <p:cNvSpPr txBox="1"/>
          <p:nvPr/>
        </p:nvSpPr>
        <p:spPr>
          <a:xfrm>
            <a:off x="7440875" y="4386230"/>
            <a:ext cx="36004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altLang="ko-KR" dirty="0"/>
              <a:t>0</a:t>
            </a:r>
          </a:p>
          <a:p>
            <a:pPr>
              <a:spcAft>
                <a:spcPts val="900"/>
              </a:spcAft>
            </a:pPr>
            <a:r>
              <a:rPr lang="en-US" altLang="ko-KR" dirty="0"/>
              <a:t>1</a:t>
            </a:r>
          </a:p>
          <a:p>
            <a:pPr>
              <a:spcAft>
                <a:spcPts val="900"/>
              </a:spcAft>
            </a:pPr>
            <a:r>
              <a:rPr lang="en-US" altLang="ko-KR" dirty="0"/>
              <a:t>2</a:t>
            </a:r>
          </a:p>
          <a:p>
            <a:pPr>
              <a:spcAft>
                <a:spcPts val="900"/>
              </a:spcAft>
            </a:pPr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2135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E0A7-6377-494E-BED1-249ACBEC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배열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5295-9E28-485C-900D-725A1BBF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02103-3609-4DF7-AB56-04AFD784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5AEF9-3820-455A-9680-3E01E013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34</a:t>
            </a:fld>
            <a:endParaRPr lang="en-US"/>
          </a:p>
        </p:txBody>
      </p:sp>
      <p:sp>
        <p:nvSpPr>
          <p:cNvPr id="6" name="직사각형 18">
            <a:extLst>
              <a:ext uri="{FF2B5EF4-FFF2-40B4-BE49-F238E27FC236}">
                <a16:creationId xmlns:a16="http://schemas.microsoft.com/office/drawing/2014/main" id="{D5285137-798A-4262-98C8-2DE5265710D9}"/>
              </a:ext>
            </a:extLst>
          </p:cNvPr>
          <p:cNvSpPr/>
          <p:nvPr/>
        </p:nvSpPr>
        <p:spPr>
          <a:xfrm>
            <a:off x="1012501" y="1477707"/>
            <a:ext cx="5472608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Arial" charset="0"/>
              </a:rPr>
              <a:t>char names[][5]={“Kim”, “Choi”, “Park”, “Lee”};</a:t>
            </a:r>
          </a:p>
        </p:txBody>
      </p:sp>
      <p:sp>
        <p:nvSpPr>
          <p:cNvPr id="7" name="Text Box 73">
            <a:extLst>
              <a:ext uri="{FF2B5EF4-FFF2-40B4-BE49-F238E27FC236}">
                <a16:creationId xmlns:a16="http://schemas.microsoft.com/office/drawing/2014/main" id="{45E4624A-E2CD-4E80-A55C-D7545E315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532" y="2246991"/>
            <a:ext cx="6576443" cy="9304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for (i=0;i&lt;4;i++)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  if(*names[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1600" dirty="0">
                <a:latin typeface="+mj-lt"/>
                <a:ea typeface="굴림" pitchFamily="50" charset="-127"/>
              </a:rPr>
              <a:t>]==‘K’)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	names[i]=“No”;           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//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error 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: names[</a:t>
            </a:r>
            <a:r>
              <a:rPr lang="en-US" altLang="ko-KR" sz="1600" dirty="0" err="1">
                <a:solidFill>
                  <a:srgbClr val="008000"/>
                </a:solidFill>
                <a:latin typeface="+mj-lt"/>
                <a:ea typeface="굴림" pitchFamily="50" charset="-127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] </a:t>
            </a:r>
            <a:r>
              <a:rPr lang="ko-KR" altLang="en-US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는 상수 문자이기 때문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.</a:t>
            </a:r>
          </a:p>
        </p:txBody>
      </p:sp>
      <p:sp>
        <p:nvSpPr>
          <p:cNvPr id="8" name="Text Box 39">
            <a:extLst>
              <a:ext uri="{FF2B5EF4-FFF2-40B4-BE49-F238E27FC236}">
                <a16:creationId xmlns:a16="http://schemas.microsoft.com/office/drawing/2014/main" id="{4D2E1FF6-0C7A-4B64-9560-0C6B9350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532" y="3441704"/>
            <a:ext cx="6314522" cy="9302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for (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1600" dirty="0">
                <a:latin typeface="+mj-lt"/>
                <a:ea typeface="굴림" pitchFamily="50" charset="-127"/>
              </a:rPr>
              <a:t>=0 ;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1600" dirty="0">
                <a:latin typeface="+mj-lt"/>
                <a:ea typeface="굴림" pitchFamily="50" charset="-127"/>
              </a:rPr>
              <a:t>&lt;4 ;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1600" dirty="0">
                <a:latin typeface="+mj-lt"/>
                <a:ea typeface="굴림" pitchFamily="50" charset="-127"/>
              </a:rPr>
              <a:t>++)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  if(names[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1600" dirty="0">
                <a:latin typeface="+mj-lt"/>
                <a:ea typeface="굴림" pitchFamily="50" charset="-127"/>
              </a:rPr>
              <a:t>][0]==‘K’)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	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printf</a:t>
            </a:r>
            <a:r>
              <a:rPr lang="en-US" altLang="ko-KR" sz="1600" dirty="0">
                <a:latin typeface="+mj-lt"/>
                <a:ea typeface="굴림" pitchFamily="50" charset="-127"/>
              </a:rPr>
              <a:t>(“%s begins with K\n”, names[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1600" dirty="0">
                <a:latin typeface="+mj-lt"/>
                <a:ea typeface="굴림" pitchFamily="50" charset="-127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941836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F49E-FFD2-457C-AB1C-8BACCE94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배열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A939-5FF1-462E-947E-B7C3326A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D947-6B93-4375-A1D1-0E351DA0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2A5FC-A67C-42EE-B52B-A8EB3015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35</a:t>
            </a:fld>
            <a:endParaRPr lang="en-US"/>
          </a:p>
        </p:txBody>
      </p:sp>
      <p:sp>
        <p:nvSpPr>
          <p:cNvPr id="6" name="직사각형 4">
            <a:extLst>
              <a:ext uri="{FF2B5EF4-FFF2-40B4-BE49-F238E27FC236}">
                <a16:creationId xmlns:a16="http://schemas.microsoft.com/office/drawing/2014/main" id="{510470BD-4E44-4FFF-9193-806147DED774}"/>
              </a:ext>
            </a:extLst>
          </p:cNvPr>
          <p:cNvSpPr/>
          <p:nvPr/>
        </p:nvSpPr>
        <p:spPr>
          <a:xfrm>
            <a:off x="627933" y="1917377"/>
            <a:ext cx="5472608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Arial" charset="0"/>
              </a:rPr>
              <a:t>char *names[]={“Kim”, “Choi”, “Park”, “Lee”};</a:t>
            </a:r>
          </a:p>
        </p:txBody>
      </p:sp>
      <p:sp>
        <p:nvSpPr>
          <p:cNvPr id="7" name="Text Box 73">
            <a:extLst>
              <a:ext uri="{FF2B5EF4-FFF2-40B4-BE49-F238E27FC236}">
                <a16:creationId xmlns:a16="http://schemas.microsoft.com/office/drawing/2014/main" id="{856BCA41-23BE-491B-8C2B-EB67A20CE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674" y="2519980"/>
            <a:ext cx="8118025" cy="11449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for (i=0;i&lt;4;i++)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      if(*names[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]==‘K’)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 	names[i]=“No”;           </a:t>
            </a:r>
            <a:r>
              <a:rPr lang="en-US" altLang="ko-KR" sz="20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//</a:t>
            </a:r>
            <a:r>
              <a:rPr lang="en-US" altLang="ko-KR" sz="2000" dirty="0">
                <a:solidFill>
                  <a:srgbClr val="0070C0"/>
                </a:solidFill>
                <a:latin typeface="+mj-lt"/>
                <a:ea typeface="굴림" pitchFamily="50" charset="-127"/>
              </a:rPr>
              <a:t>OK</a:t>
            </a:r>
            <a:r>
              <a:rPr lang="en-US" altLang="ko-KR" sz="20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 : names[</a:t>
            </a:r>
            <a:r>
              <a:rPr lang="en-US" altLang="ko-KR" sz="2000" dirty="0" err="1">
                <a:solidFill>
                  <a:srgbClr val="008000"/>
                </a:solidFill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] </a:t>
            </a:r>
            <a:r>
              <a:rPr lang="ko-KR" altLang="en-US" sz="20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포인터 변수이기 때문</a:t>
            </a:r>
            <a:r>
              <a:rPr lang="en-US" altLang="ko-KR" sz="20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.</a:t>
            </a:r>
          </a:p>
        </p:txBody>
      </p:sp>
      <p:sp>
        <p:nvSpPr>
          <p:cNvPr id="8" name="Text Box 39">
            <a:extLst>
              <a:ext uri="{FF2B5EF4-FFF2-40B4-BE49-F238E27FC236}">
                <a16:creationId xmlns:a16="http://schemas.microsoft.com/office/drawing/2014/main" id="{41BB9355-B1D4-4479-A2F4-03427B00E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674" y="3731933"/>
            <a:ext cx="8120210" cy="11449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for (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=0 ; 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&lt;4 ; 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++)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      if(names[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][0]==‘K’)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 	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printf</a:t>
            </a:r>
            <a:r>
              <a:rPr lang="en-US" altLang="ko-KR" sz="2000" dirty="0">
                <a:latin typeface="+mj-lt"/>
                <a:ea typeface="굴림" pitchFamily="50" charset="-127"/>
              </a:rPr>
              <a:t>(“%s begins with K\n”, names[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804230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975E-62B5-4806-860E-8FF6D12B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배열</a:t>
            </a:r>
            <a:r>
              <a:rPr lang="en-US" altLang="ko-KR" dirty="0"/>
              <a:t>: </a:t>
            </a:r>
            <a:r>
              <a:rPr lang="ko-KR" altLang="en-US" dirty="0"/>
              <a:t>포인터 배열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2620-C38E-4A52-9EB4-9F1F1A12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8E345-2DF2-4C6A-ACB3-F76A0610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5052E-3B8C-46E7-8209-15408491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91EAA-BF7E-42F6-870A-1722361C6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834" y="1740828"/>
            <a:ext cx="3744416" cy="26642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dirty="0">
                <a:latin typeface="+mj-lt"/>
                <a:ea typeface="굴림" pitchFamily="50" charset="-127"/>
              </a:rPr>
              <a:t>Char *</a:t>
            </a:r>
            <a:r>
              <a:rPr lang="en-US" altLang="ko-KR" dirty="0" err="1">
                <a:latin typeface="+mj-lt"/>
                <a:ea typeface="굴림" pitchFamily="50" charset="-127"/>
              </a:rPr>
              <a:t>pDays</a:t>
            </a:r>
            <a:r>
              <a:rPr lang="en-US" altLang="ko-KR" dirty="0">
                <a:latin typeface="+mj-lt"/>
                <a:ea typeface="굴림" pitchFamily="50" charset="-127"/>
              </a:rPr>
              <a:t>[7];</a:t>
            </a:r>
          </a:p>
          <a:p>
            <a:pPr>
              <a:defRPr/>
            </a:pPr>
            <a:endParaRPr lang="en-US" altLang="ko-KR" dirty="0">
              <a:latin typeface="+mj-lt"/>
              <a:ea typeface="굴림" pitchFamily="50" charset="-127"/>
            </a:endParaRPr>
          </a:p>
          <a:p>
            <a:pPr>
              <a:defRPr/>
            </a:pPr>
            <a:r>
              <a:rPr lang="en-US" altLang="ko-KR" dirty="0" err="1">
                <a:latin typeface="+mj-lt"/>
                <a:ea typeface="굴림" pitchFamily="50" charset="-127"/>
              </a:rPr>
              <a:t>pDays</a:t>
            </a:r>
            <a:r>
              <a:rPr lang="en-US" altLang="ko-KR" dirty="0">
                <a:latin typeface="+mj-lt"/>
                <a:ea typeface="굴림" pitchFamily="50" charset="-127"/>
              </a:rPr>
              <a:t>[0] = “Sunday”;</a:t>
            </a:r>
          </a:p>
          <a:p>
            <a:pPr>
              <a:defRPr/>
            </a:pPr>
            <a:r>
              <a:rPr lang="en-US" altLang="ko-KR" dirty="0" err="1">
                <a:ea typeface="굴림" pitchFamily="50" charset="-127"/>
              </a:rPr>
              <a:t>pDays</a:t>
            </a:r>
            <a:r>
              <a:rPr lang="en-US" altLang="ko-KR" dirty="0">
                <a:ea typeface="굴림" pitchFamily="50" charset="-127"/>
              </a:rPr>
              <a:t>[1] = “Monday”;</a:t>
            </a:r>
          </a:p>
          <a:p>
            <a:pPr>
              <a:defRPr/>
            </a:pPr>
            <a:r>
              <a:rPr lang="en-US" altLang="ko-KR" dirty="0" err="1">
                <a:ea typeface="굴림" pitchFamily="50" charset="-127"/>
              </a:rPr>
              <a:t>pDays</a:t>
            </a:r>
            <a:r>
              <a:rPr lang="en-US" altLang="ko-KR" dirty="0">
                <a:ea typeface="굴림" pitchFamily="50" charset="-127"/>
              </a:rPr>
              <a:t>[2] = “Tuesday”;</a:t>
            </a:r>
          </a:p>
          <a:p>
            <a:pPr>
              <a:defRPr/>
            </a:pPr>
            <a:r>
              <a:rPr lang="en-US" altLang="ko-KR" dirty="0" err="1">
                <a:ea typeface="굴림" pitchFamily="50" charset="-127"/>
              </a:rPr>
              <a:t>pDays</a:t>
            </a:r>
            <a:r>
              <a:rPr lang="en-US" altLang="ko-KR" dirty="0">
                <a:ea typeface="굴림" pitchFamily="50" charset="-127"/>
              </a:rPr>
              <a:t>[3] = “Wednesday”;</a:t>
            </a:r>
          </a:p>
          <a:p>
            <a:pPr>
              <a:defRPr/>
            </a:pPr>
            <a:r>
              <a:rPr lang="en-US" altLang="ko-KR" dirty="0" err="1">
                <a:ea typeface="굴림" pitchFamily="50" charset="-127"/>
              </a:rPr>
              <a:t>pDays</a:t>
            </a:r>
            <a:r>
              <a:rPr lang="en-US" altLang="ko-KR" dirty="0">
                <a:ea typeface="굴림" pitchFamily="50" charset="-127"/>
              </a:rPr>
              <a:t>[4] = “Thursday”;</a:t>
            </a:r>
          </a:p>
          <a:p>
            <a:pPr>
              <a:defRPr/>
            </a:pPr>
            <a:r>
              <a:rPr lang="en-US" altLang="ko-KR" dirty="0" err="1">
                <a:ea typeface="굴림" pitchFamily="50" charset="-127"/>
              </a:rPr>
              <a:t>pDays</a:t>
            </a:r>
            <a:r>
              <a:rPr lang="en-US" altLang="ko-KR" dirty="0">
                <a:ea typeface="굴림" pitchFamily="50" charset="-127"/>
              </a:rPr>
              <a:t>[5] = “Friday”;</a:t>
            </a:r>
          </a:p>
          <a:p>
            <a:pPr>
              <a:defRPr/>
            </a:pPr>
            <a:r>
              <a:rPr lang="en-US" altLang="ko-KR" dirty="0" err="1">
                <a:ea typeface="굴림" pitchFamily="50" charset="-127"/>
              </a:rPr>
              <a:t>pDays</a:t>
            </a:r>
            <a:r>
              <a:rPr lang="en-US" altLang="ko-KR" dirty="0">
                <a:ea typeface="굴림" pitchFamily="50" charset="-127"/>
              </a:rPr>
              <a:t>[6] = “Saturday”;</a:t>
            </a:r>
            <a:endParaRPr lang="en-US" altLang="ko-KR" dirty="0">
              <a:latin typeface="+mj-lt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569FB8-7260-4679-A8F9-F7A0DBAC1F98}"/>
              </a:ext>
            </a:extLst>
          </p:cNvPr>
          <p:cNvSpPr/>
          <p:nvPr/>
        </p:nvSpPr>
        <p:spPr>
          <a:xfrm>
            <a:off x="5751282" y="1412563"/>
            <a:ext cx="835357" cy="3353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pDays</a:t>
            </a:r>
            <a:endParaRPr lang="ko-KR" altLang="en-US" dirty="0"/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9507BFBC-04C2-4C86-8003-EEEFDA4E6911}"/>
              </a:ext>
            </a:extLst>
          </p:cNvPr>
          <p:cNvSpPr/>
          <p:nvPr/>
        </p:nvSpPr>
        <p:spPr>
          <a:xfrm>
            <a:off x="5916933" y="1799304"/>
            <a:ext cx="504056" cy="363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E992EC-F766-4745-9331-3D2F44B7550D}"/>
              </a:ext>
            </a:extLst>
          </p:cNvPr>
          <p:cNvSpPr/>
          <p:nvPr/>
        </p:nvSpPr>
        <p:spPr>
          <a:xfrm>
            <a:off x="5916933" y="2179656"/>
            <a:ext cx="504056" cy="363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9CFAC-3317-49E6-B8B3-3466AEB627BA}"/>
              </a:ext>
            </a:extLst>
          </p:cNvPr>
          <p:cNvSpPr/>
          <p:nvPr/>
        </p:nvSpPr>
        <p:spPr>
          <a:xfrm>
            <a:off x="5916933" y="2560539"/>
            <a:ext cx="504056" cy="363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C344CE-8A9A-4839-A907-8FBA68473491}"/>
              </a:ext>
            </a:extLst>
          </p:cNvPr>
          <p:cNvSpPr/>
          <p:nvPr/>
        </p:nvSpPr>
        <p:spPr>
          <a:xfrm>
            <a:off x="5916933" y="2941422"/>
            <a:ext cx="504056" cy="363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D1DDA1-745D-479D-A4B0-981E47F1D7D9}"/>
              </a:ext>
            </a:extLst>
          </p:cNvPr>
          <p:cNvSpPr/>
          <p:nvPr/>
        </p:nvSpPr>
        <p:spPr>
          <a:xfrm>
            <a:off x="5916933" y="3322305"/>
            <a:ext cx="504056" cy="363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22AE10-2A8B-4021-9060-9596AB6A83B2}"/>
              </a:ext>
            </a:extLst>
          </p:cNvPr>
          <p:cNvSpPr/>
          <p:nvPr/>
        </p:nvSpPr>
        <p:spPr>
          <a:xfrm>
            <a:off x="5916933" y="3703368"/>
            <a:ext cx="504056" cy="363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EF5596-2975-442D-B711-FAF3D6A2A0FF}"/>
              </a:ext>
            </a:extLst>
          </p:cNvPr>
          <p:cNvSpPr/>
          <p:nvPr/>
        </p:nvSpPr>
        <p:spPr>
          <a:xfrm>
            <a:off x="5916933" y="4084431"/>
            <a:ext cx="504056" cy="363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5">
            <a:extLst>
              <a:ext uri="{FF2B5EF4-FFF2-40B4-BE49-F238E27FC236}">
                <a16:creationId xmlns:a16="http://schemas.microsoft.com/office/drawing/2014/main" id="{331F276E-6FF2-40CC-B73C-D1C659B5FC68}"/>
              </a:ext>
            </a:extLst>
          </p:cNvPr>
          <p:cNvSpPr/>
          <p:nvPr/>
        </p:nvSpPr>
        <p:spPr>
          <a:xfrm>
            <a:off x="7645125" y="1923723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C1D01B-C6CC-4322-B036-8D8F2B4F9DE5}"/>
              </a:ext>
            </a:extLst>
          </p:cNvPr>
          <p:cNvSpPr/>
          <p:nvPr/>
        </p:nvSpPr>
        <p:spPr>
          <a:xfrm>
            <a:off x="7949925" y="1923723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2D4A9D-AD30-4E5B-A54A-9AE24FB8B21B}"/>
              </a:ext>
            </a:extLst>
          </p:cNvPr>
          <p:cNvSpPr/>
          <p:nvPr/>
        </p:nvSpPr>
        <p:spPr>
          <a:xfrm>
            <a:off x="8254725" y="1923723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058D31-D69F-4794-B990-D6AD6929EC05}"/>
              </a:ext>
            </a:extLst>
          </p:cNvPr>
          <p:cNvSpPr/>
          <p:nvPr/>
        </p:nvSpPr>
        <p:spPr>
          <a:xfrm>
            <a:off x="8559525" y="1923723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FCF20B-070C-40B8-A6A4-B48051261922}"/>
              </a:ext>
            </a:extLst>
          </p:cNvPr>
          <p:cNvSpPr/>
          <p:nvPr/>
        </p:nvSpPr>
        <p:spPr>
          <a:xfrm>
            <a:off x="8864325" y="1923723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8A143E-3CB5-40B8-BEAA-70560DF5C472}"/>
              </a:ext>
            </a:extLst>
          </p:cNvPr>
          <p:cNvSpPr/>
          <p:nvPr/>
        </p:nvSpPr>
        <p:spPr>
          <a:xfrm>
            <a:off x="9169125" y="1923723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DA3BBF-09C1-44D7-876E-045748260AAC}"/>
              </a:ext>
            </a:extLst>
          </p:cNvPr>
          <p:cNvSpPr/>
          <p:nvPr/>
        </p:nvSpPr>
        <p:spPr>
          <a:xfrm>
            <a:off x="9473925" y="1923723"/>
            <a:ext cx="403448" cy="239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</a:rPr>
              <a:t>\0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B10E33-67A1-4D6D-BB3C-D7192CD830F5}"/>
              </a:ext>
            </a:extLst>
          </p:cNvPr>
          <p:cNvSpPr/>
          <p:nvPr/>
        </p:nvSpPr>
        <p:spPr>
          <a:xfrm>
            <a:off x="7645125" y="2273056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2AEFC7-78DE-48DB-AFB1-18D96E2B68C5}"/>
              </a:ext>
            </a:extLst>
          </p:cNvPr>
          <p:cNvSpPr/>
          <p:nvPr/>
        </p:nvSpPr>
        <p:spPr>
          <a:xfrm>
            <a:off x="7949925" y="2273056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3D1B78-0193-41FF-89E8-00115F439112}"/>
              </a:ext>
            </a:extLst>
          </p:cNvPr>
          <p:cNvSpPr/>
          <p:nvPr/>
        </p:nvSpPr>
        <p:spPr>
          <a:xfrm>
            <a:off x="8254725" y="2273056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4E99EF-D26B-4BDD-A3AD-F920E9575B04}"/>
              </a:ext>
            </a:extLst>
          </p:cNvPr>
          <p:cNvSpPr/>
          <p:nvPr/>
        </p:nvSpPr>
        <p:spPr>
          <a:xfrm>
            <a:off x="8559525" y="2273056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79D06D-0AA8-4727-AD1F-F14AFFA7139B}"/>
              </a:ext>
            </a:extLst>
          </p:cNvPr>
          <p:cNvSpPr/>
          <p:nvPr/>
        </p:nvSpPr>
        <p:spPr>
          <a:xfrm>
            <a:off x="8864325" y="2273056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B1978B-2D9A-4B69-9873-B555D2837FE4}"/>
              </a:ext>
            </a:extLst>
          </p:cNvPr>
          <p:cNvSpPr/>
          <p:nvPr/>
        </p:nvSpPr>
        <p:spPr>
          <a:xfrm>
            <a:off x="9169125" y="2273056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69CA2-1AD5-4584-B877-6C073D2B1BB9}"/>
              </a:ext>
            </a:extLst>
          </p:cNvPr>
          <p:cNvSpPr/>
          <p:nvPr/>
        </p:nvSpPr>
        <p:spPr>
          <a:xfrm>
            <a:off x="9473925" y="2273056"/>
            <a:ext cx="403448" cy="239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</a:rPr>
              <a:t>\0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A69D9D-E128-4FAC-9F2F-AAFE2460C1F0}"/>
              </a:ext>
            </a:extLst>
          </p:cNvPr>
          <p:cNvSpPr/>
          <p:nvPr/>
        </p:nvSpPr>
        <p:spPr>
          <a:xfrm>
            <a:off x="7933157" y="2623639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5045C3-982C-4F79-9B95-E1F819811B64}"/>
              </a:ext>
            </a:extLst>
          </p:cNvPr>
          <p:cNvSpPr/>
          <p:nvPr/>
        </p:nvSpPr>
        <p:spPr>
          <a:xfrm>
            <a:off x="8237957" y="2623639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19064F-6084-4656-BD6A-5E287F4B493D}"/>
              </a:ext>
            </a:extLst>
          </p:cNvPr>
          <p:cNvSpPr/>
          <p:nvPr/>
        </p:nvSpPr>
        <p:spPr>
          <a:xfrm>
            <a:off x="8542757" y="2623639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49AC44-2D4C-45D2-96B7-47D059AE55B1}"/>
              </a:ext>
            </a:extLst>
          </p:cNvPr>
          <p:cNvSpPr/>
          <p:nvPr/>
        </p:nvSpPr>
        <p:spPr>
          <a:xfrm>
            <a:off x="8847557" y="2623639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1DF51A-0993-4AE3-9345-294454205763}"/>
              </a:ext>
            </a:extLst>
          </p:cNvPr>
          <p:cNvSpPr/>
          <p:nvPr/>
        </p:nvSpPr>
        <p:spPr>
          <a:xfrm>
            <a:off x="9152357" y="2623639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750446-9655-49BE-B1E5-2DED8667C83F}"/>
              </a:ext>
            </a:extLst>
          </p:cNvPr>
          <p:cNvSpPr/>
          <p:nvPr/>
        </p:nvSpPr>
        <p:spPr>
          <a:xfrm>
            <a:off x="9457157" y="2623639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FE7E8-59A1-40FD-A428-14D8B8172FD5}"/>
              </a:ext>
            </a:extLst>
          </p:cNvPr>
          <p:cNvSpPr/>
          <p:nvPr/>
        </p:nvSpPr>
        <p:spPr>
          <a:xfrm>
            <a:off x="9761957" y="2623639"/>
            <a:ext cx="403448" cy="239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</a:rPr>
              <a:t>\0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9B9F25D-4962-4126-9D4E-0401B2F99856}"/>
              </a:ext>
            </a:extLst>
          </p:cNvPr>
          <p:cNvSpPr/>
          <p:nvPr/>
        </p:nvSpPr>
        <p:spPr>
          <a:xfrm>
            <a:off x="7645125" y="2623639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FFE769-D99B-4ABE-BB1A-95E449B13EA0}"/>
              </a:ext>
            </a:extLst>
          </p:cNvPr>
          <p:cNvSpPr/>
          <p:nvPr/>
        </p:nvSpPr>
        <p:spPr>
          <a:xfrm>
            <a:off x="8525989" y="2972972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6CD196-CA4C-4B12-9522-F16D57BE7726}"/>
              </a:ext>
            </a:extLst>
          </p:cNvPr>
          <p:cNvSpPr/>
          <p:nvPr/>
        </p:nvSpPr>
        <p:spPr>
          <a:xfrm>
            <a:off x="8830789" y="2972972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DEBE67-CF57-45F8-975C-6C7B789A73F1}"/>
              </a:ext>
            </a:extLst>
          </p:cNvPr>
          <p:cNvSpPr/>
          <p:nvPr/>
        </p:nvSpPr>
        <p:spPr>
          <a:xfrm>
            <a:off x="9135589" y="2972972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AF2F6C-F352-4257-B711-72F0BEDB62EB}"/>
              </a:ext>
            </a:extLst>
          </p:cNvPr>
          <p:cNvSpPr/>
          <p:nvPr/>
        </p:nvSpPr>
        <p:spPr>
          <a:xfrm>
            <a:off x="9440389" y="2972972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0FC740-44FF-4D74-9539-2FBA9D169303}"/>
              </a:ext>
            </a:extLst>
          </p:cNvPr>
          <p:cNvSpPr/>
          <p:nvPr/>
        </p:nvSpPr>
        <p:spPr>
          <a:xfrm>
            <a:off x="9745189" y="2972972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06CE19-EA72-4E37-892E-34D143DA15BB}"/>
              </a:ext>
            </a:extLst>
          </p:cNvPr>
          <p:cNvSpPr/>
          <p:nvPr/>
        </p:nvSpPr>
        <p:spPr>
          <a:xfrm>
            <a:off x="10049989" y="2972972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1CDA052-C0E1-410A-AFE2-9E07FFE0334A}"/>
              </a:ext>
            </a:extLst>
          </p:cNvPr>
          <p:cNvSpPr/>
          <p:nvPr/>
        </p:nvSpPr>
        <p:spPr>
          <a:xfrm>
            <a:off x="10354789" y="2972972"/>
            <a:ext cx="403448" cy="239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</a:rPr>
              <a:t>\0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90E9C1-4ED4-4103-AAB2-C9740C71584E}"/>
              </a:ext>
            </a:extLst>
          </p:cNvPr>
          <p:cNvSpPr/>
          <p:nvPr/>
        </p:nvSpPr>
        <p:spPr>
          <a:xfrm>
            <a:off x="8237957" y="2972972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999A84-81AF-4512-9FF3-DF6E5BD18487}"/>
              </a:ext>
            </a:extLst>
          </p:cNvPr>
          <p:cNvSpPr/>
          <p:nvPr/>
        </p:nvSpPr>
        <p:spPr>
          <a:xfrm>
            <a:off x="7933157" y="2972972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CB1CB6-82F4-4E75-BF36-2A41FC57BDD6}"/>
              </a:ext>
            </a:extLst>
          </p:cNvPr>
          <p:cNvSpPr/>
          <p:nvPr/>
        </p:nvSpPr>
        <p:spPr>
          <a:xfrm>
            <a:off x="7645125" y="2972972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D150CD-A174-4110-9284-83D80EEE002D}"/>
              </a:ext>
            </a:extLst>
          </p:cNvPr>
          <p:cNvSpPr/>
          <p:nvPr/>
        </p:nvSpPr>
        <p:spPr>
          <a:xfrm>
            <a:off x="8221189" y="3322407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9217C7-C241-440D-B9BB-47FA0E5B0659}"/>
              </a:ext>
            </a:extLst>
          </p:cNvPr>
          <p:cNvSpPr/>
          <p:nvPr/>
        </p:nvSpPr>
        <p:spPr>
          <a:xfrm>
            <a:off x="8525989" y="3322407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C489B6F-82E7-4748-BC1E-72560032C059}"/>
              </a:ext>
            </a:extLst>
          </p:cNvPr>
          <p:cNvSpPr/>
          <p:nvPr/>
        </p:nvSpPr>
        <p:spPr>
          <a:xfrm>
            <a:off x="8830789" y="3322407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1FB599-82EE-4FD4-9C0D-27D814B9CE41}"/>
              </a:ext>
            </a:extLst>
          </p:cNvPr>
          <p:cNvSpPr/>
          <p:nvPr/>
        </p:nvSpPr>
        <p:spPr>
          <a:xfrm>
            <a:off x="9135589" y="3322407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934B7E-8C5F-47EB-816D-739EB5F2D2A8}"/>
              </a:ext>
            </a:extLst>
          </p:cNvPr>
          <p:cNvSpPr/>
          <p:nvPr/>
        </p:nvSpPr>
        <p:spPr>
          <a:xfrm>
            <a:off x="9440389" y="3322407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2EE1D75-AC2F-4ED5-959F-1D3807FDAE96}"/>
              </a:ext>
            </a:extLst>
          </p:cNvPr>
          <p:cNvSpPr/>
          <p:nvPr/>
        </p:nvSpPr>
        <p:spPr>
          <a:xfrm>
            <a:off x="9745189" y="3322407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503F81-5289-4257-8C08-0D961CFD5FA0}"/>
              </a:ext>
            </a:extLst>
          </p:cNvPr>
          <p:cNvSpPr/>
          <p:nvPr/>
        </p:nvSpPr>
        <p:spPr>
          <a:xfrm>
            <a:off x="10049989" y="3322407"/>
            <a:ext cx="403448" cy="239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</a:rPr>
              <a:t>\0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3F3347-3E77-4E63-9062-4DC4005E3EED}"/>
              </a:ext>
            </a:extLst>
          </p:cNvPr>
          <p:cNvSpPr/>
          <p:nvPr/>
        </p:nvSpPr>
        <p:spPr>
          <a:xfrm>
            <a:off x="7933157" y="3322407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3236A7-E0B3-4712-B1A3-5FBB314B9517}"/>
              </a:ext>
            </a:extLst>
          </p:cNvPr>
          <p:cNvSpPr/>
          <p:nvPr/>
        </p:nvSpPr>
        <p:spPr>
          <a:xfrm>
            <a:off x="7645125" y="3322407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230652F-031E-4E33-994E-0A37D26BB45D}"/>
              </a:ext>
            </a:extLst>
          </p:cNvPr>
          <p:cNvSpPr/>
          <p:nvPr/>
        </p:nvSpPr>
        <p:spPr>
          <a:xfrm>
            <a:off x="7645125" y="367299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62EAB5-24A9-4ACF-945E-C71807DE4B1A}"/>
              </a:ext>
            </a:extLst>
          </p:cNvPr>
          <p:cNvSpPr/>
          <p:nvPr/>
        </p:nvSpPr>
        <p:spPr>
          <a:xfrm>
            <a:off x="7949925" y="367299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0A95E-9BAD-4DCA-A10C-3639FE27F958}"/>
              </a:ext>
            </a:extLst>
          </p:cNvPr>
          <p:cNvSpPr/>
          <p:nvPr/>
        </p:nvSpPr>
        <p:spPr>
          <a:xfrm>
            <a:off x="8254725" y="367299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0F5D5FA-9118-49F3-948B-212980228DDE}"/>
              </a:ext>
            </a:extLst>
          </p:cNvPr>
          <p:cNvSpPr/>
          <p:nvPr/>
        </p:nvSpPr>
        <p:spPr>
          <a:xfrm>
            <a:off x="8559525" y="367299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63BFCC-9690-4235-9F94-732E5FAED01A}"/>
              </a:ext>
            </a:extLst>
          </p:cNvPr>
          <p:cNvSpPr/>
          <p:nvPr/>
        </p:nvSpPr>
        <p:spPr>
          <a:xfrm>
            <a:off x="8864325" y="367299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884394D-D453-4017-8D19-F9639C66D291}"/>
              </a:ext>
            </a:extLst>
          </p:cNvPr>
          <p:cNvSpPr/>
          <p:nvPr/>
        </p:nvSpPr>
        <p:spPr>
          <a:xfrm>
            <a:off x="9169125" y="367299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B6AAF07-8D08-4739-B165-70661F8035D5}"/>
              </a:ext>
            </a:extLst>
          </p:cNvPr>
          <p:cNvSpPr/>
          <p:nvPr/>
        </p:nvSpPr>
        <p:spPr>
          <a:xfrm>
            <a:off x="9473925" y="3672990"/>
            <a:ext cx="403448" cy="239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</a:rPr>
              <a:t>\0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81B7BD3-1E31-4D12-B13A-3E2DC1E066B8}"/>
              </a:ext>
            </a:extLst>
          </p:cNvPr>
          <p:cNvSpPr/>
          <p:nvPr/>
        </p:nvSpPr>
        <p:spPr>
          <a:xfrm>
            <a:off x="8221189" y="406253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436C3C3-8784-4D7F-8C6A-F4B019CCB923}"/>
              </a:ext>
            </a:extLst>
          </p:cNvPr>
          <p:cNvSpPr/>
          <p:nvPr/>
        </p:nvSpPr>
        <p:spPr>
          <a:xfrm>
            <a:off x="8525989" y="406253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FE720FA-E695-442A-83B4-281BB2D14A8D}"/>
              </a:ext>
            </a:extLst>
          </p:cNvPr>
          <p:cNvSpPr/>
          <p:nvPr/>
        </p:nvSpPr>
        <p:spPr>
          <a:xfrm>
            <a:off x="8830789" y="406253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E7DBBDA-F84C-42E1-BFA7-B2DF5349B309}"/>
              </a:ext>
            </a:extLst>
          </p:cNvPr>
          <p:cNvSpPr/>
          <p:nvPr/>
        </p:nvSpPr>
        <p:spPr>
          <a:xfrm>
            <a:off x="9135589" y="406253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84CDB16-CBE9-4D8B-B08D-2B3DB0D6826F}"/>
              </a:ext>
            </a:extLst>
          </p:cNvPr>
          <p:cNvSpPr/>
          <p:nvPr/>
        </p:nvSpPr>
        <p:spPr>
          <a:xfrm>
            <a:off x="9440389" y="406253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6B57D9-5B33-4E95-9634-6FBF9ED05102}"/>
              </a:ext>
            </a:extLst>
          </p:cNvPr>
          <p:cNvSpPr/>
          <p:nvPr/>
        </p:nvSpPr>
        <p:spPr>
          <a:xfrm>
            <a:off x="9745189" y="406253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DEB055-A7EA-4DAF-9834-EA17AC913115}"/>
              </a:ext>
            </a:extLst>
          </p:cNvPr>
          <p:cNvSpPr/>
          <p:nvPr/>
        </p:nvSpPr>
        <p:spPr>
          <a:xfrm>
            <a:off x="10049989" y="4062530"/>
            <a:ext cx="403448" cy="239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</a:rPr>
              <a:t>\0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F1DB9A-8DDB-47EC-8F15-AFA6EF77ECAD}"/>
              </a:ext>
            </a:extLst>
          </p:cNvPr>
          <p:cNvSpPr/>
          <p:nvPr/>
        </p:nvSpPr>
        <p:spPr>
          <a:xfrm>
            <a:off x="7933157" y="406253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93F3335-F216-43FE-AF45-E2F574FB35A6}"/>
              </a:ext>
            </a:extLst>
          </p:cNvPr>
          <p:cNvSpPr/>
          <p:nvPr/>
        </p:nvSpPr>
        <p:spPr>
          <a:xfrm>
            <a:off x="7645125" y="4062530"/>
            <a:ext cx="288032" cy="2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72" name="그룹 76">
            <a:extLst>
              <a:ext uri="{FF2B5EF4-FFF2-40B4-BE49-F238E27FC236}">
                <a16:creationId xmlns:a16="http://schemas.microsoft.com/office/drawing/2014/main" id="{7C1E34D1-026A-44B4-B34C-5565DEF5A543}"/>
              </a:ext>
            </a:extLst>
          </p:cNvPr>
          <p:cNvGrpSpPr/>
          <p:nvPr/>
        </p:nvGrpSpPr>
        <p:grpSpPr>
          <a:xfrm>
            <a:off x="6276973" y="1950470"/>
            <a:ext cx="1286568" cy="212055"/>
            <a:chOff x="7608168" y="6430915"/>
            <a:chExt cx="994836" cy="144016"/>
          </a:xfrm>
          <a:solidFill>
            <a:srgbClr val="C00000"/>
          </a:solidFill>
        </p:grpSpPr>
        <p:sp>
          <p:nvSpPr>
            <p:cNvPr id="73" name="이등변 삼각형 14">
              <a:extLst>
                <a:ext uri="{FF2B5EF4-FFF2-40B4-BE49-F238E27FC236}">
                  <a16:creationId xmlns:a16="http://schemas.microsoft.com/office/drawing/2014/main" id="{95318A92-9A06-438C-83AF-7F96C246AD75}"/>
                </a:ext>
              </a:extLst>
            </p:cNvPr>
            <p:cNvSpPr/>
            <p:nvPr/>
          </p:nvSpPr>
          <p:spPr>
            <a:xfrm rot="5400000">
              <a:off x="8405474" y="6377401"/>
              <a:ext cx="144016" cy="251044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4">
              <a:extLst>
                <a:ext uri="{FF2B5EF4-FFF2-40B4-BE49-F238E27FC236}">
                  <a16:creationId xmlns:a16="http://schemas.microsoft.com/office/drawing/2014/main" id="{9C20CE12-47F5-4633-A17E-4052F114AA9D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 flipH="1">
              <a:off x="7608168" y="6502923"/>
              <a:ext cx="743792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8">
            <a:extLst>
              <a:ext uri="{FF2B5EF4-FFF2-40B4-BE49-F238E27FC236}">
                <a16:creationId xmlns:a16="http://schemas.microsoft.com/office/drawing/2014/main" id="{AA3A48EA-4BEA-438E-8F36-5745D14BAE9A}"/>
              </a:ext>
            </a:extLst>
          </p:cNvPr>
          <p:cNvGrpSpPr/>
          <p:nvPr/>
        </p:nvGrpSpPr>
        <p:grpSpPr>
          <a:xfrm>
            <a:off x="6276973" y="2286785"/>
            <a:ext cx="1286568" cy="212055"/>
            <a:chOff x="7608168" y="6430915"/>
            <a:chExt cx="994836" cy="144016"/>
          </a:xfrm>
          <a:solidFill>
            <a:srgbClr val="C00000"/>
          </a:solidFill>
        </p:grpSpPr>
        <p:sp>
          <p:nvSpPr>
            <p:cNvPr id="76" name="이등변 삼각형 79">
              <a:extLst>
                <a:ext uri="{FF2B5EF4-FFF2-40B4-BE49-F238E27FC236}">
                  <a16:creationId xmlns:a16="http://schemas.microsoft.com/office/drawing/2014/main" id="{67B2F8A1-DF0A-495A-BA00-13B48BC0077D}"/>
                </a:ext>
              </a:extLst>
            </p:cNvPr>
            <p:cNvSpPr/>
            <p:nvPr/>
          </p:nvSpPr>
          <p:spPr>
            <a:xfrm rot="5400000">
              <a:off x="8405474" y="6377401"/>
              <a:ext cx="144016" cy="251044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80">
              <a:extLst>
                <a:ext uri="{FF2B5EF4-FFF2-40B4-BE49-F238E27FC236}">
                  <a16:creationId xmlns:a16="http://schemas.microsoft.com/office/drawing/2014/main" id="{4AE41530-DE70-41EF-B4E6-E103C0809585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H="1">
              <a:off x="7608168" y="6502923"/>
              <a:ext cx="743792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81">
            <a:extLst>
              <a:ext uri="{FF2B5EF4-FFF2-40B4-BE49-F238E27FC236}">
                <a16:creationId xmlns:a16="http://schemas.microsoft.com/office/drawing/2014/main" id="{160DD7D9-907A-48D7-A68B-F3F540A0F725}"/>
              </a:ext>
            </a:extLst>
          </p:cNvPr>
          <p:cNvGrpSpPr/>
          <p:nvPr/>
        </p:nvGrpSpPr>
        <p:grpSpPr>
          <a:xfrm>
            <a:off x="6276973" y="2684179"/>
            <a:ext cx="1286568" cy="212055"/>
            <a:chOff x="7608168" y="6430915"/>
            <a:chExt cx="994836" cy="144016"/>
          </a:xfrm>
          <a:solidFill>
            <a:srgbClr val="C00000"/>
          </a:solidFill>
        </p:grpSpPr>
        <p:sp>
          <p:nvSpPr>
            <p:cNvPr id="79" name="이등변 삼각형 82">
              <a:extLst>
                <a:ext uri="{FF2B5EF4-FFF2-40B4-BE49-F238E27FC236}">
                  <a16:creationId xmlns:a16="http://schemas.microsoft.com/office/drawing/2014/main" id="{52B1EC90-A5BC-475F-A68E-B62CF4709D49}"/>
                </a:ext>
              </a:extLst>
            </p:cNvPr>
            <p:cNvSpPr/>
            <p:nvPr/>
          </p:nvSpPr>
          <p:spPr>
            <a:xfrm rot="5400000">
              <a:off x="8405474" y="6377401"/>
              <a:ext cx="144016" cy="251044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83">
              <a:extLst>
                <a:ext uri="{FF2B5EF4-FFF2-40B4-BE49-F238E27FC236}">
                  <a16:creationId xmlns:a16="http://schemas.microsoft.com/office/drawing/2014/main" id="{40242469-B388-4347-A656-91C9F655C61C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 flipH="1">
              <a:off x="7608168" y="6502923"/>
              <a:ext cx="743792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4">
            <a:extLst>
              <a:ext uri="{FF2B5EF4-FFF2-40B4-BE49-F238E27FC236}">
                <a16:creationId xmlns:a16="http://schemas.microsoft.com/office/drawing/2014/main" id="{38E81438-50AE-4767-903A-4D2115AE6FEF}"/>
              </a:ext>
            </a:extLst>
          </p:cNvPr>
          <p:cNvGrpSpPr/>
          <p:nvPr/>
        </p:nvGrpSpPr>
        <p:grpSpPr>
          <a:xfrm>
            <a:off x="6276973" y="3034732"/>
            <a:ext cx="1286568" cy="212055"/>
            <a:chOff x="7608168" y="6430915"/>
            <a:chExt cx="994836" cy="144016"/>
          </a:xfrm>
          <a:solidFill>
            <a:srgbClr val="C00000"/>
          </a:solidFill>
        </p:grpSpPr>
        <p:sp>
          <p:nvSpPr>
            <p:cNvPr id="82" name="이등변 삼각형 85">
              <a:extLst>
                <a:ext uri="{FF2B5EF4-FFF2-40B4-BE49-F238E27FC236}">
                  <a16:creationId xmlns:a16="http://schemas.microsoft.com/office/drawing/2014/main" id="{58698774-98B7-43E5-B861-9F7D7AD7290A}"/>
                </a:ext>
              </a:extLst>
            </p:cNvPr>
            <p:cNvSpPr/>
            <p:nvPr/>
          </p:nvSpPr>
          <p:spPr>
            <a:xfrm rot="5400000">
              <a:off x="8405474" y="6377401"/>
              <a:ext cx="144016" cy="251044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6">
              <a:extLst>
                <a:ext uri="{FF2B5EF4-FFF2-40B4-BE49-F238E27FC236}">
                  <a16:creationId xmlns:a16="http://schemas.microsoft.com/office/drawing/2014/main" id="{6A3BE1C2-0F18-4100-8372-F67677546A8B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H="1">
              <a:off x="7608168" y="6502923"/>
              <a:ext cx="743792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7">
            <a:extLst>
              <a:ext uri="{FF2B5EF4-FFF2-40B4-BE49-F238E27FC236}">
                <a16:creationId xmlns:a16="http://schemas.microsoft.com/office/drawing/2014/main" id="{956FCF19-F0A9-4134-9202-2E3EA395402D}"/>
              </a:ext>
            </a:extLst>
          </p:cNvPr>
          <p:cNvGrpSpPr/>
          <p:nvPr/>
        </p:nvGrpSpPr>
        <p:grpSpPr>
          <a:xfrm>
            <a:off x="6276973" y="3368060"/>
            <a:ext cx="1286568" cy="212055"/>
            <a:chOff x="7608168" y="6430915"/>
            <a:chExt cx="994836" cy="144016"/>
          </a:xfrm>
          <a:solidFill>
            <a:srgbClr val="C00000"/>
          </a:solidFill>
        </p:grpSpPr>
        <p:sp>
          <p:nvSpPr>
            <p:cNvPr id="85" name="이등변 삼각형 88">
              <a:extLst>
                <a:ext uri="{FF2B5EF4-FFF2-40B4-BE49-F238E27FC236}">
                  <a16:creationId xmlns:a16="http://schemas.microsoft.com/office/drawing/2014/main" id="{86D6C343-F8B3-48CC-B373-499902C75318}"/>
                </a:ext>
              </a:extLst>
            </p:cNvPr>
            <p:cNvSpPr/>
            <p:nvPr/>
          </p:nvSpPr>
          <p:spPr>
            <a:xfrm rot="5400000">
              <a:off x="8405474" y="6377401"/>
              <a:ext cx="144016" cy="251044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9">
              <a:extLst>
                <a:ext uri="{FF2B5EF4-FFF2-40B4-BE49-F238E27FC236}">
                  <a16:creationId xmlns:a16="http://schemas.microsoft.com/office/drawing/2014/main" id="{492F367C-CCB6-4082-B0FA-D0E71F1828A1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 flipH="1">
              <a:off x="7608168" y="6502923"/>
              <a:ext cx="743792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90">
            <a:extLst>
              <a:ext uri="{FF2B5EF4-FFF2-40B4-BE49-F238E27FC236}">
                <a16:creationId xmlns:a16="http://schemas.microsoft.com/office/drawing/2014/main" id="{4FAD171C-A567-4B43-A285-615A9442E030}"/>
              </a:ext>
            </a:extLst>
          </p:cNvPr>
          <p:cNvGrpSpPr/>
          <p:nvPr/>
        </p:nvGrpSpPr>
        <p:grpSpPr>
          <a:xfrm>
            <a:off x="6276973" y="3701388"/>
            <a:ext cx="1286568" cy="212055"/>
            <a:chOff x="7608168" y="6430915"/>
            <a:chExt cx="994836" cy="144016"/>
          </a:xfrm>
          <a:solidFill>
            <a:srgbClr val="C00000"/>
          </a:solidFill>
        </p:grpSpPr>
        <p:sp>
          <p:nvSpPr>
            <p:cNvPr id="88" name="이등변 삼각형 91">
              <a:extLst>
                <a:ext uri="{FF2B5EF4-FFF2-40B4-BE49-F238E27FC236}">
                  <a16:creationId xmlns:a16="http://schemas.microsoft.com/office/drawing/2014/main" id="{4165B465-B196-4ABB-BF1E-49CEF7341B9A}"/>
                </a:ext>
              </a:extLst>
            </p:cNvPr>
            <p:cNvSpPr/>
            <p:nvPr/>
          </p:nvSpPr>
          <p:spPr>
            <a:xfrm rot="5400000">
              <a:off x="8405474" y="6377401"/>
              <a:ext cx="144016" cy="251044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92">
              <a:extLst>
                <a:ext uri="{FF2B5EF4-FFF2-40B4-BE49-F238E27FC236}">
                  <a16:creationId xmlns:a16="http://schemas.microsoft.com/office/drawing/2014/main" id="{DF0C2FE7-363E-45FB-A771-1C9B74B724BF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H="1">
              <a:off x="7608168" y="6502923"/>
              <a:ext cx="743792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93">
            <a:extLst>
              <a:ext uri="{FF2B5EF4-FFF2-40B4-BE49-F238E27FC236}">
                <a16:creationId xmlns:a16="http://schemas.microsoft.com/office/drawing/2014/main" id="{1339F236-D728-431D-8EBE-19F9271F97DA}"/>
              </a:ext>
            </a:extLst>
          </p:cNvPr>
          <p:cNvGrpSpPr/>
          <p:nvPr/>
        </p:nvGrpSpPr>
        <p:grpSpPr>
          <a:xfrm>
            <a:off x="6276973" y="4082546"/>
            <a:ext cx="1286568" cy="212055"/>
            <a:chOff x="7608168" y="6430915"/>
            <a:chExt cx="994836" cy="144016"/>
          </a:xfrm>
          <a:solidFill>
            <a:srgbClr val="C00000"/>
          </a:solidFill>
        </p:grpSpPr>
        <p:sp>
          <p:nvSpPr>
            <p:cNvPr id="91" name="이등변 삼각형 94">
              <a:extLst>
                <a:ext uri="{FF2B5EF4-FFF2-40B4-BE49-F238E27FC236}">
                  <a16:creationId xmlns:a16="http://schemas.microsoft.com/office/drawing/2014/main" id="{25F7CC18-4796-400A-9E13-1C7C2344B375}"/>
                </a:ext>
              </a:extLst>
            </p:cNvPr>
            <p:cNvSpPr/>
            <p:nvPr/>
          </p:nvSpPr>
          <p:spPr>
            <a:xfrm rot="5400000">
              <a:off x="8405474" y="6377401"/>
              <a:ext cx="144016" cy="251044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5">
              <a:extLst>
                <a:ext uri="{FF2B5EF4-FFF2-40B4-BE49-F238E27FC236}">
                  <a16:creationId xmlns:a16="http://schemas.microsoft.com/office/drawing/2014/main" id="{6940E270-EBF0-4CD7-A0F0-A11EF936ECA9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 flipH="1">
              <a:off x="7608168" y="6502923"/>
              <a:ext cx="743792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7625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1BDF-0128-435B-86A1-25809DA0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출력 예제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3AEF4-DC80-430E-B358-19483A4E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892D0-B54D-4B8C-B30F-2DC9BA41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37</a:t>
            </a:fld>
            <a:endParaRPr lang="en-US"/>
          </a:p>
        </p:txBody>
      </p:sp>
      <p:sp>
        <p:nvSpPr>
          <p:cNvPr id="6" name="Text Box 73">
            <a:extLst>
              <a:ext uri="{FF2B5EF4-FFF2-40B4-BE49-F238E27FC236}">
                <a16:creationId xmlns:a16="http://schemas.microsoft.com/office/drawing/2014/main" id="{7608EA51-2728-459D-958E-2FEFD7D28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573" y="1523657"/>
            <a:ext cx="8614293" cy="1945148"/>
          </a:xfrm>
          <a:prstGeom prst="rect">
            <a:avLst/>
          </a:prstGeom>
          <a:ln w="12700" cap="flat" cmpd="sng" algn="ctr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int 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char names[][5]={“Kang”, “Kim”, “Kong”, “Cho”, “Choi”, “Han”, “Hong”, “Lee”};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for (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=0;i&lt;8;i++)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      if(*names[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]==‘K’ )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 	puts(names[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]);          </a:t>
            </a:r>
            <a:endParaRPr lang="en-US" altLang="ko-KR" sz="2000" dirty="0">
              <a:solidFill>
                <a:srgbClr val="008000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7" name="Text Box 73">
            <a:extLst>
              <a:ext uri="{FF2B5EF4-FFF2-40B4-BE49-F238E27FC236}">
                <a16:creationId xmlns:a16="http://schemas.microsoft.com/office/drawing/2014/main" id="{E475DB47-80F1-4E12-93D1-9AB939A43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470" y="3648192"/>
            <a:ext cx="8614293" cy="1945148"/>
          </a:xfrm>
          <a:prstGeom prst="rect">
            <a:avLst/>
          </a:prstGeom>
          <a:ln w="12700" cap="flat" cmpd="sng" algn="ctr">
            <a:solidFill>
              <a:schemeClr val="accent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2000" dirty="0" err="1">
                <a:latin typeface="+mj-lt"/>
                <a:ea typeface="굴림" pitchFamily="50" charset="-127"/>
              </a:rPr>
              <a:t>int</a:t>
            </a:r>
            <a:r>
              <a:rPr lang="en-US" altLang="ko-KR" sz="2000" dirty="0">
                <a:latin typeface="+mj-lt"/>
                <a:ea typeface="굴림" pitchFamily="50" charset="-127"/>
              </a:rPr>
              <a:t> 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char names[][5]={“Kang”, “Kim”, </a:t>
            </a:r>
            <a:r>
              <a:rPr lang="en-US" altLang="ko-KR" sz="2000" dirty="0">
                <a:ea typeface="굴림" pitchFamily="50" charset="-127"/>
              </a:rPr>
              <a:t>“Kong”, </a:t>
            </a:r>
            <a:r>
              <a:rPr lang="en-US" altLang="ko-KR" sz="2000" dirty="0">
                <a:latin typeface="+mj-lt"/>
                <a:ea typeface="굴림" pitchFamily="50" charset="-127"/>
              </a:rPr>
              <a:t>“Cho”, “Choi”, “Han”, “Hong”, “Lee”};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for (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=0;i&lt;8;i++)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      if(*names[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]==‘K’ 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 	puts(names[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]+</a:t>
            </a:r>
            <a:r>
              <a:rPr lang="en-US" altLang="ko-KR" sz="2000" dirty="0" err="1">
                <a:latin typeface="+mj-lt"/>
                <a:ea typeface="굴림" pitchFamily="50" charset="-127"/>
              </a:rPr>
              <a:t>i</a:t>
            </a:r>
            <a:r>
              <a:rPr lang="en-US" altLang="ko-KR" sz="2000" dirty="0">
                <a:latin typeface="+mj-lt"/>
                <a:ea typeface="굴림" pitchFamily="50" charset="-127"/>
              </a:rPr>
              <a:t>);          </a:t>
            </a:r>
            <a:endParaRPr lang="en-US" altLang="ko-KR" sz="2000" dirty="0">
              <a:solidFill>
                <a:srgbClr val="008000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31C0F68-1FC6-4FDB-9155-383280BA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63" y="2436703"/>
            <a:ext cx="1618555" cy="1071995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Kang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Kim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Kong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E55F693-25EE-4AAB-8A82-A03949861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485" y="4741545"/>
            <a:ext cx="1618555" cy="1071995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Kang</a:t>
            </a:r>
          </a:p>
          <a:p>
            <a:pPr>
              <a:defRPr/>
            </a:pPr>
            <a:r>
              <a:rPr lang="en-US" altLang="ko-KR" sz="1600" dirty="0" err="1">
                <a:latin typeface="+mj-lt"/>
                <a:ea typeface="굴림" pitchFamily="50" charset="-127"/>
              </a:rPr>
              <a:t>im</a:t>
            </a:r>
            <a:endParaRPr lang="en-US" altLang="ko-KR" sz="1600" dirty="0">
              <a:latin typeface="+mj-lt"/>
              <a:ea typeface="굴림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31171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F47E-B5AA-4BF2-B36E-E7D5B2F1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실행 시 </a:t>
            </a:r>
            <a:r>
              <a:rPr lang="en-US" altLang="ko-KR" dirty="0"/>
              <a:t>main()</a:t>
            </a:r>
            <a:r>
              <a:rPr lang="ko-KR" altLang="en-US" dirty="0"/>
              <a:t> 인수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9B54-D98F-4362-8B91-D7501A9E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main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FAEDF-261E-46E0-9451-BB1BD08E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033D3-EC6C-464D-9F46-ABF1419F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8B0A2-9BC4-4733-85BD-822D0FD9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36" y="2226658"/>
            <a:ext cx="4464496" cy="22955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+mj-lt"/>
              </a:rPr>
              <a:t>[Ex]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009900"/>
                </a:solidFill>
                <a:latin typeface="+mj-lt"/>
              </a:rPr>
              <a:t>/* Without command-line arguments*/	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 err="1">
                <a:latin typeface="+mj-lt"/>
              </a:rPr>
              <a:t>int</a:t>
            </a:r>
            <a:r>
              <a:rPr lang="en-US" altLang="ko-KR" sz="2000" dirty="0">
                <a:latin typeface="+mj-lt"/>
              </a:rPr>
              <a:t> main()</a:t>
            </a:r>
            <a:br>
              <a:rPr lang="en-US" altLang="ko-KR" sz="2000" dirty="0">
                <a:latin typeface="+mj-lt"/>
              </a:rPr>
            </a:br>
            <a:r>
              <a:rPr lang="en-US" altLang="ko-KR" sz="2000" dirty="0">
                <a:latin typeface="+mj-lt"/>
              </a:rPr>
              <a:t>{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+mj-lt"/>
              </a:rPr>
              <a:t>    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+mj-lt"/>
              </a:rPr>
              <a:t>} 	</a:t>
            </a:r>
            <a:endParaRPr lang="en-US" altLang="ko-KR" sz="2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D2216A0-9729-46B5-BEC7-4D1588E42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818" y="2226658"/>
            <a:ext cx="4464496" cy="2303463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+mj-lt"/>
              </a:rPr>
              <a:t>[Ex]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solidFill>
                  <a:srgbClr val="009900"/>
                </a:solidFill>
                <a:latin typeface="+mj-lt"/>
              </a:rPr>
              <a:t>/* </a:t>
            </a:r>
            <a:r>
              <a:rPr lang="ko-KR" altLang="en-US" sz="2000" dirty="0">
                <a:solidFill>
                  <a:srgbClr val="009900"/>
                </a:solidFill>
                <a:latin typeface="+mj-lt"/>
              </a:rPr>
              <a:t>프로그램 실행 시 인수 전달</a:t>
            </a:r>
            <a:r>
              <a:rPr lang="en-US" altLang="ko-KR" sz="2000" dirty="0">
                <a:solidFill>
                  <a:srgbClr val="009900"/>
                </a:solidFill>
                <a:latin typeface="+mj-lt"/>
              </a:rPr>
              <a:t>*/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 err="1">
                <a:latin typeface="+mj-lt"/>
              </a:rPr>
              <a:t>int</a:t>
            </a:r>
            <a:r>
              <a:rPr lang="en-US" altLang="ko-KR" sz="2000" dirty="0">
                <a:latin typeface="+mj-lt"/>
              </a:rPr>
              <a:t> main(</a:t>
            </a:r>
            <a:r>
              <a:rPr lang="en-US" altLang="ko-KR" sz="2000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altLang="ko-KR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ko-KR" sz="2000" dirty="0" err="1">
                <a:solidFill>
                  <a:srgbClr val="C00000"/>
                </a:solidFill>
                <a:latin typeface="+mj-lt"/>
              </a:rPr>
              <a:t>argc</a:t>
            </a:r>
            <a:r>
              <a:rPr lang="en-US" altLang="ko-KR" sz="2000" dirty="0">
                <a:solidFill>
                  <a:srgbClr val="C00000"/>
                </a:solidFill>
                <a:latin typeface="+mj-lt"/>
              </a:rPr>
              <a:t>, char *</a:t>
            </a:r>
            <a:r>
              <a:rPr lang="en-US" altLang="ko-KR" sz="2000" dirty="0" err="1">
                <a:solidFill>
                  <a:srgbClr val="C00000"/>
                </a:solidFill>
                <a:latin typeface="+mj-lt"/>
              </a:rPr>
              <a:t>argv</a:t>
            </a:r>
            <a:r>
              <a:rPr lang="en-US" altLang="ko-KR" sz="2000" dirty="0">
                <a:solidFill>
                  <a:srgbClr val="C00000"/>
                </a:solidFill>
                <a:latin typeface="+mj-lt"/>
              </a:rPr>
              <a:t>[])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+mj-lt"/>
              </a:rPr>
              <a:t>{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+mj-lt"/>
              </a:rPr>
              <a:t>    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+mj-lt"/>
              </a:rPr>
              <a:t>} 	</a:t>
            </a:r>
            <a:endParaRPr lang="en-US" altLang="ko-KR" sz="2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1BA4F-723F-4892-A1CA-CFC25CCEF9E2}"/>
              </a:ext>
            </a:extLst>
          </p:cNvPr>
          <p:cNvSpPr txBox="1"/>
          <p:nvPr/>
        </p:nvSpPr>
        <p:spPr>
          <a:xfrm>
            <a:off x="950360" y="1797978"/>
            <a:ext cx="275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인자가 없는 경우</a:t>
            </a:r>
            <a:r>
              <a:rPr lang="en-US" altLang="ko-KR" dirty="0"/>
              <a:t>(void)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61396-4C53-4EC3-BD4E-61749D0AC67B}"/>
              </a:ext>
            </a:extLst>
          </p:cNvPr>
          <p:cNvSpPr txBox="1"/>
          <p:nvPr/>
        </p:nvSpPr>
        <p:spPr>
          <a:xfrm>
            <a:off x="6003533" y="1767633"/>
            <a:ext cx="275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인자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88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CA24-28A9-4F0A-A0F8-95FEAFEE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실행 시 </a:t>
            </a:r>
            <a:r>
              <a:rPr lang="en-US" altLang="ko-KR" dirty="0"/>
              <a:t>main()</a:t>
            </a:r>
            <a:r>
              <a:rPr lang="ko-KR" altLang="en-US" dirty="0"/>
              <a:t> 인수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8913-5C72-4D30-800C-44D82A93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04A90-5CD8-49E0-A3EE-A0F11B87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0016B-094D-42A6-A5F9-EC9C708A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Group 88">
            <a:extLst>
              <a:ext uri="{FF2B5EF4-FFF2-40B4-BE49-F238E27FC236}">
                <a16:creationId xmlns:a16="http://schemas.microsoft.com/office/drawing/2014/main" id="{8CB24D2C-FE42-420E-ABAD-46F96502ED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958173"/>
              </p:ext>
            </p:extLst>
          </p:nvPr>
        </p:nvGraphicFramePr>
        <p:xfrm>
          <a:off x="5282564" y="2493796"/>
          <a:ext cx="647700" cy="237648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89">
            <a:extLst>
              <a:ext uri="{FF2B5EF4-FFF2-40B4-BE49-F238E27FC236}">
                <a16:creationId xmlns:a16="http://schemas.microsoft.com/office/drawing/2014/main" id="{E3D18987-E563-4F2E-8970-3B5A255D8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94027"/>
              </p:ext>
            </p:extLst>
          </p:nvPr>
        </p:nvGraphicFramePr>
        <p:xfrm>
          <a:off x="6506526" y="3070060"/>
          <a:ext cx="1270000" cy="512763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\0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92">
            <a:extLst>
              <a:ext uri="{FF2B5EF4-FFF2-40B4-BE49-F238E27FC236}">
                <a16:creationId xmlns:a16="http://schemas.microsoft.com/office/drawing/2014/main" id="{74420E71-7C08-4503-B706-D12C262CE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29902"/>
              </p:ext>
            </p:extLst>
          </p:nvPr>
        </p:nvGraphicFramePr>
        <p:xfrm>
          <a:off x="6506526" y="4294022"/>
          <a:ext cx="4445000" cy="50482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\0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9CDD4ADF-5CD4-4754-B386-53685A05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65" y="1648293"/>
            <a:ext cx="9318080" cy="433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</a:rPr>
              <a:t>[Ex] </a:t>
            </a:r>
            <a:r>
              <a:rPr lang="en-US" altLang="ko-KR" sz="1600" dirty="0" err="1">
                <a:latin typeface="+mj-lt"/>
              </a:rPr>
              <a:t>a.out</a:t>
            </a:r>
            <a:r>
              <a:rPr lang="en-US" altLang="ko-KR" sz="1600" dirty="0">
                <a:latin typeface="+mj-lt"/>
              </a:rPr>
              <a:t>   c   java   pascal		</a:t>
            </a:r>
            <a:r>
              <a:rPr lang="en-US" altLang="ko-KR" sz="1600" dirty="0">
                <a:solidFill>
                  <a:srgbClr val="00B050"/>
                </a:solidFill>
                <a:latin typeface="+mj-lt"/>
              </a:rPr>
              <a:t>//</a:t>
            </a:r>
            <a:r>
              <a:rPr lang="en-US" altLang="ko-KR" sz="1600" dirty="0" err="1">
                <a:solidFill>
                  <a:srgbClr val="00B050"/>
                </a:solidFill>
                <a:latin typeface="+mj-lt"/>
              </a:rPr>
              <a:t>a.out</a:t>
            </a:r>
            <a:r>
              <a:rPr lang="en-US" altLang="ko-KR" sz="1600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+mj-lt"/>
              </a:rPr>
              <a:t>은 실행 프로그램 파일명</a:t>
            </a:r>
            <a:r>
              <a:rPr lang="en-US" altLang="ko-KR" sz="1600" dirty="0">
                <a:latin typeface="+mj-lt"/>
              </a:rPr>
              <a:t>.</a:t>
            </a:r>
            <a:endParaRPr lang="en-US" altLang="ko-KR" sz="1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F85EDB4-A626-4192-B856-7B3D8C74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65" y="2313550"/>
            <a:ext cx="2089150" cy="1362075"/>
          </a:xfrm>
          <a:prstGeom prst="round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 err="1">
                <a:latin typeface="+mj-lt"/>
              </a:rPr>
              <a:t>argc</a:t>
            </a:r>
            <a:r>
              <a:rPr lang="en-US" altLang="ko-KR" sz="1600" dirty="0">
                <a:latin typeface="+mj-lt"/>
              </a:rPr>
              <a:t> = 4</a:t>
            </a:r>
          </a:p>
          <a:p>
            <a:pPr>
              <a:defRPr/>
            </a:pP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err="1">
                <a:latin typeface="+mj-lt"/>
              </a:rPr>
              <a:t>argv</a:t>
            </a:r>
            <a:r>
              <a:rPr lang="en-US" altLang="ko-KR" sz="1600" dirty="0">
                <a:latin typeface="+mj-lt"/>
              </a:rPr>
              <a:t>[0] =&gt; “</a:t>
            </a:r>
            <a:r>
              <a:rPr lang="en-US" altLang="ko-KR" sz="1600" dirty="0" err="1">
                <a:latin typeface="+mj-lt"/>
              </a:rPr>
              <a:t>a.out</a:t>
            </a:r>
            <a:r>
              <a:rPr lang="en-US" altLang="ko-KR" sz="1600" dirty="0">
                <a:latin typeface="+mj-lt"/>
              </a:rPr>
              <a:t>”</a:t>
            </a:r>
          </a:p>
          <a:p>
            <a:pPr>
              <a:defRPr/>
            </a:pP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err="1">
                <a:latin typeface="+mj-lt"/>
              </a:rPr>
              <a:t>argv</a:t>
            </a:r>
            <a:r>
              <a:rPr lang="en-US" altLang="ko-KR" sz="1600" dirty="0">
                <a:latin typeface="+mj-lt"/>
              </a:rPr>
              <a:t>[1] =&gt; “c”</a:t>
            </a:r>
          </a:p>
          <a:p>
            <a:pPr>
              <a:defRPr/>
            </a:pP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err="1">
                <a:latin typeface="+mj-lt"/>
              </a:rPr>
              <a:t>argv</a:t>
            </a:r>
            <a:r>
              <a:rPr lang="en-US" altLang="ko-KR" sz="1600" dirty="0">
                <a:latin typeface="+mj-lt"/>
              </a:rPr>
              <a:t>[2] =&gt; “java”</a:t>
            </a:r>
          </a:p>
          <a:p>
            <a:pPr>
              <a:defRPr/>
            </a:pP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err="1">
                <a:latin typeface="+mj-lt"/>
              </a:rPr>
              <a:t>argv</a:t>
            </a:r>
            <a:r>
              <a:rPr lang="en-US" altLang="ko-KR" sz="1600" dirty="0">
                <a:latin typeface="+mj-lt"/>
              </a:rPr>
              <a:t>[3] =&gt; “</a:t>
            </a:r>
            <a:r>
              <a:rPr lang="en-US" altLang="ko-KR" sz="1600" dirty="0" err="1">
                <a:latin typeface="+mj-lt"/>
              </a:rPr>
              <a:t>pascal</a:t>
            </a:r>
            <a:r>
              <a:rPr lang="en-US" altLang="ko-KR" sz="1600" dirty="0">
                <a:latin typeface="+mj-lt"/>
              </a:rPr>
              <a:t>”</a:t>
            </a:r>
          </a:p>
        </p:txBody>
      </p:sp>
      <p:graphicFrame>
        <p:nvGraphicFramePr>
          <p:cNvPr id="11" name="Group 93">
            <a:extLst>
              <a:ext uri="{FF2B5EF4-FFF2-40B4-BE49-F238E27FC236}">
                <a16:creationId xmlns:a16="http://schemas.microsoft.com/office/drawing/2014/main" id="{8DE6CEAC-8921-4053-B12C-AEA6029B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302573"/>
              </p:ext>
            </p:extLst>
          </p:nvPr>
        </p:nvGraphicFramePr>
        <p:xfrm>
          <a:off x="6506526" y="3646321"/>
          <a:ext cx="3175000" cy="503238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\0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72">
            <a:extLst>
              <a:ext uri="{FF2B5EF4-FFF2-40B4-BE49-F238E27FC236}">
                <a16:creationId xmlns:a16="http://schemas.microsoft.com/office/drawing/2014/main" id="{DBABD786-B224-4E80-8628-D56E91E91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77750"/>
              </p:ext>
            </p:extLst>
          </p:nvPr>
        </p:nvGraphicFramePr>
        <p:xfrm>
          <a:off x="6506526" y="2493797"/>
          <a:ext cx="3810000" cy="50482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\0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Line 94">
            <a:extLst>
              <a:ext uri="{FF2B5EF4-FFF2-40B4-BE49-F238E27FC236}">
                <a16:creationId xmlns:a16="http://schemas.microsoft.com/office/drawing/2014/main" id="{186B7019-C418-4787-ACB6-0FC248601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902" y="278113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4" name="Line 95">
            <a:extLst>
              <a:ext uri="{FF2B5EF4-FFF2-40B4-BE49-F238E27FC236}">
                <a16:creationId xmlns:a16="http://schemas.microsoft.com/office/drawing/2014/main" id="{7D00347C-FE74-463B-B7DD-5D4199860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902" y="3357396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5" name="Line 96">
            <a:extLst>
              <a:ext uri="{FF2B5EF4-FFF2-40B4-BE49-F238E27FC236}">
                <a16:creationId xmlns:a16="http://schemas.microsoft.com/office/drawing/2014/main" id="{7E06F7E0-8E22-4BD0-A5D5-1EFD97D07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902" y="386063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6" name="Line 97">
            <a:extLst>
              <a:ext uri="{FF2B5EF4-FFF2-40B4-BE49-F238E27FC236}">
                <a16:creationId xmlns:a16="http://schemas.microsoft.com/office/drawing/2014/main" id="{7D5B7DE6-7B0C-4362-8DA3-2521ED524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902" y="4581359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7" name="Rectangle 98">
            <a:extLst>
              <a:ext uri="{FF2B5EF4-FFF2-40B4-BE49-F238E27FC236}">
                <a16:creationId xmlns:a16="http://schemas.microsoft.com/office/drawing/2014/main" id="{62D35055-9FCE-4833-9DFD-2EBEB45DC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877" y="2493796"/>
            <a:ext cx="647700" cy="576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charset="0"/>
              </a:rPr>
              <a:t>4</a:t>
            </a:r>
          </a:p>
        </p:txBody>
      </p:sp>
      <p:sp>
        <p:nvSpPr>
          <p:cNvPr id="18" name="Text Box 99">
            <a:extLst>
              <a:ext uri="{FF2B5EF4-FFF2-40B4-BE49-F238E27FC236}">
                <a16:creationId xmlns:a16="http://schemas.microsoft.com/office/drawing/2014/main" id="{320E79BD-A7ED-427E-BEE5-9B67E5B76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876" y="2185582"/>
            <a:ext cx="647700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 err="1">
                <a:latin typeface="+mj-lt"/>
              </a:rPr>
              <a:t>argc</a:t>
            </a:r>
            <a:endParaRPr lang="en-US" altLang="ko-KR" sz="1600" dirty="0">
              <a:latin typeface="+mj-lt"/>
            </a:endParaRPr>
          </a:p>
        </p:txBody>
      </p:sp>
      <p:sp>
        <p:nvSpPr>
          <p:cNvPr id="19" name="Text Box 100">
            <a:extLst>
              <a:ext uri="{FF2B5EF4-FFF2-40B4-BE49-F238E27FC236}">
                <a16:creationId xmlns:a16="http://schemas.microsoft.com/office/drawing/2014/main" id="{FA744611-2097-4D14-BE24-8499B6764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428" y="2226247"/>
            <a:ext cx="1008063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 err="1">
                <a:latin typeface="+mj-lt"/>
              </a:rPr>
              <a:t>argv</a:t>
            </a:r>
            <a:endParaRPr lang="en-US" altLang="ko-KR" sz="1600" dirty="0">
              <a:latin typeface="+mj-lt"/>
            </a:endParaRPr>
          </a:p>
        </p:txBody>
      </p:sp>
      <p:sp>
        <p:nvSpPr>
          <p:cNvPr id="20" name="Text Box 101">
            <a:extLst>
              <a:ext uri="{FF2B5EF4-FFF2-40B4-BE49-F238E27FC236}">
                <a16:creationId xmlns:a16="http://schemas.microsoft.com/office/drawing/2014/main" id="{72BD7DB8-9E18-4BE4-BAC8-5BAFC6D5E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805" y="5195517"/>
            <a:ext cx="727154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i="1" dirty="0" err="1">
                <a:solidFill>
                  <a:srgbClr val="2A3990"/>
                </a:solidFill>
                <a:latin typeface="+mj-lt"/>
              </a:rPr>
              <a:t>argv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배열은 몇 개의 요소를 가짐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첫번째 요소는 실행파일 명을 가리킴</a:t>
            </a:r>
            <a:r>
              <a:rPr lang="en-US" altLang="ko-KR" sz="1600" dirty="0">
                <a:latin typeface="+mj-lt"/>
              </a:rPr>
              <a:t> (</a:t>
            </a:r>
            <a:r>
              <a:rPr lang="en-US" altLang="ko-KR" sz="1600" dirty="0" err="1">
                <a:latin typeface="+mj-lt"/>
              </a:rPr>
              <a:t>a.out</a:t>
            </a:r>
            <a:r>
              <a:rPr lang="en-US" altLang="ko-KR" sz="1600" dirty="0">
                <a:latin typeface="+mj-lt"/>
              </a:rPr>
              <a:t>). </a:t>
            </a:r>
            <a:r>
              <a:rPr lang="ko-KR" altLang="en-US" sz="1600" dirty="0">
                <a:latin typeface="+mj-lt"/>
              </a:rPr>
              <a:t>이것은 프로그램에서 자동으로 지원되는 것임</a:t>
            </a:r>
            <a:r>
              <a:rPr lang="en-US" altLang="ko-KR" sz="16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4745-0E72-49BF-BD67-DE9F0577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버블정렬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A666-DB46-4864-8B31-80460E2D6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버블정렬의</a:t>
            </a:r>
            <a:r>
              <a:rPr lang="ko-KR" altLang="en-US" dirty="0"/>
              <a:t> 기본 개념</a:t>
            </a:r>
            <a:endParaRPr lang="en-US" altLang="ko-KR" dirty="0"/>
          </a:p>
          <a:p>
            <a:pPr lvl="1"/>
            <a:r>
              <a:rPr lang="ko-KR" altLang="en-US" dirty="0"/>
              <a:t>인접하는 두 항을 비교하여 </a:t>
            </a:r>
            <a:r>
              <a:rPr lang="ko-KR" altLang="en-US" dirty="0" err="1"/>
              <a:t>뒷</a:t>
            </a:r>
            <a:r>
              <a:rPr lang="ko-KR" altLang="en-US" dirty="0"/>
              <a:t> 항이 앞 항보다 작으면 </a:t>
            </a:r>
            <a:r>
              <a:rPr lang="ko-KR" altLang="en-US" dirty="0" err="1"/>
              <a:t>두항을</a:t>
            </a:r>
            <a:r>
              <a:rPr lang="ko-KR" altLang="en-US" dirty="0"/>
              <a:t> 교환</a:t>
            </a:r>
            <a:endParaRPr lang="en-US" altLang="ko-KR" dirty="0"/>
          </a:p>
          <a:p>
            <a:pPr lvl="1"/>
            <a:r>
              <a:rPr lang="ko-KR" altLang="en-US" dirty="0"/>
              <a:t>원리는 간단하나 교환 횟수가 많은 단점</a:t>
            </a:r>
            <a:endParaRPr lang="en-US" altLang="ko-KR" dirty="0"/>
          </a:p>
          <a:p>
            <a:pPr lvl="1"/>
            <a:r>
              <a:rPr lang="ko-KR" altLang="en-US" dirty="0"/>
              <a:t>시간 복잡도</a:t>
            </a:r>
            <a:r>
              <a:rPr lang="en-US" altLang="ko-KR" dirty="0"/>
              <a:t>: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32B2-CA3B-468C-80A0-F310AC5F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B7A9B-5A1C-4975-91E3-565DFA82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bubble sort animation">
            <a:extLst>
              <a:ext uri="{FF2B5EF4-FFF2-40B4-BE49-F238E27FC236}">
                <a16:creationId xmlns:a16="http://schemas.microsoft.com/office/drawing/2014/main" id="{C9BBFB28-8E66-4C5E-834F-9B75A0CA65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66" y="3346864"/>
            <a:ext cx="4753704" cy="167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771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8228-026C-4CD1-BA99-13E2470A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실행 시 </a:t>
            </a:r>
            <a:r>
              <a:rPr lang="en-US" altLang="ko-KR" dirty="0"/>
              <a:t>main()</a:t>
            </a:r>
            <a:r>
              <a:rPr lang="ko-KR" altLang="en-US" dirty="0"/>
              <a:t> 인수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F13-C61E-4D59-B17D-98E22038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Repl.it</a:t>
            </a:r>
            <a:r>
              <a:rPr lang="ko-KR" altLang="en-US" dirty="0"/>
              <a:t>에서 실습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코드에</a:t>
            </a:r>
            <a:r>
              <a:rPr lang="en-US" altLang="ko-KR" dirty="0"/>
              <a:t> </a:t>
            </a:r>
            <a:r>
              <a:rPr lang="ko-KR" altLang="en-US" dirty="0"/>
              <a:t>클릭한 상태에서 </a:t>
            </a:r>
            <a:r>
              <a:rPr lang="en-US" altLang="ko-KR" dirty="0"/>
              <a:t>F1 key </a:t>
            </a:r>
            <a:r>
              <a:rPr lang="ko-KR" altLang="en-US" dirty="0"/>
              <a:t>누른 후</a:t>
            </a:r>
            <a:r>
              <a:rPr lang="en-US" altLang="ko-KR" dirty="0"/>
              <a:t>, </a:t>
            </a:r>
            <a:r>
              <a:rPr lang="ko-KR" altLang="en-US" dirty="0"/>
              <a:t>나타나는 창에 </a:t>
            </a:r>
            <a:r>
              <a:rPr lang="en-US" altLang="ko-KR" dirty="0"/>
              <a:t>open shell </a:t>
            </a:r>
            <a:r>
              <a:rPr lang="ko-KR" altLang="en-US" dirty="0"/>
              <a:t>이라고 치고 </a:t>
            </a:r>
            <a:r>
              <a:rPr lang="en-US" altLang="ko-KR" dirty="0"/>
              <a:t>enter </a:t>
            </a:r>
            <a:r>
              <a:rPr lang="ko-KR" altLang="en-US" dirty="0"/>
              <a:t>하면 다음과 같이 실행 창 아래에 </a:t>
            </a:r>
            <a:r>
              <a:rPr lang="en-US" altLang="ko-KR" dirty="0"/>
              <a:t>shell </a:t>
            </a:r>
            <a:r>
              <a:rPr lang="ko-KR" altLang="en-US" dirty="0"/>
              <a:t> 창이 나타난다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1A85-D241-4861-A6D2-8E600F9D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01E6F-8001-4160-B9C3-FC5A0D4D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40</a:t>
            </a:fld>
            <a:endParaRPr lang="en-US"/>
          </a:p>
        </p:txBody>
      </p:sp>
      <p:pic>
        <p:nvPicPr>
          <p:cNvPr id="6" name="그림 4" descr="화면 캡처">
            <a:extLst>
              <a:ext uri="{FF2B5EF4-FFF2-40B4-BE49-F238E27FC236}">
                <a16:creationId xmlns:a16="http://schemas.microsoft.com/office/drawing/2014/main" id="{E6ACC1AA-24A7-493B-AD49-322C12014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46" y="2565201"/>
            <a:ext cx="6205128" cy="3168352"/>
          </a:xfrm>
          <a:prstGeom prst="rect">
            <a:avLst/>
          </a:prstGeom>
        </p:spPr>
      </p:pic>
      <p:sp>
        <p:nvSpPr>
          <p:cNvPr id="7" name="모서리가 둥근 직사각형 8">
            <a:extLst>
              <a:ext uri="{FF2B5EF4-FFF2-40B4-BE49-F238E27FC236}">
                <a16:creationId xmlns:a16="http://schemas.microsoft.com/office/drawing/2014/main" id="{02733604-7CD9-424F-BF10-202C98177D42}"/>
              </a:ext>
            </a:extLst>
          </p:cNvPr>
          <p:cNvSpPr/>
          <p:nvPr/>
        </p:nvSpPr>
        <p:spPr>
          <a:xfrm>
            <a:off x="6548774" y="5112020"/>
            <a:ext cx="3384376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3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85A5-52D1-49E9-9888-156205C3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실행 시 </a:t>
            </a:r>
            <a:r>
              <a:rPr lang="en-US" altLang="ko-KR" dirty="0"/>
              <a:t>main()</a:t>
            </a:r>
            <a:r>
              <a:rPr lang="ko-KR" altLang="en-US" dirty="0"/>
              <a:t> 인수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0413-3546-4B90-BEE3-B929894F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A4D32-5597-4A64-BB95-874476AE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3B613-9220-4910-B1B0-926BC4B2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41</a:t>
            </a:fld>
            <a:endParaRPr lang="en-US"/>
          </a:p>
        </p:txBody>
      </p:sp>
      <p:pic>
        <p:nvPicPr>
          <p:cNvPr id="6" name="내용 개체 틀 6" descr="화면 캡처">
            <a:extLst>
              <a:ext uri="{FF2B5EF4-FFF2-40B4-BE49-F238E27FC236}">
                <a16:creationId xmlns:a16="http://schemas.microsoft.com/office/drawing/2014/main" id="{86AC8E92-1B0A-4969-B741-21F96A02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13" y="1899710"/>
            <a:ext cx="8179863" cy="2354402"/>
          </a:xfrm>
          <a:prstGeom prst="rect">
            <a:avLst/>
          </a:prstGeom>
        </p:spPr>
      </p:pic>
      <p:sp>
        <p:nvSpPr>
          <p:cNvPr id="7" name="모서리가 둥근 직사각형 8">
            <a:extLst>
              <a:ext uri="{FF2B5EF4-FFF2-40B4-BE49-F238E27FC236}">
                <a16:creationId xmlns:a16="http://schemas.microsoft.com/office/drawing/2014/main" id="{3D16D36C-4B22-452F-8E35-06C2409FAE18}"/>
              </a:ext>
            </a:extLst>
          </p:cNvPr>
          <p:cNvSpPr/>
          <p:nvPr/>
        </p:nvSpPr>
        <p:spPr>
          <a:xfrm>
            <a:off x="4094653" y="1875260"/>
            <a:ext cx="2160240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10">
            <a:extLst>
              <a:ext uri="{FF2B5EF4-FFF2-40B4-BE49-F238E27FC236}">
                <a16:creationId xmlns:a16="http://schemas.microsoft.com/office/drawing/2014/main" id="{561542B3-9C31-43A6-B6E0-5051EC754C23}"/>
              </a:ext>
            </a:extLst>
          </p:cNvPr>
          <p:cNvCxnSpPr/>
          <p:nvPr/>
        </p:nvCxnSpPr>
        <p:spPr>
          <a:xfrm flipH="1">
            <a:off x="6024344" y="1492503"/>
            <a:ext cx="792088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40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DB04-30A1-44E5-BDD7-ED1614EB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실행 시 </a:t>
            </a:r>
            <a:r>
              <a:rPr lang="en-US" altLang="ko-KR" dirty="0"/>
              <a:t>main()</a:t>
            </a:r>
            <a:r>
              <a:rPr lang="ko-KR" altLang="en-US" dirty="0"/>
              <a:t> 인수 전달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0F52-792E-4DB9-B113-E0C5E734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2AFFF-F7BB-4DA3-89C8-4A6B7EA7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D138F-1B63-4AC4-8053-4B7038CF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7C4F5-B656-41CC-9BA4-62E698329771}"/>
              </a:ext>
            </a:extLst>
          </p:cNvPr>
          <p:cNvSpPr/>
          <p:nvPr/>
        </p:nvSpPr>
        <p:spPr>
          <a:xfrm>
            <a:off x="839912" y="1145339"/>
            <a:ext cx="7313488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count,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s=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"#=%d,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[0]=%s\n"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(count=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count&lt;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count++)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[%d] = %s\n"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count,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[count]);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puts(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"No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comand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line arguments"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argc;i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s+=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2" descr="화면 캡처">
            <a:extLst>
              <a:ext uri="{FF2B5EF4-FFF2-40B4-BE49-F238E27FC236}">
                <a16:creationId xmlns:a16="http://schemas.microsoft.com/office/drawing/2014/main" id="{EB44CB89-2D00-4BAC-B828-58E6075FA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10" y="4206150"/>
            <a:ext cx="4277491" cy="1440160"/>
          </a:xfrm>
          <a:prstGeom prst="rect">
            <a:avLst/>
          </a:prstGeom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id="{B6139DB9-756F-49D6-B064-0C5DAFFB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210" y="1442797"/>
            <a:ext cx="3312095" cy="40957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+mj-lt"/>
              </a:rPr>
              <a:t>Point to the program filename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40BB858-1C2E-435A-9F75-5F8A7A2DDB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8792" y="1647583"/>
            <a:ext cx="1296418" cy="43507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6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C33D-F145-445C-91CA-A0268015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atoi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119E-5568-46DD-91A5-78B4F7C6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정수로 변환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20524-C168-4C62-861F-44E21D2A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89F7B-1734-4CB4-A770-8EEF32DC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43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9E898AD-CD25-45F8-B1B5-7DB6C3D9A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656" y="1855264"/>
            <a:ext cx="6696744" cy="338138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atoi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(const char *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		</a:t>
            </a: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function prototype */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AF370B3-7972-4446-AC0B-A18DA40A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657" y="2722711"/>
            <a:ext cx="6696744" cy="707886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(“%d %d %d “, </a:t>
            </a:r>
            <a:r>
              <a:rPr lang="en-US" altLang="ko-KR" sz="1600" dirty="0" err="1">
                <a:latin typeface="+mj-lt"/>
              </a:rPr>
              <a:t>atoi</a:t>
            </a:r>
            <a:r>
              <a:rPr lang="en-US" altLang="ko-KR" sz="1600" dirty="0">
                <a:latin typeface="+mj-lt"/>
              </a:rPr>
              <a:t>(“a”), </a:t>
            </a:r>
            <a:r>
              <a:rPr lang="en-US" altLang="ko-KR" sz="1600" dirty="0" err="1">
                <a:latin typeface="+mj-lt"/>
              </a:rPr>
              <a:t>atoi</a:t>
            </a:r>
            <a:r>
              <a:rPr lang="en-US" altLang="ko-KR" sz="1600" dirty="0">
                <a:latin typeface="+mj-lt"/>
              </a:rPr>
              <a:t>(“100.78”), </a:t>
            </a:r>
            <a:r>
              <a:rPr lang="en-US" altLang="ko-KR" sz="1600" dirty="0" err="1">
                <a:latin typeface="+mj-lt"/>
              </a:rPr>
              <a:t>atoi</a:t>
            </a:r>
            <a:r>
              <a:rPr lang="en-US" altLang="ko-KR" sz="1600" dirty="0">
                <a:latin typeface="+mj-lt"/>
              </a:rPr>
              <a:t>(“12A”));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</a:rPr>
              <a:t>		</a:t>
            </a:r>
          </a:p>
        </p:txBody>
      </p:sp>
      <p:sp>
        <p:nvSpPr>
          <p:cNvPr id="8" name="순서도: 문서 6">
            <a:extLst>
              <a:ext uri="{FF2B5EF4-FFF2-40B4-BE49-F238E27FC236}">
                <a16:creationId xmlns:a16="http://schemas.microsoft.com/office/drawing/2014/main" id="{EC3CD245-4ED2-4B5F-B233-7769F9150B83}"/>
              </a:ext>
            </a:extLst>
          </p:cNvPr>
          <p:cNvSpPr/>
          <p:nvPr/>
        </p:nvSpPr>
        <p:spPr>
          <a:xfrm>
            <a:off x="7814673" y="3290075"/>
            <a:ext cx="2228974" cy="419854"/>
          </a:xfrm>
          <a:prstGeom prst="flowChartDocument">
            <a:avLst/>
          </a:prstGeom>
          <a:solidFill>
            <a:srgbClr val="CEF2CF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0 100 12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99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0AB8-4BE4-405A-9650-AABB67CC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atof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CFAF-6F4F-4136-AFD5-644BCA88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실수</a:t>
            </a:r>
            <a:r>
              <a:rPr lang="en-US" altLang="ko-KR" dirty="0"/>
              <a:t>(double)</a:t>
            </a:r>
            <a:r>
              <a:rPr lang="ko-KR" altLang="en-US" dirty="0"/>
              <a:t>로 변환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E8846-E16A-478E-93C5-A651DBB0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0CC8D-DADD-49C7-B282-67637B4D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8585ED-E1FA-48C6-9C03-98D0F6B6EF00}"/>
              </a:ext>
            </a:extLst>
          </p:cNvPr>
          <p:cNvSpPr/>
          <p:nvPr/>
        </p:nvSpPr>
        <p:spPr>
          <a:xfrm>
            <a:off x="926387" y="1630188"/>
            <a:ext cx="7457326" cy="5139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gets()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strcat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num1[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 num2[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"Input a number 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gets(num1);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Input a number 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gets(num2);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f=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(num2);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n%d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, %f\n"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f);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strcat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(num1,num2) = %s\n"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(num1,num2)); 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"num1 + num2 = %f\n"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i+f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88D0A-A1B5-42DE-8045-EAA191C3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980" y="4710113"/>
            <a:ext cx="2743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8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6BC9-7031-4323-86AE-BF39CEA6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문자열의 사용법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393B-DF70-4E42-B141-D0EFB013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배열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21DD3-72CB-4895-88E7-6566F16E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7D71F-41EE-49AF-A5F6-A2A844C8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Group 48">
            <a:extLst>
              <a:ext uri="{FF2B5EF4-FFF2-40B4-BE49-F238E27FC236}">
                <a16:creationId xmlns:a16="http://schemas.microsoft.com/office/drawing/2014/main" id="{B70F63CC-39C5-4B99-88DC-3DF25A7C4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50299"/>
              </p:ext>
            </p:extLst>
          </p:nvPr>
        </p:nvGraphicFramePr>
        <p:xfrm>
          <a:off x="2855640" y="2499642"/>
          <a:ext cx="6553200" cy="4318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\0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\0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5">
            <a:extLst>
              <a:ext uri="{FF2B5EF4-FFF2-40B4-BE49-F238E27FC236}">
                <a16:creationId xmlns:a16="http://schemas.microsoft.com/office/drawing/2014/main" id="{6B91D66B-EED8-4B97-8F5C-2D22C185E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41354"/>
              </p:ext>
            </p:extLst>
          </p:nvPr>
        </p:nvGraphicFramePr>
        <p:xfrm>
          <a:off x="2855640" y="2931690"/>
          <a:ext cx="6553200" cy="33528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6">
            <a:extLst>
              <a:ext uri="{FF2B5EF4-FFF2-40B4-BE49-F238E27FC236}">
                <a16:creationId xmlns:a16="http://schemas.microsoft.com/office/drawing/2014/main" id="{2CACCEFF-107C-4B66-8550-5E6C68B60581}"/>
              </a:ext>
            </a:extLst>
          </p:cNvPr>
          <p:cNvSpPr/>
          <p:nvPr/>
        </p:nvSpPr>
        <p:spPr>
          <a:xfrm>
            <a:off x="2855640" y="1920934"/>
            <a:ext cx="6480720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/>
              <a:t>string[15] = “C PROGRAMMING”;</a:t>
            </a:r>
            <a:endParaRPr lang="ko-KR" altLang="en-US" dirty="0"/>
          </a:p>
        </p:txBody>
      </p:sp>
      <p:graphicFrame>
        <p:nvGraphicFramePr>
          <p:cNvPr id="9" name="Group 48">
            <a:extLst>
              <a:ext uri="{FF2B5EF4-FFF2-40B4-BE49-F238E27FC236}">
                <a16:creationId xmlns:a16="http://schemas.microsoft.com/office/drawing/2014/main" id="{0EDF832A-CD95-4ED3-8FBB-E3408B78F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66765"/>
              </p:ext>
            </p:extLst>
          </p:nvPr>
        </p:nvGraphicFramePr>
        <p:xfrm>
          <a:off x="2856112" y="4782042"/>
          <a:ext cx="6553200" cy="4318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!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\0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15">
            <a:extLst>
              <a:ext uri="{FF2B5EF4-FFF2-40B4-BE49-F238E27FC236}">
                <a16:creationId xmlns:a16="http://schemas.microsoft.com/office/drawing/2014/main" id="{D7A614BC-136C-4937-83BE-57F056D63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87955"/>
              </p:ext>
            </p:extLst>
          </p:nvPr>
        </p:nvGraphicFramePr>
        <p:xfrm>
          <a:off x="2856112" y="5213842"/>
          <a:ext cx="6553200" cy="33528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직사각형 9">
            <a:extLst>
              <a:ext uri="{FF2B5EF4-FFF2-40B4-BE49-F238E27FC236}">
                <a16:creationId xmlns:a16="http://schemas.microsoft.com/office/drawing/2014/main" id="{72B6A0BB-04E7-4A17-BD40-D73B3D183953}"/>
              </a:ext>
            </a:extLst>
          </p:cNvPr>
          <p:cNvSpPr/>
          <p:nvPr/>
        </p:nvSpPr>
        <p:spPr>
          <a:xfrm>
            <a:off x="2856112" y="3917698"/>
            <a:ext cx="6527546" cy="7203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string[13] = ‘!’;</a:t>
            </a:r>
          </a:p>
          <a:p>
            <a:r>
              <a:rPr lang="en-US" altLang="ko-KR" dirty="0"/>
              <a:t>puts(&amp;string[2]);		</a:t>
            </a:r>
            <a:r>
              <a:rPr lang="en-US" altLang="ko-KR" dirty="0">
                <a:solidFill>
                  <a:srgbClr val="00B050"/>
                </a:solidFill>
              </a:rPr>
              <a:t>// print : PROGRAMMING!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BA524-8487-4405-98D4-60CBB44CBA55}"/>
              </a:ext>
            </a:extLst>
          </p:cNvPr>
          <p:cNvSpPr txBox="1"/>
          <p:nvPr/>
        </p:nvSpPr>
        <p:spPr>
          <a:xfrm>
            <a:off x="1207214" y="1520368"/>
            <a:ext cx="579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 </a:t>
            </a:r>
            <a:r>
              <a:rPr lang="ko-KR" altLang="en-US" dirty="0"/>
              <a:t>문자가 나올 때 까지 문자들의 나열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2E9A7-AFAD-4D1C-84DB-C2BF83A1FE43}"/>
              </a:ext>
            </a:extLst>
          </p:cNvPr>
          <p:cNvSpPr txBox="1"/>
          <p:nvPr/>
        </p:nvSpPr>
        <p:spPr>
          <a:xfrm>
            <a:off x="1207214" y="3492440"/>
            <a:ext cx="579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를 이용하여 각 문자에 접근가능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86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70AC-A522-4A7E-9B69-8445446F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문자열의 사용법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F806-8F61-4256-95D7-B5CD8FAA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포인터를 이용하여 문자열 나타내기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AD4DA-B70B-458D-ADBD-EFA1498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FD3D3-6651-4778-B9DC-E5F718D6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6" name="Group 42">
            <a:extLst>
              <a:ext uri="{FF2B5EF4-FFF2-40B4-BE49-F238E27FC236}">
                <a16:creationId xmlns:a16="http://schemas.microsoft.com/office/drawing/2014/main" id="{D79CC938-CB1C-4614-B5BA-209814EC8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01502"/>
              </p:ext>
            </p:extLst>
          </p:nvPr>
        </p:nvGraphicFramePr>
        <p:xfrm>
          <a:off x="2882748" y="2696410"/>
          <a:ext cx="6480720" cy="430213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3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\0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3">
            <a:extLst>
              <a:ext uri="{FF2B5EF4-FFF2-40B4-BE49-F238E27FC236}">
                <a16:creationId xmlns:a16="http://schemas.microsoft.com/office/drawing/2014/main" id="{12D3F2BC-8DC1-4B13-B95C-9F3BEF1C3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720" y="2047121"/>
            <a:ext cx="7207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ko-KR" sz="1600">
              <a:latin typeface="+mj-lt"/>
            </a:endParaRPr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ECB99269-8D8C-4A70-8942-76B3FD77D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995" y="2047121"/>
            <a:ext cx="93662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</a:rPr>
              <a:t>string</a:t>
            </a:r>
            <a:endParaRPr lang="ko-KR" altLang="en-US" sz="1600" dirty="0">
              <a:latin typeface="+mj-lt"/>
            </a:endParaRPr>
          </a:p>
        </p:txBody>
      </p:sp>
      <p:sp>
        <p:nvSpPr>
          <p:cNvPr id="9" name="Line 45">
            <a:extLst>
              <a:ext uri="{FF2B5EF4-FFF2-40B4-BE49-F238E27FC236}">
                <a16:creationId xmlns:a16="http://schemas.microsoft.com/office/drawing/2014/main" id="{39547113-045E-4273-9A93-DF7154ACA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3081" y="2264609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0" name="직사각형 8">
            <a:extLst>
              <a:ext uri="{FF2B5EF4-FFF2-40B4-BE49-F238E27FC236}">
                <a16:creationId xmlns:a16="http://schemas.microsoft.com/office/drawing/2014/main" id="{5D759518-015D-4657-BA33-1E2AD212644D}"/>
              </a:ext>
            </a:extLst>
          </p:cNvPr>
          <p:cNvSpPr/>
          <p:nvPr/>
        </p:nvSpPr>
        <p:spPr>
          <a:xfrm>
            <a:off x="4106884" y="2047121"/>
            <a:ext cx="5112568" cy="4333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/>
              <a:t>*string = “C PROGRAMMING”;</a:t>
            </a:r>
            <a:endParaRPr lang="ko-KR" altLang="en-US" dirty="0"/>
          </a:p>
        </p:txBody>
      </p:sp>
      <p:sp>
        <p:nvSpPr>
          <p:cNvPr id="11" name="Text Box 46">
            <a:extLst>
              <a:ext uri="{FF2B5EF4-FFF2-40B4-BE49-F238E27FC236}">
                <a16:creationId xmlns:a16="http://schemas.microsoft.com/office/drawing/2014/main" id="{6FB2D459-B8FB-4A81-A6B6-05B10FDA4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748" y="4278309"/>
            <a:ext cx="6121400" cy="11922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dirty="0">
                <a:latin typeface="Arial" charset="0"/>
              </a:rPr>
              <a:t>string+=2;			</a:t>
            </a:r>
            <a:r>
              <a:rPr lang="en-US" altLang="ko-KR" sz="1600" dirty="0">
                <a:solidFill>
                  <a:srgbClr val="009900"/>
                </a:solidFill>
                <a:latin typeface="Arial" charset="0"/>
              </a:rPr>
              <a:t>/* string points to char ‘P’ */</a:t>
            </a:r>
            <a:br>
              <a:rPr lang="en-US" altLang="ko-KR" sz="1600" dirty="0">
                <a:latin typeface="Arial" charset="0"/>
              </a:rPr>
            </a:br>
            <a:r>
              <a:rPr lang="en-US" altLang="ko-KR" sz="1600" dirty="0">
                <a:latin typeface="Arial" charset="0"/>
              </a:rPr>
              <a:t>puts(string);      		</a:t>
            </a:r>
            <a:r>
              <a:rPr lang="en-US" altLang="ko-KR" sz="1600" dirty="0">
                <a:solidFill>
                  <a:srgbClr val="009900"/>
                </a:solidFill>
                <a:latin typeface="Arial" charset="0"/>
              </a:rPr>
              <a:t>/* Print : </a:t>
            </a:r>
            <a:r>
              <a:rPr lang="en-US" altLang="ko-KR" sz="1600" i="1" dirty="0">
                <a:solidFill>
                  <a:srgbClr val="0070C0"/>
                </a:solidFill>
                <a:latin typeface="Arial" charset="0"/>
              </a:rPr>
              <a:t>PROGRAMMING</a:t>
            </a:r>
            <a:r>
              <a:rPr lang="en-US" altLang="ko-KR" sz="1600" dirty="0">
                <a:latin typeface="Arial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Arial" charset="0"/>
              </a:rPr>
              <a:t>*/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600" dirty="0">
                <a:latin typeface="Arial" charset="0"/>
              </a:rPr>
              <a:t>*string=‘A’;		</a:t>
            </a:r>
            <a:r>
              <a:rPr lang="en-US" altLang="ko-KR" sz="1600" dirty="0">
                <a:solidFill>
                  <a:srgbClr val="009900"/>
                </a:solidFill>
                <a:latin typeface="Arial" charset="0"/>
              </a:rPr>
              <a:t>/* </a:t>
            </a:r>
            <a:r>
              <a:rPr lang="en-US" altLang="ko-KR" sz="1600" dirty="0">
                <a:solidFill>
                  <a:srgbClr val="CC0066"/>
                </a:solidFill>
                <a:latin typeface="Arial" charset="0"/>
              </a:rPr>
              <a:t>Error</a:t>
            </a:r>
            <a:r>
              <a:rPr lang="en-US" altLang="ko-KR" sz="1600" dirty="0">
                <a:solidFill>
                  <a:srgbClr val="009900"/>
                </a:solidFill>
                <a:latin typeface="Arial" charset="0"/>
              </a:rPr>
              <a:t> */</a:t>
            </a:r>
            <a:br>
              <a:rPr lang="en-US" altLang="ko-KR" sz="1600" dirty="0">
                <a:solidFill>
                  <a:srgbClr val="009900"/>
                </a:solidFill>
                <a:latin typeface="Arial" charset="0"/>
              </a:rPr>
            </a:br>
            <a:r>
              <a:rPr lang="en-US" altLang="ko-KR" sz="1600" dirty="0">
                <a:latin typeface="Arial" charset="0"/>
              </a:rPr>
              <a:t>string[0]=‘A’; 		</a:t>
            </a:r>
            <a:r>
              <a:rPr lang="en-US" altLang="ko-KR" sz="1600" dirty="0">
                <a:solidFill>
                  <a:srgbClr val="009900"/>
                </a:solidFill>
                <a:latin typeface="Arial" charset="0"/>
              </a:rPr>
              <a:t>/* </a:t>
            </a:r>
            <a:r>
              <a:rPr lang="en-US" altLang="ko-KR" sz="1600" dirty="0">
                <a:solidFill>
                  <a:srgbClr val="CC0066"/>
                </a:solidFill>
                <a:latin typeface="Arial" charset="0"/>
              </a:rPr>
              <a:t>Error</a:t>
            </a:r>
            <a:r>
              <a:rPr lang="en-US" altLang="ko-KR" sz="1600" dirty="0">
                <a:solidFill>
                  <a:srgbClr val="009900"/>
                </a:solidFill>
                <a:latin typeface="Arial" charset="0"/>
              </a:rPr>
              <a:t> */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46424-4A30-4E5A-A5E3-37A24CE79B30}"/>
              </a:ext>
            </a:extLst>
          </p:cNvPr>
          <p:cNvSpPr txBox="1"/>
          <p:nvPr/>
        </p:nvSpPr>
        <p:spPr>
          <a:xfrm>
            <a:off x="1525712" y="1601650"/>
            <a:ext cx="407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포인터로 문자열 </a:t>
            </a:r>
            <a:r>
              <a:rPr lang="ko-KR" altLang="en-US" dirty="0" err="1"/>
              <a:t>리터럴을</a:t>
            </a:r>
            <a:r>
              <a:rPr lang="ko-KR" altLang="en-US" dirty="0"/>
              <a:t> 가리키게 함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14339-1937-4491-95F9-DDAD878EA7ED}"/>
              </a:ext>
            </a:extLst>
          </p:cNvPr>
          <p:cNvSpPr txBox="1"/>
          <p:nvPr/>
        </p:nvSpPr>
        <p:spPr>
          <a:xfrm>
            <a:off x="1646593" y="3772556"/>
            <a:ext cx="407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문자열의 내용을 수정할 수 없음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39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F447-0725-4469-A21F-7B96BB99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처리를 위한 포인터의 사용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8E1B-D7DF-47B9-896B-2ECA2758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포인터를 이용하여 개별 요소 출력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A7A35-0417-4D9B-8C4C-983E6157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E13E2-0209-4403-8384-17CA63EB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EC73B9-2F3E-491E-A9CB-09B297F42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04" y="1871131"/>
            <a:ext cx="4527981" cy="36921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[Ex] 	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/* Print Strings –using pointer</a:t>
            </a:r>
            <a:r>
              <a:rPr lang="ko-KR" altLang="en-US" dirty="0">
                <a:solidFill>
                  <a:srgbClr val="008000"/>
                </a:solidFill>
                <a:latin typeface="+mj-lt"/>
              </a:rPr>
              <a:t>*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/</a:t>
            </a:r>
          </a:p>
          <a:p>
            <a:pPr>
              <a:lnSpc>
                <a:spcPct val="115000"/>
              </a:lnSpc>
              <a:defRPr/>
            </a:pPr>
            <a:endParaRPr lang="en-US" altLang="ko-KR" dirty="0">
              <a:solidFill>
                <a:srgbClr val="008000"/>
              </a:solidFill>
              <a:latin typeface="+mj-lt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	 </a:t>
            </a:r>
            <a:r>
              <a:rPr lang="en-US" altLang="ko-KR" dirty="0" err="1">
                <a:latin typeface="+mj-lt"/>
              </a:rPr>
              <a:t>int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main() {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solidFill>
                  <a:srgbClr val="008000"/>
                </a:solidFill>
                <a:latin typeface="+mj-lt"/>
              </a:rPr>
              <a:t>	      </a:t>
            </a:r>
            <a:r>
              <a:rPr lang="en-US" altLang="ko-KR" dirty="0">
                <a:latin typeface="+mj-lt"/>
              </a:rPr>
              <a:t>char *p;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	      char *buffer = “Hello!”;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	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	      for(p=buffer; *p != ‘\0’; p++)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		</a:t>
            </a:r>
            <a:r>
              <a:rPr lang="en-US" altLang="ko-KR" dirty="0" err="1">
                <a:latin typeface="+mj-lt"/>
              </a:rPr>
              <a:t>printf</a:t>
            </a:r>
            <a:r>
              <a:rPr lang="en-US" altLang="ko-KR" dirty="0">
                <a:latin typeface="+mj-lt"/>
              </a:rPr>
              <a:t>(“%c”, *p);</a:t>
            </a:r>
          </a:p>
          <a:p>
            <a:pPr>
              <a:lnSpc>
                <a:spcPct val="115000"/>
              </a:lnSpc>
              <a:defRPr/>
            </a:pPr>
            <a:endParaRPr lang="en-US" altLang="ko-KR" dirty="0">
              <a:latin typeface="+mj-lt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	      return 0;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	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DAAA0BB1-B83A-4B26-A07B-5B20D1E42C1A}"/>
              </a:ext>
            </a:extLst>
          </p:cNvPr>
          <p:cNvSpPr>
            <a:spLocks/>
          </p:cNvSpPr>
          <p:nvPr/>
        </p:nvSpPr>
        <p:spPr bwMode="auto">
          <a:xfrm>
            <a:off x="5362891" y="3954048"/>
            <a:ext cx="124911" cy="429840"/>
          </a:xfrm>
          <a:prstGeom prst="rightBracket">
            <a:avLst>
              <a:gd name="adj" fmla="val 67222"/>
            </a:avLst>
          </a:prstGeom>
          <a:noFill/>
          <a:ln w="12700">
            <a:solidFill>
              <a:srgbClr val="5F5F5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749F4A-662B-4348-8AF5-9573E34AE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841" y="1871131"/>
            <a:ext cx="4527981" cy="36921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[Ex] 	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/* Print Strings –using index</a:t>
            </a:r>
            <a:r>
              <a:rPr lang="ko-KR" altLang="en-US" dirty="0">
                <a:solidFill>
                  <a:srgbClr val="008000"/>
                </a:solidFill>
                <a:latin typeface="+mj-lt"/>
              </a:rPr>
              <a:t>*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/</a:t>
            </a:r>
          </a:p>
          <a:p>
            <a:pPr>
              <a:lnSpc>
                <a:spcPct val="115000"/>
              </a:lnSpc>
              <a:defRPr/>
            </a:pPr>
            <a:endParaRPr lang="en-US" altLang="ko-KR" dirty="0">
              <a:solidFill>
                <a:srgbClr val="008000"/>
              </a:solidFill>
              <a:latin typeface="+mj-lt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	 </a:t>
            </a:r>
            <a:r>
              <a:rPr lang="en-US" altLang="ko-KR" dirty="0" err="1">
                <a:latin typeface="+mj-lt"/>
              </a:rPr>
              <a:t>int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main() {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solidFill>
                  <a:srgbClr val="008000"/>
                </a:solidFill>
                <a:latin typeface="+mj-lt"/>
              </a:rPr>
              <a:t>	</a:t>
            </a:r>
            <a:r>
              <a:rPr lang="en-US" altLang="ko-KR" dirty="0">
                <a:latin typeface="+mj-lt"/>
              </a:rPr>
              <a:t>      char *buffer = “Hello!”;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	      </a:t>
            </a:r>
            <a:r>
              <a:rPr lang="en-US" altLang="ko-KR" dirty="0" err="1">
                <a:latin typeface="+mj-lt"/>
              </a:rPr>
              <a:t>int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i</a:t>
            </a:r>
            <a:r>
              <a:rPr lang="en-US" altLang="ko-KR" dirty="0">
                <a:latin typeface="+mj-lt"/>
              </a:rPr>
              <a:t>;</a:t>
            </a:r>
          </a:p>
          <a:p>
            <a:pPr>
              <a:lnSpc>
                <a:spcPct val="115000"/>
              </a:lnSpc>
              <a:defRPr/>
            </a:pPr>
            <a:endParaRPr lang="en-US" altLang="ko-KR" dirty="0">
              <a:latin typeface="+mj-lt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	      for(</a:t>
            </a:r>
            <a:r>
              <a:rPr lang="en-US" altLang="ko-KR" dirty="0" err="1">
                <a:latin typeface="+mj-lt"/>
              </a:rPr>
              <a:t>i</a:t>
            </a:r>
            <a:r>
              <a:rPr lang="en-US" altLang="ko-KR" dirty="0">
                <a:latin typeface="+mj-lt"/>
              </a:rPr>
              <a:t>=0; buffer[</a:t>
            </a:r>
            <a:r>
              <a:rPr lang="en-US" altLang="ko-KR" dirty="0" err="1">
                <a:latin typeface="+mj-lt"/>
              </a:rPr>
              <a:t>i</a:t>
            </a:r>
            <a:r>
              <a:rPr lang="en-US" altLang="ko-KR" dirty="0">
                <a:latin typeface="+mj-lt"/>
              </a:rPr>
              <a:t>] != ‘\0’; </a:t>
            </a:r>
            <a:r>
              <a:rPr lang="en-US" altLang="ko-KR" dirty="0" err="1">
                <a:latin typeface="+mj-lt"/>
              </a:rPr>
              <a:t>i</a:t>
            </a:r>
            <a:r>
              <a:rPr lang="en-US" altLang="ko-KR" dirty="0">
                <a:latin typeface="+mj-lt"/>
              </a:rPr>
              <a:t>++)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		</a:t>
            </a:r>
            <a:r>
              <a:rPr lang="en-US" altLang="ko-KR" dirty="0" err="1">
                <a:latin typeface="+mj-lt"/>
              </a:rPr>
              <a:t>printf</a:t>
            </a:r>
            <a:r>
              <a:rPr lang="en-US" altLang="ko-KR" dirty="0">
                <a:latin typeface="+mj-lt"/>
              </a:rPr>
              <a:t>(“%c”, buffer[</a:t>
            </a:r>
            <a:r>
              <a:rPr lang="en-US" altLang="ko-KR" dirty="0" err="1">
                <a:latin typeface="+mj-lt"/>
              </a:rPr>
              <a:t>i</a:t>
            </a:r>
            <a:r>
              <a:rPr lang="en-US" altLang="ko-KR" dirty="0">
                <a:latin typeface="+mj-lt"/>
              </a:rPr>
              <a:t>]);</a:t>
            </a:r>
          </a:p>
          <a:p>
            <a:pPr>
              <a:lnSpc>
                <a:spcPct val="115000"/>
              </a:lnSpc>
              <a:defRPr/>
            </a:pPr>
            <a:endParaRPr lang="en-US" altLang="ko-KR" dirty="0">
              <a:latin typeface="+mj-lt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	      return 0;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dirty="0">
                <a:latin typeface="+mj-lt"/>
              </a:rPr>
              <a:t>	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19D5B8DE-336C-40B3-889A-CA2F7EC70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679" y="5025540"/>
            <a:ext cx="1152525" cy="647700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+mj-lt"/>
              </a:rPr>
              <a:t>Hello!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B3B95CB-923E-47A5-948E-0ED761F9D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346" y="3309825"/>
            <a:ext cx="1993900" cy="6477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+mj-lt"/>
              </a:rPr>
              <a:t>Equivalent to :</a:t>
            </a:r>
            <a:br>
              <a:rPr lang="en-US" altLang="ko-KR" sz="1600" dirty="0">
                <a:latin typeface="+mj-lt"/>
              </a:rPr>
            </a:b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(“%s”, buffer);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56699907-C7BF-4F56-9ECF-4A9227F1028C}"/>
              </a:ext>
            </a:extLst>
          </p:cNvPr>
          <p:cNvSpPr/>
          <p:nvPr/>
        </p:nvSpPr>
        <p:spPr>
          <a:xfrm>
            <a:off x="7494708" y="3954049"/>
            <a:ext cx="72008" cy="50937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B926-6510-49DC-8D89-732E6E35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처리를 위한 포인터의 사용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4073-CB65-48D3-BDCA-52D818F1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역순으로 문자열 출력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DA25E-D40B-4B30-9A2A-8825639D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43179-C8F0-4C31-AE78-0E2A99F7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4E0FFC-AC69-4A78-862B-A4CB86E9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975" y="1738988"/>
            <a:ext cx="4895850" cy="392582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dirty="0">
                <a:latin typeface="+mj-lt"/>
              </a:rPr>
              <a:t>[Ex]</a:t>
            </a:r>
          </a:p>
          <a:p>
            <a:pPr>
              <a:defRPr/>
            </a:pPr>
            <a:r>
              <a:rPr lang="en-US" altLang="ko-KR" dirty="0">
                <a:latin typeface="+mj-lt"/>
              </a:rPr>
              <a:t>	</a:t>
            </a:r>
            <a:r>
              <a:rPr lang="en-US" altLang="ko-KR" dirty="0" err="1">
                <a:latin typeface="+mj-lt"/>
              </a:rPr>
              <a:t>int</a:t>
            </a:r>
            <a:r>
              <a:rPr lang="en-US" altLang="ko-KR" dirty="0">
                <a:latin typeface="+mj-lt"/>
              </a:rPr>
              <a:t> main(void) {	</a:t>
            </a:r>
          </a:p>
          <a:p>
            <a:pPr>
              <a:defRPr/>
            </a:pPr>
            <a:r>
              <a:rPr lang="en-US" altLang="ko-KR" dirty="0">
                <a:latin typeface="+mj-lt"/>
              </a:rPr>
              <a:t>	      char *p= “</a:t>
            </a:r>
            <a:r>
              <a:rPr lang="en-US" altLang="ko-KR" dirty="0" err="1">
                <a:latin typeface="+mj-lt"/>
              </a:rPr>
              <a:t>unix</a:t>
            </a:r>
            <a:r>
              <a:rPr lang="en-US" altLang="ko-KR" dirty="0">
                <a:latin typeface="+mj-lt"/>
              </a:rPr>
              <a:t>”, *q;	</a:t>
            </a:r>
          </a:p>
          <a:p>
            <a:pPr>
              <a:defRPr/>
            </a:pPr>
            <a:r>
              <a:rPr lang="en-US" altLang="ko-KR" dirty="0">
                <a:latin typeface="+mj-lt"/>
              </a:rPr>
              <a:t>	      q=p;	</a:t>
            </a:r>
          </a:p>
          <a:p>
            <a:pPr>
              <a:defRPr/>
            </a:pPr>
            <a:endParaRPr lang="en-US" altLang="ko-KR" dirty="0">
              <a:latin typeface="+mj-lt"/>
            </a:endParaRPr>
          </a:p>
          <a:p>
            <a:pPr>
              <a:defRPr/>
            </a:pPr>
            <a:r>
              <a:rPr lang="en-US" altLang="ko-KR" dirty="0">
                <a:latin typeface="+mj-lt"/>
              </a:rPr>
              <a:t>	      </a:t>
            </a:r>
            <a:r>
              <a:rPr lang="en-US" altLang="ko-KR" dirty="0">
                <a:solidFill>
                  <a:srgbClr val="3366FF"/>
                </a:solidFill>
                <a:latin typeface="+mj-lt"/>
              </a:rPr>
              <a:t>while(*p) p++;</a:t>
            </a:r>
            <a:r>
              <a:rPr lang="en-US" altLang="ko-KR" dirty="0">
                <a:latin typeface="+mj-lt"/>
              </a:rPr>
              <a:t> 	</a:t>
            </a:r>
          </a:p>
          <a:p>
            <a:pPr>
              <a:defRPr/>
            </a:pPr>
            <a:r>
              <a:rPr lang="en-US" altLang="ko-KR" dirty="0">
                <a:latin typeface="+mj-lt"/>
              </a:rPr>
              <a:t>  	      while(p&gt;q) {</a:t>
            </a:r>
          </a:p>
          <a:p>
            <a:pPr>
              <a:defRPr/>
            </a:pPr>
            <a:r>
              <a:rPr lang="en-US" altLang="ko-KR" dirty="0">
                <a:latin typeface="+mj-lt"/>
              </a:rPr>
              <a:t>	              p--;	 </a:t>
            </a:r>
          </a:p>
          <a:p>
            <a:pPr>
              <a:defRPr/>
            </a:pPr>
            <a:r>
              <a:rPr lang="en-US" altLang="ko-KR" dirty="0">
                <a:latin typeface="+mj-lt"/>
              </a:rPr>
              <a:t>	              </a:t>
            </a:r>
            <a:r>
              <a:rPr lang="en-US" altLang="ko-KR" dirty="0" err="1">
                <a:latin typeface="+mj-lt"/>
              </a:rPr>
              <a:t>putchar</a:t>
            </a:r>
            <a:r>
              <a:rPr lang="en-US" altLang="ko-KR" dirty="0">
                <a:latin typeface="+mj-lt"/>
              </a:rPr>
              <a:t> (*p); </a:t>
            </a:r>
          </a:p>
          <a:p>
            <a:pPr>
              <a:defRPr/>
            </a:pPr>
            <a:r>
              <a:rPr lang="en-US" altLang="ko-KR" dirty="0">
                <a:latin typeface="+mj-lt"/>
              </a:rPr>
              <a:t>	      }	</a:t>
            </a:r>
          </a:p>
          <a:p>
            <a:pPr>
              <a:defRPr/>
            </a:pPr>
            <a:r>
              <a:rPr lang="en-US" altLang="ko-KR" dirty="0">
                <a:latin typeface="+mj-lt"/>
              </a:rPr>
              <a:t>	      </a:t>
            </a:r>
            <a:r>
              <a:rPr lang="en-US" altLang="ko-KR" dirty="0" err="1">
                <a:latin typeface="+mj-lt"/>
              </a:rPr>
              <a:t>putchar</a:t>
            </a:r>
            <a:r>
              <a:rPr lang="en-US" altLang="ko-KR" dirty="0">
                <a:latin typeface="+mj-lt"/>
              </a:rPr>
              <a:t>(‘\n’);</a:t>
            </a:r>
          </a:p>
          <a:p>
            <a:pPr>
              <a:defRPr/>
            </a:pPr>
            <a:endParaRPr lang="en-US" altLang="ko-KR" dirty="0">
              <a:latin typeface="+mj-lt"/>
            </a:endParaRPr>
          </a:p>
          <a:p>
            <a:pPr>
              <a:defRPr/>
            </a:pPr>
            <a:r>
              <a:rPr lang="en-US" altLang="ko-KR" dirty="0">
                <a:latin typeface="+mj-lt"/>
              </a:rPr>
              <a:t>	     return 0;</a:t>
            </a:r>
          </a:p>
          <a:p>
            <a:pPr>
              <a:defRPr/>
            </a:pPr>
            <a:r>
              <a:rPr lang="en-US" altLang="ko-KR" dirty="0">
                <a:latin typeface="+mj-lt"/>
              </a:rPr>
              <a:t>	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7E5D94-E922-4532-B9E9-1D908001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787" y="248844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charset="0"/>
              </a:rPr>
              <a:t>u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4C6204-B049-4BCA-B9CB-260B66827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787" y="279324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charset="0"/>
              </a:rPr>
              <a:t>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E28D58-B00B-4672-965A-35BCA4929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787" y="309804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charset="0"/>
              </a:rPr>
              <a:t>i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51D1432-467B-43BD-AD50-F33270EC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787" y="340284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charset="0"/>
              </a:rPr>
              <a:t>x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AE298E9-3207-4B20-B47F-8C3476EEF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787" y="370764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</a:rPr>
              <a:t>\0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C966F5AC-E7CA-47CE-8E2F-C4468B9DC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2787" y="233604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F3C092D6-46E0-4DBA-BEF2-A994B6B2A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9587" y="233604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6A7F14E9-DA66-40C4-8D48-6A136A535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2787" y="401244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4C9CCDCE-FD05-411A-9463-B76AA5CDB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9587" y="401244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AD3F26BF-9076-4E51-8A70-8218178C0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187" y="2488447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0D1BC964-B39A-4779-8844-4013D7CC9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587" y="2259848"/>
            <a:ext cx="3365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Arial" charset="0"/>
              </a:rPr>
              <a:t>p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3983E36C-1B85-4490-9E40-154559F13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587" y="248844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Arial" charset="0"/>
              </a:rPr>
              <a:t>q</a:t>
            </a:r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6C7E0010-F32A-41B3-BB76-469857456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187" y="2640847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4D2E356D-B8F7-4197-928A-163ABA9C9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587" y="363144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3366FF"/>
                </a:solidFill>
                <a:latin typeface="Arial" charset="0"/>
              </a:rPr>
              <a:t>p</a:t>
            </a: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93BDD453-0463-4E96-9AF3-04F30B053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187" y="386004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22" name="AutoShape 19">
            <a:extLst>
              <a:ext uri="{FF2B5EF4-FFF2-40B4-BE49-F238E27FC236}">
                <a16:creationId xmlns:a16="http://schemas.microsoft.com/office/drawing/2014/main" id="{7B7FFED9-C855-4C18-9174-536DFD68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547" y="5017111"/>
            <a:ext cx="972343" cy="647700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>
                <a:latin typeface="+mj-lt"/>
              </a:rPr>
              <a:t>xinu</a:t>
            </a:r>
          </a:p>
        </p:txBody>
      </p:sp>
    </p:spTree>
    <p:extLst>
      <p:ext uri="{BB962C8B-B14F-4D97-AF65-F5344CB8AC3E}">
        <p14:creationId xmlns:p14="http://schemas.microsoft.com/office/powerpoint/2010/main" val="112330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-0.0483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5E-6 -0.0467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0" grpId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B926-6510-49DC-8D89-732E6E35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처리를 위한 포인터의 사용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4073-CB65-48D3-BDCA-52D818F1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DA25E-D40B-4B30-9A2A-8825639D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43179-C8F0-4C31-AE78-0E2A99F7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F91524-02C9-4842-8321-0A52A32B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824" y="1237436"/>
            <a:ext cx="5797735" cy="449611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[Ex] #define MAXLINE  100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       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       </a:t>
            </a:r>
            <a:r>
              <a:rPr lang="en-US" altLang="ko-KR" sz="1600" dirty="0" err="1">
                <a:latin typeface="+mj-lt"/>
              </a:rPr>
              <a:t>read_in</a:t>
            </a:r>
            <a:r>
              <a:rPr lang="en-US" altLang="ko-KR" sz="1600" dirty="0">
                <a:latin typeface="+mj-lt"/>
              </a:rPr>
              <a:t>(char s[ ]) {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c, 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en-US" altLang="ko-KR" sz="1600" dirty="0">
                <a:latin typeface="+mj-lt"/>
              </a:rPr>
              <a:t>=0;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while((c = </a:t>
            </a:r>
            <a:r>
              <a:rPr lang="en-US" altLang="ko-KR" sz="1600" dirty="0" err="1">
                <a:latin typeface="+mj-lt"/>
              </a:rPr>
              <a:t>getchar</a:t>
            </a:r>
            <a:r>
              <a:rPr lang="en-US" altLang="ko-KR" sz="1600" dirty="0">
                <a:latin typeface="+mj-lt"/>
              </a:rPr>
              <a:t>( )) != EOF &amp;&amp; c != ‘\n’)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      s[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en-US" altLang="ko-KR" sz="1600" dirty="0">
                <a:latin typeface="+mj-lt"/>
              </a:rPr>
              <a:t>++] = c;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s[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en-US" altLang="ko-KR" sz="1600" dirty="0">
                <a:latin typeface="+mj-lt"/>
              </a:rPr>
              <a:t>] = ‘\0’;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        }</a:t>
            </a:r>
          </a:p>
          <a:p>
            <a:pPr>
              <a:lnSpc>
                <a:spcPct val="95000"/>
              </a:lnSpc>
              <a:defRPr/>
            </a:pPr>
            <a:endParaRPr lang="en-US" altLang="ko-KR" sz="1600" dirty="0">
              <a:latin typeface="+mj-lt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        </a:t>
            </a:r>
            <a:r>
              <a:rPr lang="en-US" altLang="ko-KR" sz="1600" dirty="0" err="1"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main() {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>
                <a:solidFill>
                  <a:srgbClr val="CC0066"/>
                </a:solidFill>
                <a:latin typeface="+mj-lt"/>
              </a:rPr>
              <a:t>char</a:t>
            </a:r>
            <a:r>
              <a:rPr lang="en-US" altLang="ko-KR" sz="1600" dirty="0">
                <a:latin typeface="+mj-lt"/>
              </a:rPr>
              <a:t> line[MAXLINE], </a:t>
            </a:r>
            <a:r>
              <a:rPr lang="en-US" altLang="ko-KR" sz="1600" dirty="0">
                <a:solidFill>
                  <a:srgbClr val="CC0066"/>
                </a:solidFill>
                <a:latin typeface="+mj-lt"/>
              </a:rPr>
              <a:t>*</a:t>
            </a:r>
            <a:r>
              <a:rPr lang="en-US" altLang="ko-KR" sz="1600" dirty="0">
                <a:latin typeface="+mj-lt"/>
              </a:rPr>
              <a:t>change(</a:t>
            </a:r>
            <a:r>
              <a:rPr lang="en-US" altLang="ko-KR" sz="1600" dirty="0">
                <a:solidFill>
                  <a:srgbClr val="CC0066"/>
                </a:solidFill>
                <a:latin typeface="+mj-lt"/>
              </a:rPr>
              <a:t>char *</a:t>
            </a:r>
            <a:r>
              <a:rPr lang="en-US" altLang="ko-KR" sz="1600" dirty="0">
                <a:latin typeface="+mj-lt"/>
              </a:rPr>
              <a:t>);</a:t>
            </a:r>
          </a:p>
          <a:p>
            <a:pPr>
              <a:lnSpc>
                <a:spcPct val="95000"/>
              </a:lnSpc>
              <a:defRPr/>
            </a:pPr>
            <a:endParaRPr lang="en-US" altLang="ko-KR" sz="1600" dirty="0">
              <a:latin typeface="+mj-lt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(“\</a:t>
            </a:r>
            <a:r>
              <a:rPr lang="en-US" altLang="ko-KR" sz="1600" dirty="0" err="1">
                <a:latin typeface="+mj-lt"/>
              </a:rPr>
              <a:t>nWhat</a:t>
            </a:r>
            <a:r>
              <a:rPr lang="en-US" altLang="ko-KR" sz="1600" dirty="0">
                <a:latin typeface="+mj-lt"/>
              </a:rPr>
              <a:t> is your favorite line?  “);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read_in</a:t>
            </a:r>
            <a:r>
              <a:rPr lang="en-US" altLang="ko-KR" sz="1600" dirty="0">
                <a:latin typeface="+mj-lt"/>
              </a:rPr>
              <a:t>(line);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(“%s\n\</a:t>
            </a:r>
            <a:r>
              <a:rPr lang="en-US" altLang="ko-KR" sz="1600" dirty="0" err="1">
                <a:latin typeface="+mj-lt"/>
              </a:rPr>
              <a:t>n%s</a:t>
            </a:r>
            <a:r>
              <a:rPr lang="en-US" altLang="ko-KR" sz="1600" dirty="0">
                <a:latin typeface="+mj-lt"/>
              </a:rPr>
              <a:t>\n”,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       “Here it is after being changed:”, change(line));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return 0;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        }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49446341-85F2-4D9C-8863-F6AECE419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645" y="3539523"/>
            <a:ext cx="0" cy="22860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6A49A83-4F6A-4D98-A3B0-147BCD719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177" y="1227695"/>
            <a:ext cx="3697441" cy="30822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ko-KR" altLang="en-US" sz="1600" dirty="0">
                <a:latin typeface="+mj-lt"/>
              </a:rPr>
              <a:t>  </a:t>
            </a:r>
            <a:r>
              <a:rPr lang="en-US" altLang="ko-KR" sz="1600" dirty="0">
                <a:latin typeface="+mj-lt"/>
              </a:rPr>
              <a:t>char *change(const char *s) {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        static char </a:t>
            </a:r>
            <a:r>
              <a:rPr lang="en-US" altLang="ko-KR" sz="1600" dirty="0" err="1">
                <a:latin typeface="+mj-lt"/>
              </a:rPr>
              <a:t>new_string</a:t>
            </a:r>
            <a:r>
              <a:rPr lang="en-US" altLang="ko-KR" sz="1600" dirty="0">
                <a:latin typeface="+mj-lt"/>
              </a:rPr>
              <a:t>[MAXLINE];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        char   *p = </a:t>
            </a:r>
            <a:r>
              <a:rPr lang="en-US" altLang="ko-KR" sz="1600" dirty="0" err="1">
                <a:latin typeface="+mj-lt"/>
              </a:rPr>
              <a:t>new_string</a:t>
            </a:r>
            <a:r>
              <a:rPr lang="en-US" altLang="ko-KR" sz="1600" dirty="0">
                <a:latin typeface="+mj-lt"/>
              </a:rPr>
              <a:t>;</a:t>
            </a:r>
          </a:p>
          <a:p>
            <a:pPr>
              <a:lnSpc>
                <a:spcPct val="95000"/>
              </a:lnSpc>
              <a:defRPr/>
            </a:pPr>
            <a:endParaRPr lang="en-US" altLang="ko-KR" sz="1600" dirty="0">
              <a:latin typeface="+mj-lt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       *p++ = ‘\t’;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        for( ; *s != ‘\0’; ++s) 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if(*s == ‘e’)   *p++ = ‘E’;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else if(*s == ‘ ‘) {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     *p++ = ‘\n’;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     *p++ = ‘\t’;}	   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	 else *p ++ = *s;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       *p = ‘\0’;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1600" dirty="0">
                <a:latin typeface="+mj-lt"/>
              </a:rPr>
              <a:t>        return </a:t>
            </a:r>
            <a:r>
              <a:rPr lang="en-US" altLang="ko-KR" sz="1600" dirty="0" err="1">
                <a:latin typeface="+mj-lt"/>
              </a:rPr>
              <a:t>new_string</a:t>
            </a:r>
            <a:r>
              <a:rPr lang="en-US" altLang="ko-KR" sz="1600" dirty="0">
                <a:latin typeface="+mj-lt"/>
              </a:rPr>
              <a:t>;     }</a:t>
            </a:r>
            <a:endParaRPr lang="ko-KR" altLang="en-US" sz="1600" dirty="0">
              <a:latin typeface="+mj-lt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37DCC367-E741-4C21-A0B2-34F791D6C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477" y="2963261"/>
            <a:ext cx="4076700" cy="57626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latin typeface="+mj-lt"/>
              </a:rPr>
              <a:t>리턴 및 매개 변수 유형이 </a:t>
            </a:r>
            <a:br>
              <a:rPr lang="en-US" altLang="ko-KR" sz="1600" dirty="0">
                <a:latin typeface="+mj-lt"/>
              </a:rPr>
            </a:br>
            <a:r>
              <a:rPr lang="ko-KR" altLang="en-US" sz="1600" dirty="0">
                <a:latin typeface="+mj-lt"/>
              </a:rPr>
              <a:t>모두 </a:t>
            </a:r>
            <a:r>
              <a:rPr lang="ko-KR" altLang="en-US" sz="1600" dirty="0">
                <a:solidFill>
                  <a:srgbClr val="CC0066"/>
                </a:solidFill>
                <a:latin typeface="+mj-lt"/>
              </a:rPr>
              <a:t>문자 포인터 </a:t>
            </a:r>
            <a:r>
              <a:rPr lang="ko-KR" altLang="en-US" sz="1600" dirty="0">
                <a:latin typeface="+mj-lt"/>
              </a:rPr>
              <a:t>인 함수 프로토 타입</a:t>
            </a:r>
            <a:endParaRPr lang="en-US" altLang="ko-KR" sz="1600" dirty="0">
              <a:solidFill>
                <a:srgbClr val="CC0066"/>
              </a:solidFill>
              <a:latin typeface="+mj-lt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A9061842-2112-4EE5-B1E8-AF8ADB819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977" y="4275502"/>
            <a:ext cx="3697441" cy="1393828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altLang="ko-KR" sz="1400" dirty="0">
              <a:latin typeface="+mj-lt"/>
            </a:endParaRPr>
          </a:p>
          <a:p>
            <a:pPr>
              <a:defRPr/>
            </a:pPr>
            <a:r>
              <a:rPr lang="en-US" altLang="ko-KR" sz="1400" dirty="0">
                <a:latin typeface="+mj-lt"/>
              </a:rPr>
              <a:t>What is your favorite line?  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she sells sea shells</a:t>
            </a:r>
          </a:p>
          <a:p>
            <a:pPr>
              <a:defRPr/>
            </a:pPr>
            <a:r>
              <a:rPr lang="en-US" altLang="ko-KR" sz="1400" dirty="0">
                <a:latin typeface="+mj-lt"/>
              </a:rPr>
              <a:t>Here it is after being changed:</a:t>
            </a:r>
          </a:p>
          <a:p>
            <a:pPr>
              <a:defRPr/>
            </a:pPr>
            <a:r>
              <a:rPr lang="en-US" altLang="ko-KR" sz="1400" dirty="0">
                <a:latin typeface="+mj-lt"/>
              </a:rPr>
              <a:t>        </a:t>
            </a:r>
            <a:r>
              <a:rPr lang="en-US" altLang="ko-KR" sz="1400" dirty="0" err="1">
                <a:latin typeface="+mj-lt"/>
              </a:rPr>
              <a:t>shE</a:t>
            </a:r>
            <a:endParaRPr lang="en-US" altLang="ko-KR" sz="1400" dirty="0">
              <a:latin typeface="+mj-lt"/>
            </a:endParaRPr>
          </a:p>
          <a:p>
            <a:pPr>
              <a:defRPr/>
            </a:pPr>
            <a:r>
              <a:rPr lang="en-US" altLang="ko-KR" sz="1400" dirty="0">
                <a:latin typeface="+mj-lt"/>
              </a:rPr>
              <a:t>        </a:t>
            </a:r>
            <a:r>
              <a:rPr lang="en-US" altLang="ko-KR" sz="1400" dirty="0" err="1">
                <a:latin typeface="+mj-lt"/>
              </a:rPr>
              <a:t>sElls</a:t>
            </a:r>
            <a:endParaRPr lang="en-US" altLang="ko-KR" sz="1400" dirty="0">
              <a:latin typeface="+mj-lt"/>
            </a:endParaRPr>
          </a:p>
          <a:p>
            <a:pPr>
              <a:defRPr/>
            </a:pPr>
            <a:r>
              <a:rPr lang="en-US" altLang="ko-KR" sz="1400" dirty="0">
                <a:latin typeface="+mj-lt"/>
              </a:rPr>
              <a:t>        </a:t>
            </a:r>
            <a:r>
              <a:rPr lang="en-US" altLang="ko-KR" sz="1400" dirty="0" err="1">
                <a:latin typeface="+mj-lt"/>
              </a:rPr>
              <a:t>sEa</a:t>
            </a:r>
            <a:endParaRPr lang="en-US" altLang="ko-KR" sz="1400" dirty="0">
              <a:latin typeface="+mj-lt"/>
            </a:endParaRPr>
          </a:p>
          <a:p>
            <a:pPr>
              <a:defRPr/>
            </a:pPr>
            <a:r>
              <a:rPr lang="en-US" altLang="ko-KR" sz="1400" dirty="0">
                <a:latin typeface="+mj-lt"/>
              </a:rPr>
              <a:t>        </a:t>
            </a:r>
            <a:r>
              <a:rPr lang="en-US" altLang="ko-KR" sz="1400" dirty="0" err="1">
                <a:latin typeface="+mj-lt"/>
              </a:rPr>
              <a:t>shElls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8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24B1-D1CF-468D-A431-5F73A12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버블정렬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4F38-811E-498E-B866-4D1D6E3D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D83D4-6F1A-4359-905F-FE72D87C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CB525-175C-4E13-A06D-1DFE7923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EDFA3-049B-486E-85B4-AB742FE4A25A}"/>
              </a:ext>
            </a:extLst>
          </p:cNvPr>
          <p:cNvSpPr/>
          <p:nvPr/>
        </p:nvSpPr>
        <p:spPr>
          <a:xfrm>
            <a:off x="1148546" y="1227695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Arial" charset="0"/>
              </a:rPr>
              <a:t>int</a:t>
            </a:r>
            <a:r>
              <a:rPr kumimoji="1" lang="ko-KR" altLang="en-US" dirty="0">
                <a:latin typeface="Arial" charset="0"/>
              </a:rPr>
              <a:t> </a:t>
            </a:r>
            <a:r>
              <a:rPr kumimoji="1" lang="en-US" altLang="ko-KR" dirty="0">
                <a:latin typeface="Arial" charset="0"/>
              </a:rPr>
              <a:t>a[] ={23,78,45,8,32,56}; </a:t>
            </a:r>
            <a:endParaRPr lang="ko-KR" altLang="en-US" dirty="0"/>
          </a:p>
        </p:txBody>
      </p:sp>
      <p:grpSp>
        <p:nvGrpSpPr>
          <p:cNvPr id="7" name="그룹 4">
            <a:extLst>
              <a:ext uri="{FF2B5EF4-FFF2-40B4-BE49-F238E27FC236}">
                <a16:creationId xmlns:a16="http://schemas.microsoft.com/office/drawing/2014/main" id="{2A633BC2-7F4F-4E0B-9F80-A7E09A3F23D2}"/>
              </a:ext>
            </a:extLst>
          </p:cNvPr>
          <p:cNvGrpSpPr/>
          <p:nvPr/>
        </p:nvGrpSpPr>
        <p:grpSpPr>
          <a:xfrm>
            <a:off x="1931091" y="2121138"/>
            <a:ext cx="2794865" cy="557995"/>
            <a:chOff x="3245207" y="2939312"/>
            <a:chExt cx="2794865" cy="557995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8" name="그룹 2">
              <a:extLst>
                <a:ext uri="{FF2B5EF4-FFF2-40B4-BE49-F238E27FC236}">
                  <a16:creationId xmlns:a16="http://schemas.microsoft.com/office/drawing/2014/main" id="{ED5AC094-84AA-4A6C-AACD-27567C390654}"/>
                </a:ext>
              </a:extLst>
            </p:cNvPr>
            <p:cNvGrpSpPr/>
            <p:nvPr/>
          </p:nvGrpSpPr>
          <p:grpSpPr>
            <a:xfrm>
              <a:off x="3245207" y="2939312"/>
              <a:ext cx="1856255" cy="557995"/>
              <a:chOff x="4488597" y="2275734"/>
              <a:chExt cx="1374591" cy="557995"/>
            </a:xfrm>
            <a:grpFill/>
          </p:grpSpPr>
          <p:sp>
            <p:nvSpPr>
              <p:cNvPr id="11" name="직사각형 17">
                <a:extLst>
                  <a:ext uri="{FF2B5EF4-FFF2-40B4-BE49-F238E27FC236}">
                    <a16:creationId xmlns:a16="http://schemas.microsoft.com/office/drawing/2014/main" id="{CBC1E3EC-2189-44CD-816F-4DDF8A05AB4A}"/>
                  </a:ext>
                </a:extLst>
              </p:cNvPr>
              <p:cNvSpPr/>
              <p:nvPr/>
            </p:nvSpPr>
            <p:spPr>
              <a:xfrm>
                <a:off x="4488597" y="2275736"/>
                <a:ext cx="332352" cy="557993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23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12" name="직사각형 18">
                <a:extLst>
                  <a:ext uri="{FF2B5EF4-FFF2-40B4-BE49-F238E27FC236}">
                    <a16:creationId xmlns:a16="http://schemas.microsoft.com/office/drawing/2014/main" id="{9296656A-6A02-412E-9B1B-0B6F07ADB23C}"/>
                  </a:ext>
                </a:extLst>
              </p:cNvPr>
              <p:cNvSpPr/>
              <p:nvPr/>
            </p:nvSpPr>
            <p:spPr>
              <a:xfrm>
                <a:off x="4833554" y="2275735"/>
                <a:ext cx="332352" cy="557993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78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13" name="직사각형 19">
                <a:extLst>
                  <a:ext uri="{FF2B5EF4-FFF2-40B4-BE49-F238E27FC236}">
                    <a16:creationId xmlns:a16="http://schemas.microsoft.com/office/drawing/2014/main" id="{E0133819-F14B-421C-BB70-A0A3F32BFC3B}"/>
                  </a:ext>
                </a:extLst>
              </p:cNvPr>
              <p:cNvSpPr/>
              <p:nvPr/>
            </p:nvSpPr>
            <p:spPr>
              <a:xfrm>
                <a:off x="5182195" y="2275734"/>
                <a:ext cx="332352" cy="557993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45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14" name="직사각형 20">
                <a:extLst>
                  <a:ext uri="{FF2B5EF4-FFF2-40B4-BE49-F238E27FC236}">
                    <a16:creationId xmlns:a16="http://schemas.microsoft.com/office/drawing/2014/main" id="{E0B75965-E8F9-491F-A136-8BB89D77088D}"/>
                  </a:ext>
                </a:extLst>
              </p:cNvPr>
              <p:cNvSpPr/>
              <p:nvPr/>
            </p:nvSpPr>
            <p:spPr>
              <a:xfrm>
                <a:off x="5530836" y="2275734"/>
                <a:ext cx="332352" cy="557993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8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직사각형 26">
              <a:extLst>
                <a:ext uri="{FF2B5EF4-FFF2-40B4-BE49-F238E27FC236}">
                  <a16:creationId xmlns:a16="http://schemas.microsoft.com/office/drawing/2014/main" id="{19EE5219-1905-41BE-A747-09790CF30378}"/>
                </a:ext>
              </a:extLst>
            </p:cNvPr>
            <p:cNvSpPr/>
            <p:nvPr/>
          </p:nvSpPr>
          <p:spPr>
            <a:xfrm>
              <a:off x="5118483" y="2939312"/>
              <a:ext cx="448810" cy="557993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rPr>
                <a:t>32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0" name="직사각형 27">
              <a:extLst>
                <a:ext uri="{FF2B5EF4-FFF2-40B4-BE49-F238E27FC236}">
                  <a16:creationId xmlns:a16="http://schemas.microsoft.com/office/drawing/2014/main" id="{DAA71B4B-3A5B-4080-A4C5-772B89076E31}"/>
                </a:ext>
              </a:extLst>
            </p:cNvPr>
            <p:cNvSpPr/>
            <p:nvPr/>
          </p:nvSpPr>
          <p:spPr>
            <a:xfrm>
              <a:off x="5591262" y="2939312"/>
              <a:ext cx="448810" cy="557993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rPr>
                <a:t>56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5" name="직사각형 28">
            <a:extLst>
              <a:ext uri="{FF2B5EF4-FFF2-40B4-BE49-F238E27FC236}">
                <a16:creationId xmlns:a16="http://schemas.microsoft.com/office/drawing/2014/main" id="{64D7D5CE-A35C-4CFD-95E3-1EF501701758}"/>
              </a:ext>
            </a:extLst>
          </p:cNvPr>
          <p:cNvSpPr/>
          <p:nvPr/>
        </p:nvSpPr>
        <p:spPr>
          <a:xfrm>
            <a:off x="1748201" y="2021863"/>
            <a:ext cx="254309" cy="8249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이등변 삼각형 29">
            <a:extLst>
              <a:ext uri="{FF2B5EF4-FFF2-40B4-BE49-F238E27FC236}">
                <a16:creationId xmlns:a16="http://schemas.microsoft.com/office/drawing/2014/main" id="{99CBFEEF-1395-4EB5-887C-5210E9E5DBA9}"/>
              </a:ext>
            </a:extLst>
          </p:cNvPr>
          <p:cNvSpPr/>
          <p:nvPr/>
        </p:nvSpPr>
        <p:spPr>
          <a:xfrm rot="16200000">
            <a:off x="2072658" y="2719687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이등변 삼각형 30">
            <a:extLst>
              <a:ext uri="{FF2B5EF4-FFF2-40B4-BE49-F238E27FC236}">
                <a16:creationId xmlns:a16="http://schemas.microsoft.com/office/drawing/2014/main" id="{0CE224AC-A83A-4156-8EDF-F83EA8136795}"/>
              </a:ext>
            </a:extLst>
          </p:cNvPr>
          <p:cNvSpPr/>
          <p:nvPr/>
        </p:nvSpPr>
        <p:spPr>
          <a:xfrm rot="5400000" flipH="1">
            <a:off x="4554676" y="2719687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직선 연결선 32">
            <a:extLst>
              <a:ext uri="{FF2B5EF4-FFF2-40B4-BE49-F238E27FC236}">
                <a16:creationId xmlns:a16="http://schemas.microsoft.com/office/drawing/2014/main" id="{3F415E0C-12F1-4649-9EC6-83ECC6815F56}"/>
              </a:ext>
            </a:extLst>
          </p:cNvPr>
          <p:cNvCxnSpPr>
            <a:stCxn id="16" idx="3"/>
            <a:endCxn id="17" idx="3"/>
          </p:cNvCxnSpPr>
          <p:nvPr/>
        </p:nvCxnSpPr>
        <p:spPr>
          <a:xfrm>
            <a:off x="2273841" y="2846841"/>
            <a:ext cx="22277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4F2AC2-C0AF-4958-8D82-471393B9CEAB}"/>
              </a:ext>
            </a:extLst>
          </p:cNvPr>
          <p:cNvSpPr txBox="1"/>
          <p:nvPr/>
        </p:nvSpPr>
        <p:spPr>
          <a:xfrm>
            <a:off x="2867729" y="2920870"/>
            <a:ext cx="12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  <a:cs typeface="Arial" panose="020B0604020202020204" pitchFamily="34" charset="0"/>
              </a:rPr>
              <a:t>Unsorted</a:t>
            </a: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EF9334-4658-465A-925C-931D108A884E}"/>
              </a:ext>
            </a:extLst>
          </p:cNvPr>
          <p:cNvSpPr txBox="1"/>
          <p:nvPr/>
        </p:nvSpPr>
        <p:spPr>
          <a:xfrm>
            <a:off x="4749925" y="2264174"/>
            <a:ext cx="12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  <a:cs typeface="Arial" panose="020B0604020202020204" pitchFamily="34" charset="0"/>
              </a:rPr>
              <a:t>Original list</a:t>
            </a:r>
            <a:endParaRPr lang="ko-KR" altLang="en-US" b="1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1" name="그룹 35">
            <a:extLst>
              <a:ext uri="{FF2B5EF4-FFF2-40B4-BE49-F238E27FC236}">
                <a16:creationId xmlns:a16="http://schemas.microsoft.com/office/drawing/2014/main" id="{B9E67D89-8745-4574-AC0E-F4FD583191C3}"/>
              </a:ext>
            </a:extLst>
          </p:cNvPr>
          <p:cNvGrpSpPr/>
          <p:nvPr/>
        </p:nvGrpSpPr>
        <p:grpSpPr>
          <a:xfrm>
            <a:off x="1992299" y="3419544"/>
            <a:ext cx="2789585" cy="573627"/>
            <a:chOff x="3250487" y="2939312"/>
            <a:chExt cx="2789585" cy="573627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22" name="그룹 36">
              <a:extLst>
                <a:ext uri="{FF2B5EF4-FFF2-40B4-BE49-F238E27FC236}">
                  <a16:creationId xmlns:a16="http://schemas.microsoft.com/office/drawing/2014/main" id="{563FEFAF-FCBC-4A55-97D3-4909234AD875}"/>
                </a:ext>
              </a:extLst>
            </p:cNvPr>
            <p:cNvGrpSpPr/>
            <p:nvPr/>
          </p:nvGrpSpPr>
          <p:grpSpPr>
            <a:xfrm>
              <a:off x="3250487" y="2939312"/>
              <a:ext cx="1872535" cy="573627"/>
              <a:chOff x="4492505" y="2275734"/>
              <a:chExt cx="1386646" cy="573627"/>
            </a:xfrm>
            <a:grpFill/>
          </p:grpSpPr>
          <p:sp>
            <p:nvSpPr>
              <p:cNvPr id="25" name="직사각형 39">
                <a:extLst>
                  <a:ext uri="{FF2B5EF4-FFF2-40B4-BE49-F238E27FC236}">
                    <a16:creationId xmlns:a16="http://schemas.microsoft.com/office/drawing/2014/main" id="{99E434F4-DF90-4E8B-BAAD-314DA9592717}"/>
                  </a:ext>
                </a:extLst>
              </p:cNvPr>
              <p:cNvSpPr/>
              <p:nvPr/>
            </p:nvSpPr>
            <p:spPr>
              <a:xfrm>
                <a:off x="4866132" y="2275734"/>
                <a:ext cx="332352" cy="557993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23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6" name="직사각형 40">
                <a:extLst>
                  <a:ext uri="{FF2B5EF4-FFF2-40B4-BE49-F238E27FC236}">
                    <a16:creationId xmlns:a16="http://schemas.microsoft.com/office/drawing/2014/main" id="{7310FD4E-E386-452C-800A-100742C17920}"/>
                  </a:ext>
                </a:extLst>
              </p:cNvPr>
              <p:cNvSpPr/>
              <p:nvPr/>
            </p:nvSpPr>
            <p:spPr>
              <a:xfrm>
                <a:off x="5207252" y="2275734"/>
                <a:ext cx="332352" cy="557993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78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7" name="직사각형 41">
                <a:extLst>
                  <a:ext uri="{FF2B5EF4-FFF2-40B4-BE49-F238E27FC236}">
                    <a16:creationId xmlns:a16="http://schemas.microsoft.com/office/drawing/2014/main" id="{60E7E5F0-FD4F-4593-8236-A14B47EAA86A}"/>
                  </a:ext>
                </a:extLst>
              </p:cNvPr>
              <p:cNvSpPr/>
              <p:nvPr/>
            </p:nvSpPr>
            <p:spPr>
              <a:xfrm>
                <a:off x="5546799" y="2275734"/>
                <a:ext cx="332352" cy="557993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45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42">
                <a:extLst>
                  <a:ext uri="{FF2B5EF4-FFF2-40B4-BE49-F238E27FC236}">
                    <a16:creationId xmlns:a16="http://schemas.microsoft.com/office/drawing/2014/main" id="{27A61455-9510-4C39-BEAF-A66C6380BFDB}"/>
                  </a:ext>
                </a:extLst>
              </p:cNvPr>
              <p:cNvSpPr/>
              <p:nvPr/>
            </p:nvSpPr>
            <p:spPr>
              <a:xfrm>
                <a:off x="4492505" y="2291368"/>
                <a:ext cx="332352" cy="557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8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직사각형 37">
              <a:extLst>
                <a:ext uri="{FF2B5EF4-FFF2-40B4-BE49-F238E27FC236}">
                  <a16:creationId xmlns:a16="http://schemas.microsoft.com/office/drawing/2014/main" id="{6924BD1D-D4D7-4FC2-B0ED-6420A5C9C788}"/>
                </a:ext>
              </a:extLst>
            </p:cNvPr>
            <p:cNvSpPr/>
            <p:nvPr/>
          </p:nvSpPr>
          <p:spPr>
            <a:xfrm>
              <a:off x="5132736" y="2939312"/>
              <a:ext cx="448810" cy="557993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rPr>
                <a:t>32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4" name="직사각형 38">
              <a:extLst>
                <a:ext uri="{FF2B5EF4-FFF2-40B4-BE49-F238E27FC236}">
                  <a16:creationId xmlns:a16="http://schemas.microsoft.com/office/drawing/2014/main" id="{CA79F171-355B-4AB5-9560-106D08B7C36D}"/>
                </a:ext>
              </a:extLst>
            </p:cNvPr>
            <p:cNvSpPr/>
            <p:nvPr/>
          </p:nvSpPr>
          <p:spPr>
            <a:xfrm>
              <a:off x="5591262" y="2939312"/>
              <a:ext cx="448810" cy="557993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rPr>
                <a:t>56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29" name="직사각형 43">
            <a:extLst>
              <a:ext uri="{FF2B5EF4-FFF2-40B4-BE49-F238E27FC236}">
                <a16:creationId xmlns:a16="http://schemas.microsoft.com/office/drawing/2014/main" id="{C1CF70ED-3B63-43C7-8277-DE5F7E7CCCB3}"/>
              </a:ext>
            </a:extLst>
          </p:cNvPr>
          <p:cNvSpPr/>
          <p:nvPr/>
        </p:nvSpPr>
        <p:spPr>
          <a:xfrm>
            <a:off x="2313953" y="3322250"/>
            <a:ext cx="254309" cy="8249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이등변 삼각형 44">
            <a:extLst>
              <a:ext uri="{FF2B5EF4-FFF2-40B4-BE49-F238E27FC236}">
                <a16:creationId xmlns:a16="http://schemas.microsoft.com/office/drawing/2014/main" id="{6948E020-DA7D-4F0E-9D32-33E5659106B8}"/>
              </a:ext>
            </a:extLst>
          </p:cNvPr>
          <p:cNvSpPr/>
          <p:nvPr/>
        </p:nvSpPr>
        <p:spPr>
          <a:xfrm rot="16200000">
            <a:off x="2603084" y="4002635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이등변 삼각형 45">
            <a:extLst>
              <a:ext uri="{FF2B5EF4-FFF2-40B4-BE49-F238E27FC236}">
                <a16:creationId xmlns:a16="http://schemas.microsoft.com/office/drawing/2014/main" id="{97E213CA-4FA4-454B-9FF2-99390072311C}"/>
              </a:ext>
            </a:extLst>
          </p:cNvPr>
          <p:cNvSpPr/>
          <p:nvPr/>
        </p:nvSpPr>
        <p:spPr>
          <a:xfrm rot="5400000" flipH="1">
            <a:off x="4578645" y="4002635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2" name="직선 연결선 46">
            <a:extLst>
              <a:ext uri="{FF2B5EF4-FFF2-40B4-BE49-F238E27FC236}">
                <a16:creationId xmlns:a16="http://schemas.microsoft.com/office/drawing/2014/main" id="{5CF18CB5-83CE-47E3-AEF4-2B481B9FE7B6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2693652" y="4129789"/>
            <a:ext cx="1831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4F66FD4-CA41-424D-8DE3-98BE0659C2EF}"/>
              </a:ext>
            </a:extLst>
          </p:cNvPr>
          <p:cNvSpPr txBox="1"/>
          <p:nvPr/>
        </p:nvSpPr>
        <p:spPr>
          <a:xfrm>
            <a:off x="3030184" y="4203818"/>
            <a:ext cx="12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  <a:cs typeface="Arial" panose="020B0604020202020204" pitchFamily="34" charset="0"/>
              </a:rPr>
              <a:t>Unsorted</a:t>
            </a: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389F6-4885-4201-A5C1-801BD0F6953B}"/>
              </a:ext>
            </a:extLst>
          </p:cNvPr>
          <p:cNvSpPr txBox="1"/>
          <p:nvPr/>
        </p:nvSpPr>
        <p:spPr>
          <a:xfrm>
            <a:off x="4773894" y="3547122"/>
            <a:ext cx="12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  <a:cs typeface="Arial" panose="020B0604020202020204" pitchFamily="34" charset="0"/>
              </a:rPr>
              <a:t>After pass 1</a:t>
            </a:r>
            <a:endParaRPr lang="ko-KR" altLang="en-US" b="1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5" name="그룹 49">
            <a:extLst>
              <a:ext uri="{FF2B5EF4-FFF2-40B4-BE49-F238E27FC236}">
                <a16:creationId xmlns:a16="http://schemas.microsoft.com/office/drawing/2014/main" id="{B62ACE1F-DBF0-46DC-BE2D-FB10B3AB0724}"/>
              </a:ext>
            </a:extLst>
          </p:cNvPr>
          <p:cNvGrpSpPr/>
          <p:nvPr/>
        </p:nvGrpSpPr>
        <p:grpSpPr>
          <a:xfrm>
            <a:off x="1992298" y="4781007"/>
            <a:ext cx="2741839" cy="557994"/>
            <a:chOff x="3298233" y="2939311"/>
            <a:chExt cx="2741839" cy="557994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36" name="그룹 50">
              <a:extLst>
                <a:ext uri="{FF2B5EF4-FFF2-40B4-BE49-F238E27FC236}">
                  <a16:creationId xmlns:a16="http://schemas.microsoft.com/office/drawing/2014/main" id="{4FF7E9D0-CAAD-4BC8-91B7-F14A5CD2C8AD}"/>
                </a:ext>
              </a:extLst>
            </p:cNvPr>
            <p:cNvGrpSpPr/>
            <p:nvPr/>
          </p:nvGrpSpPr>
          <p:grpSpPr>
            <a:xfrm>
              <a:off x="3298233" y="2939311"/>
              <a:ext cx="2281188" cy="557994"/>
              <a:chOff x="4527862" y="2275733"/>
              <a:chExt cx="1689261" cy="557994"/>
            </a:xfrm>
            <a:grpFill/>
          </p:grpSpPr>
          <p:sp>
            <p:nvSpPr>
              <p:cNvPr id="39" name="직사각형 53">
                <a:extLst>
                  <a:ext uri="{FF2B5EF4-FFF2-40B4-BE49-F238E27FC236}">
                    <a16:creationId xmlns:a16="http://schemas.microsoft.com/office/drawing/2014/main" id="{1BEE4EDF-55F2-4090-AC63-1B5F2CDA2795}"/>
                  </a:ext>
                </a:extLst>
              </p:cNvPr>
              <p:cNvSpPr/>
              <p:nvPr/>
            </p:nvSpPr>
            <p:spPr>
              <a:xfrm>
                <a:off x="4866132" y="2275734"/>
                <a:ext cx="332352" cy="557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23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0" name="직사각형 54">
                <a:extLst>
                  <a:ext uri="{FF2B5EF4-FFF2-40B4-BE49-F238E27FC236}">
                    <a16:creationId xmlns:a16="http://schemas.microsoft.com/office/drawing/2014/main" id="{3AA26581-6BB3-489E-8CA2-697D76D6D49A}"/>
                  </a:ext>
                </a:extLst>
              </p:cNvPr>
              <p:cNvSpPr/>
              <p:nvPr/>
            </p:nvSpPr>
            <p:spPr>
              <a:xfrm>
                <a:off x="5545224" y="2275733"/>
                <a:ext cx="332352" cy="557993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78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1" name="직사각형 55">
                <a:extLst>
                  <a:ext uri="{FF2B5EF4-FFF2-40B4-BE49-F238E27FC236}">
                    <a16:creationId xmlns:a16="http://schemas.microsoft.com/office/drawing/2014/main" id="{2D9522F3-568E-46B7-B9D3-E9085F9FA7DD}"/>
                  </a:ext>
                </a:extLst>
              </p:cNvPr>
              <p:cNvSpPr/>
              <p:nvPr/>
            </p:nvSpPr>
            <p:spPr>
              <a:xfrm>
                <a:off x="5884771" y="2275733"/>
                <a:ext cx="332352" cy="557993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45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직사각형 56">
                <a:extLst>
                  <a:ext uri="{FF2B5EF4-FFF2-40B4-BE49-F238E27FC236}">
                    <a16:creationId xmlns:a16="http://schemas.microsoft.com/office/drawing/2014/main" id="{C8C7CCAC-6D74-48B5-BE4A-9D13FC3C467D}"/>
                  </a:ext>
                </a:extLst>
              </p:cNvPr>
              <p:cNvSpPr/>
              <p:nvPr/>
            </p:nvSpPr>
            <p:spPr>
              <a:xfrm>
                <a:off x="4527862" y="2275733"/>
                <a:ext cx="332352" cy="557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8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직사각형 51">
              <a:extLst>
                <a:ext uri="{FF2B5EF4-FFF2-40B4-BE49-F238E27FC236}">
                  <a16:creationId xmlns:a16="http://schemas.microsoft.com/office/drawing/2014/main" id="{2DCB8C9C-08AD-4B18-BAB1-DBAD52683FBF}"/>
                </a:ext>
              </a:extLst>
            </p:cNvPr>
            <p:cNvSpPr/>
            <p:nvPr/>
          </p:nvSpPr>
          <p:spPr>
            <a:xfrm>
              <a:off x="4221043" y="2939311"/>
              <a:ext cx="448810" cy="557993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rPr>
                <a:t>32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8" name="직사각형 52">
              <a:extLst>
                <a:ext uri="{FF2B5EF4-FFF2-40B4-BE49-F238E27FC236}">
                  <a16:creationId xmlns:a16="http://schemas.microsoft.com/office/drawing/2014/main" id="{0CE3601C-395B-47B4-92C7-73C1E3454600}"/>
                </a:ext>
              </a:extLst>
            </p:cNvPr>
            <p:cNvSpPr/>
            <p:nvPr/>
          </p:nvSpPr>
          <p:spPr>
            <a:xfrm>
              <a:off x="5591262" y="2939312"/>
              <a:ext cx="448810" cy="557993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rPr>
                <a:t>56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43" name="직사각형 57">
            <a:extLst>
              <a:ext uri="{FF2B5EF4-FFF2-40B4-BE49-F238E27FC236}">
                <a16:creationId xmlns:a16="http://schemas.microsoft.com/office/drawing/2014/main" id="{8D4CF3E3-139F-487B-AADF-968EAB16C463}"/>
              </a:ext>
            </a:extLst>
          </p:cNvPr>
          <p:cNvSpPr/>
          <p:nvPr/>
        </p:nvSpPr>
        <p:spPr>
          <a:xfrm>
            <a:off x="2761415" y="4608736"/>
            <a:ext cx="254309" cy="8249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44" name="이등변 삼각형 58">
            <a:extLst>
              <a:ext uri="{FF2B5EF4-FFF2-40B4-BE49-F238E27FC236}">
                <a16:creationId xmlns:a16="http://schemas.microsoft.com/office/drawing/2014/main" id="{C6DED61C-3C9D-443E-A6E0-0D69B2B9DFFB}"/>
              </a:ext>
            </a:extLst>
          </p:cNvPr>
          <p:cNvSpPr/>
          <p:nvPr/>
        </p:nvSpPr>
        <p:spPr>
          <a:xfrm rot="16200000">
            <a:off x="3091864" y="5349506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이등변 삼각형 59">
            <a:extLst>
              <a:ext uri="{FF2B5EF4-FFF2-40B4-BE49-F238E27FC236}">
                <a16:creationId xmlns:a16="http://schemas.microsoft.com/office/drawing/2014/main" id="{CF46D96B-9AD8-4CCD-81CB-1B05012F3310}"/>
              </a:ext>
            </a:extLst>
          </p:cNvPr>
          <p:cNvSpPr/>
          <p:nvPr/>
        </p:nvSpPr>
        <p:spPr>
          <a:xfrm rot="5400000" flipH="1">
            <a:off x="4530898" y="5364099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6" name="직선 연결선 60">
            <a:extLst>
              <a:ext uri="{FF2B5EF4-FFF2-40B4-BE49-F238E27FC236}">
                <a16:creationId xmlns:a16="http://schemas.microsoft.com/office/drawing/2014/main" id="{49639BC7-3176-474A-96B6-B10CB503F23B}"/>
              </a:ext>
            </a:extLst>
          </p:cNvPr>
          <p:cNvCxnSpPr>
            <a:cxnSpLocks/>
            <a:endCxn id="45" idx="3"/>
          </p:cNvCxnSpPr>
          <p:nvPr/>
        </p:nvCxnSpPr>
        <p:spPr>
          <a:xfrm>
            <a:off x="3316539" y="5491253"/>
            <a:ext cx="1161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756BAD7-3B24-4E25-9292-305084B000B3}"/>
              </a:ext>
            </a:extLst>
          </p:cNvPr>
          <p:cNvSpPr txBox="1"/>
          <p:nvPr/>
        </p:nvSpPr>
        <p:spPr>
          <a:xfrm>
            <a:off x="3348980" y="5458839"/>
            <a:ext cx="12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  <a:cs typeface="Arial" panose="020B0604020202020204" pitchFamily="34" charset="0"/>
              </a:rPr>
              <a:t>Unsorted</a:t>
            </a: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B1A504-5C25-4613-9981-29DA6091AE1D}"/>
              </a:ext>
            </a:extLst>
          </p:cNvPr>
          <p:cNvSpPr txBox="1"/>
          <p:nvPr/>
        </p:nvSpPr>
        <p:spPr>
          <a:xfrm>
            <a:off x="4726147" y="4908586"/>
            <a:ext cx="12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  <a:cs typeface="Arial" panose="020B0604020202020204" pitchFamily="34" charset="0"/>
              </a:rPr>
              <a:t>After pass 2</a:t>
            </a:r>
            <a:endParaRPr lang="ko-KR" altLang="en-U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9" name="이등변 삼각형 67">
            <a:extLst>
              <a:ext uri="{FF2B5EF4-FFF2-40B4-BE49-F238E27FC236}">
                <a16:creationId xmlns:a16="http://schemas.microsoft.com/office/drawing/2014/main" id="{1CBB6D43-F436-4BAA-96BB-31F0BD5E657F}"/>
              </a:ext>
            </a:extLst>
          </p:cNvPr>
          <p:cNvSpPr/>
          <p:nvPr/>
        </p:nvSpPr>
        <p:spPr>
          <a:xfrm rot="16200000">
            <a:off x="1971469" y="5377540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50" name="이등변 삼각형 68">
            <a:extLst>
              <a:ext uri="{FF2B5EF4-FFF2-40B4-BE49-F238E27FC236}">
                <a16:creationId xmlns:a16="http://schemas.microsoft.com/office/drawing/2014/main" id="{5AF900F0-526A-4854-AFA1-4320864D66A7}"/>
              </a:ext>
            </a:extLst>
          </p:cNvPr>
          <p:cNvSpPr/>
          <p:nvPr/>
        </p:nvSpPr>
        <p:spPr>
          <a:xfrm rot="5400000" flipH="1">
            <a:off x="2514472" y="5378555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1" name="직선 연결선 69">
            <a:extLst>
              <a:ext uri="{FF2B5EF4-FFF2-40B4-BE49-F238E27FC236}">
                <a16:creationId xmlns:a16="http://schemas.microsoft.com/office/drawing/2014/main" id="{07DE145C-30E8-413F-BA2F-7291C75EECFF}"/>
              </a:ext>
            </a:extLst>
          </p:cNvPr>
          <p:cNvCxnSpPr>
            <a:cxnSpLocks/>
            <a:endCxn id="50" idx="3"/>
          </p:cNvCxnSpPr>
          <p:nvPr/>
        </p:nvCxnSpPr>
        <p:spPr>
          <a:xfrm>
            <a:off x="2117588" y="5505709"/>
            <a:ext cx="3437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71">
            <a:extLst>
              <a:ext uri="{FF2B5EF4-FFF2-40B4-BE49-F238E27FC236}">
                <a16:creationId xmlns:a16="http://schemas.microsoft.com/office/drawing/2014/main" id="{F0B5BE97-BF2C-44E3-B8DB-EC302202E38F}"/>
              </a:ext>
            </a:extLst>
          </p:cNvPr>
          <p:cNvGrpSpPr/>
          <p:nvPr/>
        </p:nvGrpSpPr>
        <p:grpSpPr>
          <a:xfrm>
            <a:off x="6541126" y="2121138"/>
            <a:ext cx="2741841" cy="557994"/>
            <a:chOff x="3298231" y="2939311"/>
            <a:chExt cx="2741841" cy="557994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53" name="그룹 72">
              <a:extLst>
                <a:ext uri="{FF2B5EF4-FFF2-40B4-BE49-F238E27FC236}">
                  <a16:creationId xmlns:a16="http://schemas.microsoft.com/office/drawing/2014/main" id="{5F1A512D-C68E-4196-B111-3508F4ED5B40}"/>
                </a:ext>
              </a:extLst>
            </p:cNvPr>
            <p:cNvGrpSpPr/>
            <p:nvPr/>
          </p:nvGrpSpPr>
          <p:grpSpPr>
            <a:xfrm>
              <a:off x="3298231" y="2939311"/>
              <a:ext cx="2308560" cy="557994"/>
              <a:chOff x="4527862" y="2275733"/>
              <a:chExt cx="1709531" cy="557994"/>
            </a:xfrm>
            <a:grpFill/>
          </p:grpSpPr>
          <p:sp>
            <p:nvSpPr>
              <p:cNvPr id="56" name="직사각형 75">
                <a:extLst>
                  <a:ext uri="{FF2B5EF4-FFF2-40B4-BE49-F238E27FC236}">
                    <a16:creationId xmlns:a16="http://schemas.microsoft.com/office/drawing/2014/main" id="{59BBADF0-002C-4D9A-BECC-CB63963B3FD7}"/>
                  </a:ext>
                </a:extLst>
              </p:cNvPr>
              <p:cNvSpPr/>
              <p:nvPr/>
            </p:nvSpPr>
            <p:spPr>
              <a:xfrm>
                <a:off x="4866132" y="2275734"/>
                <a:ext cx="332352" cy="557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23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직사각형 76">
                <a:extLst>
                  <a:ext uri="{FF2B5EF4-FFF2-40B4-BE49-F238E27FC236}">
                    <a16:creationId xmlns:a16="http://schemas.microsoft.com/office/drawing/2014/main" id="{566B44D8-0458-4932-950D-D5EE1B2B9DC6}"/>
                  </a:ext>
                </a:extLst>
              </p:cNvPr>
              <p:cNvSpPr/>
              <p:nvPr/>
            </p:nvSpPr>
            <p:spPr>
              <a:xfrm>
                <a:off x="5905041" y="2275733"/>
                <a:ext cx="332352" cy="557993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78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8" name="직사각형 77">
                <a:extLst>
                  <a:ext uri="{FF2B5EF4-FFF2-40B4-BE49-F238E27FC236}">
                    <a16:creationId xmlns:a16="http://schemas.microsoft.com/office/drawing/2014/main" id="{BF6D2E0F-3A50-49CE-86A0-13B887C35DC5}"/>
                  </a:ext>
                </a:extLst>
              </p:cNvPr>
              <p:cNvSpPr/>
              <p:nvPr/>
            </p:nvSpPr>
            <p:spPr>
              <a:xfrm>
                <a:off x="5556309" y="2275733"/>
                <a:ext cx="332352" cy="557993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45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직사각형 78">
                <a:extLst>
                  <a:ext uri="{FF2B5EF4-FFF2-40B4-BE49-F238E27FC236}">
                    <a16:creationId xmlns:a16="http://schemas.microsoft.com/office/drawing/2014/main" id="{F7B1B639-0D21-49BD-8210-72CA1C8A43F3}"/>
                  </a:ext>
                </a:extLst>
              </p:cNvPr>
              <p:cNvSpPr/>
              <p:nvPr/>
            </p:nvSpPr>
            <p:spPr>
              <a:xfrm>
                <a:off x="4527862" y="2275733"/>
                <a:ext cx="332352" cy="557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8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4" name="직사각형 73">
              <a:extLst>
                <a:ext uri="{FF2B5EF4-FFF2-40B4-BE49-F238E27FC236}">
                  <a16:creationId xmlns:a16="http://schemas.microsoft.com/office/drawing/2014/main" id="{2908F048-098D-4D01-ACFC-81C30840DBA7}"/>
                </a:ext>
              </a:extLst>
            </p:cNvPr>
            <p:cNvSpPr/>
            <p:nvPr/>
          </p:nvSpPr>
          <p:spPr>
            <a:xfrm>
              <a:off x="4221043" y="2939311"/>
              <a:ext cx="448810" cy="5579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rPr>
                <a:t>32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5" name="직사각형 74">
              <a:extLst>
                <a:ext uri="{FF2B5EF4-FFF2-40B4-BE49-F238E27FC236}">
                  <a16:creationId xmlns:a16="http://schemas.microsoft.com/office/drawing/2014/main" id="{3FC5D581-4352-4726-BB74-6A4C0BBECEAA}"/>
                </a:ext>
              </a:extLst>
            </p:cNvPr>
            <p:cNvSpPr/>
            <p:nvPr/>
          </p:nvSpPr>
          <p:spPr>
            <a:xfrm>
              <a:off x="5591262" y="2939312"/>
              <a:ext cx="448810" cy="557993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rPr>
                <a:t>56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60" name="직사각형 79">
            <a:extLst>
              <a:ext uri="{FF2B5EF4-FFF2-40B4-BE49-F238E27FC236}">
                <a16:creationId xmlns:a16="http://schemas.microsoft.com/office/drawing/2014/main" id="{15D908B6-F0EE-467A-8312-D7E050AB9C60}"/>
              </a:ext>
            </a:extLst>
          </p:cNvPr>
          <p:cNvSpPr/>
          <p:nvPr/>
        </p:nvSpPr>
        <p:spPr>
          <a:xfrm>
            <a:off x="7797874" y="1945818"/>
            <a:ext cx="246804" cy="8249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1" name="이등변 삼각형 80">
            <a:extLst>
              <a:ext uri="{FF2B5EF4-FFF2-40B4-BE49-F238E27FC236}">
                <a16:creationId xmlns:a16="http://schemas.microsoft.com/office/drawing/2014/main" id="{367A9AC9-BF3A-46E3-8191-B8A38CE80593}"/>
              </a:ext>
            </a:extLst>
          </p:cNvPr>
          <p:cNvSpPr/>
          <p:nvPr/>
        </p:nvSpPr>
        <p:spPr>
          <a:xfrm rot="16200000">
            <a:off x="8134047" y="2706382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62" name="이등변 삼각형 81">
            <a:extLst>
              <a:ext uri="{FF2B5EF4-FFF2-40B4-BE49-F238E27FC236}">
                <a16:creationId xmlns:a16="http://schemas.microsoft.com/office/drawing/2014/main" id="{475C8A16-9618-46AF-B140-DF275182A219}"/>
              </a:ext>
            </a:extLst>
          </p:cNvPr>
          <p:cNvSpPr/>
          <p:nvPr/>
        </p:nvSpPr>
        <p:spPr>
          <a:xfrm rot="5400000" flipH="1">
            <a:off x="9252509" y="2703943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3" name="직선 연결선 82">
            <a:extLst>
              <a:ext uri="{FF2B5EF4-FFF2-40B4-BE49-F238E27FC236}">
                <a16:creationId xmlns:a16="http://schemas.microsoft.com/office/drawing/2014/main" id="{89C9F863-EA5A-4CE3-B593-5BA87D7C9E63}"/>
              </a:ext>
            </a:extLst>
          </p:cNvPr>
          <p:cNvCxnSpPr>
            <a:cxnSpLocks/>
            <a:stCxn id="61" idx="3"/>
            <a:endCxn id="62" idx="3"/>
          </p:cNvCxnSpPr>
          <p:nvPr/>
        </p:nvCxnSpPr>
        <p:spPr>
          <a:xfrm flipV="1">
            <a:off x="8335230" y="2831097"/>
            <a:ext cx="864154" cy="2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592DF0E-6A6B-4FCF-922C-A99FE1CE22FE}"/>
              </a:ext>
            </a:extLst>
          </p:cNvPr>
          <p:cNvSpPr txBox="1"/>
          <p:nvPr/>
        </p:nvSpPr>
        <p:spPr>
          <a:xfrm>
            <a:off x="8216644" y="2800836"/>
            <a:ext cx="12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  <a:cs typeface="Arial" panose="020B0604020202020204" pitchFamily="34" charset="0"/>
              </a:rPr>
              <a:t>Unsorted</a:t>
            </a: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DDB2E6-E4EA-4A53-9662-6E2F9B277B8F}"/>
              </a:ext>
            </a:extLst>
          </p:cNvPr>
          <p:cNvSpPr txBox="1"/>
          <p:nvPr/>
        </p:nvSpPr>
        <p:spPr>
          <a:xfrm>
            <a:off x="9525065" y="2161842"/>
            <a:ext cx="12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  <a:cs typeface="Arial" panose="020B0604020202020204" pitchFamily="34" charset="0"/>
              </a:rPr>
              <a:t>After pass 3</a:t>
            </a:r>
            <a:endParaRPr lang="ko-KR" altLang="en-U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6" name="이등변 삼각형 85">
            <a:extLst>
              <a:ext uri="{FF2B5EF4-FFF2-40B4-BE49-F238E27FC236}">
                <a16:creationId xmlns:a16="http://schemas.microsoft.com/office/drawing/2014/main" id="{9E5EC14E-6121-44E8-AE9A-4A865DAF8A69}"/>
              </a:ext>
            </a:extLst>
          </p:cNvPr>
          <p:cNvSpPr/>
          <p:nvPr/>
        </p:nvSpPr>
        <p:spPr>
          <a:xfrm rot="16200000">
            <a:off x="6522682" y="2699649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이등변 삼각형 86">
            <a:extLst>
              <a:ext uri="{FF2B5EF4-FFF2-40B4-BE49-F238E27FC236}">
                <a16:creationId xmlns:a16="http://schemas.microsoft.com/office/drawing/2014/main" id="{D0E47F83-3F1F-4C8C-8532-942F75C4311E}"/>
              </a:ext>
            </a:extLst>
          </p:cNvPr>
          <p:cNvSpPr/>
          <p:nvPr/>
        </p:nvSpPr>
        <p:spPr>
          <a:xfrm rot="5400000" flipH="1">
            <a:off x="7567656" y="2703942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8" name="직선 연결선 87">
            <a:extLst>
              <a:ext uri="{FF2B5EF4-FFF2-40B4-BE49-F238E27FC236}">
                <a16:creationId xmlns:a16="http://schemas.microsoft.com/office/drawing/2014/main" id="{4C6B6250-3B63-4A25-9BF1-6BC35C36B906}"/>
              </a:ext>
            </a:extLst>
          </p:cNvPr>
          <p:cNvCxnSpPr>
            <a:cxnSpLocks/>
            <a:stCxn id="66" idx="3"/>
            <a:endCxn id="67" idx="3"/>
          </p:cNvCxnSpPr>
          <p:nvPr/>
        </p:nvCxnSpPr>
        <p:spPr>
          <a:xfrm>
            <a:off x="6723865" y="2826803"/>
            <a:ext cx="790666" cy="4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9BC346A-F01B-45EA-A058-53391DA572AB}"/>
              </a:ext>
            </a:extLst>
          </p:cNvPr>
          <p:cNvSpPr txBox="1"/>
          <p:nvPr/>
        </p:nvSpPr>
        <p:spPr>
          <a:xfrm>
            <a:off x="6688931" y="2806262"/>
            <a:ext cx="12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  <a:cs typeface="Arial" panose="020B0604020202020204" pitchFamily="34" charset="0"/>
              </a:rPr>
              <a:t>Sorted</a:t>
            </a: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0" name="그룹 94">
            <a:extLst>
              <a:ext uri="{FF2B5EF4-FFF2-40B4-BE49-F238E27FC236}">
                <a16:creationId xmlns:a16="http://schemas.microsoft.com/office/drawing/2014/main" id="{60570E4A-F2A8-409A-8143-C29C8CE7543D}"/>
              </a:ext>
            </a:extLst>
          </p:cNvPr>
          <p:cNvGrpSpPr/>
          <p:nvPr/>
        </p:nvGrpSpPr>
        <p:grpSpPr>
          <a:xfrm>
            <a:off x="6543163" y="3320716"/>
            <a:ext cx="2731813" cy="558526"/>
            <a:chOff x="3298229" y="2938779"/>
            <a:chExt cx="2731813" cy="558526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71" name="그룹 95">
              <a:extLst>
                <a:ext uri="{FF2B5EF4-FFF2-40B4-BE49-F238E27FC236}">
                  <a16:creationId xmlns:a16="http://schemas.microsoft.com/office/drawing/2014/main" id="{04D50FC5-CEDC-427A-9729-E6D7ECCE3686}"/>
                </a:ext>
              </a:extLst>
            </p:cNvPr>
            <p:cNvGrpSpPr/>
            <p:nvPr/>
          </p:nvGrpSpPr>
          <p:grpSpPr>
            <a:xfrm>
              <a:off x="3298229" y="2938779"/>
              <a:ext cx="2731813" cy="558526"/>
              <a:chOff x="4527862" y="2275201"/>
              <a:chExt cx="2022958" cy="558526"/>
            </a:xfrm>
            <a:grpFill/>
          </p:grpSpPr>
          <p:sp>
            <p:nvSpPr>
              <p:cNvPr id="74" name="직사각형 98">
                <a:extLst>
                  <a:ext uri="{FF2B5EF4-FFF2-40B4-BE49-F238E27FC236}">
                    <a16:creationId xmlns:a16="http://schemas.microsoft.com/office/drawing/2014/main" id="{D8FEF14D-C6EF-4F7E-89A9-F98DB9F2BB17}"/>
                  </a:ext>
                </a:extLst>
              </p:cNvPr>
              <p:cNvSpPr/>
              <p:nvPr/>
            </p:nvSpPr>
            <p:spPr>
              <a:xfrm>
                <a:off x="4866132" y="2275734"/>
                <a:ext cx="332352" cy="557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23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5" name="직사각형 99">
                <a:extLst>
                  <a:ext uri="{FF2B5EF4-FFF2-40B4-BE49-F238E27FC236}">
                    <a16:creationId xmlns:a16="http://schemas.microsoft.com/office/drawing/2014/main" id="{B90FEF6A-221B-426B-85F9-25B754385484}"/>
                  </a:ext>
                </a:extLst>
              </p:cNvPr>
              <p:cNvSpPr/>
              <p:nvPr/>
            </p:nvSpPr>
            <p:spPr>
              <a:xfrm>
                <a:off x="6241460" y="2275201"/>
                <a:ext cx="309360" cy="557993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78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6" name="직사각형 100">
                <a:extLst>
                  <a:ext uri="{FF2B5EF4-FFF2-40B4-BE49-F238E27FC236}">
                    <a16:creationId xmlns:a16="http://schemas.microsoft.com/office/drawing/2014/main" id="{02689AF5-9207-4782-981E-3E7A94FFFE92}"/>
                  </a:ext>
                </a:extLst>
              </p:cNvPr>
              <p:cNvSpPr/>
              <p:nvPr/>
            </p:nvSpPr>
            <p:spPr>
              <a:xfrm>
                <a:off x="5556309" y="2275733"/>
                <a:ext cx="332352" cy="557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45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7" name="직사각형 101">
                <a:extLst>
                  <a:ext uri="{FF2B5EF4-FFF2-40B4-BE49-F238E27FC236}">
                    <a16:creationId xmlns:a16="http://schemas.microsoft.com/office/drawing/2014/main" id="{EFCAF2F0-7B4E-4C04-B864-8B0B21C5D584}"/>
                  </a:ext>
                </a:extLst>
              </p:cNvPr>
              <p:cNvSpPr/>
              <p:nvPr/>
            </p:nvSpPr>
            <p:spPr>
              <a:xfrm>
                <a:off x="4527862" y="2275733"/>
                <a:ext cx="332352" cy="557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  <a:cs typeface="Arial" panose="020B0604020202020204" pitchFamily="34" charset="0"/>
                  </a:rPr>
                  <a:t>8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" name="직사각형 96">
              <a:extLst>
                <a:ext uri="{FF2B5EF4-FFF2-40B4-BE49-F238E27FC236}">
                  <a16:creationId xmlns:a16="http://schemas.microsoft.com/office/drawing/2014/main" id="{962D804B-3D32-4215-A0B5-3F9F6BF8F64C}"/>
                </a:ext>
              </a:extLst>
            </p:cNvPr>
            <p:cNvSpPr/>
            <p:nvPr/>
          </p:nvSpPr>
          <p:spPr>
            <a:xfrm>
              <a:off x="4221043" y="2939311"/>
              <a:ext cx="448810" cy="5579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rPr>
                <a:t>32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73" name="직사각형 97">
              <a:extLst>
                <a:ext uri="{FF2B5EF4-FFF2-40B4-BE49-F238E27FC236}">
                  <a16:creationId xmlns:a16="http://schemas.microsoft.com/office/drawing/2014/main" id="{E3DACE1C-AFAE-4C70-AE3F-18BE0C5C7EA8}"/>
                </a:ext>
              </a:extLst>
            </p:cNvPr>
            <p:cNvSpPr/>
            <p:nvPr/>
          </p:nvSpPr>
          <p:spPr>
            <a:xfrm>
              <a:off x="5152546" y="2939311"/>
              <a:ext cx="448810" cy="557993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  <a:cs typeface="Arial" panose="020B0604020202020204" pitchFamily="34" charset="0"/>
                </a:rPr>
                <a:t>56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102">
            <a:extLst>
              <a:ext uri="{FF2B5EF4-FFF2-40B4-BE49-F238E27FC236}">
                <a16:creationId xmlns:a16="http://schemas.microsoft.com/office/drawing/2014/main" id="{4F38E934-B032-4737-894F-693E8F60B8F4}"/>
              </a:ext>
            </a:extLst>
          </p:cNvPr>
          <p:cNvSpPr/>
          <p:nvPr/>
        </p:nvSpPr>
        <p:spPr>
          <a:xfrm>
            <a:off x="8257393" y="3175968"/>
            <a:ext cx="246804" cy="8249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이등변 삼각형 103">
            <a:extLst>
              <a:ext uri="{FF2B5EF4-FFF2-40B4-BE49-F238E27FC236}">
                <a16:creationId xmlns:a16="http://schemas.microsoft.com/office/drawing/2014/main" id="{CCA57A27-9CE7-488C-96F6-71B6F7195D9B}"/>
              </a:ext>
            </a:extLst>
          </p:cNvPr>
          <p:cNvSpPr/>
          <p:nvPr/>
        </p:nvSpPr>
        <p:spPr>
          <a:xfrm rot="16200000">
            <a:off x="8560760" y="3907569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80" name="이등변 삼각형 104">
            <a:extLst>
              <a:ext uri="{FF2B5EF4-FFF2-40B4-BE49-F238E27FC236}">
                <a16:creationId xmlns:a16="http://schemas.microsoft.com/office/drawing/2014/main" id="{F0907503-FBD7-4348-AE02-DE5225C50809}"/>
              </a:ext>
            </a:extLst>
          </p:cNvPr>
          <p:cNvSpPr/>
          <p:nvPr/>
        </p:nvSpPr>
        <p:spPr>
          <a:xfrm rot="5400000" flipH="1">
            <a:off x="9254548" y="3904053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1" name="직선 연결선 105">
            <a:extLst>
              <a:ext uri="{FF2B5EF4-FFF2-40B4-BE49-F238E27FC236}">
                <a16:creationId xmlns:a16="http://schemas.microsoft.com/office/drawing/2014/main" id="{CB7F74A7-E3E9-49AD-93FF-65300DCB8F23}"/>
              </a:ext>
            </a:extLst>
          </p:cNvPr>
          <p:cNvCxnSpPr>
            <a:cxnSpLocks/>
            <a:stCxn id="79" idx="3"/>
            <a:endCxn id="80" idx="3"/>
          </p:cNvCxnSpPr>
          <p:nvPr/>
        </p:nvCxnSpPr>
        <p:spPr>
          <a:xfrm flipV="1">
            <a:off x="8761943" y="4031207"/>
            <a:ext cx="439480" cy="35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44FA86-C840-43FF-AEF3-5F0F126130F3}"/>
              </a:ext>
            </a:extLst>
          </p:cNvPr>
          <p:cNvSpPr txBox="1"/>
          <p:nvPr/>
        </p:nvSpPr>
        <p:spPr>
          <a:xfrm>
            <a:off x="9527104" y="3361952"/>
            <a:ext cx="126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  <a:cs typeface="Arial" panose="020B0604020202020204" pitchFamily="34" charset="0"/>
              </a:rPr>
              <a:t>After pass 4</a:t>
            </a:r>
          </a:p>
          <a:p>
            <a:pPr algn="ctr"/>
            <a:r>
              <a:rPr lang="en-US" altLang="ko-KR" b="1" dirty="0">
                <a:latin typeface="+mj-lt"/>
                <a:cs typeface="Arial" panose="020B0604020202020204" pitchFamily="34" charset="0"/>
              </a:rPr>
              <a:t>Sorted!</a:t>
            </a:r>
            <a:endParaRPr lang="ko-KR" altLang="en-U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이등변 삼각형 108">
            <a:extLst>
              <a:ext uri="{FF2B5EF4-FFF2-40B4-BE49-F238E27FC236}">
                <a16:creationId xmlns:a16="http://schemas.microsoft.com/office/drawing/2014/main" id="{27C3BB43-3DD4-415E-B699-2A5C8B1D1DD5}"/>
              </a:ext>
            </a:extLst>
          </p:cNvPr>
          <p:cNvSpPr/>
          <p:nvPr/>
        </p:nvSpPr>
        <p:spPr>
          <a:xfrm rot="16200000">
            <a:off x="6524721" y="3899759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이등변 삼각형 109">
            <a:extLst>
              <a:ext uri="{FF2B5EF4-FFF2-40B4-BE49-F238E27FC236}">
                <a16:creationId xmlns:a16="http://schemas.microsoft.com/office/drawing/2014/main" id="{D1294D43-C1A6-42EF-AAF1-8379BBDA75FA}"/>
              </a:ext>
            </a:extLst>
          </p:cNvPr>
          <p:cNvSpPr/>
          <p:nvPr/>
        </p:nvSpPr>
        <p:spPr>
          <a:xfrm rot="5400000" flipH="1">
            <a:off x="8062318" y="3904052"/>
            <a:ext cx="148057" cy="2543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5" name="직선 연결선 110">
            <a:extLst>
              <a:ext uri="{FF2B5EF4-FFF2-40B4-BE49-F238E27FC236}">
                <a16:creationId xmlns:a16="http://schemas.microsoft.com/office/drawing/2014/main" id="{20044E61-D20B-489F-A1F0-BB59A4C4188A}"/>
              </a:ext>
            </a:extLst>
          </p:cNvPr>
          <p:cNvCxnSpPr>
            <a:cxnSpLocks/>
            <a:stCxn id="83" idx="3"/>
            <a:endCxn id="84" idx="3"/>
          </p:cNvCxnSpPr>
          <p:nvPr/>
        </p:nvCxnSpPr>
        <p:spPr>
          <a:xfrm>
            <a:off x="6725904" y="4026913"/>
            <a:ext cx="1283289" cy="4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292F988-FF4E-4C1B-BD1C-E420E5C11AF6}"/>
              </a:ext>
            </a:extLst>
          </p:cNvPr>
          <p:cNvSpPr txBox="1"/>
          <p:nvPr/>
        </p:nvSpPr>
        <p:spPr>
          <a:xfrm>
            <a:off x="7008642" y="3990305"/>
            <a:ext cx="12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  <a:cs typeface="Arial" panose="020B0604020202020204" pitchFamily="34" charset="0"/>
              </a:rPr>
              <a:t>Sorted</a:t>
            </a: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627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E8E-4660-4C37-981B-66FB007C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- </a:t>
            </a:r>
            <a:r>
              <a:rPr lang="en-US" altLang="ko-KR" dirty="0" err="1"/>
              <a:t>strlen</a:t>
            </a:r>
            <a:r>
              <a:rPr lang="en-US" altLang="ko-KR" dirty="0"/>
              <a:t>()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7AB3-72D9-4A65-B1CE-C1B92123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strlen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문자의 개수를 확인</a:t>
            </a:r>
            <a:endParaRPr lang="en-US" altLang="ko-KR" dirty="0"/>
          </a:p>
          <a:p>
            <a:pPr lvl="1"/>
            <a:r>
              <a:rPr lang="ko-KR" altLang="en-US" dirty="0"/>
              <a:t>문자열의 길이를 </a:t>
            </a:r>
            <a:r>
              <a:rPr lang="ko-KR" altLang="en-US" dirty="0" err="1"/>
              <a:t>될려줌</a:t>
            </a:r>
            <a:endParaRPr lang="en-US" altLang="ko-KR" dirty="0"/>
          </a:p>
          <a:p>
            <a:pPr lvl="1"/>
            <a:r>
              <a:rPr lang="ko-KR" altLang="en-US" dirty="0"/>
              <a:t>문자열의 길이에는 </a:t>
            </a:r>
            <a:r>
              <a:rPr lang="en-US" altLang="ko-KR" dirty="0"/>
              <a:t>NULL</a:t>
            </a:r>
            <a:r>
              <a:rPr lang="ko-KR" altLang="en-US" dirty="0"/>
              <a:t>문자는 포함되지 않음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2907C-E482-4303-B8C4-11C8B9AF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3C14F-C849-419A-AA8B-70FBEA9E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A70F3-4C5A-4ED9-B38C-757F38DBC434}"/>
              </a:ext>
            </a:extLst>
          </p:cNvPr>
          <p:cNvSpPr txBox="1"/>
          <p:nvPr/>
        </p:nvSpPr>
        <p:spPr>
          <a:xfrm>
            <a:off x="1217720" y="2930975"/>
            <a:ext cx="9649072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ko-KR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ko-KR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char *s1);         	 	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ko-KR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ko-KR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as unsigned </a:t>
            </a:r>
            <a:r>
              <a:rPr lang="en-US" altLang="ko-KR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ko-KR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25A41B-26E6-4C1C-8400-726C71AA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99" y="3779122"/>
            <a:ext cx="9649073" cy="179176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dirty="0" err="1">
                <a:latin typeface="+mj-lt"/>
              </a:rPr>
              <a:t>size_t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strlen</a:t>
            </a:r>
            <a:r>
              <a:rPr lang="en-US" altLang="ko-KR" dirty="0">
                <a:latin typeface="+mj-lt"/>
              </a:rPr>
              <a:t>(const char *s){	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	</a:t>
            </a:r>
            <a:r>
              <a:rPr lang="en-US" altLang="ko-KR" dirty="0" err="1">
                <a:latin typeface="+mj-lt"/>
              </a:rPr>
              <a:t>size_t</a:t>
            </a:r>
            <a:r>
              <a:rPr lang="en-US" altLang="ko-KR" dirty="0">
                <a:latin typeface="+mj-lt"/>
              </a:rPr>
              <a:t> n ;			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	for(n=0; *s != ‘\0’; s++)  n++;	</a:t>
            </a:r>
            <a:r>
              <a:rPr lang="en-US" altLang="ko-KR" dirty="0">
                <a:solidFill>
                  <a:srgbClr val="00B050"/>
                </a:solidFill>
              </a:rPr>
              <a:t> //counts the number of characters of string</a:t>
            </a:r>
            <a:r>
              <a:rPr lang="en-US" altLang="ko-KR" dirty="0">
                <a:latin typeface="+mj-lt"/>
              </a:rPr>
              <a:t>	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 	return n;				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326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75-96CC-4AE6-A576-ED07C8A8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- </a:t>
            </a:r>
            <a:r>
              <a:rPr lang="en-US" altLang="ko-KR" dirty="0" err="1"/>
              <a:t>strlen</a:t>
            </a:r>
            <a:r>
              <a:rPr lang="en-US" altLang="ko-KR" dirty="0"/>
              <a:t>()  </a:t>
            </a:r>
            <a:r>
              <a:rPr lang="ko-KR" altLang="en-US" dirty="0"/>
              <a:t>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DD28-58D7-4E78-8EF9-658A6773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84ABE-5C14-4D5E-9501-205BFF5E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801BF-76B5-4DCD-B5F6-F3DE28D8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5965DBA-6CDA-4276-A7B7-E8AEB275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86" y="1786059"/>
            <a:ext cx="7200800" cy="257966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	char str1[100] = “</a:t>
            </a:r>
            <a:r>
              <a:rPr lang="en-US" altLang="ko-KR" dirty="0" err="1">
                <a:latin typeface="+mj-lt"/>
              </a:rPr>
              <a:t>handong</a:t>
            </a:r>
            <a:r>
              <a:rPr lang="en-US" altLang="ko-KR" dirty="0">
                <a:latin typeface="+mj-lt"/>
              </a:rPr>
              <a:t>”, *str2 = “</a:t>
            </a:r>
            <a:r>
              <a:rPr lang="en-US" altLang="ko-KR" dirty="0" err="1">
                <a:latin typeface="+mj-lt"/>
              </a:rPr>
              <a:t>handong</a:t>
            </a:r>
            <a:r>
              <a:rPr lang="en-US" altLang="ko-KR" dirty="0">
                <a:latin typeface="+mj-lt"/>
              </a:rPr>
              <a:t>”;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	if(str1 == str2)			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/* false */</a:t>
            </a:r>
            <a:r>
              <a:rPr lang="en-US" altLang="ko-KR" dirty="0">
                <a:latin typeface="+mj-lt"/>
              </a:rPr>
              <a:t> 	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	        </a:t>
            </a:r>
            <a:r>
              <a:rPr lang="en-US" altLang="ko-KR" dirty="0" err="1">
                <a:latin typeface="+mj-lt"/>
              </a:rPr>
              <a:t>printf</a:t>
            </a:r>
            <a:r>
              <a:rPr lang="en-US" altLang="ko-KR" dirty="0">
                <a:latin typeface="+mj-lt"/>
              </a:rPr>
              <a:t>(“same address\n”);	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	if(</a:t>
            </a:r>
            <a:r>
              <a:rPr lang="en-US" altLang="ko-KR" dirty="0" err="1">
                <a:latin typeface="+mj-lt"/>
              </a:rPr>
              <a:t>strcmp</a:t>
            </a:r>
            <a:r>
              <a:rPr lang="en-US" altLang="ko-KR" dirty="0">
                <a:latin typeface="+mj-lt"/>
              </a:rPr>
              <a:t>(str1, str2) = = 0) 		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/* true */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    	        </a:t>
            </a:r>
            <a:r>
              <a:rPr lang="en-US" altLang="ko-KR" dirty="0" err="1">
                <a:latin typeface="+mj-lt"/>
              </a:rPr>
              <a:t>printf</a:t>
            </a:r>
            <a:r>
              <a:rPr lang="en-US" altLang="ko-KR" dirty="0">
                <a:latin typeface="+mj-lt"/>
              </a:rPr>
              <a:t>(“equal\n”);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	</a:t>
            </a:r>
            <a:r>
              <a:rPr lang="en-US" altLang="ko-KR" dirty="0" err="1">
                <a:latin typeface="+mj-lt"/>
              </a:rPr>
              <a:t>printf</a:t>
            </a:r>
            <a:r>
              <a:rPr lang="en-US" altLang="ko-KR" dirty="0">
                <a:latin typeface="+mj-lt"/>
              </a:rPr>
              <a:t>(“length=%d\n”, </a:t>
            </a:r>
            <a:r>
              <a:rPr lang="en-US" altLang="ko-KR" dirty="0" err="1">
                <a:latin typeface="+mj-lt"/>
              </a:rPr>
              <a:t>strlen</a:t>
            </a:r>
            <a:r>
              <a:rPr lang="en-US" altLang="ko-KR" dirty="0">
                <a:latin typeface="+mj-lt"/>
              </a:rPr>
              <a:t>(str1)); </a:t>
            </a:r>
            <a:endParaRPr lang="en-US" altLang="ko-KR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DA6B297F-0DB6-4AE6-9589-754EA873F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716" y="3825666"/>
            <a:ext cx="1656184" cy="1080120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+mj-lt"/>
              </a:rPr>
              <a:t>equal</a:t>
            </a:r>
          </a:p>
          <a:p>
            <a:pPr>
              <a:defRPr/>
            </a:pPr>
            <a:r>
              <a:rPr lang="en-US" altLang="ko-KR" sz="1600" dirty="0">
                <a:latin typeface="+mj-lt"/>
              </a:rPr>
              <a:t>length = 7</a:t>
            </a:r>
          </a:p>
        </p:txBody>
      </p:sp>
    </p:spTree>
    <p:extLst>
      <p:ext uri="{BB962C8B-B14F-4D97-AF65-F5344CB8AC3E}">
        <p14:creationId xmlns:p14="http://schemas.microsoft.com/office/powerpoint/2010/main" val="13354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767D-43DA-4BE8-95E1-65EDB926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- </a:t>
            </a:r>
            <a:r>
              <a:rPr lang="en-US" altLang="ko-KR" dirty="0" err="1"/>
              <a:t>strcat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2315-4E66-4A28-A6AC-0BF6FCA0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strcat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두개의 문자열을 합치는 함수</a:t>
            </a:r>
            <a:endParaRPr lang="en-US" altLang="ko-KR" dirty="0"/>
          </a:p>
          <a:p>
            <a:pPr lvl="1"/>
            <a:r>
              <a:rPr lang="ko-KR" altLang="en-US" dirty="0"/>
              <a:t>두번째 문자열을 복사하여 첫번째 문자열의 뒤에 연결</a:t>
            </a:r>
            <a:endParaRPr lang="en-US" altLang="ko-KR" dirty="0"/>
          </a:p>
          <a:p>
            <a:pPr lvl="1"/>
            <a:r>
              <a:rPr lang="ko-KR" altLang="en-US" dirty="0"/>
              <a:t>첫번째 문자열이 새로운 버전으로 변경됨</a:t>
            </a:r>
            <a:endParaRPr lang="en-US" altLang="ko-KR" dirty="0"/>
          </a:p>
          <a:p>
            <a:pPr lvl="1"/>
            <a:r>
              <a:rPr lang="ko-KR" altLang="en-US" dirty="0"/>
              <a:t>첫번째 인수를 되돌려 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88213-A24C-4DE8-A340-945F086E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01B2D-9EDE-4D9F-80C7-3660C02D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03D8F-BBAE-4310-8018-FC73CA490BA8}"/>
              </a:ext>
            </a:extLst>
          </p:cNvPr>
          <p:cNvSpPr txBox="1"/>
          <p:nvPr/>
        </p:nvSpPr>
        <p:spPr>
          <a:xfrm>
            <a:off x="1266238" y="3352830"/>
            <a:ext cx="547260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(char *s1,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char *s2);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4">
            <a:extLst>
              <a:ext uri="{FF2B5EF4-FFF2-40B4-BE49-F238E27FC236}">
                <a16:creationId xmlns:a16="http://schemas.microsoft.com/office/drawing/2014/main" id="{0FEEC461-E819-45A2-9143-1D33CE706A6A}"/>
              </a:ext>
            </a:extLst>
          </p:cNvPr>
          <p:cNvSpPr/>
          <p:nvPr/>
        </p:nvSpPr>
        <p:spPr>
          <a:xfrm>
            <a:off x="1187668" y="4048670"/>
            <a:ext cx="9613361" cy="1893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25">
            <a:extLst>
              <a:ext uri="{FF2B5EF4-FFF2-40B4-BE49-F238E27FC236}">
                <a16:creationId xmlns:a16="http://schemas.microsoft.com/office/drawing/2014/main" id="{FD6BEF5A-3739-4373-97D2-6E7222FBBE30}"/>
              </a:ext>
            </a:extLst>
          </p:cNvPr>
          <p:cNvGrpSpPr/>
          <p:nvPr/>
        </p:nvGrpSpPr>
        <p:grpSpPr>
          <a:xfrm>
            <a:off x="1312207" y="4075881"/>
            <a:ext cx="5148996" cy="292260"/>
            <a:chOff x="1287697" y="4583388"/>
            <a:chExt cx="5148996" cy="292260"/>
          </a:xfrm>
        </p:grpSpPr>
        <p:sp>
          <p:nvSpPr>
            <p:cNvPr id="9" name="직사각형 6">
              <a:extLst>
                <a:ext uri="{FF2B5EF4-FFF2-40B4-BE49-F238E27FC236}">
                  <a16:creationId xmlns:a16="http://schemas.microsoft.com/office/drawing/2014/main" id="{0E676A7B-5B24-47F3-8EC4-4E7B504D9313}"/>
                </a:ext>
              </a:extLst>
            </p:cNvPr>
            <p:cNvSpPr/>
            <p:nvPr/>
          </p:nvSpPr>
          <p:spPr>
            <a:xfrm>
              <a:off x="1287697" y="4584157"/>
              <a:ext cx="46847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</a:rPr>
                <a:t>C</a:t>
              </a:r>
              <a:endParaRPr lang="ko-KR" altLang="en-US" sz="16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0" name="직사각형 11">
              <a:extLst>
                <a:ext uri="{FF2B5EF4-FFF2-40B4-BE49-F238E27FC236}">
                  <a16:creationId xmlns:a16="http://schemas.microsoft.com/office/drawing/2014/main" id="{705D24F3-62D9-4E67-B041-6938B85D0D79}"/>
                </a:ext>
              </a:extLst>
            </p:cNvPr>
            <p:cNvSpPr/>
            <p:nvPr/>
          </p:nvSpPr>
          <p:spPr>
            <a:xfrm>
              <a:off x="1647737" y="4584157"/>
              <a:ext cx="46847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</a:rPr>
                <a:t>O</a:t>
              </a:r>
              <a:endParaRPr lang="ko-KR" altLang="en-US" sz="16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1" name="직사각형 12">
              <a:extLst>
                <a:ext uri="{FF2B5EF4-FFF2-40B4-BE49-F238E27FC236}">
                  <a16:creationId xmlns:a16="http://schemas.microsoft.com/office/drawing/2014/main" id="{B3C67A31-A3AE-44E1-AD99-E0BAAB4E6895}"/>
                </a:ext>
              </a:extLst>
            </p:cNvPr>
            <p:cNvSpPr/>
            <p:nvPr/>
          </p:nvSpPr>
          <p:spPr>
            <a:xfrm>
              <a:off x="2007777" y="4583388"/>
              <a:ext cx="46847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2" name="직사각형 13">
              <a:extLst>
                <a:ext uri="{FF2B5EF4-FFF2-40B4-BE49-F238E27FC236}">
                  <a16:creationId xmlns:a16="http://schemas.microsoft.com/office/drawing/2014/main" id="{32779731-7548-403B-9158-D1462B0AC3F1}"/>
                </a:ext>
              </a:extLst>
            </p:cNvPr>
            <p:cNvSpPr/>
            <p:nvPr/>
          </p:nvSpPr>
          <p:spPr>
            <a:xfrm>
              <a:off x="2367817" y="4583388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\0</a:t>
              </a:r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직사각형 14">
              <a:extLst>
                <a:ext uri="{FF2B5EF4-FFF2-40B4-BE49-F238E27FC236}">
                  <a16:creationId xmlns:a16="http://schemas.microsoft.com/office/drawing/2014/main" id="{4C95D216-B9A5-4D0F-9E22-C379AABBEB69}"/>
                </a:ext>
              </a:extLst>
            </p:cNvPr>
            <p:cNvSpPr/>
            <p:nvPr/>
          </p:nvSpPr>
          <p:spPr>
            <a:xfrm>
              <a:off x="2727857" y="4583388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직사각형 16">
              <a:extLst>
                <a:ext uri="{FF2B5EF4-FFF2-40B4-BE49-F238E27FC236}">
                  <a16:creationId xmlns:a16="http://schemas.microsoft.com/office/drawing/2014/main" id="{946005A8-3207-40C9-B734-9108BD74186C}"/>
                </a:ext>
              </a:extLst>
            </p:cNvPr>
            <p:cNvSpPr/>
            <p:nvPr/>
          </p:nvSpPr>
          <p:spPr>
            <a:xfrm>
              <a:off x="3087897" y="4583388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78A9F925-8A28-435D-B203-A305A950DBBC}"/>
                </a:ext>
              </a:extLst>
            </p:cNvPr>
            <p:cNvSpPr/>
            <p:nvPr/>
          </p:nvSpPr>
          <p:spPr>
            <a:xfrm>
              <a:off x="3447937" y="4583388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직사각형 18">
              <a:extLst>
                <a:ext uri="{FF2B5EF4-FFF2-40B4-BE49-F238E27FC236}">
                  <a16:creationId xmlns:a16="http://schemas.microsoft.com/office/drawing/2014/main" id="{C2029894-B814-4DE7-AFE6-9F530430E5C3}"/>
                </a:ext>
              </a:extLst>
            </p:cNvPr>
            <p:cNvSpPr/>
            <p:nvPr/>
          </p:nvSpPr>
          <p:spPr>
            <a:xfrm>
              <a:off x="3807977" y="4587616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직사각형 19">
              <a:extLst>
                <a:ext uri="{FF2B5EF4-FFF2-40B4-BE49-F238E27FC236}">
                  <a16:creationId xmlns:a16="http://schemas.microsoft.com/office/drawing/2014/main" id="{915645B7-E97B-48F6-8B23-D8633F05ED14}"/>
                </a:ext>
              </a:extLst>
            </p:cNvPr>
            <p:cNvSpPr/>
            <p:nvPr/>
          </p:nvSpPr>
          <p:spPr>
            <a:xfrm>
              <a:off x="4168017" y="4587616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직사각형 20">
              <a:extLst>
                <a:ext uri="{FF2B5EF4-FFF2-40B4-BE49-F238E27FC236}">
                  <a16:creationId xmlns:a16="http://schemas.microsoft.com/office/drawing/2014/main" id="{F51A539F-919B-4202-8951-5A03FEFEF0FF}"/>
                </a:ext>
              </a:extLst>
            </p:cNvPr>
            <p:cNvSpPr/>
            <p:nvPr/>
          </p:nvSpPr>
          <p:spPr>
            <a:xfrm>
              <a:off x="4528057" y="4587616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직사각형 21">
              <a:extLst>
                <a:ext uri="{FF2B5EF4-FFF2-40B4-BE49-F238E27FC236}">
                  <a16:creationId xmlns:a16="http://schemas.microsoft.com/office/drawing/2014/main" id="{C318E4A1-CEC9-4238-BB10-858FE8949FCD}"/>
                </a:ext>
              </a:extLst>
            </p:cNvPr>
            <p:cNvSpPr/>
            <p:nvPr/>
          </p:nvSpPr>
          <p:spPr>
            <a:xfrm>
              <a:off x="4888097" y="4583388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직사각형 22">
              <a:extLst>
                <a:ext uri="{FF2B5EF4-FFF2-40B4-BE49-F238E27FC236}">
                  <a16:creationId xmlns:a16="http://schemas.microsoft.com/office/drawing/2014/main" id="{D9D61E14-DEED-45E3-97A0-2A58DE0327DE}"/>
                </a:ext>
              </a:extLst>
            </p:cNvPr>
            <p:cNvSpPr/>
            <p:nvPr/>
          </p:nvSpPr>
          <p:spPr>
            <a:xfrm>
              <a:off x="5248137" y="4587616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직사각형 23">
              <a:extLst>
                <a:ext uri="{FF2B5EF4-FFF2-40B4-BE49-F238E27FC236}">
                  <a16:creationId xmlns:a16="http://schemas.microsoft.com/office/drawing/2014/main" id="{39FBA3C3-F182-45B2-9AC1-7A8E7A989D43}"/>
                </a:ext>
              </a:extLst>
            </p:cNvPr>
            <p:cNvSpPr/>
            <p:nvPr/>
          </p:nvSpPr>
          <p:spPr>
            <a:xfrm>
              <a:off x="5608177" y="4587616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직사각형 24">
              <a:extLst>
                <a:ext uri="{FF2B5EF4-FFF2-40B4-BE49-F238E27FC236}">
                  <a16:creationId xmlns:a16="http://schemas.microsoft.com/office/drawing/2014/main" id="{E649B694-FBD7-44F5-B098-2DFD3D6EB3EF}"/>
                </a:ext>
              </a:extLst>
            </p:cNvPr>
            <p:cNvSpPr/>
            <p:nvPr/>
          </p:nvSpPr>
          <p:spPr>
            <a:xfrm>
              <a:off x="5968217" y="4587616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7">
            <a:extLst>
              <a:ext uri="{FF2B5EF4-FFF2-40B4-BE49-F238E27FC236}">
                <a16:creationId xmlns:a16="http://schemas.microsoft.com/office/drawing/2014/main" id="{92B1257A-01B1-4C27-8700-277B1C401956}"/>
              </a:ext>
            </a:extLst>
          </p:cNvPr>
          <p:cNvSpPr/>
          <p:nvPr/>
        </p:nvSpPr>
        <p:spPr>
          <a:xfrm>
            <a:off x="1312207" y="5289280"/>
            <a:ext cx="4684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C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직사각형 28">
            <a:extLst>
              <a:ext uri="{FF2B5EF4-FFF2-40B4-BE49-F238E27FC236}">
                <a16:creationId xmlns:a16="http://schemas.microsoft.com/office/drawing/2014/main" id="{AB6FFB80-7052-4427-B23F-F3BD69D8DE81}"/>
              </a:ext>
            </a:extLst>
          </p:cNvPr>
          <p:cNvSpPr/>
          <p:nvPr/>
        </p:nvSpPr>
        <p:spPr>
          <a:xfrm>
            <a:off x="1672247" y="5289280"/>
            <a:ext cx="4684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O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직사각형 29">
            <a:extLst>
              <a:ext uri="{FF2B5EF4-FFF2-40B4-BE49-F238E27FC236}">
                <a16:creationId xmlns:a16="http://schemas.microsoft.com/office/drawing/2014/main" id="{1C3D2FE8-1A49-49C0-B111-E8358AD0B24C}"/>
              </a:ext>
            </a:extLst>
          </p:cNvPr>
          <p:cNvSpPr/>
          <p:nvPr/>
        </p:nvSpPr>
        <p:spPr>
          <a:xfrm>
            <a:off x="2032287" y="5288511"/>
            <a:ext cx="4684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N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26" name="그룹 41">
            <a:extLst>
              <a:ext uri="{FF2B5EF4-FFF2-40B4-BE49-F238E27FC236}">
                <a16:creationId xmlns:a16="http://schemas.microsoft.com/office/drawing/2014/main" id="{6EE9FFC5-778A-4977-9391-2D0B15BBCB25}"/>
              </a:ext>
            </a:extLst>
          </p:cNvPr>
          <p:cNvGrpSpPr/>
          <p:nvPr/>
        </p:nvGrpSpPr>
        <p:grpSpPr>
          <a:xfrm>
            <a:off x="2392327" y="5288511"/>
            <a:ext cx="4068876" cy="292260"/>
            <a:chOff x="2367817" y="6007561"/>
            <a:chExt cx="4068876" cy="292260"/>
          </a:xfrm>
        </p:grpSpPr>
        <p:sp>
          <p:nvSpPr>
            <p:cNvPr id="27" name="직사각형 30">
              <a:extLst>
                <a:ext uri="{FF2B5EF4-FFF2-40B4-BE49-F238E27FC236}">
                  <a16:creationId xmlns:a16="http://schemas.microsoft.com/office/drawing/2014/main" id="{4C3A58FD-44B7-4026-BC89-2B48E521EFA9}"/>
                </a:ext>
              </a:extLst>
            </p:cNvPr>
            <p:cNvSpPr/>
            <p:nvPr/>
          </p:nvSpPr>
          <p:spPr>
            <a:xfrm>
              <a:off x="236781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8391D556-183E-4177-A71D-749E7B199EBA}"/>
                </a:ext>
              </a:extLst>
            </p:cNvPr>
            <p:cNvSpPr/>
            <p:nvPr/>
          </p:nvSpPr>
          <p:spPr>
            <a:xfrm>
              <a:off x="272785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9" name="직사각형 32">
              <a:extLst>
                <a:ext uri="{FF2B5EF4-FFF2-40B4-BE49-F238E27FC236}">
                  <a16:creationId xmlns:a16="http://schemas.microsoft.com/office/drawing/2014/main" id="{0554FC57-88E1-4C78-94ED-17C55958F188}"/>
                </a:ext>
              </a:extLst>
            </p:cNvPr>
            <p:cNvSpPr/>
            <p:nvPr/>
          </p:nvSpPr>
          <p:spPr>
            <a:xfrm>
              <a:off x="30878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0" name="직사각형 33">
              <a:extLst>
                <a:ext uri="{FF2B5EF4-FFF2-40B4-BE49-F238E27FC236}">
                  <a16:creationId xmlns:a16="http://schemas.microsoft.com/office/drawing/2014/main" id="{A5F7FF08-68B1-4AE0-B160-7F3AC05028B0}"/>
                </a:ext>
              </a:extLst>
            </p:cNvPr>
            <p:cNvSpPr/>
            <p:nvPr/>
          </p:nvSpPr>
          <p:spPr>
            <a:xfrm>
              <a:off x="344793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" name="직사각형 34">
              <a:extLst>
                <a:ext uri="{FF2B5EF4-FFF2-40B4-BE49-F238E27FC236}">
                  <a16:creationId xmlns:a16="http://schemas.microsoft.com/office/drawing/2014/main" id="{A47A3E49-8834-49E5-8F21-E71114311EC8}"/>
                </a:ext>
              </a:extLst>
            </p:cNvPr>
            <p:cNvSpPr/>
            <p:nvPr/>
          </p:nvSpPr>
          <p:spPr>
            <a:xfrm>
              <a:off x="38079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" name="직사각형 35">
              <a:extLst>
                <a:ext uri="{FF2B5EF4-FFF2-40B4-BE49-F238E27FC236}">
                  <a16:creationId xmlns:a16="http://schemas.microsoft.com/office/drawing/2014/main" id="{0D8C599E-8FF6-4648-8699-307439E81F66}"/>
                </a:ext>
              </a:extLst>
            </p:cNvPr>
            <p:cNvSpPr/>
            <p:nvPr/>
          </p:nvSpPr>
          <p:spPr>
            <a:xfrm>
              <a:off x="416801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" name="직사각형 36">
              <a:extLst>
                <a:ext uri="{FF2B5EF4-FFF2-40B4-BE49-F238E27FC236}">
                  <a16:creationId xmlns:a16="http://schemas.microsoft.com/office/drawing/2014/main" id="{0898EC65-F8B3-45DE-A51D-05262E22F1BE}"/>
                </a:ext>
              </a:extLst>
            </p:cNvPr>
            <p:cNvSpPr/>
            <p:nvPr/>
          </p:nvSpPr>
          <p:spPr>
            <a:xfrm>
              <a:off x="452805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" name="직사각형 37">
              <a:extLst>
                <a:ext uri="{FF2B5EF4-FFF2-40B4-BE49-F238E27FC236}">
                  <a16:creationId xmlns:a16="http://schemas.microsoft.com/office/drawing/2014/main" id="{EAACBD05-D2CF-4347-BBD4-D91070E4F14B}"/>
                </a:ext>
              </a:extLst>
            </p:cNvPr>
            <p:cNvSpPr/>
            <p:nvPr/>
          </p:nvSpPr>
          <p:spPr>
            <a:xfrm>
              <a:off x="48880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" name="직사각형 38">
              <a:extLst>
                <a:ext uri="{FF2B5EF4-FFF2-40B4-BE49-F238E27FC236}">
                  <a16:creationId xmlns:a16="http://schemas.microsoft.com/office/drawing/2014/main" id="{DCC45EDE-CC6D-44E6-A402-1CC34BED435C}"/>
                </a:ext>
              </a:extLst>
            </p:cNvPr>
            <p:cNvSpPr/>
            <p:nvPr/>
          </p:nvSpPr>
          <p:spPr>
            <a:xfrm>
              <a:off x="524813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" name="직사각형 39">
              <a:extLst>
                <a:ext uri="{FF2B5EF4-FFF2-40B4-BE49-F238E27FC236}">
                  <a16:creationId xmlns:a16="http://schemas.microsoft.com/office/drawing/2014/main" id="{549B00D6-E2F2-47B3-A5A6-158C51CCCCAD}"/>
                </a:ext>
              </a:extLst>
            </p:cNvPr>
            <p:cNvSpPr/>
            <p:nvPr/>
          </p:nvSpPr>
          <p:spPr>
            <a:xfrm>
              <a:off x="56081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" name="직사각형 40">
              <a:extLst>
                <a:ext uri="{FF2B5EF4-FFF2-40B4-BE49-F238E27FC236}">
                  <a16:creationId xmlns:a16="http://schemas.microsoft.com/office/drawing/2014/main" id="{9914C71D-3F7C-4FA9-ACCB-4498CA780E4C}"/>
                </a:ext>
              </a:extLst>
            </p:cNvPr>
            <p:cNvSpPr/>
            <p:nvPr/>
          </p:nvSpPr>
          <p:spPr>
            <a:xfrm>
              <a:off x="5968217" y="6011789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\0</a:t>
              </a:r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42">
            <a:extLst>
              <a:ext uri="{FF2B5EF4-FFF2-40B4-BE49-F238E27FC236}">
                <a16:creationId xmlns:a16="http://schemas.microsoft.com/office/drawing/2014/main" id="{3FE7D9ED-239C-43BF-A243-D59FA17A68AC}"/>
              </a:ext>
            </a:extLst>
          </p:cNvPr>
          <p:cNvGrpSpPr/>
          <p:nvPr/>
        </p:nvGrpSpPr>
        <p:grpSpPr>
          <a:xfrm>
            <a:off x="6624435" y="4078304"/>
            <a:ext cx="4068876" cy="292260"/>
            <a:chOff x="2367817" y="6007561"/>
            <a:chExt cx="4068876" cy="292260"/>
          </a:xfrm>
        </p:grpSpPr>
        <p:sp>
          <p:nvSpPr>
            <p:cNvPr id="39" name="직사각형 43">
              <a:extLst>
                <a:ext uri="{FF2B5EF4-FFF2-40B4-BE49-F238E27FC236}">
                  <a16:creationId xmlns:a16="http://schemas.microsoft.com/office/drawing/2014/main" id="{0B432436-00DF-4F42-9297-2BF5D0FE78DB}"/>
                </a:ext>
              </a:extLst>
            </p:cNvPr>
            <p:cNvSpPr/>
            <p:nvPr/>
          </p:nvSpPr>
          <p:spPr>
            <a:xfrm>
              <a:off x="236781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" name="직사각형 44">
              <a:extLst>
                <a:ext uri="{FF2B5EF4-FFF2-40B4-BE49-F238E27FC236}">
                  <a16:creationId xmlns:a16="http://schemas.microsoft.com/office/drawing/2014/main" id="{F4D9C2A7-90AE-4835-B785-436B15F5A597}"/>
                </a:ext>
              </a:extLst>
            </p:cNvPr>
            <p:cNvSpPr/>
            <p:nvPr/>
          </p:nvSpPr>
          <p:spPr>
            <a:xfrm>
              <a:off x="272785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" name="직사각형 45">
              <a:extLst>
                <a:ext uri="{FF2B5EF4-FFF2-40B4-BE49-F238E27FC236}">
                  <a16:creationId xmlns:a16="http://schemas.microsoft.com/office/drawing/2014/main" id="{5E77029F-F964-43F3-8D71-9558B484BF08}"/>
                </a:ext>
              </a:extLst>
            </p:cNvPr>
            <p:cNvSpPr/>
            <p:nvPr/>
          </p:nvSpPr>
          <p:spPr>
            <a:xfrm>
              <a:off x="30878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" name="직사각형 46">
              <a:extLst>
                <a:ext uri="{FF2B5EF4-FFF2-40B4-BE49-F238E27FC236}">
                  <a16:creationId xmlns:a16="http://schemas.microsoft.com/office/drawing/2014/main" id="{7E8442DD-FD40-48D0-913C-E9E16E7716B1}"/>
                </a:ext>
              </a:extLst>
            </p:cNvPr>
            <p:cNvSpPr/>
            <p:nvPr/>
          </p:nvSpPr>
          <p:spPr>
            <a:xfrm>
              <a:off x="344793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직사각형 47">
              <a:extLst>
                <a:ext uri="{FF2B5EF4-FFF2-40B4-BE49-F238E27FC236}">
                  <a16:creationId xmlns:a16="http://schemas.microsoft.com/office/drawing/2014/main" id="{0D14CEEE-4ECF-43D9-A220-0880296047B8}"/>
                </a:ext>
              </a:extLst>
            </p:cNvPr>
            <p:cNvSpPr/>
            <p:nvPr/>
          </p:nvSpPr>
          <p:spPr>
            <a:xfrm>
              <a:off x="38079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4" name="직사각형 48">
              <a:extLst>
                <a:ext uri="{FF2B5EF4-FFF2-40B4-BE49-F238E27FC236}">
                  <a16:creationId xmlns:a16="http://schemas.microsoft.com/office/drawing/2014/main" id="{488C9970-D948-44DF-B7C4-0A4C15E36333}"/>
                </a:ext>
              </a:extLst>
            </p:cNvPr>
            <p:cNvSpPr/>
            <p:nvPr/>
          </p:nvSpPr>
          <p:spPr>
            <a:xfrm>
              <a:off x="416801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직사각형 49">
              <a:extLst>
                <a:ext uri="{FF2B5EF4-FFF2-40B4-BE49-F238E27FC236}">
                  <a16:creationId xmlns:a16="http://schemas.microsoft.com/office/drawing/2014/main" id="{E981B1AC-8F68-41C2-B26B-5D34D6D90885}"/>
                </a:ext>
              </a:extLst>
            </p:cNvPr>
            <p:cNvSpPr/>
            <p:nvPr/>
          </p:nvSpPr>
          <p:spPr>
            <a:xfrm>
              <a:off x="452805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6" name="직사각형 50">
              <a:extLst>
                <a:ext uri="{FF2B5EF4-FFF2-40B4-BE49-F238E27FC236}">
                  <a16:creationId xmlns:a16="http://schemas.microsoft.com/office/drawing/2014/main" id="{91CB92FD-6E99-427F-96D0-51B3EA108F54}"/>
                </a:ext>
              </a:extLst>
            </p:cNvPr>
            <p:cNvSpPr/>
            <p:nvPr/>
          </p:nvSpPr>
          <p:spPr>
            <a:xfrm>
              <a:off x="48880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직사각형 51">
              <a:extLst>
                <a:ext uri="{FF2B5EF4-FFF2-40B4-BE49-F238E27FC236}">
                  <a16:creationId xmlns:a16="http://schemas.microsoft.com/office/drawing/2014/main" id="{9C44DBCF-A941-4905-8ED6-C4F44750DA32}"/>
                </a:ext>
              </a:extLst>
            </p:cNvPr>
            <p:cNvSpPr/>
            <p:nvPr/>
          </p:nvSpPr>
          <p:spPr>
            <a:xfrm>
              <a:off x="524813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8" name="직사각형 52">
              <a:extLst>
                <a:ext uri="{FF2B5EF4-FFF2-40B4-BE49-F238E27FC236}">
                  <a16:creationId xmlns:a16="http://schemas.microsoft.com/office/drawing/2014/main" id="{D0DBC7F6-0C38-4CEF-87F5-7F3AA0EF48E6}"/>
                </a:ext>
              </a:extLst>
            </p:cNvPr>
            <p:cNvSpPr/>
            <p:nvPr/>
          </p:nvSpPr>
          <p:spPr>
            <a:xfrm>
              <a:off x="56081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9" name="직사각형 53">
              <a:extLst>
                <a:ext uri="{FF2B5EF4-FFF2-40B4-BE49-F238E27FC236}">
                  <a16:creationId xmlns:a16="http://schemas.microsoft.com/office/drawing/2014/main" id="{56538A24-B945-48C0-877F-1D0011D944EC}"/>
                </a:ext>
              </a:extLst>
            </p:cNvPr>
            <p:cNvSpPr/>
            <p:nvPr/>
          </p:nvSpPr>
          <p:spPr>
            <a:xfrm>
              <a:off x="5968217" y="6011789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\0</a:t>
              </a:r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54">
            <a:extLst>
              <a:ext uri="{FF2B5EF4-FFF2-40B4-BE49-F238E27FC236}">
                <a16:creationId xmlns:a16="http://schemas.microsoft.com/office/drawing/2014/main" id="{5C7F8F53-0FF2-4A2F-85A0-4B6CC52742A5}"/>
              </a:ext>
            </a:extLst>
          </p:cNvPr>
          <p:cNvGrpSpPr/>
          <p:nvPr/>
        </p:nvGrpSpPr>
        <p:grpSpPr>
          <a:xfrm>
            <a:off x="6624435" y="5292739"/>
            <a:ext cx="4068876" cy="292260"/>
            <a:chOff x="2367817" y="6007561"/>
            <a:chExt cx="4068876" cy="292260"/>
          </a:xfrm>
        </p:grpSpPr>
        <p:sp>
          <p:nvSpPr>
            <p:cNvPr id="51" name="직사각형 55">
              <a:extLst>
                <a:ext uri="{FF2B5EF4-FFF2-40B4-BE49-F238E27FC236}">
                  <a16:creationId xmlns:a16="http://schemas.microsoft.com/office/drawing/2014/main" id="{33AA0401-D290-4D6F-A96F-626163FA1F13}"/>
                </a:ext>
              </a:extLst>
            </p:cNvPr>
            <p:cNvSpPr/>
            <p:nvPr/>
          </p:nvSpPr>
          <p:spPr>
            <a:xfrm>
              <a:off x="236781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2" name="직사각형 56">
              <a:extLst>
                <a:ext uri="{FF2B5EF4-FFF2-40B4-BE49-F238E27FC236}">
                  <a16:creationId xmlns:a16="http://schemas.microsoft.com/office/drawing/2014/main" id="{F07423EE-1D1F-4F18-B46D-4B1F62FCD38C}"/>
                </a:ext>
              </a:extLst>
            </p:cNvPr>
            <p:cNvSpPr/>
            <p:nvPr/>
          </p:nvSpPr>
          <p:spPr>
            <a:xfrm>
              <a:off x="272785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3" name="직사각형 57">
              <a:extLst>
                <a:ext uri="{FF2B5EF4-FFF2-40B4-BE49-F238E27FC236}">
                  <a16:creationId xmlns:a16="http://schemas.microsoft.com/office/drawing/2014/main" id="{D92B9AF8-304E-4CCE-95A6-C4A12401201B}"/>
                </a:ext>
              </a:extLst>
            </p:cNvPr>
            <p:cNvSpPr/>
            <p:nvPr/>
          </p:nvSpPr>
          <p:spPr>
            <a:xfrm>
              <a:off x="30878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4" name="직사각형 58">
              <a:extLst>
                <a:ext uri="{FF2B5EF4-FFF2-40B4-BE49-F238E27FC236}">
                  <a16:creationId xmlns:a16="http://schemas.microsoft.com/office/drawing/2014/main" id="{495E388B-0A3A-4E43-B795-D84D0C3811EC}"/>
                </a:ext>
              </a:extLst>
            </p:cNvPr>
            <p:cNvSpPr/>
            <p:nvPr/>
          </p:nvSpPr>
          <p:spPr>
            <a:xfrm>
              <a:off x="344793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5" name="직사각형 59">
              <a:extLst>
                <a:ext uri="{FF2B5EF4-FFF2-40B4-BE49-F238E27FC236}">
                  <a16:creationId xmlns:a16="http://schemas.microsoft.com/office/drawing/2014/main" id="{BE94ADDF-507A-4D6E-9333-E8FEC153B52E}"/>
                </a:ext>
              </a:extLst>
            </p:cNvPr>
            <p:cNvSpPr/>
            <p:nvPr/>
          </p:nvSpPr>
          <p:spPr>
            <a:xfrm>
              <a:off x="38079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6" name="직사각형 60">
              <a:extLst>
                <a:ext uri="{FF2B5EF4-FFF2-40B4-BE49-F238E27FC236}">
                  <a16:creationId xmlns:a16="http://schemas.microsoft.com/office/drawing/2014/main" id="{9B96335B-E011-4B96-9C7C-007109C21389}"/>
                </a:ext>
              </a:extLst>
            </p:cNvPr>
            <p:cNvSpPr/>
            <p:nvPr/>
          </p:nvSpPr>
          <p:spPr>
            <a:xfrm>
              <a:off x="416801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7" name="직사각형 61">
              <a:extLst>
                <a:ext uri="{FF2B5EF4-FFF2-40B4-BE49-F238E27FC236}">
                  <a16:creationId xmlns:a16="http://schemas.microsoft.com/office/drawing/2014/main" id="{DFFBE86D-20B0-4FFB-A650-1109828C7227}"/>
                </a:ext>
              </a:extLst>
            </p:cNvPr>
            <p:cNvSpPr/>
            <p:nvPr/>
          </p:nvSpPr>
          <p:spPr>
            <a:xfrm>
              <a:off x="452805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8" name="직사각형 62">
              <a:extLst>
                <a:ext uri="{FF2B5EF4-FFF2-40B4-BE49-F238E27FC236}">
                  <a16:creationId xmlns:a16="http://schemas.microsoft.com/office/drawing/2014/main" id="{2123FB17-D468-466B-AAFE-8DE7E321A2B3}"/>
                </a:ext>
              </a:extLst>
            </p:cNvPr>
            <p:cNvSpPr/>
            <p:nvPr/>
          </p:nvSpPr>
          <p:spPr>
            <a:xfrm>
              <a:off x="48880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9" name="직사각형 63">
              <a:extLst>
                <a:ext uri="{FF2B5EF4-FFF2-40B4-BE49-F238E27FC236}">
                  <a16:creationId xmlns:a16="http://schemas.microsoft.com/office/drawing/2014/main" id="{EF492E76-2EE9-411A-9AEE-34E9BE12F888}"/>
                </a:ext>
              </a:extLst>
            </p:cNvPr>
            <p:cNvSpPr/>
            <p:nvPr/>
          </p:nvSpPr>
          <p:spPr>
            <a:xfrm>
              <a:off x="524813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0" name="직사각형 64">
              <a:extLst>
                <a:ext uri="{FF2B5EF4-FFF2-40B4-BE49-F238E27FC236}">
                  <a16:creationId xmlns:a16="http://schemas.microsoft.com/office/drawing/2014/main" id="{7583CE57-24B7-4EF3-8768-E5A51C7C9EA9}"/>
                </a:ext>
              </a:extLst>
            </p:cNvPr>
            <p:cNvSpPr/>
            <p:nvPr/>
          </p:nvSpPr>
          <p:spPr>
            <a:xfrm>
              <a:off x="56081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1" name="직사각형 65">
              <a:extLst>
                <a:ext uri="{FF2B5EF4-FFF2-40B4-BE49-F238E27FC236}">
                  <a16:creationId xmlns:a16="http://schemas.microsoft.com/office/drawing/2014/main" id="{B6300621-CF8A-4ECB-B126-D4A2F39F3533}"/>
                </a:ext>
              </a:extLst>
            </p:cNvPr>
            <p:cNvSpPr/>
            <p:nvPr/>
          </p:nvSpPr>
          <p:spPr>
            <a:xfrm>
              <a:off x="5968217" y="6011789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\0</a:t>
              </a:r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130F952-0F1E-4085-AF37-26389AF28BD2}"/>
              </a:ext>
            </a:extLst>
          </p:cNvPr>
          <p:cNvSpPr txBox="1"/>
          <p:nvPr/>
        </p:nvSpPr>
        <p:spPr>
          <a:xfrm>
            <a:off x="1312207" y="4370564"/>
            <a:ext cx="190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s1 - before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8C865D-75D1-489C-92C0-C10ABD634E37}"/>
              </a:ext>
            </a:extLst>
          </p:cNvPr>
          <p:cNvSpPr txBox="1"/>
          <p:nvPr/>
        </p:nvSpPr>
        <p:spPr>
          <a:xfrm>
            <a:off x="6682632" y="4341738"/>
            <a:ext cx="190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s2 - before</a:t>
            </a:r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3D44E9-774A-48C5-8088-EEFBA495F57F}"/>
              </a:ext>
            </a:extLst>
          </p:cNvPr>
          <p:cNvSpPr txBox="1"/>
          <p:nvPr/>
        </p:nvSpPr>
        <p:spPr>
          <a:xfrm>
            <a:off x="1312207" y="5614888"/>
            <a:ext cx="190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s1 - after</a:t>
            </a:r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6C3A5-1657-4AF6-AC82-060A474F85AD}"/>
              </a:ext>
            </a:extLst>
          </p:cNvPr>
          <p:cNvSpPr txBox="1"/>
          <p:nvPr/>
        </p:nvSpPr>
        <p:spPr>
          <a:xfrm>
            <a:off x="6701410" y="5572680"/>
            <a:ext cx="190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s2 - after</a:t>
            </a:r>
            <a:endParaRPr lang="ko-KR" altLang="en-US" b="1" dirty="0"/>
          </a:p>
        </p:txBody>
      </p:sp>
      <p:sp>
        <p:nvSpPr>
          <p:cNvPr id="66" name="직사각형 70">
            <a:extLst>
              <a:ext uri="{FF2B5EF4-FFF2-40B4-BE49-F238E27FC236}">
                <a16:creationId xmlns:a16="http://schemas.microsoft.com/office/drawing/2014/main" id="{CE9B907C-AF1B-4814-911A-B5D966681E25}"/>
              </a:ext>
            </a:extLst>
          </p:cNvPr>
          <p:cNvSpPr/>
          <p:nvPr/>
        </p:nvSpPr>
        <p:spPr>
          <a:xfrm>
            <a:off x="1672247" y="4711573"/>
            <a:ext cx="9021064" cy="431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2400" dirty="0" err="1">
                <a:ln>
                  <a:solidFill>
                    <a:srgbClr val="0070C0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altLang="ko-KR" sz="24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( s1, s2 ) ;</a:t>
            </a:r>
            <a:endParaRPr lang="ko-KR" altLang="en-US" dirty="0">
              <a:ln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618B96-3A46-4CFB-A946-8E252EC87CC2}"/>
              </a:ext>
            </a:extLst>
          </p:cNvPr>
          <p:cNvSpPr txBox="1"/>
          <p:nvPr/>
        </p:nvSpPr>
        <p:spPr>
          <a:xfrm>
            <a:off x="5028776" y="5894685"/>
            <a:ext cx="434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String Concatenate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11274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01F2-B2E0-44B5-B768-619FD27E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- </a:t>
            </a:r>
            <a:r>
              <a:rPr lang="en-US" altLang="ko-KR" dirty="0" err="1"/>
              <a:t>strcat</a:t>
            </a:r>
            <a:r>
              <a:rPr lang="en-US" altLang="ko-KR" dirty="0"/>
              <a:t>() </a:t>
            </a:r>
            <a:r>
              <a:rPr lang="ko-KR" altLang="en-US" dirty="0"/>
              <a:t>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6D4C-EAF5-4DED-A625-F525F5DD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A93A5-CAF1-4318-A2BA-2E9E2466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1ADFB-D5E2-4BA0-8514-B7CEA963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379BF5-D80D-4A31-A3D6-133966A05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7" y="1522198"/>
            <a:ext cx="7642720" cy="381360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[Ex] 	</a:t>
            </a:r>
            <a:r>
              <a:rPr lang="en-US" altLang="ko-KR" dirty="0">
                <a:solidFill>
                  <a:srgbClr val="00B050"/>
                </a:solidFill>
              </a:rPr>
              <a:t> //Append string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s2 to string s1</a:t>
            </a:r>
            <a:endParaRPr lang="en-US" altLang="ko-KR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char *</a:t>
            </a:r>
            <a:r>
              <a:rPr lang="en-US" altLang="ko-KR" dirty="0" err="1">
                <a:latin typeface="+mj-lt"/>
              </a:rPr>
              <a:t>strcat</a:t>
            </a:r>
            <a:r>
              <a:rPr lang="en-US" altLang="ko-KR" dirty="0">
                <a:latin typeface="+mj-lt"/>
              </a:rPr>
              <a:t> (char *s1, const char * s2){ 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     char *p;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     p=s1;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     while(*p != ‘\0’) p++;		       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     while(*s2 != ‘\0’){		</a:t>
            </a:r>
            <a:endParaRPr lang="en-US" altLang="ko-KR" dirty="0">
              <a:solidFill>
                <a:srgbClr val="00B050"/>
              </a:solidFill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         *p=*s2;  p++; s2++;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    *p = ‘\0’ ;	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     return s1;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latin typeface="+mj-lt"/>
              </a:rPr>
              <a:t>}</a:t>
            </a:r>
          </a:p>
        </p:txBody>
      </p:sp>
      <p:sp>
        <p:nvSpPr>
          <p:cNvPr id="7" name="구름 모양 설명선 5">
            <a:extLst>
              <a:ext uri="{FF2B5EF4-FFF2-40B4-BE49-F238E27FC236}">
                <a16:creationId xmlns:a16="http://schemas.microsoft.com/office/drawing/2014/main" id="{8F9D59F7-5DF6-49EF-BEE1-01E335645C31}"/>
              </a:ext>
            </a:extLst>
          </p:cNvPr>
          <p:cNvSpPr/>
          <p:nvPr/>
        </p:nvSpPr>
        <p:spPr>
          <a:xfrm>
            <a:off x="5491252" y="2817912"/>
            <a:ext cx="2505956" cy="504056"/>
          </a:xfrm>
          <a:prstGeom prst="cloudCallout">
            <a:avLst>
              <a:gd name="adj1" fmla="val -134614"/>
              <a:gd name="adj2" fmla="val -160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while(*p) p++;</a:t>
            </a:r>
            <a:endParaRPr lang="ko-KR" altLang="en-US" dirty="0"/>
          </a:p>
        </p:txBody>
      </p:sp>
      <p:sp>
        <p:nvSpPr>
          <p:cNvPr id="8" name="구름 모양 설명선 6">
            <a:extLst>
              <a:ext uri="{FF2B5EF4-FFF2-40B4-BE49-F238E27FC236}">
                <a16:creationId xmlns:a16="http://schemas.microsoft.com/office/drawing/2014/main" id="{B1C6960C-5328-426A-8F6C-8F18E14249DC}"/>
              </a:ext>
            </a:extLst>
          </p:cNvPr>
          <p:cNvSpPr/>
          <p:nvPr/>
        </p:nvSpPr>
        <p:spPr>
          <a:xfrm>
            <a:off x="5252402" y="4145141"/>
            <a:ext cx="3257104" cy="504056"/>
          </a:xfrm>
          <a:prstGeom prst="cloudCallout">
            <a:avLst>
              <a:gd name="adj1" fmla="val -77386"/>
              <a:gd name="adj2" fmla="val -162482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while(*p++=*s2++);</a:t>
            </a:r>
            <a:endParaRPr lang="ko-KR" altLang="en-US" dirty="0"/>
          </a:p>
        </p:txBody>
      </p:sp>
      <p:sp>
        <p:nvSpPr>
          <p:cNvPr id="9" name="오른쪽 대괄호 7">
            <a:extLst>
              <a:ext uri="{FF2B5EF4-FFF2-40B4-BE49-F238E27FC236}">
                <a16:creationId xmlns:a16="http://schemas.microsoft.com/office/drawing/2014/main" id="{32EBDD32-C604-47F6-BCE5-9B8D3E5273B0}"/>
              </a:ext>
            </a:extLst>
          </p:cNvPr>
          <p:cNvSpPr/>
          <p:nvPr/>
        </p:nvSpPr>
        <p:spPr>
          <a:xfrm>
            <a:off x="4274442" y="3428999"/>
            <a:ext cx="108012" cy="576064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8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D27-F49D-4F91-9AE3-DE5F4315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-</a:t>
            </a:r>
            <a:r>
              <a:rPr lang="en-US" altLang="ko-KR" dirty="0" err="1"/>
              <a:t>strcpy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920-56E2-427C-947B-5D577D54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strcpy</a:t>
            </a:r>
            <a:r>
              <a:rPr lang="en-US" altLang="ko-KR" dirty="0"/>
              <a:t>()</a:t>
            </a:r>
          </a:p>
          <a:p>
            <a:pPr lvl="1"/>
            <a:r>
              <a:rPr lang="en-US" dirty="0"/>
              <a:t>NULL</a:t>
            </a:r>
            <a:r>
              <a:rPr lang="ko-KR" altLang="en-US" dirty="0"/>
              <a:t>문자를 포함하여 문자열을 복사</a:t>
            </a:r>
            <a:endParaRPr lang="en-US" altLang="ko-KR" dirty="0"/>
          </a:p>
          <a:p>
            <a:pPr lvl="1"/>
            <a:r>
              <a:rPr lang="en-US" dirty="0"/>
              <a:t>String s2</a:t>
            </a:r>
            <a:r>
              <a:rPr lang="ko-KR" altLang="en-US" dirty="0"/>
              <a:t>의 내용을 </a:t>
            </a:r>
            <a:r>
              <a:rPr lang="en-US" altLang="ko-KR" dirty="0"/>
              <a:t>string s1</a:t>
            </a:r>
            <a:r>
              <a:rPr lang="ko-KR" altLang="en-US" dirty="0"/>
              <a:t>으로 할당</a:t>
            </a:r>
            <a:endParaRPr lang="en-US" altLang="ko-KR" dirty="0"/>
          </a:p>
          <a:p>
            <a:pPr lvl="1"/>
            <a:r>
              <a:rPr lang="en-US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s1</a:t>
            </a:r>
            <a:r>
              <a:rPr lang="ko-KR" altLang="en-US" dirty="0"/>
              <a:t>은 반드시 배열 변수이어야 함 </a:t>
            </a:r>
            <a:endParaRPr lang="en-US" altLang="ko-KR" dirty="0"/>
          </a:p>
          <a:p>
            <a:pPr lvl="1"/>
            <a:r>
              <a:rPr lang="en-US" dirty="0"/>
              <a:t>String s2</a:t>
            </a:r>
            <a:r>
              <a:rPr lang="ko-KR" altLang="en-US" dirty="0"/>
              <a:t>는 문자 배열 변수 이거나 문자열 상수</a:t>
            </a:r>
            <a:endParaRPr lang="en-US" altLang="ko-KR" dirty="0"/>
          </a:p>
          <a:p>
            <a:pPr lvl="1"/>
            <a:r>
              <a:rPr lang="en-US" dirty="0"/>
              <a:t>S1</a:t>
            </a:r>
            <a:r>
              <a:rPr lang="ko-KR" altLang="en-US" dirty="0"/>
              <a:t>의 값을 되돌려 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54CA-1BE3-4AE7-9ECD-9719BC9A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4824-4969-4E2F-8053-4679AE31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ABDDE-2382-4DC7-83D8-F52333D1A62C}"/>
              </a:ext>
            </a:extLst>
          </p:cNvPr>
          <p:cNvSpPr txBox="1"/>
          <p:nvPr/>
        </p:nvSpPr>
        <p:spPr>
          <a:xfrm>
            <a:off x="3639835" y="3687455"/>
            <a:ext cx="4026549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(char *s1,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char *s2);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84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68C6-2EE7-432C-A2E8-33E11633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-</a:t>
            </a:r>
            <a:r>
              <a:rPr lang="en-US" altLang="ko-KR" dirty="0" err="1"/>
              <a:t>strcpy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676B-1808-4B65-9A0C-F0C1B159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</a:t>
            </a:r>
            <a:r>
              <a:rPr lang="ko-KR" altLang="en-US" dirty="0"/>
              <a:t>와 관련한 프로그래밍 오류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DCCAA-D3D7-41DE-A239-319C434D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C749-D4A7-47CB-AEE2-28A00A31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55</a:t>
            </a:fld>
            <a:endParaRPr lang="en-US"/>
          </a:p>
        </p:txBody>
      </p:sp>
      <p:grpSp>
        <p:nvGrpSpPr>
          <p:cNvPr id="6" name="그룹 79">
            <a:extLst>
              <a:ext uri="{FF2B5EF4-FFF2-40B4-BE49-F238E27FC236}">
                <a16:creationId xmlns:a16="http://schemas.microsoft.com/office/drawing/2014/main" id="{2360BC99-C4BC-40C0-B4FB-E0E58DE94AAE}"/>
              </a:ext>
            </a:extLst>
          </p:cNvPr>
          <p:cNvGrpSpPr/>
          <p:nvPr/>
        </p:nvGrpSpPr>
        <p:grpSpPr>
          <a:xfrm>
            <a:off x="2216776" y="1480117"/>
            <a:ext cx="5529714" cy="4253436"/>
            <a:chOff x="3113017" y="1593819"/>
            <a:chExt cx="5747670" cy="467995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40DE77C-C0DC-44DD-8651-64879877B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17" y="1926110"/>
              <a:ext cx="4506076" cy="3262576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bg2">
                  <a:lumMod val="9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j-lt"/>
                </a:rPr>
                <a:t>#include &lt;</a:t>
              </a:r>
              <a:r>
                <a:rPr lang="en-US" altLang="ko-KR" sz="1600" dirty="0" err="1">
                  <a:latin typeface="+mj-lt"/>
                </a:rPr>
                <a:t>stdio.h</a:t>
              </a:r>
              <a:r>
                <a:rPr lang="en-US" altLang="ko-KR" sz="1600" dirty="0">
                  <a:latin typeface="+mj-lt"/>
                </a:rPr>
                <a:t>&gt;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j-lt"/>
                </a:rPr>
                <a:t>#include &lt;</a:t>
              </a:r>
              <a:r>
                <a:rPr lang="en-US" altLang="ko-KR" sz="1600" dirty="0" err="1">
                  <a:latin typeface="+mj-lt"/>
                </a:rPr>
                <a:t>string.h</a:t>
              </a:r>
              <a:r>
                <a:rPr lang="en-US" altLang="ko-KR" sz="1600" dirty="0">
                  <a:latin typeface="+mj-lt"/>
                </a:rPr>
                <a:t>&gt;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 err="1">
                  <a:latin typeface="+mj-lt"/>
                </a:rPr>
                <a:t>int</a:t>
              </a:r>
              <a:r>
                <a:rPr lang="en-US" altLang="ko-KR" sz="1600" dirty="0">
                  <a:latin typeface="+mj-lt"/>
                </a:rPr>
                <a:t> main(void) {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j-lt"/>
                </a:rPr>
                <a:t>      char str1[5]="1234";    </a:t>
              </a:r>
              <a:r>
                <a:rPr lang="en-US" altLang="ko-KR" sz="1600" dirty="0">
                  <a:solidFill>
                    <a:srgbClr val="00B050"/>
                  </a:solidFill>
                  <a:latin typeface="+mj-lt"/>
                </a:rPr>
                <a:t>//size is not enough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j-lt"/>
                </a:rPr>
                <a:t>      char str2[5]="</a:t>
              </a:r>
              <a:r>
                <a:rPr lang="en-US" altLang="ko-KR" sz="1600" dirty="0" err="1">
                  <a:latin typeface="+mj-lt"/>
                </a:rPr>
                <a:t>abcd</a:t>
              </a:r>
              <a:r>
                <a:rPr lang="en-US" altLang="ko-KR" sz="1600" dirty="0">
                  <a:latin typeface="+mj-lt"/>
                </a:rPr>
                <a:t>";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ko-KR" sz="1600" dirty="0">
                <a:latin typeface="+mj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j-lt"/>
                </a:rPr>
                <a:t>      </a:t>
              </a:r>
              <a:r>
                <a:rPr lang="en-US" altLang="ko-KR" sz="1600" dirty="0" err="1">
                  <a:latin typeface="+mj-lt"/>
                </a:rPr>
                <a:t>printf</a:t>
              </a:r>
              <a:r>
                <a:rPr lang="en-US" altLang="ko-KR" sz="1600" dirty="0">
                  <a:latin typeface="+mj-lt"/>
                </a:rPr>
                <a:t>(“%s, %s\n", str1, str2);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j-lt"/>
                </a:rPr>
                <a:t>      </a:t>
              </a:r>
              <a:r>
                <a:rPr lang="en-US" altLang="ko-KR" sz="1600" dirty="0" err="1">
                  <a:latin typeface="+mj-lt"/>
                </a:rPr>
                <a:t>strcat</a:t>
              </a:r>
              <a:r>
                <a:rPr lang="en-US" altLang="ko-KR" sz="1600" dirty="0">
                  <a:latin typeface="+mj-lt"/>
                </a:rPr>
                <a:t>(str1, “5678”);	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j-lt"/>
                </a:rPr>
                <a:t>      </a:t>
              </a:r>
              <a:r>
                <a:rPr lang="en-US" altLang="ko-KR" sz="1600" dirty="0" err="1">
                  <a:latin typeface="+mj-lt"/>
                </a:rPr>
                <a:t>printf</a:t>
              </a:r>
              <a:r>
                <a:rPr lang="en-US" altLang="ko-KR" sz="1600" dirty="0">
                  <a:latin typeface="+mj-lt"/>
                </a:rPr>
                <a:t>(“%s, %s\n", str1, str2);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j-lt"/>
                </a:rPr>
                <a:t>  }</a:t>
              </a: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48BC120-D063-4740-BBFC-D5C0EF297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609" y="4943654"/>
              <a:ext cx="1748327" cy="642464"/>
            </a:xfrm>
            <a:prstGeom prst="flowChartDocument">
              <a:avLst/>
            </a:prstGeom>
            <a:solidFill>
              <a:srgbClr val="CEF2CF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>
                  <a:latin typeface="+mj-lt"/>
                </a:rPr>
                <a:t> </a:t>
              </a:r>
              <a:r>
                <a:rPr lang="en-US" altLang="ko-KR" sz="1400" dirty="0">
                  <a:latin typeface="+mj-lt"/>
                </a:rPr>
                <a:t>1234, </a:t>
              </a:r>
              <a:r>
                <a:rPr lang="en-US" altLang="ko-KR" sz="1400" dirty="0" err="1">
                  <a:latin typeface="+mj-lt"/>
                </a:rPr>
                <a:t>abcd</a:t>
              </a:r>
              <a:endParaRPr lang="en-US" altLang="ko-KR" sz="1400" dirty="0">
                <a:latin typeface="+mj-lt"/>
              </a:endParaRPr>
            </a:p>
            <a:p>
              <a:pPr>
                <a:defRPr/>
              </a:pPr>
              <a:r>
                <a:rPr lang="en-US" altLang="ko-KR" sz="1400" dirty="0">
                  <a:latin typeface="+mj-lt"/>
                </a:rPr>
                <a:t> 12345678, 678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5B9EECBE-9C54-46E6-A172-6C03A450F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4423" y="1593819"/>
              <a:ext cx="0" cy="4679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j-lt"/>
              </a:endParaRP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4A7EECAF-E9DC-4BC5-871D-7D041FE05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0686" y="1593819"/>
              <a:ext cx="0" cy="4679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15AF6769-2DCF-4EE3-BF68-1D215CB22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424" y="2168495"/>
              <a:ext cx="576263" cy="35877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ko-KR" sz="1600">
                  <a:latin typeface="+mj-lt"/>
                </a:rPr>
                <a:t>1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CD645CF1-CBCD-4F6E-8985-8BA7A890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424" y="2528857"/>
              <a:ext cx="576263" cy="35877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ko-KR" sz="1600">
                  <a:latin typeface="+mj-lt"/>
                </a:rPr>
                <a:t>2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7152CDD2-5852-4C98-AD67-C489F1068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424" y="2889220"/>
              <a:ext cx="576263" cy="35877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ko-KR" sz="1600">
                  <a:latin typeface="+mj-lt"/>
                </a:rPr>
                <a:t>3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1444D0C7-E805-4E1D-90D4-DACA61129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424" y="3249582"/>
              <a:ext cx="576263" cy="35877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ko-KR" sz="1600">
                  <a:latin typeface="+mj-lt"/>
                </a:rPr>
                <a:t>4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D7D243E7-2ED9-4F46-81E2-4F6326CB4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424" y="3597245"/>
              <a:ext cx="576263" cy="35877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ko-KR" sz="1600">
                  <a:latin typeface="+mj-lt"/>
                </a:rPr>
                <a:t>5 \0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9916B662-106B-47FA-AE25-B1BF8A50B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424" y="3957607"/>
              <a:ext cx="576263" cy="35877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ko-KR" sz="1600">
                  <a:latin typeface="+mj-lt"/>
                </a:rPr>
                <a:t>6  a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F1C71D93-28A9-4F1B-9222-E643179E6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424" y="4316382"/>
              <a:ext cx="576263" cy="35877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ko-KR" sz="1600">
                  <a:latin typeface="+mj-lt"/>
                </a:rPr>
                <a:t>7  b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341FE67C-74DA-4601-8F5F-FD4E4FE0F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424" y="4678332"/>
              <a:ext cx="576263" cy="35877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ko-KR" sz="1600">
                  <a:latin typeface="+mj-lt"/>
                </a:rPr>
                <a:t>8  c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E84DA39B-F057-4592-84EE-298FCEDFA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424" y="5037107"/>
              <a:ext cx="576263" cy="35877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ko-KR" sz="1600">
                  <a:latin typeface="+mj-lt"/>
                </a:rPr>
                <a:t>\0 d</a:t>
              </a: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AC1F151F-2835-412E-A691-B33AA623B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424" y="5397470"/>
              <a:ext cx="576263" cy="35877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ko-KR" sz="1600">
                  <a:latin typeface="+mj-lt"/>
                </a:rPr>
                <a:t>\0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F888FC2-FC77-4EAF-8A52-87A2335E4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424" y="1809720"/>
              <a:ext cx="576263" cy="35877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endParaRPr lang="ko-KR" altLang="en-US" sz="1600">
                <a:latin typeface="+mj-lt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25660AB-E94F-494B-A48D-BCB0514A2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424" y="5756245"/>
              <a:ext cx="576263" cy="35877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endParaRPr lang="ko-KR" altLang="en-US" sz="1600">
                <a:latin typeface="+mj-lt"/>
              </a:endParaRPr>
            </a:p>
          </p:txBody>
        </p:sp>
        <p:grpSp>
          <p:nvGrpSpPr>
            <p:cNvPr id="23" name="Group 20">
              <a:extLst>
                <a:ext uri="{FF2B5EF4-FFF2-40B4-BE49-F238E27FC236}">
                  <a16:creationId xmlns:a16="http://schemas.microsoft.com/office/drawing/2014/main" id="{D2B262E7-E9F2-4DD2-A699-F4681477B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3348" y="3609945"/>
              <a:ext cx="215900" cy="287337"/>
              <a:chOff x="4513" y="2478"/>
              <a:chExt cx="136" cy="181"/>
            </a:xfrm>
          </p:grpSpPr>
          <p:sp>
            <p:nvSpPr>
              <p:cNvPr id="38" name="Line 21">
                <a:extLst>
                  <a:ext uri="{FF2B5EF4-FFF2-40B4-BE49-F238E27FC236}">
                    <a16:creationId xmlns:a16="http://schemas.microsoft.com/office/drawing/2014/main" id="{DF37017F-7238-4664-A126-775E1D7B8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3" y="2478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+mj-lt"/>
                </a:endParaRPr>
              </a:p>
            </p:txBody>
          </p:sp>
          <p:sp>
            <p:nvSpPr>
              <p:cNvPr id="39" name="Line 22">
                <a:extLst>
                  <a:ext uri="{FF2B5EF4-FFF2-40B4-BE49-F238E27FC236}">
                    <a16:creationId xmlns:a16="http://schemas.microsoft.com/office/drawing/2014/main" id="{CD7DAFF3-A086-4E76-87E1-43283FB0A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3" y="2478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+mj-lt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BB67D0-E3D5-4D4D-A3CD-6AA85A5C7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3348" y="3970306"/>
              <a:ext cx="215900" cy="287338"/>
              <a:chOff x="4513" y="2478"/>
              <a:chExt cx="136" cy="181"/>
            </a:xfrm>
          </p:grpSpPr>
          <p:sp>
            <p:nvSpPr>
              <p:cNvPr id="36" name="Line 24">
                <a:extLst>
                  <a:ext uri="{FF2B5EF4-FFF2-40B4-BE49-F238E27FC236}">
                    <a16:creationId xmlns:a16="http://schemas.microsoft.com/office/drawing/2014/main" id="{42EDF292-3923-453E-9A12-D55274F05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3" y="2478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+mj-lt"/>
                </a:endParaRPr>
              </a:p>
            </p:txBody>
          </p:sp>
          <p:sp>
            <p:nvSpPr>
              <p:cNvPr id="37" name="Line 25">
                <a:extLst>
                  <a:ext uri="{FF2B5EF4-FFF2-40B4-BE49-F238E27FC236}">
                    <a16:creationId xmlns:a16="http://schemas.microsoft.com/office/drawing/2014/main" id="{D2426BFE-DDFE-4CFA-B64F-2FBC91AAB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3" y="2478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+mj-lt"/>
                </a:endParaRPr>
              </a:p>
            </p:txBody>
          </p:sp>
        </p:grpSp>
        <p:grpSp>
          <p:nvGrpSpPr>
            <p:cNvPr id="25" name="Group 26">
              <a:extLst>
                <a:ext uri="{FF2B5EF4-FFF2-40B4-BE49-F238E27FC236}">
                  <a16:creationId xmlns:a16="http://schemas.microsoft.com/office/drawing/2014/main" id="{345129FA-27F6-426C-83D6-29EA5AD29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3348" y="4330670"/>
              <a:ext cx="215900" cy="287337"/>
              <a:chOff x="4513" y="2478"/>
              <a:chExt cx="136" cy="181"/>
            </a:xfrm>
          </p:grpSpPr>
          <p:sp>
            <p:nvSpPr>
              <p:cNvPr id="34" name="Line 27">
                <a:extLst>
                  <a:ext uri="{FF2B5EF4-FFF2-40B4-BE49-F238E27FC236}">
                    <a16:creationId xmlns:a16="http://schemas.microsoft.com/office/drawing/2014/main" id="{3480C462-780A-498C-9D8A-3169C107D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3" y="2478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+mj-lt"/>
                </a:endParaRPr>
              </a:p>
            </p:txBody>
          </p:sp>
          <p:sp>
            <p:nvSpPr>
              <p:cNvPr id="35" name="Line 28">
                <a:extLst>
                  <a:ext uri="{FF2B5EF4-FFF2-40B4-BE49-F238E27FC236}">
                    <a16:creationId xmlns:a16="http://schemas.microsoft.com/office/drawing/2014/main" id="{75F13E1F-8BEF-4245-B0CF-9E562B3F2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3" y="2478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+mj-lt"/>
                </a:endParaRPr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08FD52C8-8273-47E6-9D9C-65CECF85B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3348" y="4689445"/>
              <a:ext cx="215900" cy="287337"/>
              <a:chOff x="4513" y="2478"/>
              <a:chExt cx="136" cy="181"/>
            </a:xfrm>
          </p:grpSpPr>
          <p:sp>
            <p:nvSpPr>
              <p:cNvPr id="32" name="Line 30">
                <a:extLst>
                  <a:ext uri="{FF2B5EF4-FFF2-40B4-BE49-F238E27FC236}">
                    <a16:creationId xmlns:a16="http://schemas.microsoft.com/office/drawing/2014/main" id="{38E065E4-13AE-4BF9-9282-88E6F216E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3" y="2478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+mj-lt"/>
                </a:endParaRPr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FD83E424-A7C3-44E0-8B3C-978CCACA0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3" y="2478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+mj-lt"/>
                </a:endParaRPr>
              </a:p>
            </p:txBody>
          </p:sp>
        </p:grpSp>
        <p:grpSp>
          <p:nvGrpSpPr>
            <p:cNvPr id="27" name="Group 32">
              <a:extLst>
                <a:ext uri="{FF2B5EF4-FFF2-40B4-BE49-F238E27FC236}">
                  <a16:creationId xmlns:a16="http://schemas.microsoft.com/office/drawing/2014/main" id="{A57A917C-EE05-4AF4-9F6B-CA6BFD63B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3348" y="5049806"/>
              <a:ext cx="215900" cy="287338"/>
              <a:chOff x="4513" y="2478"/>
              <a:chExt cx="136" cy="181"/>
            </a:xfrm>
          </p:grpSpPr>
          <p:sp>
            <p:nvSpPr>
              <p:cNvPr id="30" name="Line 33">
                <a:extLst>
                  <a:ext uri="{FF2B5EF4-FFF2-40B4-BE49-F238E27FC236}">
                    <a16:creationId xmlns:a16="http://schemas.microsoft.com/office/drawing/2014/main" id="{C49B940D-F569-4059-81CF-F78D3E68C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3" y="2478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+mj-lt"/>
                </a:endParaRPr>
              </a:p>
            </p:txBody>
          </p:sp>
          <p:sp>
            <p:nvSpPr>
              <p:cNvPr id="31" name="Line 34">
                <a:extLst>
                  <a:ext uri="{FF2B5EF4-FFF2-40B4-BE49-F238E27FC236}">
                    <a16:creationId xmlns:a16="http://schemas.microsoft.com/office/drawing/2014/main" id="{8CCE45F6-1C2D-4075-BAF0-38C5EC7AD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3" y="2478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+mj-lt"/>
                </a:endParaRPr>
              </a:p>
            </p:txBody>
          </p:sp>
        </p:grpSp>
        <p:sp>
          <p:nvSpPr>
            <p:cNvPr id="28" name="Text Box 35">
              <a:extLst>
                <a:ext uri="{FF2B5EF4-FFF2-40B4-BE49-F238E27FC236}">
                  <a16:creationId xmlns:a16="http://schemas.microsoft.com/office/drawing/2014/main" id="{C83D6B87-7729-4A18-875F-2A57541D7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746" y="2181194"/>
              <a:ext cx="792162" cy="28892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srgbClr val="3366FF"/>
                  </a:solidFill>
                  <a:latin typeface="+mj-lt"/>
                </a:rPr>
                <a:t>str1</a:t>
              </a:r>
            </a:p>
          </p:txBody>
        </p:sp>
        <p:sp>
          <p:nvSpPr>
            <p:cNvPr id="29" name="Text Box 36">
              <a:extLst>
                <a:ext uri="{FF2B5EF4-FFF2-40B4-BE49-F238E27FC236}">
                  <a16:creationId xmlns:a16="http://schemas.microsoft.com/office/drawing/2014/main" id="{2FF116C8-8FF1-4ABD-8359-80B730843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745" y="4005791"/>
              <a:ext cx="792162" cy="28892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srgbClr val="3366FF"/>
                  </a:solidFill>
                  <a:latin typeface="+mj-lt"/>
                </a:rPr>
                <a:t>str2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346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E432-4EA6-4746-A1C4-A4ED2C4D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- </a:t>
            </a:r>
            <a:r>
              <a:rPr lang="en-US" altLang="ko-KR" dirty="0" err="1"/>
              <a:t>strncpy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701F-8118-4D09-80AD-2BA96CE2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strncpy</a:t>
            </a:r>
            <a:r>
              <a:rPr lang="en-US" altLang="ko-KR" dirty="0"/>
              <a:t>()</a:t>
            </a:r>
            <a:endParaRPr lang="en-US" dirty="0"/>
          </a:p>
          <a:p>
            <a:pPr lvl="1"/>
            <a:r>
              <a:rPr lang="ko-KR" altLang="en-US" dirty="0"/>
              <a:t>문자열 복사 함수</a:t>
            </a:r>
            <a:endParaRPr lang="en-US" altLang="ko-KR" dirty="0"/>
          </a:p>
          <a:p>
            <a:pPr lvl="1"/>
            <a:r>
              <a:rPr lang="ko-KR" altLang="en-US" dirty="0"/>
              <a:t>문자열 </a:t>
            </a:r>
            <a:r>
              <a:rPr lang="en-US" altLang="ko-KR" dirty="0"/>
              <a:t>s2</a:t>
            </a:r>
            <a:r>
              <a:rPr lang="ko-KR" altLang="en-US" dirty="0"/>
              <a:t>의 최대 </a:t>
            </a:r>
            <a:r>
              <a:rPr lang="en-US" altLang="ko-KR" dirty="0"/>
              <a:t>n</a:t>
            </a:r>
            <a:r>
              <a:rPr lang="ko-KR" altLang="en-US" dirty="0"/>
              <a:t>개의 문자를 배열 </a:t>
            </a:r>
            <a:r>
              <a:rPr lang="en-US" altLang="ko-KR" dirty="0"/>
              <a:t>s1</a:t>
            </a:r>
            <a:r>
              <a:rPr lang="ko-KR" altLang="en-US" dirty="0"/>
              <a:t>에 복사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C6870-A977-4430-9859-439FB8D8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01F2F-F86F-47C9-BEBF-01DC1703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9A712-0236-4D2F-88B6-B5D35012F759}"/>
              </a:ext>
            </a:extLst>
          </p:cNvPr>
          <p:cNvSpPr txBox="1"/>
          <p:nvPr/>
        </p:nvSpPr>
        <p:spPr>
          <a:xfrm>
            <a:off x="1579955" y="2568895"/>
            <a:ext cx="799288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strncpy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(char *s1,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char *s2,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n);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154C7153-F40F-4CA1-B006-A55182742903}"/>
              </a:ext>
            </a:extLst>
          </p:cNvPr>
          <p:cNvSpPr/>
          <p:nvPr/>
        </p:nvSpPr>
        <p:spPr>
          <a:xfrm>
            <a:off x="1579955" y="3073977"/>
            <a:ext cx="5828728" cy="23514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   char s1[] = "Happy ";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   char s2[] = "New Year ";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   char s3[ 40 ] = "";   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   </a:t>
            </a:r>
            <a:r>
              <a:rPr lang="en-US" altLang="ko-KR" sz="1600" dirty="0" err="1">
                <a:solidFill>
                  <a:schemeClr val="dk1"/>
                </a:solidFill>
                <a:latin typeface="+mj-lt"/>
              </a:rPr>
              <a:t>printf</a:t>
            </a: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( "s1 = %s\ns2 = %s\n", s1, s2 );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   </a:t>
            </a:r>
            <a:r>
              <a:rPr lang="en-US" altLang="ko-KR" sz="1600" dirty="0" err="1">
                <a:solidFill>
                  <a:schemeClr val="dk1"/>
                </a:solidFill>
                <a:latin typeface="+mj-lt"/>
              </a:rPr>
              <a:t>printf</a:t>
            </a: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( "</a:t>
            </a:r>
            <a:r>
              <a:rPr lang="en-US" altLang="ko-KR" sz="1600" dirty="0" err="1">
                <a:solidFill>
                  <a:schemeClr val="dk1"/>
                </a:solidFill>
                <a:latin typeface="+mj-lt"/>
              </a:rPr>
              <a:t>strcpy</a:t>
            </a: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( s1, s2 ) = %s\n", </a:t>
            </a:r>
            <a:r>
              <a:rPr lang="en-US" altLang="ko-KR" sz="1600" dirty="0" err="1">
                <a:solidFill>
                  <a:schemeClr val="dk1"/>
                </a:solidFill>
                <a:latin typeface="+mj-lt"/>
              </a:rPr>
              <a:t>strcpy</a:t>
            </a: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( s1, s2 ) );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   </a:t>
            </a:r>
            <a:r>
              <a:rPr lang="en-US" altLang="ko-KR" sz="1600" dirty="0" err="1">
                <a:solidFill>
                  <a:schemeClr val="dk1"/>
                </a:solidFill>
                <a:latin typeface="+mj-lt"/>
              </a:rPr>
              <a:t>printf</a:t>
            </a: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( "</a:t>
            </a:r>
            <a:r>
              <a:rPr lang="en-US" altLang="ko-KR" sz="1600" dirty="0" err="1">
                <a:solidFill>
                  <a:schemeClr val="dk1"/>
                </a:solidFill>
                <a:latin typeface="+mj-lt"/>
              </a:rPr>
              <a:t>strncpy</a:t>
            </a: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( s3, s1, 3 ) = %s\n", </a:t>
            </a:r>
            <a:r>
              <a:rPr lang="en-US" altLang="ko-KR" sz="1600" dirty="0" err="1">
                <a:solidFill>
                  <a:schemeClr val="dk1"/>
                </a:solidFill>
                <a:latin typeface="+mj-lt"/>
              </a:rPr>
              <a:t>strncpy</a:t>
            </a: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( s3, s1, 3 ) );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+mj-lt"/>
              </a:rPr>
              <a:t>   </a:t>
            </a:r>
            <a:endParaRPr lang="ko-KR" altLang="en-US" sz="16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932402A-5951-4C19-8FF2-E161952F6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320" y="4327958"/>
            <a:ext cx="2742390" cy="1708012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+mj-lt"/>
              </a:rPr>
              <a:t>s1 = Happy</a:t>
            </a:r>
          </a:p>
          <a:p>
            <a:pPr>
              <a:defRPr/>
            </a:pPr>
            <a:r>
              <a:rPr lang="en-US" altLang="ko-KR" sz="1600" dirty="0">
                <a:latin typeface="+mj-lt"/>
              </a:rPr>
              <a:t>s2 = New Year</a:t>
            </a:r>
          </a:p>
          <a:p>
            <a:pPr>
              <a:defRPr/>
            </a:pPr>
            <a:r>
              <a:rPr lang="en-US" altLang="ko-KR" sz="1600" dirty="0" err="1">
                <a:latin typeface="+mj-lt"/>
              </a:rPr>
              <a:t>strcpy</a:t>
            </a:r>
            <a:r>
              <a:rPr lang="en-US" altLang="ko-KR" sz="1600" dirty="0">
                <a:latin typeface="+mj-lt"/>
              </a:rPr>
              <a:t>( s1, s2 ) = New Year</a:t>
            </a:r>
          </a:p>
          <a:p>
            <a:pPr>
              <a:defRPr/>
            </a:pPr>
            <a:r>
              <a:rPr lang="en-US" altLang="ko-KR" sz="1600" dirty="0" err="1">
                <a:latin typeface="+mj-lt"/>
              </a:rPr>
              <a:t>strncpy</a:t>
            </a:r>
            <a:r>
              <a:rPr lang="en-US" altLang="ko-KR" sz="1600" dirty="0">
                <a:latin typeface="+mj-lt"/>
              </a:rPr>
              <a:t>( s3, s1, 3 ) = New</a:t>
            </a:r>
          </a:p>
        </p:txBody>
      </p:sp>
    </p:spTree>
    <p:extLst>
      <p:ext uri="{BB962C8B-B14F-4D97-AF65-F5344CB8AC3E}">
        <p14:creationId xmlns:p14="http://schemas.microsoft.com/office/powerpoint/2010/main" val="22823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14EB-6BCF-44D0-AB2A-B5D5086F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-</a:t>
            </a:r>
            <a:r>
              <a:rPr lang="en-US" altLang="ko-KR" dirty="0" err="1"/>
              <a:t>strchr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25B2-4164-4391-B044-3CEB0CC3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strchr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문자열 검색 함수</a:t>
            </a:r>
            <a:endParaRPr lang="en-US" altLang="ko-KR" dirty="0"/>
          </a:p>
          <a:p>
            <a:pPr lvl="1"/>
            <a:r>
              <a:rPr lang="ko-KR" altLang="en-US" dirty="0"/>
              <a:t>문자열 내에서 </a:t>
            </a:r>
            <a:r>
              <a:rPr lang="en-US" altLang="ko-KR" dirty="0"/>
              <a:t>c1</a:t>
            </a:r>
            <a:r>
              <a:rPr lang="ko-KR" altLang="en-US" dirty="0"/>
              <a:t>에 입력된 문자가 처음 나타나는 위치를 찾음</a:t>
            </a:r>
            <a:endParaRPr lang="en-US" altLang="ko-KR" dirty="0"/>
          </a:p>
          <a:p>
            <a:pPr lvl="1"/>
            <a:r>
              <a:rPr lang="ko-KR" altLang="en-US" dirty="0"/>
              <a:t>문자열에서 </a:t>
            </a:r>
            <a:r>
              <a:rPr lang="en-US" altLang="ko-KR" dirty="0"/>
              <a:t>c1</a:t>
            </a:r>
            <a:r>
              <a:rPr lang="ko-KR" altLang="en-US" dirty="0"/>
              <a:t>에 입력된 문자가 처음 나타나는 주소를 반환</a:t>
            </a:r>
            <a:endParaRPr lang="en-US" altLang="ko-KR" dirty="0"/>
          </a:p>
          <a:p>
            <a:pPr lvl="2"/>
            <a:r>
              <a:rPr lang="ko-KR" altLang="en-US" dirty="0"/>
              <a:t>검색결과가 없는 경우 </a:t>
            </a:r>
            <a:r>
              <a:rPr lang="en-US" altLang="ko-KR" dirty="0"/>
              <a:t>NULL </a:t>
            </a:r>
            <a:r>
              <a:rPr lang="ko-KR" altLang="en-US" dirty="0"/>
              <a:t>포인터 반환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4E8DF-1A0F-48E3-801A-0E485D69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E7C02-9B8A-41BF-829F-741A7207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5AFF9-EFD7-4CF9-82B0-4EC94289992E}"/>
              </a:ext>
            </a:extLst>
          </p:cNvPr>
          <p:cNvSpPr txBox="1"/>
          <p:nvPr/>
        </p:nvSpPr>
        <p:spPr>
          <a:xfrm>
            <a:off x="2689386" y="3470719"/>
            <a:ext cx="5184576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char*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strchr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char *s1, char c1);</a:t>
            </a:r>
          </a:p>
          <a:p>
            <a:pPr marL="0" lvl="1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28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78FD-DA9A-46CA-A126-42729220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- </a:t>
            </a:r>
            <a:r>
              <a:rPr lang="en-US" altLang="ko-KR" dirty="0" err="1"/>
              <a:t>strrchr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00D-9F93-4301-83C8-74C38B90A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strrchr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문자열에서 문자를 검색하되 가장 마지막으로 나타나는 위치를 찾음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2127B-EE3E-4937-A343-8FFC088A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5114F-2DDC-4FCB-A53D-B58AFB34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2AF00-8070-4299-8E62-056502E45FAE}"/>
              </a:ext>
            </a:extLst>
          </p:cNvPr>
          <p:cNvSpPr txBox="1"/>
          <p:nvPr/>
        </p:nvSpPr>
        <p:spPr>
          <a:xfrm>
            <a:off x="3256856" y="2173817"/>
            <a:ext cx="4896544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char*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strrchr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char *s1, char c1);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62514394-64AD-4368-B445-5C5DC04E5E70}"/>
              </a:ext>
            </a:extLst>
          </p:cNvPr>
          <p:cNvSpPr/>
          <p:nvPr/>
        </p:nvSpPr>
        <p:spPr>
          <a:xfrm>
            <a:off x="2778753" y="2817489"/>
            <a:ext cx="5760639" cy="1223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4">
            <a:extLst>
              <a:ext uri="{FF2B5EF4-FFF2-40B4-BE49-F238E27FC236}">
                <a16:creationId xmlns:a16="http://schemas.microsoft.com/office/drawing/2014/main" id="{E4413E40-7B3C-4D5E-8991-71E58139E931}"/>
              </a:ext>
            </a:extLst>
          </p:cNvPr>
          <p:cNvSpPr/>
          <p:nvPr/>
        </p:nvSpPr>
        <p:spPr>
          <a:xfrm>
            <a:off x="3138746" y="2936658"/>
            <a:ext cx="468476" cy="2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C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직사각형 25">
            <a:extLst>
              <a:ext uri="{FF2B5EF4-FFF2-40B4-BE49-F238E27FC236}">
                <a16:creationId xmlns:a16="http://schemas.microsoft.com/office/drawing/2014/main" id="{1F5C8297-9E1E-4C45-A490-9394FE6A1EEE}"/>
              </a:ext>
            </a:extLst>
          </p:cNvPr>
          <p:cNvSpPr/>
          <p:nvPr/>
        </p:nvSpPr>
        <p:spPr>
          <a:xfrm>
            <a:off x="3498786" y="2936658"/>
            <a:ext cx="468476" cy="2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O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직사각형 26">
            <a:extLst>
              <a:ext uri="{FF2B5EF4-FFF2-40B4-BE49-F238E27FC236}">
                <a16:creationId xmlns:a16="http://schemas.microsoft.com/office/drawing/2014/main" id="{0C26B890-BF23-4385-B032-A446CF318EB0}"/>
              </a:ext>
            </a:extLst>
          </p:cNvPr>
          <p:cNvSpPr/>
          <p:nvPr/>
        </p:nvSpPr>
        <p:spPr>
          <a:xfrm>
            <a:off x="3858826" y="2936040"/>
            <a:ext cx="468476" cy="2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N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11" name="그룹 27">
            <a:extLst>
              <a:ext uri="{FF2B5EF4-FFF2-40B4-BE49-F238E27FC236}">
                <a16:creationId xmlns:a16="http://schemas.microsoft.com/office/drawing/2014/main" id="{36C72AE3-1F15-4688-9136-A82BC46D43FD}"/>
              </a:ext>
            </a:extLst>
          </p:cNvPr>
          <p:cNvGrpSpPr/>
          <p:nvPr/>
        </p:nvGrpSpPr>
        <p:grpSpPr>
          <a:xfrm>
            <a:off x="4218866" y="2936040"/>
            <a:ext cx="4068876" cy="234876"/>
            <a:chOff x="2367817" y="6007561"/>
            <a:chExt cx="4068876" cy="292260"/>
          </a:xfrm>
        </p:grpSpPr>
        <p:sp>
          <p:nvSpPr>
            <p:cNvPr id="12" name="직사각형 28">
              <a:extLst>
                <a:ext uri="{FF2B5EF4-FFF2-40B4-BE49-F238E27FC236}">
                  <a16:creationId xmlns:a16="http://schemas.microsoft.com/office/drawing/2014/main" id="{EC094E1D-56D5-4CF4-BEA8-82875DAEA9EF}"/>
                </a:ext>
              </a:extLst>
            </p:cNvPr>
            <p:cNvSpPr/>
            <p:nvPr/>
          </p:nvSpPr>
          <p:spPr>
            <a:xfrm>
              <a:off x="236781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직사각형 29">
              <a:extLst>
                <a:ext uri="{FF2B5EF4-FFF2-40B4-BE49-F238E27FC236}">
                  <a16:creationId xmlns:a16="http://schemas.microsoft.com/office/drawing/2014/main" id="{A317FBA0-EAB4-433C-B837-B25A6707BD4F}"/>
                </a:ext>
              </a:extLst>
            </p:cNvPr>
            <p:cNvSpPr/>
            <p:nvPr/>
          </p:nvSpPr>
          <p:spPr>
            <a:xfrm>
              <a:off x="272785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직사각형 30">
              <a:extLst>
                <a:ext uri="{FF2B5EF4-FFF2-40B4-BE49-F238E27FC236}">
                  <a16:creationId xmlns:a16="http://schemas.microsoft.com/office/drawing/2014/main" id="{E72D1E7A-2147-48A5-8A4C-961B7E9C2DB3}"/>
                </a:ext>
              </a:extLst>
            </p:cNvPr>
            <p:cNvSpPr/>
            <p:nvPr/>
          </p:nvSpPr>
          <p:spPr>
            <a:xfrm>
              <a:off x="30878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63DD8DEB-1D2A-483A-A165-27E76A44C6CF}"/>
                </a:ext>
              </a:extLst>
            </p:cNvPr>
            <p:cNvSpPr/>
            <p:nvPr/>
          </p:nvSpPr>
          <p:spPr>
            <a:xfrm>
              <a:off x="344793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직사각형 32">
              <a:extLst>
                <a:ext uri="{FF2B5EF4-FFF2-40B4-BE49-F238E27FC236}">
                  <a16:creationId xmlns:a16="http://schemas.microsoft.com/office/drawing/2014/main" id="{2B6B55FC-47D1-4284-A3D9-F371936510B3}"/>
                </a:ext>
              </a:extLst>
            </p:cNvPr>
            <p:cNvSpPr/>
            <p:nvPr/>
          </p:nvSpPr>
          <p:spPr>
            <a:xfrm>
              <a:off x="38079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직사각형 33">
              <a:extLst>
                <a:ext uri="{FF2B5EF4-FFF2-40B4-BE49-F238E27FC236}">
                  <a16:creationId xmlns:a16="http://schemas.microsoft.com/office/drawing/2014/main" id="{A80DEB91-C598-4319-AB8F-35F91D162B5C}"/>
                </a:ext>
              </a:extLst>
            </p:cNvPr>
            <p:cNvSpPr/>
            <p:nvPr/>
          </p:nvSpPr>
          <p:spPr>
            <a:xfrm>
              <a:off x="416801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직사각형 34">
              <a:extLst>
                <a:ext uri="{FF2B5EF4-FFF2-40B4-BE49-F238E27FC236}">
                  <a16:creationId xmlns:a16="http://schemas.microsoft.com/office/drawing/2014/main" id="{3703B942-9321-4422-BA71-FAFC33481023}"/>
                </a:ext>
              </a:extLst>
            </p:cNvPr>
            <p:cNvSpPr/>
            <p:nvPr/>
          </p:nvSpPr>
          <p:spPr>
            <a:xfrm>
              <a:off x="452805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직사각형 35">
              <a:extLst>
                <a:ext uri="{FF2B5EF4-FFF2-40B4-BE49-F238E27FC236}">
                  <a16:creationId xmlns:a16="http://schemas.microsoft.com/office/drawing/2014/main" id="{61DF1A87-7A1F-4A98-8713-DF89EC1949EB}"/>
                </a:ext>
              </a:extLst>
            </p:cNvPr>
            <p:cNvSpPr/>
            <p:nvPr/>
          </p:nvSpPr>
          <p:spPr>
            <a:xfrm>
              <a:off x="48880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직사각형 36">
              <a:extLst>
                <a:ext uri="{FF2B5EF4-FFF2-40B4-BE49-F238E27FC236}">
                  <a16:creationId xmlns:a16="http://schemas.microsoft.com/office/drawing/2014/main" id="{EAFD17A8-065C-4C47-AFB7-26383DB0D352}"/>
                </a:ext>
              </a:extLst>
            </p:cNvPr>
            <p:cNvSpPr/>
            <p:nvPr/>
          </p:nvSpPr>
          <p:spPr>
            <a:xfrm>
              <a:off x="524813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직사각형 37">
              <a:extLst>
                <a:ext uri="{FF2B5EF4-FFF2-40B4-BE49-F238E27FC236}">
                  <a16:creationId xmlns:a16="http://schemas.microsoft.com/office/drawing/2014/main" id="{65B2473F-9A92-43F2-8C4E-AA3A3D1BAC00}"/>
                </a:ext>
              </a:extLst>
            </p:cNvPr>
            <p:cNvSpPr/>
            <p:nvPr/>
          </p:nvSpPr>
          <p:spPr>
            <a:xfrm>
              <a:off x="56081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직사각형 38">
              <a:extLst>
                <a:ext uri="{FF2B5EF4-FFF2-40B4-BE49-F238E27FC236}">
                  <a16:creationId xmlns:a16="http://schemas.microsoft.com/office/drawing/2014/main" id="{B2E35975-D63A-4628-BF5A-3BFA85203F78}"/>
                </a:ext>
              </a:extLst>
            </p:cNvPr>
            <p:cNvSpPr/>
            <p:nvPr/>
          </p:nvSpPr>
          <p:spPr>
            <a:xfrm>
              <a:off x="5968217" y="6011789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\0</a:t>
              </a:r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3359A0F-3511-4239-B4C4-900E3A5E6264}"/>
              </a:ext>
            </a:extLst>
          </p:cNvPr>
          <p:cNvSpPr txBox="1"/>
          <p:nvPr/>
        </p:nvSpPr>
        <p:spPr>
          <a:xfrm>
            <a:off x="2786356" y="2922547"/>
            <a:ext cx="1908636" cy="2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s1</a:t>
            </a:r>
            <a:endParaRPr lang="ko-KR" altLang="en-US" b="1" dirty="0"/>
          </a:p>
        </p:txBody>
      </p:sp>
      <p:sp>
        <p:nvSpPr>
          <p:cNvPr id="24" name="직사각형 67">
            <a:extLst>
              <a:ext uri="{FF2B5EF4-FFF2-40B4-BE49-F238E27FC236}">
                <a16:creationId xmlns:a16="http://schemas.microsoft.com/office/drawing/2014/main" id="{E5096B67-F92D-48CC-9F01-606438F17F78}"/>
              </a:ext>
            </a:extLst>
          </p:cNvPr>
          <p:cNvSpPr/>
          <p:nvPr/>
        </p:nvSpPr>
        <p:spPr>
          <a:xfrm>
            <a:off x="3157474" y="3637089"/>
            <a:ext cx="4866254" cy="266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  =  </a:t>
            </a:r>
            <a:r>
              <a:rPr lang="en-US" altLang="ko-K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strchr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 s1, ‘N’ ) ;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25510A-1472-4D30-8C39-D09DD0C54851}"/>
              </a:ext>
            </a:extLst>
          </p:cNvPr>
          <p:cNvSpPr txBox="1"/>
          <p:nvPr/>
        </p:nvSpPr>
        <p:spPr>
          <a:xfrm>
            <a:off x="2786356" y="3256229"/>
            <a:ext cx="1908636" cy="2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FF0000"/>
                  </a:solidFill>
                </a:ln>
              </a:rPr>
              <a:t>p1</a:t>
            </a:r>
            <a:endParaRPr lang="ko-KR" altLang="en-US" b="1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6" name="직사각형 4">
            <a:extLst>
              <a:ext uri="{FF2B5EF4-FFF2-40B4-BE49-F238E27FC236}">
                <a16:creationId xmlns:a16="http://schemas.microsoft.com/office/drawing/2014/main" id="{A3A99F00-7A7B-4138-9DFE-EEA979125C1C}"/>
              </a:ext>
            </a:extLst>
          </p:cNvPr>
          <p:cNvSpPr/>
          <p:nvPr/>
        </p:nvSpPr>
        <p:spPr>
          <a:xfrm>
            <a:off x="3216803" y="3297414"/>
            <a:ext cx="456081" cy="2968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69">
            <a:extLst>
              <a:ext uri="{FF2B5EF4-FFF2-40B4-BE49-F238E27FC236}">
                <a16:creationId xmlns:a16="http://schemas.microsoft.com/office/drawing/2014/main" id="{8C687A58-D93E-474C-BBA5-F61315443C99}"/>
              </a:ext>
            </a:extLst>
          </p:cNvPr>
          <p:cNvSpPr/>
          <p:nvPr/>
        </p:nvSpPr>
        <p:spPr>
          <a:xfrm>
            <a:off x="3157474" y="3250625"/>
            <a:ext cx="456081" cy="2968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74">
            <a:extLst>
              <a:ext uri="{FF2B5EF4-FFF2-40B4-BE49-F238E27FC236}">
                <a16:creationId xmlns:a16="http://schemas.microsoft.com/office/drawing/2014/main" id="{EEA29127-3202-4163-89DF-5128B88E6137}"/>
              </a:ext>
            </a:extLst>
          </p:cNvPr>
          <p:cNvGrpSpPr/>
          <p:nvPr/>
        </p:nvGrpSpPr>
        <p:grpSpPr>
          <a:xfrm>
            <a:off x="3424820" y="3181010"/>
            <a:ext cx="720080" cy="296815"/>
            <a:chOff x="1703512" y="4562752"/>
            <a:chExt cx="720080" cy="590604"/>
          </a:xfrm>
        </p:grpSpPr>
        <p:cxnSp>
          <p:nvCxnSpPr>
            <p:cNvPr id="29" name="직선 연결선 70">
              <a:extLst>
                <a:ext uri="{FF2B5EF4-FFF2-40B4-BE49-F238E27FC236}">
                  <a16:creationId xmlns:a16="http://schemas.microsoft.com/office/drawing/2014/main" id="{9A78354B-A9D6-46CE-99C3-A9281D3B134F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5153356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1">
              <a:extLst>
                <a:ext uri="{FF2B5EF4-FFF2-40B4-BE49-F238E27FC236}">
                  <a16:creationId xmlns:a16="http://schemas.microsoft.com/office/drawing/2014/main" id="{55CE17D9-C9F2-4016-9A2A-9ABC37FBCA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5560" y="4937332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이등변 삼각형 73">
              <a:extLst>
                <a:ext uri="{FF2B5EF4-FFF2-40B4-BE49-F238E27FC236}">
                  <a16:creationId xmlns:a16="http://schemas.microsoft.com/office/drawing/2014/main" id="{DC494533-CC39-457D-8EC4-372DA20B0474}"/>
                </a:ext>
              </a:extLst>
            </p:cNvPr>
            <p:cNvSpPr/>
            <p:nvPr/>
          </p:nvSpPr>
          <p:spPr>
            <a:xfrm>
              <a:off x="2279576" y="4562752"/>
              <a:ext cx="144016" cy="21602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75">
            <a:extLst>
              <a:ext uri="{FF2B5EF4-FFF2-40B4-BE49-F238E27FC236}">
                <a16:creationId xmlns:a16="http://schemas.microsoft.com/office/drawing/2014/main" id="{A510994E-3E79-4CFB-8627-899449F68AED}"/>
              </a:ext>
            </a:extLst>
          </p:cNvPr>
          <p:cNvSpPr/>
          <p:nvPr/>
        </p:nvSpPr>
        <p:spPr>
          <a:xfrm>
            <a:off x="2778753" y="4129982"/>
            <a:ext cx="5760639" cy="1223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76">
            <a:extLst>
              <a:ext uri="{FF2B5EF4-FFF2-40B4-BE49-F238E27FC236}">
                <a16:creationId xmlns:a16="http://schemas.microsoft.com/office/drawing/2014/main" id="{6BC06633-7374-4530-B1C3-4F1B5D0ED2DE}"/>
              </a:ext>
            </a:extLst>
          </p:cNvPr>
          <p:cNvSpPr/>
          <p:nvPr/>
        </p:nvSpPr>
        <p:spPr>
          <a:xfrm>
            <a:off x="3138746" y="4249151"/>
            <a:ext cx="468476" cy="2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C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직사각형 77">
            <a:extLst>
              <a:ext uri="{FF2B5EF4-FFF2-40B4-BE49-F238E27FC236}">
                <a16:creationId xmlns:a16="http://schemas.microsoft.com/office/drawing/2014/main" id="{EE0E53E9-0E35-4FE7-815E-19EE432D998F}"/>
              </a:ext>
            </a:extLst>
          </p:cNvPr>
          <p:cNvSpPr/>
          <p:nvPr/>
        </p:nvSpPr>
        <p:spPr>
          <a:xfrm>
            <a:off x="3498786" y="4249151"/>
            <a:ext cx="468476" cy="2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O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5" name="직사각형 78">
            <a:extLst>
              <a:ext uri="{FF2B5EF4-FFF2-40B4-BE49-F238E27FC236}">
                <a16:creationId xmlns:a16="http://schemas.microsoft.com/office/drawing/2014/main" id="{C6F883A8-DEF2-4556-A738-608C52B6E155}"/>
              </a:ext>
            </a:extLst>
          </p:cNvPr>
          <p:cNvSpPr/>
          <p:nvPr/>
        </p:nvSpPr>
        <p:spPr>
          <a:xfrm>
            <a:off x="3858826" y="4248533"/>
            <a:ext cx="468476" cy="2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N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36" name="그룹 79">
            <a:extLst>
              <a:ext uri="{FF2B5EF4-FFF2-40B4-BE49-F238E27FC236}">
                <a16:creationId xmlns:a16="http://schemas.microsoft.com/office/drawing/2014/main" id="{DBCED3F8-3BF3-4BFB-8824-75A4D929FAB6}"/>
              </a:ext>
            </a:extLst>
          </p:cNvPr>
          <p:cNvGrpSpPr/>
          <p:nvPr/>
        </p:nvGrpSpPr>
        <p:grpSpPr>
          <a:xfrm>
            <a:off x="4218866" y="4248533"/>
            <a:ext cx="4068876" cy="234876"/>
            <a:chOff x="2367817" y="6007561"/>
            <a:chExt cx="4068876" cy="292260"/>
          </a:xfrm>
        </p:grpSpPr>
        <p:sp>
          <p:nvSpPr>
            <p:cNvPr id="37" name="직사각형 80">
              <a:extLst>
                <a:ext uri="{FF2B5EF4-FFF2-40B4-BE49-F238E27FC236}">
                  <a16:creationId xmlns:a16="http://schemas.microsoft.com/office/drawing/2014/main" id="{C2610B5D-6D94-447E-9081-266A67B232FA}"/>
                </a:ext>
              </a:extLst>
            </p:cNvPr>
            <p:cNvSpPr/>
            <p:nvPr/>
          </p:nvSpPr>
          <p:spPr>
            <a:xfrm>
              <a:off x="236781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" name="직사각형 81">
              <a:extLst>
                <a:ext uri="{FF2B5EF4-FFF2-40B4-BE49-F238E27FC236}">
                  <a16:creationId xmlns:a16="http://schemas.microsoft.com/office/drawing/2014/main" id="{533E779F-7F19-4526-BF6F-69C6F2AEABF8}"/>
                </a:ext>
              </a:extLst>
            </p:cNvPr>
            <p:cNvSpPr/>
            <p:nvPr/>
          </p:nvSpPr>
          <p:spPr>
            <a:xfrm>
              <a:off x="272785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" name="직사각형 82">
              <a:extLst>
                <a:ext uri="{FF2B5EF4-FFF2-40B4-BE49-F238E27FC236}">
                  <a16:creationId xmlns:a16="http://schemas.microsoft.com/office/drawing/2014/main" id="{0594725E-057D-41E4-B259-59EC8CB2AC6E}"/>
                </a:ext>
              </a:extLst>
            </p:cNvPr>
            <p:cNvSpPr/>
            <p:nvPr/>
          </p:nvSpPr>
          <p:spPr>
            <a:xfrm>
              <a:off x="30878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" name="직사각형 83">
              <a:extLst>
                <a:ext uri="{FF2B5EF4-FFF2-40B4-BE49-F238E27FC236}">
                  <a16:creationId xmlns:a16="http://schemas.microsoft.com/office/drawing/2014/main" id="{CA04E29C-C39E-44B4-ABF1-04311E1803F5}"/>
                </a:ext>
              </a:extLst>
            </p:cNvPr>
            <p:cNvSpPr/>
            <p:nvPr/>
          </p:nvSpPr>
          <p:spPr>
            <a:xfrm>
              <a:off x="344793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" name="직사각형 84">
              <a:extLst>
                <a:ext uri="{FF2B5EF4-FFF2-40B4-BE49-F238E27FC236}">
                  <a16:creationId xmlns:a16="http://schemas.microsoft.com/office/drawing/2014/main" id="{582338E4-21E8-45AE-B94C-EF7B99731764}"/>
                </a:ext>
              </a:extLst>
            </p:cNvPr>
            <p:cNvSpPr/>
            <p:nvPr/>
          </p:nvSpPr>
          <p:spPr>
            <a:xfrm>
              <a:off x="38079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" name="직사각형 85">
              <a:extLst>
                <a:ext uri="{FF2B5EF4-FFF2-40B4-BE49-F238E27FC236}">
                  <a16:creationId xmlns:a16="http://schemas.microsoft.com/office/drawing/2014/main" id="{6CBF3FCC-A236-49C7-A52E-31F4586D8D0B}"/>
                </a:ext>
              </a:extLst>
            </p:cNvPr>
            <p:cNvSpPr/>
            <p:nvPr/>
          </p:nvSpPr>
          <p:spPr>
            <a:xfrm>
              <a:off x="416801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직사각형 86">
              <a:extLst>
                <a:ext uri="{FF2B5EF4-FFF2-40B4-BE49-F238E27FC236}">
                  <a16:creationId xmlns:a16="http://schemas.microsoft.com/office/drawing/2014/main" id="{288EAD98-1E86-47BF-8AAE-AC39932BE37E}"/>
                </a:ext>
              </a:extLst>
            </p:cNvPr>
            <p:cNvSpPr/>
            <p:nvPr/>
          </p:nvSpPr>
          <p:spPr>
            <a:xfrm>
              <a:off x="452805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4" name="직사각형 87">
              <a:extLst>
                <a:ext uri="{FF2B5EF4-FFF2-40B4-BE49-F238E27FC236}">
                  <a16:creationId xmlns:a16="http://schemas.microsoft.com/office/drawing/2014/main" id="{2CE913ED-EDA6-4D71-B947-568C506B2EA5}"/>
                </a:ext>
              </a:extLst>
            </p:cNvPr>
            <p:cNvSpPr/>
            <p:nvPr/>
          </p:nvSpPr>
          <p:spPr>
            <a:xfrm>
              <a:off x="48880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직사각형 88">
              <a:extLst>
                <a:ext uri="{FF2B5EF4-FFF2-40B4-BE49-F238E27FC236}">
                  <a16:creationId xmlns:a16="http://schemas.microsoft.com/office/drawing/2014/main" id="{01D6DFF7-10A5-4578-9411-C2069B621C0C}"/>
                </a:ext>
              </a:extLst>
            </p:cNvPr>
            <p:cNvSpPr/>
            <p:nvPr/>
          </p:nvSpPr>
          <p:spPr>
            <a:xfrm>
              <a:off x="524813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6" name="직사각형 89">
              <a:extLst>
                <a:ext uri="{FF2B5EF4-FFF2-40B4-BE49-F238E27FC236}">
                  <a16:creationId xmlns:a16="http://schemas.microsoft.com/office/drawing/2014/main" id="{D314434D-C6EA-4B94-87C1-9CB16B7F95FE}"/>
                </a:ext>
              </a:extLst>
            </p:cNvPr>
            <p:cNvSpPr/>
            <p:nvPr/>
          </p:nvSpPr>
          <p:spPr>
            <a:xfrm>
              <a:off x="56081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직사각형 90">
              <a:extLst>
                <a:ext uri="{FF2B5EF4-FFF2-40B4-BE49-F238E27FC236}">
                  <a16:creationId xmlns:a16="http://schemas.microsoft.com/office/drawing/2014/main" id="{5182DAEF-842B-46C3-8009-530E6B974186}"/>
                </a:ext>
              </a:extLst>
            </p:cNvPr>
            <p:cNvSpPr/>
            <p:nvPr/>
          </p:nvSpPr>
          <p:spPr>
            <a:xfrm>
              <a:off x="5968217" y="6011789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\0</a:t>
              </a:r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27F4DDA-4B0B-4366-94D7-D310FFA3C18F}"/>
              </a:ext>
            </a:extLst>
          </p:cNvPr>
          <p:cNvSpPr txBox="1"/>
          <p:nvPr/>
        </p:nvSpPr>
        <p:spPr>
          <a:xfrm>
            <a:off x="2786356" y="4235040"/>
            <a:ext cx="1908636" cy="2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s1</a:t>
            </a:r>
            <a:endParaRPr lang="ko-KR" altLang="en-US" b="1" dirty="0"/>
          </a:p>
        </p:txBody>
      </p:sp>
      <p:sp>
        <p:nvSpPr>
          <p:cNvPr id="49" name="직사각형 92">
            <a:extLst>
              <a:ext uri="{FF2B5EF4-FFF2-40B4-BE49-F238E27FC236}">
                <a16:creationId xmlns:a16="http://schemas.microsoft.com/office/drawing/2014/main" id="{98E300E1-C5C9-44E2-8BF0-576D46D931D8}"/>
              </a:ext>
            </a:extLst>
          </p:cNvPr>
          <p:cNvSpPr/>
          <p:nvPr/>
        </p:nvSpPr>
        <p:spPr>
          <a:xfrm>
            <a:off x="3157474" y="4949581"/>
            <a:ext cx="4866254" cy="266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  =  </a:t>
            </a:r>
            <a:r>
              <a:rPr lang="en-US" altLang="ko-K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strrchr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 s1, ‘N’ ) ;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A79271-1A6C-472B-AD26-CD6B56B55BD1}"/>
              </a:ext>
            </a:extLst>
          </p:cNvPr>
          <p:cNvSpPr txBox="1"/>
          <p:nvPr/>
        </p:nvSpPr>
        <p:spPr>
          <a:xfrm>
            <a:off x="2786356" y="4568722"/>
            <a:ext cx="1908636" cy="2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FF0000"/>
                  </a:solidFill>
                </a:ln>
              </a:rPr>
              <a:t>p1</a:t>
            </a:r>
            <a:endParaRPr lang="ko-KR" altLang="en-US" b="1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1" name="직사각형 94">
            <a:extLst>
              <a:ext uri="{FF2B5EF4-FFF2-40B4-BE49-F238E27FC236}">
                <a16:creationId xmlns:a16="http://schemas.microsoft.com/office/drawing/2014/main" id="{EFC2DFB7-4185-4426-A254-9F250C05CF8C}"/>
              </a:ext>
            </a:extLst>
          </p:cNvPr>
          <p:cNvSpPr/>
          <p:nvPr/>
        </p:nvSpPr>
        <p:spPr>
          <a:xfrm>
            <a:off x="3216803" y="4609907"/>
            <a:ext cx="456081" cy="2968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95">
            <a:extLst>
              <a:ext uri="{FF2B5EF4-FFF2-40B4-BE49-F238E27FC236}">
                <a16:creationId xmlns:a16="http://schemas.microsoft.com/office/drawing/2014/main" id="{A74E4F38-5AAA-4847-8E56-54FE0503076A}"/>
              </a:ext>
            </a:extLst>
          </p:cNvPr>
          <p:cNvSpPr/>
          <p:nvPr/>
        </p:nvSpPr>
        <p:spPr>
          <a:xfrm>
            <a:off x="3157474" y="4563117"/>
            <a:ext cx="456081" cy="2968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96">
            <a:extLst>
              <a:ext uri="{FF2B5EF4-FFF2-40B4-BE49-F238E27FC236}">
                <a16:creationId xmlns:a16="http://schemas.microsoft.com/office/drawing/2014/main" id="{ABF9281A-E854-4C57-8B7E-85C26764C2EB}"/>
              </a:ext>
            </a:extLst>
          </p:cNvPr>
          <p:cNvGrpSpPr/>
          <p:nvPr/>
        </p:nvGrpSpPr>
        <p:grpSpPr>
          <a:xfrm>
            <a:off x="3424820" y="4493503"/>
            <a:ext cx="720080" cy="296815"/>
            <a:chOff x="1703512" y="4562752"/>
            <a:chExt cx="720080" cy="590604"/>
          </a:xfrm>
        </p:grpSpPr>
        <p:cxnSp>
          <p:nvCxnSpPr>
            <p:cNvPr id="54" name="직선 연결선 97">
              <a:extLst>
                <a:ext uri="{FF2B5EF4-FFF2-40B4-BE49-F238E27FC236}">
                  <a16:creationId xmlns:a16="http://schemas.microsoft.com/office/drawing/2014/main" id="{18029472-20DA-4195-8239-C92285851104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5153356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98">
              <a:extLst>
                <a:ext uri="{FF2B5EF4-FFF2-40B4-BE49-F238E27FC236}">
                  <a16:creationId xmlns:a16="http://schemas.microsoft.com/office/drawing/2014/main" id="{937C9A0F-82B0-48BB-816C-29A6E9B855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5560" y="4937332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이등변 삼각형 99">
              <a:extLst>
                <a:ext uri="{FF2B5EF4-FFF2-40B4-BE49-F238E27FC236}">
                  <a16:creationId xmlns:a16="http://schemas.microsoft.com/office/drawing/2014/main" id="{982AD683-4F89-400D-A97B-705CB0650115}"/>
                </a:ext>
              </a:extLst>
            </p:cNvPr>
            <p:cNvSpPr/>
            <p:nvPr/>
          </p:nvSpPr>
          <p:spPr>
            <a:xfrm>
              <a:off x="2279576" y="4562752"/>
              <a:ext cx="144016" cy="21602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100">
            <a:extLst>
              <a:ext uri="{FF2B5EF4-FFF2-40B4-BE49-F238E27FC236}">
                <a16:creationId xmlns:a16="http://schemas.microsoft.com/office/drawing/2014/main" id="{9BFF7DB3-8EA0-445B-AD2E-1F38A04FC454}"/>
              </a:ext>
            </a:extLst>
          </p:cNvPr>
          <p:cNvSpPr/>
          <p:nvPr/>
        </p:nvSpPr>
        <p:spPr>
          <a:xfrm>
            <a:off x="2786356" y="5434158"/>
            <a:ext cx="5760639" cy="1223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101">
            <a:extLst>
              <a:ext uri="{FF2B5EF4-FFF2-40B4-BE49-F238E27FC236}">
                <a16:creationId xmlns:a16="http://schemas.microsoft.com/office/drawing/2014/main" id="{C97C2CFF-40D4-49E0-8BD4-22BED7BAAF5B}"/>
              </a:ext>
            </a:extLst>
          </p:cNvPr>
          <p:cNvSpPr/>
          <p:nvPr/>
        </p:nvSpPr>
        <p:spPr>
          <a:xfrm>
            <a:off x="3146349" y="5553327"/>
            <a:ext cx="468476" cy="2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C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직사각형 102">
            <a:extLst>
              <a:ext uri="{FF2B5EF4-FFF2-40B4-BE49-F238E27FC236}">
                <a16:creationId xmlns:a16="http://schemas.microsoft.com/office/drawing/2014/main" id="{9CD72BDE-85A4-423D-AEE1-7BC111FFCD0F}"/>
              </a:ext>
            </a:extLst>
          </p:cNvPr>
          <p:cNvSpPr/>
          <p:nvPr/>
        </p:nvSpPr>
        <p:spPr>
          <a:xfrm>
            <a:off x="3506389" y="5553327"/>
            <a:ext cx="468476" cy="2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O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0" name="직사각형 103">
            <a:extLst>
              <a:ext uri="{FF2B5EF4-FFF2-40B4-BE49-F238E27FC236}">
                <a16:creationId xmlns:a16="http://schemas.microsoft.com/office/drawing/2014/main" id="{227AA348-69E2-4B92-84B7-4C2EAA9BFF77}"/>
              </a:ext>
            </a:extLst>
          </p:cNvPr>
          <p:cNvSpPr/>
          <p:nvPr/>
        </p:nvSpPr>
        <p:spPr>
          <a:xfrm>
            <a:off x="3866429" y="5552709"/>
            <a:ext cx="468476" cy="2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N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61" name="그룹 104">
            <a:extLst>
              <a:ext uri="{FF2B5EF4-FFF2-40B4-BE49-F238E27FC236}">
                <a16:creationId xmlns:a16="http://schemas.microsoft.com/office/drawing/2014/main" id="{E1DBBD6F-8352-41D9-9B3E-9564A3150195}"/>
              </a:ext>
            </a:extLst>
          </p:cNvPr>
          <p:cNvGrpSpPr/>
          <p:nvPr/>
        </p:nvGrpSpPr>
        <p:grpSpPr>
          <a:xfrm>
            <a:off x="4226469" y="5552709"/>
            <a:ext cx="4068876" cy="234876"/>
            <a:chOff x="2367817" y="6007561"/>
            <a:chExt cx="4068876" cy="292260"/>
          </a:xfrm>
        </p:grpSpPr>
        <p:sp>
          <p:nvSpPr>
            <p:cNvPr id="62" name="직사각형 105">
              <a:extLst>
                <a:ext uri="{FF2B5EF4-FFF2-40B4-BE49-F238E27FC236}">
                  <a16:creationId xmlns:a16="http://schemas.microsoft.com/office/drawing/2014/main" id="{2C71683D-6A57-4C48-B3DF-248347D8AFEF}"/>
                </a:ext>
              </a:extLst>
            </p:cNvPr>
            <p:cNvSpPr/>
            <p:nvPr/>
          </p:nvSpPr>
          <p:spPr>
            <a:xfrm>
              <a:off x="236781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3" name="직사각형 106">
              <a:extLst>
                <a:ext uri="{FF2B5EF4-FFF2-40B4-BE49-F238E27FC236}">
                  <a16:creationId xmlns:a16="http://schemas.microsoft.com/office/drawing/2014/main" id="{41E4AC8A-18E0-4E61-A0AE-782FDEDECE70}"/>
                </a:ext>
              </a:extLst>
            </p:cNvPr>
            <p:cNvSpPr/>
            <p:nvPr/>
          </p:nvSpPr>
          <p:spPr>
            <a:xfrm>
              <a:off x="272785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4" name="직사각형 107">
              <a:extLst>
                <a:ext uri="{FF2B5EF4-FFF2-40B4-BE49-F238E27FC236}">
                  <a16:creationId xmlns:a16="http://schemas.microsoft.com/office/drawing/2014/main" id="{7A4B48B7-C83F-4336-B53F-7AD17012453A}"/>
                </a:ext>
              </a:extLst>
            </p:cNvPr>
            <p:cNvSpPr/>
            <p:nvPr/>
          </p:nvSpPr>
          <p:spPr>
            <a:xfrm>
              <a:off x="30878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5" name="직사각형 108">
              <a:extLst>
                <a:ext uri="{FF2B5EF4-FFF2-40B4-BE49-F238E27FC236}">
                  <a16:creationId xmlns:a16="http://schemas.microsoft.com/office/drawing/2014/main" id="{961BCB38-87AA-47FB-AA0A-E15FE8A76A06}"/>
                </a:ext>
              </a:extLst>
            </p:cNvPr>
            <p:cNvSpPr/>
            <p:nvPr/>
          </p:nvSpPr>
          <p:spPr>
            <a:xfrm>
              <a:off x="344793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6" name="직사각형 109">
              <a:extLst>
                <a:ext uri="{FF2B5EF4-FFF2-40B4-BE49-F238E27FC236}">
                  <a16:creationId xmlns:a16="http://schemas.microsoft.com/office/drawing/2014/main" id="{4DFD288E-BF90-4A17-BAFC-06EDCB3DF1EA}"/>
                </a:ext>
              </a:extLst>
            </p:cNvPr>
            <p:cNvSpPr/>
            <p:nvPr/>
          </p:nvSpPr>
          <p:spPr>
            <a:xfrm>
              <a:off x="38079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7" name="직사각형 110">
              <a:extLst>
                <a:ext uri="{FF2B5EF4-FFF2-40B4-BE49-F238E27FC236}">
                  <a16:creationId xmlns:a16="http://schemas.microsoft.com/office/drawing/2014/main" id="{F09EEEC3-3637-4C55-BF11-FA9D7D906BA9}"/>
                </a:ext>
              </a:extLst>
            </p:cNvPr>
            <p:cNvSpPr/>
            <p:nvPr/>
          </p:nvSpPr>
          <p:spPr>
            <a:xfrm>
              <a:off x="416801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8" name="직사각형 111">
              <a:extLst>
                <a:ext uri="{FF2B5EF4-FFF2-40B4-BE49-F238E27FC236}">
                  <a16:creationId xmlns:a16="http://schemas.microsoft.com/office/drawing/2014/main" id="{72E76A7A-15C6-4346-A331-64196FDDA2C5}"/>
                </a:ext>
              </a:extLst>
            </p:cNvPr>
            <p:cNvSpPr/>
            <p:nvPr/>
          </p:nvSpPr>
          <p:spPr>
            <a:xfrm>
              <a:off x="452805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9" name="직사각형 112">
              <a:extLst>
                <a:ext uri="{FF2B5EF4-FFF2-40B4-BE49-F238E27FC236}">
                  <a16:creationId xmlns:a16="http://schemas.microsoft.com/office/drawing/2014/main" id="{CFD4594A-ECCC-46E7-A174-37984A158AB2}"/>
                </a:ext>
              </a:extLst>
            </p:cNvPr>
            <p:cNvSpPr/>
            <p:nvPr/>
          </p:nvSpPr>
          <p:spPr>
            <a:xfrm>
              <a:off x="48880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0" name="직사각형 113">
              <a:extLst>
                <a:ext uri="{FF2B5EF4-FFF2-40B4-BE49-F238E27FC236}">
                  <a16:creationId xmlns:a16="http://schemas.microsoft.com/office/drawing/2014/main" id="{04CFD310-8027-4336-B85A-1CCC7D275227}"/>
                </a:ext>
              </a:extLst>
            </p:cNvPr>
            <p:cNvSpPr/>
            <p:nvPr/>
          </p:nvSpPr>
          <p:spPr>
            <a:xfrm>
              <a:off x="524813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1" name="직사각형 114">
              <a:extLst>
                <a:ext uri="{FF2B5EF4-FFF2-40B4-BE49-F238E27FC236}">
                  <a16:creationId xmlns:a16="http://schemas.microsoft.com/office/drawing/2014/main" id="{804A5F3B-8DFB-40BD-A8D6-6A6CF9F58D0C}"/>
                </a:ext>
              </a:extLst>
            </p:cNvPr>
            <p:cNvSpPr/>
            <p:nvPr/>
          </p:nvSpPr>
          <p:spPr>
            <a:xfrm>
              <a:off x="56081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2" name="직사각형 115">
              <a:extLst>
                <a:ext uri="{FF2B5EF4-FFF2-40B4-BE49-F238E27FC236}">
                  <a16:creationId xmlns:a16="http://schemas.microsoft.com/office/drawing/2014/main" id="{FDD91028-9A56-44B7-9A79-032AECF1A17E}"/>
                </a:ext>
              </a:extLst>
            </p:cNvPr>
            <p:cNvSpPr/>
            <p:nvPr/>
          </p:nvSpPr>
          <p:spPr>
            <a:xfrm>
              <a:off x="5968217" y="6011789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\0</a:t>
              </a:r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D245AEE-717A-4CDD-8C25-8182F07CF15C}"/>
              </a:ext>
            </a:extLst>
          </p:cNvPr>
          <p:cNvSpPr txBox="1"/>
          <p:nvPr/>
        </p:nvSpPr>
        <p:spPr>
          <a:xfrm>
            <a:off x="2793959" y="5539217"/>
            <a:ext cx="1908636" cy="2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s1</a:t>
            </a:r>
            <a:endParaRPr lang="ko-KR" altLang="en-US" b="1" dirty="0"/>
          </a:p>
        </p:txBody>
      </p:sp>
      <p:sp>
        <p:nvSpPr>
          <p:cNvPr id="74" name="직사각형 117">
            <a:extLst>
              <a:ext uri="{FF2B5EF4-FFF2-40B4-BE49-F238E27FC236}">
                <a16:creationId xmlns:a16="http://schemas.microsoft.com/office/drawing/2014/main" id="{4D27EDB8-D1B9-400F-A7D3-F7BB1E2AC7D8}"/>
              </a:ext>
            </a:extLst>
          </p:cNvPr>
          <p:cNvSpPr/>
          <p:nvPr/>
        </p:nvSpPr>
        <p:spPr>
          <a:xfrm>
            <a:off x="3165077" y="6253758"/>
            <a:ext cx="4866254" cy="266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p3  =  </a:t>
            </a:r>
            <a:r>
              <a:rPr lang="en-US" altLang="ko-K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strchr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 ( p1 + 1 ), ‘N’ ) ;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1E0D77-A2D4-405D-B30C-AEBDD7A563C6}"/>
              </a:ext>
            </a:extLst>
          </p:cNvPr>
          <p:cNvSpPr txBox="1"/>
          <p:nvPr/>
        </p:nvSpPr>
        <p:spPr>
          <a:xfrm>
            <a:off x="2793959" y="5872898"/>
            <a:ext cx="1908636" cy="2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FF0000"/>
                  </a:solidFill>
                </a:ln>
              </a:rPr>
              <a:t>p1</a:t>
            </a:r>
            <a:endParaRPr lang="ko-KR" altLang="en-US" b="1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6" name="직사각형 119">
            <a:extLst>
              <a:ext uri="{FF2B5EF4-FFF2-40B4-BE49-F238E27FC236}">
                <a16:creationId xmlns:a16="http://schemas.microsoft.com/office/drawing/2014/main" id="{70E4BE77-DF26-40CB-89F7-8EAB869FBDB7}"/>
              </a:ext>
            </a:extLst>
          </p:cNvPr>
          <p:cNvSpPr/>
          <p:nvPr/>
        </p:nvSpPr>
        <p:spPr>
          <a:xfrm>
            <a:off x="3224406" y="5914083"/>
            <a:ext cx="456081" cy="2968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120">
            <a:extLst>
              <a:ext uri="{FF2B5EF4-FFF2-40B4-BE49-F238E27FC236}">
                <a16:creationId xmlns:a16="http://schemas.microsoft.com/office/drawing/2014/main" id="{65460A3D-CA5B-463A-8670-327DD01701A5}"/>
              </a:ext>
            </a:extLst>
          </p:cNvPr>
          <p:cNvSpPr/>
          <p:nvPr/>
        </p:nvSpPr>
        <p:spPr>
          <a:xfrm>
            <a:off x="3165077" y="5867294"/>
            <a:ext cx="456081" cy="2968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121">
            <a:extLst>
              <a:ext uri="{FF2B5EF4-FFF2-40B4-BE49-F238E27FC236}">
                <a16:creationId xmlns:a16="http://schemas.microsoft.com/office/drawing/2014/main" id="{34E940A6-8E1F-4202-94B7-D999D49BB72B}"/>
              </a:ext>
            </a:extLst>
          </p:cNvPr>
          <p:cNvGrpSpPr/>
          <p:nvPr/>
        </p:nvGrpSpPr>
        <p:grpSpPr>
          <a:xfrm>
            <a:off x="3432423" y="5797680"/>
            <a:ext cx="720080" cy="296815"/>
            <a:chOff x="1703512" y="4562752"/>
            <a:chExt cx="720080" cy="590604"/>
          </a:xfrm>
        </p:grpSpPr>
        <p:cxnSp>
          <p:nvCxnSpPr>
            <p:cNvPr id="79" name="직선 연결선 122">
              <a:extLst>
                <a:ext uri="{FF2B5EF4-FFF2-40B4-BE49-F238E27FC236}">
                  <a16:creationId xmlns:a16="http://schemas.microsoft.com/office/drawing/2014/main" id="{B2298DE2-2B7B-48E9-A1AB-46C1353F7F9D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5153356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123">
              <a:extLst>
                <a:ext uri="{FF2B5EF4-FFF2-40B4-BE49-F238E27FC236}">
                  <a16:creationId xmlns:a16="http://schemas.microsoft.com/office/drawing/2014/main" id="{13940DE9-A5F1-479A-AE3E-E146A8F0D2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5560" y="4937332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이등변 삼각형 124">
              <a:extLst>
                <a:ext uri="{FF2B5EF4-FFF2-40B4-BE49-F238E27FC236}">
                  <a16:creationId xmlns:a16="http://schemas.microsoft.com/office/drawing/2014/main" id="{A1F17F93-F932-4614-896B-A9D7BE918FD7}"/>
                </a:ext>
              </a:extLst>
            </p:cNvPr>
            <p:cNvSpPr/>
            <p:nvPr/>
          </p:nvSpPr>
          <p:spPr>
            <a:xfrm>
              <a:off x="2279576" y="4562752"/>
              <a:ext cx="144016" cy="21602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23DFFBB-1820-4BB7-84E6-2B57BB36E649}"/>
              </a:ext>
            </a:extLst>
          </p:cNvPr>
          <p:cNvSpPr txBox="1"/>
          <p:nvPr/>
        </p:nvSpPr>
        <p:spPr>
          <a:xfrm>
            <a:off x="6363575" y="4572225"/>
            <a:ext cx="1908636" cy="2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FF0000"/>
                  </a:solidFill>
                </a:ln>
              </a:rPr>
              <a:t>p2</a:t>
            </a:r>
            <a:endParaRPr lang="ko-KR" altLang="en-US" b="1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3" name="직사각형 126">
            <a:extLst>
              <a:ext uri="{FF2B5EF4-FFF2-40B4-BE49-F238E27FC236}">
                <a16:creationId xmlns:a16="http://schemas.microsoft.com/office/drawing/2014/main" id="{538E5B7A-46A0-40DA-B284-EFC17716F3AA}"/>
              </a:ext>
            </a:extLst>
          </p:cNvPr>
          <p:cNvSpPr/>
          <p:nvPr/>
        </p:nvSpPr>
        <p:spPr>
          <a:xfrm>
            <a:off x="6794022" y="4613410"/>
            <a:ext cx="456081" cy="2968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27">
            <a:extLst>
              <a:ext uri="{FF2B5EF4-FFF2-40B4-BE49-F238E27FC236}">
                <a16:creationId xmlns:a16="http://schemas.microsoft.com/office/drawing/2014/main" id="{D5400106-92DC-42E5-951E-282E0A90BE14}"/>
              </a:ext>
            </a:extLst>
          </p:cNvPr>
          <p:cNvSpPr/>
          <p:nvPr/>
        </p:nvSpPr>
        <p:spPr>
          <a:xfrm>
            <a:off x="6734693" y="4566620"/>
            <a:ext cx="456081" cy="2968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128">
            <a:extLst>
              <a:ext uri="{FF2B5EF4-FFF2-40B4-BE49-F238E27FC236}">
                <a16:creationId xmlns:a16="http://schemas.microsoft.com/office/drawing/2014/main" id="{22476B67-D801-4564-BCCC-A8B273D80086}"/>
              </a:ext>
            </a:extLst>
          </p:cNvPr>
          <p:cNvGrpSpPr/>
          <p:nvPr/>
        </p:nvGrpSpPr>
        <p:grpSpPr>
          <a:xfrm>
            <a:off x="7002039" y="4497006"/>
            <a:ext cx="720080" cy="296815"/>
            <a:chOff x="1703512" y="4562752"/>
            <a:chExt cx="720080" cy="590604"/>
          </a:xfrm>
        </p:grpSpPr>
        <p:cxnSp>
          <p:nvCxnSpPr>
            <p:cNvPr id="86" name="직선 연결선 129">
              <a:extLst>
                <a:ext uri="{FF2B5EF4-FFF2-40B4-BE49-F238E27FC236}">
                  <a16:creationId xmlns:a16="http://schemas.microsoft.com/office/drawing/2014/main" id="{0D84DD6F-52BB-4214-AFCF-A4CA9C0999FE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5153356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130">
              <a:extLst>
                <a:ext uri="{FF2B5EF4-FFF2-40B4-BE49-F238E27FC236}">
                  <a16:creationId xmlns:a16="http://schemas.microsoft.com/office/drawing/2014/main" id="{2B879DBD-A4E2-4DDA-9469-FD0F39AA6C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5560" y="4937332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이등변 삼각형 131">
              <a:extLst>
                <a:ext uri="{FF2B5EF4-FFF2-40B4-BE49-F238E27FC236}">
                  <a16:creationId xmlns:a16="http://schemas.microsoft.com/office/drawing/2014/main" id="{7566AA03-7962-4082-A760-583F78170BA5}"/>
                </a:ext>
              </a:extLst>
            </p:cNvPr>
            <p:cNvSpPr/>
            <p:nvPr/>
          </p:nvSpPr>
          <p:spPr>
            <a:xfrm>
              <a:off x="2279576" y="4562752"/>
              <a:ext cx="144016" cy="21602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03A2612-F50D-4D7D-927C-D44FB25818E3}"/>
              </a:ext>
            </a:extLst>
          </p:cNvPr>
          <p:cNvSpPr txBox="1"/>
          <p:nvPr/>
        </p:nvSpPr>
        <p:spPr>
          <a:xfrm>
            <a:off x="6395044" y="5862324"/>
            <a:ext cx="1908636" cy="2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FF0000"/>
                  </a:solidFill>
                </a:ln>
              </a:rPr>
              <a:t>p2</a:t>
            </a:r>
            <a:endParaRPr lang="ko-KR" altLang="en-US" b="1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0" name="직사각형 133">
            <a:extLst>
              <a:ext uri="{FF2B5EF4-FFF2-40B4-BE49-F238E27FC236}">
                <a16:creationId xmlns:a16="http://schemas.microsoft.com/office/drawing/2014/main" id="{B249C7CE-D172-42BA-B552-1C2F2DCC84C2}"/>
              </a:ext>
            </a:extLst>
          </p:cNvPr>
          <p:cNvSpPr/>
          <p:nvPr/>
        </p:nvSpPr>
        <p:spPr>
          <a:xfrm>
            <a:off x="6825491" y="5903509"/>
            <a:ext cx="456081" cy="2968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134">
            <a:extLst>
              <a:ext uri="{FF2B5EF4-FFF2-40B4-BE49-F238E27FC236}">
                <a16:creationId xmlns:a16="http://schemas.microsoft.com/office/drawing/2014/main" id="{3E17CD48-3385-4D04-8D35-A2DA5B03579A}"/>
              </a:ext>
            </a:extLst>
          </p:cNvPr>
          <p:cNvSpPr/>
          <p:nvPr/>
        </p:nvSpPr>
        <p:spPr>
          <a:xfrm>
            <a:off x="6766162" y="5856719"/>
            <a:ext cx="456081" cy="2968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135">
            <a:extLst>
              <a:ext uri="{FF2B5EF4-FFF2-40B4-BE49-F238E27FC236}">
                <a16:creationId xmlns:a16="http://schemas.microsoft.com/office/drawing/2014/main" id="{BD083F47-E9FF-4E0E-B098-6C445D2700DF}"/>
              </a:ext>
            </a:extLst>
          </p:cNvPr>
          <p:cNvGrpSpPr/>
          <p:nvPr/>
        </p:nvGrpSpPr>
        <p:grpSpPr>
          <a:xfrm>
            <a:off x="7033508" y="5787105"/>
            <a:ext cx="720080" cy="296815"/>
            <a:chOff x="1703512" y="4562752"/>
            <a:chExt cx="720080" cy="590604"/>
          </a:xfrm>
        </p:grpSpPr>
        <p:cxnSp>
          <p:nvCxnSpPr>
            <p:cNvPr id="93" name="직선 연결선 136">
              <a:extLst>
                <a:ext uri="{FF2B5EF4-FFF2-40B4-BE49-F238E27FC236}">
                  <a16:creationId xmlns:a16="http://schemas.microsoft.com/office/drawing/2014/main" id="{7688849F-4685-4FEC-829B-15972BB7E056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5153356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137">
              <a:extLst>
                <a:ext uri="{FF2B5EF4-FFF2-40B4-BE49-F238E27FC236}">
                  <a16:creationId xmlns:a16="http://schemas.microsoft.com/office/drawing/2014/main" id="{F492470F-7815-4089-ABAB-99BBA9B005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5560" y="4937332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이등변 삼각형 138">
              <a:extLst>
                <a:ext uri="{FF2B5EF4-FFF2-40B4-BE49-F238E27FC236}">
                  <a16:creationId xmlns:a16="http://schemas.microsoft.com/office/drawing/2014/main" id="{9C9DB2FA-5C64-4B5E-84CF-374BEF6DF9C4}"/>
                </a:ext>
              </a:extLst>
            </p:cNvPr>
            <p:cNvSpPr/>
            <p:nvPr/>
          </p:nvSpPr>
          <p:spPr>
            <a:xfrm>
              <a:off x="2279576" y="4562752"/>
              <a:ext cx="144016" cy="21602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073AA47-7124-4624-BB39-7D8A9B1128D2}"/>
              </a:ext>
            </a:extLst>
          </p:cNvPr>
          <p:cNvSpPr txBox="1"/>
          <p:nvPr/>
        </p:nvSpPr>
        <p:spPr>
          <a:xfrm>
            <a:off x="4600261" y="5864533"/>
            <a:ext cx="1908636" cy="2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FF0000"/>
                  </a:solidFill>
                </a:ln>
              </a:rPr>
              <a:t>p3</a:t>
            </a:r>
            <a:endParaRPr lang="ko-KR" altLang="en-US" b="1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7" name="직사각형 140">
            <a:extLst>
              <a:ext uri="{FF2B5EF4-FFF2-40B4-BE49-F238E27FC236}">
                <a16:creationId xmlns:a16="http://schemas.microsoft.com/office/drawing/2014/main" id="{6194FC44-5A08-46C4-9917-AC2C38BCD624}"/>
              </a:ext>
            </a:extLst>
          </p:cNvPr>
          <p:cNvSpPr/>
          <p:nvPr/>
        </p:nvSpPr>
        <p:spPr>
          <a:xfrm>
            <a:off x="5030708" y="5905718"/>
            <a:ext cx="456081" cy="2968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141">
            <a:extLst>
              <a:ext uri="{FF2B5EF4-FFF2-40B4-BE49-F238E27FC236}">
                <a16:creationId xmlns:a16="http://schemas.microsoft.com/office/drawing/2014/main" id="{0EDD34CC-BA95-4FB5-917E-77DB514510C5}"/>
              </a:ext>
            </a:extLst>
          </p:cNvPr>
          <p:cNvSpPr/>
          <p:nvPr/>
        </p:nvSpPr>
        <p:spPr>
          <a:xfrm>
            <a:off x="4971379" y="5858928"/>
            <a:ext cx="456081" cy="2968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142">
            <a:extLst>
              <a:ext uri="{FF2B5EF4-FFF2-40B4-BE49-F238E27FC236}">
                <a16:creationId xmlns:a16="http://schemas.microsoft.com/office/drawing/2014/main" id="{25348F5C-6BF1-4990-BBF3-AA2D64CF1E97}"/>
              </a:ext>
            </a:extLst>
          </p:cNvPr>
          <p:cNvGrpSpPr/>
          <p:nvPr/>
        </p:nvGrpSpPr>
        <p:grpSpPr>
          <a:xfrm>
            <a:off x="5238725" y="5789314"/>
            <a:ext cx="720080" cy="296815"/>
            <a:chOff x="1703512" y="4562752"/>
            <a:chExt cx="720080" cy="590604"/>
          </a:xfrm>
        </p:grpSpPr>
        <p:cxnSp>
          <p:nvCxnSpPr>
            <p:cNvPr id="100" name="직선 연결선 143">
              <a:extLst>
                <a:ext uri="{FF2B5EF4-FFF2-40B4-BE49-F238E27FC236}">
                  <a16:creationId xmlns:a16="http://schemas.microsoft.com/office/drawing/2014/main" id="{88826C15-7DC6-4760-AC1A-E131C3A37989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5153356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44">
              <a:extLst>
                <a:ext uri="{FF2B5EF4-FFF2-40B4-BE49-F238E27FC236}">
                  <a16:creationId xmlns:a16="http://schemas.microsoft.com/office/drawing/2014/main" id="{2F8B4DAD-4A86-4FAA-8516-2BAE270030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5560" y="4937332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이등변 삼각형 145">
              <a:extLst>
                <a:ext uri="{FF2B5EF4-FFF2-40B4-BE49-F238E27FC236}">
                  <a16:creationId xmlns:a16="http://schemas.microsoft.com/office/drawing/2014/main" id="{6FD85708-4A85-485B-8ADE-F7816EF6ED0C}"/>
                </a:ext>
              </a:extLst>
            </p:cNvPr>
            <p:cNvSpPr/>
            <p:nvPr/>
          </p:nvSpPr>
          <p:spPr>
            <a:xfrm>
              <a:off x="2279576" y="4562752"/>
              <a:ext cx="144016" cy="21602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A8409B4-E025-43AE-B245-E3B8687BD6CC}"/>
              </a:ext>
            </a:extLst>
          </p:cNvPr>
          <p:cNvSpPr txBox="1"/>
          <p:nvPr/>
        </p:nvSpPr>
        <p:spPr>
          <a:xfrm>
            <a:off x="8609743" y="2817489"/>
            <a:ext cx="244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문자열 찾는 함수 비교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77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DCEC-03F9-4EE2-9936-FEA6EADF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- </a:t>
            </a:r>
            <a:r>
              <a:rPr lang="en-US" altLang="ko-KR" dirty="0" err="1"/>
              <a:t>strrchr</a:t>
            </a:r>
            <a:r>
              <a:rPr lang="en-US" altLang="ko-KR" dirty="0"/>
              <a:t>(), </a:t>
            </a:r>
            <a:r>
              <a:rPr lang="en-US" altLang="ko-KR" dirty="0" err="1"/>
              <a:t>strchr</a:t>
            </a:r>
            <a:r>
              <a:rPr lang="en-US" altLang="ko-KR" dirty="0"/>
              <a:t>()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2D2B-DF33-4773-BDA3-0B0212C8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46928-4EF8-474E-80B0-A48CA4A6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3390D-ED94-4913-96EC-65CE6127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59</a:t>
            </a:fld>
            <a:endParaRPr lang="en-US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AD668D23-4122-41AC-9123-2EA499D426AF}"/>
              </a:ext>
            </a:extLst>
          </p:cNvPr>
          <p:cNvSpPr txBox="1">
            <a:spLocks/>
          </p:cNvSpPr>
          <p:nvPr/>
        </p:nvSpPr>
        <p:spPr>
          <a:xfrm>
            <a:off x="1646026" y="1403124"/>
            <a:ext cx="5832648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int main()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char *s1 = "Happy New Year"; 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char *p,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='a';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p=</a:t>
            </a:r>
            <a:r>
              <a:rPr lang="en-US" altLang="ko-KR" sz="1600" dirty="0" err="1"/>
              <a:t>strchr</a:t>
            </a:r>
            <a:r>
              <a:rPr lang="en-US" altLang="ko-KR" sz="1600" dirty="0"/>
              <a:t>(s1,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("%c-- %s\n", *p, p);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p=</a:t>
            </a:r>
            <a:r>
              <a:rPr lang="en-US" altLang="ko-KR" sz="1600" dirty="0" err="1"/>
              <a:t>strrchr</a:t>
            </a:r>
            <a:r>
              <a:rPr lang="en-US" altLang="ko-KR" sz="1600" dirty="0"/>
              <a:t>(s1,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("%c-- %s\n", *p, p);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3F9CD540-0427-4FA3-B368-C3D6BD077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634" y="3995412"/>
            <a:ext cx="1618555" cy="1071995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a--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appy</a:t>
            </a:r>
            <a:r>
              <a:rPr lang="en-US" altLang="ko-KR" sz="1600" dirty="0">
                <a:latin typeface="+mj-lt"/>
                <a:ea typeface="굴림" pitchFamily="50" charset="-127"/>
              </a:rPr>
              <a:t> New Year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a--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ar</a:t>
            </a:r>
            <a:endParaRPr lang="en-US" altLang="ko-KR" sz="1600" dirty="0"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2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A613-3E0A-42D1-8A53-67E0AB98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버블 정렬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3162-89AB-4D5A-9A9F-1348EE69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DB184-DD5A-4CA2-98F6-67DF5FD8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F6927-2D61-402B-86AE-40B886CC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8129D-92D4-48FA-B10A-D87D2D7F8712}"/>
              </a:ext>
            </a:extLst>
          </p:cNvPr>
          <p:cNvSpPr/>
          <p:nvPr/>
        </p:nvSpPr>
        <p:spPr>
          <a:xfrm>
            <a:off x="889842" y="1129879"/>
            <a:ext cx="6096000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#define N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temp;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&lt;N-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j=N-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j&gt;=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i;j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--){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(a[j-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]&gt;a[j]){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temp=a[j];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a[j]=a[j-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a[j-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]=temp;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N;i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a[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E0C2C-A200-4094-9167-9B9D0095C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11" y="5570885"/>
            <a:ext cx="2853370" cy="46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0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BE92-C3E2-4213-AE16-5256923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- </a:t>
            </a:r>
            <a:r>
              <a:rPr lang="en-US" altLang="ko-KR" dirty="0" err="1"/>
              <a:t>strstr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40A0-BAE5-45D4-80C4-16FE3F6D0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strstr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문자열 안에서 문자열을 검색</a:t>
            </a:r>
            <a:endParaRPr lang="en-US" altLang="ko-KR" dirty="0"/>
          </a:p>
          <a:p>
            <a:pPr lvl="1"/>
            <a:r>
              <a:rPr lang="en-US" altLang="ko-KR" dirty="0" err="1"/>
              <a:t>strstr</a:t>
            </a:r>
            <a:r>
              <a:rPr lang="en-US" altLang="ko-KR" dirty="0"/>
              <a:t>(</a:t>
            </a:r>
            <a:r>
              <a:rPr lang="ko-KR" altLang="en-US" dirty="0"/>
              <a:t>대상문자열</a:t>
            </a:r>
            <a:r>
              <a:rPr lang="en-US" altLang="ko-KR" dirty="0"/>
              <a:t>, </a:t>
            </a:r>
            <a:r>
              <a:rPr lang="ko-KR" altLang="en-US" dirty="0" err="1"/>
              <a:t>검색할문자열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문자열을 찾았으면 문자열로 시작하는 문자열의 포인터를 반환</a:t>
            </a:r>
            <a:r>
              <a:rPr lang="en-US" altLang="ko-KR" dirty="0"/>
              <a:t>, </a:t>
            </a:r>
            <a:r>
              <a:rPr lang="ko-KR" altLang="en-US" dirty="0"/>
              <a:t>문자열이 없으면 </a:t>
            </a:r>
            <a:r>
              <a:rPr lang="en-US" altLang="ko-KR" dirty="0"/>
              <a:t>NULL</a:t>
            </a:r>
            <a:r>
              <a:rPr lang="ko-KR" altLang="en-US" dirty="0"/>
              <a:t>을 반환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32878-401E-4BE1-8A92-E3E61D66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02C5D-6DE5-427F-94D9-A6B3B92A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251B6-9F6B-48B9-AAC9-2DA9BC221DAB}"/>
              </a:ext>
            </a:extLst>
          </p:cNvPr>
          <p:cNvSpPr txBox="1"/>
          <p:nvPr/>
        </p:nvSpPr>
        <p:spPr>
          <a:xfrm>
            <a:off x="1478098" y="3161998"/>
            <a:ext cx="59046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char*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strstr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char *s1, char* s2);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3ED962-9B22-43DF-A6C1-AD5847D620D7}"/>
              </a:ext>
            </a:extLst>
          </p:cNvPr>
          <p:cNvSpPr/>
          <p:nvPr/>
        </p:nvSpPr>
        <p:spPr>
          <a:xfrm>
            <a:off x="3882162" y="4854689"/>
            <a:ext cx="468476" cy="2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C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2D6D38-59DE-491B-9D8F-15EABD514B45}"/>
              </a:ext>
            </a:extLst>
          </p:cNvPr>
          <p:cNvSpPr/>
          <p:nvPr/>
        </p:nvSpPr>
        <p:spPr>
          <a:xfrm>
            <a:off x="4242202" y="4854689"/>
            <a:ext cx="468476" cy="2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O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F15BDF-07CC-4573-90A2-40A8633B0A9F}"/>
              </a:ext>
            </a:extLst>
          </p:cNvPr>
          <p:cNvSpPr/>
          <p:nvPr/>
        </p:nvSpPr>
        <p:spPr>
          <a:xfrm>
            <a:off x="4602242" y="4854071"/>
            <a:ext cx="468476" cy="2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bg1"/>
                  </a:solidFill>
                </a:ln>
              </a:rPr>
              <a:t>N</a:t>
            </a:r>
            <a:endParaRPr lang="ko-KR" altLang="en-US" sz="1600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B0B972-EBC0-4826-8AE1-C59F9DFEE68A}"/>
              </a:ext>
            </a:extLst>
          </p:cNvPr>
          <p:cNvGrpSpPr/>
          <p:nvPr/>
        </p:nvGrpSpPr>
        <p:grpSpPr>
          <a:xfrm>
            <a:off x="4962282" y="4854071"/>
            <a:ext cx="4068876" cy="234876"/>
            <a:chOff x="2367817" y="6007561"/>
            <a:chExt cx="4068876" cy="29226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C808E3-E146-464D-82DF-60A8BDE6C7B6}"/>
                </a:ext>
              </a:extLst>
            </p:cNvPr>
            <p:cNvSpPr/>
            <p:nvPr/>
          </p:nvSpPr>
          <p:spPr>
            <a:xfrm>
              <a:off x="236781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1C7E7C-F7D8-4287-919D-19C7BC53F60D}"/>
                </a:ext>
              </a:extLst>
            </p:cNvPr>
            <p:cNvSpPr/>
            <p:nvPr/>
          </p:nvSpPr>
          <p:spPr>
            <a:xfrm>
              <a:off x="272785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52BDEF-D160-4E74-BE39-22EC65D3BCF9}"/>
                </a:ext>
              </a:extLst>
            </p:cNvPr>
            <p:cNvSpPr/>
            <p:nvPr/>
          </p:nvSpPr>
          <p:spPr>
            <a:xfrm>
              <a:off x="308789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BD0490A-C90F-4147-ACCA-B11487254AEF}"/>
                </a:ext>
              </a:extLst>
            </p:cNvPr>
            <p:cNvSpPr/>
            <p:nvPr/>
          </p:nvSpPr>
          <p:spPr>
            <a:xfrm>
              <a:off x="3447937" y="6007561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0163EDF-5345-4B0E-941E-D5B2CBBCD0B1}"/>
                </a:ext>
              </a:extLst>
            </p:cNvPr>
            <p:cNvSpPr/>
            <p:nvPr/>
          </p:nvSpPr>
          <p:spPr>
            <a:xfrm>
              <a:off x="38079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0AB694-B42F-4309-BC44-796A0835F53C}"/>
                </a:ext>
              </a:extLst>
            </p:cNvPr>
            <p:cNvSpPr/>
            <p:nvPr/>
          </p:nvSpPr>
          <p:spPr>
            <a:xfrm>
              <a:off x="416801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F3E00C-75FE-4073-93B9-DA35D4A7F632}"/>
                </a:ext>
              </a:extLst>
            </p:cNvPr>
            <p:cNvSpPr/>
            <p:nvPr/>
          </p:nvSpPr>
          <p:spPr>
            <a:xfrm>
              <a:off x="452805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952779-842F-421E-8C7E-3684980046DC}"/>
                </a:ext>
              </a:extLst>
            </p:cNvPr>
            <p:cNvSpPr/>
            <p:nvPr/>
          </p:nvSpPr>
          <p:spPr>
            <a:xfrm>
              <a:off x="4909259" y="6007561"/>
              <a:ext cx="447313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9331CE8-99FA-4E66-83F3-CF95E9EB7354}"/>
                </a:ext>
              </a:extLst>
            </p:cNvPr>
            <p:cNvSpPr/>
            <p:nvPr/>
          </p:nvSpPr>
          <p:spPr>
            <a:xfrm>
              <a:off x="524813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DCD494-D6B3-4126-9A50-B3F2C2F5DBFA}"/>
                </a:ext>
              </a:extLst>
            </p:cNvPr>
            <p:cNvSpPr/>
            <p:nvPr/>
          </p:nvSpPr>
          <p:spPr>
            <a:xfrm>
              <a:off x="5608177" y="6011789"/>
              <a:ext cx="46847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C71CC8-980A-4EF1-8B67-4A5537984B2F}"/>
                </a:ext>
              </a:extLst>
            </p:cNvPr>
            <p:cNvSpPr/>
            <p:nvPr/>
          </p:nvSpPr>
          <p:spPr>
            <a:xfrm>
              <a:off x="5968217" y="6011789"/>
              <a:ext cx="4684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\0</a:t>
              </a:r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D35CDC4-6AA6-477A-BA75-5A037F6490B8}"/>
              </a:ext>
            </a:extLst>
          </p:cNvPr>
          <p:cNvSpPr txBox="1"/>
          <p:nvPr/>
        </p:nvSpPr>
        <p:spPr>
          <a:xfrm>
            <a:off x="3529772" y="4840578"/>
            <a:ext cx="1908636" cy="2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s1</a:t>
            </a:r>
            <a:endParaRPr lang="ko-KR" altLang="en-US" b="1" dirty="0"/>
          </a:p>
        </p:txBody>
      </p:sp>
      <p:sp>
        <p:nvSpPr>
          <p:cNvPr id="23" name="직사각형 24">
            <a:extLst>
              <a:ext uri="{FF2B5EF4-FFF2-40B4-BE49-F238E27FC236}">
                <a16:creationId xmlns:a16="http://schemas.microsoft.com/office/drawing/2014/main" id="{BDB161A9-D403-4156-8F4F-D5BC151EE0BD}"/>
              </a:ext>
            </a:extLst>
          </p:cNvPr>
          <p:cNvSpPr/>
          <p:nvPr/>
        </p:nvSpPr>
        <p:spPr>
          <a:xfrm>
            <a:off x="5888918" y="5253670"/>
            <a:ext cx="258754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  = 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strstr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s1,  “CAT” ) ;</a:t>
            </a:r>
          </a:p>
        </p:txBody>
      </p:sp>
      <p:grpSp>
        <p:nvGrpSpPr>
          <p:cNvPr id="24" name="그룹 25">
            <a:extLst>
              <a:ext uri="{FF2B5EF4-FFF2-40B4-BE49-F238E27FC236}">
                <a16:creationId xmlns:a16="http://schemas.microsoft.com/office/drawing/2014/main" id="{7D914A2B-9AEA-4FEA-8C78-80EE32DD91E1}"/>
              </a:ext>
            </a:extLst>
          </p:cNvPr>
          <p:cNvGrpSpPr/>
          <p:nvPr/>
        </p:nvGrpSpPr>
        <p:grpSpPr>
          <a:xfrm flipH="1">
            <a:off x="5088622" y="5079575"/>
            <a:ext cx="800296" cy="380028"/>
            <a:chOff x="1703512" y="4562752"/>
            <a:chExt cx="720080" cy="590604"/>
          </a:xfrm>
        </p:grpSpPr>
        <p:cxnSp>
          <p:nvCxnSpPr>
            <p:cNvPr id="25" name="직선 연결선 26">
              <a:extLst>
                <a:ext uri="{FF2B5EF4-FFF2-40B4-BE49-F238E27FC236}">
                  <a16:creationId xmlns:a16="http://schemas.microsoft.com/office/drawing/2014/main" id="{C6A92472-2D37-452E-8150-A7A48D07677C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5153356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7">
              <a:extLst>
                <a:ext uri="{FF2B5EF4-FFF2-40B4-BE49-F238E27FC236}">
                  <a16:creationId xmlns:a16="http://schemas.microsoft.com/office/drawing/2014/main" id="{BDC3C8B6-32E3-4163-8D07-00A02B155D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5561" y="4937328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이등변 삼각형 28">
              <a:extLst>
                <a:ext uri="{FF2B5EF4-FFF2-40B4-BE49-F238E27FC236}">
                  <a16:creationId xmlns:a16="http://schemas.microsoft.com/office/drawing/2014/main" id="{4748DE0E-0440-48EC-8904-C9DFA07B3258}"/>
                </a:ext>
              </a:extLst>
            </p:cNvPr>
            <p:cNvSpPr/>
            <p:nvPr/>
          </p:nvSpPr>
          <p:spPr>
            <a:xfrm>
              <a:off x="2279576" y="4562752"/>
              <a:ext cx="144016" cy="2160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32">
            <a:extLst>
              <a:ext uri="{FF2B5EF4-FFF2-40B4-BE49-F238E27FC236}">
                <a16:creationId xmlns:a16="http://schemas.microsoft.com/office/drawing/2014/main" id="{CAAA8A37-B622-49D3-A0B4-065B492EB41C}"/>
              </a:ext>
            </a:extLst>
          </p:cNvPr>
          <p:cNvGrpSpPr/>
          <p:nvPr/>
        </p:nvGrpSpPr>
        <p:grpSpPr>
          <a:xfrm>
            <a:off x="5201321" y="4624019"/>
            <a:ext cx="710478" cy="171311"/>
            <a:chOff x="3517024" y="4931764"/>
            <a:chExt cx="710478" cy="171311"/>
          </a:xfrm>
        </p:grpSpPr>
        <p:sp>
          <p:nvSpPr>
            <p:cNvPr id="29" name="자유형: 도형 29">
              <a:extLst>
                <a:ext uri="{FF2B5EF4-FFF2-40B4-BE49-F238E27FC236}">
                  <a16:creationId xmlns:a16="http://schemas.microsoft.com/office/drawing/2014/main" id="{DB8CBF8D-5431-4359-B2BF-56A856433D86}"/>
                </a:ext>
              </a:extLst>
            </p:cNvPr>
            <p:cNvSpPr/>
            <p:nvPr/>
          </p:nvSpPr>
          <p:spPr>
            <a:xfrm>
              <a:off x="3517024" y="4931764"/>
              <a:ext cx="350438" cy="164892"/>
            </a:xfrm>
            <a:custGeom>
              <a:avLst/>
              <a:gdLst>
                <a:gd name="connsiteX0" fmla="*/ 5665 w 350438"/>
                <a:gd name="connsiteY0" fmla="*/ 164892 h 164892"/>
                <a:gd name="connsiteX1" fmla="*/ 35645 w 350438"/>
                <a:gd name="connsiteY1" fmla="*/ 104931 h 164892"/>
                <a:gd name="connsiteX2" fmla="*/ 275487 w 350438"/>
                <a:gd name="connsiteY2" fmla="*/ 74951 h 164892"/>
                <a:gd name="connsiteX3" fmla="*/ 335448 w 350438"/>
                <a:gd name="connsiteY3" fmla="*/ 29980 h 164892"/>
                <a:gd name="connsiteX4" fmla="*/ 350438 w 350438"/>
                <a:gd name="connsiteY4" fmla="*/ 0 h 164892"/>
                <a:gd name="connsiteX5" fmla="*/ 350438 w 350438"/>
                <a:gd name="connsiteY5" fmla="*/ 0 h 16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38" h="164892">
                  <a:moveTo>
                    <a:pt x="5665" y="164892"/>
                  </a:moveTo>
                  <a:cubicBezTo>
                    <a:pt x="-1830" y="142406"/>
                    <a:pt x="-9325" y="119921"/>
                    <a:pt x="35645" y="104931"/>
                  </a:cubicBezTo>
                  <a:cubicBezTo>
                    <a:pt x="80615" y="89941"/>
                    <a:pt x="275487" y="74951"/>
                    <a:pt x="275487" y="74951"/>
                  </a:cubicBezTo>
                  <a:cubicBezTo>
                    <a:pt x="325454" y="62459"/>
                    <a:pt x="322956" y="42472"/>
                    <a:pt x="335448" y="29980"/>
                  </a:cubicBezTo>
                  <a:cubicBezTo>
                    <a:pt x="347940" y="17488"/>
                    <a:pt x="350438" y="0"/>
                    <a:pt x="350438" y="0"/>
                  </a:cubicBezTo>
                  <a:lnTo>
                    <a:pt x="35043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31">
              <a:extLst>
                <a:ext uri="{FF2B5EF4-FFF2-40B4-BE49-F238E27FC236}">
                  <a16:creationId xmlns:a16="http://schemas.microsoft.com/office/drawing/2014/main" id="{A7AF9B85-6E66-470D-9A8B-1A7C7D2E456C}"/>
                </a:ext>
              </a:extLst>
            </p:cNvPr>
            <p:cNvSpPr/>
            <p:nvPr/>
          </p:nvSpPr>
          <p:spPr>
            <a:xfrm flipH="1">
              <a:off x="3877064" y="4938183"/>
              <a:ext cx="350438" cy="164892"/>
            </a:xfrm>
            <a:custGeom>
              <a:avLst/>
              <a:gdLst>
                <a:gd name="connsiteX0" fmla="*/ 5665 w 350438"/>
                <a:gd name="connsiteY0" fmla="*/ 164892 h 164892"/>
                <a:gd name="connsiteX1" fmla="*/ 35645 w 350438"/>
                <a:gd name="connsiteY1" fmla="*/ 104931 h 164892"/>
                <a:gd name="connsiteX2" fmla="*/ 275487 w 350438"/>
                <a:gd name="connsiteY2" fmla="*/ 74951 h 164892"/>
                <a:gd name="connsiteX3" fmla="*/ 335448 w 350438"/>
                <a:gd name="connsiteY3" fmla="*/ 29980 h 164892"/>
                <a:gd name="connsiteX4" fmla="*/ 350438 w 350438"/>
                <a:gd name="connsiteY4" fmla="*/ 0 h 164892"/>
                <a:gd name="connsiteX5" fmla="*/ 350438 w 350438"/>
                <a:gd name="connsiteY5" fmla="*/ 0 h 16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38" h="164892">
                  <a:moveTo>
                    <a:pt x="5665" y="164892"/>
                  </a:moveTo>
                  <a:cubicBezTo>
                    <a:pt x="-1830" y="142406"/>
                    <a:pt x="-9325" y="119921"/>
                    <a:pt x="35645" y="104931"/>
                  </a:cubicBezTo>
                  <a:cubicBezTo>
                    <a:pt x="80615" y="89941"/>
                    <a:pt x="275487" y="74951"/>
                    <a:pt x="275487" y="74951"/>
                  </a:cubicBezTo>
                  <a:cubicBezTo>
                    <a:pt x="325454" y="62459"/>
                    <a:pt x="322956" y="42472"/>
                    <a:pt x="335448" y="29980"/>
                  </a:cubicBezTo>
                  <a:cubicBezTo>
                    <a:pt x="347940" y="17488"/>
                    <a:pt x="350438" y="0"/>
                    <a:pt x="350438" y="0"/>
                  </a:cubicBezTo>
                  <a:lnTo>
                    <a:pt x="35043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말풍선: 타원형 33">
            <a:extLst>
              <a:ext uri="{FF2B5EF4-FFF2-40B4-BE49-F238E27FC236}">
                <a16:creationId xmlns:a16="http://schemas.microsoft.com/office/drawing/2014/main" id="{AB87B67D-555A-4156-BD5C-F640EFC4830D}"/>
              </a:ext>
            </a:extLst>
          </p:cNvPr>
          <p:cNvSpPr/>
          <p:nvPr/>
        </p:nvSpPr>
        <p:spPr>
          <a:xfrm>
            <a:off x="5416174" y="3608892"/>
            <a:ext cx="1580546" cy="687221"/>
          </a:xfrm>
          <a:prstGeom prst="wedgeEllipseCallout">
            <a:avLst>
              <a:gd name="adj1" fmla="val -37904"/>
              <a:gd name="adj2" fmla="val 8431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Desired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Substring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578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95D6-1906-4F45-8587-C5F5E30D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- </a:t>
            </a:r>
            <a:r>
              <a:rPr lang="en-US" altLang="ko-KR" dirty="0" err="1"/>
              <a:t>strstr</a:t>
            </a:r>
            <a:r>
              <a:rPr lang="en-US" altLang="ko-KR" dirty="0"/>
              <a:t>()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0085-CAEC-468C-8960-6600CAA5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37F4B-AB6A-4D23-94EE-F9042EA9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34BE1-6792-4A8A-99C3-6C6EF398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61</a:t>
            </a:fld>
            <a:endParaRPr lang="en-US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6104041-1276-4CD7-B612-AD43ABA759B6}"/>
              </a:ext>
            </a:extLst>
          </p:cNvPr>
          <p:cNvSpPr txBox="1">
            <a:spLocks/>
          </p:cNvSpPr>
          <p:nvPr/>
        </p:nvSpPr>
        <p:spPr>
          <a:xfrm>
            <a:off x="1568971" y="1367254"/>
            <a:ext cx="5635368" cy="376618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r>
              <a:rPr lang="en-US" altLang="ko-KR" sz="1800" dirty="0"/>
              <a:t>#include &lt;</a:t>
            </a:r>
            <a:r>
              <a:rPr lang="en-US" altLang="ko-KR" sz="1800" dirty="0" err="1"/>
              <a:t>string.h</a:t>
            </a:r>
            <a:r>
              <a:rPr lang="en-US" altLang="ko-KR" sz="1800" dirty="0"/>
              <a:t>&gt;</a:t>
            </a:r>
          </a:p>
          <a:p>
            <a:r>
              <a:rPr lang="en-US" altLang="ko-KR" sz="1800" dirty="0" err="1"/>
              <a:t>int</a:t>
            </a:r>
            <a:r>
              <a:rPr lang="en-US" altLang="ko-KR" sz="1800" dirty="0"/>
              <a:t> main() { </a:t>
            </a:r>
          </a:p>
          <a:p>
            <a:r>
              <a:rPr lang="en-US" altLang="ko-KR" sz="1800" dirty="0"/>
              <a:t>char *s1 = "Happy New Year"; 		</a:t>
            </a:r>
          </a:p>
          <a:p>
            <a:r>
              <a:rPr lang="en-US" altLang="ko-KR" sz="1800" dirty="0"/>
              <a:t>char *p,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='a';</a:t>
            </a:r>
          </a:p>
          <a:p>
            <a:endParaRPr lang="en-US" altLang="ko-KR" sz="1800" dirty="0"/>
          </a:p>
          <a:p>
            <a:r>
              <a:rPr lang="en-US" altLang="ko-KR" sz="1800" dirty="0"/>
              <a:t>p=</a:t>
            </a:r>
            <a:r>
              <a:rPr lang="en-US" altLang="ko-KR" sz="1800" dirty="0" err="1"/>
              <a:t>strstr</a:t>
            </a:r>
            <a:r>
              <a:rPr lang="en-US" altLang="ko-KR" sz="1800" dirty="0"/>
              <a:t>(s1, "</a:t>
            </a:r>
            <a:r>
              <a:rPr lang="en-US" altLang="ko-KR" sz="1800" dirty="0" err="1"/>
              <a:t>py</a:t>
            </a:r>
            <a:r>
              <a:rPr lang="en-US" altLang="ko-KR" sz="1800" dirty="0"/>
              <a:t>");</a:t>
            </a:r>
          </a:p>
          <a:p>
            <a:r>
              <a:rPr lang="en-US" altLang="ko-KR" sz="1800" dirty="0" err="1"/>
              <a:t>printf</a:t>
            </a:r>
            <a:r>
              <a:rPr lang="en-US" altLang="ko-KR" sz="1800" dirty="0"/>
              <a:t>("%c-- %s", *p, p); }</a:t>
            </a:r>
            <a:endParaRPr lang="ko-KR" altLang="en-US" sz="1800" dirty="0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C6D6A44D-4503-4C02-8081-3586FC008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563" y="3671510"/>
            <a:ext cx="1618555" cy="1071995"/>
          </a:xfrm>
          <a:prstGeom prst="flowChartDocument">
            <a:avLst/>
          </a:prstGeom>
          <a:solidFill>
            <a:srgbClr val="CEF2CF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p--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py</a:t>
            </a:r>
            <a:r>
              <a:rPr lang="en-US" altLang="ko-KR" sz="1600" dirty="0">
                <a:latin typeface="+mj-lt"/>
                <a:ea typeface="굴림" pitchFamily="50" charset="-127"/>
              </a:rPr>
              <a:t> New Year</a:t>
            </a:r>
          </a:p>
        </p:txBody>
      </p:sp>
    </p:spTree>
    <p:extLst>
      <p:ext uri="{BB962C8B-B14F-4D97-AF65-F5344CB8AC3E}">
        <p14:creationId xmlns:p14="http://schemas.microsoft.com/office/powerpoint/2010/main" val="131090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95D6-1906-4F45-8587-C5F5E30D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관련 함수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ko-KR" altLang="en-US" dirty="0" err="1"/>
              <a:t>모든단어</a:t>
            </a:r>
            <a:r>
              <a:rPr lang="ko-KR" altLang="en-US" dirty="0"/>
              <a:t> 위치 찾기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37F4B-AB6A-4D23-94EE-F9042EA9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34BE1-6792-4A8A-99C3-6C6EF398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62</a:t>
            </a:fld>
            <a:endParaRPr 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21A5F54-2547-294C-A734-2C3609E28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3" y="904201"/>
            <a:ext cx="8552914" cy="54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5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F60A-A987-445D-AB83-3AC77BDA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버블 정렬 실습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D464-D2B6-4A11-84D5-01F93B27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앞에서 제시된 버블 정렬을 수정</a:t>
            </a:r>
            <a:endParaRPr lang="en-US" altLang="ko-KR" dirty="0"/>
          </a:p>
          <a:p>
            <a:pPr lvl="1"/>
            <a:r>
              <a:rPr lang="ko-KR" altLang="en-US" dirty="0"/>
              <a:t>배열의 크기와 데이터를 사용자로부터 입력 받을 것</a:t>
            </a:r>
            <a:endParaRPr lang="en-US" altLang="ko-KR" dirty="0"/>
          </a:p>
          <a:p>
            <a:pPr lvl="1"/>
            <a:r>
              <a:rPr lang="ko-KR" altLang="en-US" dirty="0"/>
              <a:t>정렬을 </a:t>
            </a:r>
            <a:r>
              <a:rPr lang="en-US" altLang="ko-KR" dirty="0"/>
              <a:t>void bubble() </a:t>
            </a:r>
            <a:r>
              <a:rPr lang="ko-KR" altLang="en-US" dirty="0"/>
              <a:t>함수에서 하도록 프로그램을 수정할 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5D468-1FCF-47AB-B5DC-7EF2E4EC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4264F-792E-4FC9-BFD0-96D8D2AE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ACD5C7-37BA-4863-903D-86DEAF26E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74" y="2745028"/>
            <a:ext cx="4471780" cy="8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2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9C96-B1DF-4098-8EA9-28691E77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버블 정렬 실습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48B0-F0B4-456B-87AB-4FCDA4C1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버블 정렬 알고리즘을 수정</a:t>
            </a:r>
            <a:endParaRPr lang="en-US" altLang="ko-KR" dirty="0"/>
          </a:p>
          <a:p>
            <a:pPr lvl="1"/>
            <a:r>
              <a:rPr lang="ko-KR" altLang="en-US" dirty="0"/>
              <a:t>오름차순과 내림차순을 사용자가 설정할 수 있도록 수정</a:t>
            </a:r>
            <a:endParaRPr lang="en-US" altLang="ko-KR" dirty="0"/>
          </a:p>
          <a:p>
            <a:pPr lvl="1"/>
            <a:r>
              <a:rPr lang="ko-KR" altLang="en-US" dirty="0"/>
              <a:t>사용자가 입력에서 오름차순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 내림차순</a:t>
            </a:r>
            <a:r>
              <a:rPr lang="en-US" altLang="ko-KR" dirty="0"/>
              <a:t>(d)</a:t>
            </a:r>
            <a:r>
              <a:rPr lang="ko-KR" altLang="en-US" dirty="0"/>
              <a:t>을 정할 수 있음</a:t>
            </a:r>
            <a:endParaRPr lang="en-US" altLang="ko-KR" dirty="0"/>
          </a:p>
          <a:p>
            <a:pPr lvl="2"/>
            <a:r>
              <a:rPr lang="en-US" dirty="0"/>
              <a:t>Ex)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를 입력하면 오름차순으로 정렬</a:t>
            </a:r>
            <a:r>
              <a:rPr lang="en-US" altLang="ko-KR" dirty="0"/>
              <a:t>, d</a:t>
            </a:r>
            <a:r>
              <a:rPr lang="ko-KR" altLang="en-US" dirty="0"/>
              <a:t>를 입력하면 내림 차순으로 정렬</a:t>
            </a:r>
            <a:endParaRPr lang="en-US" altLang="ko-KR" dirty="0"/>
          </a:p>
          <a:p>
            <a:pPr lvl="2"/>
            <a:r>
              <a:rPr lang="ko-KR" altLang="en-US" dirty="0"/>
              <a:t>배열의 크기와 함께 입력되도록 할 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CCFFF-C739-4DE0-972E-FD1D9F99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8C237-2049-489E-8A92-A350E726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EED99-6206-4435-9364-6B593502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55" y="3174794"/>
            <a:ext cx="5583237" cy="807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71C89-DF5B-425D-9D70-04B5EA04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55" y="4336843"/>
            <a:ext cx="5758385" cy="807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121E7-C898-43CD-BE47-02FEEDD808B9}"/>
              </a:ext>
            </a:extLst>
          </p:cNvPr>
          <p:cNvSpPr txBox="1"/>
          <p:nvPr/>
        </p:nvSpPr>
        <p:spPr>
          <a:xfrm>
            <a:off x="8355192" y="3119888"/>
            <a:ext cx="15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오름차순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33D80-A6AE-4C81-85E9-7DD3E418D327}"/>
              </a:ext>
            </a:extLst>
          </p:cNvPr>
          <p:cNvSpPr txBox="1"/>
          <p:nvPr/>
        </p:nvSpPr>
        <p:spPr>
          <a:xfrm>
            <a:off x="8464255" y="4279093"/>
            <a:ext cx="15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내림차순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5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4851A4-DDF6-4B4C-AF2A-FA5D88DC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37AB1A-73A1-4708-A6EA-BDE96319F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8C451-F07A-4DD2-AC1C-F299C833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08A1B-0885-48F7-9FA7-A7D0478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8724C-079E-41DE-9434-FBB0CC73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319" y="2571504"/>
            <a:ext cx="3134268" cy="1285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169E6-24B8-4A5B-9BAC-D2DD39693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417536" y="2571504"/>
            <a:ext cx="2556076" cy="307693"/>
          </a:xfrm>
          <a:prstGeom prst="rect">
            <a:avLst/>
          </a:prstGeom>
        </p:spPr>
      </p:pic>
      <p:pic>
        <p:nvPicPr>
          <p:cNvPr id="12" name="Picture 2" descr="Image result for robotics">
            <a:extLst>
              <a:ext uri="{FF2B5EF4-FFF2-40B4-BE49-F238E27FC236}">
                <a16:creationId xmlns:a16="http://schemas.microsoft.com/office/drawing/2014/main" id="{662BC7AC-4698-43E7-A138-81DEFCD7C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43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18543</TotalTime>
  <Words>6346</Words>
  <Application>Microsoft Macintosh PowerPoint</Application>
  <PresentationFormat>와이드스크린</PresentationFormat>
  <Paragraphs>1292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맑은 고딕</vt:lpstr>
      <vt:lpstr>Arial</vt:lpstr>
      <vt:lpstr>Calibri</vt:lpstr>
      <vt:lpstr>Calibri Light</vt:lpstr>
      <vt:lpstr>Consolas</vt:lpstr>
      <vt:lpstr>Office Theme</vt:lpstr>
      <vt:lpstr>C프로그래밍4</vt:lpstr>
      <vt:lpstr>정렬(Sort)</vt:lpstr>
      <vt:lpstr>정렬(sort)</vt:lpstr>
      <vt:lpstr>버블정렬</vt:lpstr>
      <vt:lpstr>버블정렬 알고리즘</vt:lpstr>
      <vt:lpstr>버블 정렬 예시</vt:lpstr>
      <vt:lpstr>버블 정렬 실습1</vt:lpstr>
      <vt:lpstr>버블 정렬 실습2</vt:lpstr>
      <vt:lpstr>문자열(String)</vt:lpstr>
      <vt:lpstr>문자열 출력 예시</vt:lpstr>
      <vt:lpstr>문자열의 저장- 배열형</vt:lpstr>
      <vt:lpstr>문자열 초기화- 배열형</vt:lpstr>
      <vt:lpstr>문자열 저장-포인터</vt:lpstr>
      <vt:lpstr>문자 포인터 변수의 장점</vt:lpstr>
      <vt:lpstr>문자 배열과 문자 포인터의 비교</vt:lpstr>
      <vt:lpstr>문자 배열과 문자 포인터의 비교</vt:lpstr>
      <vt:lpstr>문자열 복사 실습</vt:lpstr>
      <vt:lpstr>문자열 입출력</vt:lpstr>
      <vt:lpstr>문자열 출력</vt:lpstr>
      <vt:lpstr>문자열 출력 예제</vt:lpstr>
      <vt:lpstr>문자열 출력</vt:lpstr>
      <vt:lpstr>문자열 출력</vt:lpstr>
      <vt:lpstr>문자열 출력 예제</vt:lpstr>
      <vt:lpstr>문자열 입력</vt:lpstr>
      <vt:lpstr>문자열 입력</vt:lpstr>
      <vt:lpstr>문자열 입력</vt:lpstr>
      <vt:lpstr>문자열 입력</vt:lpstr>
      <vt:lpstr>문자열 입력</vt:lpstr>
      <vt:lpstr>문자열 입력</vt:lpstr>
      <vt:lpstr>문자열에서 문자 확인</vt:lpstr>
      <vt:lpstr>문자열 다루기 예시</vt:lpstr>
      <vt:lpstr>문자열 배열</vt:lpstr>
      <vt:lpstr>문자열 배열</vt:lpstr>
      <vt:lpstr>문자열 배열</vt:lpstr>
      <vt:lpstr>문자열 배열</vt:lpstr>
      <vt:lpstr>문자열 배열: 포인터 배열</vt:lpstr>
      <vt:lpstr>문자열 출력 예제</vt:lpstr>
      <vt:lpstr>프로그램 실행 시 main() 인수 전달</vt:lpstr>
      <vt:lpstr>프로그램 실행 시 main() 인수 전달</vt:lpstr>
      <vt:lpstr>프로그램 실행 시 main() 인수 전달</vt:lpstr>
      <vt:lpstr>프로그램 실행 시 main() 인수 전달</vt:lpstr>
      <vt:lpstr>프로그램 실행 시 main() 인수 전달</vt:lpstr>
      <vt:lpstr>atoi()</vt:lpstr>
      <vt:lpstr>atof()</vt:lpstr>
      <vt:lpstr>문자열의 사용법</vt:lpstr>
      <vt:lpstr>문자열의 사용법</vt:lpstr>
      <vt:lpstr>문자열 처리를 위한 포인터의 사용</vt:lpstr>
      <vt:lpstr>문자열 처리를 위한 포인터의 사용</vt:lpstr>
      <vt:lpstr>문자열 처리를 위한 포인터의 사용</vt:lpstr>
      <vt:lpstr>문자열 관련 함수- strlen() </vt:lpstr>
      <vt:lpstr>문자열 관련 함수- strlen()  예시</vt:lpstr>
      <vt:lpstr>문자열 관련 함수- strcat()</vt:lpstr>
      <vt:lpstr>문자열 관련 함수- strcat() 예시</vt:lpstr>
      <vt:lpstr>문자열 관련 함수-strcpy()</vt:lpstr>
      <vt:lpstr>문자열 관련 함수-strcpy()</vt:lpstr>
      <vt:lpstr>문자열 관련 함수- strncpy()</vt:lpstr>
      <vt:lpstr>문자열 관련 함수-strchr()</vt:lpstr>
      <vt:lpstr>문자열 관련 함수- strrchr()</vt:lpstr>
      <vt:lpstr>문자열 관련 함수- strrchr(), strchr() 예제</vt:lpstr>
      <vt:lpstr>문자열 관련 함수- strstr()</vt:lpstr>
      <vt:lpstr>문자열 관련 함수- strstr() 예제</vt:lpstr>
      <vt:lpstr>문자열 관련 함수 예제 – 모든단어 위치 찾기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C프로그래밍</dc:title>
  <dc:creator>nara sori</dc:creator>
  <cp:lastModifiedBy>Kang Sungmo</cp:lastModifiedBy>
  <cp:revision>674</cp:revision>
  <dcterms:created xsi:type="dcterms:W3CDTF">2019-09-14T05:33:52Z</dcterms:created>
  <dcterms:modified xsi:type="dcterms:W3CDTF">2020-05-13T07:34:14Z</dcterms:modified>
</cp:coreProperties>
</file>