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33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282" r:id="rId14"/>
    <p:sldId id="292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293" r:id="rId24"/>
    <p:sldId id="294" r:id="rId25"/>
    <p:sldId id="295" r:id="rId26"/>
    <p:sldId id="296" r:id="rId27"/>
    <p:sldId id="306" r:id="rId28"/>
    <p:sldId id="297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4" r:id="rId46"/>
    <p:sldId id="325" r:id="rId47"/>
    <p:sldId id="326" r:id="rId48"/>
    <p:sldId id="327" r:id="rId49"/>
    <p:sldId id="328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2" r:id="rId62"/>
    <p:sldId id="35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1E1E1E"/>
    <a:srgbClr val="008000"/>
    <a:srgbClr val="BA2FDD"/>
    <a:srgbClr val="ED7D31"/>
    <a:srgbClr val="0000FF"/>
    <a:srgbClr val="EFA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2858-DC23-4C69-BE0F-A110DC45589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AAAD0-7532-4D49-94E7-EEFBB56F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0046-E501-49ED-874D-B859E5A1F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73708-7F39-42D5-9FB7-99FB8D930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C7DF-7024-46BE-B212-89FD1946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6AF-8F9F-4334-899B-F933CB304BD3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E058-7538-48A6-A0DB-BA784641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85CD-414C-404C-BE95-71FB0BAF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A3A6-DA5F-4990-B8CD-939FA9FB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0FF6-98C4-4F5D-A3F0-35398E7B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769E-CDF3-4F49-84DD-0DD53D68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6A5F-3BA7-4637-AD31-24DD1FDC24F0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4431-4A25-4845-9F84-45C8F21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5A9D-B7B2-416F-8815-87B3F462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F0B2-D072-4621-8107-1EA51B4C7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8F069-B0CF-4372-8990-6764EEC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AD53-1085-49DD-A4FB-45A1E3B4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8CBB-AEE2-46DF-8122-8206A6C50A68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FBD0-48DA-45B0-84D6-838BD816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2A716-9E6B-4771-B9B0-D2A40A55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CC55-C6EC-4D5C-806B-A775EF20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CF27-2688-4FA2-B203-6CD190CC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A57E-F63E-417E-BD97-C4EB6937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6B7B-DB1B-4F5D-9F50-8A9DDD8D3336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ED69-ABAF-4E1D-B567-7612EC37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1F6C-DC1F-463C-9F94-C0F3032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AB9-AFF7-4A66-84E9-57D38009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61DA-87AB-47DC-812C-D69898A3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6DAA-CE24-490F-9FFC-64717154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841-9CF4-4F43-9569-CDB7DC96927F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3919-0B57-4C2F-8697-14594AF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CE5C-CB3B-4DE0-A8FD-6AB0884A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369-3D3C-4FBB-B589-571C40DF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AE72-6888-413F-BFC5-B7AFC0664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137AD-21A9-4480-A8C4-7B3F67E2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3C01-D796-4B18-899B-87D2D06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DE1-6BF9-4886-9366-23868217CAD0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CB4CC-738F-4967-AFED-F7A2D575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24857-2D0E-42ED-8973-296F4D63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927B-65DB-470B-A3AE-8E60CE48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DFED-A604-451F-8010-D7F84947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5AF6-B06E-484E-8333-D8BA0F6B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BDC4-1C3B-44CF-92EE-29C6EC543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C13C5-AF36-415C-A2EA-EF75841A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EFC7A-72B6-48BC-AECE-341B3E3A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D87-D56E-4F39-9160-AF521E0B71E9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6FAA4-16F4-41BB-8751-A05A991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52F6A-8688-4074-8806-DEFDB997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9345-4C9A-444F-8F4A-04742AD7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2A174-B149-4B3E-A0FB-C50DBA79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91C-D651-4A73-9919-189A00CCB0B4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628B-EB36-4C2B-B2FE-06D620B1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1CF5-BDF3-413E-8909-CB0A1CD0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79F0C-8761-45AA-9D84-52CD9721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936-C32C-462D-99AB-6AF3C4A61495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D1D19-7EE5-489E-A289-57C381A0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6B581-7B9E-4445-91DF-67B5759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0824-7EFE-4AE5-9135-076F8532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6774-4A9E-4979-8293-FA59E59C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0F463-08C3-4B3A-8DB0-0BDEE0B55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270F-0915-423B-B1A6-C599D09A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1E00-F426-49AB-B0AC-1561223D8705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0FC4-2DAF-42E0-BDA7-81F31089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01EAD-0B94-4C51-B9D5-24F8385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D439-7570-42AB-9E7C-0CA446FF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A2213-775E-4D99-A107-15CFA2ED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D983A-37F4-440E-B850-FA27FA9C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A3EA-C098-416F-8B76-392084A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25-71D0-4585-8F57-9EDA072C2575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5D3-9FC6-405A-853D-2296470A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0018-C6F6-4996-A42C-0D36CD1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5102D-B023-4946-B9B8-94062485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C9F9-ADAC-4302-AF1F-5A300342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4447"/>
            <a:ext cx="10515600" cy="505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1484-D374-433D-AAA9-936B44CD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3E91-D518-42B6-BBDA-ADFABA9A310A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DBF4-E5F1-4714-9327-3CAFEC42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A302-032A-4503-B37C-B52366CA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8431" y="5950800"/>
            <a:ext cx="566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CF585-ECBA-462C-B43F-7B52CB8324A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2739" y="6221667"/>
            <a:ext cx="1322233" cy="542415"/>
          </a:xfrm>
          <a:prstGeom prst="rect">
            <a:avLst/>
          </a:prstGeom>
        </p:spPr>
      </p:pic>
      <p:pic>
        <p:nvPicPr>
          <p:cNvPr id="1026" name="Picture 2" descr="Signature">
            <a:extLst>
              <a:ext uri="{FF2B5EF4-FFF2-40B4-BE49-F238E27FC236}">
                <a16:creationId xmlns:a16="http://schemas.microsoft.com/office/drawing/2014/main" id="{04B70545-9F28-484A-940F-223EDAD2A8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33948" r="69738" b="49214"/>
          <a:stretch/>
        </p:blipFill>
        <p:spPr bwMode="auto">
          <a:xfrm>
            <a:off x="10161701" y="6280211"/>
            <a:ext cx="1912970" cy="5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4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01F-4D9C-41B5-BA3D-D57F6BD5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14" y="1442978"/>
            <a:ext cx="9144000" cy="2109426"/>
          </a:xfrm>
        </p:spPr>
        <p:txBody>
          <a:bodyPr/>
          <a:lstStyle/>
          <a:p>
            <a:r>
              <a:rPr lang="en-US" dirty="0"/>
              <a:t>C</a:t>
            </a:r>
            <a:r>
              <a:rPr lang="ko-KR" altLang="en-US" dirty="0"/>
              <a:t>프로그래밍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6CAE3-292E-4E86-A5FE-6F5EC0FC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048"/>
            <a:ext cx="9144000" cy="1530752"/>
          </a:xfrm>
        </p:spPr>
        <p:txBody>
          <a:bodyPr/>
          <a:lstStyle/>
          <a:p>
            <a:pPr algn="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4D3E2-FB51-4585-AEAD-F6BBBD00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3282" y="2045304"/>
            <a:ext cx="2045283" cy="83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8AE8C-C40D-496C-B6AB-0F74D5B4F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1560654" y="1945513"/>
            <a:ext cx="2556076" cy="307693"/>
          </a:xfrm>
          <a:prstGeom prst="rect">
            <a:avLst/>
          </a:prstGeom>
        </p:spPr>
      </p:pic>
      <p:pic>
        <p:nvPicPr>
          <p:cNvPr id="6" name="Picture 2" descr="Image result for robotics">
            <a:extLst>
              <a:ext uri="{FF2B5EF4-FFF2-40B4-BE49-F238E27FC236}">
                <a16:creationId xmlns:a16="http://schemas.microsoft.com/office/drawing/2014/main" id="{D3C963F4-B1C3-4652-B6B8-C1115DECA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4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D18A-AA71-4E47-9CA6-EA8E6846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동적 메모리 할당</a:t>
            </a:r>
            <a:r>
              <a:rPr lang="en-US" altLang="ko-KR" dirty="0"/>
              <a:t>(dynamic memory 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B31A-13FE-4332-8D78-F7256C30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 </a:t>
            </a:r>
            <a:r>
              <a:rPr lang="ko-KR" altLang="en-US" dirty="0"/>
              <a:t>함수 사용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0C9F0-2EC6-4892-BED3-05BEEDA7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F9FD7-6FBB-4A18-B791-6DEEF0C2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</a:t>
            </a:fld>
            <a:endParaRPr lang="en-US"/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4D32CD40-B7FB-41CB-98DE-2BC1EC56D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666" y="1760597"/>
            <a:ext cx="9743054" cy="1077218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void *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calloc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i="1" dirty="0" err="1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number_of_element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i="1" dirty="0" err="1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element_size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en-US" altLang="ko-KR" sz="1600" i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elements</a:t>
            </a: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요소의 수</a:t>
            </a: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600" i="1" dirty="0" err="1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element_size</a:t>
            </a: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byte</a:t>
            </a:r>
            <a:r>
              <a:rPr lang="ko-KR" altLang="en-US" sz="1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단위로 지정된 요소의 크기</a:t>
            </a: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automatically</a:t>
            </a:r>
            <a:r>
              <a:rPr lang="ko-KR" altLang="en-US" sz="1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initialized*/</a:t>
            </a:r>
          </a:p>
        </p:txBody>
      </p:sp>
      <p:sp>
        <p:nvSpPr>
          <p:cNvPr id="7" name="직사각형 13">
            <a:extLst>
              <a:ext uri="{FF2B5EF4-FFF2-40B4-BE49-F238E27FC236}">
                <a16:creationId xmlns:a16="http://schemas.microsoft.com/office/drawing/2014/main" id="{43E5C1FB-6C30-4BEB-93EC-D7E7FC0BADFC}"/>
              </a:ext>
            </a:extLst>
          </p:cNvPr>
          <p:cNvSpPr/>
          <p:nvPr/>
        </p:nvSpPr>
        <p:spPr>
          <a:xfrm>
            <a:off x="1057666" y="3325053"/>
            <a:ext cx="3397461" cy="1366528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dirty="0" err="1">
                <a:latin typeface="+mj-lt"/>
                <a:ea typeface="굴림" pitchFamily="50" charset="-127"/>
              </a:rPr>
              <a:t>int</a:t>
            </a:r>
            <a:r>
              <a:rPr lang="en-US" altLang="ko-KR" dirty="0">
                <a:latin typeface="+mj-lt"/>
                <a:ea typeface="굴림" pitchFamily="50" charset="-127"/>
              </a:rPr>
              <a:t> *p;</a:t>
            </a:r>
          </a:p>
          <a:p>
            <a:pPr lvl="0" eaLnBrk="0" fontAlgn="base" latinLnBrk="1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tx1"/>
                </a:solidFill>
                <a:ea typeface="맑은 고딕" pitchFamily="50" charset="-127"/>
              </a:rPr>
              <a:t>p=(</a:t>
            </a:r>
            <a:r>
              <a:rPr kumimoji="1" lang="en-US" altLang="ko-KR" dirty="0" err="1">
                <a:solidFill>
                  <a:schemeClr val="tx1"/>
                </a:solidFill>
                <a:ea typeface="맑은 고딕" pitchFamily="50" charset="-127"/>
              </a:rPr>
              <a:t>int</a:t>
            </a:r>
            <a:r>
              <a:rPr kumimoji="1" lang="en-US" altLang="ko-KR" dirty="0">
                <a:solidFill>
                  <a:schemeClr val="tx1"/>
                </a:solidFill>
                <a:ea typeface="맑은 고딕" pitchFamily="50" charset="-127"/>
              </a:rPr>
              <a:t>*) </a:t>
            </a:r>
            <a:r>
              <a:rPr kumimoji="1" lang="en-US" altLang="ko-KR" dirty="0" err="1">
                <a:solidFill>
                  <a:schemeClr val="tx1"/>
                </a:solidFill>
                <a:ea typeface="맑은 고딕" pitchFamily="50" charset="-127"/>
              </a:rPr>
              <a:t>calloc</a:t>
            </a:r>
            <a:r>
              <a:rPr kumimoji="1" lang="en-US" altLang="ko-KR" dirty="0">
                <a:solidFill>
                  <a:schemeClr val="tx1"/>
                </a:solidFill>
                <a:ea typeface="맑은 고딕" pitchFamily="50" charset="-127"/>
              </a:rPr>
              <a:t>(3, </a:t>
            </a:r>
            <a:r>
              <a:rPr kumimoji="1" lang="en-US" altLang="ko-KR" dirty="0" err="1">
                <a:solidFill>
                  <a:schemeClr val="tx1"/>
                </a:solidFill>
                <a:ea typeface="맑은 고딕" pitchFamily="50" charset="-127"/>
              </a:rPr>
              <a:t>sizeof</a:t>
            </a:r>
            <a:r>
              <a:rPr kumimoji="1" lang="en-US" altLang="ko-KR" dirty="0">
                <a:solidFill>
                  <a:schemeClr val="tx1"/>
                </a:solidFill>
                <a:ea typeface="맑은 고딕" pitchFamily="50" charset="-127"/>
              </a:rPr>
              <a:t>(</a:t>
            </a:r>
            <a:r>
              <a:rPr kumimoji="1" lang="en-US" altLang="ko-KR" dirty="0" err="1">
                <a:solidFill>
                  <a:schemeClr val="tx1"/>
                </a:solidFill>
                <a:ea typeface="맑은 고딕" pitchFamily="50" charset="-127"/>
              </a:rPr>
              <a:t>int</a:t>
            </a:r>
            <a:r>
              <a:rPr kumimoji="1" lang="en-US" altLang="ko-KR" dirty="0">
                <a:solidFill>
                  <a:schemeClr val="tx1"/>
                </a:solidFill>
                <a:ea typeface="맑은 고딕" pitchFamily="50" charset="-127"/>
              </a:rPr>
              <a:t>));</a:t>
            </a:r>
          </a:p>
          <a:p>
            <a:pPr lvl="0" eaLnBrk="0" fontAlgn="base" latinLnBrk="1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dirty="0">
              <a:solidFill>
                <a:schemeClr val="tx1"/>
              </a:solidFill>
              <a:ea typeface="맑은 고딕" pitchFamily="50" charset="-127"/>
            </a:endParaRPr>
          </a:p>
          <a:p>
            <a:pPr lvl="0" eaLnBrk="0" fontAlgn="base" latinLnBrk="1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9900"/>
                </a:solidFill>
                <a:ea typeface="맑은 고딕" pitchFamily="50" charset="-127"/>
              </a:rPr>
              <a:t>// Same as p=(</a:t>
            </a:r>
            <a:r>
              <a:rPr kumimoji="1" lang="en-US" altLang="ko-KR" dirty="0" err="1">
                <a:solidFill>
                  <a:srgbClr val="009900"/>
                </a:solidFill>
                <a:ea typeface="맑은 고딕" pitchFamily="50" charset="-127"/>
              </a:rPr>
              <a:t>int</a:t>
            </a:r>
            <a:r>
              <a:rPr kumimoji="1" lang="en-US" altLang="ko-KR" dirty="0">
                <a:solidFill>
                  <a:srgbClr val="009900"/>
                </a:solidFill>
                <a:ea typeface="맑은 고딕" pitchFamily="50" charset="-127"/>
              </a:rPr>
              <a:t>*) </a:t>
            </a:r>
            <a:r>
              <a:rPr kumimoji="1" lang="en-US" altLang="ko-KR" dirty="0" err="1">
                <a:solidFill>
                  <a:srgbClr val="009900"/>
                </a:solidFill>
                <a:ea typeface="맑은 고딕" pitchFamily="50" charset="-127"/>
              </a:rPr>
              <a:t>calloc</a:t>
            </a:r>
            <a:r>
              <a:rPr kumimoji="1" lang="en-US" altLang="ko-KR" dirty="0">
                <a:solidFill>
                  <a:srgbClr val="009900"/>
                </a:solidFill>
                <a:ea typeface="맑은 고딕" pitchFamily="50" charset="-127"/>
              </a:rPr>
              <a:t>(3,4); 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9EDDCB41-1C73-4126-B72A-EE45A2B9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521" y="3289055"/>
            <a:ext cx="566932" cy="503238"/>
          </a:xfrm>
          <a:prstGeom prst="rect">
            <a:avLst/>
          </a:prstGeom>
          <a:solidFill>
            <a:srgbClr val="39B54A">
              <a:alpha val="25098"/>
            </a:srgbClr>
          </a:solidFill>
          <a:ln w="9525" algn="ctr">
            <a:solidFill>
              <a:srgbClr val="39B54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id="{E7E38717-86BC-4F0E-B60C-7B1A0456B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184" y="3324774"/>
            <a:ext cx="3154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p</a:t>
            </a:r>
          </a:p>
        </p:txBody>
      </p:sp>
      <p:graphicFrame>
        <p:nvGraphicFramePr>
          <p:cNvPr id="10" name="Group 34">
            <a:extLst>
              <a:ext uri="{FF2B5EF4-FFF2-40B4-BE49-F238E27FC236}">
                <a16:creationId xmlns:a16="http://schemas.microsoft.com/office/drawing/2014/main" id="{3538A066-DD3C-4DD7-A78C-09BE63D2E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5741"/>
              </p:ext>
            </p:extLst>
          </p:nvPr>
        </p:nvGraphicFramePr>
        <p:xfrm>
          <a:off x="6263521" y="4189962"/>
          <a:ext cx="1828636" cy="574675"/>
        </p:xfrm>
        <a:graphic>
          <a:graphicData uri="http://schemas.openxmlformats.org/drawingml/2006/table">
            <a:tbl>
              <a:tblPr/>
              <a:tblGrid>
                <a:gridCol w="610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Line 44">
            <a:extLst>
              <a:ext uri="{FF2B5EF4-FFF2-40B4-BE49-F238E27FC236}">
                <a16:creationId xmlns:a16="http://schemas.microsoft.com/office/drawing/2014/main" id="{D514041A-4ED9-4DAF-BBAF-EB0765BAD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2446" y="3540675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9CCF-D594-464E-B932-6C86F43C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동적 메모리 할당</a:t>
            </a:r>
            <a:r>
              <a:rPr lang="en-US" altLang="ko-KR" dirty="0"/>
              <a:t>(dynamic memory 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F61F-9644-4DC5-83DE-81D75120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Free()</a:t>
            </a:r>
          </a:p>
          <a:p>
            <a:pPr lvl="1"/>
            <a:r>
              <a:rPr lang="ko-KR" altLang="en-US" dirty="0"/>
              <a:t>할당된 메모리를 해제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3EE14-DE98-4EBC-A043-A97BE575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5CFFE-5E7F-4F12-96CC-96CCD45E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Group 12">
            <a:extLst>
              <a:ext uri="{FF2B5EF4-FFF2-40B4-BE49-F238E27FC236}">
                <a16:creationId xmlns:a16="http://schemas.microsoft.com/office/drawing/2014/main" id="{20C8457C-30C3-4669-9E86-D849941B3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38634"/>
              </p:ext>
            </p:extLst>
          </p:nvPr>
        </p:nvGraphicFramePr>
        <p:xfrm>
          <a:off x="1229193" y="2087824"/>
          <a:ext cx="3600574" cy="365760"/>
        </p:xfrm>
        <a:graphic>
          <a:graphicData uri="http://schemas.openxmlformats.org/drawingml/2006/table">
            <a:tbl>
              <a:tblPr/>
              <a:tblGrid>
                <a:gridCol w="360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void free(void *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ptr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);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2509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44">
            <a:extLst>
              <a:ext uri="{FF2B5EF4-FFF2-40B4-BE49-F238E27FC236}">
                <a16:creationId xmlns:a16="http://schemas.microsoft.com/office/drawing/2014/main" id="{749FA439-94C4-4A7E-A009-5F96F20D23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105933"/>
              </p:ext>
            </p:extLst>
          </p:nvPr>
        </p:nvGraphicFramePr>
        <p:xfrm>
          <a:off x="1263212" y="2830789"/>
          <a:ext cx="5399543" cy="1627628"/>
        </p:xfrm>
        <a:graphic>
          <a:graphicData uri="http://schemas.openxmlformats.org/drawingml/2006/table">
            <a:tbl>
              <a:tblPr/>
              <a:tblGrid>
                <a:gridCol w="539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p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malloc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(…);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q =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malloc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(…);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free(p);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  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// 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free()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함수호출은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포인터에서               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                //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가리키고 있는 메모리 블록을 해제 한다</a:t>
                      </a:r>
                      <a:b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</a:b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p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= q;</a:t>
                      </a:r>
                    </a:p>
                  </a:txBody>
                  <a:tcPr marL="91439" marR="91439" marT="45718" marB="45718" horzOverflow="overflow">
                    <a:lnL w="28575" cap="flat" cmpd="sng" algn="ctr">
                      <a:solidFill>
                        <a:srgbClr val="39B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9B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9B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9B5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9">
            <a:extLst>
              <a:ext uri="{FF2B5EF4-FFF2-40B4-BE49-F238E27FC236}">
                <a16:creationId xmlns:a16="http://schemas.microsoft.com/office/drawing/2014/main" id="{6FC50DDE-69E3-4AEA-9BB1-BC1A1B8A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677" y="3377330"/>
            <a:ext cx="504825" cy="431800"/>
          </a:xfrm>
          <a:prstGeom prst="rect">
            <a:avLst/>
          </a:prstGeom>
          <a:solidFill>
            <a:srgbClr val="39B54A">
              <a:alpha val="25098"/>
            </a:srgbClr>
          </a:solidFill>
          <a:ln w="9525" algn="ctr">
            <a:solidFill>
              <a:srgbClr val="39B54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9CF71262-868F-4B12-A187-B6BB711B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677" y="4026617"/>
            <a:ext cx="504825" cy="431800"/>
          </a:xfrm>
          <a:prstGeom prst="rect">
            <a:avLst/>
          </a:prstGeom>
          <a:solidFill>
            <a:srgbClr val="39B54A">
              <a:alpha val="25098"/>
            </a:srgbClr>
          </a:solidFill>
          <a:ln w="9525" algn="ctr">
            <a:solidFill>
              <a:srgbClr val="39B54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09539F5E-642E-499E-8400-3A5627A4B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764" y="3377330"/>
            <a:ext cx="1368152" cy="431800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39B54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A5D51E59-69A2-4EB8-9527-F54745F1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764" y="4025030"/>
            <a:ext cx="1368152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9B54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EDF62610-B508-40F0-8F5A-82D0BCC6C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7339" y="3450355"/>
            <a:ext cx="5762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solidFill>
                  <a:srgbClr val="00B0F0"/>
                </a:solidFill>
                <a:latin typeface="Arial" charset="0"/>
              </a:rPr>
              <a:t>p</a:t>
            </a:r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42921771-ADE9-4828-8B89-1F231057B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7339" y="4026617"/>
            <a:ext cx="5762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q</a:t>
            </a:r>
          </a:p>
        </p:txBody>
      </p:sp>
      <p:sp>
        <p:nvSpPr>
          <p:cNvPr id="14" name="Line 25">
            <a:extLst>
              <a:ext uri="{FF2B5EF4-FFF2-40B4-BE49-F238E27FC236}">
                <a16:creationId xmlns:a16="http://schemas.microsoft.com/office/drawing/2014/main" id="{242CEF01-ABB6-4B56-9FFA-313737900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3602" y="3593231"/>
            <a:ext cx="792163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FE8E0416-0FF1-4133-A630-9567BD0CF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5039" y="4242517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6" name="구름 모양 설명선 15">
            <a:extLst>
              <a:ext uri="{FF2B5EF4-FFF2-40B4-BE49-F238E27FC236}">
                <a16:creationId xmlns:a16="http://schemas.microsoft.com/office/drawing/2014/main" id="{FCA3E5C5-0F79-4287-885C-B2B39E552E27}"/>
              </a:ext>
            </a:extLst>
          </p:cNvPr>
          <p:cNvSpPr/>
          <p:nvPr/>
        </p:nvSpPr>
        <p:spPr>
          <a:xfrm>
            <a:off x="8047578" y="1919124"/>
            <a:ext cx="2538661" cy="1249490"/>
          </a:xfrm>
          <a:prstGeom prst="cloudCallout">
            <a:avLst>
              <a:gd name="adj1" fmla="val -330"/>
              <a:gd name="adj2" fmla="val 9375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사용할 필요 없는 메모리의 반환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9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7860-409C-4A3D-8063-58E09D1E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동적 메모리 할당</a:t>
            </a:r>
            <a:r>
              <a:rPr lang="en-US" altLang="ko-KR" dirty="0"/>
              <a:t>(dynamic memory 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9931-2941-40DD-92A6-BF82016E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CF40D-C062-4A46-9984-40EF85DB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3A630-760D-4140-853A-804B8497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867C7-06F7-4DF6-B9C7-CC18FE1FE639}"/>
              </a:ext>
            </a:extLst>
          </p:cNvPr>
          <p:cNvSpPr/>
          <p:nvPr/>
        </p:nvSpPr>
        <p:spPr>
          <a:xfrm>
            <a:off x="937648" y="1609047"/>
            <a:ext cx="10647335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 {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*a,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n, sum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n%s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”, “An array will be created dynamically.\n\n”,  “Input an array size n followed by n integers: “);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(“%d” , &amp;n 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//or  a = malloc(n *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(int) );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(“%d”, &amp;a[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] 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   sum += a[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free(a);      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(“\n%s%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7d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\n%s%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7d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\n\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n”,“Number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of elements: ”, n, “Sum of the elements: “, sum 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1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EF07F-408C-4CC6-A1F2-EB236062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Derived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E5577-B3DE-4082-A80C-DA5A6089C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E027B7-F9FA-4921-A7C4-D16EB71A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2E82-4832-4EF2-9AD8-D0FA1408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DAD21-F548-410C-BE24-15F71540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550" y="2135671"/>
            <a:ext cx="3134268" cy="1285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A250B-C484-4F09-A00A-DB65151743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534767" y="2135671"/>
            <a:ext cx="2556076" cy="307693"/>
          </a:xfrm>
          <a:prstGeom prst="rect">
            <a:avLst/>
          </a:prstGeom>
        </p:spPr>
      </p:pic>
      <p:pic>
        <p:nvPicPr>
          <p:cNvPr id="11" name="Picture 2" descr="Image result for robotics">
            <a:extLst>
              <a:ext uri="{FF2B5EF4-FFF2-40B4-BE49-F238E27FC236}">
                <a16:creationId xmlns:a16="http://schemas.microsoft.com/office/drawing/2014/main" id="{6AFBCE00-809E-4F2A-9340-8042D520D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47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파생 데이터 타입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직선 연결선 8">
            <a:extLst>
              <a:ext uri="{FF2B5EF4-FFF2-40B4-BE49-F238E27FC236}">
                <a16:creationId xmlns:a16="http://schemas.microsoft.com/office/drawing/2014/main" id="{A9F7AB12-25A2-40D3-84FB-A30E905F0F45}"/>
              </a:ext>
            </a:extLst>
          </p:cNvPr>
          <p:cNvCxnSpPr>
            <a:cxnSpLocks/>
          </p:cNvCxnSpPr>
          <p:nvPr/>
        </p:nvCxnSpPr>
        <p:spPr>
          <a:xfrm>
            <a:off x="5936340" y="3622037"/>
            <a:ext cx="8810" cy="28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9">
            <a:extLst>
              <a:ext uri="{FF2B5EF4-FFF2-40B4-BE49-F238E27FC236}">
                <a16:creationId xmlns:a16="http://schemas.microsoft.com/office/drawing/2014/main" id="{7414960C-D87D-4A6D-95C5-46C9E846BD0D}"/>
              </a:ext>
            </a:extLst>
          </p:cNvPr>
          <p:cNvSpPr/>
          <p:nvPr/>
        </p:nvSpPr>
        <p:spPr>
          <a:xfrm>
            <a:off x="5469326" y="3282240"/>
            <a:ext cx="1127433" cy="3706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10">
            <a:extLst>
              <a:ext uri="{FF2B5EF4-FFF2-40B4-BE49-F238E27FC236}">
                <a16:creationId xmlns:a16="http://schemas.microsoft.com/office/drawing/2014/main" id="{2A3EE2EB-AE10-4699-A430-10DEB1A1B196}"/>
              </a:ext>
            </a:extLst>
          </p:cNvPr>
          <p:cNvSpPr/>
          <p:nvPr/>
        </p:nvSpPr>
        <p:spPr>
          <a:xfrm>
            <a:off x="5372623" y="3223098"/>
            <a:ext cx="1127433" cy="37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Derived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Types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" name="연결선: 꺾임 7">
            <a:extLst>
              <a:ext uri="{FF2B5EF4-FFF2-40B4-BE49-F238E27FC236}">
                <a16:creationId xmlns:a16="http://schemas.microsoft.com/office/drawing/2014/main" id="{55F44656-87A8-4278-A4C6-6EE2E0582F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38800" y="2747125"/>
            <a:ext cx="12700" cy="277887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0">
            <a:extLst>
              <a:ext uri="{FF2B5EF4-FFF2-40B4-BE49-F238E27FC236}">
                <a16:creationId xmlns:a16="http://schemas.microsoft.com/office/drawing/2014/main" id="{57FF18BD-6EDD-42FA-82BC-C14DC5249DA3}"/>
              </a:ext>
            </a:extLst>
          </p:cNvPr>
          <p:cNvGrpSpPr/>
          <p:nvPr/>
        </p:nvGrpSpPr>
        <p:grpSpPr>
          <a:xfrm>
            <a:off x="1212655" y="4115382"/>
            <a:ext cx="1224136" cy="429826"/>
            <a:chOff x="4511824" y="4882606"/>
            <a:chExt cx="1224136" cy="429826"/>
          </a:xfrm>
        </p:grpSpPr>
        <p:sp>
          <p:nvSpPr>
            <p:cNvPr id="13" name="직사각형 11">
              <a:extLst>
                <a:ext uri="{FF2B5EF4-FFF2-40B4-BE49-F238E27FC236}">
                  <a16:creationId xmlns:a16="http://schemas.microsoft.com/office/drawing/2014/main" id="{855B4665-F7BE-4AC2-9D5D-4BC2656CB181}"/>
                </a:ext>
              </a:extLst>
            </p:cNvPr>
            <p:cNvSpPr/>
            <p:nvPr/>
          </p:nvSpPr>
          <p:spPr>
            <a:xfrm>
              <a:off x="4608527" y="4941748"/>
              <a:ext cx="1127433" cy="37068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">
              <a:extLst>
                <a:ext uri="{FF2B5EF4-FFF2-40B4-BE49-F238E27FC236}">
                  <a16:creationId xmlns:a16="http://schemas.microsoft.com/office/drawing/2014/main" id="{D2A75D21-4A79-4E3E-8222-D3E05CAE307D}"/>
                </a:ext>
              </a:extLst>
            </p:cNvPr>
            <p:cNvSpPr/>
            <p:nvPr/>
          </p:nvSpPr>
          <p:spPr>
            <a:xfrm>
              <a:off x="4511824" y="4882606"/>
              <a:ext cx="1127433" cy="370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Function</a:t>
              </a:r>
            </a:p>
            <a:p>
              <a:pPr algn="ctr"/>
              <a:r>
                <a:rPr lang="en-US" altLang="ko-KR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Type</a:t>
              </a:r>
              <a:endParaRPr lang="ko-KR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5" name="그룹 23">
            <a:extLst>
              <a:ext uri="{FF2B5EF4-FFF2-40B4-BE49-F238E27FC236}">
                <a16:creationId xmlns:a16="http://schemas.microsoft.com/office/drawing/2014/main" id="{D52CCF9B-090A-48D1-9BB3-BC09082F5416}"/>
              </a:ext>
            </a:extLst>
          </p:cNvPr>
          <p:cNvGrpSpPr/>
          <p:nvPr/>
        </p:nvGrpSpPr>
        <p:grpSpPr>
          <a:xfrm>
            <a:off x="2618983" y="4122878"/>
            <a:ext cx="1224136" cy="429826"/>
            <a:chOff x="5962639" y="4901657"/>
            <a:chExt cx="1224136" cy="429826"/>
          </a:xfrm>
        </p:grpSpPr>
        <p:sp>
          <p:nvSpPr>
            <p:cNvPr id="16" name="직사각형 13">
              <a:extLst>
                <a:ext uri="{FF2B5EF4-FFF2-40B4-BE49-F238E27FC236}">
                  <a16:creationId xmlns:a16="http://schemas.microsoft.com/office/drawing/2014/main" id="{7FEFE635-854D-40B2-ADE5-6E061E153CD2}"/>
                </a:ext>
              </a:extLst>
            </p:cNvPr>
            <p:cNvSpPr/>
            <p:nvPr/>
          </p:nvSpPr>
          <p:spPr>
            <a:xfrm>
              <a:off x="6059342" y="4960799"/>
              <a:ext cx="1127433" cy="37068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4">
              <a:extLst>
                <a:ext uri="{FF2B5EF4-FFF2-40B4-BE49-F238E27FC236}">
                  <a16:creationId xmlns:a16="http://schemas.microsoft.com/office/drawing/2014/main" id="{A9D496E7-8F3F-4EB6-A12C-3E1E8D4089C5}"/>
                </a:ext>
              </a:extLst>
            </p:cNvPr>
            <p:cNvSpPr/>
            <p:nvPr/>
          </p:nvSpPr>
          <p:spPr>
            <a:xfrm>
              <a:off x="5962639" y="4901657"/>
              <a:ext cx="1127433" cy="370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Array</a:t>
              </a:r>
            </a:p>
            <a:p>
              <a:pPr algn="ctr"/>
              <a:r>
                <a:rPr lang="en-US" altLang="ko-KR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Type</a:t>
              </a:r>
              <a:endParaRPr lang="ko-KR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8" name="그룹 24">
            <a:extLst>
              <a:ext uri="{FF2B5EF4-FFF2-40B4-BE49-F238E27FC236}">
                <a16:creationId xmlns:a16="http://schemas.microsoft.com/office/drawing/2014/main" id="{5DB24201-FFB4-40F4-93E8-7225F2390F03}"/>
              </a:ext>
            </a:extLst>
          </p:cNvPr>
          <p:cNvGrpSpPr/>
          <p:nvPr/>
        </p:nvGrpSpPr>
        <p:grpSpPr>
          <a:xfrm>
            <a:off x="4019465" y="4122878"/>
            <a:ext cx="1224136" cy="429826"/>
            <a:chOff x="7404269" y="4904844"/>
            <a:chExt cx="1224136" cy="429826"/>
          </a:xfrm>
        </p:grpSpPr>
        <p:sp>
          <p:nvSpPr>
            <p:cNvPr id="19" name="직사각형 15">
              <a:extLst>
                <a:ext uri="{FF2B5EF4-FFF2-40B4-BE49-F238E27FC236}">
                  <a16:creationId xmlns:a16="http://schemas.microsoft.com/office/drawing/2014/main" id="{C8B67637-14F7-410A-B076-8C563EDF77F2}"/>
                </a:ext>
              </a:extLst>
            </p:cNvPr>
            <p:cNvSpPr/>
            <p:nvPr/>
          </p:nvSpPr>
          <p:spPr>
            <a:xfrm>
              <a:off x="7500972" y="4963986"/>
              <a:ext cx="1127433" cy="37068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6">
              <a:extLst>
                <a:ext uri="{FF2B5EF4-FFF2-40B4-BE49-F238E27FC236}">
                  <a16:creationId xmlns:a16="http://schemas.microsoft.com/office/drawing/2014/main" id="{E3BEA57D-CA71-47FC-9A61-48AAA2183C7E}"/>
                </a:ext>
              </a:extLst>
            </p:cNvPr>
            <p:cNvSpPr/>
            <p:nvPr/>
          </p:nvSpPr>
          <p:spPr>
            <a:xfrm>
              <a:off x="7404269" y="4904844"/>
              <a:ext cx="1127433" cy="370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Pointer</a:t>
              </a:r>
            </a:p>
            <a:p>
              <a:pPr algn="ctr"/>
              <a:r>
                <a:rPr lang="en-US" altLang="ko-KR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Type</a:t>
              </a:r>
              <a:endParaRPr lang="ko-KR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</p:grpSp>
      <p:cxnSp>
        <p:nvCxnSpPr>
          <p:cNvPr id="21" name="연결선: 꺾임 17">
            <a:extLst>
              <a:ext uri="{FF2B5EF4-FFF2-40B4-BE49-F238E27FC236}">
                <a16:creationId xmlns:a16="http://schemas.microsoft.com/office/drawing/2014/main" id="{F383A07A-645C-4D5D-A50A-5D59D6D322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57180" y="2747125"/>
            <a:ext cx="12700" cy="277887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8">
            <a:extLst>
              <a:ext uri="{FF2B5EF4-FFF2-40B4-BE49-F238E27FC236}">
                <a16:creationId xmlns:a16="http://schemas.microsoft.com/office/drawing/2014/main" id="{EF04854C-F46E-4D69-9ECF-72ABD1FDC822}"/>
              </a:ext>
            </a:extLst>
          </p:cNvPr>
          <p:cNvCxnSpPr>
            <a:cxnSpLocks/>
          </p:cNvCxnSpPr>
          <p:nvPr/>
        </p:nvCxnSpPr>
        <p:spPr>
          <a:xfrm>
            <a:off x="3163530" y="3908051"/>
            <a:ext cx="0" cy="22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1">
            <a:extLst>
              <a:ext uri="{FF2B5EF4-FFF2-40B4-BE49-F238E27FC236}">
                <a16:creationId xmlns:a16="http://schemas.microsoft.com/office/drawing/2014/main" id="{FC9DBA03-798F-4564-B323-DF5DE976F5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21302" y="2747125"/>
            <a:ext cx="12700" cy="277887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2">
            <a:extLst>
              <a:ext uri="{FF2B5EF4-FFF2-40B4-BE49-F238E27FC236}">
                <a16:creationId xmlns:a16="http://schemas.microsoft.com/office/drawing/2014/main" id="{0AE25DFA-58D0-4E87-98D8-3518A08DBFE6}"/>
              </a:ext>
            </a:extLst>
          </p:cNvPr>
          <p:cNvCxnSpPr>
            <a:cxnSpLocks/>
          </p:cNvCxnSpPr>
          <p:nvPr/>
        </p:nvCxnSpPr>
        <p:spPr>
          <a:xfrm>
            <a:off x="8727652" y="3908051"/>
            <a:ext cx="0" cy="22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8">
            <a:extLst>
              <a:ext uri="{FF2B5EF4-FFF2-40B4-BE49-F238E27FC236}">
                <a16:creationId xmlns:a16="http://schemas.microsoft.com/office/drawing/2014/main" id="{6FB482BC-3403-43E0-9D3E-05B755DC175C}"/>
              </a:ext>
            </a:extLst>
          </p:cNvPr>
          <p:cNvGrpSpPr/>
          <p:nvPr/>
        </p:nvGrpSpPr>
        <p:grpSpPr>
          <a:xfrm>
            <a:off x="6705744" y="4130211"/>
            <a:ext cx="1224136" cy="429826"/>
            <a:chOff x="4511824" y="4882606"/>
            <a:chExt cx="1224136" cy="429826"/>
          </a:xfrm>
        </p:grpSpPr>
        <p:sp>
          <p:nvSpPr>
            <p:cNvPr id="26" name="직사각형 29">
              <a:extLst>
                <a:ext uri="{FF2B5EF4-FFF2-40B4-BE49-F238E27FC236}">
                  <a16:creationId xmlns:a16="http://schemas.microsoft.com/office/drawing/2014/main" id="{D8B4143D-BAFB-4EDA-AF96-24452997B0B5}"/>
                </a:ext>
              </a:extLst>
            </p:cNvPr>
            <p:cNvSpPr/>
            <p:nvPr/>
          </p:nvSpPr>
          <p:spPr>
            <a:xfrm>
              <a:off x="4608527" y="4941748"/>
              <a:ext cx="1127433" cy="37068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30">
              <a:extLst>
                <a:ext uri="{FF2B5EF4-FFF2-40B4-BE49-F238E27FC236}">
                  <a16:creationId xmlns:a16="http://schemas.microsoft.com/office/drawing/2014/main" id="{4210626F-71AA-429E-9C5C-70B7E4301FA4}"/>
                </a:ext>
              </a:extLst>
            </p:cNvPr>
            <p:cNvSpPr/>
            <p:nvPr/>
          </p:nvSpPr>
          <p:spPr>
            <a:xfrm>
              <a:off x="4511824" y="4882606"/>
              <a:ext cx="1127433" cy="370684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Structure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Type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33">
            <a:extLst>
              <a:ext uri="{FF2B5EF4-FFF2-40B4-BE49-F238E27FC236}">
                <a16:creationId xmlns:a16="http://schemas.microsoft.com/office/drawing/2014/main" id="{561D27C0-A399-4D9C-9D24-0C6C2EF443E2}"/>
              </a:ext>
            </a:extLst>
          </p:cNvPr>
          <p:cNvGrpSpPr/>
          <p:nvPr/>
        </p:nvGrpSpPr>
        <p:grpSpPr>
          <a:xfrm>
            <a:off x="8202929" y="4115382"/>
            <a:ext cx="1224136" cy="429826"/>
            <a:chOff x="4511824" y="4882606"/>
            <a:chExt cx="1224136" cy="429826"/>
          </a:xfrm>
        </p:grpSpPr>
        <p:sp>
          <p:nvSpPr>
            <p:cNvPr id="29" name="직사각형 34">
              <a:extLst>
                <a:ext uri="{FF2B5EF4-FFF2-40B4-BE49-F238E27FC236}">
                  <a16:creationId xmlns:a16="http://schemas.microsoft.com/office/drawing/2014/main" id="{7CA4CEE6-0137-461D-ABFA-96218203CC98}"/>
                </a:ext>
              </a:extLst>
            </p:cNvPr>
            <p:cNvSpPr/>
            <p:nvPr/>
          </p:nvSpPr>
          <p:spPr>
            <a:xfrm>
              <a:off x="4608527" y="4941748"/>
              <a:ext cx="1127433" cy="37068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35">
              <a:extLst>
                <a:ext uri="{FF2B5EF4-FFF2-40B4-BE49-F238E27FC236}">
                  <a16:creationId xmlns:a16="http://schemas.microsoft.com/office/drawing/2014/main" id="{1294F5DF-314A-4776-9779-1B45CAF0DF9D}"/>
                </a:ext>
              </a:extLst>
            </p:cNvPr>
            <p:cNvSpPr/>
            <p:nvPr/>
          </p:nvSpPr>
          <p:spPr>
            <a:xfrm>
              <a:off x="4511824" y="4882606"/>
              <a:ext cx="1127433" cy="370684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Union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Type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6">
            <a:extLst>
              <a:ext uri="{FF2B5EF4-FFF2-40B4-BE49-F238E27FC236}">
                <a16:creationId xmlns:a16="http://schemas.microsoft.com/office/drawing/2014/main" id="{61D06F28-9D6B-4A09-813D-71D6355141A9}"/>
              </a:ext>
            </a:extLst>
          </p:cNvPr>
          <p:cNvGrpSpPr/>
          <p:nvPr/>
        </p:nvGrpSpPr>
        <p:grpSpPr>
          <a:xfrm>
            <a:off x="9592364" y="4115382"/>
            <a:ext cx="1224136" cy="429826"/>
            <a:chOff x="4511824" y="4882606"/>
            <a:chExt cx="1224136" cy="429826"/>
          </a:xfrm>
        </p:grpSpPr>
        <p:sp>
          <p:nvSpPr>
            <p:cNvPr id="32" name="직사각형 37">
              <a:extLst>
                <a:ext uri="{FF2B5EF4-FFF2-40B4-BE49-F238E27FC236}">
                  <a16:creationId xmlns:a16="http://schemas.microsoft.com/office/drawing/2014/main" id="{095B6CD5-37D3-43BC-A318-7A00AA8A234F}"/>
                </a:ext>
              </a:extLst>
            </p:cNvPr>
            <p:cNvSpPr/>
            <p:nvPr/>
          </p:nvSpPr>
          <p:spPr>
            <a:xfrm>
              <a:off x="4608527" y="4941748"/>
              <a:ext cx="1127433" cy="37068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8">
              <a:extLst>
                <a:ext uri="{FF2B5EF4-FFF2-40B4-BE49-F238E27FC236}">
                  <a16:creationId xmlns:a16="http://schemas.microsoft.com/office/drawing/2014/main" id="{CFE1632F-690C-45AC-A499-C95BFA32428D}"/>
                </a:ext>
              </a:extLst>
            </p:cNvPr>
            <p:cNvSpPr/>
            <p:nvPr/>
          </p:nvSpPr>
          <p:spPr>
            <a:xfrm>
              <a:off x="4511824" y="4882606"/>
              <a:ext cx="1127433" cy="370684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Enumerated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Type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011925" y="14710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기본형</a:t>
            </a:r>
            <a:endParaRPr lang="en-US" altLang="ko-KR" dirty="0"/>
          </a:p>
          <a:p>
            <a:pPr lvl="1"/>
            <a:r>
              <a:rPr lang="en-US" altLang="ko-KR" dirty="0"/>
              <a:t>char, short, </a:t>
            </a:r>
            <a:r>
              <a:rPr lang="en-US" altLang="ko-KR" dirty="0" err="1"/>
              <a:t>int</a:t>
            </a:r>
            <a:r>
              <a:rPr lang="en-US" altLang="ko-KR" dirty="0"/>
              <a:t>, long, long </a:t>
            </a:r>
            <a:r>
              <a:rPr lang="en-US" altLang="ko-KR" dirty="0" err="1"/>
              <a:t>long</a:t>
            </a:r>
            <a:endParaRPr lang="en-US" altLang="ko-KR" dirty="0"/>
          </a:p>
          <a:p>
            <a:pPr lvl="1"/>
            <a:r>
              <a:rPr lang="en-US" altLang="ko-KR" dirty="0"/>
              <a:t>float, double float, long double</a:t>
            </a:r>
          </a:p>
          <a:p>
            <a:r>
              <a:rPr lang="ko-KR" altLang="en-US" dirty="0" err="1"/>
              <a:t>파생형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>
                <a:solidFill>
                  <a:srgbClr val="C00000"/>
                </a:solidFill>
              </a:rPr>
              <a:t>Structure, </a:t>
            </a:r>
            <a:r>
              <a:rPr lang="en-US" altLang="ko-KR" dirty="0" err="1">
                <a:solidFill>
                  <a:srgbClr val="C00000"/>
                </a:solidFill>
              </a:rPr>
              <a:t>Enum</a:t>
            </a:r>
            <a:r>
              <a:rPr lang="en-US" altLang="ko-KR" dirty="0"/>
              <a:t>, union</a:t>
            </a:r>
          </a:p>
        </p:txBody>
      </p:sp>
    </p:spTree>
    <p:extLst>
      <p:ext uri="{BB962C8B-B14F-4D97-AF65-F5344CB8AC3E}">
        <p14:creationId xmlns:p14="http://schemas.microsoft.com/office/powerpoint/2010/main" val="30302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자료 형식 생성</a:t>
            </a:r>
            <a:r>
              <a:rPr lang="en-US" altLang="ko-KR" dirty="0"/>
              <a:t>(type definition)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endParaRPr lang="en-US" altLang="ko-KR" dirty="0"/>
          </a:p>
          <a:p>
            <a:pPr lvl="1"/>
            <a:r>
              <a:rPr lang="ko-KR" altLang="en-US" dirty="0"/>
              <a:t>기존의 데이터 형식에 새로운 이름을 부여하는 역할</a:t>
            </a:r>
            <a:endParaRPr lang="en-US" altLang="ko-KR" dirty="0"/>
          </a:p>
          <a:p>
            <a:pPr lvl="1"/>
            <a:r>
              <a:rPr lang="ko-KR" altLang="en-US" dirty="0"/>
              <a:t>프로그램의 이해도와 수정을 쉽게 도와주는 역할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15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D6EED6-9F21-44C5-A3F9-D2CCBED3FC26}"/>
              </a:ext>
            </a:extLst>
          </p:cNvPr>
          <p:cNvSpPr/>
          <p:nvPr/>
        </p:nvSpPr>
        <p:spPr>
          <a:xfrm>
            <a:off x="2452021" y="2714404"/>
            <a:ext cx="4752528" cy="483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typedef	   	type 	   IDENTIFIER;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28285" y="3034513"/>
            <a:ext cx="0" cy="4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5630" y="3518210"/>
            <a:ext cx="2225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지원하는 데이터 형식 또는 파생된 데이터 형식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940" y="3518210"/>
            <a:ext cx="222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지정 하고 싶은 이름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323963" y="3049348"/>
            <a:ext cx="0" cy="4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31894" y="4620927"/>
            <a:ext cx="353082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cash ;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flag ;</a:t>
            </a:r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cash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cash_in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cash_out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; 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40347" y="4570587"/>
            <a:ext cx="338516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ptrdiff_t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 string 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3285" y="1124447"/>
            <a:ext cx="609600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INT;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* PTR_INT;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UINT;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*PTR_UINT;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UCHAR;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*PTR_UCHAR;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INT num1=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120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PTR_INT pnum1 = &amp;num1;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UINT num2=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190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PTR_UINT pnum2 =&amp;num2;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UCHAR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PTR_UCHAR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&amp;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%u, %c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*pnum1, *pnum2, *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834357" y="1464659"/>
            <a:ext cx="1448475" cy="19825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82832" y="1994268"/>
            <a:ext cx="193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 이름으로 데이터형식을 정의</a:t>
            </a:r>
          </a:p>
        </p:txBody>
      </p:sp>
    </p:spTree>
    <p:extLst>
      <p:ext uri="{BB962C8B-B14F-4D97-AF65-F5344CB8AC3E}">
        <p14:creationId xmlns:p14="http://schemas.microsoft.com/office/powerpoint/2010/main" val="343206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Enumerated type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열거형</a:t>
            </a:r>
            <a:r>
              <a:rPr lang="en-US" altLang="ko-KR" dirty="0"/>
              <a:t>(enumerated type)</a:t>
            </a:r>
          </a:p>
          <a:p>
            <a:pPr lvl="1"/>
            <a:r>
              <a:rPr lang="ko-KR" altLang="en-US" dirty="0"/>
              <a:t>사용자 정의 타입</a:t>
            </a:r>
            <a:r>
              <a:rPr lang="en-US" altLang="ko-KR" dirty="0"/>
              <a:t>(</a:t>
            </a:r>
            <a:r>
              <a:rPr lang="ko-KR" altLang="en-US" dirty="0"/>
              <a:t>정수형을 기반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열거형에</a:t>
            </a:r>
            <a:r>
              <a:rPr lang="ko-KR" altLang="en-US" dirty="0"/>
              <a:t> 정의된 데이터에 </a:t>
            </a:r>
            <a:r>
              <a:rPr lang="ko-KR" altLang="en-US" dirty="0" err="1"/>
              <a:t>정수값이</a:t>
            </a:r>
            <a:r>
              <a:rPr lang="ko-KR" altLang="en-US" dirty="0"/>
              <a:t> 주어짐</a:t>
            </a:r>
            <a:endParaRPr lang="en-US" altLang="ko-KR" dirty="0"/>
          </a:p>
          <a:p>
            <a:pPr lvl="2"/>
            <a:r>
              <a:rPr lang="ko-KR" altLang="en-US" dirty="0" err="1"/>
              <a:t>열거형</a:t>
            </a:r>
            <a:r>
              <a:rPr lang="ko-KR" altLang="en-US" dirty="0"/>
              <a:t> 상수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5725" y="5790214"/>
            <a:ext cx="589063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syllable{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Do=1, Re=2, Mi=3, Fa=4, So=5, La=6, Ti=7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it-IT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4673" y="5417981"/>
            <a:ext cx="760651" cy="372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1899" y="2511351"/>
            <a:ext cx="3536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solidFill>
                  <a:srgbClr val="0070C0"/>
                </a:solidFill>
                <a:ea typeface="굴림" charset="-127"/>
              </a:rPr>
              <a:t>enum</a:t>
            </a:r>
            <a:r>
              <a:rPr lang="ko-KR" altLang="en-US" sz="2000" dirty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typeName</a:t>
            </a:r>
            <a:r>
              <a:rPr lang="en-US" altLang="ko-KR" sz="2000" dirty="0">
                <a:ea typeface="굴림" charset="-127"/>
              </a:rPr>
              <a:t> {identifier list};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57978" y="2831222"/>
            <a:ext cx="8092" cy="26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8600" y="3021303"/>
            <a:ext cx="207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데이터형식의 이름을 지정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323589" y="2779797"/>
            <a:ext cx="8092" cy="26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06816" y="3110885"/>
            <a:ext cx="207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정의 목록을 작성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3034" y="4897899"/>
            <a:ext cx="298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Syllable</a:t>
            </a:r>
            <a:r>
              <a:rPr lang="ko-KR" altLang="en-US" dirty="0"/>
              <a:t>에 저장 가능한 정수 값들을 결정하겠다는 의미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64266" y="5417981"/>
            <a:ext cx="26973" cy="46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79529" y="4073817"/>
            <a:ext cx="709098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color {RED, BLUE, GREEN, WHITE};     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//define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color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skyColor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//declare a variable 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skyColor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endCxn id="14" idx="3"/>
          </p:cNvCxnSpPr>
          <p:nvPr/>
        </p:nvCxnSpPr>
        <p:spPr>
          <a:xfrm flipV="1">
            <a:off x="6550429" y="3572550"/>
            <a:ext cx="1136040" cy="56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87151" y="3259935"/>
            <a:ext cx="418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정수가 할당되어 있지 않다면 자동으로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씩 증가하는 형태로 결정</a:t>
            </a:r>
          </a:p>
        </p:txBody>
      </p:sp>
    </p:spTree>
    <p:extLst>
      <p:ext uri="{BB962C8B-B14F-4D97-AF65-F5344CB8AC3E}">
        <p14:creationId xmlns:p14="http://schemas.microsoft.com/office/powerpoint/2010/main" val="176686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Enumerated type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초기화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4531" y="1698433"/>
            <a:ext cx="959175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months {JAN, FEB, MAR, APR};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months {JAN =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FEB, MAR, APR};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//1,2,3,4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color {RED, ROSE =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CRIMSON =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BLUE, AQUA =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/* RED, ROSE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와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CRIMSON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은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상수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0:  BLUE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와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AQUA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는 상수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1 */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6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#define</a:t>
            </a:r>
            <a:r>
              <a:rPr lang="ko-KR" altLang="en-US" dirty="0"/>
              <a:t>과 </a:t>
            </a:r>
            <a:r>
              <a:rPr lang="en-US" altLang="ko-KR" dirty="0" err="1"/>
              <a:t>eunm</a:t>
            </a:r>
            <a:r>
              <a:rPr lang="ko-KR" altLang="en-US" dirty="0"/>
              <a:t>의 비교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을 이용한 정의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Define </a:t>
            </a:r>
            <a:r>
              <a:rPr lang="ko-KR" altLang="en-US" dirty="0"/>
              <a:t>구문을 이용한 정의</a:t>
            </a:r>
          </a:p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8889" y="2466311"/>
            <a:ext cx="35551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SUIT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CLUBS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DIAMONDS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HEARTS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SPADES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SUIT s1, s2;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s1 = HEARTS;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s2 = DIAMONDS;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4781" y="2558643"/>
            <a:ext cx="544121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pc="-15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 suit{CLUBS, DIAMONDS, HEARTS, SPADES} s1, s2;</a:t>
            </a:r>
          </a:p>
          <a:p>
            <a:b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s1 = HEARTS;</a:t>
            </a:r>
          </a:p>
          <a:p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s2 = DIAMONDS;</a:t>
            </a:r>
            <a:endParaRPr lang="en-US" altLang="ko-KR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그룹 13"/>
          <p:cNvGrpSpPr>
            <a:grpSpLocks/>
          </p:cNvGrpSpPr>
          <p:nvPr/>
        </p:nvGrpSpPr>
        <p:grpSpPr bwMode="auto">
          <a:xfrm>
            <a:off x="1538747" y="2910611"/>
            <a:ext cx="946093" cy="1371568"/>
            <a:chOff x="1580185" y="4357693"/>
            <a:chExt cx="976130" cy="1517617"/>
          </a:xfrm>
          <a:solidFill>
            <a:srgbClr val="E7FAFF"/>
          </a:solidFill>
        </p:grpSpPr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1580185" y="5500706"/>
              <a:ext cx="976130" cy="374604"/>
            </a:xfrm>
            <a:prstGeom prst="rect">
              <a:avLst/>
            </a:prstGeom>
            <a:grpFill/>
            <a:ln w="9525" algn="ctr">
              <a:solidFill>
                <a:srgbClr val="00B0D8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>
                  <a:solidFill>
                    <a:srgbClr val="F60064"/>
                  </a:solidFill>
                  <a:latin typeface="+mj-lt"/>
                </a:rPr>
                <a:t>integer 0</a:t>
              </a:r>
            </a:p>
          </p:txBody>
        </p:sp>
        <p:cxnSp>
          <p:nvCxnSpPr>
            <p:cNvPr id="11" name="AutoShape 37"/>
            <p:cNvCxnSpPr>
              <a:cxnSpLocks noChangeShapeType="1"/>
            </p:cNvCxnSpPr>
            <p:nvPr/>
          </p:nvCxnSpPr>
          <p:spPr bwMode="auto">
            <a:xfrm flipV="1">
              <a:off x="2033532" y="4357693"/>
              <a:ext cx="9543" cy="1143012"/>
            </a:xfrm>
            <a:prstGeom prst="straightConnector1">
              <a:avLst/>
            </a:prstGeom>
            <a:grpFill/>
            <a:ln w="19050">
              <a:solidFill>
                <a:srgbClr val="DA1C5C"/>
              </a:solidFill>
              <a:prstDash val="sysDot"/>
              <a:round/>
              <a:headEnd/>
              <a:tailEnd type="stealth" w="med" len="med"/>
            </a:ln>
          </p:spPr>
        </p:cxnSp>
      </p:grpSp>
      <p:grpSp>
        <p:nvGrpSpPr>
          <p:cNvPr id="12" name="그룹 17"/>
          <p:cNvGrpSpPr>
            <a:grpSpLocks/>
          </p:cNvGrpSpPr>
          <p:nvPr/>
        </p:nvGrpSpPr>
        <p:grpSpPr bwMode="auto">
          <a:xfrm>
            <a:off x="2573713" y="2910611"/>
            <a:ext cx="914033" cy="1371567"/>
            <a:chOff x="1647877" y="4357695"/>
            <a:chExt cx="943052" cy="1517616"/>
          </a:xfrm>
          <a:solidFill>
            <a:srgbClr val="E7FAFF"/>
          </a:solidFill>
        </p:grpSpPr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1647877" y="5500707"/>
              <a:ext cx="943052" cy="374604"/>
            </a:xfrm>
            <a:prstGeom prst="rect">
              <a:avLst/>
            </a:prstGeom>
            <a:grpFill/>
            <a:ln w="9525" algn="ctr">
              <a:solidFill>
                <a:srgbClr val="00B0D8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solidFill>
                    <a:srgbClr val="F60064"/>
                  </a:solidFill>
                  <a:latin typeface="+mj-lt"/>
                </a:rPr>
                <a:t>integer 1</a:t>
              </a:r>
            </a:p>
          </p:txBody>
        </p:sp>
        <p:cxnSp>
          <p:nvCxnSpPr>
            <p:cNvPr id="14" name="AutoShape 37"/>
            <p:cNvCxnSpPr>
              <a:cxnSpLocks noChangeShapeType="1"/>
              <a:stCxn id="13" idx="0"/>
            </p:cNvCxnSpPr>
            <p:nvPr/>
          </p:nvCxnSpPr>
          <p:spPr bwMode="auto">
            <a:xfrm flipH="1" flipV="1">
              <a:off x="2103502" y="4357695"/>
              <a:ext cx="15901" cy="1143012"/>
            </a:xfrm>
            <a:prstGeom prst="straightConnector1">
              <a:avLst/>
            </a:prstGeom>
            <a:grpFill/>
            <a:ln w="19050">
              <a:solidFill>
                <a:srgbClr val="DA1C5C"/>
              </a:solidFill>
              <a:prstDash val="sysDot"/>
              <a:round/>
              <a:headEnd/>
              <a:tailEnd type="stealth" w="med" len="med"/>
            </a:ln>
          </p:spPr>
        </p:cxnSp>
      </p:grpSp>
      <p:grpSp>
        <p:nvGrpSpPr>
          <p:cNvPr id="15" name="그룹 20"/>
          <p:cNvGrpSpPr>
            <a:grpSpLocks/>
          </p:cNvGrpSpPr>
          <p:nvPr/>
        </p:nvGrpSpPr>
        <p:grpSpPr bwMode="auto">
          <a:xfrm>
            <a:off x="3681549" y="2926697"/>
            <a:ext cx="938077" cy="1355482"/>
            <a:chOff x="1647877" y="4375493"/>
            <a:chExt cx="967859" cy="1499818"/>
          </a:xfrm>
          <a:solidFill>
            <a:srgbClr val="E7FAFF"/>
          </a:solidFill>
        </p:grpSpPr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1647877" y="5500707"/>
              <a:ext cx="967859" cy="374604"/>
            </a:xfrm>
            <a:prstGeom prst="rect">
              <a:avLst/>
            </a:prstGeom>
            <a:grpFill/>
            <a:ln w="9525" algn="ctr">
              <a:solidFill>
                <a:srgbClr val="00B0D8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>
                  <a:solidFill>
                    <a:srgbClr val="F60064"/>
                  </a:solidFill>
                  <a:latin typeface="+mj-lt"/>
                </a:rPr>
                <a:t>integer 2</a:t>
              </a:r>
            </a:p>
          </p:txBody>
        </p:sp>
        <p:cxnSp>
          <p:nvCxnSpPr>
            <p:cNvPr id="17" name="AutoShape 37"/>
            <p:cNvCxnSpPr>
              <a:cxnSpLocks noChangeShapeType="1"/>
            </p:cNvCxnSpPr>
            <p:nvPr/>
          </p:nvCxnSpPr>
          <p:spPr bwMode="auto">
            <a:xfrm flipH="1" flipV="1">
              <a:off x="2010289" y="4375493"/>
              <a:ext cx="23242" cy="1125214"/>
            </a:xfrm>
            <a:prstGeom prst="straightConnector1">
              <a:avLst/>
            </a:prstGeom>
            <a:grpFill/>
            <a:ln w="19050">
              <a:solidFill>
                <a:srgbClr val="DA1C5C"/>
              </a:solidFill>
              <a:prstDash val="sysDot"/>
              <a:round/>
              <a:headEnd/>
              <a:tailEnd type="stealth" w="med" len="med"/>
            </a:ln>
          </p:spPr>
        </p:cxnSp>
      </p:grpSp>
      <p:grpSp>
        <p:nvGrpSpPr>
          <p:cNvPr id="18" name="그룹 23"/>
          <p:cNvGrpSpPr>
            <a:grpSpLocks/>
          </p:cNvGrpSpPr>
          <p:nvPr/>
        </p:nvGrpSpPr>
        <p:grpSpPr bwMode="auto">
          <a:xfrm>
            <a:off x="4720144" y="2926697"/>
            <a:ext cx="944489" cy="1355485"/>
            <a:chOff x="1647877" y="4375490"/>
            <a:chExt cx="974475" cy="1499821"/>
          </a:xfrm>
          <a:solidFill>
            <a:srgbClr val="E7FAFF"/>
          </a:solidFill>
        </p:grpSpPr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1647877" y="5500707"/>
              <a:ext cx="974475" cy="374604"/>
            </a:xfrm>
            <a:prstGeom prst="rect">
              <a:avLst/>
            </a:prstGeom>
            <a:grpFill/>
            <a:ln w="9525" algn="ctr">
              <a:solidFill>
                <a:srgbClr val="00B0D8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>
                  <a:solidFill>
                    <a:srgbClr val="F60064"/>
                  </a:solidFill>
                  <a:latin typeface="+mj-lt"/>
                </a:rPr>
                <a:t>integer 3</a:t>
              </a:r>
            </a:p>
          </p:txBody>
        </p:sp>
        <p:cxnSp>
          <p:nvCxnSpPr>
            <p:cNvPr id="20" name="AutoShape 37"/>
            <p:cNvCxnSpPr>
              <a:cxnSpLocks noChangeShapeType="1"/>
            </p:cNvCxnSpPr>
            <p:nvPr/>
          </p:nvCxnSpPr>
          <p:spPr bwMode="auto">
            <a:xfrm flipH="1" flipV="1">
              <a:off x="1791241" y="4375490"/>
              <a:ext cx="8889" cy="1125216"/>
            </a:xfrm>
            <a:prstGeom prst="straightConnector1">
              <a:avLst/>
            </a:prstGeom>
            <a:grpFill/>
            <a:ln w="19050">
              <a:solidFill>
                <a:srgbClr val="DA1C5C"/>
              </a:solidFill>
              <a:prstDash val="sysDot"/>
              <a:round/>
              <a:headEnd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023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87BFF5-0BC7-42C5-B9E5-2F6C3BE6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할당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035998-009C-49B6-95AA-933881A9D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CCEA7-714E-47A9-B597-694F542E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0FD57-A114-4784-B8BD-AAD5EB0D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7A470-F882-4C05-AB1F-916E7BDC4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550" y="2135671"/>
            <a:ext cx="3134268" cy="128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8CC01F-AED7-4B9F-8FF3-933FF2C382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534767" y="2135671"/>
            <a:ext cx="2556076" cy="307693"/>
          </a:xfrm>
          <a:prstGeom prst="rect">
            <a:avLst/>
          </a:prstGeom>
        </p:spPr>
      </p:pic>
      <p:pic>
        <p:nvPicPr>
          <p:cNvPr id="10" name="Picture 2" descr="Image result for robotics">
            <a:extLst>
              <a:ext uri="{FF2B5EF4-FFF2-40B4-BE49-F238E27FC236}">
                <a16:creationId xmlns:a16="http://schemas.microsoft.com/office/drawing/2014/main" id="{F7A473A0-F573-4832-85C7-D74C66AFD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58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Enumerate data type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를 이용하여 데이터 형식의 정의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20</a:t>
            </a:fld>
            <a:endParaRPr lang="en-US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4486722" y="2063396"/>
            <a:ext cx="6286500" cy="83026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rgbClr val="C00000"/>
                </a:solidFill>
                <a:latin typeface="+mj-lt"/>
                <a:ea typeface="휴먼매직체" pitchFamily="18" charset="-127"/>
              </a:rPr>
              <a:t>enum</a:t>
            </a:r>
            <a:r>
              <a:rPr lang="en-US" altLang="ko-KR" sz="1600" dirty="0">
                <a:solidFill>
                  <a:srgbClr val="C00000"/>
                </a:solidFill>
                <a:latin typeface="+mj-lt"/>
                <a:ea typeface="휴먼매직체" pitchFamily="18" charset="-127"/>
              </a:rPr>
              <a:t> suit 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{CLUBS, DIAMONDS, HEARTS, SPADES} ;</a:t>
            </a:r>
          </a:p>
          <a:p>
            <a:pPr>
              <a:defRPr/>
            </a:pPr>
            <a:endParaRPr lang="en-US" altLang="ko-KR" sz="1600" dirty="0">
              <a:latin typeface="+mj-lt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600" dirty="0" err="1">
                <a:solidFill>
                  <a:srgbClr val="C00000"/>
                </a:solidFill>
                <a:latin typeface="+mj-lt"/>
                <a:ea typeface="휴먼매직체" pitchFamily="18" charset="-127"/>
              </a:rPr>
              <a:t>enum</a:t>
            </a:r>
            <a:r>
              <a:rPr lang="en-US" altLang="ko-KR" sz="1600" dirty="0">
                <a:solidFill>
                  <a:srgbClr val="C00000"/>
                </a:solidFill>
                <a:latin typeface="+mj-lt"/>
                <a:ea typeface="휴먼매직체" pitchFamily="18" charset="-127"/>
              </a:rPr>
              <a:t> suit 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s1, s2 ;</a:t>
            </a:r>
          </a:p>
        </p:txBody>
      </p:sp>
      <p:grpSp>
        <p:nvGrpSpPr>
          <p:cNvPr id="10" name="그룹 13"/>
          <p:cNvGrpSpPr>
            <a:grpSpLocks/>
          </p:cNvGrpSpPr>
          <p:nvPr/>
        </p:nvGrpSpPr>
        <p:grpSpPr bwMode="auto">
          <a:xfrm>
            <a:off x="4729235" y="2367540"/>
            <a:ext cx="1282723" cy="964007"/>
            <a:chOff x="1576439" y="4357695"/>
            <a:chExt cx="1282622" cy="964947"/>
          </a:xfrm>
        </p:grpSpPr>
        <p:sp>
          <p:nvSpPr>
            <p:cNvPr id="11" name="Text Box 30"/>
            <p:cNvSpPr txBox="1">
              <a:spLocks noChangeArrowheads="1"/>
            </p:cNvSpPr>
            <p:nvPr/>
          </p:nvSpPr>
          <p:spPr bwMode="auto">
            <a:xfrm>
              <a:off x="1576439" y="4983758"/>
              <a:ext cx="1282622" cy="3388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600" dirty="0" err="1">
                  <a:solidFill>
                    <a:schemeClr val="tx1"/>
                  </a:solidFill>
                  <a:latin typeface="+mj-ea"/>
                  <a:ea typeface="+mj-ea"/>
                </a:rPr>
                <a:t>열거형</a:t>
              </a:r>
              <a:r>
                <a:rPr lang="ko-KR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 태그</a:t>
              </a:r>
              <a:endParaRPr lang="en-US" altLang="ko-KR" sz="16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2" name="AutoShape 37"/>
            <p:cNvCxnSpPr>
              <a:cxnSpLocks noChangeShapeType="1"/>
            </p:cNvCxnSpPr>
            <p:nvPr/>
          </p:nvCxnSpPr>
          <p:spPr bwMode="auto">
            <a:xfrm flipV="1">
              <a:off x="2071669" y="4357695"/>
              <a:ext cx="0" cy="626063"/>
            </a:xfrm>
            <a:prstGeom prst="straightConnector1">
              <a:avLst/>
            </a:prstGeom>
            <a:ln>
              <a:headEnd/>
              <a:tailEnd type="stealth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042270" y="3627683"/>
            <a:ext cx="6286500" cy="83026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 err="1">
                <a:solidFill>
                  <a:srgbClr val="0070C0"/>
                </a:solidFill>
                <a:latin typeface="+mj-lt"/>
                <a:ea typeface="맑은 고딕" pitchFamily="50" charset="-127"/>
              </a:rPr>
              <a:t>typedef</a:t>
            </a:r>
            <a:r>
              <a:rPr lang="en-US" altLang="ko-KR" sz="1600" dirty="0">
                <a:latin typeface="+mj-lt"/>
                <a:ea typeface="맑은 고딕" pitchFamily="50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맑은 고딕" pitchFamily="50" charset="-127"/>
              </a:rPr>
              <a:t>enum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맑은 고딕" pitchFamily="50" charset="-127"/>
              </a:rPr>
              <a:t> {CLUBS, DIAMONDS, HEARTS, SPADES}</a:t>
            </a:r>
            <a:r>
              <a:rPr lang="en-US" altLang="ko-KR" sz="1600" dirty="0">
                <a:latin typeface="+mj-lt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CC0066"/>
                </a:solidFill>
                <a:latin typeface="+mj-lt"/>
                <a:ea typeface="맑은 고딕" pitchFamily="50" charset="-127"/>
              </a:rPr>
              <a:t>SUIT</a:t>
            </a:r>
            <a:r>
              <a:rPr lang="en-US" altLang="ko-KR" sz="1600" dirty="0">
                <a:latin typeface="+mj-lt"/>
                <a:ea typeface="맑은 고딕" pitchFamily="50" charset="-127"/>
              </a:rPr>
              <a:t> ;</a:t>
            </a:r>
          </a:p>
          <a:p>
            <a:pPr>
              <a:defRPr/>
            </a:pPr>
            <a:endParaRPr lang="en-US" altLang="ko-KR" sz="1600" dirty="0">
              <a:latin typeface="+mj-lt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+mj-lt"/>
                <a:ea typeface="맑은 고딕" pitchFamily="50" charset="-127"/>
              </a:rPr>
              <a:t>SUIT</a:t>
            </a:r>
            <a:r>
              <a:rPr lang="en-US" altLang="ko-KR" sz="1600" dirty="0">
                <a:latin typeface="+mj-lt"/>
                <a:ea typeface="맑은 고딕" pitchFamily="50" charset="-127"/>
              </a:rPr>
              <a:t> s1, s2 ;</a:t>
            </a:r>
          </a:p>
        </p:txBody>
      </p:sp>
      <p:sp>
        <p:nvSpPr>
          <p:cNvPr id="14" name="구름 모양 설명선 11"/>
          <p:cNvSpPr/>
          <p:nvPr/>
        </p:nvSpPr>
        <p:spPr>
          <a:xfrm>
            <a:off x="4842470" y="4219955"/>
            <a:ext cx="4176464" cy="972016"/>
          </a:xfrm>
          <a:prstGeom prst="cloudCallout">
            <a:avLst>
              <a:gd name="adj1" fmla="val -27750"/>
              <a:gd name="adj2" fmla="val -590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enum</a:t>
            </a:r>
            <a:r>
              <a:rPr lang="en-US" altLang="ko-KR" dirty="0">
                <a:latin typeface="+mj-ea"/>
                <a:ea typeface="+mj-ea"/>
              </a:rPr>
              <a:t> data type</a:t>
            </a:r>
            <a:r>
              <a:rPr lang="ko-KR" altLang="en-US" dirty="0">
                <a:latin typeface="+mj-ea"/>
                <a:ea typeface="+mj-ea"/>
              </a:rPr>
              <a:t>을 </a:t>
            </a:r>
            <a:r>
              <a:rPr lang="en-US" altLang="ko-KR" dirty="0">
                <a:solidFill>
                  <a:srgbClr val="CC0066"/>
                </a:solidFill>
                <a:latin typeface="+mj-ea"/>
                <a:ea typeface="+mj-ea"/>
              </a:rPr>
              <a:t>SUIT </a:t>
            </a:r>
            <a:r>
              <a:rPr lang="ko-KR" altLang="en-US" dirty="0">
                <a:solidFill>
                  <a:srgbClr val="CC0066"/>
                </a:solidFill>
                <a:latin typeface="+mj-ea"/>
                <a:ea typeface="+mj-ea"/>
              </a:rPr>
              <a:t>설정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84926" y="2006733"/>
            <a:ext cx="1854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Enumeration Tags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08883" y="3255246"/>
            <a:ext cx="219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ko-KR" dirty="0" err="1">
                <a:solidFill>
                  <a:srgbClr val="0070C0"/>
                </a:solidFill>
              </a:rPr>
              <a:t>Typedef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이용한 정의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40885" y="5280778"/>
            <a:ext cx="520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Enumeration tag</a:t>
            </a:r>
            <a:r>
              <a:rPr lang="ko-KR" altLang="en-US" dirty="0"/>
              <a:t>상태에서는 데이터형식으로 사용할 수 없음</a:t>
            </a:r>
            <a:endParaRPr lang="en-US" altLang="ko-KR" dirty="0"/>
          </a:p>
          <a:p>
            <a:r>
              <a:rPr lang="en-US" altLang="ko-KR" dirty="0" err="1"/>
              <a:t>Typedef</a:t>
            </a:r>
            <a:r>
              <a:rPr lang="ko-KR" altLang="en-US" dirty="0"/>
              <a:t>를 이용하여 새로운 이름을 부여하여 데이터형식으로 사용</a:t>
            </a:r>
          </a:p>
        </p:txBody>
      </p:sp>
    </p:spTree>
    <p:extLst>
      <p:ext uri="{BB962C8B-B14F-4D97-AF65-F5344CB8AC3E}">
        <p14:creationId xmlns:p14="http://schemas.microsoft.com/office/powerpoint/2010/main" val="207999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Enumerated type </a:t>
            </a:r>
            <a:r>
              <a:rPr lang="ko-KR" altLang="en-US" dirty="0"/>
              <a:t>예시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510447"/>
            <a:ext cx="6096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TV { SBS=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KBS2=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KBS=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MBC=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 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TV ch1, ch2 ;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ch1 = SBS +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ch2 = MBC ;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"Here are TV channel information 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  SBS : %2d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SBS);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  KBS2 : %2d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ch1);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  KBS : %2d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KBS);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  MBC : %2d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ch2);}  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70" y="4020570"/>
            <a:ext cx="3476625" cy="12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6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Enumerated type </a:t>
            </a:r>
            <a:r>
              <a:rPr lang="ko-KR" altLang="en-US" dirty="0"/>
              <a:t>예시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5969" y="1048308"/>
            <a:ext cx="6096000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syllable{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Do=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Re=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So=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La=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Ti=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}Syllable;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Sound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(Syllable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puts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도는 하얀 도라지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Re: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puts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레는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둥근 레코드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puts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미는 파란 미나리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puts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파는 예쁜 파랑새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So: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puts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솔은 작은 솔방울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La: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puts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라는 라디오고요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Ti: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puts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시는 졸졸 시냇물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puts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다 함께 부르세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~ </a:t>
            </a:r>
            <a:r>
              <a:rPr lang="ko-KR" alt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도레미파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솔라시도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솔 도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~"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0222" y="1048308"/>
            <a:ext cx="449995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Syllable tone;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(tone=Do; tone&lt;=Ti; tone+=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Sound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(tone);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714" y="3807804"/>
            <a:ext cx="1821333" cy="29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7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</a:t>
            </a:r>
            <a:r>
              <a:rPr lang="en-US" altLang="ko-KR" dirty="0"/>
              <a:t>(structure)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하나 이상의 변수</a:t>
            </a:r>
            <a:r>
              <a:rPr lang="en-US" altLang="ko-KR" dirty="0"/>
              <a:t>(</a:t>
            </a:r>
            <a:r>
              <a:rPr lang="ko-KR" altLang="en-US" dirty="0"/>
              <a:t>포인터변수</a:t>
            </a:r>
            <a:r>
              <a:rPr lang="en-US" altLang="ko-KR" dirty="0"/>
              <a:t>, </a:t>
            </a:r>
            <a:r>
              <a:rPr lang="ko-KR" altLang="en-US" dirty="0"/>
              <a:t>배열 포함</a:t>
            </a:r>
            <a:r>
              <a:rPr lang="en-US" altLang="ko-KR" dirty="0"/>
              <a:t>)</a:t>
            </a:r>
            <a:r>
              <a:rPr lang="ko-KR" altLang="en-US" dirty="0"/>
              <a:t>를 묶어서 새로운 </a:t>
            </a:r>
            <a:r>
              <a:rPr lang="ko-KR" altLang="en-US" dirty="0" err="1"/>
              <a:t>자료형을</a:t>
            </a:r>
            <a:r>
              <a:rPr lang="ko-KR" altLang="en-US" dirty="0"/>
              <a:t> 정의하는 도구</a:t>
            </a:r>
            <a:endParaRPr lang="en-US" altLang="ko-KR" dirty="0"/>
          </a:p>
          <a:p>
            <a:pPr lvl="1"/>
            <a:r>
              <a:rPr lang="ko-KR" altLang="en-US" dirty="0"/>
              <a:t>배열과의 비교</a:t>
            </a:r>
            <a:endParaRPr lang="en-US" altLang="ko-KR" dirty="0"/>
          </a:p>
          <a:p>
            <a:pPr lvl="2"/>
            <a:r>
              <a:rPr lang="ko-KR" altLang="en-US" dirty="0"/>
              <a:t>배열은 같은 데이터 형식의 관련된 데이터의 모음</a:t>
            </a:r>
            <a:endParaRPr lang="en-US" altLang="ko-KR" dirty="0"/>
          </a:p>
          <a:p>
            <a:pPr lvl="2"/>
            <a:r>
              <a:rPr lang="en-US" altLang="ko-KR" dirty="0"/>
              <a:t>Structure</a:t>
            </a:r>
            <a:r>
              <a:rPr lang="ko-KR" altLang="en-US" dirty="0"/>
              <a:t>는 다른 데이터형식을 하나의 요소로 관리할 수 있음</a:t>
            </a:r>
            <a:endParaRPr lang="en-US" altLang="ko-KR" dirty="0"/>
          </a:p>
          <a:p>
            <a:pPr lvl="2"/>
            <a:r>
              <a:rPr lang="ko-KR" altLang="en-US" dirty="0"/>
              <a:t>배열은 </a:t>
            </a:r>
            <a:r>
              <a:rPr lang="ko-KR" altLang="en-US" dirty="0" err="1"/>
              <a:t>파생형</a:t>
            </a:r>
            <a:r>
              <a:rPr lang="ko-KR" altLang="en-US" dirty="0"/>
              <a:t> 데이터 타입 이지만 구조체는 프로그래머가 정의한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23</a:t>
            </a:fld>
            <a:endParaRPr lang="en-US"/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E4C042D7-F091-4776-B106-8DF8F43C7BA9}"/>
              </a:ext>
            </a:extLst>
          </p:cNvPr>
          <p:cNvSpPr/>
          <p:nvPr/>
        </p:nvSpPr>
        <p:spPr>
          <a:xfrm>
            <a:off x="1262219" y="4064058"/>
            <a:ext cx="576064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FC7D8DC3-0CA6-40C5-B5A3-CEAE2CD9D17C}"/>
              </a:ext>
            </a:extLst>
          </p:cNvPr>
          <p:cNvSpPr/>
          <p:nvPr/>
        </p:nvSpPr>
        <p:spPr>
          <a:xfrm>
            <a:off x="1478243" y="4208074"/>
            <a:ext cx="136815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323154B6-99D0-44FE-88C7-0E687BB9167B}"/>
              </a:ext>
            </a:extLst>
          </p:cNvPr>
          <p:cNvSpPr/>
          <p:nvPr/>
        </p:nvSpPr>
        <p:spPr>
          <a:xfrm>
            <a:off x="3062419" y="4208074"/>
            <a:ext cx="2160240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62776C4D-A01B-4F01-87E9-1A7385CCEEFD}"/>
              </a:ext>
            </a:extLst>
          </p:cNvPr>
          <p:cNvSpPr/>
          <p:nvPr/>
        </p:nvSpPr>
        <p:spPr>
          <a:xfrm>
            <a:off x="5438683" y="4208074"/>
            <a:ext cx="136815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E902A-85E3-43B5-8538-CB5063542218}"/>
              </a:ext>
            </a:extLst>
          </p:cNvPr>
          <p:cNvSpPr txBox="1"/>
          <p:nvPr/>
        </p:nvSpPr>
        <p:spPr>
          <a:xfrm>
            <a:off x="1982299" y="456811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id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ACC02-B715-44C7-9B6F-41D858496B7A}"/>
              </a:ext>
            </a:extLst>
          </p:cNvPr>
          <p:cNvSpPr txBox="1"/>
          <p:nvPr/>
        </p:nvSpPr>
        <p:spPr>
          <a:xfrm>
            <a:off x="3750490" y="4548079"/>
            <a:ext cx="100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name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D1A28-ECBC-481E-8309-917C2B9C1F4C}"/>
              </a:ext>
            </a:extLst>
          </p:cNvPr>
          <p:cNvSpPr txBox="1"/>
          <p:nvPr/>
        </p:nvSpPr>
        <p:spPr>
          <a:xfrm>
            <a:off x="5362887" y="4548079"/>
            <a:ext cx="1659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gradePoints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28A67A-140E-4F1C-B071-394543022D0E}"/>
              </a:ext>
            </a:extLst>
          </p:cNvPr>
          <p:cNvSpPr txBox="1"/>
          <p:nvPr/>
        </p:nvSpPr>
        <p:spPr>
          <a:xfrm>
            <a:off x="3710493" y="496822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student</a:t>
            </a:r>
            <a:endParaRPr lang="ko-KR" altLang="en-US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909720" y="4568114"/>
            <a:ext cx="8092" cy="80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94438" y="4568114"/>
            <a:ext cx="0" cy="86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02584" y="4548079"/>
            <a:ext cx="16184" cy="88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78242" y="5368334"/>
            <a:ext cx="1108048" cy="377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Char</a:t>
            </a:r>
            <a:r>
              <a:rPr lang="ko-KR" altLang="en-US" dirty="0"/>
              <a:t>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2419" y="5394840"/>
            <a:ext cx="1108048" cy="377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Char</a:t>
            </a:r>
            <a:r>
              <a:rPr lang="ko-KR" altLang="en-US" dirty="0"/>
              <a:t>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50653" y="5388369"/>
            <a:ext cx="1108048" cy="377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ko-KR" altLang="en-US" dirty="0"/>
              <a:t>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75178" y="4388752"/>
            <a:ext cx="3112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개의 데이터형식이 같이 사용되어야 하는 경우 배열은 불가능함</a:t>
            </a:r>
            <a:endParaRPr lang="en-US" altLang="ko-KR" dirty="0"/>
          </a:p>
          <a:p>
            <a:r>
              <a:rPr lang="en-US" altLang="ko-KR" dirty="0"/>
              <a:t>=&gt; Structure</a:t>
            </a:r>
            <a:r>
              <a:rPr lang="ko-KR" altLang="en-US" dirty="0"/>
              <a:t>를 이용하여 해결</a:t>
            </a:r>
          </a:p>
        </p:txBody>
      </p:sp>
    </p:spTree>
    <p:extLst>
      <p:ext uri="{BB962C8B-B14F-4D97-AF65-F5344CB8AC3E}">
        <p14:creationId xmlns:p14="http://schemas.microsoft.com/office/powerpoint/2010/main" val="265704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구조체의 선언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그룹 8">
            <a:extLst>
              <a:ext uri="{FF2B5EF4-FFF2-40B4-BE49-F238E27FC236}">
                <a16:creationId xmlns:a16="http://schemas.microsoft.com/office/drawing/2014/main" id="{D69C8C5A-5D04-435E-8839-39683ACC1B0B}"/>
              </a:ext>
            </a:extLst>
          </p:cNvPr>
          <p:cNvGrpSpPr/>
          <p:nvPr/>
        </p:nvGrpSpPr>
        <p:grpSpPr>
          <a:xfrm>
            <a:off x="2716658" y="2247562"/>
            <a:ext cx="3244784" cy="1800200"/>
            <a:chOff x="1559496" y="3429000"/>
            <a:chExt cx="3244784" cy="1800200"/>
          </a:xfrm>
          <a:solidFill>
            <a:schemeClr val="bg1">
              <a:lumMod val="95000"/>
            </a:schemeClr>
          </a:solidFill>
        </p:grpSpPr>
        <p:sp>
          <p:nvSpPr>
            <p:cNvPr id="7" name="사각형: 잘린 한쪽 모서리 2">
              <a:extLst>
                <a:ext uri="{FF2B5EF4-FFF2-40B4-BE49-F238E27FC236}">
                  <a16:creationId xmlns:a16="http://schemas.microsoft.com/office/drawing/2014/main" id="{CA0E8898-1741-4C09-AFEA-71F2F50E6306}"/>
                </a:ext>
              </a:extLst>
            </p:cNvPr>
            <p:cNvSpPr/>
            <p:nvPr/>
          </p:nvSpPr>
          <p:spPr>
            <a:xfrm>
              <a:off x="1559496" y="3429000"/>
              <a:ext cx="3244784" cy="1800200"/>
            </a:xfrm>
            <a:prstGeom prst="snip1Rect">
              <a:avLst>
                <a:gd name="adj" fmla="val 23439"/>
              </a:avLst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6">
              <a:extLst>
                <a:ext uri="{FF2B5EF4-FFF2-40B4-BE49-F238E27FC236}">
                  <a16:creationId xmlns:a16="http://schemas.microsoft.com/office/drawing/2014/main" id="{A380AB04-8A32-4B69-B2CB-E0E09DA75075}"/>
                </a:ext>
              </a:extLst>
            </p:cNvPr>
            <p:cNvSpPr/>
            <p:nvPr/>
          </p:nvSpPr>
          <p:spPr>
            <a:xfrm>
              <a:off x="4367808" y="3429000"/>
              <a:ext cx="436472" cy="432048"/>
            </a:xfrm>
            <a:prstGeom prst="rtTriangl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49459B-6890-4631-8F28-152CAB89386F}"/>
                </a:ext>
              </a:extLst>
            </p:cNvPr>
            <p:cNvSpPr txBox="1"/>
            <p:nvPr/>
          </p:nvSpPr>
          <p:spPr>
            <a:xfrm>
              <a:off x="1775520" y="3571002"/>
              <a:ext cx="2736304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struct</a:t>
              </a:r>
              <a:r>
                <a:rPr lang="en-US" altLang="ko-KR" b="1" dirty="0"/>
                <a:t>	TAG</a:t>
              </a:r>
            </a:p>
            <a:p>
              <a:r>
                <a:rPr lang="en-US" altLang="ko-KR" b="1" dirty="0"/>
                <a:t>   {</a:t>
              </a:r>
            </a:p>
            <a:p>
              <a:endParaRPr lang="en-US" altLang="ko-KR" b="1" dirty="0"/>
            </a:p>
            <a:p>
              <a:r>
                <a:rPr lang="en-US" altLang="ko-KR" b="1" dirty="0"/>
                <a:t>     field  list</a:t>
              </a:r>
            </a:p>
            <a:p>
              <a:r>
                <a:rPr lang="en-US" altLang="ko-KR" b="1" dirty="0"/>
                <a:t>   }  ;</a:t>
              </a:r>
              <a:endParaRPr lang="ko-KR" altLang="en-US" b="1" dirty="0"/>
            </a:p>
          </p:txBody>
        </p:sp>
      </p:grpSp>
      <p:grpSp>
        <p:nvGrpSpPr>
          <p:cNvPr id="10" name="그룹 11">
            <a:extLst>
              <a:ext uri="{FF2B5EF4-FFF2-40B4-BE49-F238E27FC236}">
                <a16:creationId xmlns:a16="http://schemas.microsoft.com/office/drawing/2014/main" id="{95B5D590-5434-4C38-80E8-D424682FC88E}"/>
              </a:ext>
            </a:extLst>
          </p:cNvPr>
          <p:cNvGrpSpPr/>
          <p:nvPr/>
        </p:nvGrpSpPr>
        <p:grpSpPr>
          <a:xfrm>
            <a:off x="6676304" y="2247562"/>
            <a:ext cx="3244784" cy="1820282"/>
            <a:chOff x="1559496" y="3429000"/>
            <a:chExt cx="3244784" cy="1820282"/>
          </a:xfrm>
          <a:solidFill>
            <a:schemeClr val="bg1">
              <a:lumMod val="95000"/>
            </a:schemeClr>
          </a:solidFill>
        </p:grpSpPr>
        <p:sp>
          <p:nvSpPr>
            <p:cNvPr id="11" name="사각형: 잘린 한쪽 모서리 12">
              <a:extLst>
                <a:ext uri="{FF2B5EF4-FFF2-40B4-BE49-F238E27FC236}">
                  <a16:creationId xmlns:a16="http://schemas.microsoft.com/office/drawing/2014/main" id="{1AC8B51E-C6BB-4BAC-9C5D-B0C308895358}"/>
                </a:ext>
              </a:extLst>
            </p:cNvPr>
            <p:cNvSpPr/>
            <p:nvPr/>
          </p:nvSpPr>
          <p:spPr>
            <a:xfrm>
              <a:off x="1559496" y="3429000"/>
              <a:ext cx="3244784" cy="1800200"/>
            </a:xfrm>
            <a:prstGeom prst="snip1Rect">
              <a:avLst>
                <a:gd name="adj" fmla="val 23439"/>
              </a:avLst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3">
              <a:extLst>
                <a:ext uri="{FF2B5EF4-FFF2-40B4-BE49-F238E27FC236}">
                  <a16:creationId xmlns:a16="http://schemas.microsoft.com/office/drawing/2014/main" id="{5977F91D-FBCB-4506-983D-0952DF2EF87B}"/>
                </a:ext>
              </a:extLst>
            </p:cNvPr>
            <p:cNvSpPr/>
            <p:nvPr/>
          </p:nvSpPr>
          <p:spPr>
            <a:xfrm>
              <a:off x="4367808" y="3429000"/>
              <a:ext cx="436472" cy="432048"/>
            </a:xfrm>
            <a:prstGeom prst="rtTriangl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A16410-12CF-4D92-A43C-9360508F7174}"/>
                </a:ext>
              </a:extLst>
            </p:cNvPr>
            <p:cNvSpPr txBox="1"/>
            <p:nvPr/>
          </p:nvSpPr>
          <p:spPr>
            <a:xfrm>
              <a:off x="1727474" y="3494956"/>
              <a:ext cx="2736304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struct</a:t>
              </a:r>
              <a:r>
                <a:rPr lang="en-US" altLang="ko-KR" b="1" dirty="0"/>
                <a:t>	TAG</a:t>
              </a:r>
            </a:p>
            <a:p>
              <a:r>
                <a:rPr lang="en-US" altLang="ko-KR" b="1" dirty="0"/>
                <a:t>   {</a:t>
              </a:r>
            </a:p>
            <a:p>
              <a:r>
                <a:rPr lang="en-US" altLang="ko-KR" b="1" dirty="0"/>
                <a:t>     </a:t>
              </a:r>
              <a:r>
                <a:rPr lang="en-US" altLang="ko-KR" b="1" dirty="0">
                  <a:solidFill>
                    <a:srgbClr val="0070C0"/>
                  </a:solidFill>
                </a:rPr>
                <a:t>char</a:t>
              </a:r>
              <a:r>
                <a:rPr lang="en-US" altLang="ko-KR" b="1" dirty="0"/>
                <a:t>	id [ 10 ] ;</a:t>
              </a:r>
            </a:p>
            <a:p>
              <a:r>
                <a:rPr lang="en-US" altLang="ko-KR" b="1" dirty="0"/>
                <a:t>     </a:t>
              </a:r>
              <a:r>
                <a:rPr lang="en-US" altLang="ko-KR" b="1" dirty="0">
                  <a:solidFill>
                    <a:srgbClr val="0070C0"/>
                  </a:solidFill>
                </a:rPr>
                <a:t>char</a:t>
              </a:r>
              <a:r>
                <a:rPr lang="en-US" altLang="ko-KR" b="1" dirty="0"/>
                <a:t>	name [ 26 ] ;</a:t>
              </a:r>
            </a:p>
            <a:p>
              <a:r>
                <a:rPr lang="en-US" altLang="ko-KR" b="1" dirty="0"/>
                <a:t>    </a:t>
              </a:r>
              <a:r>
                <a:rPr lang="en-US" altLang="ko-KR" b="1" dirty="0">
                  <a:solidFill>
                    <a:srgbClr val="0070C0"/>
                  </a:solidFill>
                </a:rPr>
                <a:t> int	</a:t>
              </a:r>
              <a:r>
                <a:rPr lang="en-US" altLang="ko-KR" b="1" dirty="0" err="1"/>
                <a:t>gradePts</a:t>
              </a:r>
              <a:r>
                <a:rPr lang="en-US" altLang="ko-KR" b="1" dirty="0"/>
                <a:t> ;</a:t>
              </a:r>
            </a:p>
            <a:p>
              <a:r>
                <a:rPr lang="en-US" altLang="ko-KR" b="1" dirty="0"/>
                <a:t>   }  ; 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888D8E-D906-4687-B35D-8FC7D367CE94}"/>
              </a:ext>
            </a:extLst>
          </p:cNvPr>
          <p:cNvSpPr txBox="1"/>
          <p:nvPr/>
        </p:nvSpPr>
        <p:spPr>
          <a:xfrm>
            <a:off x="3855470" y="40678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Format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FCD79-BAE4-44F5-B7BC-3DD7399A3DFE}"/>
              </a:ext>
            </a:extLst>
          </p:cNvPr>
          <p:cNvSpPr txBox="1"/>
          <p:nvPr/>
        </p:nvSpPr>
        <p:spPr>
          <a:xfrm>
            <a:off x="7686628" y="404090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Example</a:t>
            </a:r>
            <a:endParaRPr lang="ko-KR" alt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126938" y="1828800"/>
            <a:ext cx="647363" cy="58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13468" y="1544786"/>
            <a:ext cx="193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구조체의 이름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46368" y="1296146"/>
            <a:ext cx="237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구조체를 선언하기 위한 키워드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H="1" flipV="1">
            <a:off x="3133978" y="1942477"/>
            <a:ext cx="132460" cy="52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26422" y="4782393"/>
            <a:ext cx="249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필요한 데이터형식 목록</a:t>
            </a:r>
            <a:endParaRPr lang="ko-KR" alt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600956" y="3518357"/>
            <a:ext cx="48552" cy="1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452184" y="3795165"/>
            <a:ext cx="914104" cy="14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8185" y="3348078"/>
            <a:ext cx="154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선언의 마지막은 </a:t>
            </a:r>
            <a:r>
              <a:rPr lang="en-US" altLang="ko-KR" dirty="0"/>
              <a:t>‘;’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마감</a:t>
            </a:r>
          </a:p>
        </p:txBody>
      </p:sp>
    </p:spTree>
    <p:extLst>
      <p:ext uri="{BB962C8B-B14F-4D97-AF65-F5344CB8AC3E}">
        <p14:creationId xmlns:p14="http://schemas.microsoft.com/office/powerpoint/2010/main" val="1057896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구조체의 정의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syntax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469" y="2056408"/>
            <a:ext cx="203379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i="1" dirty="0" err="1">
                <a:solidFill>
                  <a:srgbClr val="CC0099"/>
                </a:solidFill>
              </a:rPr>
              <a:t>struct</a:t>
            </a:r>
            <a:r>
              <a:rPr lang="en-US" altLang="ko-KR" i="1" dirty="0">
                <a:solidFill>
                  <a:srgbClr val="CC0099"/>
                </a:solidFill>
              </a:rPr>
              <a:t> student</a:t>
            </a: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     char id[10];</a:t>
            </a:r>
          </a:p>
          <a:p>
            <a:pPr>
              <a:defRPr/>
            </a:pPr>
            <a:r>
              <a:rPr lang="en-US" altLang="ko-KR" dirty="0"/>
              <a:t>     char name[20];</a:t>
            </a:r>
          </a:p>
          <a:p>
            <a:pPr>
              <a:defRPr/>
            </a:pPr>
            <a:r>
              <a:rPr lang="en-US" altLang="ko-KR" dirty="0"/>
              <a:t>     </a:t>
            </a:r>
            <a:r>
              <a:rPr lang="en-US" altLang="ko-KR" dirty="0" err="1"/>
              <a:t>int</a:t>
            </a:r>
            <a:r>
              <a:rPr lang="en-US" altLang="ko-KR" dirty="0"/>
              <a:t> score;</a:t>
            </a:r>
          </a:p>
          <a:p>
            <a:pPr>
              <a:defRPr/>
            </a:pPr>
            <a:r>
              <a:rPr lang="en-US" altLang="ko-KR" dirty="0"/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6937" y="3587797"/>
            <a:ext cx="19931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1" dirty="0" err="1">
                <a:solidFill>
                  <a:srgbClr val="CC0099"/>
                </a:solidFill>
              </a:rPr>
              <a:t>struct</a:t>
            </a:r>
            <a:r>
              <a:rPr lang="en-US" altLang="ko-KR" i="1" dirty="0">
                <a:solidFill>
                  <a:srgbClr val="CC0099"/>
                </a:solidFill>
              </a:rPr>
              <a:t> student</a:t>
            </a:r>
            <a:r>
              <a:rPr lang="en-US" altLang="ko-KR" dirty="0"/>
              <a:t> std1;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3887" y="3361558"/>
            <a:ext cx="4321175" cy="792163"/>
          </a:xfrm>
          <a:prstGeom prst="roundRect">
            <a:avLst/>
          </a:prstGeom>
          <a:solidFill>
            <a:schemeClr val="bg1"/>
          </a:solidFill>
          <a:ln w="19050" algn="ctr">
            <a:solidFill>
              <a:srgbClr val="E4DD3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849787" y="3506021"/>
            <a:ext cx="1152525" cy="358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218212" y="3506021"/>
            <a:ext cx="1152525" cy="358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586637" y="3506021"/>
            <a:ext cx="1152525" cy="358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138712" y="3793357"/>
            <a:ext cx="93662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>
                <a:latin typeface="+mj-lt"/>
              </a:rPr>
              <a:t>id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507137" y="3793357"/>
            <a:ext cx="93662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>
                <a:latin typeface="+mj-lt"/>
              </a:rPr>
              <a:t>name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875562" y="3793357"/>
            <a:ext cx="93662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>
                <a:latin typeface="+mj-lt"/>
              </a:rPr>
              <a:t>score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362675" y="4225157"/>
            <a:ext cx="158432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latin typeface="+mj-lt"/>
              </a:rPr>
              <a:t>std1</a:t>
            </a:r>
          </a:p>
        </p:txBody>
      </p:sp>
      <p:cxnSp>
        <p:nvCxnSpPr>
          <p:cNvPr id="16" name="꺾인 연결선 16"/>
          <p:cNvCxnSpPr/>
          <p:nvPr/>
        </p:nvCxnSpPr>
        <p:spPr>
          <a:xfrm>
            <a:off x="3240111" y="3793357"/>
            <a:ext cx="2393776" cy="71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64438" y="3864796"/>
            <a:ext cx="215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구조체를 생성</a:t>
            </a:r>
          </a:p>
        </p:txBody>
      </p:sp>
      <p:sp>
        <p:nvSpPr>
          <p:cNvPr id="18" name="직사각형 4"/>
          <p:cNvSpPr/>
          <p:nvPr/>
        </p:nvSpPr>
        <p:spPr>
          <a:xfrm>
            <a:off x="2291368" y="1150637"/>
            <a:ext cx="5472113" cy="5032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 err="1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struct</a:t>
            </a:r>
            <a:r>
              <a:rPr lang="en-US" altLang="ko-KR" sz="20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C000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tag_name</a:t>
            </a:r>
            <a:r>
              <a:rPr lang="en-US" altLang="ko-KR" sz="20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{ field-list} </a:t>
            </a:r>
            <a:r>
              <a:rPr lang="en-US" altLang="ko-KR" sz="2000" dirty="0" err="1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variable_identifier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19750" y="4153721"/>
            <a:ext cx="30614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…</a:t>
            </a:r>
          </a:p>
          <a:p>
            <a:pPr>
              <a:defRPr/>
            </a:pPr>
            <a:r>
              <a:rPr lang="en-US" altLang="ko-KR" dirty="0"/>
              <a:t>void </a:t>
            </a:r>
            <a:r>
              <a:rPr lang="en-US" altLang="ko-KR" dirty="0" err="1"/>
              <a:t>printstruct</a:t>
            </a:r>
            <a:r>
              <a:rPr lang="en-US" altLang="ko-KR" dirty="0"/>
              <a:t>(</a:t>
            </a:r>
            <a:r>
              <a:rPr lang="en-US" altLang="ko-KR" i="1" dirty="0" err="1">
                <a:solidFill>
                  <a:srgbClr val="CC0099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i="1" dirty="0">
                <a:solidFill>
                  <a:srgbClr val="CC0099"/>
                </a:solidFill>
              </a:rPr>
              <a:t>student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450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구조체의 정의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2600" y="1653868"/>
            <a:ext cx="6840538" cy="213201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5000"/>
              </a:lnSpc>
              <a:defRPr/>
            </a:pPr>
            <a:r>
              <a:rPr lang="en-US" altLang="ko-KR" dirty="0">
                <a:latin typeface="+mj-lt"/>
              </a:rPr>
              <a:t>	</a:t>
            </a:r>
            <a:r>
              <a:rPr lang="en-US" altLang="ko-KR" dirty="0" err="1">
                <a:latin typeface="+mj-lt"/>
              </a:rPr>
              <a:t>struct</a:t>
            </a:r>
            <a:r>
              <a:rPr lang="en-US" altLang="ko-KR" dirty="0">
                <a:solidFill>
                  <a:srgbClr val="3366FF"/>
                </a:solidFill>
                <a:latin typeface="+mj-lt"/>
              </a:rPr>
              <a:t> part </a:t>
            </a:r>
            <a:r>
              <a:rPr lang="en-US" altLang="ko-KR" dirty="0">
                <a:latin typeface="+mj-lt"/>
              </a:rPr>
              <a:t>{</a:t>
            </a:r>
          </a:p>
          <a:p>
            <a:pPr>
              <a:lnSpc>
                <a:spcPct val="105000"/>
              </a:lnSpc>
              <a:defRPr/>
            </a:pPr>
            <a:r>
              <a:rPr lang="en-US" altLang="ko-KR" dirty="0">
                <a:latin typeface="+mj-lt"/>
              </a:rPr>
              <a:t>	      </a:t>
            </a:r>
            <a:r>
              <a:rPr lang="en-US" altLang="ko-KR" dirty="0" err="1">
                <a:latin typeface="+mj-lt"/>
              </a:rPr>
              <a:t>int</a:t>
            </a:r>
            <a:r>
              <a:rPr lang="en-US" altLang="ko-KR" dirty="0">
                <a:latin typeface="+mj-lt"/>
              </a:rPr>
              <a:t>  number;</a:t>
            </a:r>
          </a:p>
          <a:p>
            <a:pPr>
              <a:lnSpc>
                <a:spcPct val="105000"/>
              </a:lnSpc>
              <a:defRPr/>
            </a:pPr>
            <a:r>
              <a:rPr lang="en-US" altLang="ko-KR" dirty="0">
                <a:latin typeface="+mj-lt"/>
              </a:rPr>
              <a:t>	      char  name [20] ;</a:t>
            </a:r>
          </a:p>
          <a:p>
            <a:pPr>
              <a:lnSpc>
                <a:spcPct val="105000"/>
              </a:lnSpc>
              <a:defRPr/>
            </a:pPr>
            <a:r>
              <a:rPr lang="en-US" altLang="ko-KR" dirty="0">
                <a:latin typeface="+mj-lt"/>
              </a:rPr>
              <a:t>	      </a:t>
            </a:r>
            <a:r>
              <a:rPr lang="en-US" altLang="ko-KR" dirty="0" err="1">
                <a:latin typeface="+mj-lt"/>
              </a:rPr>
              <a:t>int</a:t>
            </a:r>
            <a:r>
              <a:rPr lang="en-US" altLang="ko-KR" dirty="0">
                <a:latin typeface="+mj-lt"/>
              </a:rPr>
              <a:t>  </a:t>
            </a:r>
            <a:r>
              <a:rPr lang="en-US" altLang="ko-KR" dirty="0" err="1">
                <a:latin typeface="+mj-lt"/>
              </a:rPr>
              <a:t>on_hand</a:t>
            </a:r>
            <a:r>
              <a:rPr lang="en-US" altLang="ko-KR" dirty="0">
                <a:latin typeface="+mj-lt"/>
              </a:rPr>
              <a:t>;</a:t>
            </a:r>
          </a:p>
          <a:p>
            <a:pPr>
              <a:lnSpc>
                <a:spcPct val="105000"/>
              </a:lnSpc>
              <a:defRPr/>
            </a:pPr>
            <a:r>
              <a:rPr lang="en-US" altLang="ko-KR" dirty="0">
                <a:latin typeface="+mj-lt"/>
              </a:rPr>
              <a:t>	} part1, part2;</a:t>
            </a:r>
          </a:p>
          <a:p>
            <a:pPr>
              <a:lnSpc>
                <a:spcPct val="105000"/>
              </a:lnSpc>
              <a:defRPr/>
            </a:pPr>
            <a:endParaRPr lang="en-US" altLang="ko-KR" dirty="0">
              <a:latin typeface="+mj-lt"/>
            </a:endParaRPr>
          </a:p>
          <a:p>
            <a:pPr>
              <a:lnSpc>
                <a:spcPct val="105000"/>
              </a:lnSpc>
              <a:defRPr/>
            </a:pPr>
            <a:r>
              <a:rPr lang="en-US" altLang="ko-KR" dirty="0">
                <a:solidFill>
                  <a:srgbClr val="3366FF"/>
                </a:solidFill>
                <a:latin typeface="+mj-lt"/>
              </a:rPr>
              <a:t>	</a:t>
            </a:r>
            <a:r>
              <a:rPr lang="en-US" altLang="ko-KR" dirty="0" err="1">
                <a:solidFill>
                  <a:srgbClr val="3366FF"/>
                </a:solidFill>
                <a:latin typeface="+mj-lt"/>
              </a:rPr>
              <a:t>struct</a:t>
            </a:r>
            <a:r>
              <a:rPr lang="en-US" altLang="ko-KR" dirty="0">
                <a:solidFill>
                  <a:srgbClr val="3366FF"/>
                </a:solidFill>
                <a:latin typeface="+mj-lt"/>
              </a:rPr>
              <a:t> part </a:t>
            </a:r>
            <a:r>
              <a:rPr lang="en-US" altLang="ko-KR" dirty="0">
                <a:latin typeface="+mj-lt"/>
              </a:rPr>
              <a:t>part3;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81560" y="3932882"/>
            <a:ext cx="6840538" cy="622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5000"/>
              </a:lnSpc>
              <a:defRPr/>
            </a:pPr>
            <a:r>
              <a:rPr lang="en-US" altLang="ko-KR" dirty="0">
                <a:latin typeface="+mj-lt"/>
              </a:rPr>
              <a:t>	</a:t>
            </a:r>
            <a:r>
              <a:rPr lang="en-US" altLang="ko-KR" dirty="0" err="1">
                <a:solidFill>
                  <a:srgbClr val="3366FF"/>
                </a:solidFill>
                <a:latin typeface="+mj-lt"/>
              </a:rPr>
              <a:t>struct</a:t>
            </a:r>
            <a:r>
              <a:rPr lang="en-US" altLang="ko-KR" dirty="0">
                <a:solidFill>
                  <a:srgbClr val="3366FF"/>
                </a:solidFill>
                <a:latin typeface="+mj-lt"/>
              </a:rPr>
              <a:t> part</a:t>
            </a:r>
            <a:r>
              <a:rPr lang="en-US" altLang="ko-KR" dirty="0">
                <a:latin typeface="+mj-lt"/>
              </a:rPr>
              <a:t> part1, part2 ; 	 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/* correct declaration */</a:t>
            </a:r>
          </a:p>
          <a:p>
            <a:pPr>
              <a:lnSpc>
                <a:spcPct val="105000"/>
              </a:lnSpc>
              <a:defRPr/>
            </a:pPr>
            <a:r>
              <a:rPr lang="en-US" altLang="ko-KR" dirty="0">
                <a:latin typeface="+mj-lt"/>
              </a:rPr>
              <a:t>	</a:t>
            </a:r>
            <a:r>
              <a:rPr lang="en-US" altLang="ko-KR" dirty="0">
                <a:solidFill>
                  <a:srgbClr val="3366FF"/>
                </a:solidFill>
                <a:latin typeface="+mj-lt"/>
              </a:rPr>
              <a:t>part </a:t>
            </a:r>
            <a:r>
              <a:rPr lang="en-US" altLang="ko-KR" dirty="0">
                <a:latin typeface="+mj-lt"/>
              </a:rPr>
              <a:t>part1, part2;        	 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/*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wrong declaration  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*/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5345" y="3050697"/>
            <a:ext cx="232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part1, part2, part3 </a:t>
            </a:r>
            <a:r>
              <a:rPr lang="ko-KR" altLang="en-US" dirty="0"/>
              <a:t>모두 사용가능</a:t>
            </a:r>
          </a:p>
        </p:txBody>
      </p:sp>
    </p:spTree>
    <p:extLst>
      <p:ext uri="{BB962C8B-B14F-4D97-AF65-F5344CB8AC3E}">
        <p14:creationId xmlns:p14="http://schemas.microsoft.com/office/powerpoint/2010/main" val="210703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점 사이의 거리 계산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4991" y="1595021"/>
            <a:ext cx="7010399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math.h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point{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point pos1, pos2;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distance;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fputs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"point1 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%d"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pos1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xpos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pos1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ypos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fputs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"point2 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%d"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pos2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xpos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pos2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ypos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distance=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)((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pos1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xpos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pos2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xpos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)*(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pos1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xpos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	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pos2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xpos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)+(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pos1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ypos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pos2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ypos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)*(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pos1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ypos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pos2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ypos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"distance: %g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,distance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06" y="3641416"/>
            <a:ext cx="2042795" cy="7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09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구조체의 정의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를 이용한 정의</a:t>
            </a:r>
            <a:endParaRPr lang="en-US" altLang="ko-KR" dirty="0"/>
          </a:p>
          <a:p>
            <a:pPr lvl="1"/>
            <a:r>
              <a:rPr lang="ko-KR" altLang="en-US" dirty="0"/>
              <a:t>가장 일반적인 방법</a:t>
            </a:r>
            <a:endParaRPr lang="en-US" altLang="ko-KR" dirty="0"/>
          </a:p>
          <a:p>
            <a:pPr lvl="1"/>
            <a:r>
              <a:rPr lang="ko-KR" altLang="en-US" dirty="0"/>
              <a:t>형식 정의형 구조체</a:t>
            </a:r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28</a:t>
            </a:fld>
            <a:endParaRPr lang="en-US"/>
          </a:p>
        </p:txBody>
      </p:sp>
      <p:sp>
        <p:nvSpPr>
          <p:cNvPr id="6" name="사각형: 모서리가 접힌 도형 4">
            <a:extLst>
              <a:ext uri="{FF2B5EF4-FFF2-40B4-BE49-F238E27FC236}">
                <a16:creationId xmlns:a16="http://schemas.microsoft.com/office/drawing/2014/main" id="{F0A4B150-2EA8-4F06-AB48-AAA6248F79C3}"/>
              </a:ext>
            </a:extLst>
          </p:cNvPr>
          <p:cNvSpPr/>
          <p:nvPr/>
        </p:nvSpPr>
        <p:spPr>
          <a:xfrm>
            <a:off x="1629193" y="2860060"/>
            <a:ext cx="2409407" cy="1733303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dirty="0"/>
          </a:p>
          <a:p>
            <a:r>
              <a:rPr lang="en-US" altLang="ko-KR" sz="1600" b="1" dirty="0">
                <a:solidFill>
                  <a:srgbClr val="0070C0"/>
                </a:solidFill>
              </a:rPr>
              <a:t>&lt;syntax&gt;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typedef</a:t>
            </a:r>
            <a:r>
              <a:rPr lang="en-US" altLang="ko-KR" sz="1600" dirty="0"/>
              <a:t> struct {</a:t>
            </a:r>
          </a:p>
          <a:p>
            <a:r>
              <a:rPr lang="en-US" altLang="ko-KR" sz="1600" dirty="0"/>
              <a:t>   Field list</a:t>
            </a:r>
          </a:p>
          <a:p>
            <a:r>
              <a:rPr lang="en-US" altLang="ko-KR" sz="1600" dirty="0"/>
              <a:t>      :</a:t>
            </a:r>
          </a:p>
          <a:p>
            <a:r>
              <a:rPr lang="en-US" altLang="ko-KR" sz="1600" dirty="0"/>
              <a:t>}TAG_NAME;</a:t>
            </a:r>
            <a:endParaRPr lang="ko-KR" alt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29593" y="2388672"/>
            <a:ext cx="60960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     char id[10];</a:t>
            </a:r>
          </a:p>
          <a:p>
            <a:pPr>
              <a:defRPr/>
            </a:pPr>
            <a:r>
              <a:rPr lang="en-US" altLang="ko-KR" dirty="0"/>
              <a:t>     char name[20];</a:t>
            </a:r>
          </a:p>
          <a:p>
            <a:pPr>
              <a:defRPr/>
            </a:pPr>
            <a:r>
              <a:rPr lang="en-US" altLang="ko-KR" dirty="0"/>
              <a:t>     </a:t>
            </a:r>
            <a:r>
              <a:rPr lang="en-US" altLang="ko-KR" dirty="0" err="1"/>
              <a:t>int</a:t>
            </a:r>
            <a:r>
              <a:rPr lang="en-US" altLang="ko-KR" dirty="0"/>
              <a:t> score;</a:t>
            </a:r>
          </a:p>
          <a:p>
            <a:pPr>
              <a:defRPr/>
            </a:pPr>
            <a:r>
              <a:rPr lang="en-US" altLang="ko-KR" dirty="0"/>
              <a:t>} </a:t>
            </a:r>
            <a:r>
              <a:rPr lang="en-US" altLang="ko-KR" i="1" dirty="0">
                <a:solidFill>
                  <a:srgbClr val="CC0099"/>
                </a:solidFill>
              </a:rPr>
              <a:t>STUDENT</a:t>
            </a:r>
            <a:r>
              <a:rPr lang="en-US" altLang="ko-KR" dirty="0"/>
              <a:t>;		</a:t>
            </a:r>
            <a:r>
              <a:rPr lang="en-US" altLang="ko-KR" dirty="0">
                <a:solidFill>
                  <a:srgbClr val="00B050"/>
                </a:solidFill>
              </a:rPr>
              <a:t>//definition</a:t>
            </a:r>
          </a:p>
          <a:p>
            <a:pPr>
              <a:defRPr/>
            </a:pPr>
            <a:r>
              <a:rPr lang="en-US" altLang="ko-KR" i="1" strike="sngStrike" dirty="0" err="1">
                <a:solidFill>
                  <a:srgbClr val="CC0099"/>
                </a:solidFill>
              </a:rPr>
              <a:t>Struct</a:t>
            </a:r>
            <a:r>
              <a:rPr lang="en-US" altLang="ko-KR" i="1" dirty="0">
                <a:solidFill>
                  <a:srgbClr val="CC0099"/>
                </a:solidFill>
              </a:rPr>
              <a:t> STUDENT</a:t>
            </a:r>
            <a:r>
              <a:rPr lang="en-US" altLang="ko-KR" dirty="0"/>
              <a:t> </a:t>
            </a:r>
            <a:r>
              <a:rPr lang="en-US" altLang="ko-KR" i="1" dirty="0">
                <a:solidFill>
                  <a:srgbClr val="00B0F0"/>
                </a:solidFill>
              </a:rPr>
              <a:t>std1</a:t>
            </a:r>
            <a:r>
              <a:rPr lang="en-US" altLang="ko-KR" dirty="0"/>
              <a:t>;		</a:t>
            </a:r>
            <a:r>
              <a:rPr lang="en-US" altLang="ko-KR" dirty="0">
                <a:solidFill>
                  <a:srgbClr val="00B050"/>
                </a:solidFill>
              </a:rPr>
              <a:t>//declaration</a:t>
            </a:r>
          </a:p>
          <a:p>
            <a:pPr>
              <a:defRPr/>
            </a:pPr>
            <a:r>
              <a:rPr lang="en-US" altLang="ko-KR" dirty="0"/>
              <a:t>…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void </a:t>
            </a:r>
            <a:r>
              <a:rPr lang="en-US" altLang="ko-KR" dirty="0" err="1"/>
              <a:t>printstruct</a:t>
            </a:r>
            <a:r>
              <a:rPr lang="en-US" altLang="ko-KR" dirty="0"/>
              <a:t>(</a:t>
            </a:r>
            <a:r>
              <a:rPr lang="en-US" altLang="ko-KR" i="1" dirty="0">
                <a:solidFill>
                  <a:srgbClr val="CC0099"/>
                </a:solidFill>
              </a:rPr>
              <a:t>STUDENT</a:t>
            </a:r>
            <a:r>
              <a:rPr lang="en-US" altLang="ko-KR" dirty="0"/>
              <a:t>); 	 </a:t>
            </a:r>
            <a:r>
              <a:rPr lang="en-US" altLang="ko-KR" dirty="0">
                <a:solidFill>
                  <a:srgbClr val="00B050"/>
                </a:solidFill>
              </a:rPr>
              <a:t>//function prototype</a:t>
            </a:r>
          </a:p>
        </p:txBody>
      </p:sp>
    </p:spTree>
    <p:extLst>
      <p:ext uri="{BB962C8B-B14F-4D97-AF65-F5344CB8AC3E}">
        <p14:creationId xmlns:p14="http://schemas.microsoft.com/office/powerpoint/2010/main" val="105282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구조체의 정의 비교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구조체의 정의 및 비교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6B279B-CEDC-420B-A036-A2538B29E7A7}"/>
              </a:ext>
            </a:extLst>
          </p:cNvPr>
          <p:cNvGrpSpPr/>
          <p:nvPr/>
        </p:nvGrpSpPr>
        <p:grpSpPr>
          <a:xfrm>
            <a:off x="1453591" y="1875809"/>
            <a:ext cx="3655519" cy="2980285"/>
            <a:chOff x="1538778" y="3429000"/>
            <a:chExt cx="3265502" cy="1800200"/>
          </a:xfrm>
          <a:solidFill>
            <a:schemeClr val="bg2"/>
          </a:solidFill>
        </p:grpSpPr>
        <p:sp>
          <p:nvSpPr>
            <p:cNvPr id="7" name="사각형: 잘린 한쪽 모서리 6">
              <a:extLst>
                <a:ext uri="{FF2B5EF4-FFF2-40B4-BE49-F238E27FC236}">
                  <a16:creationId xmlns:a16="http://schemas.microsoft.com/office/drawing/2014/main" id="{58F8BDEB-026C-4551-A33A-51A85B0C34D0}"/>
                </a:ext>
              </a:extLst>
            </p:cNvPr>
            <p:cNvSpPr/>
            <p:nvPr/>
          </p:nvSpPr>
          <p:spPr>
            <a:xfrm>
              <a:off x="1559496" y="3429000"/>
              <a:ext cx="3244784" cy="1800200"/>
            </a:xfrm>
            <a:prstGeom prst="snip1Rect">
              <a:avLst>
                <a:gd name="adj" fmla="val 13983"/>
              </a:avLst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65FFA17-6BAF-44A9-9509-2A6EB2060F17}"/>
                </a:ext>
              </a:extLst>
            </p:cNvPr>
            <p:cNvSpPr/>
            <p:nvPr/>
          </p:nvSpPr>
          <p:spPr>
            <a:xfrm>
              <a:off x="4440182" y="3429000"/>
              <a:ext cx="364098" cy="264647"/>
            </a:xfrm>
            <a:prstGeom prst="rtTriangl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0F1809-D2DB-4A82-8F6C-C5E75CCD452A}"/>
                </a:ext>
              </a:extLst>
            </p:cNvPr>
            <p:cNvSpPr txBox="1"/>
            <p:nvPr/>
          </p:nvSpPr>
          <p:spPr>
            <a:xfrm>
              <a:off x="1538778" y="3508844"/>
              <a:ext cx="2952328" cy="13943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/ / structure tag</a:t>
              </a:r>
            </a:p>
            <a:p>
              <a:r>
                <a:rPr lang="en-US" altLang="ko-KR" sz="1600" b="1" dirty="0">
                  <a:solidFill>
                    <a:srgbClr val="0070C0"/>
                  </a:solidFill>
                </a:rPr>
                <a:t>struct </a:t>
              </a:r>
              <a:r>
                <a:rPr lang="en-US" altLang="ko-KR" sz="1600" b="1" dirty="0"/>
                <a:t> STUDENT</a:t>
              </a:r>
            </a:p>
            <a:p>
              <a:r>
                <a:rPr lang="en-US" altLang="ko-KR" sz="1600" b="1" dirty="0"/>
                <a:t>    {</a:t>
              </a:r>
            </a:p>
            <a:p>
              <a:r>
                <a:rPr lang="en-US" altLang="ko-KR" sz="1600" b="1" dirty="0"/>
                <a:t>      </a:t>
              </a:r>
              <a:r>
                <a:rPr lang="en-US" altLang="ko-KR" sz="1600" b="1" dirty="0">
                  <a:solidFill>
                    <a:srgbClr val="0070C0"/>
                  </a:solidFill>
                </a:rPr>
                <a:t>char	</a:t>
              </a:r>
              <a:r>
                <a:rPr lang="en-US" altLang="ko-KR" sz="1600" b="1" dirty="0"/>
                <a:t>id [ 10 ] ;</a:t>
              </a:r>
            </a:p>
            <a:p>
              <a:r>
                <a:rPr lang="en-US" altLang="ko-KR" sz="1600" b="1" dirty="0"/>
                <a:t>      </a:t>
              </a:r>
              <a:r>
                <a:rPr lang="en-US" altLang="ko-KR" sz="1600" b="1" dirty="0">
                  <a:solidFill>
                    <a:srgbClr val="0070C0"/>
                  </a:solidFill>
                </a:rPr>
                <a:t>char</a:t>
              </a:r>
              <a:r>
                <a:rPr lang="en-US" altLang="ko-KR" sz="1600" b="1" dirty="0"/>
                <a:t>	name [ 26 ] ;</a:t>
              </a:r>
            </a:p>
            <a:p>
              <a:r>
                <a:rPr lang="en-US" altLang="ko-KR" sz="1600" b="1" dirty="0">
                  <a:solidFill>
                    <a:srgbClr val="0070C0"/>
                  </a:solidFill>
                </a:rPr>
                <a:t>      int</a:t>
              </a:r>
              <a:r>
                <a:rPr lang="en-US" altLang="ko-KR" sz="1600" b="1" dirty="0"/>
                <a:t>	</a:t>
              </a:r>
              <a:r>
                <a:rPr lang="en-US" altLang="ko-KR" sz="1600" b="1" dirty="0" err="1"/>
                <a:t>gradePts</a:t>
              </a:r>
              <a:r>
                <a:rPr lang="en-US" altLang="ko-KR" sz="1600" b="1" dirty="0"/>
                <a:t> ;</a:t>
              </a:r>
            </a:p>
            <a:p>
              <a:r>
                <a:rPr lang="en-US" altLang="ko-KR" sz="1600" b="1" dirty="0"/>
                <a:t>    }  ;</a:t>
              </a:r>
            </a:p>
            <a:p>
              <a:endParaRPr lang="en-US" altLang="ko-KR" sz="1600" b="1" dirty="0"/>
            </a:p>
            <a:p>
              <a:r>
                <a:rPr lang="en-US" altLang="ko-KR" sz="1600" b="1" dirty="0" err="1">
                  <a:solidFill>
                    <a:srgbClr val="0070C0"/>
                  </a:solidFill>
                </a:rPr>
                <a:t>struct</a:t>
              </a:r>
              <a:r>
                <a:rPr lang="en-US" altLang="ko-KR" sz="1600" b="1" dirty="0">
                  <a:solidFill>
                    <a:srgbClr val="0070C0"/>
                  </a:solidFill>
                </a:rPr>
                <a:t> 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600" b="1" dirty="0"/>
                <a:t>STUDENT  </a:t>
              </a:r>
              <a:r>
                <a:rPr lang="en-US" altLang="ko-KR" sz="1600" b="1" dirty="0" err="1"/>
                <a:t>aStudent</a:t>
              </a:r>
              <a:r>
                <a:rPr lang="en-US" altLang="ko-KR" sz="1600" b="1" dirty="0"/>
                <a:t> ;</a:t>
              </a:r>
              <a:endParaRPr lang="ko-KR" altLang="en-US" sz="1600" b="1" dirty="0"/>
            </a:p>
          </p:txBody>
        </p:sp>
      </p:grpSp>
      <p:grpSp>
        <p:nvGrpSpPr>
          <p:cNvPr id="10" name="그룹 16">
            <a:extLst>
              <a:ext uri="{FF2B5EF4-FFF2-40B4-BE49-F238E27FC236}">
                <a16:creationId xmlns:a16="http://schemas.microsoft.com/office/drawing/2014/main" id="{7E85B3E5-EFD7-46CF-9359-756C0F31ADD8}"/>
              </a:ext>
            </a:extLst>
          </p:cNvPr>
          <p:cNvGrpSpPr/>
          <p:nvPr/>
        </p:nvGrpSpPr>
        <p:grpSpPr>
          <a:xfrm>
            <a:off x="6405944" y="1875809"/>
            <a:ext cx="3655519" cy="2980285"/>
            <a:chOff x="1538778" y="3429000"/>
            <a:chExt cx="3265502" cy="1800200"/>
          </a:xfrm>
          <a:solidFill>
            <a:schemeClr val="bg2"/>
          </a:solidFill>
        </p:grpSpPr>
        <p:sp>
          <p:nvSpPr>
            <p:cNvPr id="11" name="사각형: 잘린 한쪽 모서리 17">
              <a:extLst>
                <a:ext uri="{FF2B5EF4-FFF2-40B4-BE49-F238E27FC236}">
                  <a16:creationId xmlns:a16="http://schemas.microsoft.com/office/drawing/2014/main" id="{6B6AA163-0C6F-4688-9122-16B5DB5FD84E}"/>
                </a:ext>
              </a:extLst>
            </p:cNvPr>
            <p:cNvSpPr/>
            <p:nvPr/>
          </p:nvSpPr>
          <p:spPr>
            <a:xfrm>
              <a:off x="1559496" y="3429000"/>
              <a:ext cx="3244784" cy="1800200"/>
            </a:xfrm>
            <a:prstGeom prst="snip1Rect">
              <a:avLst>
                <a:gd name="adj" fmla="val 13983"/>
              </a:avLst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8">
              <a:extLst>
                <a:ext uri="{FF2B5EF4-FFF2-40B4-BE49-F238E27FC236}">
                  <a16:creationId xmlns:a16="http://schemas.microsoft.com/office/drawing/2014/main" id="{7EAFC7AD-3C8E-4D5E-9724-522ECC4F6EF7}"/>
                </a:ext>
              </a:extLst>
            </p:cNvPr>
            <p:cNvSpPr/>
            <p:nvPr/>
          </p:nvSpPr>
          <p:spPr>
            <a:xfrm>
              <a:off x="4440182" y="3429000"/>
              <a:ext cx="364098" cy="264647"/>
            </a:xfrm>
            <a:prstGeom prst="rtTriangl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76E828-1CB9-4F05-8F69-5EED7478236F}"/>
                </a:ext>
              </a:extLst>
            </p:cNvPr>
            <p:cNvSpPr txBox="1"/>
            <p:nvPr/>
          </p:nvSpPr>
          <p:spPr>
            <a:xfrm>
              <a:off x="1538778" y="3508844"/>
              <a:ext cx="2952328" cy="13943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/ /  </a:t>
              </a:r>
              <a:r>
                <a:rPr lang="en-US" altLang="ko-KR" sz="1600" b="1" dirty="0" err="1">
                  <a:solidFill>
                    <a:srgbClr val="FF0000"/>
                  </a:solidFill>
                </a:rPr>
                <a:t>typedef</a:t>
              </a:r>
              <a:endParaRPr lang="en-US" altLang="ko-KR" sz="1600" b="1" dirty="0">
                <a:solidFill>
                  <a:srgbClr val="FF0000"/>
                </a:solidFill>
              </a:endParaRPr>
            </a:p>
            <a:p>
              <a:r>
                <a:rPr lang="en-US" altLang="ko-KR" sz="1600" b="1" dirty="0">
                  <a:solidFill>
                    <a:srgbClr val="0070C0"/>
                  </a:solidFill>
                </a:rPr>
                <a:t>typedef  struct</a:t>
              </a:r>
              <a:endParaRPr lang="en-US" altLang="ko-KR" sz="1600" b="1" dirty="0"/>
            </a:p>
            <a:p>
              <a:r>
                <a:rPr lang="en-US" altLang="ko-KR" sz="1600" b="1" dirty="0"/>
                <a:t>    {</a:t>
              </a:r>
            </a:p>
            <a:p>
              <a:r>
                <a:rPr lang="en-US" altLang="ko-KR" sz="1600" b="1" dirty="0"/>
                <a:t>      </a:t>
              </a:r>
              <a:r>
                <a:rPr lang="en-US" altLang="ko-KR" sz="1600" b="1" dirty="0">
                  <a:solidFill>
                    <a:srgbClr val="0070C0"/>
                  </a:solidFill>
                </a:rPr>
                <a:t>char	</a:t>
              </a:r>
              <a:r>
                <a:rPr lang="en-US" altLang="ko-KR" sz="1600" b="1" dirty="0"/>
                <a:t>id [ 10 ] ;</a:t>
              </a:r>
            </a:p>
            <a:p>
              <a:r>
                <a:rPr lang="en-US" altLang="ko-KR" sz="1600" b="1" dirty="0"/>
                <a:t>      </a:t>
              </a:r>
              <a:r>
                <a:rPr lang="en-US" altLang="ko-KR" sz="1600" b="1" dirty="0">
                  <a:solidFill>
                    <a:srgbClr val="0070C0"/>
                  </a:solidFill>
                </a:rPr>
                <a:t>char</a:t>
              </a:r>
              <a:r>
                <a:rPr lang="en-US" altLang="ko-KR" sz="1600" b="1" dirty="0"/>
                <a:t>	name [ 26 ] ;</a:t>
              </a:r>
            </a:p>
            <a:p>
              <a:r>
                <a:rPr lang="en-US" altLang="ko-KR" sz="1600" b="1" dirty="0">
                  <a:solidFill>
                    <a:srgbClr val="0070C0"/>
                  </a:solidFill>
                </a:rPr>
                <a:t>      int</a:t>
              </a:r>
              <a:r>
                <a:rPr lang="en-US" altLang="ko-KR" sz="1600" b="1" dirty="0"/>
                <a:t>	</a:t>
              </a:r>
              <a:r>
                <a:rPr lang="en-US" altLang="ko-KR" sz="1600" b="1" dirty="0" err="1"/>
                <a:t>gradePts</a:t>
              </a:r>
              <a:r>
                <a:rPr lang="en-US" altLang="ko-KR" sz="1600" b="1" dirty="0"/>
                <a:t> ;</a:t>
              </a:r>
            </a:p>
            <a:p>
              <a:r>
                <a:rPr lang="en-US" altLang="ko-KR" sz="1600" b="1" dirty="0"/>
                <a:t>    }  STUDENT ;</a:t>
              </a:r>
            </a:p>
            <a:p>
              <a:endParaRPr lang="en-US" altLang="ko-KR" sz="1600" b="1" dirty="0"/>
            </a:p>
            <a:p>
              <a:r>
                <a:rPr lang="en-US" altLang="ko-KR" sz="1600" b="1" dirty="0"/>
                <a:t>STUDENT  </a:t>
              </a:r>
              <a:r>
                <a:rPr lang="en-US" altLang="ko-KR" sz="1600" b="1" dirty="0" err="1"/>
                <a:t>aStudent</a:t>
              </a:r>
              <a:r>
                <a:rPr lang="en-US" altLang="ko-KR" sz="1600" b="1" dirty="0"/>
                <a:t> ;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5280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7E1D-41DE-4D7E-BC62-542CFF19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동적 메모리 할당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AC30-CFD4-44A4-B72A-8D0F812A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할당</a:t>
            </a:r>
            <a:endParaRPr lang="en-US" altLang="ko-KR" dirty="0"/>
          </a:p>
          <a:p>
            <a:pPr lvl="1"/>
            <a:r>
              <a:rPr lang="ko-KR" altLang="en-US" dirty="0"/>
              <a:t>프로그램이 실행되는 동안 메모리 저장 공간을 할당 하는 것</a:t>
            </a:r>
            <a:endParaRPr lang="en-US" altLang="ko-KR" dirty="0"/>
          </a:p>
          <a:p>
            <a:r>
              <a:rPr lang="ko-KR" altLang="en-US" dirty="0"/>
              <a:t>메모리 할당의 방식</a:t>
            </a:r>
            <a:endParaRPr lang="en-US" altLang="ko-KR" dirty="0"/>
          </a:p>
          <a:p>
            <a:pPr lvl="1"/>
            <a:r>
              <a:rPr lang="ko-KR" altLang="en-US" dirty="0"/>
              <a:t>정적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r>
              <a:rPr lang="en-US" altLang="ko-KR" dirty="0"/>
              <a:t>(static allocation)</a:t>
            </a:r>
          </a:p>
          <a:p>
            <a:pPr lvl="1"/>
            <a:r>
              <a:rPr lang="ko-KR" altLang="en-US" dirty="0"/>
              <a:t>동적</a:t>
            </a:r>
            <a:r>
              <a:rPr lang="en-US" dirty="0"/>
              <a:t> </a:t>
            </a:r>
            <a:r>
              <a:rPr lang="ko-KR" altLang="en-US" dirty="0"/>
              <a:t>할당</a:t>
            </a:r>
            <a:r>
              <a:rPr lang="en-US" altLang="ko-KR" dirty="0"/>
              <a:t>(dynamic allocation)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E20BF-FD98-4B0D-90C1-F7C6FF2A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971E7-5FA6-4A8A-95BE-AC2BE6EE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</a:t>
            </a:fld>
            <a:endParaRPr lang="en-US"/>
          </a:p>
        </p:txBody>
      </p:sp>
      <p:grpSp>
        <p:nvGrpSpPr>
          <p:cNvPr id="6" name="그룹 4">
            <a:extLst>
              <a:ext uri="{FF2B5EF4-FFF2-40B4-BE49-F238E27FC236}">
                <a16:creationId xmlns:a16="http://schemas.microsoft.com/office/drawing/2014/main" id="{48EBEFC3-CB98-4A58-BD3B-C8F9E3842C37}"/>
              </a:ext>
            </a:extLst>
          </p:cNvPr>
          <p:cNvGrpSpPr/>
          <p:nvPr/>
        </p:nvGrpSpPr>
        <p:grpSpPr>
          <a:xfrm>
            <a:off x="5200395" y="3650705"/>
            <a:ext cx="6363216" cy="2064069"/>
            <a:chOff x="3863752" y="4173241"/>
            <a:chExt cx="5312818" cy="131351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D9DFB6-BDDA-4295-BC21-C27F51355E9D}"/>
                </a:ext>
              </a:extLst>
            </p:cNvPr>
            <p:cNvSpPr/>
            <p:nvPr/>
          </p:nvSpPr>
          <p:spPr>
            <a:xfrm>
              <a:off x="6073159" y="4232383"/>
              <a:ext cx="1127433" cy="37068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9722D58-2D12-4600-A5FB-3E36549101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0173" y="4526260"/>
              <a:ext cx="1" cy="2969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DB89C8-E591-40DC-915A-EBA63C1DE7ED}"/>
                </a:ext>
              </a:extLst>
            </p:cNvPr>
            <p:cNvSpPr/>
            <p:nvPr/>
          </p:nvSpPr>
          <p:spPr>
            <a:xfrm>
              <a:off x="5976456" y="4173241"/>
              <a:ext cx="1127433" cy="370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Memory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Allocation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ABD6F4-E9CE-4697-94DA-A401206D523A}"/>
                </a:ext>
              </a:extLst>
            </p:cNvPr>
            <p:cNvSpPr/>
            <p:nvPr/>
          </p:nvSpPr>
          <p:spPr>
            <a:xfrm>
              <a:off x="3960455" y="5116071"/>
              <a:ext cx="1127433" cy="37068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28C3AF-FE19-4037-B1F0-25C2D350450A}"/>
                </a:ext>
              </a:extLst>
            </p:cNvPr>
            <p:cNvSpPr/>
            <p:nvPr/>
          </p:nvSpPr>
          <p:spPr>
            <a:xfrm>
              <a:off x="3863752" y="5056929"/>
              <a:ext cx="1127433" cy="370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Static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990BD6-07EC-43D8-B4FE-88E09F3B6586}"/>
                </a:ext>
              </a:extLst>
            </p:cNvPr>
            <p:cNvSpPr/>
            <p:nvPr/>
          </p:nvSpPr>
          <p:spPr>
            <a:xfrm>
              <a:off x="8049137" y="5105521"/>
              <a:ext cx="1127433" cy="37068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6228207-E0BB-4E07-AA65-1293B6D25658}"/>
                </a:ext>
              </a:extLst>
            </p:cNvPr>
            <p:cNvSpPr/>
            <p:nvPr/>
          </p:nvSpPr>
          <p:spPr>
            <a:xfrm>
              <a:off x="7952434" y="5046379"/>
              <a:ext cx="1127433" cy="370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Dynamic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50B3B437-C87A-459D-BA9A-884DD6760A66}"/>
                </a:ext>
              </a:extLst>
            </p:cNvPr>
            <p:cNvCxnSpPr>
              <a:stCxn id="11" idx="0"/>
              <a:endCxn id="13" idx="0"/>
            </p:cNvCxnSpPr>
            <p:nvPr/>
          </p:nvCxnSpPr>
          <p:spPr>
            <a:xfrm rot="5400000" flipH="1" flipV="1">
              <a:off x="6466535" y="3007313"/>
              <a:ext cx="10550" cy="4088682"/>
            </a:xfrm>
            <a:prstGeom prst="bentConnector3">
              <a:avLst>
                <a:gd name="adj1" fmla="val 226682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698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변수의 초기화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그룹 8">
            <a:extLst>
              <a:ext uri="{FF2B5EF4-FFF2-40B4-BE49-F238E27FC236}">
                <a16:creationId xmlns:a16="http://schemas.microsoft.com/office/drawing/2014/main" id="{511803C0-8689-4944-AE9E-BF2C5DD0F765}"/>
              </a:ext>
            </a:extLst>
          </p:cNvPr>
          <p:cNvGrpSpPr/>
          <p:nvPr/>
        </p:nvGrpSpPr>
        <p:grpSpPr>
          <a:xfrm>
            <a:off x="1136980" y="1787107"/>
            <a:ext cx="2901620" cy="2455298"/>
            <a:chOff x="1559496" y="3429000"/>
            <a:chExt cx="3244784" cy="1800200"/>
          </a:xfrm>
          <a:solidFill>
            <a:schemeClr val="bg2"/>
          </a:solidFill>
        </p:grpSpPr>
        <p:sp>
          <p:nvSpPr>
            <p:cNvPr id="7" name="사각형: 잘린 한쪽 모서리 9">
              <a:extLst>
                <a:ext uri="{FF2B5EF4-FFF2-40B4-BE49-F238E27FC236}">
                  <a16:creationId xmlns:a16="http://schemas.microsoft.com/office/drawing/2014/main" id="{E0ECDEC8-C86C-44DA-9FF4-B82648DA0AC5}"/>
                </a:ext>
              </a:extLst>
            </p:cNvPr>
            <p:cNvSpPr/>
            <p:nvPr/>
          </p:nvSpPr>
          <p:spPr>
            <a:xfrm>
              <a:off x="1559496" y="3429000"/>
              <a:ext cx="3244784" cy="1800200"/>
            </a:xfrm>
            <a:prstGeom prst="snip1Rect">
              <a:avLst>
                <a:gd name="adj" fmla="val 23439"/>
              </a:avLst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8" name="직각 삼각형 10">
              <a:extLst>
                <a:ext uri="{FF2B5EF4-FFF2-40B4-BE49-F238E27FC236}">
                  <a16:creationId xmlns:a16="http://schemas.microsoft.com/office/drawing/2014/main" id="{686791DF-0C17-40D9-94A7-A5CB00A1FDA8}"/>
                </a:ext>
              </a:extLst>
            </p:cNvPr>
            <p:cNvSpPr/>
            <p:nvPr/>
          </p:nvSpPr>
          <p:spPr>
            <a:xfrm>
              <a:off x="4160086" y="3429000"/>
              <a:ext cx="644194" cy="432048"/>
            </a:xfrm>
            <a:prstGeom prst="rtTriangl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FD70A8-8B6E-420F-883B-BB278F24ECF5}"/>
                </a:ext>
              </a:extLst>
            </p:cNvPr>
            <p:cNvSpPr txBox="1"/>
            <p:nvPr/>
          </p:nvSpPr>
          <p:spPr>
            <a:xfrm>
              <a:off x="1664600" y="3527617"/>
              <a:ext cx="2736304" cy="14893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+mj-lt"/>
                </a:rPr>
                <a:t>typedef  struct</a:t>
              </a:r>
              <a:endParaRPr lang="en-US" altLang="ko-KR" b="1" dirty="0">
                <a:latin typeface="+mj-lt"/>
              </a:endParaRPr>
            </a:p>
            <a:p>
              <a:r>
                <a:rPr lang="en-US" altLang="ko-KR" b="1" dirty="0">
                  <a:latin typeface="+mj-lt"/>
                </a:rPr>
                <a:t>   {</a:t>
              </a:r>
            </a:p>
            <a:p>
              <a:r>
                <a:rPr lang="en-US" altLang="ko-KR" b="1" dirty="0">
                  <a:latin typeface="+mj-lt"/>
                </a:rPr>
                <a:t>    </a:t>
              </a:r>
              <a:r>
                <a:rPr lang="en-US" altLang="ko-KR" b="1" dirty="0">
                  <a:solidFill>
                    <a:srgbClr val="0070C0"/>
                  </a:solidFill>
                  <a:latin typeface="+mj-lt"/>
                </a:rPr>
                <a:t>int</a:t>
              </a:r>
              <a:r>
                <a:rPr lang="en-US" altLang="ko-KR" b="1" dirty="0">
                  <a:latin typeface="+mj-lt"/>
                </a:rPr>
                <a:t>	x ;</a:t>
              </a:r>
            </a:p>
            <a:p>
              <a:r>
                <a:rPr lang="en-US" altLang="ko-KR" b="1" dirty="0">
                  <a:solidFill>
                    <a:srgbClr val="0070C0"/>
                  </a:solidFill>
                  <a:latin typeface="+mj-lt"/>
                </a:rPr>
                <a:t>    int</a:t>
              </a:r>
              <a:r>
                <a:rPr lang="en-US" altLang="ko-KR" b="1" dirty="0">
                  <a:latin typeface="+mj-lt"/>
                </a:rPr>
                <a:t>	y ;</a:t>
              </a:r>
            </a:p>
            <a:p>
              <a:r>
                <a:rPr lang="en-US" altLang="ko-KR" b="1" dirty="0">
                  <a:solidFill>
                    <a:srgbClr val="0070C0"/>
                  </a:solidFill>
                  <a:latin typeface="+mj-lt"/>
                </a:rPr>
                <a:t>    float	</a:t>
              </a:r>
              <a:r>
                <a:rPr lang="en-US" altLang="ko-KR" b="1" dirty="0">
                  <a:latin typeface="+mj-lt"/>
                </a:rPr>
                <a:t>t ;</a:t>
              </a:r>
            </a:p>
            <a:p>
              <a:r>
                <a:rPr lang="en-US" altLang="ko-KR" b="1" dirty="0">
                  <a:solidFill>
                    <a:srgbClr val="0070C0"/>
                  </a:solidFill>
                  <a:latin typeface="+mj-lt"/>
                </a:rPr>
                <a:t>    char</a:t>
              </a:r>
              <a:r>
                <a:rPr lang="en-US" altLang="ko-KR" b="1" dirty="0">
                  <a:latin typeface="+mj-lt"/>
                </a:rPr>
                <a:t>	u ;</a:t>
              </a:r>
            </a:p>
            <a:p>
              <a:r>
                <a:rPr lang="en-US" altLang="ko-KR" b="1" dirty="0">
                  <a:latin typeface="+mj-lt"/>
                </a:rPr>
                <a:t>   }  SAMPLE ;</a:t>
              </a:r>
              <a:endParaRPr lang="ko-KR" altLang="en-US" b="1" dirty="0">
                <a:latin typeface="+mj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3942A8-35D5-4B8E-A223-31D1A58710F0}"/>
              </a:ext>
            </a:extLst>
          </p:cNvPr>
          <p:cNvSpPr txBox="1"/>
          <p:nvPr/>
        </p:nvSpPr>
        <p:spPr>
          <a:xfrm>
            <a:off x="5186075" y="1583057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SAMPLE  </a:t>
            </a:r>
            <a:r>
              <a:rPr lang="en-US" altLang="ko-KR" sz="1600" b="1" dirty="0" err="1">
                <a:latin typeface="+mj-lt"/>
              </a:rPr>
              <a:t>sam</a:t>
            </a:r>
            <a:r>
              <a:rPr lang="en-US" altLang="ko-KR" sz="1600" b="1" dirty="0">
                <a:latin typeface="+mj-lt"/>
              </a:rPr>
              <a:t> 1  =  { 2,  5,  3.2,  ‘A’ } ;</a:t>
            </a:r>
            <a:endParaRPr lang="ko-KR" altLang="en-US" sz="1600" b="1" dirty="0">
              <a:latin typeface="+mj-lt"/>
            </a:endParaRPr>
          </a:p>
        </p:txBody>
      </p:sp>
      <p:grpSp>
        <p:nvGrpSpPr>
          <p:cNvPr id="11" name="그룹 18">
            <a:extLst>
              <a:ext uri="{FF2B5EF4-FFF2-40B4-BE49-F238E27FC236}">
                <a16:creationId xmlns:a16="http://schemas.microsoft.com/office/drawing/2014/main" id="{1108C1DE-9DE8-43C8-8E4F-7D9D68822467}"/>
              </a:ext>
            </a:extLst>
          </p:cNvPr>
          <p:cNvGrpSpPr/>
          <p:nvPr/>
        </p:nvGrpSpPr>
        <p:grpSpPr>
          <a:xfrm>
            <a:off x="5435076" y="1862789"/>
            <a:ext cx="1464400" cy="1084599"/>
            <a:chOff x="5270288" y="2443823"/>
            <a:chExt cx="1833824" cy="1025776"/>
          </a:xfrm>
        </p:grpSpPr>
        <p:sp>
          <p:nvSpPr>
            <p:cNvPr id="12" name="직사각형 4">
              <a:extLst>
                <a:ext uri="{FF2B5EF4-FFF2-40B4-BE49-F238E27FC236}">
                  <a16:creationId xmlns:a16="http://schemas.microsoft.com/office/drawing/2014/main" id="{D1188D29-72C0-411D-897E-3AE10AE77248}"/>
                </a:ext>
              </a:extLst>
            </p:cNvPr>
            <p:cNvSpPr/>
            <p:nvPr/>
          </p:nvSpPr>
          <p:spPr>
            <a:xfrm>
              <a:off x="5380680" y="2967829"/>
              <a:ext cx="1008112" cy="2014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bg1"/>
                    </a:solidFill>
                  </a:ln>
                  <a:latin typeface="+mj-lt"/>
                </a:rPr>
                <a:t>2</a:t>
              </a:r>
              <a:endParaRPr lang="ko-KR" altLang="en-US" dirty="0">
                <a:ln>
                  <a:solidFill>
                    <a:schemeClr val="bg1"/>
                  </a:solidFill>
                </a:ln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703CB5-498A-4C73-8D01-490329852BC3}"/>
                </a:ext>
              </a:extLst>
            </p:cNvPr>
            <p:cNvSpPr txBox="1"/>
            <p:nvPr/>
          </p:nvSpPr>
          <p:spPr>
            <a:xfrm>
              <a:off x="5270288" y="310026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j-lt"/>
                </a:rPr>
                <a:t>x</a:t>
              </a:r>
              <a:endParaRPr lang="ko-KR" altLang="en-US" b="1" dirty="0">
                <a:latin typeface="+mj-lt"/>
              </a:endParaRPr>
            </a:p>
          </p:txBody>
        </p:sp>
        <p:sp>
          <p:nvSpPr>
            <p:cNvPr id="14" name="이등변 삼각형 14">
              <a:extLst>
                <a:ext uri="{FF2B5EF4-FFF2-40B4-BE49-F238E27FC236}">
                  <a16:creationId xmlns:a16="http://schemas.microsoft.com/office/drawing/2014/main" id="{B9FB98E4-E839-4315-BE9E-DB7ACDA8A1F0}"/>
                </a:ext>
              </a:extLst>
            </p:cNvPr>
            <p:cNvSpPr/>
            <p:nvPr/>
          </p:nvSpPr>
          <p:spPr>
            <a:xfrm rot="14377186">
              <a:off x="5964575" y="2916720"/>
              <a:ext cx="138609" cy="14401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cxnSp>
          <p:nvCxnSpPr>
            <p:cNvPr id="15" name="직선 연결선 16">
              <a:extLst>
                <a:ext uri="{FF2B5EF4-FFF2-40B4-BE49-F238E27FC236}">
                  <a16:creationId xmlns:a16="http://schemas.microsoft.com/office/drawing/2014/main" id="{0C6F929A-FA3D-44A2-96F2-89560C10EBE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6096000" y="2443823"/>
              <a:ext cx="1008112" cy="5084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20">
            <a:extLst>
              <a:ext uri="{FF2B5EF4-FFF2-40B4-BE49-F238E27FC236}">
                <a16:creationId xmlns:a16="http://schemas.microsoft.com/office/drawing/2014/main" id="{B2869A05-A702-4E84-A321-7DA97B7446F8}"/>
              </a:ext>
            </a:extLst>
          </p:cNvPr>
          <p:cNvSpPr/>
          <p:nvPr/>
        </p:nvSpPr>
        <p:spPr>
          <a:xfrm>
            <a:off x="6860804" y="2445618"/>
            <a:ext cx="1008112" cy="201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latin typeface="+mj-lt"/>
              </a:rPr>
              <a:t>5</a:t>
            </a:r>
            <a:endParaRPr lang="ko-KR" altLang="en-US" dirty="0">
              <a:ln>
                <a:solidFill>
                  <a:schemeClr val="bg1"/>
                </a:solidFill>
              </a:ln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38C96-333C-45A9-B22F-9623AB549851}"/>
              </a:ext>
            </a:extLst>
          </p:cNvPr>
          <p:cNvSpPr txBox="1"/>
          <p:nvPr/>
        </p:nvSpPr>
        <p:spPr>
          <a:xfrm>
            <a:off x="6750412" y="25780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y</a:t>
            </a:r>
            <a:endParaRPr lang="ko-KR" altLang="en-US" b="1" dirty="0">
              <a:latin typeface="+mj-lt"/>
            </a:endParaRPr>
          </a:p>
        </p:txBody>
      </p:sp>
      <p:grpSp>
        <p:nvGrpSpPr>
          <p:cNvPr id="18" name="그룹 24">
            <a:extLst>
              <a:ext uri="{FF2B5EF4-FFF2-40B4-BE49-F238E27FC236}">
                <a16:creationId xmlns:a16="http://schemas.microsoft.com/office/drawing/2014/main" id="{61277F83-95D9-4945-9883-6E9AA26BBC6B}"/>
              </a:ext>
            </a:extLst>
          </p:cNvPr>
          <p:cNvGrpSpPr/>
          <p:nvPr/>
        </p:nvGrpSpPr>
        <p:grpSpPr>
          <a:xfrm flipH="1">
            <a:off x="7157746" y="1831651"/>
            <a:ext cx="201113" cy="598447"/>
            <a:chOff x="6916573" y="2443825"/>
            <a:chExt cx="1502875" cy="604357"/>
          </a:xfrm>
        </p:grpSpPr>
        <p:sp>
          <p:nvSpPr>
            <p:cNvPr id="19" name="이등변 삼각형 22">
              <a:extLst>
                <a:ext uri="{FF2B5EF4-FFF2-40B4-BE49-F238E27FC236}">
                  <a16:creationId xmlns:a16="http://schemas.microsoft.com/office/drawing/2014/main" id="{5F53529C-6521-4864-9D6E-D021883A8EEC}"/>
                </a:ext>
              </a:extLst>
            </p:cNvPr>
            <p:cNvSpPr/>
            <p:nvPr/>
          </p:nvSpPr>
          <p:spPr>
            <a:xfrm rot="12331731">
              <a:off x="6916573" y="2904136"/>
              <a:ext cx="1021001" cy="14404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cxnSp>
          <p:nvCxnSpPr>
            <p:cNvPr id="20" name="직선 연결선 23">
              <a:extLst>
                <a:ext uri="{FF2B5EF4-FFF2-40B4-BE49-F238E27FC236}">
                  <a16:creationId xmlns:a16="http://schemas.microsoft.com/office/drawing/2014/main" id="{2C0891B1-2062-40B2-A75A-B64EAEA5CAF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7604895" y="2443825"/>
              <a:ext cx="814553" cy="467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9">
            <a:extLst>
              <a:ext uri="{FF2B5EF4-FFF2-40B4-BE49-F238E27FC236}">
                <a16:creationId xmlns:a16="http://schemas.microsoft.com/office/drawing/2014/main" id="{201DC66D-3530-43C5-8BA7-23C8256EB87E}"/>
              </a:ext>
            </a:extLst>
          </p:cNvPr>
          <p:cNvSpPr/>
          <p:nvPr/>
        </p:nvSpPr>
        <p:spPr>
          <a:xfrm>
            <a:off x="8138034" y="2445618"/>
            <a:ext cx="1008112" cy="201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latin typeface="+mj-lt"/>
              </a:rPr>
              <a:t>3.2</a:t>
            </a:r>
            <a:endParaRPr lang="ko-KR" altLang="en-US" dirty="0">
              <a:ln>
                <a:solidFill>
                  <a:schemeClr val="bg1"/>
                </a:solidFill>
              </a:ln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99C56-C032-4D3A-AADD-66523C35639E}"/>
              </a:ext>
            </a:extLst>
          </p:cNvPr>
          <p:cNvSpPr txBox="1"/>
          <p:nvPr/>
        </p:nvSpPr>
        <p:spPr>
          <a:xfrm>
            <a:off x="8027642" y="25780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t</a:t>
            </a:r>
            <a:endParaRPr lang="ko-KR" altLang="en-US" b="1" dirty="0">
              <a:latin typeface="+mj-lt"/>
            </a:endParaRPr>
          </a:p>
        </p:txBody>
      </p:sp>
      <p:sp>
        <p:nvSpPr>
          <p:cNvPr id="26" name="직사각형 35">
            <a:extLst>
              <a:ext uri="{FF2B5EF4-FFF2-40B4-BE49-F238E27FC236}">
                <a16:creationId xmlns:a16="http://schemas.microsoft.com/office/drawing/2014/main" id="{19C9CA51-3184-42F5-81F1-F56A65577C04}"/>
              </a:ext>
            </a:extLst>
          </p:cNvPr>
          <p:cNvSpPr/>
          <p:nvPr/>
        </p:nvSpPr>
        <p:spPr>
          <a:xfrm>
            <a:off x="9402730" y="2445618"/>
            <a:ext cx="518391" cy="201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latin typeface="+mj-lt"/>
              </a:rPr>
              <a:t>A</a:t>
            </a:r>
            <a:endParaRPr lang="ko-KR" altLang="en-US" dirty="0">
              <a:ln>
                <a:solidFill>
                  <a:schemeClr val="bg1"/>
                </a:solidFill>
              </a:ln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5A7C8B-52BA-4B2C-9AB6-8472AA3B672D}"/>
              </a:ext>
            </a:extLst>
          </p:cNvPr>
          <p:cNvSpPr txBox="1"/>
          <p:nvPr/>
        </p:nvSpPr>
        <p:spPr>
          <a:xfrm>
            <a:off x="9292338" y="25780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u</a:t>
            </a:r>
            <a:endParaRPr lang="ko-KR" altLang="en-US" b="1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96E2F9-3D58-4016-AF4B-CDF6D921992F}"/>
              </a:ext>
            </a:extLst>
          </p:cNvPr>
          <p:cNvSpPr txBox="1"/>
          <p:nvPr/>
        </p:nvSpPr>
        <p:spPr>
          <a:xfrm>
            <a:off x="5186075" y="3318617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SAMPLE  </a:t>
            </a:r>
            <a:r>
              <a:rPr lang="en-US" altLang="ko-KR" sz="1600" b="1" dirty="0" err="1">
                <a:latin typeface="+mj-lt"/>
              </a:rPr>
              <a:t>sam</a:t>
            </a:r>
            <a:r>
              <a:rPr lang="en-US" altLang="ko-KR" sz="1600" b="1" dirty="0">
                <a:latin typeface="+mj-lt"/>
              </a:rPr>
              <a:t> 2  =  { 7,  3} ;</a:t>
            </a:r>
            <a:endParaRPr lang="ko-KR" altLang="en-US" sz="1600" b="1" dirty="0">
              <a:latin typeface="+mj-lt"/>
            </a:endParaRPr>
          </a:p>
        </p:txBody>
      </p:sp>
      <p:grpSp>
        <p:nvGrpSpPr>
          <p:cNvPr id="32" name="그룹 41">
            <a:extLst>
              <a:ext uri="{FF2B5EF4-FFF2-40B4-BE49-F238E27FC236}">
                <a16:creationId xmlns:a16="http://schemas.microsoft.com/office/drawing/2014/main" id="{811BDDE8-BCC1-4659-ADE5-C2DC607CEE12}"/>
              </a:ext>
            </a:extLst>
          </p:cNvPr>
          <p:cNvGrpSpPr/>
          <p:nvPr/>
        </p:nvGrpSpPr>
        <p:grpSpPr>
          <a:xfrm>
            <a:off x="5435076" y="3582654"/>
            <a:ext cx="1425728" cy="1100294"/>
            <a:chOff x="5270288" y="2443823"/>
            <a:chExt cx="1833824" cy="1025776"/>
          </a:xfrm>
        </p:grpSpPr>
        <p:sp>
          <p:nvSpPr>
            <p:cNvPr id="33" name="직사각형 42">
              <a:extLst>
                <a:ext uri="{FF2B5EF4-FFF2-40B4-BE49-F238E27FC236}">
                  <a16:creationId xmlns:a16="http://schemas.microsoft.com/office/drawing/2014/main" id="{91B31950-78E7-4CB0-9BD5-BFCE438E6EED}"/>
                </a:ext>
              </a:extLst>
            </p:cNvPr>
            <p:cNvSpPr/>
            <p:nvPr/>
          </p:nvSpPr>
          <p:spPr>
            <a:xfrm>
              <a:off x="5380680" y="2967829"/>
              <a:ext cx="1008112" cy="2014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bg1"/>
                    </a:solidFill>
                  </a:ln>
                  <a:latin typeface="+mj-lt"/>
                </a:rPr>
                <a:t>7</a:t>
              </a:r>
              <a:endParaRPr lang="ko-KR" altLang="en-US" dirty="0">
                <a:ln>
                  <a:solidFill>
                    <a:schemeClr val="bg1"/>
                  </a:solidFill>
                </a:ln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BF092C-D8C4-4C6B-BCDD-54EED015EF43}"/>
                </a:ext>
              </a:extLst>
            </p:cNvPr>
            <p:cNvSpPr txBox="1"/>
            <p:nvPr/>
          </p:nvSpPr>
          <p:spPr>
            <a:xfrm>
              <a:off x="5270288" y="310026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j-lt"/>
                </a:rPr>
                <a:t>x</a:t>
              </a:r>
              <a:endParaRPr lang="ko-KR" altLang="en-US" b="1" dirty="0">
                <a:latin typeface="+mj-lt"/>
              </a:endParaRPr>
            </a:p>
          </p:txBody>
        </p:sp>
        <p:sp>
          <p:nvSpPr>
            <p:cNvPr id="35" name="이등변 삼각형 44">
              <a:extLst>
                <a:ext uri="{FF2B5EF4-FFF2-40B4-BE49-F238E27FC236}">
                  <a16:creationId xmlns:a16="http://schemas.microsoft.com/office/drawing/2014/main" id="{AE22C4B7-B228-4330-9D8E-A696796A2E2C}"/>
                </a:ext>
              </a:extLst>
            </p:cNvPr>
            <p:cNvSpPr/>
            <p:nvPr/>
          </p:nvSpPr>
          <p:spPr>
            <a:xfrm rot="14377186">
              <a:off x="5964575" y="2916720"/>
              <a:ext cx="138609" cy="14401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cxnSp>
          <p:nvCxnSpPr>
            <p:cNvPr id="36" name="직선 연결선 45">
              <a:extLst>
                <a:ext uri="{FF2B5EF4-FFF2-40B4-BE49-F238E27FC236}">
                  <a16:creationId xmlns:a16="http://schemas.microsoft.com/office/drawing/2014/main" id="{9B14E257-1AEA-4447-BAE9-1113BB9F2CFF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6096000" y="2443823"/>
              <a:ext cx="1008112" cy="5084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46">
            <a:extLst>
              <a:ext uri="{FF2B5EF4-FFF2-40B4-BE49-F238E27FC236}">
                <a16:creationId xmlns:a16="http://schemas.microsoft.com/office/drawing/2014/main" id="{AA1BECC3-6F8C-49D7-8A6F-0D699B6961C0}"/>
              </a:ext>
            </a:extLst>
          </p:cNvPr>
          <p:cNvSpPr/>
          <p:nvPr/>
        </p:nvSpPr>
        <p:spPr>
          <a:xfrm>
            <a:off x="6860804" y="4181178"/>
            <a:ext cx="1008112" cy="201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latin typeface="+mj-lt"/>
              </a:rPr>
              <a:t>3</a:t>
            </a:r>
            <a:endParaRPr lang="ko-KR" altLang="en-US" dirty="0">
              <a:ln>
                <a:solidFill>
                  <a:schemeClr val="bg1"/>
                </a:solidFill>
              </a:ln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CC93B8-DDBA-4FF9-A927-F54867998B98}"/>
              </a:ext>
            </a:extLst>
          </p:cNvPr>
          <p:cNvSpPr txBox="1"/>
          <p:nvPr/>
        </p:nvSpPr>
        <p:spPr>
          <a:xfrm>
            <a:off x="6750412" y="43136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y</a:t>
            </a:r>
            <a:endParaRPr lang="ko-KR" altLang="en-US" b="1" dirty="0">
              <a:latin typeface="+mj-lt"/>
            </a:endParaRPr>
          </a:p>
        </p:txBody>
      </p:sp>
      <p:grpSp>
        <p:nvGrpSpPr>
          <p:cNvPr id="39" name="그룹 48">
            <a:extLst>
              <a:ext uri="{FF2B5EF4-FFF2-40B4-BE49-F238E27FC236}">
                <a16:creationId xmlns:a16="http://schemas.microsoft.com/office/drawing/2014/main" id="{8D909241-4F74-49FD-B472-9E2D7FB8F75D}"/>
              </a:ext>
            </a:extLst>
          </p:cNvPr>
          <p:cNvGrpSpPr/>
          <p:nvPr/>
        </p:nvGrpSpPr>
        <p:grpSpPr>
          <a:xfrm flipH="1">
            <a:off x="7150127" y="3567844"/>
            <a:ext cx="266810" cy="613334"/>
            <a:chOff x="6916573" y="2443825"/>
            <a:chExt cx="1502875" cy="604357"/>
          </a:xfrm>
        </p:grpSpPr>
        <p:sp>
          <p:nvSpPr>
            <p:cNvPr id="40" name="이등변 삼각형 49">
              <a:extLst>
                <a:ext uri="{FF2B5EF4-FFF2-40B4-BE49-F238E27FC236}">
                  <a16:creationId xmlns:a16="http://schemas.microsoft.com/office/drawing/2014/main" id="{819A6C33-927E-4A14-A1B2-9BEEC8920F32}"/>
                </a:ext>
              </a:extLst>
            </p:cNvPr>
            <p:cNvSpPr/>
            <p:nvPr/>
          </p:nvSpPr>
          <p:spPr>
            <a:xfrm rot="12331731">
              <a:off x="6916573" y="2904136"/>
              <a:ext cx="1021001" cy="14404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cxnSp>
          <p:nvCxnSpPr>
            <p:cNvPr id="41" name="직선 연결선 50">
              <a:extLst>
                <a:ext uri="{FF2B5EF4-FFF2-40B4-BE49-F238E27FC236}">
                  <a16:creationId xmlns:a16="http://schemas.microsoft.com/office/drawing/2014/main" id="{08F4D1F4-DD69-41DC-8BC5-B0CC0094C97D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7604895" y="2443825"/>
              <a:ext cx="814553" cy="467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51">
            <a:extLst>
              <a:ext uri="{FF2B5EF4-FFF2-40B4-BE49-F238E27FC236}">
                <a16:creationId xmlns:a16="http://schemas.microsoft.com/office/drawing/2014/main" id="{4B38178C-8446-43A5-A115-97B9E70AD033}"/>
              </a:ext>
            </a:extLst>
          </p:cNvPr>
          <p:cNvSpPr/>
          <p:nvPr/>
        </p:nvSpPr>
        <p:spPr>
          <a:xfrm>
            <a:off x="8138034" y="4181178"/>
            <a:ext cx="1008112" cy="201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latin typeface="+mj-lt"/>
              </a:rPr>
              <a:t>0.0</a:t>
            </a:r>
            <a:endParaRPr lang="ko-KR" altLang="en-US" dirty="0">
              <a:ln>
                <a:solidFill>
                  <a:schemeClr val="bg1"/>
                </a:solidFill>
              </a:ln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3B874F-A331-4553-AADE-FA4F30C36DF0}"/>
              </a:ext>
            </a:extLst>
          </p:cNvPr>
          <p:cNvSpPr txBox="1"/>
          <p:nvPr/>
        </p:nvSpPr>
        <p:spPr>
          <a:xfrm>
            <a:off x="8027642" y="43136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t</a:t>
            </a:r>
            <a:endParaRPr lang="ko-KR" altLang="en-US" b="1" dirty="0">
              <a:latin typeface="+mj-lt"/>
            </a:endParaRPr>
          </a:p>
        </p:txBody>
      </p:sp>
      <p:sp>
        <p:nvSpPr>
          <p:cNvPr id="44" name="직사각형 56">
            <a:extLst>
              <a:ext uri="{FF2B5EF4-FFF2-40B4-BE49-F238E27FC236}">
                <a16:creationId xmlns:a16="http://schemas.microsoft.com/office/drawing/2014/main" id="{F9255200-609A-4E96-ADA9-00088265AD0E}"/>
              </a:ext>
            </a:extLst>
          </p:cNvPr>
          <p:cNvSpPr/>
          <p:nvPr/>
        </p:nvSpPr>
        <p:spPr>
          <a:xfrm>
            <a:off x="9402730" y="4181178"/>
            <a:ext cx="518391" cy="201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latin typeface="+mj-lt"/>
              </a:rPr>
              <a:t>\0</a:t>
            </a:r>
            <a:endParaRPr lang="ko-KR" altLang="en-US" dirty="0">
              <a:ln>
                <a:solidFill>
                  <a:schemeClr val="bg1"/>
                </a:solidFill>
              </a:ln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87781-BA13-4588-8E96-3562030A2649}"/>
              </a:ext>
            </a:extLst>
          </p:cNvPr>
          <p:cNvSpPr txBox="1"/>
          <p:nvPr/>
        </p:nvSpPr>
        <p:spPr>
          <a:xfrm>
            <a:off x="9292338" y="43136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u</a:t>
            </a:r>
            <a:endParaRPr lang="ko-KR" altLang="en-US" b="1" dirty="0">
              <a:latin typeface="+mj-lt"/>
            </a:endParaRPr>
          </a:p>
        </p:txBody>
      </p:sp>
      <p:sp>
        <p:nvSpPr>
          <p:cNvPr id="46" name="말풍선: 타원형 61">
            <a:extLst>
              <a:ext uri="{FF2B5EF4-FFF2-40B4-BE49-F238E27FC236}">
                <a16:creationId xmlns:a16="http://schemas.microsoft.com/office/drawing/2014/main" id="{11657BF5-2024-4F40-BBD6-06FB3A2FF2CE}"/>
              </a:ext>
            </a:extLst>
          </p:cNvPr>
          <p:cNvSpPr/>
          <p:nvPr/>
        </p:nvSpPr>
        <p:spPr>
          <a:xfrm>
            <a:off x="8722296" y="4777515"/>
            <a:ext cx="1829718" cy="1008289"/>
          </a:xfrm>
          <a:prstGeom prst="wedgeEllipseCallout">
            <a:avLst>
              <a:gd name="adj1" fmla="val -49552"/>
              <a:gd name="adj2" fmla="val -883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+mj-lt"/>
              </a:rPr>
              <a:t>float 0.0</a:t>
            </a:r>
            <a:r>
              <a:rPr lang="ko-KR" altLang="en-US" sz="1600" dirty="0">
                <a:solidFill>
                  <a:sysClr val="windowText" lastClr="000000"/>
                </a:solidFill>
                <a:latin typeface="+mj-lt"/>
              </a:rPr>
              <a:t>으로 자동초기화</a:t>
            </a:r>
          </a:p>
        </p:txBody>
      </p:sp>
      <p:sp>
        <p:nvSpPr>
          <p:cNvPr id="47" name="말풍선: 타원형 62">
            <a:extLst>
              <a:ext uri="{FF2B5EF4-FFF2-40B4-BE49-F238E27FC236}">
                <a16:creationId xmlns:a16="http://schemas.microsoft.com/office/drawing/2014/main" id="{AADA5D64-5F08-4D70-8C7D-47EBFB704FB4}"/>
              </a:ext>
            </a:extLst>
          </p:cNvPr>
          <p:cNvSpPr/>
          <p:nvPr/>
        </p:nvSpPr>
        <p:spPr>
          <a:xfrm>
            <a:off x="8340635" y="2962486"/>
            <a:ext cx="1742041" cy="978500"/>
          </a:xfrm>
          <a:prstGeom prst="wedgeEllipseCallout">
            <a:avLst>
              <a:gd name="adj1" fmla="val 36959"/>
              <a:gd name="adj2" fmla="val 7949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+mj-lt"/>
              </a:rPr>
              <a:t>null (‘\0’)</a:t>
            </a:r>
            <a:r>
              <a:rPr lang="ko-KR" altLang="en-US" sz="1600" dirty="0">
                <a:solidFill>
                  <a:sysClr val="windowText" lastClr="000000"/>
                </a:solidFill>
                <a:latin typeface="+mj-lt"/>
              </a:rPr>
              <a:t>로 자동초기화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544308" y="1831651"/>
            <a:ext cx="771366" cy="585193"/>
          </a:xfrm>
          <a:prstGeom prst="straightConnector1">
            <a:avLst/>
          </a:prstGeom>
          <a:ln w="38100">
            <a:solidFill>
              <a:srgbClr val="1E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938287" y="1831651"/>
            <a:ext cx="1524862" cy="606827"/>
          </a:xfrm>
          <a:prstGeom prst="straightConnector1">
            <a:avLst/>
          </a:prstGeom>
          <a:ln w="28575">
            <a:solidFill>
              <a:srgbClr val="1E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88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변수의 초기화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4004" y="1757883"/>
            <a:ext cx="6096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각 구조체의 변수는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개의 멤버를 가짐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*/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student {      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number;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name [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 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score;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  part1 = {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</a:rPr>
              <a:t>handong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95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part2 = {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"university"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77555" y="1943201"/>
            <a:ext cx="2438400" cy="609600"/>
          </a:xfrm>
          <a:prstGeom prst="rect">
            <a:avLst/>
          </a:prstGeom>
          <a:solidFill>
            <a:srgbClr val="E4DD37">
              <a:alpha val="4000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479484" y="191203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9370479" y="194320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404481" y="1565376"/>
            <a:ext cx="613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part1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711071" y="2459663"/>
            <a:ext cx="23052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tx2"/>
                </a:solidFill>
                <a:latin typeface="+mj-lt"/>
              </a:rPr>
              <a:t>number    name        score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030971" y="2047560"/>
            <a:ext cx="2297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1     </a:t>
            </a:r>
            <a:r>
              <a:rPr lang="en-US" altLang="ko-KR" sz="1600" dirty="0" err="1">
                <a:latin typeface="+mj-lt"/>
              </a:rPr>
              <a:t>handong</a:t>
            </a:r>
            <a:r>
              <a:rPr lang="en-US" altLang="ko-KR" sz="1600" dirty="0">
                <a:latin typeface="+mj-lt"/>
              </a:rPr>
              <a:t>       95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889995" y="3468077"/>
            <a:ext cx="2438400" cy="609600"/>
          </a:xfrm>
          <a:prstGeom prst="rect">
            <a:avLst/>
          </a:prstGeom>
          <a:solidFill>
            <a:srgbClr val="E4DD37">
              <a:alpha val="4000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8394820" y="346807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9374729" y="348440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416921" y="3090253"/>
            <a:ext cx="6524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part2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690813" y="4022348"/>
            <a:ext cx="23982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tx2"/>
                </a:solidFill>
                <a:latin typeface="+mj-lt"/>
              </a:rPr>
              <a:t>number   name           score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909195" y="3590900"/>
            <a:ext cx="23457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2      university      80</a:t>
            </a:r>
          </a:p>
        </p:txBody>
      </p:sp>
    </p:spTree>
    <p:extLst>
      <p:ext uri="{BB962C8B-B14F-4D97-AF65-F5344CB8AC3E}">
        <p14:creationId xmlns:p14="http://schemas.microsoft.com/office/powerpoint/2010/main" val="3781748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변수 선언 비교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구조체의 변수선언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27255" y="2522956"/>
            <a:ext cx="2851211" cy="186234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dirty="0">
                <a:latin typeface="+mj-lt"/>
              </a:rPr>
              <a:t>[Ex]    </a:t>
            </a:r>
            <a:r>
              <a:rPr lang="en-US" altLang="ko-KR" dirty="0" err="1">
                <a:latin typeface="+mj-lt"/>
                <a:ea typeface="새굴림" pitchFamily="18" charset="-127"/>
              </a:rPr>
              <a:t>struct</a:t>
            </a:r>
            <a:r>
              <a:rPr lang="en-US" altLang="ko-KR" dirty="0">
                <a:latin typeface="+mj-lt"/>
                <a:ea typeface="새굴림" pitchFamily="18" charset="-127"/>
              </a:rPr>
              <a:t>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	  </a:t>
            </a:r>
            <a:r>
              <a:rPr lang="en-US" altLang="ko-KR" dirty="0" err="1">
                <a:latin typeface="+mj-lt"/>
                <a:ea typeface="새굴림" pitchFamily="18" charset="-127"/>
              </a:rPr>
              <a:t>int</a:t>
            </a:r>
            <a:r>
              <a:rPr lang="en-US" altLang="ko-KR" dirty="0">
                <a:latin typeface="+mj-lt"/>
                <a:ea typeface="새굴림" pitchFamily="18" charset="-127"/>
              </a:rPr>
              <a:t> number;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             char name[20];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             </a:t>
            </a:r>
            <a:r>
              <a:rPr lang="en-US" altLang="ko-KR" dirty="0" err="1">
                <a:latin typeface="+mj-lt"/>
                <a:ea typeface="새굴림" pitchFamily="18" charset="-127"/>
              </a:rPr>
              <a:t>int</a:t>
            </a:r>
            <a:r>
              <a:rPr lang="en-US" altLang="ko-KR" dirty="0">
                <a:latin typeface="+mj-lt"/>
                <a:ea typeface="새굴림" pitchFamily="18" charset="-127"/>
              </a:rPr>
              <a:t> </a:t>
            </a:r>
            <a:r>
              <a:rPr lang="en-US" altLang="ko-KR" dirty="0" err="1">
                <a:latin typeface="+mj-lt"/>
                <a:ea typeface="새굴림" pitchFamily="18" charset="-127"/>
              </a:rPr>
              <a:t>on_hand</a:t>
            </a:r>
            <a:r>
              <a:rPr lang="en-US" altLang="ko-KR" dirty="0">
                <a:latin typeface="+mj-lt"/>
                <a:ea typeface="새굴림" pitchFamily="18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        } part1;</a:t>
            </a:r>
            <a:endParaRPr lang="en-US" altLang="ko-KR" dirty="0">
              <a:solidFill>
                <a:srgbClr val="008000"/>
              </a:solidFill>
              <a:latin typeface="+mj-lt"/>
              <a:ea typeface="새굴림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0257" y="2512605"/>
            <a:ext cx="2412556" cy="186234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   </a:t>
            </a:r>
            <a:r>
              <a:rPr lang="en-US" altLang="ko-KR" dirty="0" err="1">
                <a:latin typeface="+mj-lt"/>
                <a:ea typeface="새굴림" pitchFamily="18" charset="-127"/>
              </a:rPr>
              <a:t>struct</a:t>
            </a:r>
            <a:r>
              <a:rPr lang="en-US" altLang="ko-KR" dirty="0">
                <a:latin typeface="+mj-lt"/>
                <a:ea typeface="새굴림" pitchFamily="18" charset="-127"/>
              </a:rPr>
              <a:t>  {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       </a:t>
            </a:r>
            <a:r>
              <a:rPr lang="en-US" altLang="ko-KR" dirty="0" err="1">
                <a:latin typeface="+mj-lt"/>
                <a:ea typeface="새굴림" pitchFamily="18" charset="-127"/>
              </a:rPr>
              <a:t>int</a:t>
            </a:r>
            <a:r>
              <a:rPr lang="en-US" altLang="ko-KR" dirty="0">
                <a:latin typeface="+mj-lt"/>
                <a:ea typeface="새굴림" pitchFamily="18" charset="-127"/>
              </a:rPr>
              <a:t> number;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       char name[20];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       </a:t>
            </a:r>
            <a:r>
              <a:rPr lang="en-US" altLang="ko-KR" dirty="0" err="1">
                <a:latin typeface="+mj-lt"/>
                <a:ea typeface="새굴림" pitchFamily="18" charset="-127"/>
              </a:rPr>
              <a:t>int</a:t>
            </a:r>
            <a:r>
              <a:rPr lang="en-US" altLang="ko-KR" dirty="0">
                <a:latin typeface="+mj-lt"/>
                <a:ea typeface="새굴림" pitchFamily="18" charset="-127"/>
              </a:rPr>
              <a:t> </a:t>
            </a:r>
            <a:r>
              <a:rPr lang="en-US" altLang="ko-KR" dirty="0" err="1">
                <a:latin typeface="+mj-lt"/>
                <a:ea typeface="새굴림" pitchFamily="18" charset="-127"/>
              </a:rPr>
              <a:t>on_hand</a:t>
            </a:r>
            <a:r>
              <a:rPr lang="en-US" altLang="ko-KR" dirty="0">
                <a:latin typeface="+mj-lt"/>
                <a:ea typeface="새굴림" pitchFamily="18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   } part2 ;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070753" y="2460345"/>
            <a:ext cx="3999749" cy="196686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>
                <a:latin typeface="+mj-lt"/>
              </a:rPr>
              <a:t>[Ex]   struct</a:t>
            </a:r>
            <a:r>
              <a:rPr lang="en-US" altLang="ko-KR">
                <a:solidFill>
                  <a:srgbClr val="3366FF"/>
                </a:solidFill>
                <a:latin typeface="+mj-lt"/>
              </a:rPr>
              <a:t> part </a:t>
            </a:r>
            <a:r>
              <a:rPr lang="en-US" altLang="ko-KR">
                <a:latin typeface="+mj-lt"/>
              </a:rPr>
              <a:t>{</a:t>
            </a:r>
          </a:p>
          <a:p>
            <a:pPr>
              <a:lnSpc>
                <a:spcPct val="105000"/>
              </a:lnSpc>
              <a:defRPr/>
            </a:pPr>
            <a:r>
              <a:rPr lang="en-US" altLang="ko-KR">
                <a:latin typeface="+mj-lt"/>
              </a:rPr>
              <a:t>	    int  number;</a:t>
            </a:r>
          </a:p>
          <a:p>
            <a:pPr>
              <a:lnSpc>
                <a:spcPct val="105000"/>
              </a:lnSpc>
              <a:defRPr/>
            </a:pPr>
            <a:r>
              <a:rPr lang="en-US" altLang="ko-KR">
                <a:latin typeface="+mj-lt"/>
              </a:rPr>
              <a:t>	    char  name [20] ;</a:t>
            </a:r>
          </a:p>
          <a:p>
            <a:pPr>
              <a:lnSpc>
                <a:spcPct val="105000"/>
              </a:lnSpc>
              <a:defRPr/>
            </a:pPr>
            <a:r>
              <a:rPr lang="en-US" altLang="ko-KR">
                <a:latin typeface="+mj-lt"/>
              </a:rPr>
              <a:t>	    int  on_hand;</a:t>
            </a:r>
          </a:p>
          <a:p>
            <a:pPr>
              <a:lnSpc>
                <a:spcPct val="105000"/>
              </a:lnSpc>
              <a:defRPr/>
            </a:pPr>
            <a:r>
              <a:rPr lang="en-US" altLang="ko-KR">
                <a:latin typeface="+mj-lt"/>
              </a:rPr>
              <a:t>         } part1, part2;</a:t>
            </a:r>
          </a:p>
          <a:p>
            <a:pPr>
              <a:lnSpc>
                <a:spcPct val="105000"/>
              </a:lnSpc>
              <a:defRPr/>
            </a:pPr>
            <a:r>
              <a:rPr lang="en-US" altLang="ko-KR">
                <a:latin typeface="+mj-lt"/>
              </a:rPr>
              <a:t>         struct </a:t>
            </a:r>
            <a:r>
              <a:rPr lang="en-US" altLang="ko-KR">
                <a:solidFill>
                  <a:srgbClr val="0000FF"/>
                </a:solidFill>
                <a:latin typeface="+mj-lt"/>
              </a:rPr>
              <a:t>part</a:t>
            </a:r>
            <a:r>
              <a:rPr lang="en-US" altLang="ko-KR">
                <a:latin typeface="+mj-lt"/>
              </a:rPr>
              <a:t> part3, part4;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31739" y="4478695"/>
            <a:ext cx="3172480" cy="775664"/>
          </a:xfrm>
          <a:prstGeom prst="roundRect">
            <a:avLst/>
          </a:prstGeom>
          <a:solidFill>
            <a:srgbClr val="FFC000">
              <a:alpha val="76863"/>
            </a:srgbClr>
          </a:solidFill>
          <a:ln w="19050" algn="ctr">
            <a:solidFill>
              <a:srgbClr val="B0A91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dirty="0">
                <a:latin typeface="+mj-lt"/>
              </a:rPr>
              <a:t>part1, part2, part3, part4 </a:t>
            </a:r>
            <a:br>
              <a:rPr lang="en-US" altLang="ko-KR" dirty="0">
                <a:latin typeface="+mj-lt"/>
              </a:rPr>
            </a:br>
            <a:r>
              <a:rPr lang="ko-KR" altLang="en-US" dirty="0">
                <a:latin typeface="+mj-lt"/>
              </a:rPr>
              <a:t>모두 사용가능</a:t>
            </a:r>
            <a:endParaRPr lang="en-US" altLang="ko-KR" dirty="0">
              <a:latin typeface="+mj-lt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431762" y="4442034"/>
            <a:ext cx="3796989" cy="1570348"/>
          </a:xfrm>
          <a:prstGeom prst="round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dirty="0">
                <a:latin typeface="+mj-lt"/>
              </a:rPr>
              <a:t>Part1, part2 </a:t>
            </a:r>
            <a:br>
              <a:rPr lang="en-US" altLang="ko-KR" dirty="0">
                <a:latin typeface="+mj-lt"/>
              </a:rPr>
            </a:br>
            <a:r>
              <a:rPr lang="ko-KR" altLang="en-US" dirty="0">
                <a:latin typeface="+mj-lt"/>
              </a:rPr>
              <a:t>모두 사용 불가 </a:t>
            </a:r>
            <a:br>
              <a:rPr lang="en-US" altLang="ko-KR" dirty="0">
                <a:latin typeface="+mj-lt"/>
              </a:rPr>
            </a:br>
            <a:r>
              <a:rPr lang="ko-KR" altLang="en-US" dirty="0">
                <a:latin typeface="+mj-lt"/>
              </a:rPr>
              <a:t>구조체 </a:t>
            </a:r>
            <a:r>
              <a:rPr lang="en-US" altLang="ko-KR" dirty="0">
                <a:latin typeface="+mj-lt"/>
              </a:rPr>
              <a:t>tag</a:t>
            </a:r>
            <a:r>
              <a:rPr lang="ko-KR" altLang="en-US" dirty="0">
                <a:latin typeface="+mj-lt"/>
              </a:rPr>
              <a:t>명이 없고 별칭만 있음</a:t>
            </a:r>
            <a:endParaRPr lang="en-US" altLang="ko-KR" dirty="0">
              <a:latin typeface="+mj-lt"/>
            </a:endParaRPr>
          </a:p>
          <a:p>
            <a:pPr algn="ctr">
              <a:defRPr/>
            </a:pPr>
            <a:r>
              <a:rPr lang="ko-KR" altLang="en-US" dirty="0">
                <a:latin typeface="+mj-lt"/>
              </a:rPr>
              <a:t>선언은 가능하나 사용불가</a:t>
            </a:r>
            <a:endParaRPr lang="en-US" altLang="ko-KR" dirty="0">
              <a:latin typeface="+mj-lt"/>
            </a:endParaRPr>
          </a:p>
          <a:p>
            <a:pPr algn="ctr">
              <a:defRPr/>
            </a:pPr>
            <a:r>
              <a:rPr lang="en-US" altLang="ko-KR" dirty="0" err="1">
                <a:latin typeface="+mj-lt"/>
              </a:rPr>
              <a:t>typedef</a:t>
            </a:r>
            <a:r>
              <a:rPr lang="ko-KR" altLang="en-US" dirty="0">
                <a:latin typeface="+mj-lt"/>
              </a:rPr>
              <a:t>를 추가하여 사용가능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158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변수와 대입 연산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구조체의 복사</a:t>
            </a:r>
            <a:endParaRPr lang="en-US" altLang="ko-KR" dirty="0"/>
          </a:p>
          <a:p>
            <a:pPr lvl="1"/>
            <a:r>
              <a:rPr lang="ko-KR" altLang="en-US" dirty="0"/>
              <a:t>구조체 변수에 대입연산자</a:t>
            </a:r>
            <a:r>
              <a:rPr lang="en-US" altLang="ko-KR" dirty="0"/>
              <a:t>(=)</a:t>
            </a:r>
            <a:r>
              <a:rPr lang="ko-KR" altLang="en-US" dirty="0"/>
              <a:t>사용 가능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33</a:t>
            </a:fld>
            <a:endParaRPr lang="en-US"/>
          </a:p>
        </p:txBody>
      </p:sp>
      <p:sp>
        <p:nvSpPr>
          <p:cNvPr id="6" name="직사각형 32">
            <a:extLst>
              <a:ext uri="{FF2B5EF4-FFF2-40B4-BE49-F238E27FC236}">
                <a16:creationId xmlns:a16="http://schemas.microsoft.com/office/drawing/2014/main" id="{1E7AE2B6-1B28-4A2E-88ED-FF1FD7309461}"/>
              </a:ext>
            </a:extLst>
          </p:cNvPr>
          <p:cNvSpPr/>
          <p:nvPr/>
        </p:nvSpPr>
        <p:spPr>
          <a:xfrm>
            <a:off x="4658352" y="3571921"/>
            <a:ext cx="236923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8A6C1D92-1E56-4E60-B061-51D3414FDA8F}"/>
              </a:ext>
            </a:extLst>
          </p:cNvPr>
          <p:cNvSpPr/>
          <p:nvPr/>
        </p:nvSpPr>
        <p:spPr>
          <a:xfrm>
            <a:off x="1097541" y="2510778"/>
            <a:ext cx="4104456" cy="6123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1B54E398-256D-4799-9A2B-3112BEE8002B}"/>
              </a:ext>
            </a:extLst>
          </p:cNvPr>
          <p:cNvSpPr/>
          <p:nvPr/>
        </p:nvSpPr>
        <p:spPr>
          <a:xfrm>
            <a:off x="1251458" y="2612843"/>
            <a:ext cx="782187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7">
            <a:extLst>
              <a:ext uri="{FF2B5EF4-FFF2-40B4-BE49-F238E27FC236}">
                <a16:creationId xmlns:a16="http://schemas.microsoft.com/office/drawing/2014/main" id="{64D56979-CEF0-4F18-A527-3D97DBFD2AB5}"/>
              </a:ext>
            </a:extLst>
          </p:cNvPr>
          <p:cNvSpPr/>
          <p:nvPr/>
        </p:nvSpPr>
        <p:spPr>
          <a:xfrm>
            <a:off x="2235725" y="2612843"/>
            <a:ext cx="782187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8">
            <a:extLst>
              <a:ext uri="{FF2B5EF4-FFF2-40B4-BE49-F238E27FC236}">
                <a16:creationId xmlns:a16="http://schemas.microsoft.com/office/drawing/2014/main" id="{1D2B079D-AD95-4033-AF5B-911C289A8FBC}"/>
              </a:ext>
            </a:extLst>
          </p:cNvPr>
          <p:cNvSpPr/>
          <p:nvPr/>
        </p:nvSpPr>
        <p:spPr>
          <a:xfrm>
            <a:off x="3219992" y="2612843"/>
            <a:ext cx="974808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0.0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7391D-A509-4D8A-AC81-D20C3FCAE457}"/>
              </a:ext>
            </a:extLst>
          </p:cNvPr>
          <p:cNvSpPr txBox="1"/>
          <p:nvPr/>
        </p:nvSpPr>
        <p:spPr>
          <a:xfrm>
            <a:off x="1177130" y="2805481"/>
            <a:ext cx="4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0FF75-FC87-4431-9286-C1607B7096C7}"/>
              </a:ext>
            </a:extLst>
          </p:cNvPr>
          <p:cNvSpPr txBox="1"/>
          <p:nvPr/>
        </p:nvSpPr>
        <p:spPr>
          <a:xfrm>
            <a:off x="2719955" y="3100184"/>
            <a:ext cx="102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sam2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직사각형 14">
            <a:extLst>
              <a:ext uri="{FF2B5EF4-FFF2-40B4-BE49-F238E27FC236}">
                <a16:creationId xmlns:a16="http://schemas.microsoft.com/office/drawing/2014/main" id="{B05D9766-E28C-497C-B6B6-3E0B5B0EAFBF}"/>
              </a:ext>
            </a:extLst>
          </p:cNvPr>
          <p:cNvSpPr/>
          <p:nvPr/>
        </p:nvSpPr>
        <p:spPr>
          <a:xfrm>
            <a:off x="4396880" y="2612843"/>
            <a:ext cx="606654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239F2-559F-4EC7-89A8-06E2427754D1}"/>
              </a:ext>
            </a:extLst>
          </p:cNvPr>
          <p:cNvSpPr txBox="1"/>
          <p:nvPr/>
        </p:nvSpPr>
        <p:spPr>
          <a:xfrm>
            <a:off x="2198561" y="2805481"/>
            <a:ext cx="4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y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FF0FED-F6AD-4FF9-9759-44A9300AE539}"/>
              </a:ext>
            </a:extLst>
          </p:cNvPr>
          <p:cNvSpPr txBox="1"/>
          <p:nvPr/>
        </p:nvSpPr>
        <p:spPr>
          <a:xfrm>
            <a:off x="3158249" y="2805481"/>
            <a:ext cx="4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FBD92-24AF-41E7-8ED5-75339748C356}"/>
              </a:ext>
            </a:extLst>
          </p:cNvPr>
          <p:cNvSpPr txBox="1"/>
          <p:nvPr/>
        </p:nvSpPr>
        <p:spPr>
          <a:xfrm>
            <a:off x="4427736" y="2805481"/>
            <a:ext cx="410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직사각형 20">
            <a:extLst>
              <a:ext uri="{FF2B5EF4-FFF2-40B4-BE49-F238E27FC236}">
                <a16:creationId xmlns:a16="http://schemas.microsoft.com/office/drawing/2014/main" id="{F22DAD69-6D7C-4972-A7F3-3913F99C6EC4}"/>
              </a:ext>
            </a:extLst>
          </p:cNvPr>
          <p:cNvSpPr/>
          <p:nvPr/>
        </p:nvSpPr>
        <p:spPr>
          <a:xfrm>
            <a:off x="6223373" y="2508170"/>
            <a:ext cx="4104456" cy="6123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id="{BF83F7A1-6BD9-405E-A9A9-7C71F03A7B21}"/>
              </a:ext>
            </a:extLst>
          </p:cNvPr>
          <p:cNvSpPr/>
          <p:nvPr/>
        </p:nvSpPr>
        <p:spPr>
          <a:xfrm>
            <a:off x="6377290" y="2610235"/>
            <a:ext cx="782187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84EE1846-3D17-4CAB-B611-4D20C1EFEB9E}"/>
              </a:ext>
            </a:extLst>
          </p:cNvPr>
          <p:cNvSpPr/>
          <p:nvPr/>
        </p:nvSpPr>
        <p:spPr>
          <a:xfrm>
            <a:off x="7361557" y="2610235"/>
            <a:ext cx="782187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직사각형 23">
            <a:extLst>
              <a:ext uri="{FF2B5EF4-FFF2-40B4-BE49-F238E27FC236}">
                <a16:creationId xmlns:a16="http://schemas.microsoft.com/office/drawing/2014/main" id="{DD4831FA-5B8D-4A03-BED5-FC20049942BB}"/>
              </a:ext>
            </a:extLst>
          </p:cNvPr>
          <p:cNvSpPr/>
          <p:nvPr/>
        </p:nvSpPr>
        <p:spPr>
          <a:xfrm>
            <a:off x="8345824" y="2610235"/>
            <a:ext cx="974808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3.2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FB303D-7918-46A7-B68B-DC4A27C34A87}"/>
              </a:ext>
            </a:extLst>
          </p:cNvPr>
          <p:cNvSpPr txBox="1"/>
          <p:nvPr/>
        </p:nvSpPr>
        <p:spPr>
          <a:xfrm>
            <a:off x="6302962" y="2802873"/>
            <a:ext cx="4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55C677-6748-49BC-9C58-4F0E7DC033AA}"/>
              </a:ext>
            </a:extLst>
          </p:cNvPr>
          <p:cNvSpPr txBox="1"/>
          <p:nvPr/>
        </p:nvSpPr>
        <p:spPr>
          <a:xfrm>
            <a:off x="7845787" y="3097576"/>
            <a:ext cx="102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sam1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직사각형 26">
            <a:extLst>
              <a:ext uri="{FF2B5EF4-FFF2-40B4-BE49-F238E27FC236}">
                <a16:creationId xmlns:a16="http://schemas.microsoft.com/office/drawing/2014/main" id="{DA44D68A-AD26-492F-A0A7-18E687088B6A}"/>
              </a:ext>
            </a:extLst>
          </p:cNvPr>
          <p:cNvSpPr/>
          <p:nvPr/>
        </p:nvSpPr>
        <p:spPr>
          <a:xfrm>
            <a:off x="9522712" y="2610235"/>
            <a:ext cx="606654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E225EC-1862-4240-BE29-C8076F78FA81}"/>
              </a:ext>
            </a:extLst>
          </p:cNvPr>
          <p:cNvSpPr txBox="1"/>
          <p:nvPr/>
        </p:nvSpPr>
        <p:spPr>
          <a:xfrm>
            <a:off x="7324393" y="2802873"/>
            <a:ext cx="4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y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2FD00A-364A-4DCB-A68C-CABFDC4DC36C}"/>
              </a:ext>
            </a:extLst>
          </p:cNvPr>
          <p:cNvSpPr txBox="1"/>
          <p:nvPr/>
        </p:nvSpPr>
        <p:spPr>
          <a:xfrm>
            <a:off x="8284081" y="2802873"/>
            <a:ext cx="4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699EAA-6126-4F3B-837E-62AB41D3B38F}"/>
              </a:ext>
            </a:extLst>
          </p:cNvPr>
          <p:cNvSpPr txBox="1"/>
          <p:nvPr/>
        </p:nvSpPr>
        <p:spPr>
          <a:xfrm>
            <a:off x="9553568" y="2802873"/>
            <a:ext cx="410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8F23EC-67EE-4BB3-8D64-36FBD4996072}"/>
              </a:ext>
            </a:extLst>
          </p:cNvPr>
          <p:cNvSpPr txBox="1"/>
          <p:nvPr/>
        </p:nvSpPr>
        <p:spPr>
          <a:xfrm>
            <a:off x="5267328" y="2153801"/>
            <a:ext cx="102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Before</a:t>
            </a:r>
            <a:endParaRPr lang="ko-KR" altLang="en-US" b="1" dirty="0"/>
          </a:p>
        </p:txBody>
      </p:sp>
      <p:sp>
        <p:nvSpPr>
          <p:cNvPr id="28" name="직사각형 31">
            <a:extLst>
              <a:ext uri="{FF2B5EF4-FFF2-40B4-BE49-F238E27FC236}">
                <a16:creationId xmlns:a16="http://schemas.microsoft.com/office/drawing/2014/main" id="{671A4FB3-2B24-4BA2-ACD6-015B5AB08569}"/>
              </a:ext>
            </a:extLst>
          </p:cNvPr>
          <p:cNvSpPr/>
          <p:nvPr/>
        </p:nvSpPr>
        <p:spPr>
          <a:xfrm>
            <a:off x="4595766" y="3503698"/>
            <a:ext cx="23692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sam2  =  sam1 ;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33">
            <a:extLst>
              <a:ext uri="{FF2B5EF4-FFF2-40B4-BE49-F238E27FC236}">
                <a16:creationId xmlns:a16="http://schemas.microsoft.com/office/drawing/2014/main" id="{604CBAC6-28D6-4A89-9542-10C9CE89A4B3}"/>
              </a:ext>
            </a:extLst>
          </p:cNvPr>
          <p:cNvSpPr/>
          <p:nvPr/>
        </p:nvSpPr>
        <p:spPr>
          <a:xfrm>
            <a:off x="1097541" y="4287580"/>
            <a:ext cx="4104456" cy="6123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직사각형 34">
            <a:extLst>
              <a:ext uri="{FF2B5EF4-FFF2-40B4-BE49-F238E27FC236}">
                <a16:creationId xmlns:a16="http://schemas.microsoft.com/office/drawing/2014/main" id="{774DD682-CE6F-4757-B931-15AEA2E31B71}"/>
              </a:ext>
            </a:extLst>
          </p:cNvPr>
          <p:cNvSpPr/>
          <p:nvPr/>
        </p:nvSpPr>
        <p:spPr>
          <a:xfrm>
            <a:off x="1251458" y="4389645"/>
            <a:ext cx="782187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5">
            <a:extLst>
              <a:ext uri="{FF2B5EF4-FFF2-40B4-BE49-F238E27FC236}">
                <a16:creationId xmlns:a16="http://schemas.microsoft.com/office/drawing/2014/main" id="{D35C8C0D-815B-412C-85EC-DA4C686A9E39}"/>
              </a:ext>
            </a:extLst>
          </p:cNvPr>
          <p:cNvSpPr/>
          <p:nvPr/>
        </p:nvSpPr>
        <p:spPr>
          <a:xfrm>
            <a:off x="2235725" y="4389645"/>
            <a:ext cx="782187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6">
            <a:extLst>
              <a:ext uri="{FF2B5EF4-FFF2-40B4-BE49-F238E27FC236}">
                <a16:creationId xmlns:a16="http://schemas.microsoft.com/office/drawing/2014/main" id="{CEF3F680-5103-4E09-A133-1FB896A87A1F}"/>
              </a:ext>
            </a:extLst>
          </p:cNvPr>
          <p:cNvSpPr/>
          <p:nvPr/>
        </p:nvSpPr>
        <p:spPr>
          <a:xfrm>
            <a:off x="3219992" y="4389645"/>
            <a:ext cx="974808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3.2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54280-3E08-4D69-8D74-FD132F8ED42C}"/>
              </a:ext>
            </a:extLst>
          </p:cNvPr>
          <p:cNvSpPr txBox="1"/>
          <p:nvPr/>
        </p:nvSpPr>
        <p:spPr>
          <a:xfrm>
            <a:off x="1177130" y="4582283"/>
            <a:ext cx="4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92FF87-AD00-4691-8DEF-3F870E5479BC}"/>
              </a:ext>
            </a:extLst>
          </p:cNvPr>
          <p:cNvSpPr txBox="1"/>
          <p:nvPr/>
        </p:nvSpPr>
        <p:spPr>
          <a:xfrm>
            <a:off x="2719955" y="4876986"/>
            <a:ext cx="102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sam2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5" name="직사각형 39">
            <a:extLst>
              <a:ext uri="{FF2B5EF4-FFF2-40B4-BE49-F238E27FC236}">
                <a16:creationId xmlns:a16="http://schemas.microsoft.com/office/drawing/2014/main" id="{EF6FA21B-AD53-48F9-B3B0-F6FE1560905C}"/>
              </a:ext>
            </a:extLst>
          </p:cNvPr>
          <p:cNvSpPr/>
          <p:nvPr/>
        </p:nvSpPr>
        <p:spPr>
          <a:xfrm>
            <a:off x="4396880" y="4389645"/>
            <a:ext cx="606654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DF00C9-5D1C-4F97-B123-2AFAB6598421}"/>
              </a:ext>
            </a:extLst>
          </p:cNvPr>
          <p:cNvSpPr txBox="1"/>
          <p:nvPr/>
        </p:nvSpPr>
        <p:spPr>
          <a:xfrm>
            <a:off x="2198561" y="4582283"/>
            <a:ext cx="4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y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E803-B09A-4B66-8F58-53BAE0D4330F}"/>
              </a:ext>
            </a:extLst>
          </p:cNvPr>
          <p:cNvSpPr txBox="1"/>
          <p:nvPr/>
        </p:nvSpPr>
        <p:spPr>
          <a:xfrm>
            <a:off x="3158249" y="4582283"/>
            <a:ext cx="4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9ACAA-93A6-4C69-BDEA-CA526095F934}"/>
              </a:ext>
            </a:extLst>
          </p:cNvPr>
          <p:cNvSpPr txBox="1"/>
          <p:nvPr/>
        </p:nvSpPr>
        <p:spPr>
          <a:xfrm>
            <a:off x="4427736" y="4582283"/>
            <a:ext cx="410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9" name="직사각형 43">
            <a:extLst>
              <a:ext uri="{FF2B5EF4-FFF2-40B4-BE49-F238E27FC236}">
                <a16:creationId xmlns:a16="http://schemas.microsoft.com/office/drawing/2014/main" id="{46EB8F21-42A5-4DDB-AA89-0FE3DC05E4B3}"/>
              </a:ext>
            </a:extLst>
          </p:cNvPr>
          <p:cNvSpPr/>
          <p:nvPr/>
        </p:nvSpPr>
        <p:spPr>
          <a:xfrm>
            <a:off x="6223373" y="4284972"/>
            <a:ext cx="4104456" cy="6123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0" name="직사각형 44">
            <a:extLst>
              <a:ext uri="{FF2B5EF4-FFF2-40B4-BE49-F238E27FC236}">
                <a16:creationId xmlns:a16="http://schemas.microsoft.com/office/drawing/2014/main" id="{AFBD7E4D-18CE-4DAB-AF54-5FC4780D2836}"/>
              </a:ext>
            </a:extLst>
          </p:cNvPr>
          <p:cNvSpPr/>
          <p:nvPr/>
        </p:nvSpPr>
        <p:spPr>
          <a:xfrm>
            <a:off x="6377290" y="4387037"/>
            <a:ext cx="782187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5">
            <a:extLst>
              <a:ext uri="{FF2B5EF4-FFF2-40B4-BE49-F238E27FC236}">
                <a16:creationId xmlns:a16="http://schemas.microsoft.com/office/drawing/2014/main" id="{E0C770D6-CAF5-45DF-B000-D856775F3B0A}"/>
              </a:ext>
            </a:extLst>
          </p:cNvPr>
          <p:cNvSpPr/>
          <p:nvPr/>
        </p:nvSpPr>
        <p:spPr>
          <a:xfrm>
            <a:off x="7361557" y="4387037"/>
            <a:ext cx="782187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직사각형 46">
            <a:extLst>
              <a:ext uri="{FF2B5EF4-FFF2-40B4-BE49-F238E27FC236}">
                <a16:creationId xmlns:a16="http://schemas.microsoft.com/office/drawing/2014/main" id="{D96D13C9-9F5B-4C1D-AE4C-9D89E46E015B}"/>
              </a:ext>
            </a:extLst>
          </p:cNvPr>
          <p:cNvSpPr/>
          <p:nvPr/>
        </p:nvSpPr>
        <p:spPr>
          <a:xfrm>
            <a:off x="8345824" y="4387037"/>
            <a:ext cx="974808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3.2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E94209-AF92-43AE-A768-179B3DC3CC7F}"/>
              </a:ext>
            </a:extLst>
          </p:cNvPr>
          <p:cNvSpPr txBox="1"/>
          <p:nvPr/>
        </p:nvSpPr>
        <p:spPr>
          <a:xfrm>
            <a:off x="6302962" y="4579675"/>
            <a:ext cx="4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EDAF8C-7E0F-48F1-B817-D548F088FD54}"/>
              </a:ext>
            </a:extLst>
          </p:cNvPr>
          <p:cNvSpPr txBox="1"/>
          <p:nvPr/>
        </p:nvSpPr>
        <p:spPr>
          <a:xfrm>
            <a:off x="7845787" y="4874378"/>
            <a:ext cx="102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sam1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직사각형 49">
            <a:extLst>
              <a:ext uri="{FF2B5EF4-FFF2-40B4-BE49-F238E27FC236}">
                <a16:creationId xmlns:a16="http://schemas.microsoft.com/office/drawing/2014/main" id="{A822B8C0-2B53-4189-94B4-6E4F5426C1EE}"/>
              </a:ext>
            </a:extLst>
          </p:cNvPr>
          <p:cNvSpPr/>
          <p:nvPr/>
        </p:nvSpPr>
        <p:spPr>
          <a:xfrm>
            <a:off x="9522712" y="4387037"/>
            <a:ext cx="606654" cy="255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3C86BF-42CD-4264-9D28-1E7D185199ED}"/>
              </a:ext>
            </a:extLst>
          </p:cNvPr>
          <p:cNvSpPr txBox="1"/>
          <p:nvPr/>
        </p:nvSpPr>
        <p:spPr>
          <a:xfrm>
            <a:off x="7324393" y="4579675"/>
            <a:ext cx="4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y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CFD53D-11A4-4F9B-8348-9EB6CE8C833C}"/>
              </a:ext>
            </a:extLst>
          </p:cNvPr>
          <p:cNvSpPr txBox="1"/>
          <p:nvPr/>
        </p:nvSpPr>
        <p:spPr>
          <a:xfrm>
            <a:off x="8284081" y="4579675"/>
            <a:ext cx="4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AB7951-D4BE-4140-8707-FB16B4A746B4}"/>
              </a:ext>
            </a:extLst>
          </p:cNvPr>
          <p:cNvSpPr txBox="1"/>
          <p:nvPr/>
        </p:nvSpPr>
        <p:spPr>
          <a:xfrm>
            <a:off x="9553568" y="4579675"/>
            <a:ext cx="410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3B18DE-F846-46DB-998E-3E7F2B307853}"/>
              </a:ext>
            </a:extLst>
          </p:cNvPr>
          <p:cNvSpPr txBox="1"/>
          <p:nvPr/>
        </p:nvSpPr>
        <p:spPr>
          <a:xfrm>
            <a:off x="5360385" y="4874378"/>
            <a:ext cx="102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After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36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초기화 예시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2623" y="1096514"/>
            <a:ext cx="7520198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phnum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age;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 man, woman={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홍연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"010-1111-2222, 28"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man=woman;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"man:%s %s %d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phnum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"woman:%s %s %d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woman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woman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phnum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woman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"man:%s %s %d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phnum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"woman:%s %s %d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woman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woman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phnum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woman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8976" y="4645606"/>
            <a:ext cx="3862574" cy="117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78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구조체의 멤버 접근 연산자 </a:t>
            </a:r>
            <a:r>
              <a:rPr lang="en-US" altLang="ko-KR" dirty="0"/>
              <a:t>‘.’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구조체 멤버에 접근하기 위해서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  <a:r>
              <a:rPr lang="en-US" altLang="ko-KR" dirty="0"/>
              <a:t>’</a:t>
            </a:r>
            <a:r>
              <a:rPr lang="ko-KR" altLang="en-US" dirty="0"/>
              <a:t>연산자를 사용</a:t>
            </a:r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35</a:t>
            </a:fld>
            <a:endParaRPr lang="en-US"/>
          </a:p>
        </p:txBody>
      </p:sp>
      <p:sp>
        <p:nvSpPr>
          <p:cNvPr id="6" name="사각형: 잘린 한쪽 모서리 10">
            <a:extLst>
              <a:ext uri="{FF2B5EF4-FFF2-40B4-BE49-F238E27FC236}">
                <a16:creationId xmlns:a16="http://schemas.microsoft.com/office/drawing/2014/main" id="{E11988C2-1B81-473A-9B7D-39F0348E8106}"/>
              </a:ext>
            </a:extLst>
          </p:cNvPr>
          <p:cNvSpPr/>
          <p:nvPr/>
        </p:nvSpPr>
        <p:spPr>
          <a:xfrm>
            <a:off x="3359668" y="1129091"/>
            <a:ext cx="2880320" cy="2204883"/>
          </a:xfrm>
          <a:prstGeom prst="snip1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11">
            <a:extLst>
              <a:ext uri="{FF2B5EF4-FFF2-40B4-BE49-F238E27FC236}">
                <a16:creationId xmlns:a16="http://schemas.microsoft.com/office/drawing/2014/main" id="{63317F2F-D919-461E-95DB-5C96F28ED3FD}"/>
              </a:ext>
            </a:extLst>
          </p:cNvPr>
          <p:cNvSpPr/>
          <p:nvPr/>
        </p:nvSpPr>
        <p:spPr>
          <a:xfrm>
            <a:off x="5939293" y="1129092"/>
            <a:ext cx="300695" cy="29443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7C846-0D1C-49E7-ADFA-CBCFAE0D2BEB}"/>
              </a:ext>
            </a:extLst>
          </p:cNvPr>
          <p:cNvSpPr txBox="1"/>
          <p:nvPr/>
        </p:nvSpPr>
        <p:spPr>
          <a:xfrm>
            <a:off x="3563029" y="1302650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struct</a:t>
            </a:r>
            <a:r>
              <a:rPr lang="en-US" altLang="ko-KR" b="1" dirty="0"/>
              <a:t>	</a:t>
            </a:r>
            <a:r>
              <a:rPr lang="en-US" altLang="ko-KR" b="1" dirty="0" err="1"/>
              <a:t>sam</a:t>
            </a:r>
            <a:endParaRPr lang="en-US" altLang="ko-KR" b="1" dirty="0"/>
          </a:p>
          <a:p>
            <a:r>
              <a:rPr lang="en-US" altLang="ko-KR" b="1" dirty="0"/>
              <a:t>    {</a:t>
            </a:r>
          </a:p>
          <a:p>
            <a:r>
              <a:rPr lang="en-US" altLang="ko-KR" b="1" dirty="0"/>
              <a:t>     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 	</a:t>
            </a:r>
            <a:r>
              <a:rPr lang="en-US" altLang="ko-KR" b="1" dirty="0"/>
              <a:t>x 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   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	</a:t>
            </a:r>
            <a:r>
              <a:rPr lang="en-US" altLang="ko-KR" b="1" dirty="0"/>
              <a:t>y 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   float</a:t>
            </a:r>
            <a:r>
              <a:rPr lang="en-US" altLang="ko-KR" b="1" dirty="0"/>
              <a:t>	t ;</a:t>
            </a:r>
          </a:p>
          <a:p>
            <a:r>
              <a:rPr lang="en-US" altLang="ko-KR" b="1" dirty="0"/>
              <a:t>     </a:t>
            </a:r>
            <a:r>
              <a:rPr lang="en-US" altLang="ko-KR" b="1" dirty="0">
                <a:solidFill>
                  <a:srgbClr val="0070C0"/>
                </a:solidFill>
              </a:rPr>
              <a:t>char</a:t>
            </a:r>
            <a:r>
              <a:rPr lang="en-US" altLang="ko-KR" b="1" dirty="0"/>
              <a:t>    u;</a:t>
            </a:r>
          </a:p>
          <a:p>
            <a:r>
              <a:rPr lang="en-US" altLang="ko-KR" b="1" dirty="0"/>
              <a:t>    } sam2 ;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3882" y="1379079"/>
            <a:ext cx="2257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필드는 구조체 요소 또는 멤버라고 부른다</a:t>
            </a:r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7A104698-8097-4C3D-A65B-F99AA5A7A456}"/>
              </a:ext>
            </a:extLst>
          </p:cNvPr>
          <p:cNvSpPr/>
          <p:nvPr/>
        </p:nvSpPr>
        <p:spPr>
          <a:xfrm>
            <a:off x="3330609" y="5048133"/>
            <a:ext cx="4896544" cy="68635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4">
            <a:extLst>
              <a:ext uri="{FF2B5EF4-FFF2-40B4-BE49-F238E27FC236}">
                <a16:creationId xmlns:a16="http://schemas.microsoft.com/office/drawing/2014/main" id="{CD2629D6-CCE2-4CAA-8FBE-31F5E4C5141E}"/>
              </a:ext>
            </a:extLst>
          </p:cNvPr>
          <p:cNvSpPr/>
          <p:nvPr/>
        </p:nvSpPr>
        <p:spPr>
          <a:xfrm>
            <a:off x="3474625" y="5178212"/>
            <a:ext cx="1224136" cy="44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bg1"/>
                  </a:solidFill>
                </a:ln>
              </a:rPr>
              <a:t>7</a:t>
            </a:r>
            <a:endParaRPr lang="ko-KR" altLang="en-US" sz="2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직사각형 7">
            <a:extLst>
              <a:ext uri="{FF2B5EF4-FFF2-40B4-BE49-F238E27FC236}">
                <a16:creationId xmlns:a16="http://schemas.microsoft.com/office/drawing/2014/main" id="{326170A1-BC3E-4A9B-91A1-0141F3A644B0}"/>
              </a:ext>
            </a:extLst>
          </p:cNvPr>
          <p:cNvSpPr/>
          <p:nvPr/>
        </p:nvSpPr>
        <p:spPr>
          <a:xfrm>
            <a:off x="4907265" y="5174816"/>
            <a:ext cx="1224136" cy="43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bg1"/>
                  </a:solidFill>
                </a:ln>
              </a:rPr>
              <a:t>3</a:t>
            </a:r>
            <a:endParaRPr lang="ko-KR" altLang="en-US" sz="2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직사각형 8">
            <a:extLst>
              <a:ext uri="{FF2B5EF4-FFF2-40B4-BE49-F238E27FC236}">
                <a16:creationId xmlns:a16="http://schemas.microsoft.com/office/drawing/2014/main" id="{B29E4C66-5B70-4119-9E58-3D6CB7623C70}"/>
              </a:ext>
            </a:extLst>
          </p:cNvPr>
          <p:cNvSpPr/>
          <p:nvPr/>
        </p:nvSpPr>
        <p:spPr>
          <a:xfrm>
            <a:off x="6307897" y="5182756"/>
            <a:ext cx="1056456" cy="44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bg1"/>
                  </a:solidFill>
                </a:ln>
              </a:rPr>
              <a:t>0.0</a:t>
            </a:r>
            <a:endParaRPr lang="ko-KR" altLang="en-US" sz="2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직사각형 9">
            <a:extLst>
              <a:ext uri="{FF2B5EF4-FFF2-40B4-BE49-F238E27FC236}">
                <a16:creationId xmlns:a16="http://schemas.microsoft.com/office/drawing/2014/main" id="{E1085A8D-67CA-4211-B03C-049DBE812B3E}"/>
              </a:ext>
            </a:extLst>
          </p:cNvPr>
          <p:cNvSpPr/>
          <p:nvPr/>
        </p:nvSpPr>
        <p:spPr>
          <a:xfrm>
            <a:off x="7540065" y="5185282"/>
            <a:ext cx="542288" cy="43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bg1"/>
                  </a:solidFill>
                </a:ln>
              </a:rPr>
              <a:t>A</a:t>
            </a:r>
            <a:endParaRPr lang="ko-KR" altLang="en-US" sz="2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말풍선: 타원형 5">
            <a:extLst>
              <a:ext uri="{FF2B5EF4-FFF2-40B4-BE49-F238E27FC236}">
                <a16:creationId xmlns:a16="http://schemas.microsoft.com/office/drawing/2014/main" id="{DB10CC97-2E32-446D-A629-9C7188096BA1}"/>
              </a:ext>
            </a:extLst>
          </p:cNvPr>
          <p:cNvSpPr/>
          <p:nvPr/>
        </p:nvSpPr>
        <p:spPr>
          <a:xfrm>
            <a:off x="2826553" y="4294329"/>
            <a:ext cx="1440160" cy="528910"/>
          </a:xfrm>
          <a:prstGeom prst="wedgeEllipseCallout">
            <a:avLst>
              <a:gd name="adj1" fmla="val 32078"/>
              <a:gd name="adj2" fmla="val 105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sam2.x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말풍선: 타원형 11">
            <a:extLst>
              <a:ext uri="{FF2B5EF4-FFF2-40B4-BE49-F238E27FC236}">
                <a16:creationId xmlns:a16="http://schemas.microsoft.com/office/drawing/2014/main" id="{3373E9CD-A46F-412A-941D-0B5D2A5F2A47}"/>
              </a:ext>
            </a:extLst>
          </p:cNvPr>
          <p:cNvSpPr/>
          <p:nvPr/>
        </p:nvSpPr>
        <p:spPr>
          <a:xfrm>
            <a:off x="5634865" y="4294329"/>
            <a:ext cx="1440160" cy="528910"/>
          </a:xfrm>
          <a:prstGeom prst="wedgeEllipseCallout">
            <a:avLst>
              <a:gd name="adj1" fmla="val 32078"/>
              <a:gd name="adj2" fmla="val 105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sam2.t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말풍선: 타원형 12">
            <a:extLst>
              <a:ext uri="{FF2B5EF4-FFF2-40B4-BE49-F238E27FC236}">
                <a16:creationId xmlns:a16="http://schemas.microsoft.com/office/drawing/2014/main" id="{E956BBBA-A960-4423-8F0C-C7D3C3A2767D}"/>
              </a:ext>
            </a:extLst>
          </p:cNvPr>
          <p:cNvSpPr/>
          <p:nvPr/>
        </p:nvSpPr>
        <p:spPr>
          <a:xfrm>
            <a:off x="5274505" y="5959383"/>
            <a:ext cx="1369055" cy="391138"/>
          </a:xfrm>
          <a:prstGeom prst="wedgeEllipseCallout">
            <a:avLst>
              <a:gd name="adj1" fmla="val -31415"/>
              <a:gd name="adj2" fmla="val -9885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sam2.y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말풍선: 타원형 13">
            <a:extLst>
              <a:ext uri="{FF2B5EF4-FFF2-40B4-BE49-F238E27FC236}">
                <a16:creationId xmlns:a16="http://schemas.microsoft.com/office/drawing/2014/main" id="{BC3171B5-2962-4A98-B6F0-0AE82DF40822}"/>
              </a:ext>
            </a:extLst>
          </p:cNvPr>
          <p:cNvSpPr/>
          <p:nvPr/>
        </p:nvSpPr>
        <p:spPr>
          <a:xfrm>
            <a:off x="7615855" y="5944248"/>
            <a:ext cx="1440160" cy="391138"/>
          </a:xfrm>
          <a:prstGeom prst="wedgeEllipseCallout">
            <a:avLst>
              <a:gd name="adj1" fmla="val -29299"/>
              <a:gd name="adj2" fmla="val -12613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sam2.u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CBFEA-E8A7-4BEE-8097-AABA585508F2}"/>
              </a:ext>
            </a:extLst>
          </p:cNvPr>
          <p:cNvSpPr txBox="1"/>
          <p:nvPr/>
        </p:nvSpPr>
        <p:spPr>
          <a:xfrm>
            <a:off x="2475762" y="5273465"/>
            <a:ext cx="8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sam2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69DEBE-042C-4F5C-9A20-06196C890B75}"/>
              </a:ext>
            </a:extLst>
          </p:cNvPr>
          <p:cNvSpPr txBox="1"/>
          <p:nvPr/>
        </p:nvSpPr>
        <p:spPr>
          <a:xfrm>
            <a:off x="3438777" y="5692566"/>
            <a:ext cx="8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ECD686-B568-4137-8ABA-872D00B3EC32}"/>
              </a:ext>
            </a:extLst>
          </p:cNvPr>
          <p:cNvSpPr txBox="1"/>
          <p:nvPr/>
        </p:nvSpPr>
        <p:spPr>
          <a:xfrm>
            <a:off x="4907265" y="5692566"/>
            <a:ext cx="8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2FF44-9BC8-43F3-AF2D-F14A30E265B0}"/>
              </a:ext>
            </a:extLst>
          </p:cNvPr>
          <p:cNvSpPr txBox="1"/>
          <p:nvPr/>
        </p:nvSpPr>
        <p:spPr>
          <a:xfrm>
            <a:off x="6311171" y="5692566"/>
            <a:ext cx="8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355482-F51C-4AFB-89BB-E76F824831E7}"/>
              </a:ext>
            </a:extLst>
          </p:cNvPr>
          <p:cNvSpPr txBox="1"/>
          <p:nvPr/>
        </p:nvSpPr>
        <p:spPr>
          <a:xfrm>
            <a:off x="7573935" y="5692566"/>
            <a:ext cx="8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40170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구조체의 멤버 접근 연산자 </a:t>
            </a:r>
            <a:r>
              <a:rPr lang="en-US" altLang="ko-KR" dirty="0"/>
              <a:t>‘.’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멤버 접근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2952" y="1772198"/>
            <a:ext cx="6408893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number;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on_hand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} part1={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“Monitor”,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       </a:t>
            </a:r>
          </a:p>
          <a:p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(“Part number : %d\n”, part1.number);</a:t>
            </a:r>
          </a:p>
          <a:p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(“Part name  : %s\n”, part1.name);</a:t>
            </a:r>
          </a:p>
          <a:p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(“Quantity on hand : %d\n”, part1.on_hand);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88022" y="2990215"/>
            <a:ext cx="2438400" cy="609600"/>
          </a:xfrm>
          <a:prstGeom prst="rect">
            <a:avLst/>
          </a:prstGeom>
          <a:solidFill>
            <a:srgbClr val="E4DD37">
              <a:alpha val="4000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9321422" y="2990215"/>
            <a:ext cx="0" cy="60960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0693022" y="2990215"/>
            <a:ext cx="0" cy="60960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132444" y="2825043"/>
            <a:ext cx="668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CC0099"/>
                </a:solidFill>
                <a:latin typeface="+mj-lt"/>
              </a:rPr>
              <a:t>part1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9076947" y="364109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9838947" y="364109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 flipV="1">
            <a:off x="10905747" y="364109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933948" y="3896677"/>
            <a:ext cx="37657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tx2"/>
                </a:solidFill>
                <a:latin typeface="+mj-lt"/>
              </a:rPr>
              <a:t>part1.number     part1.name   part1.on_hand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832473" y="3148965"/>
            <a:ext cx="22890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1      Monitor                 10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6340097" y="1564568"/>
            <a:ext cx="2447925" cy="1081088"/>
          </a:xfrm>
          <a:prstGeom prst="flowChartDocumen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ko-KR" altLang="en-US" sz="1600" dirty="0">
              <a:latin typeface="+mj-lt"/>
            </a:endParaRPr>
          </a:p>
          <a:p>
            <a:pPr>
              <a:defRPr/>
            </a:pPr>
            <a:r>
              <a:rPr lang="en-US" altLang="ko-KR" sz="1600" dirty="0">
                <a:latin typeface="+mj-lt"/>
              </a:rPr>
              <a:t>Part number : 1</a:t>
            </a:r>
          </a:p>
          <a:p>
            <a:pPr>
              <a:defRPr/>
            </a:pPr>
            <a:r>
              <a:rPr lang="en-US" altLang="ko-KR" sz="1600" dirty="0">
                <a:latin typeface="+mj-lt"/>
              </a:rPr>
              <a:t>Part name  : Monitor</a:t>
            </a:r>
          </a:p>
          <a:p>
            <a:pPr>
              <a:defRPr/>
            </a:pPr>
            <a:r>
              <a:rPr lang="en-US" altLang="ko-KR" sz="1600" dirty="0">
                <a:latin typeface="+mj-lt"/>
              </a:rPr>
              <a:t>Quantity on hand : 10</a:t>
            </a:r>
          </a:p>
          <a:p>
            <a:pPr>
              <a:defRPr/>
            </a:pP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70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구조체의 멤버 접근 연산자 </a:t>
            </a:r>
            <a:r>
              <a:rPr lang="en-US" altLang="ko-KR" dirty="0"/>
              <a:t>‘.’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8279" y="1380975"/>
            <a:ext cx="773868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number;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on_hand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 part1;        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(“%d”, &amp;part1.on_hand);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데이터 입력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(“%s”, part1.name);          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Part1.number = 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258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대입연산자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*/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Part1.on_hand++;        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증감연산자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 */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0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구조체의 멤버 접근 연산자 </a:t>
            </a:r>
            <a:r>
              <a:rPr lang="en-US" altLang="ko-KR" dirty="0"/>
              <a:t>‘.’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5479" y="3429000"/>
            <a:ext cx="7681331" cy="19455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latin typeface="+mj-lt"/>
              </a:rPr>
              <a:t>sales.total</a:t>
            </a:r>
            <a:r>
              <a:rPr lang="en-US" altLang="ko-KR" sz="1600" dirty="0">
                <a:latin typeface="+mj-lt"/>
              </a:rPr>
              <a:t>++;	       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/* (</a:t>
            </a:r>
            <a:r>
              <a:rPr lang="en-US" altLang="ko-KR" sz="1600" dirty="0" err="1">
                <a:solidFill>
                  <a:srgbClr val="009900"/>
                </a:solidFill>
                <a:latin typeface="+mj-lt"/>
              </a:rPr>
              <a:t>sales.total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)++</a:t>
            </a:r>
            <a:r>
              <a:rPr lang="ko-KR" altLang="en-US" sz="1600" dirty="0">
                <a:solidFill>
                  <a:srgbClr val="009900"/>
                </a:solidFill>
                <a:latin typeface="+mj-lt"/>
              </a:rPr>
              <a:t>으로 해석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 */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</a:rPr>
              <a:t>	fun(</a:t>
            </a:r>
            <a:r>
              <a:rPr lang="en-US" altLang="ko-KR" sz="1600" dirty="0" err="1">
                <a:latin typeface="+mj-lt"/>
              </a:rPr>
              <a:t>sales.total</a:t>
            </a:r>
            <a:r>
              <a:rPr lang="en-US" altLang="ko-KR" sz="1600" dirty="0">
                <a:latin typeface="+mj-lt"/>
              </a:rPr>
              <a:t>);	       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/* </a:t>
            </a:r>
            <a:r>
              <a:rPr lang="en-US" altLang="ko-KR" sz="1600" dirty="0" err="1">
                <a:solidFill>
                  <a:srgbClr val="009900"/>
                </a:solidFill>
                <a:latin typeface="+mj-lt"/>
              </a:rPr>
              <a:t>sales.total</a:t>
            </a:r>
            <a:r>
              <a:rPr lang="ko-KR" altLang="en-US" sz="1600" dirty="0">
                <a:solidFill>
                  <a:srgbClr val="009900"/>
                </a:solidFill>
                <a:latin typeface="+mj-lt"/>
              </a:rPr>
              <a:t>을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 fun</a:t>
            </a:r>
            <a:r>
              <a:rPr lang="ko-KR" altLang="en-US" sz="1600" dirty="0">
                <a:solidFill>
                  <a:srgbClr val="009900"/>
                </a:solidFill>
                <a:latin typeface="+mj-lt"/>
              </a:rPr>
              <a:t>함수로 전달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 */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</a:rPr>
              <a:t> 	fun1(sales.name[3]);          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/* (sales.name)[3]</a:t>
            </a:r>
            <a:r>
              <a:rPr lang="ko-KR" altLang="en-US" sz="1600" dirty="0">
                <a:solidFill>
                  <a:srgbClr val="009900"/>
                </a:solidFill>
                <a:latin typeface="+mj-lt"/>
              </a:rPr>
              <a:t>에 있는 값을 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fun1</a:t>
            </a:r>
            <a:r>
              <a:rPr lang="ko-KR" altLang="en-US" sz="1600" dirty="0">
                <a:solidFill>
                  <a:srgbClr val="009900"/>
                </a:solidFill>
                <a:latin typeface="+mj-lt"/>
              </a:rPr>
              <a:t>함수로 전달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 */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</a:rPr>
              <a:t> 	++</a:t>
            </a:r>
            <a:r>
              <a:rPr lang="en-US" altLang="ko-KR" sz="1600" dirty="0" err="1">
                <a:latin typeface="+mj-lt"/>
              </a:rPr>
              <a:t>sales.total</a:t>
            </a:r>
            <a:r>
              <a:rPr lang="en-US" altLang="ko-KR" sz="1600" dirty="0">
                <a:latin typeface="+mj-lt"/>
              </a:rPr>
              <a:t>;	       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/* ++(</a:t>
            </a:r>
            <a:r>
              <a:rPr lang="en-US" altLang="ko-KR" sz="1600" dirty="0" err="1">
                <a:solidFill>
                  <a:srgbClr val="009900"/>
                </a:solidFill>
                <a:latin typeface="+mj-lt"/>
              </a:rPr>
              <a:t>sales.total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)</a:t>
            </a:r>
            <a:r>
              <a:rPr lang="ko-KR" altLang="en-US" sz="1600" dirty="0">
                <a:solidFill>
                  <a:srgbClr val="009900"/>
                </a:solidFill>
                <a:latin typeface="+mj-lt"/>
              </a:rPr>
              <a:t>으로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 </a:t>
            </a:r>
            <a:r>
              <a:rPr lang="ko-KR" altLang="en-US" sz="1600" dirty="0">
                <a:solidFill>
                  <a:srgbClr val="009900"/>
                </a:solidFill>
                <a:latin typeface="+mj-lt"/>
              </a:rPr>
              <a:t>해석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*/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</a:rPr>
              <a:t>	fun2(&amp;</a:t>
            </a:r>
            <a:r>
              <a:rPr lang="en-US" altLang="ko-KR" sz="1600" dirty="0" err="1">
                <a:latin typeface="+mj-lt"/>
              </a:rPr>
              <a:t>sales.total</a:t>
            </a:r>
            <a:r>
              <a:rPr lang="en-US" altLang="ko-KR" sz="1600" dirty="0">
                <a:latin typeface="+mj-lt"/>
              </a:rPr>
              <a:t>);              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/*&amp;(</a:t>
            </a:r>
            <a:r>
              <a:rPr lang="en-US" altLang="ko-KR" sz="1600" dirty="0" err="1">
                <a:solidFill>
                  <a:srgbClr val="009900"/>
                </a:solidFill>
                <a:latin typeface="+mj-lt"/>
              </a:rPr>
              <a:t>sales.total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)</a:t>
            </a:r>
            <a:r>
              <a:rPr lang="ko-KR" altLang="en-US" sz="1600" dirty="0">
                <a:solidFill>
                  <a:srgbClr val="009900"/>
                </a:solidFill>
                <a:latin typeface="+mj-lt"/>
              </a:rPr>
              <a:t>의 </a:t>
            </a:r>
            <a:r>
              <a:rPr lang="ko-KR" altLang="en-US" sz="1600" dirty="0" err="1">
                <a:solidFill>
                  <a:srgbClr val="009900"/>
                </a:solidFill>
                <a:latin typeface="+mj-lt"/>
              </a:rPr>
              <a:t>주소값을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 fun2</a:t>
            </a:r>
            <a:r>
              <a:rPr lang="ko-KR" altLang="en-US" sz="1600" dirty="0">
                <a:solidFill>
                  <a:srgbClr val="009900"/>
                </a:solidFill>
                <a:latin typeface="+mj-lt"/>
              </a:rPr>
              <a:t>로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 </a:t>
            </a:r>
            <a:r>
              <a:rPr lang="ko-KR" altLang="en-US" sz="1600" dirty="0">
                <a:solidFill>
                  <a:srgbClr val="009900"/>
                </a:solidFill>
                <a:latin typeface="+mj-lt"/>
              </a:rPr>
              <a:t>전달</a:t>
            </a:r>
            <a:r>
              <a:rPr lang="en-US" altLang="ko-KR" sz="1600" dirty="0">
                <a:solidFill>
                  <a:srgbClr val="009900"/>
                </a:solidFill>
                <a:latin typeface="+mj-lt"/>
              </a:rPr>
              <a:t> */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9936" y="1871012"/>
            <a:ext cx="3576875" cy="15420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 dirty="0" err="1">
                <a:latin typeface="+mj-lt"/>
              </a:rPr>
              <a:t>typedef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err="1">
                <a:latin typeface="+mj-lt"/>
              </a:rPr>
              <a:t>struct</a:t>
            </a:r>
            <a:r>
              <a:rPr lang="en-US" altLang="ko-KR" sz="1600" dirty="0">
                <a:latin typeface="+mj-lt"/>
              </a:rPr>
              <a:t> {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</a:rPr>
              <a:t>	      </a:t>
            </a:r>
            <a:r>
              <a:rPr lang="en-US" altLang="ko-KR" sz="1600" dirty="0" err="1"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 total;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</a:rPr>
              <a:t>	      char name[10];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</a:rPr>
              <a:t>	 }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DATA</a:t>
            </a:r>
            <a:r>
              <a:rPr lang="en-US" altLang="ko-KR" sz="1600" dirty="0">
                <a:latin typeface="+mj-lt"/>
              </a:rPr>
              <a:t>;		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DATA</a:t>
            </a:r>
            <a:r>
              <a:rPr lang="en-US" altLang="ko-KR" sz="1600" dirty="0">
                <a:latin typeface="+mj-lt"/>
              </a:rPr>
              <a:t> sales;</a:t>
            </a:r>
            <a:endParaRPr lang="ko-KR" altLang="en-US" sz="16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5479" y="1594131"/>
            <a:ext cx="378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‘.’ </a:t>
            </a:r>
            <a:r>
              <a:rPr lang="ko-KR" altLang="en-US" dirty="0"/>
              <a:t>연산자의 우선순위</a:t>
            </a:r>
            <a:endParaRPr lang="en-US" altLang="ko-KR" dirty="0"/>
          </a:p>
          <a:p>
            <a:r>
              <a:rPr lang="ko-KR" altLang="en-US" dirty="0"/>
              <a:t>가장 높은 우선순위를 가지고 있음</a:t>
            </a:r>
            <a:endParaRPr lang="en-US" altLang="ko-KR" dirty="0"/>
          </a:p>
          <a:p>
            <a:r>
              <a:rPr lang="ko-KR" altLang="en-US" dirty="0"/>
              <a:t>왼쪽에서 오른쪽 </a:t>
            </a:r>
            <a:r>
              <a:rPr lang="ko-KR" altLang="en-US" dirty="0" err="1"/>
              <a:t>결합성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690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구조체와 </a:t>
            </a:r>
            <a:r>
              <a:rPr lang="en-US" altLang="ko-KR" dirty="0"/>
              <a:t>pointer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포인터 선언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39</a:t>
            </a:fld>
            <a:endParaRPr lang="en-US"/>
          </a:p>
        </p:txBody>
      </p:sp>
      <p:sp>
        <p:nvSpPr>
          <p:cNvPr id="7" name="직사각형 11">
            <a:extLst>
              <a:ext uri="{FF2B5EF4-FFF2-40B4-BE49-F238E27FC236}">
                <a16:creationId xmlns:a16="http://schemas.microsoft.com/office/drawing/2014/main" id="{42A8ECCA-2221-4D32-A038-7E77E565A0CE}"/>
              </a:ext>
            </a:extLst>
          </p:cNvPr>
          <p:cNvSpPr/>
          <p:nvPr/>
        </p:nvSpPr>
        <p:spPr>
          <a:xfrm>
            <a:off x="5916721" y="2456173"/>
            <a:ext cx="4125899" cy="6005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12">
            <a:extLst>
              <a:ext uri="{FF2B5EF4-FFF2-40B4-BE49-F238E27FC236}">
                <a16:creationId xmlns:a16="http://schemas.microsoft.com/office/drawing/2014/main" id="{7FC3C9AB-3628-47AF-BA14-9872642804E6}"/>
              </a:ext>
            </a:extLst>
          </p:cNvPr>
          <p:cNvSpPr/>
          <p:nvPr/>
        </p:nvSpPr>
        <p:spPr>
          <a:xfrm>
            <a:off x="6038071" y="2541901"/>
            <a:ext cx="1031475" cy="2404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직사각형 13">
            <a:extLst>
              <a:ext uri="{FF2B5EF4-FFF2-40B4-BE49-F238E27FC236}">
                <a16:creationId xmlns:a16="http://schemas.microsoft.com/office/drawing/2014/main" id="{B7347359-13AA-4732-9C25-AA6025CE439F}"/>
              </a:ext>
            </a:extLst>
          </p:cNvPr>
          <p:cNvSpPr/>
          <p:nvPr/>
        </p:nvSpPr>
        <p:spPr>
          <a:xfrm>
            <a:off x="7245234" y="2539662"/>
            <a:ext cx="1031475" cy="2404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직사각형 14">
            <a:extLst>
              <a:ext uri="{FF2B5EF4-FFF2-40B4-BE49-F238E27FC236}">
                <a16:creationId xmlns:a16="http://schemas.microsoft.com/office/drawing/2014/main" id="{619C6EB5-466B-46C2-A4A2-8A2E3D9C7AFF}"/>
              </a:ext>
            </a:extLst>
          </p:cNvPr>
          <p:cNvSpPr/>
          <p:nvPr/>
        </p:nvSpPr>
        <p:spPr>
          <a:xfrm>
            <a:off x="8425427" y="2539662"/>
            <a:ext cx="890185" cy="24863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직사각형 15">
            <a:extLst>
              <a:ext uri="{FF2B5EF4-FFF2-40B4-BE49-F238E27FC236}">
                <a16:creationId xmlns:a16="http://schemas.microsoft.com/office/drawing/2014/main" id="{0505EB53-04E6-4FC1-AC7E-B54905020977}"/>
              </a:ext>
            </a:extLst>
          </p:cNvPr>
          <p:cNvSpPr/>
          <p:nvPr/>
        </p:nvSpPr>
        <p:spPr>
          <a:xfrm>
            <a:off x="9464330" y="2531457"/>
            <a:ext cx="412605" cy="24863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말풍선: 타원형 16">
            <a:extLst>
              <a:ext uri="{FF2B5EF4-FFF2-40B4-BE49-F238E27FC236}">
                <a16:creationId xmlns:a16="http://schemas.microsoft.com/office/drawing/2014/main" id="{94847314-CDB0-4422-A221-F9BD0502D4AE}"/>
              </a:ext>
            </a:extLst>
          </p:cNvPr>
          <p:cNvSpPr/>
          <p:nvPr/>
        </p:nvSpPr>
        <p:spPr>
          <a:xfrm>
            <a:off x="6338410" y="2084560"/>
            <a:ext cx="1322308" cy="348572"/>
          </a:xfrm>
          <a:prstGeom prst="wedgeEllipseCallout">
            <a:avLst>
              <a:gd name="adj1" fmla="val -28204"/>
              <a:gd name="adj2" fmla="val 969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(*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ptr</a:t>
            </a:r>
            <a:r>
              <a:rPr lang="en-US" altLang="ko-KR" dirty="0">
                <a:solidFill>
                  <a:sysClr val="windowText" lastClr="000000"/>
                </a:solidFill>
              </a:rPr>
              <a:t>).x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말풍선: 타원형 17">
            <a:extLst>
              <a:ext uri="{FF2B5EF4-FFF2-40B4-BE49-F238E27FC236}">
                <a16:creationId xmlns:a16="http://schemas.microsoft.com/office/drawing/2014/main" id="{1C07C619-9333-4355-9A20-AD1A151D3E63}"/>
              </a:ext>
            </a:extLst>
          </p:cNvPr>
          <p:cNvSpPr/>
          <p:nvPr/>
        </p:nvSpPr>
        <p:spPr>
          <a:xfrm>
            <a:off x="8584421" y="1940403"/>
            <a:ext cx="1404250" cy="323080"/>
          </a:xfrm>
          <a:prstGeom prst="wedgeEllipseCallout">
            <a:avLst>
              <a:gd name="adj1" fmla="val 23799"/>
              <a:gd name="adj2" fmla="val 13839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(*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ptr</a:t>
            </a:r>
            <a:r>
              <a:rPr lang="en-US" altLang="ko-KR" dirty="0">
                <a:solidFill>
                  <a:sysClr val="windowText" lastClr="000000"/>
                </a:solidFill>
              </a:rPr>
              <a:t>).u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말풍선: 타원형 18">
            <a:extLst>
              <a:ext uri="{FF2B5EF4-FFF2-40B4-BE49-F238E27FC236}">
                <a16:creationId xmlns:a16="http://schemas.microsoft.com/office/drawing/2014/main" id="{FCDC56FE-3C12-45C6-AC89-59B5029A1927}"/>
              </a:ext>
            </a:extLst>
          </p:cNvPr>
          <p:cNvSpPr/>
          <p:nvPr/>
        </p:nvSpPr>
        <p:spPr>
          <a:xfrm>
            <a:off x="6636575" y="3204935"/>
            <a:ext cx="1231797" cy="275646"/>
          </a:xfrm>
          <a:prstGeom prst="wedgeEllipseCallout">
            <a:avLst>
              <a:gd name="adj1" fmla="val 30952"/>
              <a:gd name="adj2" fmla="val -1461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(*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ptr</a:t>
            </a:r>
            <a:r>
              <a:rPr lang="en-US" altLang="ko-KR" dirty="0">
                <a:solidFill>
                  <a:sysClr val="windowText" lastClr="000000"/>
                </a:solidFill>
              </a:rPr>
              <a:t>).y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말풍선: 타원형 19">
            <a:extLst>
              <a:ext uri="{FF2B5EF4-FFF2-40B4-BE49-F238E27FC236}">
                <a16:creationId xmlns:a16="http://schemas.microsoft.com/office/drawing/2014/main" id="{ECBCA99E-8327-4584-84EA-F07370913967}"/>
              </a:ext>
            </a:extLst>
          </p:cNvPr>
          <p:cNvSpPr/>
          <p:nvPr/>
        </p:nvSpPr>
        <p:spPr>
          <a:xfrm>
            <a:off x="8584421" y="3075639"/>
            <a:ext cx="1231797" cy="319634"/>
          </a:xfrm>
          <a:prstGeom prst="wedgeEllipseCallout">
            <a:avLst>
              <a:gd name="adj1" fmla="val -29299"/>
              <a:gd name="adj2" fmla="val -12613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(*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ptr</a:t>
            </a:r>
            <a:r>
              <a:rPr lang="en-US" altLang="ko-KR" dirty="0">
                <a:solidFill>
                  <a:sysClr val="windowText" lastClr="000000"/>
                </a:solidFill>
              </a:rPr>
              <a:t>).t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E494A-15DD-495C-81AD-EFB0590A974C}"/>
              </a:ext>
            </a:extLst>
          </p:cNvPr>
          <p:cNvSpPr txBox="1"/>
          <p:nvPr/>
        </p:nvSpPr>
        <p:spPr>
          <a:xfrm>
            <a:off x="5696321" y="2085708"/>
            <a:ext cx="72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sam1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DBD9D-38B7-4E3E-9531-D45006010B37}"/>
              </a:ext>
            </a:extLst>
          </p:cNvPr>
          <p:cNvSpPr txBox="1"/>
          <p:nvPr/>
        </p:nvSpPr>
        <p:spPr>
          <a:xfrm>
            <a:off x="6015647" y="2682729"/>
            <a:ext cx="72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DC767F-40BF-4478-BBBE-E7394F8F153C}"/>
              </a:ext>
            </a:extLst>
          </p:cNvPr>
          <p:cNvSpPr txBox="1"/>
          <p:nvPr/>
        </p:nvSpPr>
        <p:spPr>
          <a:xfrm>
            <a:off x="7259910" y="2682729"/>
            <a:ext cx="72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48474-5286-4486-9C95-21690640A007}"/>
              </a:ext>
            </a:extLst>
          </p:cNvPr>
          <p:cNvSpPr txBox="1"/>
          <p:nvPr/>
        </p:nvSpPr>
        <p:spPr>
          <a:xfrm>
            <a:off x="8412149" y="2726377"/>
            <a:ext cx="72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B95C6-03C8-495C-B092-853D49F4EC31}"/>
              </a:ext>
            </a:extLst>
          </p:cNvPr>
          <p:cNvSpPr txBox="1"/>
          <p:nvPr/>
        </p:nvSpPr>
        <p:spPr>
          <a:xfrm>
            <a:off x="9414107" y="2726377"/>
            <a:ext cx="72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</a:t>
            </a:r>
            <a:endParaRPr lang="ko-KR" altLang="en-US" dirty="0"/>
          </a:p>
        </p:txBody>
      </p:sp>
      <p:sp>
        <p:nvSpPr>
          <p:cNvPr id="21" name="직사각형 4">
            <a:extLst>
              <a:ext uri="{FF2B5EF4-FFF2-40B4-BE49-F238E27FC236}">
                <a16:creationId xmlns:a16="http://schemas.microsoft.com/office/drawing/2014/main" id="{F649856F-E993-4DB5-ADB9-BA56352D00A0}"/>
              </a:ext>
            </a:extLst>
          </p:cNvPr>
          <p:cNvSpPr/>
          <p:nvPr/>
        </p:nvSpPr>
        <p:spPr>
          <a:xfrm>
            <a:off x="6159633" y="3610229"/>
            <a:ext cx="476942" cy="313146"/>
          </a:xfrm>
          <a:prstGeom prst="rect">
            <a:avLst/>
          </a:prstGeom>
          <a:solidFill>
            <a:srgbClr val="E2D9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19462">
            <a:extLst>
              <a:ext uri="{FF2B5EF4-FFF2-40B4-BE49-F238E27FC236}">
                <a16:creationId xmlns:a16="http://schemas.microsoft.com/office/drawing/2014/main" id="{AA0851A4-E93F-49F4-8F50-0B560830946A}"/>
              </a:ext>
            </a:extLst>
          </p:cNvPr>
          <p:cNvGrpSpPr/>
          <p:nvPr/>
        </p:nvGrpSpPr>
        <p:grpSpPr>
          <a:xfrm rot="19656836">
            <a:off x="6052835" y="2999600"/>
            <a:ext cx="216024" cy="863340"/>
            <a:chOff x="4583832" y="2793064"/>
            <a:chExt cx="432048" cy="863340"/>
          </a:xfrm>
        </p:grpSpPr>
        <p:sp>
          <p:nvSpPr>
            <p:cNvPr id="23" name="이등변 삼각형 5">
              <a:extLst>
                <a:ext uri="{FF2B5EF4-FFF2-40B4-BE49-F238E27FC236}">
                  <a16:creationId xmlns:a16="http://schemas.microsoft.com/office/drawing/2014/main" id="{A2900322-02EF-49DD-B61C-FA774CF2FB05}"/>
                </a:ext>
              </a:extLst>
            </p:cNvPr>
            <p:cNvSpPr/>
            <p:nvPr/>
          </p:nvSpPr>
          <p:spPr>
            <a:xfrm>
              <a:off x="4583832" y="2793064"/>
              <a:ext cx="432048" cy="300269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19460">
              <a:extLst>
                <a:ext uri="{FF2B5EF4-FFF2-40B4-BE49-F238E27FC236}">
                  <a16:creationId xmlns:a16="http://schemas.microsoft.com/office/drawing/2014/main" id="{4A6E4D4F-CEE4-45DB-B056-1A356DC9884C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799856" y="3093333"/>
              <a:ext cx="0" cy="5630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19463">
            <a:extLst>
              <a:ext uri="{FF2B5EF4-FFF2-40B4-BE49-F238E27FC236}">
                <a16:creationId xmlns:a16="http://schemas.microsoft.com/office/drawing/2014/main" id="{D8606B28-806C-4F40-90D7-D56808513FE9}"/>
              </a:ext>
            </a:extLst>
          </p:cNvPr>
          <p:cNvSpPr/>
          <p:nvPr/>
        </p:nvSpPr>
        <p:spPr>
          <a:xfrm>
            <a:off x="5913188" y="4060319"/>
            <a:ext cx="1470581" cy="416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19464">
            <a:extLst>
              <a:ext uri="{FF2B5EF4-FFF2-40B4-BE49-F238E27FC236}">
                <a16:creationId xmlns:a16="http://schemas.microsoft.com/office/drawing/2014/main" id="{F138F8BB-AC94-43CE-B797-58E31C88C0D7}"/>
              </a:ext>
            </a:extLst>
          </p:cNvPr>
          <p:cNvSpPr/>
          <p:nvPr/>
        </p:nvSpPr>
        <p:spPr>
          <a:xfrm>
            <a:off x="6015647" y="4106203"/>
            <a:ext cx="864989" cy="30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F92E6-6FCA-4E69-BD3F-881B783EEDF9}"/>
              </a:ext>
            </a:extLst>
          </p:cNvPr>
          <p:cNvSpPr txBox="1"/>
          <p:nvPr/>
        </p:nvSpPr>
        <p:spPr>
          <a:xfrm>
            <a:off x="6077750" y="4076372"/>
            <a:ext cx="12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sam1   . x</a:t>
            </a:r>
            <a:endParaRPr lang="ko-KR" altLang="en-US" dirty="0"/>
          </a:p>
        </p:txBody>
      </p:sp>
      <p:sp>
        <p:nvSpPr>
          <p:cNvPr id="28" name="직사각형 42">
            <a:extLst>
              <a:ext uri="{FF2B5EF4-FFF2-40B4-BE49-F238E27FC236}">
                <a16:creationId xmlns:a16="http://schemas.microsoft.com/office/drawing/2014/main" id="{FF882531-891C-4EDD-BEB9-48A2FE647E1D}"/>
              </a:ext>
            </a:extLst>
          </p:cNvPr>
          <p:cNvSpPr/>
          <p:nvPr/>
        </p:nvSpPr>
        <p:spPr>
          <a:xfrm>
            <a:off x="5931872" y="4736130"/>
            <a:ext cx="1470581" cy="416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43">
            <a:extLst>
              <a:ext uri="{FF2B5EF4-FFF2-40B4-BE49-F238E27FC236}">
                <a16:creationId xmlns:a16="http://schemas.microsoft.com/office/drawing/2014/main" id="{B4293D0D-C9E7-49AD-815F-5E395533BECC}"/>
              </a:ext>
            </a:extLst>
          </p:cNvPr>
          <p:cNvSpPr/>
          <p:nvPr/>
        </p:nvSpPr>
        <p:spPr>
          <a:xfrm>
            <a:off x="6034331" y="4782014"/>
            <a:ext cx="864989" cy="30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2549B9-B099-4F9B-9251-7F68F9FDC5B6}"/>
              </a:ext>
            </a:extLst>
          </p:cNvPr>
          <p:cNvSpPr txBox="1"/>
          <p:nvPr/>
        </p:nvSpPr>
        <p:spPr>
          <a:xfrm>
            <a:off x="6096434" y="4752183"/>
            <a:ext cx="12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(*</a:t>
            </a:r>
            <a:r>
              <a:rPr lang="en-US" altLang="ko-KR" dirty="0" err="1"/>
              <a:t>ptr</a:t>
            </a:r>
            <a:r>
              <a:rPr lang="en-US" altLang="ko-KR" dirty="0"/>
              <a:t>)   . 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A22709-ADBC-4706-9C40-E8C0A022D6CA}"/>
              </a:ext>
            </a:extLst>
          </p:cNvPr>
          <p:cNvSpPr txBox="1"/>
          <p:nvPr/>
        </p:nvSpPr>
        <p:spPr>
          <a:xfrm>
            <a:off x="7660718" y="4049073"/>
            <a:ext cx="3251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Sam1</a:t>
            </a:r>
            <a:r>
              <a:rPr lang="ko-KR" altLang="en-US" dirty="0"/>
              <a:t>의 주소를 </a:t>
            </a:r>
            <a:r>
              <a:rPr lang="en-US" altLang="ko-KR" dirty="0" err="1"/>
              <a:t>ptr</a:t>
            </a:r>
            <a:r>
              <a:rPr lang="en-US" altLang="ko-KR" dirty="0"/>
              <a:t> </a:t>
            </a:r>
            <a:r>
              <a:rPr lang="ko-KR" altLang="en-US" dirty="0"/>
              <a:t>포인터에 대입하였기 때문에 </a:t>
            </a:r>
            <a:r>
              <a:rPr lang="en-US" altLang="ko-KR" dirty="0"/>
              <a:t>sam1</a:t>
            </a:r>
            <a:r>
              <a:rPr lang="ko-KR" altLang="en-US" dirty="0"/>
              <a:t>과 같은 동작이 가능</a:t>
            </a:r>
          </a:p>
        </p:txBody>
      </p:sp>
      <p:sp>
        <p:nvSpPr>
          <p:cNvPr id="32" name="사각형: 잘린 한쪽 모서리 46">
            <a:extLst>
              <a:ext uri="{FF2B5EF4-FFF2-40B4-BE49-F238E27FC236}">
                <a16:creationId xmlns:a16="http://schemas.microsoft.com/office/drawing/2014/main" id="{46573809-0BDF-43EC-9375-CABEB131D17E}"/>
              </a:ext>
            </a:extLst>
          </p:cNvPr>
          <p:cNvSpPr/>
          <p:nvPr/>
        </p:nvSpPr>
        <p:spPr>
          <a:xfrm>
            <a:off x="1627453" y="1978188"/>
            <a:ext cx="2880320" cy="2591543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47">
            <a:extLst>
              <a:ext uri="{FF2B5EF4-FFF2-40B4-BE49-F238E27FC236}">
                <a16:creationId xmlns:a16="http://schemas.microsoft.com/office/drawing/2014/main" id="{04CFA2A2-660A-437A-BBDD-444062EB0E26}"/>
              </a:ext>
            </a:extLst>
          </p:cNvPr>
          <p:cNvSpPr/>
          <p:nvPr/>
        </p:nvSpPr>
        <p:spPr>
          <a:xfrm>
            <a:off x="4086970" y="1978187"/>
            <a:ext cx="414219" cy="419302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6810A-90ED-40A4-AFBC-E155CA4777F8}"/>
              </a:ext>
            </a:extLst>
          </p:cNvPr>
          <p:cNvSpPr txBox="1"/>
          <p:nvPr/>
        </p:nvSpPr>
        <p:spPr>
          <a:xfrm>
            <a:off x="1830604" y="1967469"/>
            <a:ext cx="259228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70C0"/>
                </a:solidFill>
              </a:rPr>
              <a:t>typedef	struct</a:t>
            </a:r>
          </a:p>
          <a:p>
            <a:r>
              <a:rPr lang="en-US" altLang="ko-KR" sz="1300" b="1" dirty="0"/>
              <a:t>   {</a:t>
            </a:r>
          </a:p>
          <a:p>
            <a:r>
              <a:rPr lang="en-US" altLang="ko-KR" sz="1300" b="1" dirty="0"/>
              <a:t>     </a:t>
            </a:r>
            <a:r>
              <a:rPr lang="en-US" altLang="ko-KR" sz="1300" b="1" dirty="0">
                <a:solidFill>
                  <a:srgbClr val="0070C0"/>
                </a:solidFill>
              </a:rPr>
              <a:t>int</a:t>
            </a:r>
            <a:r>
              <a:rPr lang="en-US" altLang="ko-KR" sz="1300" b="1" dirty="0"/>
              <a:t>	x ;</a:t>
            </a:r>
          </a:p>
          <a:p>
            <a:r>
              <a:rPr lang="en-US" altLang="ko-KR" sz="1300" b="1" dirty="0"/>
              <a:t>     </a:t>
            </a:r>
            <a:r>
              <a:rPr lang="en-US" altLang="ko-KR" sz="1300" b="1" dirty="0">
                <a:solidFill>
                  <a:srgbClr val="0070C0"/>
                </a:solidFill>
              </a:rPr>
              <a:t>int</a:t>
            </a:r>
            <a:r>
              <a:rPr lang="en-US" altLang="ko-KR" sz="1300" b="1" dirty="0"/>
              <a:t>	y ;</a:t>
            </a:r>
          </a:p>
          <a:p>
            <a:r>
              <a:rPr lang="en-US" altLang="ko-KR" sz="1300" b="1" dirty="0">
                <a:solidFill>
                  <a:srgbClr val="0070C0"/>
                </a:solidFill>
              </a:rPr>
              <a:t>     float</a:t>
            </a:r>
            <a:r>
              <a:rPr lang="en-US" altLang="ko-KR" sz="1300" b="1" dirty="0"/>
              <a:t>	t ;</a:t>
            </a:r>
          </a:p>
          <a:p>
            <a:r>
              <a:rPr lang="en-US" altLang="ko-KR" sz="1300" b="1" dirty="0">
                <a:solidFill>
                  <a:srgbClr val="0070C0"/>
                </a:solidFill>
              </a:rPr>
              <a:t>     char</a:t>
            </a:r>
            <a:r>
              <a:rPr lang="en-US" altLang="ko-KR" sz="1300" b="1" dirty="0"/>
              <a:t>	u ;</a:t>
            </a:r>
          </a:p>
          <a:p>
            <a:r>
              <a:rPr lang="en-US" altLang="ko-KR" sz="1300" b="1" dirty="0"/>
              <a:t>   }  SAMPLE ;</a:t>
            </a:r>
          </a:p>
          <a:p>
            <a:r>
              <a:rPr lang="en-US" altLang="ko-KR" sz="1300" b="1" dirty="0"/>
              <a:t>    …</a:t>
            </a:r>
          </a:p>
          <a:p>
            <a:r>
              <a:rPr lang="en-US" altLang="ko-KR" sz="1300" b="1" dirty="0"/>
              <a:t>    SAMPLE	 sam1 ;</a:t>
            </a:r>
          </a:p>
          <a:p>
            <a:r>
              <a:rPr lang="en-US" altLang="ko-KR" sz="1300" b="1" dirty="0"/>
              <a:t>    </a:t>
            </a:r>
            <a:r>
              <a:rPr lang="en-US" altLang="ko-KR" sz="1300" b="1" dirty="0">
                <a:solidFill>
                  <a:srgbClr val="C00000"/>
                </a:solidFill>
              </a:rPr>
              <a:t>SAMPLE* </a:t>
            </a:r>
            <a:r>
              <a:rPr lang="en-US" altLang="ko-KR" sz="1300" b="1" dirty="0" err="1">
                <a:solidFill>
                  <a:srgbClr val="C00000"/>
                </a:solidFill>
              </a:rPr>
              <a:t>ptr</a:t>
            </a:r>
            <a:r>
              <a:rPr lang="en-US" altLang="ko-KR" sz="1300" b="1" dirty="0">
                <a:solidFill>
                  <a:srgbClr val="C00000"/>
                </a:solidFill>
              </a:rPr>
              <a:t> ;</a:t>
            </a:r>
          </a:p>
          <a:p>
            <a:r>
              <a:rPr lang="en-US" altLang="ko-KR" sz="1300" b="1" dirty="0"/>
              <a:t>    …</a:t>
            </a:r>
          </a:p>
          <a:p>
            <a:r>
              <a:rPr lang="en-US" altLang="ko-KR" sz="1300" b="1" dirty="0"/>
              <a:t>    </a:t>
            </a:r>
            <a:r>
              <a:rPr lang="en-US" altLang="ko-KR" sz="1300" b="1" dirty="0" err="1"/>
              <a:t>ptr</a:t>
            </a:r>
            <a:r>
              <a:rPr lang="en-US" altLang="ko-KR" sz="1300" b="1" dirty="0"/>
              <a:t>  =  &amp;sam1 ;</a:t>
            </a:r>
          </a:p>
          <a:p>
            <a:r>
              <a:rPr lang="en-US" altLang="ko-KR" sz="1300" b="1" dirty="0"/>
              <a:t>    …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87297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E752-427A-4EC9-8EA7-A60D8403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동적 메모리 할당</a:t>
            </a:r>
            <a:r>
              <a:rPr lang="en-US" altLang="ko-KR" dirty="0"/>
              <a:t>(dynamic memory 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FE7-6236-4282-A02F-117671E3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메모리의 개념</a:t>
            </a:r>
            <a:endParaRPr lang="en-US" altLang="ko-KR" dirty="0"/>
          </a:p>
          <a:p>
            <a:pPr lvl="1"/>
            <a:r>
              <a:rPr lang="en-US" dirty="0"/>
              <a:t>Program memory: </a:t>
            </a:r>
            <a:r>
              <a:rPr lang="ko-KR" altLang="en-US" dirty="0"/>
              <a:t>프로그램 코드</a:t>
            </a:r>
            <a:r>
              <a:rPr lang="en-US" altLang="ko-KR" dirty="0"/>
              <a:t>(</a:t>
            </a:r>
            <a:r>
              <a:rPr lang="ko-KR" altLang="en-US" dirty="0"/>
              <a:t>명령어의 집합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Data memory: </a:t>
            </a:r>
            <a:r>
              <a:rPr lang="ko-KR" altLang="en-US" dirty="0"/>
              <a:t>저장 공간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동적 메모리</a:t>
            </a:r>
            <a:r>
              <a:rPr lang="en-US" altLang="ko-KR" dirty="0"/>
              <a:t>)</a:t>
            </a:r>
          </a:p>
          <a:p>
            <a:pPr lvl="2"/>
            <a:r>
              <a:rPr lang="en-US" dirty="0"/>
              <a:t>Global memory: </a:t>
            </a:r>
            <a:r>
              <a:rPr lang="ko-KR" altLang="en-US" dirty="0"/>
              <a:t>전역 변수</a:t>
            </a:r>
            <a:endParaRPr lang="en-US" altLang="ko-KR" dirty="0"/>
          </a:p>
          <a:p>
            <a:pPr lvl="2"/>
            <a:r>
              <a:rPr lang="en-US" dirty="0"/>
              <a:t>Heap: </a:t>
            </a:r>
            <a:r>
              <a:rPr lang="ko-KR" altLang="en-US" dirty="0"/>
              <a:t>동적으로 할당되는 메모리</a:t>
            </a:r>
            <a:endParaRPr lang="en-US" altLang="ko-KR" dirty="0"/>
          </a:p>
          <a:p>
            <a:pPr lvl="2"/>
            <a:r>
              <a:rPr lang="en-US" dirty="0"/>
              <a:t>stack:</a:t>
            </a:r>
            <a:r>
              <a:rPr lang="ko-KR" altLang="en-US" dirty="0"/>
              <a:t>지역 변수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77491-EAA6-460D-9324-621AE288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5CFCA-318B-4DFD-AE89-0EB404BF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</a:t>
            </a:fld>
            <a:endParaRPr lang="en-US"/>
          </a:p>
        </p:txBody>
      </p:sp>
      <p:sp>
        <p:nvSpPr>
          <p:cNvPr id="6" name="정육면체 4">
            <a:extLst>
              <a:ext uri="{FF2B5EF4-FFF2-40B4-BE49-F238E27FC236}">
                <a16:creationId xmlns:a16="http://schemas.microsoft.com/office/drawing/2014/main" id="{DDC0CD6E-B436-4BD6-8FE7-27D7058BBD7A}"/>
              </a:ext>
            </a:extLst>
          </p:cNvPr>
          <p:cNvSpPr/>
          <p:nvPr/>
        </p:nvSpPr>
        <p:spPr>
          <a:xfrm>
            <a:off x="5793816" y="2924878"/>
            <a:ext cx="4719168" cy="3025922"/>
          </a:xfrm>
          <a:prstGeom prst="cube">
            <a:avLst>
              <a:gd name="adj" fmla="val 7661"/>
            </a:avLst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E71029A7-F413-4389-9C58-7EBE0CFD9EFC}"/>
              </a:ext>
            </a:extLst>
          </p:cNvPr>
          <p:cNvSpPr/>
          <p:nvPr/>
        </p:nvSpPr>
        <p:spPr>
          <a:xfrm>
            <a:off x="5989637" y="3303866"/>
            <a:ext cx="4140997" cy="88509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11">
            <a:extLst>
              <a:ext uri="{FF2B5EF4-FFF2-40B4-BE49-F238E27FC236}">
                <a16:creationId xmlns:a16="http://schemas.microsoft.com/office/drawing/2014/main" id="{0B7574E8-B64B-40A1-90CE-B67310371C46}"/>
              </a:ext>
            </a:extLst>
          </p:cNvPr>
          <p:cNvSpPr/>
          <p:nvPr/>
        </p:nvSpPr>
        <p:spPr>
          <a:xfrm>
            <a:off x="5989637" y="4398594"/>
            <a:ext cx="4140997" cy="88509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12">
            <a:extLst>
              <a:ext uri="{FF2B5EF4-FFF2-40B4-BE49-F238E27FC236}">
                <a16:creationId xmlns:a16="http://schemas.microsoft.com/office/drawing/2014/main" id="{6573A2A8-E69E-4E02-AA1D-06DC62E8DDEB}"/>
              </a:ext>
            </a:extLst>
          </p:cNvPr>
          <p:cNvSpPr/>
          <p:nvPr/>
        </p:nvSpPr>
        <p:spPr>
          <a:xfrm>
            <a:off x="6047523" y="3379723"/>
            <a:ext cx="1799058" cy="5876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main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직사각형 13">
            <a:extLst>
              <a:ext uri="{FF2B5EF4-FFF2-40B4-BE49-F238E27FC236}">
                <a16:creationId xmlns:a16="http://schemas.microsoft.com/office/drawing/2014/main" id="{1C396D2B-3816-408F-9DBD-FB5A1D8FA493}"/>
              </a:ext>
            </a:extLst>
          </p:cNvPr>
          <p:cNvSpPr/>
          <p:nvPr/>
        </p:nvSpPr>
        <p:spPr>
          <a:xfrm>
            <a:off x="8283432" y="3368641"/>
            <a:ext cx="1799058" cy="5876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function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직사각형 14">
            <a:extLst>
              <a:ext uri="{FF2B5EF4-FFF2-40B4-BE49-F238E27FC236}">
                <a16:creationId xmlns:a16="http://schemas.microsoft.com/office/drawing/2014/main" id="{E71910AC-E9BA-4210-8090-F5238F542981}"/>
              </a:ext>
            </a:extLst>
          </p:cNvPr>
          <p:cNvSpPr/>
          <p:nvPr/>
        </p:nvSpPr>
        <p:spPr>
          <a:xfrm>
            <a:off x="6047523" y="4444416"/>
            <a:ext cx="1222994" cy="473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global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id="{2BCA303D-9A3C-43A0-9F61-886456625F6F}"/>
              </a:ext>
            </a:extLst>
          </p:cNvPr>
          <p:cNvSpPr/>
          <p:nvPr/>
        </p:nvSpPr>
        <p:spPr>
          <a:xfrm>
            <a:off x="8859496" y="4452009"/>
            <a:ext cx="1222994" cy="473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stack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직사각형 18">
            <a:extLst>
              <a:ext uri="{FF2B5EF4-FFF2-40B4-BE49-F238E27FC236}">
                <a16:creationId xmlns:a16="http://schemas.microsoft.com/office/drawing/2014/main" id="{B9E470F3-69E5-41FA-B44D-A72A92E6DDB8}"/>
              </a:ext>
            </a:extLst>
          </p:cNvPr>
          <p:cNvSpPr/>
          <p:nvPr/>
        </p:nvSpPr>
        <p:spPr>
          <a:xfrm>
            <a:off x="7453509" y="4437839"/>
            <a:ext cx="1222994" cy="473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heap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53E0F-C5FB-4986-BD64-F9C3C6FAECF8}"/>
              </a:ext>
            </a:extLst>
          </p:cNvPr>
          <p:cNvSpPr txBox="1"/>
          <p:nvPr/>
        </p:nvSpPr>
        <p:spPr>
          <a:xfrm>
            <a:off x="7235586" y="388896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Program Memory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EC028-4381-4878-8673-342776C48D84}"/>
              </a:ext>
            </a:extLst>
          </p:cNvPr>
          <p:cNvSpPr txBox="1"/>
          <p:nvPr/>
        </p:nvSpPr>
        <p:spPr>
          <a:xfrm>
            <a:off x="7357341" y="488893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Memory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BE1D1-2964-4343-ACB4-F7101F209DCA}"/>
              </a:ext>
            </a:extLst>
          </p:cNvPr>
          <p:cNvSpPr txBox="1"/>
          <p:nvPr/>
        </p:nvSpPr>
        <p:spPr>
          <a:xfrm>
            <a:off x="7562179" y="54009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Memory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2C4A6-5EB4-4AF7-846A-134A3A550F83}"/>
              </a:ext>
            </a:extLst>
          </p:cNvPr>
          <p:cNvSpPr txBox="1"/>
          <p:nvPr/>
        </p:nvSpPr>
        <p:spPr>
          <a:xfrm>
            <a:off x="2439274" y="5627634"/>
            <a:ext cx="319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r>
              <a:rPr lang="ko-KR" altLang="en-US" dirty="0"/>
              <a:t>에서 메모리 할당은 오직 포인터를 통해서만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18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구조체와 </a:t>
            </a:r>
            <a:r>
              <a:rPr lang="en-US" altLang="ko-KR" dirty="0"/>
              <a:t>pointer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예제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2493" y="1672757"/>
            <a:ext cx="8569466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complex {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re;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};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complex c1, c2, *a=&amp;c1, *b=&amp;c2; 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구조체 변수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c1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의 주소를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에 복사 *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               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구조체 변수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c2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의 주소를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에 복사 *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;    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/* c1.re = c2.re + 2;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와 같은 의미*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/* c2.im = c1.im – 3;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와 같은 의미 *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 ; %f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 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414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4074" y="1557824"/>
            <a:ext cx="6011593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shape {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x, y 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 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shape s, *p = &amp;s;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%d %s"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, &amp;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연산자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'-&gt;'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는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'&amp;'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보다 우선순위가 높음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&amp;p-&gt;x == &amp;(p-&gt;x)*/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/* p-&gt;x = </a:t>
            </a:r>
            <a:r>
              <a:rPr lang="en-US" altLang="ko-K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s.x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 *2;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와 같은 의미 *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% 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%d %s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;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구조체와 </a:t>
            </a:r>
            <a:r>
              <a:rPr lang="en-US" altLang="ko-KR" dirty="0"/>
              <a:t>pointer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41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990935" y="2362394"/>
            <a:ext cx="4696473" cy="29959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</a:rPr>
              <a:t>[Ex</a:t>
            </a:r>
            <a:r>
              <a:rPr lang="en-US" altLang="ko-KR" sz="1400" dirty="0">
                <a:latin typeface="+mj-lt"/>
                <a:ea typeface="새굴림" pitchFamily="18" charset="-127"/>
              </a:rPr>
              <a:t> ]</a:t>
            </a:r>
          </a:p>
          <a:p>
            <a:pPr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새굴림" pitchFamily="18" charset="-127"/>
              </a:rPr>
              <a:t>       </a:t>
            </a:r>
            <a:r>
              <a:rPr lang="en-US" altLang="ko-KR" sz="1400" dirty="0" err="1">
                <a:latin typeface="+mj-lt"/>
                <a:ea typeface="새굴림" pitchFamily="18" charset="-127"/>
              </a:rPr>
              <a:t>struct</a:t>
            </a:r>
            <a:r>
              <a:rPr lang="en-US" altLang="ko-KR" sz="1400" dirty="0">
                <a:latin typeface="+mj-lt"/>
                <a:ea typeface="새굴림" pitchFamily="18" charset="-127"/>
              </a:rPr>
              <a:t> shape s, </a:t>
            </a:r>
            <a:r>
              <a:rPr lang="en-US" altLang="ko-KR" sz="14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*p = &amp;s</a:t>
            </a:r>
            <a:r>
              <a:rPr lang="en-US" altLang="ko-KR" sz="1400" dirty="0">
                <a:latin typeface="+mj-lt"/>
                <a:ea typeface="새굴림" pitchFamily="18" charset="-127"/>
              </a:rPr>
              <a:t>;</a:t>
            </a:r>
          </a:p>
          <a:p>
            <a:pPr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새굴림" pitchFamily="18" charset="-127"/>
              </a:rPr>
              <a:t>       </a:t>
            </a:r>
            <a:r>
              <a:rPr lang="en-US" altLang="ko-KR" sz="1400" dirty="0" err="1">
                <a:latin typeface="+mj-lt"/>
                <a:ea typeface="새굴림" pitchFamily="18" charset="-127"/>
              </a:rPr>
              <a:t>scanf</a:t>
            </a:r>
            <a:r>
              <a:rPr lang="en-US" altLang="ko-KR" sz="1400" dirty="0">
                <a:latin typeface="+mj-lt"/>
                <a:ea typeface="새굴림" pitchFamily="18" charset="-127"/>
              </a:rPr>
              <a:t> (“%d %d %s”, </a:t>
            </a:r>
            <a:r>
              <a:rPr lang="en-US" altLang="ko-KR" sz="14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&amp;(*p).x</a:t>
            </a:r>
            <a:r>
              <a:rPr lang="en-US" altLang="ko-KR" sz="1400" dirty="0">
                <a:latin typeface="+mj-lt"/>
                <a:ea typeface="새굴림" pitchFamily="18" charset="-127"/>
              </a:rPr>
              <a:t> , </a:t>
            </a:r>
            <a:r>
              <a:rPr lang="en-US" altLang="ko-KR" sz="14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&amp;(*p).y</a:t>
            </a:r>
            <a:r>
              <a:rPr lang="en-US" altLang="ko-KR" sz="1400" dirty="0">
                <a:latin typeface="+mj-lt"/>
                <a:ea typeface="새굴림" pitchFamily="18" charset="-127"/>
              </a:rPr>
              <a:t>, </a:t>
            </a:r>
            <a:r>
              <a:rPr lang="en-US" altLang="ko-KR" sz="14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(*p).name</a:t>
            </a:r>
            <a:r>
              <a:rPr lang="en-US" altLang="ko-KR" sz="1400" dirty="0">
                <a:latin typeface="+mj-lt"/>
                <a:ea typeface="새굴림" pitchFamily="18" charset="-127"/>
              </a:rPr>
              <a:t> ) ;</a:t>
            </a:r>
          </a:p>
          <a:p>
            <a:pPr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br>
              <a:rPr lang="en-US" altLang="ko-KR" sz="1400" dirty="0">
                <a:solidFill>
                  <a:srgbClr val="008000"/>
                </a:solidFill>
                <a:latin typeface="+mj-lt"/>
                <a:ea typeface="새굴림" pitchFamily="18" charset="-127"/>
              </a:rPr>
            </a:br>
            <a:r>
              <a:rPr lang="en-US" altLang="ko-KR" sz="1400" dirty="0">
                <a:solidFill>
                  <a:srgbClr val="008000"/>
                </a:solidFill>
                <a:latin typeface="+mj-lt"/>
                <a:ea typeface="새굴림" pitchFamily="18" charset="-127"/>
              </a:rPr>
              <a:t>      /*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연산자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‘</a:t>
            </a:r>
            <a:r>
              <a:rPr lang="en-US" altLang="ko-KR" sz="1400" dirty="0">
                <a:solidFill>
                  <a:schemeClr val="accent2"/>
                </a:solidFill>
                <a:latin typeface="+mj-lt"/>
              </a:rPr>
              <a:t>-&gt;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’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 ‘</a:t>
            </a:r>
            <a:r>
              <a:rPr lang="en-US" altLang="ko-KR" sz="1400" dirty="0">
                <a:solidFill>
                  <a:schemeClr val="accent2"/>
                </a:solidFill>
                <a:latin typeface="+mj-lt"/>
              </a:rPr>
              <a:t>&amp;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’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보다 높은 우선 순위를 가짐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</a:t>
            </a:r>
            <a:r>
              <a:rPr lang="en-US" altLang="ko-KR" sz="1400" dirty="0">
                <a:latin typeface="+mj-lt"/>
              </a:rPr>
              <a:t> </a:t>
            </a:r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       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  <a:ea typeface="새굴림" pitchFamily="18" charset="-127"/>
              </a:rPr>
              <a:t>&amp;p-&gt;x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  <a:ea typeface="새굴림" pitchFamily="18" charset="-127"/>
                <a:sym typeface="Symbol" pitchFamily="18" charset="2"/>
              </a:rPr>
              <a:t>== &amp;(*p).x</a:t>
            </a:r>
            <a:r>
              <a:rPr lang="en-US" altLang="ko-KR" sz="1400" dirty="0">
                <a:solidFill>
                  <a:srgbClr val="008000"/>
                </a:solidFill>
                <a:latin typeface="+mj-lt"/>
                <a:ea typeface="새굴림" pitchFamily="18" charset="-127"/>
              </a:rPr>
              <a:t>*/</a:t>
            </a:r>
            <a:br>
              <a:rPr lang="en-US" altLang="ko-KR" sz="1400" dirty="0">
                <a:solidFill>
                  <a:srgbClr val="008000"/>
                </a:solidFill>
                <a:latin typeface="+mj-lt"/>
                <a:ea typeface="새굴림" pitchFamily="18" charset="-127"/>
              </a:rPr>
            </a:br>
            <a:r>
              <a:rPr lang="en-US" altLang="ko-KR" sz="1400" dirty="0">
                <a:latin typeface="+mj-lt"/>
                <a:ea typeface="새굴림" pitchFamily="18" charset="-127"/>
              </a:rPr>
              <a:t> </a:t>
            </a:r>
          </a:p>
          <a:p>
            <a:pPr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새굴림" pitchFamily="18" charset="-127"/>
              </a:rPr>
              <a:t>       </a:t>
            </a:r>
            <a:r>
              <a:rPr lang="en-US" altLang="ko-KR" sz="1400" dirty="0" err="1">
                <a:latin typeface="+mj-lt"/>
                <a:ea typeface="새굴림" pitchFamily="18" charset="-127"/>
              </a:rPr>
              <a:t>s.x</a:t>
            </a:r>
            <a:r>
              <a:rPr lang="en-US" altLang="ko-KR" sz="1400" dirty="0">
                <a:latin typeface="+mj-lt"/>
                <a:ea typeface="새굴림" pitchFamily="18" charset="-127"/>
              </a:rPr>
              <a:t> = </a:t>
            </a:r>
            <a:r>
              <a:rPr lang="en-US" altLang="ko-KR" sz="14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(*p).x</a:t>
            </a:r>
            <a:r>
              <a:rPr lang="en-US" altLang="ko-KR" sz="1400" dirty="0">
                <a:latin typeface="+mj-lt"/>
                <a:ea typeface="새굴림" pitchFamily="18" charset="-127"/>
              </a:rPr>
              <a:t> * 2;			</a:t>
            </a:r>
          </a:p>
          <a:p>
            <a:pPr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새굴림" pitchFamily="18" charset="-127"/>
              </a:rPr>
              <a:t>       </a:t>
            </a:r>
            <a:r>
              <a:rPr lang="en-US" altLang="ko-KR" sz="14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(*p).y</a:t>
            </a:r>
            <a:r>
              <a:rPr lang="en-US" altLang="ko-KR" sz="1400" dirty="0">
                <a:latin typeface="+mj-lt"/>
                <a:ea typeface="새굴림" pitchFamily="18" charset="-127"/>
              </a:rPr>
              <a:t> = </a:t>
            </a:r>
            <a:r>
              <a:rPr lang="en-US" altLang="ko-KR" sz="1400" dirty="0" err="1">
                <a:latin typeface="+mj-lt"/>
                <a:ea typeface="새굴림" pitchFamily="18" charset="-127"/>
              </a:rPr>
              <a:t>s.y</a:t>
            </a:r>
            <a:r>
              <a:rPr lang="en-US" altLang="ko-KR" sz="1400" dirty="0">
                <a:latin typeface="+mj-lt"/>
                <a:ea typeface="새굴림" pitchFamily="18" charset="-127"/>
              </a:rPr>
              <a:t>  % 5;	</a:t>
            </a:r>
          </a:p>
          <a:p>
            <a:pPr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400" dirty="0">
                <a:latin typeface="+mj-lt"/>
                <a:ea typeface="새굴림" pitchFamily="18" charset="-127"/>
              </a:rPr>
              <a:t>       </a:t>
            </a:r>
            <a:r>
              <a:rPr lang="en-US" altLang="ko-KR" sz="1400" dirty="0" err="1">
                <a:latin typeface="+mj-lt"/>
                <a:ea typeface="새굴림" pitchFamily="18" charset="-127"/>
              </a:rPr>
              <a:t>printf</a:t>
            </a:r>
            <a:r>
              <a:rPr lang="en-US" altLang="ko-KR" sz="1400" dirty="0">
                <a:latin typeface="+mj-lt"/>
                <a:ea typeface="새굴림" pitchFamily="18" charset="-127"/>
              </a:rPr>
              <a:t> (“%d %d %s\n”, </a:t>
            </a:r>
            <a:r>
              <a:rPr lang="en-US" altLang="ko-KR" sz="14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(*p).x</a:t>
            </a:r>
            <a:r>
              <a:rPr lang="en-US" altLang="ko-KR" sz="1400" dirty="0">
                <a:latin typeface="+mj-lt"/>
                <a:ea typeface="새굴림" pitchFamily="18" charset="-127"/>
              </a:rPr>
              <a:t> , </a:t>
            </a:r>
            <a:r>
              <a:rPr lang="en-US" altLang="ko-KR" sz="14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(*p). y</a:t>
            </a:r>
            <a:r>
              <a:rPr lang="en-US" altLang="ko-KR" sz="1400" dirty="0">
                <a:latin typeface="+mj-lt"/>
                <a:ea typeface="새굴림" pitchFamily="18" charset="-127"/>
              </a:rPr>
              <a:t>, </a:t>
            </a:r>
            <a:r>
              <a:rPr lang="en-US" altLang="ko-KR" sz="14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(*p). name</a:t>
            </a:r>
            <a:r>
              <a:rPr lang="en-US" altLang="ko-KR" sz="1400" dirty="0">
                <a:latin typeface="+mj-lt"/>
                <a:ea typeface="새굴림" pitchFamily="18" charset="-127"/>
              </a:rPr>
              <a:t> ) ; 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652881" y="2046299"/>
            <a:ext cx="4034528" cy="642295"/>
          </a:xfrm>
          <a:prstGeom prst="cloudCallout">
            <a:avLst>
              <a:gd name="adj1" fmla="val 7167"/>
              <a:gd name="adj2" fmla="val 997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400" dirty="0">
                <a:latin typeface="+mj-lt"/>
              </a:rPr>
              <a:t>*</a:t>
            </a:r>
            <a:r>
              <a:rPr lang="en-US" altLang="ko-KR" sz="1400" dirty="0" err="1">
                <a:latin typeface="+mj-lt"/>
              </a:rPr>
              <a:t>p.y</a:t>
            </a:r>
            <a:r>
              <a:rPr lang="en-US" altLang="ko-KR" sz="1400" dirty="0">
                <a:latin typeface="+mj-lt"/>
              </a:rPr>
              <a:t> </a:t>
            </a:r>
            <a:r>
              <a:rPr lang="ko-KR" altLang="en-US" sz="1400" dirty="0">
                <a:latin typeface="+mj-lt"/>
              </a:rPr>
              <a:t>는 </a:t>
            </a:r>
            <a:r>
              <a:rPr lang="en-US" altLang="ko-KR" sz="1400" dirty="0">
                <a:latin typeface="+mj-lt"/>
              </a:rPr>
              <a:t>*(</a:t>
            </a:r>
            <a:r>
              <a:rPr lang="en-US" altLang="ko-KR" sz="1400" dirty="0" err="1">
                <a:latin typeface="+mj-lt"/>
              </a:rPr>
              <a:t>p.y</a:t>
            </a:r>
            <a:r>
              <a:rPr lang="en-US" altLang="ko-KR" sz="1400" dirty="0">
                <a:latin typeface="+mj-lt"/>
              </a:rPr>
              <a:t>)</a:t>
            </a:r>
            <a:r>
              <a:rPr lang="ko-KR" altLang="en-US" sz="1400" dirty="0">
                <a:latin typeface="+mj-lt"/>
              </a:rPr>
              <a:t>로 해석됨 따라서 </a:t>
            </a:r>
            <a:r>
              <a:rPr lang="ko-KR" altLang="en-US" sz="1400" dirty="0">
                <a:solidFill>
                  <a:srgbClr val="FF0000"/>
                </a:solidFill>
                <a:latin typeface="+mj-lt"/>
              </a:rPr>
              <a:t>오류</a:t>
            </a:r>
            <a:endParaRPr lang="en-US" altLang="ko-KR" sz="1400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05" y="5246684"/>
            <a:ext cx="1408231" cy="7041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46821" y="2218651"/>
            <a:ext cx="12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결과</a:t>
            </a:r>
          </a:p>
        </p:txBody>
      </p:sp>
    </p:spTree>
    <p:extLst>
      <p:ext uri="{BB962C8B-B14F-4D97-AF65-F5344CB8AC3E}">
        <p14:creationId xmlns:p14="http://schemas.microsoft.com/office/powerpoint/2010/main" val="9101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구조체와 </a:t>
            </a:r>
            <a:r>
              <a:rPr lang="en-US" altLang="ko-KR" dirty="0"/>
              <a:t>pointer </a:t>
            </a:r>
            <a:r>
              <a:rPr lang="ko-KR" altLang="en-US" dirty="0"/>
              <a:t>예제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4002" y="1124447"/>
            <a:ext cx="10708461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card {                          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*face;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포인터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face   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*suit;  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포인터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suit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                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 ){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card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구조체 변수 </a:t>
            </a:r>
            <a:r>
              <a:rPr lang="en-US" altLang="ko-K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aCard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정의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card *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cardPtr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altLang="ko-K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 card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포인터변수 정의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altLang="ko-K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aCard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대입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aCard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face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"Ace"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aCard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"Spades"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cardPtr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&amp;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cardPtr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aCard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주소 할당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s%s%s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%s%s%s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%s%s%s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aCard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face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 of 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aCard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cardPtr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face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 of 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altLang="ko-KR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cardPtr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suit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,( *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cardPtr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face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 of 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( *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cardPtr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sz="1400" dirty="0">
                <a:solidFill>
                  <a:srgbClr val="001080"/>
                </a:solidFill>
                <a:latin typeface="Consolas" panose="020B0609020204030204" pitchFamily="49" charset="0"/>
              </a:rPr>
              <a:t>suit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);                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311" y="5227318"/>
            <a:ext cx="1400807" cy="7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82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연산자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간접연산자</a:t>
            </a:r>
            <a:r>
              <a:rPr lang="en-US" altLang="ko-KR" dirty="0"/>
              <a:t>(indirect selection operator)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43</a:t>
            </a:fld>
            <a:endParaRPr lang="en-US"/>
          </a:p>
        </p:txBody>
      </p:sp>
      <p:grpSp>
        <p:nvGrpSpPr>
          <p:cNvPr id="6" name="그룹 21507">
            <a:extLst>
              <a:ext uri="{FF2B5EF4-FFF2-40B4-BE49-F238E27FC236}">
                <a16:creationId xmlns:a16="http://schemas.microsoft.com/office/drawing/2014/main" id="{B69B1FC5-E48C-4DB1-9352-F07ECC1C71F6}"/>
              </a:ext>
            </a:extLst>
          </p:cNvPr>
          <p:cNvGrpSpPr/>
          <p:nvPr/>
        </p:nvGrpSpPr>
        <p:grpSpPr>
          <a:xfrm>
            <a:off x="5741591" y="3212044"/>
            <a:ext cx="4156944" cy="1245623"/>
            <a:chOff x="6699250" y="4200237"/>
            <a:chExt cx="5343639" cy="1245623"/>
          </a:xfrm>
        </p:grpSpPr>
        <p:grpSp>
          <p:nvGrpSpPr>
            <p:cNvPr id="7" name="그룹 21504">
              <a:extLst>
                <a:ext uri="{FF2B5EF4-FFF2-40B4-BE49-F238E27FC236}">
                  <a16:creationId xmlns:a16="http://schemas.microsoft.com/office/drawing/2014/main" id="{3331EDD7-66D0-403C-B43C-0763F857ECE1}"/>
                </a:ext>
              </a:extLst>
            </p:cNvPr>
            <p:cNvGrpSpPr/>
            <p:nvPr/>
          </p:nvGrpSpPr>
          <p:grpSpPr>
            <a:xfrm>
              <a:off x="6718792" y="4200237"/>
              <a:ext cx="1358129" cy="416558"/>
              <a:chOff x="7186143" y="5522925"/>
              <a:chExt cx="1470581" cy="416558"/>
            </a:xfrm>
          </p:grpSpPr>
          <p:sp>
            <p:nvSpPr>
              <p:cNvPr id="20" name="직사각형 27">
                <a:extLst>
                  <a:ext uri="{FF2B5EF4-FFF2-40B4-BE49-F238E27FC236}">
                    <a16:creationId xmlns:a16="http://schemas.microsoft.com/office/drawing/2014/main" id="{0CE3BEE8-4851-4A87-81FF-DB029D5E7954}"/>
                  </a:ext>
                </a:extLst>
              </p:cNvPr>
              <p:cNvSpPr/>
              <p:nvPr/>
            </p:nvSpPr>
            <p:spPr>
              <a:xfrm>
                <a:off x="7186143" y="5522925"/>
                <a:ext cx="1470581" cy="41655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21" name="직사각형 28">
                <a:extLst>
                  <a:ext uri="{FF2B5EF4-FFF2-40B4-BE49-F238E27FC236}">
                    <a16:creationId xmlns:a16="http://schemas.microsoft.com/office/drawing/2014/main" id="{4E80F105-FD32-4A20-A0D3-6D5B969415F6}"/>
                  </a:ext>
                </a:extLst>
              </p:cNvPr>
              <p:cNvSpPr/>
              <p:nvPr/>
            </p:nvSpPr>
            <p:spPr>
              <a:xfrm>
                <a:off x="7288601" y="5568809"/>
                <a:ext cx="1176666" cy="3059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588AED-F606-4C59-B219-0E583181D8D1}"/>
                  </a:ext>
                </a:extLst>
              </p:cNvPr>
              <p:cNvSpPr txBox="1"/>
              <p:nvPr/>
            </p:nvSpPr>
            <p:spPr>
              <a:xfrm>
                <a:off x="7350705" y="5538978"/>
                <a:ext cx="1293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j-lt"/>
                  </a:rPr>
                  <a:t>sam1   . x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8" name="그룹 65">
              <a:extLst>
                <a:ext uri="{FF2B5EF4-FFF2-40B4-BE49-F238E27FC236}">
                  <a16:creationId xmlns:a16="http://schemas.microsoft.com/office/drawing/2014/main" id="{DE4AD14C-BFF5-4F70-A2D3-9924B9A823C2}"/>
                </a:ext>
              </a:extLst>
            </p:cNvPr>
            <p:cNvGrpSpPr/>
            <p:nvPr/>
          </p:nvGrpSpPr>
          <p:grpSpPr>
            <a:xfrm>
              <a:off x="8401486" y="4200237"/>
              <a:ext cx="1358129" cy="416558"/>
              <a:chOff x="7186143" y="5522925"/>
              <a:chExt cx="1470581" cy="416558"/>
            </a:xfrm>
          </p:grpSpPr>
          <p:sp>
            <p:nvSpPr>
              <p:cNvPr id="17" name="직사각형 66">
                <a:extLst>
                  <a:ext uri="{FF2B5EF4-FFF2-40B4-BE49-F238E27FC236}">
                    <a16:creationId xmlns:a16="http://schemas.microsoft.com/office/drawing/2014/main" id="{5063A8D0-66AC-4556-874B-AD423865566F}"/>
                  </a:ext>
                </a:extLst>
              </p:cNvPr>
              <p:cNvSpPr/>
              <p:nvPr/>
            </p:nvSpPr>
            <p:spPr>
              <a:xfrm>
                <a:off x="7186143" y="5522925"/>
                <a:ext cx="1470581" cy="41655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18" name="직사각형 67">
                <a:extLst>
                  <a:ext uri="{FF2B5EF4-FFF2-40B4-BE49-F238E27FC236}">
                    <a16:creationId xmlns:a16="http://schemas.microsoft.com/office/drawing/2014/main" id="{966041A2-DE92-4278-A41A-712EDB5A0ACA}"/>
                  </a:ext>
                </a:extLst>
              </p:cNvPr>
              <p:cNvSpPr/>
              <p:nvPr/>
            </p:nvSpPr>
            <p:spPr>
              <a:xfrm>
                <a:off x="7288601" y="5568809"/>
                <a:ext cx="1151064" cy="3059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28BA3D-DCC1-4E5E-BBE2-A2C650EF863F}"/>
                  </a:ext>
                </a:extLst>
              </p:cNvPr>
              <p:cNvSpPr txBox="1"/>
              <p:nvPr/>
            </p:nvSpPr>
            <p:spPr>
              <a:xfrm>
                <a:off x="7350705" y="5538978"/>
                <a:ext cx="1293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j-lt"/>
                  </a:rPr>
                  <a:t>(*</a:t>
                </a:r>
                <a:r>
                  <a:rPr lang="en-US" altLang="ko-KR" sz="1200" dirty="0" err="1">
                    <a:solidFill>
                      <a:schemeClr val="bg1"/>
                    </a:solidFill>
                    <a:latin typeface="+mj-lt"/>
                  </a:rPr>
                  <a:t>ptr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+mj-lt"/>
                  </a:rPr>
                  <a:t>)   . x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9" name="그룹 69">
              <a:extLst>
                <a:ext uri="{FF2B5EF4-FFF2-40B4-BE49-F238E27FC236}">
                  <a16:creationId xmlns:a16="http://schemas.microsoft.com/office/drawing/2014/main" id="{64553EB7-F809-40E6-992D-331853137012}"/>
                </a:ext>
              </a:extLst>
            </p:cNvPr>
            <p:cNvGrpSpPr/>
            <p:nvPr/>
          </p:nvGrpSpPr>
          <p:grpSpPr>
            <a:xfrm>
              <a:off x="10084180" y="4200237"/>
              <a:ext cx="1358129" cy="416558"/>
              <a:chOff x="7186143" y="5522925"/>
              <a:chExt cx="1470581" cy="416558"/>
            </a:xfrm>
          </p:grpSpPr>
          <p:sp>
            <p:nvSpPr>
              <p:cNvPr id="14" name="직사각형 70">
                <a:extLst>
                  <a:ext uri="{FF2B5EF4-FFF2-40B4-BE49-F238E27FC236}">
                    <a16:creationId xmlns:a16="http://schemas.microsoft.com/office/drawing/2014/main" id="{DD430E1E-2B71-4A59-9D98-E56D5D921E5F}"/>
                  </a:ext>
                </a:extLst>
              </p:cNvPr>
              <p:cNvSpPr/>
              <p:nvPr/>
            </p:nvSpPr>
            <p:spPr>
              <a:xfrm>
                <a:off x="7186143" y="5522925"/>
                <a:ext cx="1470581" cy="41655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15" name="직사각형 71">
                <a:extLst>
                  <a:ext uri="{FF2B5EF4-FFF2-40B4-BE49-F238E27FC236}">
                    <a16:creationId xmlns:a16="http://schemas.microsoft.com/office/drawing/2014/main" id="{021A1A0E-A1B6-4F1F-8C7D-D82D322BC6AA}"/>
                  </a:ext>
                </a:extLst>
              </p:cNvPr>
              <p:cNvSpPr/>
              <p:nvPr/>
            </p:nvSpPr>
            <p:spPr>
              <a:xfrm>
                <a:off x="7288601" y="5568809"/>
                <a:ext cx="1137137" cy="3059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1AECBF-5DEC-4064-A03D-57FD0254F8D9}"/>
                  </a:ext>
                </a:extLst>
              </p:cNvPr>
              <p:cNvSpPr txBox="1"/>
              <p:nvPr/>
            </p:nvSpPr>
            <p:spPr>
              <a:xfrm>
                <a:off x="7350706" y="5538978"/>
                <a:ext cx="12933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latin typeface="+mj-lt"/>
                  </a:rPr>
                  <a:t>ptr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+mj-lt"/>
                  </a:rPr>
                  <a:t>      -&gt;x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6FAAD8-148E-42EA-80DD-F93A99C4C7B6}"/>
                </a:ext>
              </a:extLst>
            </p:cNvPr>
            <p:cNvSpPr txBox="1"/>
            <p:nvPr/>
          </p:nvSpPr>
          <p:spPr>
            <a:xfrm>
              <a:off x="6699250" y="4626835"/>
              <a:ext cx="17724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직접선택접근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(Direct Selection)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98C91-6F62-4B9D-884E-9FA313E67ABB}"/>
                </a:ext>
              </a:extLst>
            </p:cNvPr>
            <p:cNvSpPr txBox="1"/>
            <p:nvPr/>
          </p:nvSpPr>
          <p:spPr>
            <a:xfrm>
              <a:off x="8401486" y="4599031"/>
              <a:ext cx="15374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atin typeface="+mj-lt"/>
                </a:rPr>
                <a:t>간접접근</a:t>
              </a:r>
              <a:endParaRPr lang="en-US" altLang="ko-KR" sz="1300" dirty="0">
                <a:latin typeface="+mj-lt"/>
              </a:endParaRPr>
            </a:p>
            <a:p>
              <a:r>
                <a:rPr lang="en-US" altLang="ko-KR" sz="1300" dirty="0">
                  <a:latin typeface="+mj-lt"/>
                </a:rPr>
                <a:t>(indirection)</a:t>
              </a:r>
              <a:endParaRPr lang="ko-KR" altLang="en-US" sz="13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A40AD9-8D2E-4CEB-9905-07E1E9F79581}"/>
                </a:ext>
              </a:extLst>
            </p:cNvPr>
            <p:cNvSpPr txBox="1"/>
            <p:nvPr/>
          </p:nvSpPr>
          <p:spPr>
            <a:xfrm>
              <a:off x="9999967" y="4606726"/>
              <a:ext cx="1943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j-lt"/>
                </a:rPr>
                <a:t>간접선택접근</a:t>
              </a:r>
              <a:endParaRPr lang="en-US" altLang="ko-KR" sz="1200" dirty="0">
                <a:latin typeface="+mj-lt"/>
              </a:endParaRPr>
            </a:p>
            <a:p>
              <a:r>
                <a:rPr lang="en-US" altLang="ko-KR" sz="1200" dirty="0">
                  <a:latin typeface="+mj-lt"/>
                </a:rPr>
                <a:t>(indirect selection)</a:t>
              </a:r>
              <a:endParaRPr lang="ko-KR" altLang="en-US" sz="12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10AE9E-B744-488B-A68B-0999DDC02022}"/>
                </a:ext>
              </a:extLst>
            </p:cNvPr>
            <p:cNvSpPr txBox="1"/>
            <p:nvPr/>
          </p:nvSpPr>
          <p:spPr>
            <a:xfrm>
              <a:off x="6870771" y="5107306"/>
              <a:ext cx="5172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Field x</a:t>
              </a:r>
              <a:r>
                <a:rPr lang="ko-KR" altLang="en-US" sz="1600" dirty="0">
                  <a:latin typeface="+mj-lt"/>
                </a:rPr>
                <a:t>에 접근하는 </a:t>
              </a:r>
              <a:r>
                <a:rPr lang="en-US" altLang="ko-KR" sz="1600" dirty="0">
                  <a:latin typeface="+mj-lt"/>
                </a:rPr>
                <a:t>3</a:t>
              </a:r>
              <a:r>
                <a:rPr lang="ko-KR" altLang="en-US" sz="1600" dirty="0">
                  <a:latin typeface="+mj-lt"/>
                </a:rPr>
                <a:t>가지 방법</a:t>
              </a:r>
            </a:p>
          </p:txBody>
        </p:sp>
      </p:grpSp>
      <p:sp>
        <p:nvSpPr>
          <p:cNvPr id="23" name="사각형: 잘린 한쪽 모서리 78">
            <a:extLst>
              <a:ext uri="{FF2B5EF4-FFF2-40B4-BE49-F238E27FC236}">
                <a16:creationId xmlns:a16="http://schemas.microsoft.com/office/drawing/2014/main" id="{EF90205B-DDCF-49A8-82A6-C8F045EDF27A}"/>
              </a:ext>
            </a:extLst>
          </p:cNvPr>
          <p:cNvSpPr/>
          <p:nvPr/>
        </p:nvSpPr>
        <p:spPr>
          <a:xfrm>
            <a:off x="2417867" y="1839260"/>
            <a:ext cx="2005278" cy="2738138"/>
          </a:xfrm>
          <a:prstGeom prst="snip1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79">
            <a:extLst>
              <a:ext uri="{FF2B5EF4-FFF2-40B4-BE49-F238E27FC236}">
                <a16:creationId xmlns:a16="http://schemas.microsoft.com/office/drawing/2014/main" id="{A209AE1B-28ED-48DD-8752-DD33939CA21E}"/>
              </a:ext>
            </a:extLst>
          </p:cNvPr>
          <p:cNvSpPr/>
          <p:nvPr/>
        </p:nvSpPr>
        <p:spPr>
          <a:xfrm>
            <a:off x="4101399" y="1839261"/>
            <a:ext cx="321746" cy="3506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449BF1-87DC-46AA-9A85-E877DFD4B390}"/>
              </a:ext>
            </a:extLst>
          </p:cNvPr>
          <p:cNvSpPr txBox="1"/>
          <p:nvPr/>
        </p:nvSpPr>
        <p:spPr>
          <a:xfrm>
            <a:off x="2533515" y="1828541"/>
            <a:ext cx="180475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70C0"/>
                </a:solidFill>
              </a:rPr>
              <a:t>typedef	struct</a:t>
            </a:r>
          </a:p>
          <a:p>
            <a:r>
              <a:rPr lang="en-US" altLang="ko-KR" sz="1300" b="1" dirty="0"/>
              <a:t>   {</a:t>
            </a:r>
          </a:p>
          <a:p>
            <a:r>
              <a:rPr lang="en-US" altLang="ko-KR" sz="1300" b="1" dirty="0"/>
              <a:t>     </a:t>
            </a:r>
            <a:r>
              <a:rPr lang="en-US" altLang="ko-KR" sz="1300" b="1" dirty="0">
                <a:solidFill>
                  <a:srgbClr val="0070C0"/>
                </a:solidFill>
              </a:rPr>
              <a:t>int</a:t>
            </a:r>
            <a:r>
              <a:rPr lang="en-US" altLang="ko-KR" sz="1300" b="1" dirty="0"/>
              <a:t>	x ;</a:t>
            </a:r>
          </a:p>
          <a:p>
            <a:r>
              <a:rPr lang="en-US" altLang="ko-KR" sz="1300" b="1" dirty="0"/>
              <a:t>     </a:t>
            </a:r>
            <a:r>
              <a:rPr lang="en-US" altLang="ko-KR" sz="1300" b="1" dirty="0">
                <a:solidFill>
                  <a:srgbClr val="0070C0"/>
                </a:solidFill>
              </a:rPr>
              <a:t>int</a:t>
            </a:r>
            <a:r>
              <a:rPr lang="en-US" altLang="ko-KR" sz="1300" b="1" dirty="0"/>
              <a:t>	y ;</a:t>
            </a:r>
          </a:p>
          <a:p>
            <a:r>
              <a:rPr lang="en-US" altLang="ko-KR" sz="1300" b="1" dirty="0">
                <a:solidFill>
                  <a:srgbClr val="0070C0"/>
                </a:solidFill>
              </a:rPr>
              <a:t>     float</a:t>
            </a:r>
            <a:r>
              <a:rPr lang="en-US" altLang="ko-KR" sz="1300" b="1" dirty="0"/>
              <a:t>	t ;</a:t>
            </a:r>
          </a:p>
          <a:p>
            <a:r>
              <a:rPr lang="en-US" altLang="ko-KR" sz="1300" b="1" dirty="0">
                <a:solidFill>
                  <a:srgbClr val="0070C0"/>
                </a:solidFill>
              </a:rPr>
              <a:t>     char</a:t>
            </a:r>
            <a:r>
              <a:rPr lang="en-US" altLang="ko-KR" sz="1300" b="1" dirty="0"/>
              <a:t>	u ;</a:t>
            </a:r>
          </a:p>
          <a:p>
            <a:r>
              <a:rPr lang="en-US" altLang="ko-KR" sz="1300" b="1" dirty="0"/>
              <a:t>   }  SAMPLE ;</a:t>
            </a:r>
          </a:p>
          <a:p>
            <a:r>
              <a:rPr lang="en-US" altLang="ko-KR" sz="1300" b="1" dirty="0"/>
              <a:t>    …</a:t>
            </a:r>
          </a:p>
          <a:p>
            <a:r>
              <a:rPr lang="en-US" altLang="ko-KR" sz="1300" b="1" dirty="0"/>
              <a:t>    SAMPLE	 sam1 ;</a:t>
            </a:r>
          </a:p>
          <a:p>
            <a:r>
              <a:rPr lang="en-US" altLang="ko-KR" sz="1300" b="1" dirty="0"/>
              <a:t>    SAMPLE* </a:t>
            </a:r>
            <a:r>
              <a:rPr lang="en-US" altLang="ko-KR" sz="1300" b="1" dirty="0" err="1"/>
              <a:t>ptr</a:t>
            </a:r>
            <a:r>
              <a:rPr lang="en-US" altLang="ko-KR" sz="1300" b="1" dirty="0"/>
              <a:t> ;</a:t>
            </a:r>
          </a:p>
          <a:p>
            <a:r>
              <a:rPr lang="en-US" altLang="ko-KR" sz="1300" b="1" dirty="0"/>
              <a:t>    …</a:t>
            </a:r>
          </a:p>
          <a:p>
            <a:r>
              <a:rPr lang="en-US" altLang="ko-KR" sz="1300" b="1" dirty="0"/>
              <a:t>    </a:t>
            </a:r>
            <a:r>
              <a:rPr lang="en-US" altLang="ko-KR" sz="1300" b="1" dirty="0" err="1"/>
              <a:t>ptr</a:t>
            </a:r>
            <a:r>
              <a:rPr lang="en-US" altLang="ko-KR" sz="1300" b="1" dirty="0"/>
              <a:t>  =  &amp;sam1 ;</a:t>
            </a:r>
          </a:p>
          <a:p>
            <a:r>
              <a:rPr lang="en-US" altLang="ko-KR" sz="1300" b="1" dirty="0"/>
              <a:t>    …</a:t>
            </a:r>
            <a:endParaRPr lang="ko-KR" altLang="en-US" sz="1300" b="1" dirty="0"/>
          </a:p>
        </p:txBody>
      </p:sp>
      <p:grpSp>
        <p:nvGrpSpPr>
          <p:cNvPr id="26" name="그룹 21508">
            <a:extLst>
              <a:ext uri="{FF2B5EF4-FFF2-40B4-BE49-F238E27FC236}">
                <a16:creationId xmlns:a16="http://schemas.microsoft.com/office/drawing/2014/main" id="{FC33588D-75FE-4F19-8B1C-D094A8F030C3}"/>
              </a:ext>
            </a:extLst>
          </p:cNvPr>
          <p:cNvGrpSpPr/>
          <p:nvPr/>
        </p:nvGrpSpPr>
        <p:grpSpPr>
          <a:xfrm>
            <a:off x="4525421" y="2302677"/>
            <a:ext cx="3988940" cy="669976"/>
            <a:chOff x="5899597" y="2342073"/>
            <a:chExt cx="5180912" cy="561678"/>
          </a:xfrm>
        </p:grpSpPr>
        <p:grpSp>
          <p:nvGrpSpPr>
            <p:cNvPr id="27" name="그룹 81">
              <a:extLst>
                <a:ext uri="{FF2B5EF4-FFF2-40B4-BE49-F238E27FC236}">
                  <a16:creationId xmlns:a16="http://schemas.microsoft.com/office/drawing/2014/main" id="{EAF0424C-B7DA-4D78-9F38-7337E1FA0202}"/>
                </a:ext>
              </a:extLst>
            </p:cNvPr>
            <p:cNvGrpSpPr/>
            <p:nvPr/>
          </p:nvGrpSpPr>
          <p:grpSpPr>
            <a:xfrm>
              <a:off x="7439866" y="2342073"/>
              <a:ext cx="3640643" cy="451344"/>
              <a:chOff x="1231220" y="3037094"/>
              <a:chExt cx="4224825" cy="630852"/>
            </a:xfrm>
          </p:grpSpPr>
          <p:sp>
            <p:nvSpPr>
              <p:cNvPr id="35" name="직사각형 82">
                <a:extLst>
                  <a:ext uri="{FF2B5EF4-FFF2-40B4-BE49-F238E27FC236}">
                    <a16:creationId xmlns:a16="http://schemas.microsoft.com/office/drawing/2014/main" id="{1D4751E6-A7EB-475F-B173-B6FE6CDC197C}"/>
                  </a:ext>
                </a:extLst>
              </p:cNvPr>
              <p:cNvSpPr/>
              <p:nvPr/>
            </p:nvSpPr>
            <p:spPr>
              <a:xfrm>
                <a:off x="1231220" y="3037094"/>
                <a:ext cx="4125899" cy="600547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36" name="직사각형 83">
                <a:extLst>
                  <a:ext uri="{FF2B5EF4-FFF2-40B4-BE49-F238E27FC236}">
                    <a16:creationId xmlns:a16="http://schemas.microsoft.com/office/drawing/2014/main" id="{E654545F-8B2C-45B9-B0F5-93F4C09A0A0B}"/>
                  </a:ext>
                </a:extLst>
              </p:cNvPr>
              <p:cNvSpPr/>
              <p:nvPr/>
            </p:nvSpPr>
            <p:spPr>
              <a:xfrm>
                <a:off x="1352570" y="3122822"/>
                <a:ext cx="1031475" cy="240432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n>
                    <a:solidFill>
                      <a:schemeClr val="bg1"/>
                    </a:solidFill>
                  </a:ln>
                  <a:latin typeface="+mj-lt"/>
                </a:endParaRPr>
              </a:p>
            </p:txBody>
          </p:sp>
          <p:sp>
            <p:nvSpPr>
              <p:cNvPr id="37" name="직사각형 84">
                <a:extLst>
                  <a:ext uri="{FF2B5EF4-FFF2-40B4-BE49-F238E27FC236}">
                    <a16:creationId xmlns:a16="http://schemas.microsoft.com/office/drawing/2014/main" id="{27BA9FD7-F28A-4719-BE68-301B7A18BA06}"/>
                  </a:ext>
                </a:extLst>
              </p:cNvPr>
              <p:cNvSpPr/>
              <p:nvPr/>
            </p:nvSpPr>
            <p:spPr>
              <a:xfrm>
                <a:off x="2559733" y="3120583"/>
                <a:ext cx="1031475" cy="240432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n>
                    <a:solidFill>
                      <a:schemeClr val="bg1"/>
                    </a:solidFill>
                  </a:ln>
                  <a:latin typeface="+mj-lt"/>
                </a:endParaRPr>
              </a:p>
            </p:txBody>
          </p:sp>
          <p:sp>
            <p:nvSpPr>
              <p:cNvPr id="38" name="직사각형 85">
                <a:extLst>
                  <a:ext uri="{FF2B5EF4-FFF2-40B4-BE49-F238E27FC236}">
                    <a16:creationId xmlns:a16="http://schemas.microsoft.com/office/drawing/2014/main" id="{5BB5AC39-F54B-4F83-9B82-183DA5D5FA18}"/>
                  </a:ext>
                </a:extLst>
              </p:cNvPr>
              <p:cNvSpPr/>
              <p:nvPr/>
            </p:nvSpPr>
            <p:spPr>
              <a:xfrm>
                <a:off x="3739926" y="3120583"/>
                <a:ext cx="890185" cy="248638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n>
                    <a:solidFill>
                      <a:schemeClr val="bg1"/>
                    </a:solidFill>
                  </a:ln>
                  <a:latin typeface="+mj-lt"/>
                </a:endParaRPr>
              </a:p>
            </p:txBody>
          </p:sp>
          <p:sp>
            <p:nvSpPr>
              <p:cNvPr id="39" name="직사각형 86">
                <a:extLst>
                  <a:ext uri="{FF2B5EF4-FFF2-40B4-BE49-F238E27FC236}">
                    <a16:creationId xmlns:a16="http://schemas.microsoft.com/office/drawing/2014/main" id="{6D2491D9-5383-4EC4-B409-AD3249354134}"/>
                  </a:ext>
                </a:extLst>
              </p:cNvPr>
              <p:cNvSpPr/>
              <p:nvPr/>
            </p:nvSpPr>
            <p:spPr>
              <a:xfrm>
                <a:off x="4778829" y="3112378"/>
                <a:ext cx="412605" cy="24863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n>
                    <a:solidFill>
                      <a:schemeClr val="bg1"/>
                    </a:solidFill>
                  </a:ln>
                  <a:latin typeface="+mj-lt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040816-F0BA-42AA-8975-3E1816BD0FE6}"/>
                  </a:ext>
                </a:extLst>
              </p:cNvPr>
              <p:cNvSpPr txBox="1"/>
              <p:nvPr/>
            </p:nvSpPr>
            <p:spPr>
              <a:xfrm>
                <a:off x="1330145" y="3263650"/>
                <a:ext cx="727439" cy="360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x</a:t>
                </a:r>
                <a:endParaRPr lang="ko-KR" altLang="en-US" sz="1400" dirty="0">
                  <a:latin typeface="+mj-lt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817CB0B-D193-4D56-8488-F8CE6D0D8F2C}"/>
                  </a:ext>
                </a:extLst>
              </p:cNvPr>
              <p:cNvSpPr txBox="1"/>
              <p:nvPr/>
            </p:nvSpPr>
            <p:spPr>
              <a:xfrm>
                <a:off x="2574408" y="3263650"/>
                <a:ext cx="727439" cy="360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y</a:t>
                </a:r>
                <a:endParaRPr lang="ko-KR" altLang="en-US" sz="1400" dirty="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660CFDB-B194-49EC-9264-8D67EAC7031A}"/>
                  </a:ext>
                </a:extLst>
              </p:cNvPr>
              <p:cNvSpPr txBox="1"/>
              <p:nvPr/>
            </p:nvSpPr>
            <p:spPr>
              <a:xfrm>
                <a:off x="3726647" y="3307298"/>
                <a:ext cx="727439" cy="360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t</a:t>
                </a:r>
                <a:endParaRPr lang="ko-KR" altLang="en-US" sz="1400" dirty="0"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CBAE20B-4D6F-4C34-B797-7D95B8E9454E}"/>
                  </a:ext>
                </a:extLst>
              </p:cNvPr>
              <p:cNvSpPr txBox="1"/>
              <p:nvPr/>
            </p:nvSpPr>
            <p:spPr>
              <a:xfrm>
                <a:off x="4728606" y="3307298"/>
                <a:ext cx="727439" cy="360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+mj-lt"/>
                  </a:rPr>
                  <a:t>u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grpSp>
          <p:nvGrpSpPr>
            <p:cNvPr id="28" name="그룹 92">
              <a:extLst>
                <a:ext uri="{FF2B5EF4-FFF2-40B4-BE49-F238E27FC236}">
                  <a16:creationId xmlns:a16="http://schemas.microsoft.com/office/drawing/2014/main" id="{19F564AB-7E31-4C5D-9267-F3EBF1DBB543}"/>
                </a:ext>
              </a:extLst>
            </p:cNvPr>
            <p:cNvGrpSpPr/>
            <p:nvPr/>
          </p:nvGrpSpPr>
          <p:grpSpPr>
            <a:xfrm>
              <a:off x="5899597" y="2358883"/>
              <a:ext cx="517252" cy="345101"/>
              <a:chOff x="168292" y="3047869"/>
              <a:chExt cx="517252" cy="345101"/>
            </a:xfrm>
          </p:grpSpPr>
          <p:sp>
            <p:nvSpPr>
              <p:cNvPr id="33" name="직사각형 93">
                <a:extLst>
                  <a:ext uri="{FF2B5EF4-FFF2-40B4-BE49-F238E27FC236}">
                    <a16:creationId xmlns:a16="http://schemas.microsoft.com/office/drawing/2014/main" id="{A116AF1C-38E8-4410-A51C-081E109ACE4A}"/>
                  </a:ext>
                </a:extLst>
              </p:cNvPr>
              <p:cNvSpPr/>
              <p:nvPr/>
            </p:nvSpPr>
            <p:spPr>
              <a:xfrm>
                <a:off x="208602" y="3079824"/>
                <a:ext cx="476942" cy="31314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34" name="직사각형 94">
                <a:extLst>
                  <a:ext uri="{FF2B5EF4-FFF2-40B4-BE49-F238E27FC236}">
                    <a16:creationId xmlns:a16="http://schemas.microsoft.com/office/drawing/2014/main" id="{5639392A-5481-45D3-BEA0-A0B57E2D1CEA}"/>
                  </a:ext>
                </a:extLst>
              </p:cNvPr>
              <p:cNvSpPr/>
              <p:nvPr/>
            </p:nvSpPr>
            <p:spPr>
              <a:xfrm>
                <a:off x="168292" y="3047869"/>
                <a:ext cx="476942" cy="31314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</p:grpSp>
        <p:grpSp>
          <p:nvGrpSpPr>
            <p:cNvPr id="29" name="그룹 95">
              <a:extLst>
                <a:ext uri="{FF2B5EF4-FFF2-40B4-BE49-F238E27FC236}">
                  <a16:creationId xmlns:a16="http://schemas.microsoft.com/office/drawing/2014/main" id="{61782B58-1BB5-49CD-9C6C-D67466CEB08B}"/>
                </a:ext>
              </a:extLst>
            </p:cNvPr>
            <p:cNvGrpSpPr/>
            <p:nvPr/>
          </p:nvGrpSpPr>
          <p:grpSpPr>
            <a:xfrm rot="5400000">
              <a:off x="6700235" y="1936681"/>
              <a:ext cx="148727" cy="1134966"/>
              <a:chOff x="4583832" y="2793064"/>
              <a:chExt cx="432048" cy="863340"/>
            </a:xfrm>
          </p:grpSpPr>
          <p:sp>
            <p:nvSpPr>
              <p:cNvPr id="31" name="이등변 삼각형 96">
                <a:extLst>
                  <a:ext uri="{FF2B5EF4-FFF2-40B4-BE49-F238E27FC236}">
                    <a16:creationId xmlns:a16="http://schemas.microsoft.com/office/drawing/2014/main" id="{9F6919F4-969D-4D32-95A8-DD3A772CF3D9}"/>
                  </a:ext>
                </a:extLst>
              </p:cNvPr>
              <p:cNvSpPr/>
              <p:nvPr/>
            </p:nvSpPr>
            <p:spPr>
              <a:xfrm>
                <a:off x="4583832" y="2793064"/>
                <a:ext cx="432048" cy="30026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cxnSp>
            <p:nvCxnSpPr>
              <p:cNvPr id="32" name="직선 연결선 97">
                <a:extLst>
                  <a:ext uri="{FF2B5EF4-FFF2-40B4-BE49-F238E27FC236}">
                    <a16:creationId xmlns:a16="http://schemas.microsoft.com/office/drawing/2014/main" id="{07C37623-215B-4B50-B118-B44B5660ACC1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4799856" y="3093333"/>
                <a:ext cx="0" cy="5630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A31FE0-7DFE-4C50-94F5-41D16DE1F42E}"/>
                </a:ext>
              </a:extLst>
            </p:cNvPr>
            <p:cNvSpPr txBox="1"/>
            <p:nvPr/>
          </p:nvSpPr>
          <p:spPr>
            <a:xfrm>
              <a:off x="5954657" y="2645725"/>
              <a:ext cx="727439" cy="258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+mj-lt"/>
                </a:rPr>
                <a:t>ptr</a:t>
              </a:r>
              <a:endParaRPr lang="ko-KR" altLang="en-US" sz="1400" dirty="0">
                <a:latin typeface="+mj-lt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63CC8EF-3903-461B-AA05-9609B9D1A39F}"/>
              </a:ext>
            </a:extLst>
          </p:cNvPr>
          <p:cNvSpPr txBox="1"/>
          <p:nvPr/>
        </p:nvSpPr>
        <p:spPr>
          <a:xfrm>
            <a:off x="5627309" y="2014867"/>
            <a:ext cx="72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sam1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4277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제품명</a:t>
            </a:r>
            <a:r>
              <a:rPr lang="en-US" altLang="ko-KR" dirty="0"/>
              <a:t>(</a:t>
            </a:r>
            <a:r>
              <a:rPr lang="en-US" altLang="ko-KR" dirty="0" err="1"/>
              <a:t>pro_name</a:t>
            </a:r>
            <a:r>
              <a:rPr lang="en-US" altLang="ko-KR" dirty="0"/>
              <a:t>[10]), </a:t>
            </a:r>
            <a:r>
              <a:rPr lang="ko-KR" altLang="en-US" dirty="0"/>
              <a:t>제품가격</a:t>
            </a:r>
            <a:r>
              <a:rPr lang="en-US" altLang="ko-KR" dirty="0"/>
              <a:t>(</a:t>
            </a:r>
            <a:r>
              <a:rPr lang="en-US" altLang="ko-KR" dirty="0" err="1"/>
              <a:t>pro_value</a:t>
            </a:r>
            <a:r>
              <a:rPr lang="en-US" altLang="ko-KR" dirty="0"/>
              <a:t>)</a:t>
            </a:r>
            <a:r>
              <a:rPr lang="ko-KR" altLang="en-US" dirty="0"/>
              <a:t>를 가지는 구조체를 이용하는 프로그램 작성</a:t>
            </a:r>
            <a:endParaRPr lang="en-US" altLang="ko-KR" dirty="0"/>
          </a:p>
          <a:p>
            <a:pPr lvl="1"/>
            <a:r>
              <a:rPr lang="ko-KR" altLang="en-US" dirty="0"/>
              <a:t>제품명은</a:t>
            </a:r>
            <a:r>
              <a:rPr lang="en-US" altLang="ko-KR" dirty="0"/>
              <a:t>: TV, Radio(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제품가격</a:t>
            </a:r>
            <a:r>
              <a:rPr lang="en-US" altLang="ko-KR" dirty="0"/>
              <a:t>: 30000, 10000(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최종 합계 가격을 출력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제품을 </a:t>
            </a:r>
            <a:r>
              <a:rPr lang="en-US" altLang="ko-KR" dirty="0"/>
              <a:t>user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번째 제품은 프로그램 코드에서 입력</a:t>
            </a:r>
            <a:r>
              <a:rPr lang="en-US" altLang="ko-KR" dirty="0"/>
              <a:t>(</a:t>
            </a:r>
            <a:r>
              <a:rPr lang="ko-KR" altLang="en-US" dirty="0"/>
              <a:t>반드시 첫 번째 상품을 입력 이후 두 번째 제품의 이름과 가격을 입력할 것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69" y="4641078"/>
            <a:ext cx="3148097" cy="20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28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중첩구조체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안에 구조체가 멤버로 있는 구조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45</a:t>
            </a:fld>
            <a:endParaRPr lang="en-US"/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E4567E71-97F2-4C83-AB40-3544AC576B5B}"/>
              </a:ext>
            </a:extLst>
          </p:cNvPr>
          <p:cNvSpPr/>
          <p:nvPr/>
        </p:nvSpPr>
        <p:spPr>
          <a:xfrm>
            <a:off x="5307906" y="4012784"/>
            <a:ext cx="6655459" cy="949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7877" y="1907805"/>
            <a:ext cx="4248471" cy="30257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       </a:t>
            </a:r>
            <a:r>
              <a:rPr lang="en-US" altLang="ko-KR" sz="1600" dirty="0" err="1">
                <a:solidFill>
                  <a:srgbClr val="3366FF"/>
                </a:solidFill>
                <a:latin typeface="+mj-lt"/>
                <a:ea typeface="새굴림" pitchFamily="18" charset="-127"/>
              </a:rPr>
              <a:t>typedef</a:t>
            </a:r>
            <a:r>
              <a:rPr lang="en-US" altLang="ko-KR" sz="16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 </a:t>
            </a:r>
            <a:r>
              <a:rPr lang="en-US" altLang="ko-KR" sz="1600" dirty="0" err="1">
                <a:solidFill>
                  <a:srgbClr val="3366FF"/>
                </a:solidFill>
                <a:latin typeface="+mj-lt"/>
                <a:ea typeface="새굴림" pitchFamily="18" charset="-127"/>
              </a:rPr>
              <a:t>struct</a:t>
            </a:r>
            <a:r>
              <a:rPr lang="en-US" altLang="ko-KR" sz="16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       	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int</a:t>
            </a:r>
            <a:r>
              <a:rPr lang="en-US" altLang="ko-KR" sz="1600" dirty="0">
                <a:latin typeface="+mj-lt"/>
                <a:ea typeface="새굴림" pitchFamily="18" charset="-127"/>
              </a:rPr>
              <a:t> month, day, year;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       } DATE;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       </a:t>
            </a:r>
            <a:r>
              <a:rPr lang="en-US" altLang="ko-KR" sz="1600" dirty="0" err="1">
                <a:solidFill>
                  <a:srgbClr val="3366FF"/>
                </a:solidFill>
                <a:latin typeface="+mj-lt"/>
              </a:rPr>
              <a:t>typedef</a:t>
            </a:r>
            <a:r>
              <a:rPr lang="en-US" altLang="ko-KR" sz="1600" dirty="0">
                <a:solidFill>
                  <a:srgbClr val="3366FF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3366FF"/>
                </a:solidFill>
                <a:latin typeface="+mj-lt"/>
              </a:rPr>
              <a:t>struct</a:t>
            </a:r>
            <a:r>
              <a:rPr lang="en-US" altLang="ko-KR" sz="1600" dirty="0">
                <a:solidFill>
                  <a:srgbClr val="3366FF"/>
                </a:solidFill>
                <a:latin typeface="+mj-lt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3366FF"/>
                </a:solidFill>
                <a:latin typeface="+mj-lt"/>
              </a:rPr>
              <a:t>	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int</a:t>
            </a:r>
            <a:r>
              <a:rPr lang="en-US" altLang="ko-KR" sz="1600" dirty="0">
                <a:latin typeface="+mj-lt"/>
                <a:ea typeface="새굴림" pitchFamily="18" charset="-127"/>
              </a:rPr>
              <a:t> hour, min, sec;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       } TIME;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3366FF"/>
                </a:solidFill>
                <a:latin typeface="+mj-lt"/>
              </a:rPr>
              <a:t>       </a:t>
            </a:r>
            <a:r>
              <a:rPr lang="en-US" altLang="ko-KR" sz="1600" dirty="0" err="1">
                <a:solidFill>
                  <a:srgbClr val="3366FF"/>
                </a:solidFill>
                <a:latin typeface="+mj-lt"/>
              </a:rPr>
              <a:t>typedef</a:t>
            </a:r>
            <a:r>
              <a:rPr lang="en-US" altLang="ko-KR" sz="1600" dirty="0">
                <a:solidFill>
                  <a:srgbClr val="3366FF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3366FF"/>
                </a:solidFill>
                <a:latin typeface="+mj-lt"/>
              </a:rPr>
              <a:t>struct</a:t>
            </a:r>
            <a:r>
              <a:rPr lang="en-US" altLang="ko-KR" sz="1600" dirty="0">
                <a:latin typeface="+mj-lt"/>
                <a:ea typeface="새굴림" pitchFamily="18" charset="-127"/>
              </a:rPr>
              <a:t>{</a:t>
            </a:r>
            <a:br>
              <a:rPr lang="en-US" altLang="ko-KR" sz="1600" dirty="0">
                <a:latin typeface="+mj-lt"/>
                <a:ea typeface="새굴림" pitchFamily="18" charset="-127"/>
              </a:rPr>
            </a:br>
            <a:r>
              <a:rPr lang="en-US" altLang="ko-KR" sz="1600" dirty="0">
                <a:latin typeface="+mj-lt"/>
                <a:ea typeface="새굴림" pitchFamily="18" charset="-127"/>
              </a:rPr>
              <a:t>	DATE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date</a:t>
            </a:r>
            <a:r>
              <a:rPr lang="en-US" altLang="ko-KR" sz="1600" dirty="0">
                <a:latin typeface="+mj-lt"/>
                <a:ea typeface="새굴림" pitchFamily="18" charset="-127"/>
              </a:rPr>
              <a:t>; TIME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time</a:t>
            </a:r>
            <a:r>
              <a:rPr lang="en-US" altLang="ko-KR" sz="1600" dirty="0">
                <a:latin typeface="+mj-lt"/>
                <a:ea typeface="새굴림" pitchFamily="18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       }STAMP;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9900"/>
                </a:solidFill>
                <a:latin typeface="+mj-lt"/>
                <a:ea typeface="새굴림" pitchFamily="18" charset="-127"/>
              </a:rPr>
              <a:t>   </a:t>
            </a:r>
            <a:r>
              <a:rPr lang="en-US" altLang="ko-KR" sz="1600" dirty="0">
                <a:solidFill>
                  <a:srgbClr val="009900"/>
                </a:solidFill>
                <a:latin typeface="+mj-ea"/>
                <a:ea typeface="+mj-ea"/>
              </a:rPr>
              <a:t>/* </a:t>
            </a:r>
            <a:r>
              <a:rPr lang="ko-KR" altLang="en-US" sz="1600" dirty="0">
                <a:solidFill>
                  <a:srgbClr val="009900"/>
                </a:solidFill>
                <a:latin typeface="+mj-ea"/>
                <a:ea typeface="+mj-ea"/>
              </a:rPr>
              <a:t>변수 선언 및 초기화</a:t>
            </a:r>
            <a:r>
              <a:rPr lang="en-US" altLang="ko-KR" sz="1600" dirty="0">
                <a:solidFill>
                  <a:srgbClr val="009900"/>
                </a:solidFill>
                <a:latin typeface="+mj-ea"/>
                <a:ea typeface="+mj-ea"/>
              </a:rPr>
              <a:t>*/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      STAMP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stamp</a:t>
            </a:r>
            <a:r>
              <a:rPr lang="en-US" altLang="ko-KR" sz="1600" dirty="0">
                <a:latin typeface="+mj-lt"/>
                <a:ea typeface="새굴림" pitchFamily="18" charset="-127"/>
              </a:rPr>
              <a:t>={{01,01,07}, {23,45,00}};	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34255" y="1784523"/>
            <a:ext cx="3312368" cy="1413153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accent2"/>
                </a:solidFill>
                <a:latin typeface="+mj-lt"/>
              </a:rPr>
              <a:t>  </a:t>
            </a:r>
            <a:r>
              <a:rPr lang="en-US" altLang="ko-KR" sz="1400" dirty="0" err="1">
                <a:solidFill>
                  <a:srgbClr val="3366FF"/>
                </a:solidFill>
                <a:latin typeface="+mj-lt"/>
                <a:ea typeface="새굴림" pitchFamily="18" charset="-127"/>
              </a:rPr>
              <a:t>typedef</a:t>
            </a:r>
            <a:r>
              <a:rPr lang="en-US" altLang="ko-KR" sz="14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 </a:t>
            </a:r>
            <a:r>
              <a:rPr lang="en-US" altLang="ko-KR" sz="1400" dirty="0" err="1">
                <a:solidFill>
                  <a:srgbClr val="3366FF"/>
                </a:solidFill>
                <a:latin typeface="+mj-lt"/>
                <a:ea typeface="새굴림" pitchFamily="18" charset="-127"/>
              </a:rPr>
              <a:t>struct</a:t>
            </a:r>
            <a:r>
              <a:rPr lang="en-US" altLang="ko-KR" sz="1400" dirty="0">
                <a:latin typeface="+mj-lt"/>
              </a:rPr>
              <a:t>{</a:t>
            </a:r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    STAMP start;</a:t>
            </a:r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    STAMP end;</a:t>
            </a:r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}JOB;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400" dirty="0">
                <a:latin typeface="+mj-lt"/>
              </a:rPr>
              <a:t>  JOB </a:t>
            </a:r>
            <a:r>
              <a:rPr lang="en-US" altLang="ko-KR" sz="1400" dirty="0" err="1">
                <a:latin typeface="+mj-lt"/>
              </a:rPr>
              <a:t>job</a:t>
            </a:r>
            <a:r>
              <a:rPr lang="en-US" altLang="ko-KR" sz="1400" dirty="0">
                <a:latin typeface="+mj-lt"/>
              </a:rPr>
              <a:t>;  </a:t>
            </a:r>
            <a:r>
              <a:rPr lang="en-US" altLang="ko-KR" sz="1400" dirty="0">
                <a:solidFill>
                  <a:srgbClr val="009900"/>
                </a:solidFill>
              </a:rPr>
              <a:t>/* </a:t>
            </a:r>
            <a:r>
              <a:rPr lang="ko-KR" altLang="en-US" sz="1400" dirty="0">
                <a:solidFill>
                  <a:srgbClr val="009900"/>
                </a:solidFill>
              </a:rPr>
              <a:t>변수 선언</a:t>
            </a:r>
            <a:r>
              <a:rPr lang="en-US" altLang="ko-KR" sz="1400" dirty="0">
                <a:solidFill>
                  <a:srgbClr val="009900"/>
                </a:solidFill>
              </a:rPr>
              <a:t>*/</a:t>
            </a:r>
            <a:endParaRPr lang="en-US" altLang="ko-KR" sz="1400" dirty="0">
              <a:latin typeface="+mj-lt"/>
            </a:endParaRPr>
          </a:p>
        </p:txBody>
      </p:sp>
      <p:sp>
        <p:nvSpPr>
          <p:cNvPr id="9" name="말풍선: 타원형 16">
            <a:extLst>
              <a:ext uri="{FF2B5EF4-FFF2-40B4-BE49-F238E27FC236}">
                <a16:creationId xmlns:a16="http://schemas.microsoft.com/office/drawing/2014/main" id="{9157B19C-7D11-4729-ADBD-ED872FB4E877}"/>
              </a:ext>
            </a:extLst>
          </p:cNvPr>
          <p:cNvSpPr/>
          <p:nvPr/>
        </p:nvSpPr>
        <p:spPr>
          <a:xfrm>
            <a:off x="5481953" y="4988764"/>
            <a:ext cx="1393524" cy="342185"/>
          </a:xfrm>
          <a:prstGeom prst="wedgeEllipseCallout">
            <a:avLst>
              <a:gd name="adj1" fmla="val -45180"/>
              <a:gd name="adj2" fmla="val -1392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lt"/>
              </a:rPr>
              <a:t>stamp.date</a:t>
            </a:r>
            <a:endParaRPr lang="ko-KR" altLang="en-US" sz="14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CA455-84D2-4D13-93B5-38388B592040}"/>
              </a:ext>
            </a:extLst>
          </p:cNvPr>
          <p:cNvSpPr txBox="1"/>
          <p:nvPr/>
        </p:nvSpPr>
        <p:spPr>
          <a:xfrm>
            <a:off x="6697972" y="4623410"/>
            <a:ext cx="72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date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1" name="직사각형 9">
            <a:extLst>
              <a:ext uri="{FF2B5EF4-FFF2-40B4-BE49-F238E27FC236}">
                <a16:creationId xmlns:a16="http://schemas.microsoft.com/office/drawing/2014/main" id="{20C54D87-5B45-4828-A554-4780852BB7E0}"/>
              </a:ext>
            </a:extLst>
          </p:cNvPr>
          <p:cNvSpPr/>
          <p:nvPr/>
        </p:nvSpPr>
        <p:spPr>
          <a:xfrm>
            <a:off x="5546964" y="4119336"/>
            <a:ext cx="2988327" cy="546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" name="직사각형 10">
            <a:extLst>
              <a:ext uri="{FF2B5EF4-FFF2-40B4-BE49-F238E27FC236}">
                <a16:creationId xmlns:a16="http://schemas.microsoft.com/office/drawing/2014/main" id="{E32005A7-FDD7-432B-BD82-0DD7FD0DF197}"/>
              </a:ext>
            </a:extLst>
          </p:cNvPr>
          <p:cNvSpPr/>
          <p:nvPr/>
        </p:nvSpPr>
        <p:spPr>
          <a:xfrm>
            <a:off x="5648806" y="4197344"/>
            <a:ext cx="770255" cy="2167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bg1"/>
                </a:solidFill>
              </a:ln>
              <a:latin typeface="+mj-lt"/>
            </a:endParaRPr>
          </a:p>
        </p:txBody>
      </p:sp>
      <p:sp>
        <p:nvSpPr>
          <p:cNvPr id="13" name="직사각형 11">
            <a:extLst>
              <a:ext uri="{FF2B5EF4-FFF2-40B4-BE49-F238E27FC236}">
                <a16:creationId xmlns:a16="http://schemas.microsoft.com/office/drawing/2014/main" id="{8B65C146-1961-4ED9-BB81-D65B5DE4D992}"/>
              </a:ext>
            </a:extLst>
          </p:cNvPr>
          <p:cNvSpPr/>
          <p:nvPr/>
        </p:nvSpPr>
        <p:spPr>
          <a:xfrm>
            <a:off x="6591364" y="4195307"/>
            <a:ext cx="865653" cy="21878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bg1"/>
                </a:solidFill>
              </a:ln>
              <a:latin typeface="+mj-lt"/>
            </a:endParaRPr>
          </a:p>
        </p:txBody>
      </p:sp>
      <p:sp>
        <p:nvSpPr>
          <p:cNvPr id="14" name="직사각형 12">
            <a:extLst>
              <a:ext uri="{FF2B5EF4-FFF2-40B4-BE49-F238E27FC236}">
                <a16:creationId xmlns:a16="http://schemas.microsoft.com/office/drawing/2014/main" id="{67615011-BF59-46C1-AFC3-E6BF2D214914}"/>
              </a:ext>
            </a:extLst>
          </p:cNvPr>
          <p:cNvSpPr/>
          <p:nvPr/>
        </p:nvSpPr>
        <p:spPr>
          <a:xfrm>
            <a:off x="7652366" y="4195307"/>
            <a:ext cx="747077" cy="22624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bg1"/>
                </a:solidFill>
              </a:ln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56B2F-B843-41ED-B753-EAC846BD3D25}"/>
              </a:ext>
            </a:extLst>
          </p:cNvPr>
          <p:cNvSpPr txBox="1"/>
          <p:nvPr/>
        </p:nvSpPr>
        <p:spPr>
          <a:xfrm>
            <a:off x="5629986" y="4325490"/>
            <a:ext cx="83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month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3D624-0312-450D-80FB-2415E060F8AD}"/>
              </a:ext>
            </a:extLst>
          </p:cNvPr>
          <p:cNvSpPr txBox="1"/>
          <p:nvPr/>
        </p:nvSpPr>
        <p:spPr>
          <a:xfrm>
            <a:off x="6756445" y="4322192"/>
            <a:ext cx="61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day</a:t>
            </a:r>
            <a:endParaRPr lang="ko-KR" alt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6B684-241B-4062-8ED1-7A539E5D233F}"/>
              </a:ext>
            </a:extLst>
          </p:cNvPr>
          <p:cNvSpPr txBox="1"/>
          <p:nvPr/>
        </p:nvSpPr>
        <p:spPr>
          <a:xfrm>
            <a:off x="7762262" y="4322192"/>
            <a:ext cx="61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year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9FFA9-FE41-4E8D-9EA4-BA870E575C50}"/>
              </a:ext>
            </a:extLst>
          </p:cNvPr>
          <p:cNvSpPr txBox="1"/>
          <p:nvPr/>
        </p:nvSpPr>
        <p:spPr>
          <a:xfrm>
            <a:off x="9905366" y="4623410"/>
            <a:ext cx="72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time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2F533A2F-274B-4F1E-B773-6598ED8DC123}"/>
              </a:ext>
            </a:extLst>
          </p:cNvPr>
          <p:cNvSpPr/>
          <p:nvPr/>
        </p:nvSpPr>
        <p:spPr>
          <a:xfrm>
            <a:off x="8754358" y="4119336"/>
            <a:ext cx="2988327" cy="546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0" name="직사각형 26">
            <a:extLst>
              <a:ext uri="{FF2B5EF4-FFF2-40B4-BE49-F238E27FC236}">
                <a16:creationId xmlns:a16="http://schemas.microsoft.com/office/drawing/2014/main" id="{B6707704-17A3-40AF-B029-D6F21A1AA390}"/>
              </a:ext>
            </a:extLst>
          </p:cNvPr>
          <p:cNvSpPr/>
          <p:nvPr/>
        </p:nvSpPr>
        <p:spPr>
          <a:xfrm>
            <a:off x="8856200" y="4197344"/>
            <a:ext cx="770255" cy="2167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bg1"/>
                </a:solidFill>
              </a:ln>
              <a:latin typeface="+mj-lt"/>
            </a:endParaRPr>
          </a:p>
        </p:txBody>
      </p: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6D6C5FCE-3B64-4E02-95D7-98360E64F672}"/>
              </a:ext>
            </a:extLst>
          </p:cNvPr>
          <p:cNvSpPr/>
          <p:nvPr/>
        </p:nvSpPr>
        <p:spPr>
          <a:xfrm>
            <a:off x="9798758" y="4195307"/>
            <a:ext cx="865653" cy="21878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bg1"/>
                </a:solidFill>
              </a:ln>
              <a:latin typeface="+mj-lt"/>
            </a:endParaRPr>
          </a:p>
        </p:txBody>
      </p:sp>
      <p:sp>
        <p:nvSpPr>
          <p:cNvPr id="22" name="직사각형 28">
            <a:extLst>
              <a:ext uri="{FF2B5EF4-FFF2-40B4-BE49-F238E27FC236}">
                <a16:creationId xmlns:a16="http://schemas.microsoft.com/office/drawing/2014/main" id="{C04C24BE-B23C-43A3-AE12-080E78912F2C}"/>
              </a:ext>
            </a:extLst>
          </p:cNvPr>
          <p:cNvSpPr/>
          <p:nvPr/>
        </p:nvSpPr>
        <p:spPr>
          <a:xfrm>
            <a:off x="10859760" y="4195307"/>
            <a:ext cx="747077" cy="22624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bg1"/>
                </a:solidFill>
              </a:ln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B0639-B0C3-4929-9DA3-941867E013BB}"/>
              </a:ext>
            </a:extLst>
          </p:cNvPr>
          <p:cNvSpPr txBox="1"/>
          <p:nvPr/>
        </p:nvSpPr>
        <p:spPr>
          <a:xfrm>
            <a:off x="8946623" y="4326856"/>
            <a:ext cx="83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hour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1FC3FF-BFE4-4DCE-8CBC-833D6025424E}"/>
              </a:ext>
            </a:extLst>
          </p:cNvPr>
          <p:cNvSpPr txBox="1"/>
          <p:nvPr/>
        </p:nvSpPr>
        <p:spPr>
          <a:xfrm>
            <a:off x="9963839" y="4322192"/>
            <a:ext cx="61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min</a:t>
            </a:r>
            <a:endParaRPr lang="ko-KR" altLang="en-US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C19335-17D4-4BF5-BF0E-99F0D51A6EF2}"/>
              </a:ext>
            </a:extLst>
          </p:cNvPr>
          <p:cNvSpPr txBox="1"/>
          <p:nvPr/>
        </p:nvSpPr>
        <p:spPr>
          <a:xfrm>
            <a:off x="11030760" y="4322192"/>
            <a:ext cx="61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sec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D10C73-9CB4-41C1-A9B8-35A170E05A42}"/>
              </a:ext>
            </a:extLst>
          </p:cNvPr>
          <p:cNvSpPr txBox="1"/>
          <p:nvPr/>
        </p:nvSpPr>
        <p:spPr>
          <a:xfrm>
            <a:off x="5203994" y="3707110"/>
            <a:ext cx="115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stamp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7" name="말풍선: 타원형 14">
            <a:extLst>
              <a:ext uri="{FF2B5EF4-FFF2-40B4-BE49-F238E27FC236}">
                <a16:creationId xmlns:a16="http://schemas.microsoft.com/office/drawing/2014/main" id="{646D63A4-74B2-473D-9770-2DAE29ECE602}"/>
              </a:ext>
            </a:extLst>
          </p:cNvPr>
          <p:cNvSpPr/>
          <p:nvPr/>
        </p:nvSpPr>
        <p:spPr>
          <a:xfrm>
            <a:off x="5961600" y="3617509"/>
            <a:ext cx="2302009" cy="368475"/>
          </a:xfrm>
          <a:prstGeom prst="wedgeEllipseCallout">
            <a:avLst>
              <a:gd name="adj1" fmla="val -41561"/>
              <a:gd name="adj2" fmla="val 969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lt"/>
              </a:rPr>
              <a:t>stamp.date</a:t>
            </a:r>
            <a:r>
              <a:rPr lang="en-US" altLang="ko-KR" dirty="0" err="1"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+mj-lt"/>
              </a:rPr>
              <a:t>month</a:t>
            </a:r>
            <a:endParaRPr lang="ko-KR" altLang="en-US" sz="14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8" name="말풍선: 타원형 33">
            <a:extLst>
              <a:ext uri="{FF2B5EF4-FFF2-40B4-BE49-F238E27FC236}">
                <a16:creationId xmlns:a16="http://schemas.microsoft.com/office/drawing/2014/main" id="{E39AB19B-D9D0-4847-9B40-50CB3179D931}"/>
              </a:ext>
            </a:extLst>
          </p:cNvPr>
          <p:cNvSpPr/>
          <p:nvPr/>
        </p:nvSpPr>
        <p:spPr>
          <a:xfrm>
            <a:off x="9063352" y="3571804"/>
            <a:ext cx="2138012" cy="368475"/>
          </a:xfrm>
          <a:prstGeom prst="wedgeEllipseCallout">
            <a:avLst>
              <a:gd name="adj1" fmla="val 46115"/>
              <a:gd name="adj2" fmla="val 12179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lt"/>
              </a:rPr>
              <a:t>stamp.time.sec</a:t>
            </a:r>
            <a:endParaRPr lang="ko-KR" altLang="en-US" sz="14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9" name="말풍선: 타원형 34">
            <a:extLst>
              <a:ext uri="{FF2B5EF4-FFF2-40B4-BE49-F238E27FC236}">
                <a16:creationId xmlns:a16="http://schemas.microsoft.com/office/drawing/2014/main" id="{99F42584-6490-4556-B7C3-EC51056C8C39}"/>
              </a:ext>
            </a:extLst>
          </p:cNvPr>
          <p:cNvSpPr/>
          <p:nvPr/>
        </p:nvSpPr>
        <p:spPr>
          <a:xfrm>
            <a:off x="8544564" y="4988764"/>
            <a:ext cx="1518327" cy="342185"/>
          </a:xfrm>
          <a:prstGeom prst="wedgeEllipseCallout">
            <a:avLst>
              <a:gd name="adj1" fmla="val -33150"/>
              <a:gd name="adj2" fmla="val -14369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lt"/>
              </a:rPr>
              <a:t>stamp.time</a:t>
            </a:r>
            <a:endParaRPr lang="ko-KR" altLang="en-US" sz="14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8513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중첩구조체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중첩구조체 선언 방법</a:t>
            </a:r>
            <a:endParaRPr lang="en-US" altLang="ko-KR" dirty="0"/>
          </a:p>
          <a:p>
            <a:pPr lvl="1"/>
            <a:r>
              <a:rPr lang="ko-KR" altLang="en-US" dirty="0"/>
              <a:t>하나의 구조체 안에서 중첩하여 선언</a:t>
            </a:r>
            <a:endParaRPr lang="en-US" altLang="ko-KR" dirty="0"/>
          </a:p>
          <a:p>
            <a:pPr lvl="1"/>
            <a:r>
              <a:rPr lang="ko-KR" altLang="en-US" dirty="0"/>
              <a:t>두 개의 구조체를 선언하여 중첩시키는 것</a:t>
            </a:r>
            <a:endParaRPr lang="en-US" altLang="ko-KR" dirty="0"/>
          </a:p>
          <a:p>
            <a:pPr lvl="2"/>
            <a:r>
              <a:rPr lang="ko-KR" altLang="en-US" dirty="0"/>
              <a:t>구조체를 중첩할 때 멤버로 포함되는 구조체는</a:t>
            </a:r>
            <a:br>
              <a:rPr lang="en-US" altLang="ko-KR" dirty="0"/>
            </a:br>
            <a:r>
              <a:rPr lang="ko-KR" altLang="en-US" dirty="0"/>
              <a:t>반드시 선언되어 있어야 멤버로 사용가능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736697" y="3299425"/>
            <a:ext cx="3168352" cy="2494472"/>
          </a:xfrm>
          <a:prstGeom prst="rect">
            <a:avLst/>
          </a:prstGeom>
          <a:solidFill>
            <a:schemeClr val="bg2"/>
          </a:solidFill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endParaRPr lang="en-US" altLang="ko-KR" sz="1600" dirty="0">
              <a:latin typeface="+mj-lt"/>
              <a:ea typeface="새굴림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6697" y="3392499"/>
            <a:ext cx="3168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person {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} name;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address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age;  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7745" y="5950800"/>
            <a:ext cx="240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구조체 안에 중첩하여 선언</a:t>
            </a:r>
          </a:p>
        </p:txBody>
      </p:sp>
      <p:sp>
        <p:nvSpPr>
          <p:cNvPr id="9" name="Rectangle 8"/>
          <p:cNvSpPr/>
          <p:nvPr/>
        </p:nvSpPr>
        <p:spPr>
          <a:xfrm>
            <a:off x="6818889" y="3070168"/>
            <a:ext cx="341753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  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person 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name;   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address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age;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명확하고 간단 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5989" y="5950800"/>
            <a:ext cx="24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개의 구조체 선언</a:t>
            </a:r>
          </a:p>
        </p:txBody>
      </p:sp>
    </p:spTree>
    <p:extLst>
      <p:ext uri="{BB962C8B-B14F-4D97-AF65-F5344CB8AC3E}">
        <p14:creationId xmlns:p14="http://schemas.microsoft.com/office/powerpoint/2010/main" val="1844897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중첩구조체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중첩구조체의 참조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0336" y="1798812"/>
            <a:ext cx="3423478" cy="152734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solidFill>
                  <a:srgbClr val="3366FF"/>
                </a:solidFill>
                <a:latin typeface="+mj-lt"/>
                <a:ea typeface="새굴림" pitchFamily="18" charset="-127"/>
              </a:rPr>
              <a:t>struct</a:t>
            </a:r>
            <a:r>
              <a:rPr lang="en-US" altLang="ko-KR" sz="16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 </a:t>
            </a:r>
            <a:r>
              <a:rPr lang="en-US" altLang="ko-KR" sz="1600" dirty="0" err="1">
                <a:solidFill>
                  <a:srgbClr val="3366FF"/>
                </a:solidFill>
                <a:latin typeface="+mj-lt"/>
                <a:ea typeface="새굴림" pitchFamily="18" charset="-127"/>
              </a:rPr>
              <a:t>person_name</a:t>
            </a:r>
            <a:r>
              <a:rPr lang="en-US" altLang="ko-KR" sz="1600" dirty="0">
                <a:latin typeface="+mj-lt"/>
                <a:ea typeface="새굴림" pitchFamily="18" charset="-127"/>
              </a:rPr>
              <a:t>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	      char first[10];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	      char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middle_initial</a:t>
            </a:r>
            <a:r>
              <a:rPr lang="en-US" altLang="ko-KR" sz="1600" dirty="0">
                <a:latin typeface="+mj-lt"/>
                <a:ea typeface="새굴림" pitchFamily="18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	      char last[10];</a:t>
            </a:r>
            <a:br>
              <a:rPr lang="en-US" altLang="ko-KR" sz="1600" dirty="0">
                <a:latin typeface="+mj-lt"/>
                <a:ea typeface="새굴림" pitchFamily="18" charset="-127"/>
              </a:rPr>
            </a:br>
            <a:r>
              <a:rPr lang="en-US" altLang="ko-KR" sz="1600" dirty="0">
                <a:latin typeface="+mj-lt"/>
                <a:ea typeface="새굴림" pitchFamily="18" charset="-127"/>
              </a:rPr>
              <a:t>	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08222" y="1798812"/>
            <a:ext cx="3502844" cy="152734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ko-KR" altLang="en-US" sz="1600" dirty="0">
                <a:latin typeface="+mj-lt"/>
                <a:ea typeface="새굴림" pitchFamily="18" charset="-127"/>
              </a:rPr>
              <a:t>      </a:t>
            </a:r>
            <a:r>
              <a:rPr lang="en-US" altLang="ko-KR" sz="1600" dirty="0" err="1">
                <a:solidFill>
                  <a:srgbClr val="C00000"/>
                </a:solidFill>
                <a:latin typeface="+mj-lt"/>
                <a:ea typeface="새굴림" pitchFamily="18" charset="-127"/>
              </a:rPr>
              <a:t>struct</a:t>
            </a:r>
            <a:r>
              <a:rPr lang="en-US" altLang="ko-KR" sz="1600" dirty="0">
                <a:solidFill>
                  <a:srgbClr val="C00000"/>
                </a:solidFill>
                <a:latin typeface="+mj-lt"/>
                <a:ea typeface="새굴림" pitchFamily="18" charset="-127"/>
              </a:rPr>
              <a:t> student </a:t>
            </a:r>
            <a:r>
              <a:rPr lang="en-US" altLang="ko-KR" sz="1600" dirty="0">
                <a:latin typeface="+mj-lt"/>
                <a:ea typeface="새굴림" pitchFamily="18" charset="-127"/>
              </a:rPr>
              <a:t>{</a:t>
            </a:r>
            <a:br>
              <a:rPr lang="en-US" altLang="ko-KR" sz="1600" dirty="0">
                <a:latin typeface="+mj-lt"/>
                <a:ea typeface="새굴림" pitchFamily="18" charset="-127"/>
              </a:rPr>
            </a:br>
            <a:r>
              <a:rPr lang="en-US" altLang="ko-KR" sz="1600" dirty="0">
                <a:latin typeface="+mj-lt"/>
                <a:ea typeface="새굴림" pitchFamily="18" charset="-127"/>
              </a:rPr>
              <a:t>   	</a:t>
            </a:r>
            <a:r>
              <a:rPr lang="en-US" altLang="ko-KR" sz="1600" dirty="0" err="1">
                <a:solidFill>
                  <a:srgbClr val="3366FF"/>
                </a:solidFill>
                <a:latin typeface="+mj-lt"/>
                <a:ea typeface="새굴림" pitchFamily="18" charset="-127"/>
              </a:rPr>
              <a:t>struct</a:t>
            </a:r>
            <a:r>
              <a:rPr lang="en-US" altLang="ko-KR" sz="16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 </a:t>
            </a:r>
            <a:r>
              <a:rPr lang="en-US" altLang="ko-KR" sz="1600" dirty="0" err="1">
                <a:solidFill>
                  <a:srgbClr val="3366FF"/>
                </a:solidFill>
                <a:latin typeface="+mj-lt"/>
                <a:ea typeface="새굴림" pitchFamily="18" charset="-127"/>
              </a:rPr>
              <a:t>person_name</a:t>
            </a:r>
            <a:r>
              <a:rPr lang="en-US" altLang="ko-KR" sz="16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 name</a:t>
            </a:r>
            <a:r>
              <a:rPr lang="en-US" altLang="ko-KR" sz="1600" dirty="0">
                <a:latin typeface="+mj-lt"/>
                <a:ea typeface="새굴림" pitchFamily="18" charset="-127"/>
              </a:rPr>
              <a:t> ;</a:t>
            </a:r>
            <a:br>
              <a:rPr lang="en-US" altLang="ko-KR" sz="1600" dirty="0">
                <a:latin typeface="+mj-lt"/>
                <a:ea typeface="새굴림" pitchFamily="18" charset="-127"/>
              </a:rPr>
            </a:br>
            <a:r>
              <a:rPr lang="en-US" altLang="ko-KR" sz="1600" dirty="0">
                <a:latin typeface="+mj-lt"/>
                <a:ea typeface="새굴림" pitchFamily="18" charset="-127"/>
              </a:rPr>
              <a:t>   	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int</a:t>
            </a:r>
            <a:r>
              <a:rPr lang="en-US" altLang="ko-KR" sz="1600" dirty="0">
                <a:latin typeface="+mj-lt"/>
                <a:ea typeface="새굴림" pitchFamily="18" charset="-127"/>
              </a:rPr>
              <a:t> id, age;</a:t>
            </a:r>
            <a:br>
              <a:rPr lang="en-US" altLang="ko-KR" sz="1600" dirty="0">
                <a:latin typeface="+mj-lt"/>
                <a:ea typeface="새굴림" pitchFamily="18" charset="-127"/>
              </a:rPr>
            </a:br>
            <a:r>
              <a:rPr lang="en-US" altLang="ko-KR" sz="1600" dirty="0">
                <a:latin typeface="+mj-lt"/>
                <a:ea typeface="새굴림" pitchFamily="18" charset="-127"/>
              </a:rPr>
              <a:t>   	char gender;</a:t>
            </a:r>
            <a:br>
              <a:rPr lang="en-US" altLang="ko-KR" sz="1600" dirty="0">
                <a:latin typeface="+mj-lt"/>
                <a:ea typeface="새굴림" pitchFamily="18" charset="-127"/>
              </a:rPr>
            </a:br>
            <a:r>
              <a:rPr lang="en-US" altLang="ko-KR" sz="1600" dirty="0">
                <a:latin typeface="+mj-lt"/>
                <a:ea typeface="새굴림" pitchFamily="18" charset="-127"/>
              </a:rPr>
              <a:t>      } student1, student2;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endParaRPr lang="ko-KR" altLang="en-US" sz="1600" dirty="0">
              <a:latin typeface="+mj-lt"/>
              <a:ea typeface="새굴림" pitchFamily="18" charset="-127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936784" y="1941689"/>
            <a:ext cx="1527" cy="131765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006634" y="1941689"/>
            <a:ext cx="1527" cy="131765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63650" y="3966179"/>
            <a:ext cx="1752600" cy="533400"/>
          </a:xfrm>
          <a:prstGeom prst="rect">
            <a:avLst/>
          </a:prstGeom>
          <a:solidFill>
            <a:srgbClr val="00B0D8">
              <a:alpha val="40000"/>
            </a:srgb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779434" y="4050120"/>
            <a:ext cx="1045479" cy="33855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student1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609170" y="5041725"/>
            <a:ext cx="2666114" cy="33855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lt"/>
              </a:rPr>
              <a:t>student1.</a:t>
            </a:r>
            <a:r>
              <a:rPr lang="en-US" altLang="ko-KR" sz="1600" b="1" dirty="0">
                <a:solidFill>
                  <a:srgbClr val="3366FF"/>
                </a:solidFill>
                <a:latin typeface="+mj-lt"/>
              </a:rPr>
              <a:t>name</a:t>
            </a:r>
            <a:r>
              <a:rPr lang="en-US" altLang="ko-KR" sz="1600" dirty="0">
                <a:latin typeface="+mj-lt"/>
              </a:rPr>
              <a:t>.middle_initial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803479" y="5075832"/>
            <a:ext cx="1112805" cy="33855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tx2"/>
                </a:solidFill>
                <a:latin typeface="+mj-lt"/>
              </a:rPr>
              <a:t>student1.id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63250" y="3966179"/>
            <a:ext cx="3200400" cy="533400"/>
          </a:xfrm>
          <a:prstGeom prst="rect">
            <a:avLst/>
          </a:prstGeom>
          <a:solidFill>
            <a:srgbClr val="E4DD37">
              <a:alpha val="40000"/>
            </a:srgb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963650" y="396617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8259050" y="396617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649450" y="396617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211050" y="396617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592050" y="396617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3991850" y="451883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5363450" y="4518837"/>
            <a:ext cx="0" cy="5556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5973050" y="451883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7252575" y="4518837"/>
            <a:ext cx="15875" cy="5179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8030450" y="451883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 flipV="1">
            <a:off x="8411450" y="4518837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600">
              <a:latin typeface="+mj-lt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696450" y="4747437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+mj-lt"/>
              </a:rPr>
              <a:t>student1.</a:t>
            </a:r>
            <a:r>
              <a:rPr lang="en-US" altLang="ko-KR" sz="1600" b="1">
                <a:solidFill>
                  <a:srgbClr val="3366FF"/>
                </a:solidFill>
                <a:latin typeface="+mj-lt"/>
              </a:rPr>
              <a:t>name</a:t>
            </a:r>
            <a:r>
              <a:rPr lang="en-US" altLang="ko-KR" sz="1600">
                <a:latin typeface="+mj-lt"/>
              </a:rPr>
              <a:t>.first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363450" y="4698225"/>
            <a:ext cx="1782860" cy="33855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lt"/>
              </a:rPr>
              <a:t>student1.</a:t>
            </a:r>
            <a:r>
              <a:rPr lang="en-US" altLang="ko-KR" sz="1600" b="1" dirty="0">
                <a:solidFill>
                  <a:srgbClr val="3366FF"/>
                </a:solidFill>
                <a:latin typeface="+mj-lt"/>
              </a:rPr>
              <a:t>name</a:t>
            </a:r>
            <a:r>
              <a:rPr lang="en-US" altLang="ko-KR" sz="1600" dirty="0">
                <a:latin typeface="+mj-lt"/>
              </a:rPr>
              <a:t>.last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252575" y="4736326"/>
            <a:ext cx="2906712" cy="3381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tx2"/>
                </a:solidFill>
                <a:latin typeface="+mj-lt"/>
              </a:rPr>
              <a:t>student1.age      student1.gender</a:t>
            </a:r>
          </a:p>
        </p:txBody>
      </p:sp>
    </p:spTree>
    <p:extLst>
      <p:ext uri="{BB962C8B-B14F-4D97-AF65-F5344CB8AC3E}">
        <p14:creationId xmlns:p14="http://schemas.microsoft.com/office/powerpoint/2010/main" val="96131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중첩구조체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중첩구조체 참조</a:t>
            </a:r>
            <a:endParaRPr lang="en-US" altLang="ko-KR" dirty="0"/>
          </a:p>
          <a:p>
            <a:pPr lvl="1"/>
            <a:r>
              <a:rPr lang="en-US" altLang="ko-KR" dirty="0"/>
              <a:t>‘.’ </a:t>
            </a:r>
            <a:r>
              <a:rPr lang="ko-KR" altLang="en-US" dirty="0"/>
              <a:t>연산자를 이용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7321" y="2097854"/>
            <a:ext cx="6769100" cy="7191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latin typeface="+mj-lt"/>
              </a:rPr>
              <a:t>	</a:t>
            </a:r>
            <a:r>
              <a:rPr lang="en-US" altLang="ko-KR" dirty="0" err="1">
                <a:latin typeface="+mj-lt"/>
              </a:rPr>
              <a:t>strcpy</a:t>
            </a:r>
            <a:r>
              <a:rPr lang="en-US" altLang="ko-KR" dirty="0">
                <a:latin typeface="+mj-lt"/>
              </a:rPr>
              <a:t> ( student1.</a:t>
            </a:r>
            <a:r>
              <a:rPr lang="en-US" altLang="ko-KR" dirty="0">
                <a:solidFill>
                  <a:srgbClr val="3366FF"/>
                </a:solidFill>
                <a:latin typeface="+mj-lt"/>
              </a:rPr>
              <a:t>name</a:t>
            </a:r>
            <a:r>
              <a:rPr lang="en-US" altLang="ko-KR" dirty="0">
                <a:latin typeface="+mj-lt"/>
              </a:rPr>
              <a:t>.first, “Fred”) ;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dirty="0">
                <a:latin typeface="+mj-lt"/>
              </a:rPr>
              <a:t>	</a:t>
            </a:r>
            <a:r>
              <a:rPr lang="en-US" altLang="ko-KR" dirty="0" err="1">
                <a:latin typeface="+mj-lt"/>
              </a:rPr>
              <a:t>strcpy</a:t>
            </a:r>
            <a:r>
              <a:rPr lang="en-US" altLang="ko-KR" dirty="0">
                <a:latin typeface="+mj-lt"/>
              </a:rPr>
              <a:t> ( student1.</a:t>
            </a:r>
            <a:r>
              <a:rPr lang="en-US" altLang="ko-KR" dirty="0">
                <a:solidFill>
                  <a:srgbClr val="3366FF"/>
                </a:solidFill>
                <a:latin typeface="+mj-lt"/>
              </a:rPr>
              <a:t>name</a:t>
            </a:r>
            <a:r>
              <a:rPr lang="en-US" altLang="ko-KR" dirty="0">
                <a:latin typeface="+mj-lt"/>
              </a:rPr>
              <a:t>.last, “Gordon”) 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9540" y="2901241"/>
            <a:ext cx="7272808" cy="17288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10000"/>
              </a:lnSpc>
              <a:defRPr/>
            </a:pPr>
            <a:br>
              <a:rPr lang="en-US" altLang="ko-KR" dirty="0">
                <a:latin typeface="+mj-lt"/>
              </a:rPr>
            </a:br>
            <a:r>
              <a:rPr lang="en-US" altLang="ko-KR" dirty="0" err="1">
                <a:latin typeface="+mj-lt"/>
              </a:rPr>
              <a:t>display_name</a:t>
            </a:r>
            <a:r>
              <a:rPr lang="en-US" altLang="ko-KR" dirty="0">
                <a:latin typeface="+mj-lt"/>
              </a:rPr>
              <a:t> ( student1.name); 	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/* </a:t>
            </a:r>
            <a:r>
              <a:rPr lang="ko-KR" altLang="en-US" dirty="0">
                <a:solidFill>
                  <a:srgbClr val="008000"/>
                </a:solidFill>
                <a:latin typeface="+mj-lt"/>
              </a:rPr>
              <a:t>하나의 인수 전달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*/</a:t>
            </a:r>
            <a:r>
              <a:rPr lang="en-US" altLang="ko-KR" dirty="0">
                <a:latin typeface="+mj-lt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dirty="0">
                <a:latin typeface="+mj-lt"/>
              </a:rPr>
              <a:t>	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dirty="0" err="1">
                <a:solidFill>
                  <a:srgbClr val="3366FF"/>
                </a:solidFill>
                <a:latin typeface="+mj-lt"/>
              </a:rPr>
              <a:t>struct</a:t>
            </a:r>
            <a:r>
              <a:rPr lang="en-US" altLang="ko-KR" dirty="0">
                <a:solidFill>
                  <a:srgbClr val="3366FF"/>
                </a:solidFill>
                <a:latin typeface="+mj-lt"/>
              </a:rPr>
              <a:t> </a:t>
            </a:r>
            <a:r>
              <a:rPr lang="en-US" altLang="ko-KR" dirty="0" err="1">
                <a:solidFill>
                  <a:srgbClr val="3366FF"/>
                </a:solidFill>
                <a:latin typeface="+mj-lt"/>
              </a:rPr>
              <a:t>person_name</a:t>
            </a:r>
            <a:r>
              <a:rPr lang="en-US" altLang="ko-KR" dirty="0">
                <a:latin typeface="+mj-lt"/>
              </a:rPr>
              <a:t>   </a:t>
            </a:r>
            <a:r>
              <a:rPr lang="en-US" altLang="ko-KR" dirty="0" err="1">
                <a:latin typeface="+mj-lt"/>
              </a:rPr>
              <a:t>new_name</a:t>
            </a:r>
            <a:r>
              <a:rPr lang="en-US" altLang="ko-KR" dirty="0">
                <a:latin typeface="+mj-lt"/>
              </a:rPr>
              <a:t>={“</a:t>
            </a:r>
            <a:r>
              <a:rPr lang="en-US" altLang="ko-KR" dirty="0" err="1">
                <a:latin typeface="+mj-lt"/>
              </a:rPr>
              <a:t>Young”,’s</a:t>
            </a:r>
            <a:r>
              <a:rPr lang="en-US" altLang="ko-KR" dirty="0">
                <a:latin typeface="+mj-lt"/>
              </a:rPr>
              <a:t>’, “Kim”} ;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student1.</a:t>
            </a:r>
            <a:r>
              <a:rPr lang="en-US" altLang="ko-KR" dirty="0">
                <a:solidFill>
                  <a:srgbClr val="3366FF"/>
                </a:solidFill>
                <a:latin typeface="+mj-lt"/>
              </a:rPr>
              <a:t>name</a:t>
            </a:r>
            <a:r>
              <a:rPr lang="en-US" altLang="ko-KR" dirty="0">
                <a:latin typeface="+mj-lt"/>
              </a:rPr>
              <a:t>  = </a:t>
            </a:r>
            <a:r>
              <a:rPr lang="en-US" altLang="ko-KR" dirty="0" err="1">
                <a:latin typeface="+mj-lt"/>
              </a:rPr>
              <a:t>new_name</a:t>
            </a:r>
            <a:r>
              <a:rPr lang="en-US" altLang="ko-KR" dirty="0">
                <a:latin typeface="+mj-lt"/>
              </a:rPr>
              <a:t> ;    	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/* </a:t>
            </a:r>
            <a:r>
              <a:rPr lang="ko-KR" altLang="en-US" dirty="0">
                <a:solidFill>
                  <a:srgbClr val="008000"/>
                </a:solidFill>
                <a:latin typeface="+mj-lt"/>
              </a:rPr>
              <a:t>대입 연산자 사용가능</a:t>
            </a:r>
            <a:r>
              <a:rPr lang="en-US" altLang="ko-KR" dirty="0">
                <a:solidFill>
                  <a:srgbClr val="008000"/>
                </a:solidFill>
                <a:latin typeface="+mj-lt"/>
              </a:rPr>
              <a:t> */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1232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구조체에서 배열 멤버 사용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구조체에는 배열을 멤버로 사용할 수 있음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49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541A1-9ED1-49BE-B4B9-DBE81A2CB449}"/>
              </a:ext>
            </a:extLst>
          </p:cNvPr>
          <p:cNvSpPr/>
          <p:nvPr/>
        </p:nvSpPr>
        <p:spPr>
          <a:xfrm>
            <a:off x="259362" y="1974094"/>
            <a:ext cx="5920888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전역 선언 공간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name[</a:t>
            </a:r>
            <a:r>
              <a:rPr lang="en-US" sz="1400" dirty="0">
                <a:solidFill>
                  <a:srgbClr val="0988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26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midterm[</a:t>
            </a:r>
            <a:r>
              <a:rPr lang="en-US" sz="1400" dirty="0">
                <a:solidFill>
                  <a:srgbClr val="0988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} STUDENT;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STUDENT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={“Hong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-Dong”,{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75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92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*p, total;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student.midterm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total= *p+*(p+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)+*(p+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 Same as total=p[0]+p[1]+p[2]; 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4">
            <a:extLst>
              <a:ext uri="{FF2B5EF4-FFF2-40B4-BE49-F238E27FC236}">
                <a16:creationId xmlns:a16="http://schemas.microsoft.com/office/drawing/2014/main" id="{54FB4BFC-CB70-4AD8-A94C-671C0ACC1CE2}"/>
              </a:ext>
            </a:extLst>
          </p:cNvPr>
          <p:cNvSpPr/>
          <p:nvPr/>
        </p:nvSpPr>
        <p:spPr>
          <a:xfrm>
            <a:off x="6504214" y="3130101"/>
            <a:ext cx="5400600" cy="80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76F99496-C5B4-471D-AB52-622050951C36}"/>
              </a:ext>
            </a:extLst>
          </p:cNvPr>
          <p:cNvSpPr/>
          <p:nvPr/>
        </p:nvSpPr>
        <p:spPr>
          <a:xfrm>
            <a:off x="6670848" y="3240328"/>
            <a:ext cx="2119490" cy="29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B1021A3C-811D-4B9A-A4ED-EFBFDE81966C}"/>
              </a:ext>
            </a:extLst>
          </p:cNvPr>
          <p:cNvSpPr/>
          <p:nvPr/>
        </p:nvSpPr>
        <p:spPr>
          <a:xfrm>
            <a:off x="9005648" y="3229106"/>
            <a:ext cx="1910915" cy="29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사각형 10">
            <a:extLst>
              <a:ext uri="{FF2B5EF4-FFF2-40B4-BE49-F238E27FC236}">
                <a16:creationId xmlns:a16="http://schemas.microsoft.com/office/drawing/2014/main" id="{0DEAD972-C6E8-4EF3-B054-DA1D9C3E9283}"/>
              </a:ext>
            </a:extLst>
          </p:cNvPr>
          <p:cNvSpPr/>
          <p:nvPr/>
        </p:nvSpPr>
        <p:spPr>
          <a:xfrm>
            <a:off x="11107014" y="3240328"/>
            <a:ext cx="609834" cy="29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직사각형 15">
            <a:extLst>
              <a:ext uri="{FF2B5EF4-FFF2-40B4-BE49-F238E27FC236}">
                <a16:creationId xmlns:a16="http://schemas.microsoft.com/office/drawing/2014/main" id="{95E7BB8A-1CA5-479E-957D-FFDFE3AAE00F}"/>
              </a:ext>
            </a:extLst>
          </p:cNvPr>
          <p:cNvSpPr/>
          <p:nvPr/>
        </p:nvSpPr>
        <p:spPr>
          <a:xfrm>
            <a:off x="6670848" y="3240329"/>
            <a:ext cx="144016" cy="28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2" name="직사각형 16">
            <a:extLst>
              <a:ext uri="{FF2B5EF4-FFF2-40B4-BE49-F238E27FC236}">
                <a16:creationId xmlns:a16="http://schemas.microsoft.com/office/drawing/2014/main" id="{196318D9-886A-494D-B6C5-7827B4FD8B3B}"/>
              </a:ext>
            </a:extLst>
          </p:cNvPr>
          <p:cNvSpPr/>
          <p:nvPr/>
        </p:nvSpPr>
        <p:spPr>
          <a:xfrm>
            <a:off x="6828321" y="3240329"/>
            <a:ext cx="144016" cy="28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3" name="직사각형 17">
            <a:extLst>
              <a:ext uri="{FF2B5EF4-FFF2-40B4-BE49-F238E27FC236}">
                <a16:creationId xmlns:a16="http://schemas.microsoft.com/office/drawing/2014/main" id="{37A6011C-0ADE-444C-A7E9-7B74953A2246}"/>
              </a:ext>
            </a:extLst>
          </p:cNvPr>
          <p:cNvSpPr/>
          <p:nvPr/>
        </p:nvSpPr>
        <p:spPr>
          <a:xfrm>
            <a:off x="6975699" y="3240329"/>
            <a:ext cx="144016" cy="28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4" name="직사각형 18">
            <a:extLst>
              <a:ext uri="{FF2B5EF4-FFF2-40B4-BE49-F238E27FC236}">
                <a16:creationId xmlns:a16="http://schemas.microsoft.com/office/drawing/2014/main" id="{FCFD046C-9E38-406A-A0B3-EFCAAC49EA76}"/>
              </a:ext>
            </a:extLst>
          </p:cNvPr>
          <p:cNvSpPr/>
          <p:nvPr/>
        </p:nvSpPr>
        <p:spPr>
          <a:xfrm>
            <a:off x="7133172" y="3240329"/>
            <a:ext cx="144016" cy="28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5" name="직사각형 19">
            <a:extLst>
              <a:ext uri="{FF2B5EF4-FFF2-40B4-BE49-F238E27FC236}">
                <a16:creationId xmlns:a16="http://schemas.microsoft.com/office/drawing/2014/main" id="{CD4006D6-E7E0-4215-95CC-9F5DBB0D0CB1}"/>
              </a:ext>
            </a:extLst>
          </p:cNvPr>
          <p:cNvSpPr/>
          <p:nvPr/>
        </p:nvSpPr>
        <p:spPr>
          <a:xfrm>
            <a:off x="7285766" y="3240329"/>
            <a:ext cx="144016" cy="28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6" name="직사각형 20">
            <a:extLst>
              <a:ext uri="{FF2B5EF4-FFF2-40B4-BE49-F238E27FC236}">
                <a16:creationId xmlns:a16="http://schemas.microsoft.com/office/drawing/2014/main" id="{2F2197CA-E13F-43B7-AEC8-FD7273668055}"/>
              </a:ext>
            </a:extLst>
          </p:cNvPr>
          <p:cNvSpPr/>
          <p:nvPr/>
        </p:nvSpPr>
        <p:spPr>
          <a:xfrm>
            <a:off x="7438360" y="3240329"/>
            <a:ext cx="144016" cy="28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36296052-E795-4E91-B784-9F32256A6A13}"/>
              </a:ext>
            </a:extLst>
          </p:cNvPr>
          <p:cNvSpPr/>
          <p:nvPr/>
        </p:nvSpPr>
        <p:spPr>
          <a:xfrm>
            <a:off x="7878810" y="3240329"/>
            <a:ext cx="144016" cy="28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B38FA7FC-3694-46BD-81F6-686A3E6D4445}"/>
              </a:ext>
            </a:extLst>
          </p:cNvPr>
          <p:cNvSpPr/>
          <p:nvPr/>
        </p:nvSpPr>
        <p:spPr>
          <a:xfrm>
            <a:off x="8036283" y="3240329"/>
            <a:ext cx="144016" cy="28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9" name="직사각형 23">
            <a:extLst>
              <a:ext uri="{FF2B5EF4-FFF2-40B4-BE49-F238E27FC236}">
                <a16:creationId xmlns:a16="http://schemas.microsoft.com/office/drawing/2014/main" id="{097CA80F-D7ED-4F02-8C76-EF332B6E987E}"/>
              </a:ext>
            </a:extLst>
          </p:cNvPr>
          <p:cNvSpPr/>
          <p:nvPr/>
        </p:nvSpPr>
        <p:spPr>
          <a:xfrm>
            <a:off x="8183661" y="3240329"/>
            <a:ext cx="144016" cy="28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직사각형 24">
            <a:extLst>
              <a:ext uri="{FF2B5EF4-FFF2-40B4-BE49-F238E27FC236}">
                <a16:creationId xmlns:a16="http://schemas.microsoft.com/office/drawing/2014/main" id="{678B5115-D949-4262-8E62-6C03675B815D}"/>
              </a:ext>
            </a:extLst>
          </p:cNvPr>
          <p:cNvSpPr/>
          <p:nvPr/>
        </p:nvSpPr>
        <p:spPr>
          <a:xfrm>
            <a:off x="8341134" y="3240329"/>
            <a:ext cx="144016" cy="28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1" name="직사각형 25">
            <a:extLst>
              <a:ext uri="{FF2B5EF4-FFF2-40B4-BE49-F238E27FC236}">
                <a16:creationId xmlns:a16="http://schemas.microsoft.com/office/drawing/2014/main" id="{C573EAE0-4216-41B8-885B-E8966F9DBD4C}"/>
              </a:ext>
            </a:extLst>
          </p:cNvPr>
          <p:cNvSpPr/>
          <p:nvPr/>
        </p:nvSpPr>
        <p:spPr>
          <a:xfrm>
            <a:off x="8493728" y="3240329"/>
            <a:ext cx="144016" cy="28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2" name="직사각형 26">
            <a:extLst>
              <a:ext uri="{FF2B5EF4-FFF2-40B4-BE49-F238E27FC236}">
                <a16:creationId xmlns:a16="http://schemas.microsoft.com/office/drawing/2014/main" id="{88964296-0855-44E4-90FD-76615810E185}"/>
              </a:ext>
            </a:extLst>
          </p:cNvPr>
          <p:cNvSpPr/>
          <p:nvPr/>
        </p:nvSpPr>
        <p:spPr>
          <a:xfrm>
            <a:off x="8646322" y="3240329"/>
            <a:ext cx="144016" cy="28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5A9AC-8AA2-4367-9D22-A391BE4BCCA1}"/>
              </a:ext>
            </a:extLst>
          </p:cNvPr>
          <p:cNvSpPr txBox="1"/>
          <p:nvPr/>
        </p:nvSpPr>
        <p:spPr>
          <a:xfrm>
            <a:off x="7568937" y="3193903"/>
            <a:ext cx="28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…</a:t>
            </a:r>
            <a:endParaRPr lang="ko-KR" altLang="en-US" dirty="0">
              <a:latin typeface="+mj-lt"/>
            </a:endParaRPr>
          </a:p>
        </p:txBody>
      </p:sp>
      <p:cxnSp>
        <p:nvCxnSpPr>
          <p:cNvPr id="24" name="직선 연결선 29">
            <a:extLst>
              <a:ext uri="{FF2B5EF4-FFF2-40B4-BE49-F238E27FC236}">
                <a16:creationId xmlns:a16="http://schemas.microsoft.com/office/drawing/2014/main" id="{82193D96-A265-430E-85BE-E225F9CCDFC1}"/>
              </a:ext>
            </a:extLst>
          </p:cNvPr>
          <p:cNvCxnSpPr/>
          <p:nvPr/>
        </p:nvCxnSpPr>
        <p:spPr>
          <a:xfrm>
            <a:off x="9623176" y="3240328"/>
            <a:ext cx="0" cy="294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30">
            <a:extLst>
              <a:ext uri="{FF2B5EF4-FFF2-40B4-BE49-F238E27FC236}">
                <a16:creationId xmlns:a16="http://schemas.microsoft.com/office/drawing/2014/main" id="{92777547-E0F3-40BA-9147-E53591A89D25}"/>
              </a:ext>
            </a:extLst>
          </p:cNvPr>
          <p:cNvCxnSpPr/>
          <p:nvPr/>
        </p:nvCxnSpPr>
        <p:spPr>
          <a:xfrm>
            <a:off x="10271248" y="3225333"/>
            <a:ext cx="0" cy="294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140060-CF8F-4496-ABCB-1513078B2DDE}"/>
              </a:ext>
            </a:extLst>
          </p:cNvPr>
          <p:cNvSpPr txBox="1"/>
          <p:nvPr/>
        </p:nvSpPr>
        <p:spPr>
          <a:xfrm>
            <a:off x="7392534" y="3482199"/>
            <a:ext cx="119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name</a:t>
            </a:r>
            <a:endParaRPr lang="ko-KR" altLang="en-US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C0E3E-927F-45AA-BDE0-FE806137A8CB}"/>
              </a:ext>
            </a:extLst>
          </p:cNvPr>
          <p:cNvSpPr txBox="1"/>
          <p:nvPr/>
        </p:nvSpPr>
        <p:spPr>
          <a:xfrm>
            <a:off x="9448194" y="3482199"/>
            <a:ext cx="119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midterm</a:t>
            </a:r>
            <a:endParaRPr lang="ko-KR" altLang="en-US" dirty="0">
              <a:latin typeface="+mj-lt"/>
            </a:endParaRPr>
          </a:p>
        </p:txBody>
      </p:sp>
      <p:sp>
        <p:nvSpPr>
          <p:cNvPr id="28" name="말풍선: 타원형 34">
            <a:extLst>
              <a:ext uri="{FF2B5EF4-FFF2-40B4-BE49-F238E27FC236}">
                <a16:creationId xmlns:a16="http://schemas.microsoft.com/office/drawing/2014/main" id="{7AE0B317-0AB4-46B0-98C3-D3704B86D804}"/>
              </a:ext>
            </a:extLst>
          </p:cNvPr>
          <p:cNvSpPr/>
          <p:nvPr/>
        </p:nvSpPr>
        <p:spPr>
          <a:xfrm>
            <a:off x="6670848" y="2437018"/>
            <a:ext cx="2533666" cy="535384"/>
          </a:xfrm>
          <a:prstGeom prst="wedgeEllipseCallout">
            <a:avLst>
              <a:gd name="adj1" fmla="val -23328"/>
              <a:gd name="adj2" fmla="val 103088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+mj-lt"/>
              </a:rPr>
              <a:t>student.name [ 4 ]</a:t>
            </a:r>
            <a:endParaRPr lang="ko-KR" altLang="en-US" sz="16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9" name="말풍선: 타원형 35">
            <a:extLst>
              <a:ext uri="{FF2B5EF4-FFF2-40B4-BE49-F238E27FC236}">
                <a16:creationId xmlns:a16="http://schemas.microsoft.com/office/drawing/2014/main" id="{C836C504-6D51-4DBF-A94A-EAEEBB196B8D}"/>
              </a:ext>
            </a:extLst>
          </p:cNvPr>
          <p:cNvSpPr/>
          <p:nvPr/>
        </p:nvSpPr>
        <p:spPr>
          <a:xfrm>
            <a:off x="9346000" y="2437018"/>
            <a:ext cx="2558814" cy="535384"/>
          </a:xfrm>
          <a:prstGeom prst="wedgeEllipseCallout">
            <a:avLst>
              <a:gd name="adj1" fmla="val -23929"/>
              <a:gd name="adj2" fmla="val 97395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lt"/>
              </a:rPr>
              <a:t>student.midterm</a:t>
            </a:r>
            <a:r>
              <a:rPr lang="en-US" altLang="ko-KR" sz="1400" dirty="0">
                <a:solidFill>
                  <a:sysClr val="windowText" lastClr="000000"/>
                </a:solidFill>
                <a:latin typeface="+mj-lt"/>
              </a:rPr>
              <a:t> [ 1 ]</a:t>
            </a:r>
            <a:endParaRPr lang="ko-KR" altLang="en-US" sz="14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0" name="말풍선: 타원형 36">
            <a:extLst>
              <a:ext uri="{FF2B5EF4-FFF2-40B4-BE49-F238E27FC236}">
                <a16:creationId xmlns:a16="http://schemas.microsoft.com/office/drawing/2014/main" id="{13AE8C2F-F8C7-4D25-9A3A-D2F172B72F3F}"/>
              </a:ext>
            </a:extLst>
          </p:cNvPr>
          <p:cNvSpPr/>
          <p:nvPr/>
        </p:nvSpPr>
        <p:spPr>
          <a:xfrm>
            <a:off x="8790338" y="3886560"/>
            <a:ext cx="2558814" cy="535384"/>
          </a:xfrm>
          <a:prstGeom prst="wedgeEllipseCallout">
            <a:avLst>
              <a:gd name="adj1" fmla="val 40395"/>
              <a:gd name="adj2" fmla="val -99017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+mj-lt"/>
              </a:rPr>
              <a:t>student.final</a:t>
            </a:r>
            <a:endParaRPr lang="ko-KR" altLang="en-US" sz="16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997B0-C85E-477D-AA44-D9262F15EA4C}"/>
              </a:ext>
            </a:extLst>
          </p:cNvPr>
          <p:cNvSpPr txBox="1"/>
          <p:nvPr/>
        </p:nvSpPr>
        <p:spPr>
          <a:xfrm>
            <a:off x="6441367" y="3938824"/>
            <a:ext cx="150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student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012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2513-D026-468A-B099-0E8D9A9C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동적 메모리 할당</a:t>
            </a:r>
            <a:r>
              <a:rPr lang="en-US" altLang="ko-KR" dirty="0"/>
              <a:t>(dynamic memory 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4FE2-8338-4DC6-9E90-B83CB80E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저장공간</a:t>
            </a:r>
            <a:endParaRPr lang="en-US" altLang="ko-KR" dirty="0"/>
          </a:p>
          <a:p>
            <a:pPr lvl="1"/>
            <a:r>
              <a:rPr lang="ko-KR" altLang="en-US" dirty="0"/>
              <a:t>프로그램에서 선언된 저장공간</a:t>
            </a:r>
            <a:endParaRPr lang="en-US" altLang="ko-KR" dirty="0"/>
          </a:p>
          <a:p>
            <a:pPr lvl="1"/>
            <a:r>
              <a:rPr lang="en-US" dirty="0"/>
              <a:t>Stack(</a:t>
            </a:r>
            <a:r>
              <a:rPr lang="ko-KR" altLang="en-US" dirty="0"/>
              <a:t>지역변수</a:t>
            </a:r>
            <a:r>
              <a:rPr lang="en-US" altLang="ko-KR" dirty="0"/>
              <a:t>) </a:t>
            </a:r>
            <a:r>
              <a:rPr lang="ko-KR" altLang="en-US" dirty="0"/>
              <a:t>또는 전역 데이터 메모리</a:t>
            </a:r>
            <a:r>
              <a:rPr lang="en-US" altLang="ko-KR" dirty="0"/>
              <a:t>(</a:t>
            </a:r>
            <a:r>
              <a:rPr lang="ko-KR" altLang="en-US" dirty="0"/>
              <a:t>전역 변수</a:t>
            </a:r>
            <a:r>
              <a:rPr lang="en-US" altLang="ko-KR" dirty="0"/>
              <a:t>)</a:t>
            </a:r>
            <a:r>
              <a:rPr lang="ko-KR" altLang="en-US" dirty="0"/>
              <a:t>에서 할당됨</a:t>
            </a:r>
            <a:endParaRPr lang="en-US" altLang="ko-KR" dirty="0"/>
          </a:p>
          <a:p>
            <a:r>
              <a:rPr lang="ko-KR" altLang="en-US" dirty="0"/>
              <a:t>동적 저장공간</a:t>
            </a:r>
            <a:endParaRPr lang="en-US" altLang="ko-KR" dirty="0"/>
          </a:p>
          <a:p>
            <a:pPr lvl="1"/>
            <a:r>
              <a:rPr lang="ko-KR" altLang="en-US" dirty="0"/>
              <a:t>프로그램이 실행되는 동안 할당되는 메모리 저장 공간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156F4-B5B1-436E-93FA-D0268BFC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26360-1E4F-42FD-BDC0-F601049E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</a:t>
            </a:fld>
            <a:endParaRPr lang="en-US"/>
          </a:p>
        </p:txBody>
      </p:sp>
      <p:sp>
        <p:nvSpPr>
          <p:cNvPr id="6" name="직사각형 7">
            <a:extLst>
              <a:ext uri="{FF2B5EF4-FFF2-40B4-BE49-F238E27FC236}">
                <a16:creationId xmlns:a16="http://schemas.microsoft.com/office/drawing/2014/main" id="{294EB922-7E70-43CD-A0E9-2C7654B1D6E7}"/>
              </a:ext>
            </a:extLst>
          </p:cNvPr>
          <p:cNvSpPr/>
          <p:nvPr/>
        </p:nvSpPr>
        <p:spPr>
          <a:xfrm>
            <a:off x="5182928" y="3674429"/>
            <a:ext cx="1350338" cy="58249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7" name="직선 연결선 8">
            <a:extLst>
              <a:ext uri="{FF2B5EF4-FFF2-40B4-BE49-F238E27FC236}">
                <a16:creationId xmlns:a16="http://schemas.microsoft.com/office/drawing/2014/main" id="{1ECB7854-3081-49FE-8285-3680B8BC70D0}"/>
              </a:ext>
            </a:extLst>
          </p:cNvPr>
          <p:cNvCxnSpPr>
            <a:cxnSpLocks/>
          </p:cNvCxnSpPr>
          <p:nvPr/>
        </p:nvCxnSpPr>
        <p:spPr>
          <a:xfrm flipH="1">
            <a:off x="5742276" y="4136231"/>
            <a:ext cx="1" cy="4666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9">
            <a:extLst>
              <a:ext uri="{FF2B5EF4-FFF2-40B4-BE49-F238E27FC236}">
                <a16:creationId xmlns:a16="http://schemas.microsoft.com/office/drawing/2014/main" id="{18DEFC51-CC6C-4A87-9EBA-E2EDF3E9C4B8}"/>
              </a:ext>
            </a:extLst>
          </p:cNvPr>
          <p:cNvSpPr/>
          <p:nvPr/>
        </p:nvSpPr>
        <p:spPr>
          <a:xfrm>
            <a:off x="5067105" y="3445579"/>
            <a:ext cx="1393435" cy="71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altLang="ko-KR" sz="1700" b="1" dirty="0">
                <a:solidFill>
                  <a:schemeClr val="bg1"/>
                </a:solidFill>
              </a:rPr>
              <a:t>Management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sp>
        <p:nvSpPr>
          <p:cNvPr id="9" name="직사각형 10">
            <a:extLst>
              <a:ext uri="{FF2B5EF4-FFF2-40B4-BE49-F238E27FC236}">
                <a16:creationId xmlns:a16="http://schemas.microsoft.com/office/drawing/2014/main" id="{A4BD0A6F-D478-4E37-97E2-C98F6B894434}"/>
              </a:ext>
            </a:extLst>
          </p:cNvPr>
          <p:cNvSpPr/>
          <p:nvPr/>
        </p:nvSpPr>
        <p:spPr>
          <a:xfrm>
            <a:off x="2652522" y="5063067"/>
            <a:ext cx="1350338" cy="58249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1">
            <a:extLst>
              <a:ext uri="{FF2B5EF4-FFF2-40B4-BE49-F238E27FC236}">
                <a16:creationId xmlns:a16="http://schemas.microsoft.com/office/drawing/2014/main" id="{E0C0DE16-926E-465F-B7E6-D8DB4BF2D1B6}"/>
              </a:ext>
            </a:extLst>
          </p:cNvPr>
          <p:cNvSpPr/>
          <p:nvPr/>
        </p:nvSpPr>
        <p:spPr>
          <a:xfrm>
            <a:off x="2536700" y="4970130"/>
            <a:ext cx="1350338" cy="582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malloc</a:t>
            </a:r>
            <a:r>
              <a:rPr lang="en-US" altLang="ko-KR" b="1" dirty="0">
                <a:solidFill>
                  <a:schemeClr val="bg1"/>
                </a:solidFill>
              </a:rPr>
              <a:t>()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2">
            <a:extLst>
              <a:ext uri="{FF2B5EF4-FFF2-40B4-BE49-F238E27FC236}">
                <a16:creationId xmlns:a16="http://schemas.microsoft.com/office/drawing/2014/main" id="{B506FC29-1FC5-44BD-B103-67614DF24B21}"/>
              </a:ext>
            </a:extLst>
          </p:cNvPr>
          <p:cNvSpPr/>
          <p:nvPr/>
        </p:nvSpPr>
        <p:spPr>
          <a:xfrm>
            <a:off x="7549576" y="5046489"/>
            <a:ext cx="1350338" cy="58249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3">
            <a:extLst>
              <a:ext uri="{FF2B5EF4-FFF2-40B4-BE49-F238E27FC236}">
                <a16:creationId xmlns:a16="http://schemas.microsoft.com/office/drawing/2014/main" id="{65E9DC2C-3890-4FC6-9963-75A5214BA8AC}"/>
              </a:ext>
            </a:extLst>
          </p:cNvPr>
          <p:cNvSpPr/>
          <p:nvPr/>
        </p:nvSpPr>
        <p:spPr>
          <a:xfrm>
            <a:off x="7433754" y="4953552"/>
            <a:ext cx="1350338" cy="582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free()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3" name="연결선: 꺾임 14">
            <a:extLst>
              <a:ext uri="{FF2B5EF4-FFF2-40B4-BE49-F238E27FC236}">
                <a16:creationId xmlns:a16="http://schemas.microsoft.com/office/drawing/2014/main" id="{9C6DC803-757E-4DC9-8A32-725921307FDB}"/>
              </a:ext>
            </a:extLst>
          </p:cNvPr>
          <p:cNvCxnSpPr>
            <a:stCxn id="10" idx="0"/>
            <a:endCxn id="12" idx="0"/>
          </p:cNvCxnSpPr>
          <p:nvPr/>
        </p:nvCxnSpPr>
        <p:spPr>
          <a:xfrm rot="5400000" flipH="1" flipV="1">
            <a:off x="5652107" y="2513314"/>
            <a:ext cx="16578" cy="4897054"/>
          </a:xfrm>
          <a:prstGeom prst="bentConnector3">
            <a:avLst>
              <a:gd name="adj1" fmla="val 22668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5">
            <a:extLst>
              <a:ext uri="{FF2B5EF4-FFF2-40B4-BE49-F238E27FC236}">
                <a16:creationId xmlns:a16="http://schemas.microsoft.com/office/drawing/2014/main" id="{92044E47-9E47-4EA3-A5AF-873D82D1531D}"/>
              </a:ext>
            </a:extLst>
          </p:cNvPr>
          <p:cNvSpPr/>
          <p:nvPr/>
        </p:nvSpPr>
        <p:spPr>
          <a:xfrm>
            <a:off x="4251438" y="5063067"/>
            <a:ext cx="1350338" cy="58249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6">
            <a:extLst>
              <a:ext uri="{FF2B5EF4-FFF2-40B4-BE49-F238E27FC236}">
                <a16:creationId xmlns:a16="http://schemas.microsoft.com/office/drawing/2014/main" id="{D5EED467-B92E-454B-AF8E-04F8D7C44F5C}"/>
              </a:ext>
            </a:extLst>
          </p:cNvPr>
          <p:cNvSpPr/>
          <p:nvPr/>
        </p:nvSpPr>
        <p:spPr>
          <a:xfrm>
            <a:off x="4135616" y="4970130"/>
            <a:ext cx="1350338" cy="582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calloc</a:t>
            </a:r>
            <a:r>
              <a:rPr lang="en-US" altLang="ko-KR" b="1" dirty="0">
                <a:solidFill>
                  <a:schemeClr val="bg1"/>
                </a:solidFill>
              </a:rPr>
              <a:t>()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7">
            <a:extLst>
              <a:ext uri="{FF2B5EF4-FFF2-40B4-BE49-F238E27FC236}">
                <a16:creationId xmlns:a16="http://schemas.microsoft.com/office/drawing/2014/main" id="{6CE3FAE8-35D3-49F8-8942-73C183DA0662}"/>
              </a:ext>
            </a:extLst>
          </p:cNvPr>
          <p:cNvSpPr/>
          <p:nvPr/>
        </p:nvSpPr>
        <p:spPr>
          <a:xfrm>
            <a:off x="5890432" y="5063067"/>
            <a:ext cx="1350338" cy="58249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8">
            <a:extLst>
              <a:ext uri="{FF2B5EF4-FFF2-40B4-BE49-F238E27FC236}">
                <a16:creationId xmlns:a16="http://schemas.microsoft.com/office/drawing/2014/main" id="{5442CD63-4F74-4637-B3A1-C91359FF1256}"/>
              </a:ext>
            </a:extLst>
          </p:cNvPr>
          <p:cNvSpPr/>
          <p:nvPr/>
        </p:nvSpPr>
        <p:spPr>
          <a:xfrm>
            <a:off x="5774610" y="4970130"/>
            <a:ext cx="1350338" cy="582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realloc</a:t>
            </a:r>
            <a:r>
              <a:rPr lang="en-US" altLang="ko-KR" b="1" dirty="0">
                <a:solidFill>
                  <a:schemeClr val="bg1"/>
                </a:solidFill>
              </a:rPr>
              <a:t>()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8" name="직선 연결선 19">
            <a:extLst>
              <a:ext uri="{FF2B5EF4-FFF2-40B4-BE49-F238E27FC236}">
                <a16:creationId xmlns:a16="http://schemas.microsoft.com/office/drawing/2014/main" id="{DB775938-E58E-4120-AD5D-7EC1891D1876}"/>
              </a:ext>
            </a:extLst>
          </p:cNvPr>
          <p:cNvCxnSpPr>
            <a:cxnSpLocks/>
          </p:cNvCxnSpPr>
          <p:nvPr/>
        </p:nvCxnSpPr>
        <p:spPr>
          <a:xfrm flipH="1">
            <a:off x="4810785" y="4549954"/>
            <a:ext cx="1" cy="466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0">
            <a:extLst>
              <a:ext uri="{FF2B5EF4-FFF2-40B4-BE49-F238E27FC236}">
                <a16:creationId xmlns:a16="http://schemas.microsoft.com/office/drawing/2014/main" id="{F8AC533F-272E-419F-A8C8-6AC6BBC80DDD}"/>
              </a:ext>
            </a:extLst>
          </p:cNvPr>
          <p:cNvCxnSpPr>
            <a:cxnSpLocks/>
          </p:cNvCxnSpPr>
          <p:nvPr/>
        </p:nvCxnSpPr>
        <p:spPr>
          <a:xfrm flipH="1">
            <a:off x="6460541" y="4555850"/>
            <a:ext cx="1" cy="466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5">
            <a:extLst>
              <a:ext uri="{FF2B5EF4-FFF2-40B4-BE49-F238E27FC236}">
                <a16:creationId xmlns:a16="http://schemas.microsoft.com/office/drawing/2014/main" id="{6672D711-56C6-4D4D-8E5F-E6DA2392A778}"/>
              </a:ext>
            </a:extLst>
          </p:cNvPr>
          <p:cNvSpPr/>
          <p:nvPr/>
        </p:nvSpPr>
        <p:spPr>
          <a:xfrm>
            <a:off x="6762579" y="3305097"/>
            <a:ext cx="2047355" cy="36933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>
                <a:ea typeface="굴림" charset="-127"/>
              </a:rPr>
              <a:t>메모리 관리 함수</a:t>
            </a:r>
            <a:r>
              <a:rPr lang="en-US" altLang="ko-KR" dirty="0">
                <a:ea typeface="굴림" charset="-127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571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A62A-1737-4BA4-8DAD-6D6F95C6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구조체에서 포인터 멤버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3DD3-9745-48D7-98C6-2CA52D77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구조체에서 포인터를 멤버로 포함시킬 수 있음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DCE33-F6E8-4F98-B3BE-31759EEC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241A8-A1CA-4D00-86C9-FB49EA2C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50</a:t>
            </a:fld>
            <a:endParaRPr lang="en-US"/>
          </a:p>
        </p:txBody>
      </p:sp>
      <p:sp>
        <p:nvSpPr>
          <p:cNvPr id="38" name="직사각형 4">
            <a:extLst>
              <a:ext uri="{FF2B5EF4-FFF2-40B4-BE49-F238E27FC236}">
                <a16:creationId xmlns:a16="http://schemas.microsoft.com/office/drawing/2014/main" id="{BCE8F5AC-2CA8-4D7E-BF6C-6F4A0FF77857}"/>
              </a:ext>
            </a:extLst>
          </p:cNvPr>
          <p:cNvSpPr/>
          <p:nvPr/>
        </p:nvSpPr>
        <p:spPr>
          <a:xfrm>
            <a:off x="6284843" y="3040591"/>
            <a:ext cx="4910539" cy="1658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5">
            <a:extLst>
              <a:ext uri="{FF2B5EF4-FFF2-40B4-BE49-F238E27FC236}">
                <a16:creationId xmlns:a16="http://schemas.microsoft.com/office/drawing/2014/main" id="{761E054B-1C45-4A23-8087-7C7C1216B18F}"/>
              </a:ext>
            </a:extLst>
          </p:cNvPr>
          <p:cNvSpPr/>
          <p:nvPr/>
        </p:nvSpPr>
        <p:spPr>
          <a:xfrm>
            <a:off x="6382355" y="3260050"/>
            <a:ext cx="2595918" cy="973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9">
            <a:extLst>
              <a:ext uri="{FF2B5EF4-FFF2-40B4-BE49-F238E27FC236}">
                <a16:creationId xmlns:a16="http://schemas.microsoft.com/office/drawing/2014/main" id="{767BBB10-90D6-49D1-9971-51AF346E7BE4}"/>
              </a:ext>
            </a:extLst>
          </p:cNvPr>
          <p:cNvSpPr/>
          <p:nvPr/>
        </p:nvSpPr>
        <p:spPr>
          <a:xfrm>
            <a:off x="9125362" y="3260049"/>
            <a:ext cx="1912009" cy="973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11">
            <a:extLst>
              <a:ext uri="{FF2B5EF4-FFF2-40B4-BE49-F238E27FC236}">
                <a16:creationId xmlns:a16="http://schemas.microsoft.com/office/drawing/2014/main" id="{D3ADB47D-7026-4362-B2E4-C8803E6867DC}"/>
              </a:ext>
            </a:extLst>
          </p:cNvPr>
          <p:cNvSpPr/>
          <p:nvPr/>
        </p:nvSpPr>
        <p:spPr>
          <a:xfrm>
            <a:off x="6754735" y="3539377"/>
            <a:ext cx="360040" cy="3591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접힌 도형 6">
            <a:extLst>
              <a:ext uri="{FF2B5EF4-FFF2-40B4-BE49-F238E27FC236}">
                <a16:creationId xmlns:a16="http://schemas.microsoft.com/office/drawing/2014/main" id="{F9E160BF-18EE-44D3-A03C-4A5517BF4C20}"/>
              </a:ext>
            </a:extLst>
          </p:cNvPr>
          <p:cNvSpPr/>
          <p:nvPr/>
        </p:nvSpPr>
        <p:spPr>
          <a:xfrm>
            <a:off x="1374304" y="1957417"/>
            <a:ext cx="2664296" cy="2177784"/>
          </a:xfrm>
          <a:prstGeom prst="foldedCorner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err="1"/>
              <a:t>typedef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hour, min, sec;</a:t>
            </a:r>
          </a:p>
          <a:p>
            <a:r>
              <a:rPr lang="en-US" altLang="ko-KR" sz="1600" dirty="0"/>
              <a:t>} CLOCK;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typedef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char * month;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day, year;</a:t>
            </a:r>
          </a:p>
          <a:p>
            <a:r>
              <a:rPr lang="en-US" altLang="ko-KR" sz="1600" dirty="0"/>
              <a:t>} DAY;</a:t>
            </a:r>
          </a:p>
        </p:txBody>
      </p:sp>
      <p:sp>
        <p:nvSpPr>
          <p:cNvPr id="43" name="모서리가 접힌 도형 8">
            <a:extLst>
              <a:ext uri="{FF2B5EF4-FFF2-40B4-BE49-F238E27FC236}">
                <a16:creationId xmlns:a16="http://schemas.microsoft.com/office/drawing/2014/main" id="{C2C7C76D-CC8A-4CED-BC82-A4EED89B1A19}"/>
              </a:ext>
            </a:extLst>
          </p:cNvPr>
          <p:cNvSpPr/>
          <p:nvPr/>
        </p:nvSpPr>
        <p:spPr>
          <a:xfrm>
            <a:off x="1374304" y="4233748"/>
            <a:ext cx="2664296" cy="1147754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struct</a:t>
            </a:r>
            <a:r>
              <a:rPr lang="en-US" altLang="ko-KR" sz="1600" dirty="0"/>
              <a:t>  </a:t>
            </a:r>
            <a:r>
              <a:rPr lang="en-US" altLang="ko-KR" sz="1600" dirty="0" err="1"/>
              <a:t>stp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DAY date;</a:t>
            </a:r>
          </a:p>
          <a:p>
            <a:r>
              <a:rPr lang="en-US" altLang="ko-KR" sz="1600" dirty="0"/>
              <a:t>    CLOCK time;</a:t>
            </a:r>
          </a:p>
          <a:p>
            <a:r>
              <a:rPr lang="en-US" altLang="ko-KR" sz="1600" dirty="0"/>
              <a:t>}stamp;</a:t>
            </a:r>
          </a:p>
        </p:txBody>
      </p:sp>
      <p:sp>
        <p:nvSpPr>
          <p:cNvPr id="44" name="직사각형 10">
            <a:extLst>
              <a:ext uri="{FF2B5EF4-FFF2-40B4-BE49-F238E27FC236}">
                <a16:creationId xmlns:a16="http://schemas.microsoft.com/office/drawing/2014/main" id="{0329A7CE-845E-4DC0-B756-95A15CF5A2B8}"/>
              </a:ext>
            </a:extLst>
          </p:cNvPr>
          <p:cNvSpPr/>
          <p:nvPr/>
        </p:nvSpPr>
        <p:spPr>
          <a:xfrm>
            <a:off x="6699099" y="3463177"/>
            <a:ext cx="360040" cy="3591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AB0756-E542-4536-81F6-1141B8D344F1}"/>
              </a:ext>
            </a:extLst>
          </p:cNvPr>
          <p:cNvSpPr txBox="1"/>
          <p:nvPr/>
        </p:nvSpPr>
        <p:spPr>
          <a:xfrm>
            <a:off x="6504821" y="3898557"/>
            <a:ext cx="98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month</a:t>
            </a:r>
            <a:endParaRPr lang="ko-KR" altLang="en-US" dirty="0"/>
          </a:p>
        </p:txBody>
      </p:sp>
      <p:sp>
        <p:nvSpPr>
          <p:cNvPr id="46" name="직사각형 13">
            <a:extLst>
              <a:ext uri="{FF2B5EF4-FFF2-40B4-BE49-F238E27FC236}">
                <a16:creationId xmlns:a16="http://schemas.microsoft.com/office/drawing/2014/main" id="{6EEDA31C-955E-4256-91D5-3D2DD9BE4FF4}"/>
              </a:ext>
            </a:extLst>
          </p:cNvPr>
          <p:cNvSpPr/>
          <p:nvPr/>
        </p:nvSpPr>
        <p:spPr>
          <a:xfrm>
            <a:off x="7320137" y="3474463"/>
            <a:ext cx="720354" cy="3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14">
            <a:extLst>
              <a:ext uri="{FF2B5EF4-FFF2-40B4-BE49-F238E27FC236}">
                <a16:creationId xmlns:a16="http://schemas.microsoft.com/office/drawing/2014/main" id="{55F45178-F216-4CA8-A100-8B7EA8596F74}"/>
              </a:ext>
            </a:extLst>
          </p:cNvPr>
          <p:cNvSpPr/>
          <p:nvPr/>
        </p:nvSpPr>
        <p:spPr>
          <a:xfrm>
            <a:off x="8163258" y="3474463"/>
            <a:ext cx="720354" cy="3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070647-A1B2-4123-B426-3EFE991EA6B6}"/>
              </a:ext>
            </a:extLst>
          </p:cNvPr>
          <p:cNvSpPr txBox="1"/>
          <p:nvPr/>
        </p:nvSpPr>
        <p:spPr>
          <a:xfrm>
            <a:off x="7395135" y="3763165"/>
            <a:ext cx="61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day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C1A066-6F03-41B9-ABB5-2AA32D8F2643}"/>
              </a:ext>
            </a:extLst>
          </p:cNvPr>
          <p:cNvSpPr txBox="1"/>
          <p:nvPr/>
        </p:nvSpPr>
        <p:spPr>
          <a:xfrm>
            <a:off x="8214109" y="3748948"/>
            <a:ext cx="61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year</a:t>
            </a:r>
            <a:endParaRPr lang="ko-KR" altLang="en-US" dirty="0"/>
          </a:p>
        </p:txBody>
      </p:sp>
      <p:sp>
        <p:nvSpPr>
          <p:cNvPr id="50" name="직사각형 17">
            <a:extLst>
              <a:ext uri="{FF2B5EF4-FFF2-40B4-BE49-F238E27FC236}">
                <a16:creationId xmlns:a16="http://schemas.microsoft.com/office/drawing/2014/main" id="{A383705B-4E3D-4DDB-B03F-85CBD635BC85}"/>
              </a:ext>
            </a:extLst>
          </p:cNvPr>
          <p:cNvSpPr/>
          <p:nvPr/>
        </p:nvSpPr>
        <p:spPr>
          <a:xfrm>
            <a:off x="9217486" y="3474463"/>
            <a:ext cx="523741" cy="3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18">
            <a:extLst>
              <a:ext uri="{FF2B5EF4-FFF2-40B4-BE49-F238E27FC236}">
                <a16:creationId xmlns:a16="http://schemas.microsoft.com/office/drawing/2014/main" id="{B26FE5AA-3C90-47E0-B859-ED77AAF41E44}"/>
              </a:ext>
            </a:extLst>
          </p:cNvPr>
          <p:cNvSpPr/>
          <p:nvPr/>
        </p:nvSpPr>
        <p:spPr>
          <a:xfrm>
            <a:off x="9844786" y="3474463"/>
            <a:ext cx="523741" cy="3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19">
            <a:extLst>
              <a:ext uri="{FF2B5EF4-FFF2-40B4-BE49-F238E27FC236}">
                <a16:creationId xmlns:a16="http://schemas.microsoft.com/office/drawing/2014/main" id="{0E277D1C-B03E-45F1-85AB-A4974EB91E22}"/>
              </a:ext>
            </a:extLst>
          </p:cNvPr>
          <p:cNvSpPr/>
          <p:nvPr/>
        </p:nvSpPr>
        <p:spPr>
          <a:xfrm>
            <a:off x="10455682" y="3474463"/>
            <a:ext cx="523741" cy="3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994B25-0D90-4565-8160-B847E93E1508}"/>
              </a:ext>
            </a:extLst>
          </p:cNvPr>
          <p:cNvSpPr txBox="1"/>
          <p:nvPr/>
        </p:nvSpPr>
        <p:spPr>
          <a:xfrm>
            <a:off x="9151891" y="3748948"/>
            <a:ext cx="61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hour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478CA3-C400-4D11-AC60-23E6987127A0}"/>
              </a:ext>
            </a:extLst>
          </p:cNvPr>
          <p:cNvSpPr txBox="1"/>
          <p:nvPr/>
        </p:nvSpPr>
        <p:spPr>
          <a:xfrm>
            <a:off x="9828382" y="3763165"/>
            <a:ext cx="61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FED303-4EAD-4889-ADE3-8DB2AEC448C4}"/>
              </a:ext>
            </a:extLst>
          </p:cNvPr>
          <p:cNvSpPr txBox="1"/>
          <p:nvPr/>
        </p:nvSpPr>
        <p:spPr>
          <a:xfrm>
            <a:off x="10454135" y="3747935"/>
            <a:ext cx="61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127F07-3736-4FAD-A9FB-B8E3257EE338}"/>
              </a:ext>
            </a:extLst>
          </p:cNvPr>
          <p:cNvSpPr txBox="1"/>
          <p:nvPr/>
        </p:nvSpPr>
        <p:spPr>
          <a:xfrm>
            <a:off x="7395135" y="4207541"/>
            <a:ext cx="61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13941A-702E-4FC3-AF92-C5AB8E248929}"/>
              </a:ext>
            </a:extLst>
          </p:cNvPr>
          <p:cNvSpPr txBox="1"/>
          <p:nvPr/>
        </p:nvSpPr>
        <p:spPr>
          <a:xfrm>
            <a:off x="9799274" y="4207541"/>
            <a:ext cx="61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B2B1A6-BF27-4401-80BA-C614F4B756DC}"/>
              </a:ext>
            </a:extLst>
          </p:cNvPr>
          <p:cNvSpPr txBox="1"/>
          <p:nvPr/>
        </p:nvSpPr>
        <p:spPr>
          <a:xfrm>
            <a:off x="5521219" y="3093845"/>
            <a:ext cx="8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stamp</a:t>
            </a:r>
            <a:endParaRPr lang="ko-KR" altLang="en-US" dirty="0"/>
          </a:p>
        </p:txBody>
      </p:sp>
      <p:grpSp>
        <p:nvGrpSpPr>
          <p:cNvPr id="59" name="그룹 30">
            <a:extLst>
              <a:ext uri="{FF2B5EF4-FFF2-40B4-BE49-F238E27FC236}">
                <a16:creationId xmlns:a16="http://schemas.microsoft.com/office/drawing/2014/main" id="{97EC526D-E614-4D39-BDFC-FC683AE68493}"/>
              </a:ext>
            </a:extLst>
          </p:cNvPr>
          <p:cNvGrpSpPr/>
          <p:nvPr/>
        </p:nvGrpSpPr>
        <p:grpSpPr>
          <a:xfrm>
            <a:off x="6774564" y="2483524"/>
            <a:ext cx="160191" cy="1181622"/>
            <a:chOff x="4707883" y="4804314"/>
            <a:chExt cx="160191" cy="1181622"/>
          </a:xfrm>
        </p:grpSpPr>
        <p:cxnSp>
          <p:nvCxnSpPr>
            <p:cNvPr id="60" name="직선 연결선 27">
              <a:extLst>
                <a:ext uri="{FF2B5EF4-FFF2-40B4-BE49-F238E27FC236}">
                  <a16:creationId xmlns:a16="http://schemas.microsoft.com/office/drawing/2014/main" id="{0570776C-7709-4C4B-8306-9E08837C8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9856" y="5181306"/>
              <a:ext cx="0" cy="804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이등변 삼각형 29">
              <a:extLst>
                <a:ext uri="{FF2B5EF4-FFF2-40B4-BE49-F238E27FC236}">
                  <a16:creationId xmlns:a16="http://schemas.microsoft.com/office/drawing/2014/main" id="{9F2B3559-EB6F-45E5-8F84-C549EB3EA586}"/>
                </a:ext>
              </a:extLst>
            </p:cNvPr>
            <p:cNvSpPr/>
            <p:nvPr/>
          </p:nvSpPr>
          <p:spPr>
            <a:xfrm>
              <a:off x="4707883" y="4804314"/>
              <a:ext cx="160191" cy="36933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31">
            <a:extLst>
              <a:ext uri="{FF2B5EF4-FFF2-40B4-BE49-F238E27FC236}">
                <a16:creationId xmlns:a16="http://schemas.microsoft.com/office/drawing/2014/main" id="{0764888C-D143-4A11-9748-A74F4422A1C3}"/>
              </a:ext>
            </a:extLst>
          </p:cNvPr>
          <p:cNvSpPr/>
          <p:nvPr/>
        </p:nvSpPr>
        <p:spPr>
          <a:xfrm>
            <a:off x="6851687" y="1735014"/>
            <a:ext cx="1598511" cy="740821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33">
            <a:extLst>
              <a:ext uri="{FF2B5EF4-FFF2-40B4-BE49-F238E27FC236}">
                <a16:creationId xmlns:a16="http://schemas.microsoft.com/office/drawing/2014/main" id="{4EBD151D-6DF3-45ED-A03A-55FD78443240}"/>
              </a:ext>
            </a:extLst>
          </p:cNvPr>
          <p:cNvCxnSpPr>
            <a:stCxn id="62" idx="0"/>
            <a:endCxn id="62" idx="2"/>
          </p:cNvCxnSpPr>
          <p:nvPr/>
        </p:nvCxnSpPr>
        <p:spPr>
          <a:xfrm>
            <a:off x="7650943" y="1735014"/>
            <a:ext cx="0" cy="74082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34">
            <a:extLst>
              <a:ext uri="{FF2B5EF4-FFF2-40B4-BE49-F238E27FC236}">
                <a16:creationId xmlns:a16="http://schemas.microsoft.com/office/drawing/2014/main" id="{02D40ABF-FFD2-46A7-9171-AEB15B2A5769}"/>
              </a:ext>
            </a:extLst>
          </p:cNvPr>
          <p:cNvCxnSpPr/>
          <p:nvPr/>
        </p:nvCxnSpPr>
        <p:spPr>
          <a:xfrm>
            <a:off x="7238437" y="1742703"/>
            <a:ext cx="0" cy="74082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35">
            <a:extLst>
              <a:ext uri="{FF2B5EF4-FFF2-40B4-BE49-F238E27FC236}">
                <a16:creationId xmlns:a16="http://schemas.microsoft.com/office/drawing/2014/main" id="{EAD808B1-AED8-40B2-875A-58B83679EF2F}"/>
              </a:ext>
            </a:extLst>
          </p:cNvPr>
          <p:cNvCxnSpPr/>
          <p:nvPr/>
        </p:nvCxnSpPr>
        <p:spPr>
          <a:xfrm>
            <a:off x="7037373" y="1762769"/>
            <a:ext cx="0" cy="74082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36">
            <a:extLst>
              <a:ext uri="{FF2B5EF4-FFF2-40B4-BE49-F238E27FC236}">
                <a16:creationId xmlns:a16="http://schemas.microsoft.com/office/drawing/2014/main" id="{BF1E3AD1-199B-453F-9340-E0E8FB82BE42}"/>
              </a:ext>
            </a:extLst>
          </p:cNvPr>
          <p:cNvCxnSpPr/>
          <p:nvPr/>
        </p:nvCxnSpPr>
        <p:spPr>
          <a:xfrm>
            <a:off x="7462719" y="1762769"/>
            <a:ext cx="0" cy="74082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37">
            <a:extLst>
              <a:ext uri="{FF2B5EF4-FFF2-40B4-BE49-F238E27FC236}">
                <a16:creationId xmlns:a16="http://schemas.microsoft.com/office/drawing/2014/main" id="{5EE36557-EF36-4B45-A0E5-AD789DBF4898}"/>
              </a:ext>
            </a:extLst>
          </p:cNvPr>
          <p:cNvCxnSpPr/>
          <p:nvPr/>
        </p:nvCxnSpPr>
        <p:spPr>
          <a:xfrm>
            <a:off x="8040491" y="1762768"/>
            <a:ext cx="0" cy="74082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38">
            <a:extLst>
              <a:ext uri="{FF2B5EF4-FFF2-40B4-BE49-F238E27FC236}">
                <a16:creationId xmlns:a16="http://schemas.microsoft.com/office/drawing/2014/main" id="{A440F6DF-EC82-4EA8-8387-E214BD6C0DD6}"/>
              </a:ext>
            </a:extLst>
          </p:cNvPr>
          <p:cNvCxnSpPr/>
          <p:nvPr/>
        </p:nvCxnSpPr>
        <p:spPr>
          <a:xfrm>
            <a:off x="7869019" y="1762768"/>
            <a:ext cx="0" cy="74082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39">
            <a:extLst>
              <a:ext uri="{FF2B5EF4-FFF2-40B4-BE49-F238E27FC236}">
                <a16:creationId xmlns:a16="http://schemas.microsoft.com/office/drawing/2014/main" id="{660AEBCA-CB0D-49F3-929B-1234476E2F42}"/>
              </a:ext>
            </a:extLst>
          </p:cNvPr>
          <p:cNvCxnSpPr/>
          <p:nvPr/>
        </p:nvCxnSpPr>
        <p:spPr>
          <a:xfrm>
            <a:off x="8214109" y="1762768"/>
            <a:ext cx="0" cy="74082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38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59DC-2814-4CCF-8048-CC7EA077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구조체에서 포인터 멤버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AB8D-3E68-47FF-A277-8AFEC3E4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구조체에서 포인터를 멤버로 포함시킬 수 있음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41F51-F557-47A0-8FFB-1E9D016A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026A4-A24E-49B3-9A7D-CE0D7696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C833C-CBA8-45A4-A6AC-E747AE99F22D}"/>
              </a:ext>
            </a:extLst>
          </p:cNvPr>
          <p:cNvSpPr/>
          <p:nvPr/>
        </p:nvSpPr>
        <p:spPr>
          <a:xfrm>
            <a:off x="990600" y="1859339"/>
            <a:ext cx="873458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*name;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26 char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배열을 대신하여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4 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byte pointer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midterm[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final;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STUDENT;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{“Hong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-Dong”,{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gets(student.name);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error: name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을 위한 저장공간이 없음*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3417535-C137-44A4-8E89-4EFEA8DE79F4}"/>
              </a:ext>
            </a:extLst>
          </p:cNvPr>
          <p:cNvSpPr/>
          <p:nvPr/>
        </p:nvSpPr>
        <p:spPr>
          <a:xfrm>
            <a:off x="3301139" y="4238786"/>
            <a:ext cx="3835830" cy="1494767"/>
          </a:xfrm>
          <a:prstGeom prst="wedgeRoundRectCallout">
            <a:avLst>
              <a:gd name="adj1" fmla="val -59205"/>
              <a:gd name="adj2" fmla="val -546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r>
              <a:rPr lang="ko-KR" altLang="en-US" dirty="0"/>
              <a:t>을 위한 메모리 할당이 필요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>
                <a:solidFill>
                  <a:srgbClr val="FFC000"/>
                </a:solidFill>
              </a:rPr>
              <a:t>student.name=malloc(26);</a:t>
            </a:r>
          </a:p>
          <a:p>
            <a:pPr>
              <a:defRPr/>
            </a:pPr>
            <a:r>
              <a:rPr lang="en-US" altLang="ko-KR" dirty="0">
                <a:solidFill>
                  <a:srgbClr val="FFC000"/>
                </a:solidFill>
              </a:rPr>
              <a:t>gets(student.name);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78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DBAA-A44B-42E6-9BF0-19E6CF2F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배열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CE41-F421-4553-8F49-1A933D89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구조체를 배열로 선언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3B0C-EB5B-4512-A7B5-A2AEF17B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1B867-E642-411A-88CA-40A309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52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9CD970C-472C-4AB3-B0F2-58C7E7674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284" y="1908854"/>
            <a:ext cx="2490203" cy="19882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 err="1">
                <a:ea typeface="새굴림" pitchFamily="18" charset="-127"/>
              </a:rPr>
              <a:t>typedef</a:t>
            </a:r>
            <a:r>
              <a:rPr lang="en-US" altLang="ko-KR" sz="1600" dirty="0">
                <a:ea typeface="새굴림" pitchFamily="18" charset="-127"/>
              </a:rPr>
              <a:t> </a:t>
            </a:r>
            <a:r>
              <a:rPr lang="en-US" altLang="ko-KR" sz="1600" dirty="0" err="1">
                <a:ea typeface="새굴림" pitchFamily="18" charset="-127"/>
              </a:rPr>
              <a:t>struct</a:t>
            </a:r>
            <a:r>
              <a:rPr lang="en-US" altLang="ko-KR" sz="1600" dirty="0">
                <a:ea typeface="새굴림" pitchFamily="18" charset="-127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ea typeface="새굴림" pitchFamily="18" charset="-127"/>
              </a:rPr>
              <a:t>    char *</a:t>
            </a:r>
            <a:r>
              <a:rPr lang="en-US" altLang="ko-KR" sz="1600" dirty="0">
                <a:solidFill>
                  <a:srgbClr val="0070C0"/>
                </a:solidFill>
                <a:ea typeface="새굴림" pitchFamily="18" charset="-127"/>
              </a:rPr>
              <a:t>name</a:t>
            </a:r>
            <a:r>
              <a:rPr lang="en-US" altLang="ko-KR" sz="1600" dirty="0">
                <a:ea typeface="새굴림" pitchFamily="18" charset="-127"/>
              </a:rPr>
              <a:t>;   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ea typeface="새굴림" pitchFamily="18" charset="-127"/>
              </a:rPr>
              <a:t>    </a:t>
            </a:r>
            <a:r>
              <a:rPr lang="en-US" altLang="ko-KR" sz="1600" dirty="0" err="1">
                <a:ea typeface="새굴림" pitchFamily="18" charset="-127"/>
              </a:rPr>
              <a:t>int</a:t>
            </a:r>
            <a:r>
              <a:rPr lang="en-US" altLang="ko-KR" sz="1600" dirty="0">
                <a:ea typeface="새굴림" pitchFamily="18" charset="-127"/>
              </a:rPr>
              <a:t> midterm[3];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ea typeface="새굴림" pitchFamily="18" charset="-127"/>
              </a:rPr>
              <a:t>    </a:t>
            </a:r>
            <a:r>
              <a:rPr lang="en-US" altLang="ko-KR" sz="1600" dirty="0" err="1">
                <a:ea typeface="새굴림" pitchFamily="18" charset="-127"/>
              </a:rPr>
              <a:t>int</a:t>
            </a:r>
            <a:r>
              <a:rPr lang="en-US" altLang="ko-KR" sz="1600" dirty="0">
                <a:ea typeface="새굴림" pitchFamily="18" charset="-127"/>
              </a:rPr>
              <a:t> final;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ea typeface="새굴림" pitchFamily="18" charset="-127"/>
              </a:rPr>
              <a:t>} STUDENT;</a:t>
            </a:r>
          </a:p>
          <a:p>
            <a:pPr>
              <a:spcBef>
                <a:spcPct val="20000"/>
              </a:spcBef>
              <a:defRPr/>
            </a:pPr>
            <a:endParaRPr lang="en-US" altLang="ko-KR" sz="1600" dirty="0">
              <a:latin typeface="+mj-lt"/>
              <a:ea typeface="새굴림" pitchFamily="18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STUDENT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stuary</a:t>
            </a:r>
            <a:r>
              <a:rPr lang="en-US" altLang="ko-KR" sz="1600" dirty="0">
                <a:latin typeface="+mj-lt"/>
                <a:ea typeface="새굴림" pitchFamily="18" charset="-127"/>
              </a:rPr>
              <a:t>[50];</a:t>
            </a:r>
            <a:endParaRPr lang="ko-KR" altLang="en-US" sz="1600" dirty="0">
              <a:latin typeface="+mj-lt"/>
              <a:ea typeface="새굴림" pitchFamily="18" charset="-127"/>
            </a:endParaRPr>
          </a:p>
        </p:txBody>
      </p:sp>
      <p:graphicFrame>
        <p:nvGraphicFramePr>
          <p:cNvPr id="7" name="Group 38">
            <a:extLst>
              <a:ext uri="{FF2B5EF4-FFF2-40B4-BE49-F238E27FC236}">
                <a16:creationId xmlns:a16="http://schemas.microsoft.com/office/drawing/2014/main" id="{769725C8-C983-49D0-A3EE-B8944D168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969203"/>
              </p:ext>
            </p:extLst>
          </p:nvPr>
        </p:nvGraphicFramePr>
        <p:xfrm>
          <a:off x="5835570" y="1666760"/>
          <a:ext cx="4824412" cy="3025776"/>
        </p:xfrm>
        <a:graphic>
          <a:graphicData uri="http://schemas.openxmlformats.org/drawingml/2006/table">
            <a:tbl>
              <a:tblPr/>
              <a:tblGrid>
                <a:gridCol w="482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27">
            <a:extLst>
              <a:ext uri="{FF2B5EF4-FFF2-40B4-BE49-F238E27FC236}">
                <a16:creationId xmlns:a16="http://schemas.microsoft.com/office/drawing/2014/main" id="{B37CB1B9-3DA2-477A-83FA-31658DB19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070" y="1739785"/>
            <a:ext cx="10795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>
                <a:latin typeface="+mj-lt"/>
              </a:rPr>
              <a:t>stuary[0]</a:t>
            </a:r>
          </a:p>
        </p:txBody>
      </p:sp>
      <p:sp>
        <p:nvSpPr>
          <p:cNvPr id="9" name="Text Box 28">
            <a:extLst>
              <a:ext uri="{FF2B5EF4-FFF2-40B4-BE49-F238E27FC236}">
                <a16:creationId xmlns:a16="http://schemas.microsoft.com/office/drawing/2014/main" id="{C4C310B2-6448-4E55-9F55-1B6D53168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070" y="2243026"/>
            <a:ext cx="1079500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 err="1">
                <a:latin typeface="+mj-lt"/>
              </a:rPr>
              <a:t>stuary</a:t>
            </a:r>
            <a:r>
              <a:rPr lang="en-US" altLang="ko-KR" sz="1600" dirty="0">
                <a:latin typeface="+mj-lt"/>
              </a:rPr>
              <a:t>[1]</a:t>
            </a:r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584BD0EF-A071-4ADE-AAA0-F274156C4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070" y="2747851"/>
            <a:ext cx="1079500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 err="1">
                <a:latin typeface="+mj-lt"/>
              </a:rPr>
              <a:t>stuary</a:t>
            </a:r>
            <a:r>
              <a:rPr lang="en-US" altLang="ko-KR" sz="1600" dirty="0">
                <a:latin typeface="+mj-lt"/>
              </a:rPr>
              <a:t>[2]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CA9468F7-BE4C-4FC1-BEC6-E03E9A1C7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07" y="4259151"/>
            <a:ext cx="1296988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>
                <a:latin typeface="+mj-lt"/>
              </a:rPr>
              <a:t>stuary[49]</a:t>
            </a: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E64D8F76-E987-403E-8EA6-BA2059BF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070" y="1739788"/>
            <a:ext cx="792162" cy="360363"/>
          </a:xfrm>
          <a:prstGeom prst="rect">
            <a:avLst/>
          </a:prstGeom>
          <a:solidFill>
            <a:srgbClr val="9F1F63">
              <a:alpha val="10196"/>
            </a:srgbClr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latin typeface="+mj-lt"/>
              </a:rPr>
              <a:t>name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E112EFCB-F72F-40F2-A6EB-C3A6BE252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995" y="1739788"/>
            <a:ext cx="2159000" cy="360363"/>
          </a:xfrm>
          <a:prstGeom prst="rect">
            <a:avLst/>
          </a:prstGeom>
          <a:solidFill>
            <a:srgbClr val="9F1F63">
              <a:alpha val="10196"/>
            </a:srgbClr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</a:rPr>
              <a:t>midterm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D0B4B1E5-6D29-4FFB-AD1B-E3E923C2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2998" y="1739788"/>
            <a:ext cx="719137" cy="360363"/>
          </a:xfrm>
          <a:prstGeom prst="rect">
            <a:avLst/>
          </a:prstGeom>
          <a:solidFill>
            <a:srgbClr val="9F1F63">
              <a:alpha val="10196"/>
            </a:srgbClr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latin typeface="+mj-lt"/>
              </a:rPr>
              <a:t>final</a:t>
            </a:r>
          </a:p>
        </p:txBody>
      </p:sp>
      <p:sp>
        <p:nvSpPr>
          <p:cNvPr id="15" name="Rectangle 39">
            <a:extLst>
              <a:ext uri="{FF2B5EF4-FFF2-40B4-BE49-F238E27FC236}">
                <a16:creationId xmlns:a16="http://schemas.microsoft.com/office/drawing/2014/main" id="{A3CEB216-A51C-4191-9D29-C019E62B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070" y="2243023"/>
            <a:ext cx="792162" cy="360362"/>
          </a:xfrm>
          <a:prstGeom prst="rect">
            <a:avLst/>
          </a:prstGeom>
          <a:solidFill>
            <a:srgbClr val="9F1F63">
              <a:alpha val="10196"/>
            </a:srgbClr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</a:rPr>
              <a:t>name</a:t>
            </a: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07FDA1B6-9212-4D34-98E3-570BA77A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995" y="2243023"/>
            <a:ext cx="2159000" cy="360362"/>
          </a:xfrm>
          <a:prstGeom prst="rect">
            <a:avLst/>
          </a:prstGeom>
          <a:solidFill>
            <a:srgbClr val="9F1F63">
              <a:alpha val="10196"/>
            </a:srgbClr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</a:rPr>
              <a:t>midterm</a:t>
            </a:r>
          </a:p>
        </p:txBody>
      </p:sp>
      <p:sp>
        <p:nvSpPr>
          <p:cNvPr id="17" name="Rectangle 41">
            <a:extLst>
              <a:ext uri="{FF2B5EF4-FFF2-40B4-BE49-F238E27FC236}">
                <a16:creationId xmlns:a16="http://schemas.microsoft.com/office/drawing/2014/main" id="{0CEFD94D-BC6F-45EA-9873-DE1B73DA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2998" y="2243023"/>
            <a:ext cx="719137" cy="360362"/>
          </a:xfrm>
          <a:prstGeom prst="rect">
            <a:avLst/>
          </a:prstGeom>
          <a:solidFill>
            <a:srgbClr val="9F1F63">
              <a:alpha val="10196"/>
            </a:srgbClr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latin typeface="+mj-lt"/>
              </a:rPr>
              <a:t>final</a:t>
            </a:r>
          </a:p>
        </p:txBody>
      </p:sp>
      <p:sp>
        <p:nvSpPr>
          <p:cNvPr id="18" name="Rectangle 42">
            <a:extLst>
              <a:ext uri="{FF2B5EF4-FFF2-40B4-BE49-F238E27FC236}">
                <a16:creationId xmlns:a16="http://schemas.microsoft.com/office/drawing/2014/main" id="{72305D45-29CF-43D5-B28A-95ED333C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070" y="2747848"/>
            <a:ext cx="792162" cy="360362"/>
          </a:xfrm>
          <a:prstGeom prst="rect">
            <a:avLst/>
          </a:prstGeom>
          <a:solidFill>
            <a:srgbClr val="9F1F63">
              <a:alpha val="10196"/>
            </a:srgbClr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</a:rPr>
              <a:t>name</a:t>
            </a:r>
          </a:p>
        </p:txBody>
      </p:sp>
      <p:sp>
        <p:nvSpPr>
          <p:cNvPr id="19" name="Rectangle 43">
            <a:extLst>
              <a:ext uri="{FF2B5EF4-FFF2-40B4-BE49-F238E27FC236}">
                <a16:creationId xmlns:a16="http://schemas.microsoft.com/office/drawing/2014/main" id="{33186AE0-D6CE-44DB-9068-87C6CEA3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995" y="2747848"/>
            <a:ext cx="2159000" cy="360362"/>
          </a:xfrm>
          <a:prstGeom prst="rect">
            <a:avLst/>
          </a:prstGeom>
          <a:solidFill>
            <a:srgbClr val="9F1F63">
              <a:alpha val="10196"/>
            </a:srgbClr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</a:rPr>
              <a:t>midterm</a:t>
            </a:r>
          </a:p>
        </p:txBody>
      </p:sp>
      <p:sp>
        <p:nvSpPr>
          <p:cNvPr id="20" name="Rectangle 44">
            <a:extLst>
              <a:ext uri="{FF2B5EF4-FFF2-40B4-BE49-F238E27FC236}">
                <a16:creationId xmlns:a16="http://schemas.microsoft.com/office/drawing/2014/main" id="{E24BDDD3-48DC-41E6-86B3-AAE8CA470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2998" y="2747848"/>
            <a:ext cx="719137" cy="360362"/>
          </a:xfrm>
          <a:prstGeom prst="rect">
            <a:avLst/>
          </a:prstGeom>
          <a:solidFill>
            <a:srgbClr val="9F1F63">
              <a:alpha val="10196"/>
            </a:srgbClr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</a:rPr>
              <a:t>final</a:t>
            </a: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E7FA2709-3B70-4A48-9AAB-2A8E2C80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070" y="4259148"/>
            <a:ext cx="792162" cy="360362"/>
          </a:xfrm>
          <a:prstGeom prst="rect">
            <a:avLst/>
          </a:prstGeom>
          <a:solidFill>
            <a:srgbClr val="9F1F63">
              <a:alpha val="10196"/>
            </a:srgbClr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</a:rPr>
              <a:t>name</a:t>
            </a: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25DA9DE1-C6FB-4F0F-B75C-D37A64B77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995" y="4259148"/>
            <a:ext cx="2159000" cy="360362"/>
          </a:xfrm>
          <a:prstGeom prst="rect">
            <a:avLst/>
          </a:prstGeom>
          <a:solidFill>
            <a:srgbClr val="9F1F63">
              <a:alpha val="10196"/>
            </a:srgbClr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</a:rPr>
              <a:t>midterm</a:t>
            </a: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6B3C5EC3-97E7-4217-B32A-15780BB0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2998" y="4259148"/>
            <a:ext cx="719137" cy="360362"/>
          </a:xfrm>
          <a:prstGeom prst="rect">
            <a:avLst/>
          </a:prstGeom>
          <a:solidFill>
            <a:srgbClr val="9F1F63">
              <a:alpha val="10196"/>
            </a:srgbClr>
          </a:solidFill>
          <a:ln w="28575" algn="ctr">
            <a:solidFill>
              <a:srgbClr val="9F1F6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lt"/>
              </a:rPr>
              <a:t>final</a:t>
            </a:r>
          </a:p>
        </p:txBody>
      </p:sp>
      <p:sp>
        <p:nvSpPr>
          <p:cNvPr id="24" name="Text Box 48">
            <a:extLst>
              <a:ext uri="{FF2B5EF4-FFF2-40B4-BE49-F238E27FC236}">
                <a16:creationId xmlns:a16="http://schemas.microsoft.com/office/drawing/2014/main" id="{6172DD55-AADC-43C6-91CD-ECB770CFB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423" y="3466988"/>
            <a:ext cx="430887" cy="658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b="1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7672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D515-8EC9-4441-B5A6-5CE6A6A5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배열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4E63-9A6E-4F96-B911-750A492D0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개별 요소에 접근하기 위해서는 </a:t>
            </a:r>
            <a:r>
              <a:rPr lang="en-US" altLang="ko-KR" dirty="0"/>
              <a:t>index</a:t>
            </a:r>
            <a:r>
              <a:rPr lang="ko-KR" altLang="en-US" dirty="0"/>
              <a:t>를 이용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2EA09-5F78-42AE-A16C-04172005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3648-7C5C-4C8A-9236-DFC73847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53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8C36250-D70A-4934-B606-FAA84DC1E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995" y="1124447"/>
            <a:ext cx="5630405" cy="136652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STUDENT </a:t>
            </a:r>
            <a:r>
              <a:rPr lang="en-US" altLang="ko-KR" dirty="0" err="1">
                <a:latin typeface="+mj-lt"/>
                <a:ea typeface="새굴림" pitchFamily="18" charset="-127"/>
              </a:rPr>
              <a:t>stuary</a:t>
            </a:r>
            <a:r>
              <a:rPr lang="en-US" altLang="ko-KR" dirty="0">
                <a:latin typeface="+mj-lt"/>
                <a:ea typeface="새굴림" pitchFamily="18" charset="-127"/>
              </a:rPr>
              <a:t>[] = {{“</a:t>
            </a:r>
            <a:r>
              <a:rPr lang="en-US" altLang="ko-KR" dirty="0" err="1">
                <a:latin typeface="+mj-lt"/>
                <a:ea typeface="새굴림" pitchFamily="18" charset="-127"/>
              </a:rPr>
              <a:t>kim</a:t>
            </a:r>
            <a:r>
              <a:rPr lang="en-US" altLang="ko-KR" dirty="0">
                <a:latin typeface="+mj-lt"/>
                <a:ea typeface="새굴림" pitchFamily="18" charset="-127"/>
              </a:rPr>
              <a:t>”, 67, 89, 90, 70},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		  {“</a:t>
            </a:r>
            <a:r>
              <a:rPr lang="en-US" altLang="ko-KR" dirty="0" err="1">
                <a:latin typeface="+mj-lt"/>
                <a:ea typeface="새굴림" pitchFamily="18" charset="-127"/>
              </a:rPr>
              <a:t>choi</a:t>
            </a:r>
            <a:r>
              <a:rPr lang="en-US" altLang="ko-KR" dirty="0">
                <a:latin typeface="+mj-lt"/>
                <a:ea typeface="새굴림" pitchFamily="18" charset="-127"/>
              </a:rPr>
              <a:t>”, 66, 77, 88, 99},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		  {“Lee”, 50, 78, 98, 80},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		  {“</a:t>
            </a:r>
            <a:r>
              <a:rPr lang="en-US" altLang="ko-KR" dirty="0" err="1">
                <a:latin typeface="+mj-lt"/>
                <a:ea typeface="새굴림" pitchFamily="18" charset="-127"/>
              </a:rPr>
              <a:t>hong</a:t>
            </a:r>
            <a:r>
              <a:rPr lang="en-US" altLang="ko-KR" dirty="0">
                <a:latin typeface="+mj-lt"/>
                <a:ea typeface="새굴림" pitchFamily="18" charset="-127"/>
              </a:rPr>
              <a:t>”, 76, 68,79,80}} ;</a:t>
            </a:r>
            <a:endParaRPr lang="ko-KR" altLang="en-US" dirty="0">
              <a:latin typeface="+mj-lt"/>
              <a:ea typeface="새굴림" pitchFamily="18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24585D9-9A3F-4E17-966E-9CFC10189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847" y="3776168"/>
            <a:ext cx="7230085" cy="164352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[Ex]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STUDENT *</a:t>
            </a:r>
            <a:r>
              <a:rPr lang="en-US" altLang="ko-KR" dirty="0" err="1">
                <a:latin typeface="+mj-lt"/>
                <a:ea typeface="새굴림" pitchFamily="18" charset="-127"/>
              </a:rPr>
              <a:t>pstu</a:t>
            </a:r>
            <a:r>
              <a:rPr lang="en-US" altLang="ko-KR" dirty="0">
                <a:latin typeface="+mj-lt"/>
                <a:ea typeface="새굴림" pitchFamily="18" charset="-127"/>
              </a:rPr>
              <a:t>;</a:t>
            </a:r>
            <a:br>
              <a:rPr lang="en-US" altLang="ko-KR" dirty="0">
                <a:latin typeface="+mj-lt"/>
                <a:ea typeface="새굴림" pitchFamily="18" charset="-127"/>
              </a:rPr>
            </a:br>
            <a:r>
              <a:rPr lang="en-US" altLang="ko-KR" dirty="0" err="1">
                <a:latin typeface="+mj-lt"/>
                <a:ea typeface="새굴림" pitchFamily="18" charset="-127"/>
              </a:rPr>
              <a:t>pstu</a:t>
            </a:r>
            <a:r>
              <a:rPr lang="en-US" altLang="ko-KR" dirty="0">
                <a:latin typeface="+mj-lt"/>
                <a:ea typeface="새굴림" pitchFamily="18" charset="-127"/>
              </a:rPr>
              <a:t>=</a:t>
            </a:r>
            <a:r>
              <a:rPr lang="en-US" altLang="ko-KR" dirty="0" err="1">
                <a:latin typeface="+mj-lt"/>
                <a:ea typeface="새굴림" pitchFamily="18" charset="-127"/>
              </a:rPr>
              <a:t>stuary</a:t>
            </a:r>
            <a:r>
              <a:rPr lang="en-US" altLang="ko-KR" dirty="0">
                <a:latin typeface="+mj-lt"/>
                <a:ea typeface="새굴림" pitchFamily="18" charset="-127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dirty="0" err="1">
                <a:latin typeface="+mj-lt"/>
                <a:ea typeface="새굴림" pitchFamily="18" charset="-127"/>
              </a:rPr>
              <a:t>stuary</a:t>
            </a:r>
            <a:r>
              <a:rPr lang="en-US" altLang="ko-KR" dirty="0">
                <a:latin typeface="+mj-lt"/>
                <a:ea typeface="새굴림" pitchFamily="18" charset="-127"/>
              </a:rPr>
              <a:t>[1] = </a:t>
            </a:r>
            <a:r>
              <a:rPr lang="en-US" altLang="ko-KR" dirty="0" err="1">
                <a:latin typeface="+mj-lt"/>
                <a:ea typeface="새굴림" pitchFamily="18" charset="-127"/>
              </a:rPr>
              <a:t>stuary</a:t>
            </a:r>
            <a:r>
              <a:rPr lang="en-US" altLang="ko-KR" dirty="0">
                <a:latin typeface="+mj-lt"/>
                <a:ea typeface="새굴림" pitchFamily="18" charset="-127"/>
              </a:rPr>
              <a:t>[0];	 </a:t>
            </a:r>
            <a:r>
              <a:rPr lang="en-US" altLang="ko-KR" dirty="0">
                <a:solidFill>
                  <a:srgbClr val="009900"/>
                </a:solidFill>
                <a:latin typeface="+mj-lt"/>
                <a:ea typeface="새굴림" pitchFamily="18" charset="-127"/>
              </a:rPr>
              <a:t>// </a:t>
            </a:r>
            <a:r>
              <a:rPr lang="en-US" altLang="ko-KR" dirty="0" err="1">
                <a:solidFill>
                  <a:srgbClr val="009900"/>
                </a:solidFill>
                <a:latin typeface="+mj-lt"/>
                <a:ea typeface="새굴림" pitchFamily="18" charset="-127"/>
              </a:rPr>
              <a:t>stuary</a:t>
            </a:r>
            <a:r>
              <a:rPr lang="en-US" altLang="ko-KR" dirty="0">
                <a:solidFill>
                  <a:srgbClr val="009900"/>
                </a:solidFill>
                <a:latin typeface="+mj-lt"/>
                <a:ea typeface="새굴림" pitchFamily="18" charset="-127"/>
              </a:rPr>
              <a:t>[0]</a:t>
            </a:r>
            <a:r>
              <a:rPr lang="ko-KR" altLang="en-US" dirty="0">
                <a:solidFill>
                  <a:srgbClr val="009900"/>
                </a:solidFill>
                <a:latin typeface="+mj-lt"/>
                <a:ea typeface="새굴림" pitchFamily="18" charset="-127"/>
              </a:rPr>
              <a:t>의 모든 멤버를</a:t>
            </a:r>
            <a:r>
              <a:rPr lang="en-US" altLang="ko-KR" dirty="0">
                <a:solidFill>
                  <a:srgbClr val="009900"/>
                </a:solidFill>
                <a:latin typeface="+mj-lt"/>
                <a:ea typeface="새굴림" pitchFamily="18" charset="-127"/>
              </a:rPr>
              <a:t>  </a:t>
            </a:r>
            <a:r>
              <a:rPr lang="en-US" altLang="ko-KR" dirty="0" err="1">
                <a:solidFill>
                  <a:srgbClr val="009900"/>
                </a:solidFill>
                <a:latin typeface="+mj-lt"/>
                <a:ea typeface="새굴림" pitchFamily="18" charset="-127"/>
              </a:rPr>
              <a:t>stuary</a:t>
            </a:r>
            <a:r>
              <a:rPr lang="en-US" altLang="ko-KR" dirty="0">
                <a:solidFill>
                  <a:srgbClr val="009900"/>
                </a:solidFill>
                <a:latin typeface="+mj-lt"/>
                <a:ea typeface="새굴림" pitchFamily="18" charset="-127"/>
              </a:rPr>
              <a:t>[1]</a:t>
            </a:r>
            <a:r>
              <a:rPr lang="ko-KR" altLang="en-US" dirty="0">
                <a:solidFill>
                  <a:srgbClr val="009900"/>
                </a:solidFill>
                <a:latin typeface="+mj-lt"/>
                <a:ea typeface="새굴림" pitchFamily="18" charset="-127"/>
              </a:rPr>
              <a:t>로 복사</a:t>
            </a:r>
            <a:endParaRPr lang="en-US" altLang="ko-KR" dirty="0">
              <a:solidFill>
                <a:srgbClr val="009900"/>
              </a:solidFill>
              <a:latin typeface="+mj-lt"/>
              <a:ea typeface="새굴림" pitchFamily="18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dirty="0">
                <a:latin typeface="+mj-lt"/>
                <a:ea typeface="새굴림" pitchFamily="18" charset="-127"/>
              </a:rPr>
              <a:t>*(pstu+1) = *</a:t>
            </a:r>
            <a:r>
              <a:rPr lang="en-US" altLang="ko-KR" dirty="0" err="1">
                <a:latin typeface="+mj-lt"/>
                <a:ea typeface="새굴림" pitchFamily="18" charset="-127"/>
              </a:rPr>
              <a:t>pstu</a:t>
            </a:r>
            <a:r>
              <a:rPr lang="en-US" altLang="ko-KR" dirty="0">
                <a:latin typeface="+mj-lt"/>
                <a:ea typeface="새굴림" pitchFamily="18" charset="-127"/>
              </a:rPr>
              <a:t>;	  </a:t>
            </a:r>
            <a:r>
              <a:rPr lang="en-US" altLang="ko-KR" dirty="0">
                <a:solidFill>
                  <a:srgbClr val="009900"/>
                </a:solidFill>
                <a:latin typeface="+mj-lt"/>
                <a:ea typeface="새굴림" pitchFamily="18" charset="-127"/>
              </a:rPr>
              <a:t>// </a:t>
            </a:r>
            <a:r>
              <a:rPr lang="en-US" altLang="ko-KR" dirty="0" err="1">
                <a:solidFill>
                  <a:srgbClr val="009900"/>
                </a:solidFill>
                <a:latin typeface="+mj-lt"/>
                <a:ea typeface="새굴림" pitchFamily="18" charset="-127"/>
              </a:rPr>
              <a:t>stuary</a:t>
            </a:r>
            <a:r>
              <a:rPr lang="en-US" altLang="ko-KR" dirty="0">
                <a:solidFill>
                  <a:srgbClr val="009900"/>
                </a:solidFill>
                <a:latin typeface="+mj-lt"/>
                <a:ea typeface="새굴림" pitchFamily="18" charset="-127"/>
              </a:rPr>
              <a:t>[1]=</a:t>
            </a:r>
            <a:r>
              <a:rPr lang="en-US" altLang="ko-KR" dirty="0" err="1">
                <a:solidFill>
                  <a:srgbClr val="009900"/>
                </a:solidFill>
                <a:latin typeface="+mj-lt"/>
                <a:ea typeface="새굴림" pitchFamily="18" charset="-127"/>
              </a:rPr>
              <a:t>stuary</a:t>
            </a:r>
            <a:r>
              <a:rPr lang="en-US" altLang="ko-KR" dirty="0">
                <a:solidFill>
                  <a:srgbClr val="009900"/>
                </a:solidFill>
                <a:latin typeface="+mj-lt"/>
                <a:ea typeface="새굴림" pitchFamily="18" charset="-127"/>
              </a:rPr>
              <a:t>[0] </a:t>
            </a:r>
            <a:r>
              <a:rPr lang="ko-KR" altLang="en-US" dirty="0">
                <a:solidFill>
                  <a:srgbClr val="009900"/>
                </a:solidFill>
                <a:latin typeface="+mj-lt"/>
                <a:ea typeface="새굴림" pitchFamily="18" charset="-127"/>
              </a:rPr>
              <a:t>와 같은 의미</a:t>
            </a:r>
            <a:endParaRPr lang="en-US" altLang="ko-KR" dirty="0">
              <a:solidFill>
                <a:srgbClr val="009900"/>
              </a:solidFill>
              <a:latin typeface="+mj-lt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362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BA31-E0CD-4C27-9687-123F21C0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배열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A289-7F6D-45E8-A7F6-CA649190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C078F-1567-49F5-8A4A-DDE1432D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B3283-05F5-464F-8095-66AEF4BB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3BB09-CC73-4911-B442-202CD1767187}"/>
              </a:ext>
            </a:extLst>
          </p:cNvPr>
          <p:cNvSpPr/>
          <p:nvPr/>
        </p:nvSpPr>
        <p:spPr>
          <a:xfrm>
            <a:off x="683569" y="1125362"/>
            <a:ext cx="8738461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name[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age;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이승기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"010-1212-0001"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}, 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첫 번째 요소의 초기화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정지영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"010-1313-0002"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}, 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두 번째 요소의 초기화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한지수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"010-1717-0003"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nsolas" panose="020B0609020204030204" pitchFamily="49" charset="0"/>
              </a:rPr>
              <a:t>19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      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세 번째 요소의 초기화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"%s %s %d 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].age);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7F936-5157-4008-A8F0-31B354EC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590" y="5304524"/>
            <a:ext cx="26765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942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90A7-0326-4EA7-8A27-2AE0EAE2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구조체와 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DF2A-C97D-4B9C-B5E0-C3C18479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value(pass by value)</a:t>
            </a:r>
          </a:p>
          <a:p>
            <a:pPr lvl="1"/>
            <a:r>
              <a:rPr lang="ko-KR" altLang="en-US" dirty="0"/>
              <a:t>구조체의 멤버를 함수로 전단</a:t>
            </a:r>
            <a:endParaRPr lang="en-US" altLang="ko-KR" dirty="0"/>
          </a:p>
          <a:p>
            <a:pPr lvl="2"/>
            <a:r>
              <a:rPr lang="ko-KR" altLang="en-US" dirty="0"/>
              <a:t>인수는 일반 변수처럼 독립적으로 취급</a:t>
            </a:r>
            <a:endParaRPr lang="en-US" altLang="ko-KR" dirty="0"/>
          </a:p>
          <a:p>
            <a:pPr lvl="1"/>
            <a:r>
              <a:rPr lang="ko-KR" altLang="en-US" dirty="0"/>
              <a:t>복사하여 사본을 함수에 전달</a:t>
            </a:r>
            <a:endParaRPr lang="en-US" altLang="ko-KR" dirty="0"/>
          </a:p>
          <a:p>
            <a:pPr lvl="2"/>
            <a:r>
              <a:rPr lang="ko-KR" altLang="en-US" dirty="0"/>
              <a:t>값이 복사되어 전달되기 때문에 원본데이터를 변형 불가</a:t>
            </a:r>
            <a:endParaRPr lang="en-US" altLang="ko-KR" dirty="0"/>
          </a:p>
          <a:p>
            <a:r>
              <a:rPr lang="en-US" altLang="ko-KR" dirty="0"/>
              <a:t>Call by reference(pass by address)</a:t>
            </a:r>
          </a:p>
          <a:p>
            <a:pPr lvl="1"/>
            <a:r>
              <a:rPr lang="ko-KR" altLang="en-US" dirty="0"/>
              <a:t>구조체의 주소를 전달</a:t>
            </a:r>
            <a:endParaRPr lang="en-US" altLang="ko-KR" dirty="0"/>
          </a:p>
          <a:p>
            <a:pPr lvl="1"/>
            <a:r>
              <a:rPr lang="ko-KR" altLang="en-US" dirty="0"/>
              <a:t>함수는 간접적으로 전체 구조체에 접근 가능하며 작업을 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60025-4D52-4B90-88A6-0918C712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CED30-035B-425C-A86C-829AD4C7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21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33F5-72F9-4242-843A-C8B56069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구조체와 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4AF2-17A7-46AF-9DBD-91666D7E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구조체를</a:t>
            </a:r>
            <a:endParaRPr lang="en-US" altLang="ko-KR" dirty="0"/>
          </a:p>
          <a:p>
            <a:r>
              <a:rPr lang="ko-KR" altLang="en-US" dirty="0"/>
              <a:t> 복사를 전달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17EA2-8FD4-4F0D-8FAC-20932536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558AB-6A03-4610-93EA-19298E6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56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14D621E-3E3A-43D6-AF98-482F9D28F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39" y="2034514"/>
            <a:ext cx="5040561" cy="117570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+mj-lt"/>
              </a:rPr>
              <a:t>FRACTION multiply(FRACTION, FRACTION); 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+mj-lt"/>
              </a:rPr>
              <a:t>FRACTION fr1={3, 4}, fr2={5, 6}, res;</a:t>
            </a:r>
            <a:br>
              <a:rPr lang="en-US" altLang="ko-KR" sz="1600" dirty="0">
                <a:latin typeface="+mj-lt"/>
              </a:rPr>
            </a:br>
            <a:endParaRPr lang="en-US" altLang="ko-KR" sz="1600" dirty="0">
              <a:latin typeface="+mj-lt"/>
              <a:ea typeface="새굴림" pitchFamily="18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res =multiply(fr1, fr2);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CC0CA4A-77E9-4F86-A6C4-984DBB2C5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3381024"/>
            <a:ext cx="5040560" cy="181588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20000"/>
              </a:spcBef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FRACTION multiply (FRACTION  x, FRACTION  y){</a:t>
            </a:r>
          </a:p>
          <a:p>
            <a:r>
              <a:rPr lang="en-US" altLang="ko-KR" dirty="0"/>
              <a:t>     FRACTION res;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res.numerator</a:t>
            </a:r>
            <a:r>
              <a:rPr lang="en-US" altLang="ko-KR" dirty="0"/>
              <a:t> = x.numerator* y.numerator;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res.denominator</a:t>
            </a:r>
            <a:r>
              <a:rPr lang="en-US" altLang="ko-KR" dirty="0"/>
              <a:t>=</a:t>
            </a:r>
            <a:r>
              <a:rPr lang="en-US" altLang="ko-KR" dirty="0" err="1"/>
              <a:t>x.denominator</a:t>
            </a:r>
            <a:r>
              <a:rPr lang="en-US" altLang="ko-KR" dirty="0"/>
              <a:t>*</a:t>
            </a:r>
            <a:r>
              <a:rPr lang="en-US" altLang="ko-KR" dirty="0" err="1"/>
              <a:t>y.denominator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return res;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8" name="그룹 43">
            <a:extLst>
              <a:ext uri="{FF2B5EF4-FFF2-40B4-BE49-F238E27FC236}">
                <a16:creationId xmlns:a16="http://schemas.microsoft.com/office/drawing/2014/main" id="{CEE04329-3985-4915-BACB-863CAAAFA586}"/>
              </a:ext>
            </a:extLst>
          </p:cNvPr>
          <p:cNvGrpSpPr/>
          <p:nvPr/>
        </p:nvGrpSpPr>
        <p:grpSpPr>
          <a:xfrm>
            <a:off x="6257527" y="3644443"/>
            <a:ext cx="4781823" cy="1385287"/>
            <a:chOff x="6185520" y="3875824"/>
            <a:chExt cx="4781823" cy="1385287"/>
          </a:xfrm>
        </p:grpSpPr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169C5E4E-B1E8-4C53-8E27-6CA04C9C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5520" y="3886662"/>
              <a:ext cx="4781823" cy="137444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10" name="Text Box 19">
              <a:extLst>
                <a:ext uri="{FF2B5EF4-FFF2-40B4-BE49-F238E27FC236}">
                  <a16:creationId xmlns:a16="http://schemas.microsoft.com/office/drawing/2014/main" id="{01B7A909-C847-4C9D-BBB2-09F3BBC2A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7771" y="3875824"/>
              <a:ext cx="920478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 dirty="0">
                  <a:latin typeface="+mj-lt"/>
                </a:rPr>
                <a:t>multiply</a:t>
              </a:r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CBB4E663-0206-435D-BBA5-7DBF4B65A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010" y="4098496"/>
              <a:ext cx="1884547" cy="447312"/>
            </a:xfrm>
            <a:prstGeom prst="rect">
              <a:avLst/>
            </a:prstGeom>
            <a:solidFill>
              <a:srgbClr val="9F1F63">
                <a:alpha val="1490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9475B9F1-14D0-45AB-9D12-9471EAC5A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306" y="4188154"/>
              <a:ext cx="781596" cy="223656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3</a:t>
              </a:r>
            </a:p>
          </p:txBody>
        </p:sp>
        <p:sp>
          <p:nvSpPr>
            <p:cNvPr id="13" name="Rectangle 22">
              <a:extLst>
                <a:ext uri="{FF2B5EF4-FFF2-40B4-BE49-F238E27FC236}">
                  <a16:creationId xmlns:a16="http://schemas.microsoft.com/office/drawing/2014/main" id="{A0DD5C4D-21A9-4FB9-A52A-BB79252A0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9175" y="4188154"/>
              <a:ext cx="781595" cy="223656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4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7C98B659-F397-4FE3-9BD4-B36BE67CF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642" y="4188156"/>
              <a:ext cx="32237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>
                  <a:latin typeface="Arial" charset="0"/>
                </a:rPr>
                <a:t>x</a:t>
              </a: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DB509F94-62AF-46CC-B61F-7466B6F07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010" y="4634482"/>
              <a:ext cx="1884547" cy="447312"/>
            </a:xfrm>
            <a:prstGeom prst="rect">
              <a:avLst/>
            </a:prstGeom>
            <a:solidFill>
              <a:srgbClr val="9F1F63">
                <a:alpha val="1490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78EEC1BA-1EF8-467E-9A64-3B93F237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306" y="4724140"/>
              <a:ext cx="781596" cy="223656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5</a:t>
              </a:r>
            </a:p>
          </p:txBody>
        </p:sp>
        <p:sp>
          <p:nvSpPr>
            <p:cNvPr id="17" name="Rectangle 26">
              <a:extLst>
                <a:ext uri="{FF2B5EF4-FFF2-40B4-BE49-F238E27FC236}">
                  <a16:creationId xmlns:a16="http://schemas.microsoft.com/office/drawing/2014/main" id="{931C3E6C-B593-4F9B-AAF2-1D6BB554A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9175" y="4724140"/>
              <a:ext cx="781595" cy="223656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6</a:t>
              </a:r>
            </a:p>
          </p:txBody>
        </p:sp>
        <p:sp>
          <p:nvSpPr>
            <p:cNvPr id="18" name="Text Box 27">
              <a:extLst>
                <a:ext uri="{FF2B5EF4-FFF2-40B4-BE49-F238E27FC236}">
                  <a16:creationId xmlns:a16="http://schemas.microsoft.com/office/drawing/2014/main" id="{970A8CE3-C3DA-49C1-AA02-85BC58527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5642" y="4724142"/>
              <a:ext cx="32237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>
                  <a:latin typeface="Arial" charset="0"/>
                </a:rPr>
                <a:t>y</a:t>
              </a:r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17DB89D-74F9-4AEC-9BA5-392F3F596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309" y="4098496"/>
              <a:ext cx="1884547" cy="439430"/>
            </a:xfrm>
            <a:prstGeom prst="rect">
              <a:avLst/>
            </a:prstGeom>
            <a:solidFill>
              <a:srgbClr val="9F1F63">
                <a:alpha val="1490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38113B2-469F-47BF-B096-7403932B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370" y="4188154"/>
              <a:ext cx="781595" cy="219715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200">
                  <a:latin typeface="+mj-lt"/>
                </a:rPr>
                <a:t>15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278FAAA0-6EB0-43AE-A960-4623CFE4A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2089" y="4188154"/>
              <a:ext cx="781595" cy="219715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200">
                  <a:latin typeface="+mj-lt"/>
                </a:rPr>
                <a:t>24</a:t>
              </a:r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CB4532E3-A5EA-421F-8372-46D1304C0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0905" y="4501471"/>
              <a:ext cx="44503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 dirty="0">
                  <a:latin typeface="+mj-lt"/>
                </a:rPr>
                <a:t>res</a:t>
              </a:r>
            </a:p>
          </p:txBody>
        </p:sp>
      </p:grpSp>
      <p:sp>
        <p:nvSpPr>
          <p:cNvPr id="23" name="Text Box 34">
            <a:extLst>
              <a:ext uri="{FF2B5EF4-FFF2-40B4-BE49-F238E27FC236}">
                <a16:creationId xmlns:a16="http://schemas.microsoft.com/office/drawing/2014/main" id="{0658F978-C832-4FEE-9125-85A2D8CDD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458" y="3419801"/>
            <a:ext cx="73496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200" dirty="0">
                <a:latin typeface="+mj-lt"/>
              </a:rPr>
              <a:t>(Copied)</a:t>
            </a:r>
          </a:p>
        </p:txBody>
      </p:sp>
      <p:grpSp>
        <p:nvGrpSpPr>
          <p:cNvPr id="24" name="그룹 42">
            <a:extLst>
              <a:ext uri="{FF2B5EF4-FFF2-40B4-BE49-F238E27FC236}">
                <a16:creationId xmlns:a16="http://schemas.microsoft.com/office/drawing/2014/main" id="{C97EC901-072A-4589-A8B3-9168377DEF8D}"/>
              </a:ext>
            </a:extLst>
          </p:cNvPr>
          <p:cNvGrpSpPr/>
          <p:nvPr/>
        </p:nvGrpSpPr>
        <p:grpSpPr>
          <a:xfrm>
            <a:off x="6257527" y="2034514"/>
            <a:ext cx="4781823" cy="1439616"/>
            <a:chOff x="6185520" y="2265895"/>
            <a:chExt cx="4781823" cy="1439616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E34C09E6-AC9A-444C-BE21-972375E14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5520" y="2265895"/>
              <a:ext cx="4781823" cy="139908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D42346BE-19C0-4E76-9781-92191D63A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7771" y="2311217"/>
              <a:ext cx="68934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>
                  <a:latin typeface="+mj-lt"/>
                </a:rPr>
                <a:t>main</a:t>
              </a:r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F72BA3F0-12CF-4E8D-A3C9-3236D7FD7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010" y="2533890"/>
              <a:ext cx="1884547" cy="447312"/>
            </a:xfrm>
            <a:prstGeom prst="rect">
              <a:avLst/>
            </a:prstGeom>
            <a:solidFill>
              <a:srgbClr val="9F1F63">
                <a:alpha val="1490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E984FFF6-31E6-48A4-8C4C-A3A3ADC2A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306" y="2623548"/>
              <a:ext cx="781596" cy="223656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3</a:t>
              </a: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2EAD8B3F-F3B0-4E1C-92F8-15AC4D2B4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9175" y="2626505"/>
              <a:ext cx="781595" cy="223656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4</a:t>
              </a:r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B5CCD7FE-2E4C-4BB6-8778-C566B7E2B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1625" y="2623550"/>
              <a:ext cx="41638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>
                  <a:latin typeface="+mj-lt"/>
                </a:rPr>
                <a:t>fr1</a:t>
              </a: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60637235-2B01-4459-ABAA-E47823BF0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010" y="3069876"/>
              <a:ext cx="1884547" cy="447312"/>
            </a:xfrm>
            <a:prstGeom prst="rect">
              <a:avLst/>
            </a:prstGeom>
            <a:solidFill>
              <a:srgbClr val="9F1F63">
                <a:alpha val="1490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1F54A44E-85E6-4D66-A143-D89BB4727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306" y="3159534"/>
              <a:ext cx="781596" cy="223656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5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C49D52A6-BA87-4ADC-9FEB-1175AF78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9175" y="3159534"/>
              <a:ext cx="781595" cy="223656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6</a:t>
              </a:r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2E0ABB0A-2EE2-475B-B075-9748C0E39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6362" y="3159536"/>
              <a:ext cx="39165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 dirty="0">
                  <a:latin typeface="+mj-lt"/>
                </a:rPr>
                <a:t>fr2</a:t>
              </a:r>
            </a:p>
          </p:txBody>
        </p:sp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90203864-DE55-49B8-925F-CD5F88E0B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9309" y="2533890"/>
              <a:ext cx="1884547" cy="439430"/>
            </a:xfrm>
            <a:prstGeom prst="rect">
              <a:avLst/>
            </a:prstGeom>
            <a:solidFill>
              <a:srgbClr val="9F1F63">
                <a:alpha val="1490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36" name="Rectangle 15">
              <a:extLst>
                <a:ext uri="{FF2B5EF4-FFF2-40B4-BE49-F238E27FC236}">
                  <a16:creationId xmlns:a16="http://schemas.microsoft.com/office/drawing/2014/main" id="{FEC710BE-F0E4-4EFC-91D7-1294FFCA2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370" y="2623548"/>
              <a:ext cx="781595" cy="219715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200">
                  <a:latin typeface="+mj-lt"/>
                </a:rPr>
                <a:t>15</a:t>
              </a:r>
            </a:p>
          </p:txBody>
        </p:sp>
        <p:sp>
          <p:nvSpPr>
            <p:cNvPr id="37" name="Rectangle 16">
              <a:extLst>
                <a:ext uri="{FF2B5EF4-FFF2-40B4-BE49-F238E27FC236}">
                  <a16:creationId xmlns:a16="http://schemas.microsoft.com/office/drawing/2014/main" id="{6A7CEA3C-9AEF-4FE2-824A-3148B3B2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2089" y="2623548"/>
              <a:ext cx="781595" cy="219715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200" dirty="0">
                  <a:latin typeface="+mj-lt"/>
                </a:rPr>
                <a:t>24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B061B95E-D96E-4900-9D04-9E63943C2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0906" y="2936865"/>
              <a:ext cx="44503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 dirty="0">
                  <a:latin typeface="+mj-lt"/>
                </a:rPr>
                <a:t>res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BA037F28-03A1-4EAC-98A1-3B4E2D09D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0784" y="3383189"/>
              <a:ext cx="78159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F33D6464-4EF6-43E7-B875-4F568DAA4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0784" y="3428512"/>
              <a:ext cx="1056318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 dirty="0">
                  <a:latin typeface="+mj-lt"/>
                </a:rPr>
                <a:t>(Returned)</a:t>
              </a:r>
            </a:p>
          </p:txBody>
        </p:sp>
      </p:grpSp>
      <p:cxnSp>
        <p:nvCxnSpPr>
          <p:cNvPr id="41" name="구부러진 연결선 40">
            <a:extLst>
              <a:ext uri="{FF2B5EF4-FFF2-40B4-BE49-F238E27FC236}">
                <a16:creationId xmlns:a16="http://schemas.microsoft.com/office/drawing/2014/main" id="{798D577A-B568-4950-8E76-27A84E057D8B}"/>
              </a:ext>
            </a:extLst>
          </p:cNvPr>
          <p:cNvCxnSpPr>
            <a:stCxn id="27" idx="3"/>
            <a:endCxn id="11" idx="3"/>
          </p:cNvCxnSpPr>
          <p:nvPr/>
        </p:nvCxnSpPr>
        <p:spPr>
          <a:xfrm>
            <a:off x="8694564" y="2526163"/>
            <a:ext cx="1014" cy="1564606"/>
          </a:xfrm>
          <a:prstGeom prst="curvedConnector3">
            <a:avLst>
              <a:gd name="adj1" fmla="val 38459521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>
            <a:extLst>
              <a:ext uri="{FF2B5EF4-FFF2-40B4-BE49-F238E27FC236}">
                <a16:creationId xmlns:a16="http://schemas.microsoft.com/office/drawing/2014/main" id="{F6A57A2B-BEBF-4F7A-95B4-E5B4966BDEB1}"/>
              </a:ext>
            </a:extLst>
          </p:cNvPr>
          <p:cNvCxnSpPr>
            <a:stCxn id="31" idx="3"/>
            <a:endCxn id="15" idx="3"/>
          </p:cNvCxnSpPr>
          <p:nvPr/>
        </p:nvCxnSpPr>
        <p:spPr>
          <a:xfrm>
            <a:off x="8694564" y="3062149"/>
            <a:ext cx="1014" cy="1564606"/>
          </a:xfrm>
          <a:prstGeom prst="curvedConnector3">
            <a:avLst>
              <a:gd name="adj1" fmla="val 15254917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35">
            <a:extLst>
              <a:ext uri="{FF2B5EF4-FFF2-40B4-BE49-F238E27FC236}">
                <a16:creationId xmlns:a16="http://schemas.microsoft.com/office/drawing/2014/main" id="{6F0D2FD0-1C68-483B-9CA4-0B9F7FEC9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90780" y="2928153"/>
            <a:ext cx="0" cy="894624"/>
          </a:xfrm>
          <a:prstGeom prst="line">
            <a:avLst/>
          </a:prstGeom>
          <a:noFill/>
          <a:ln w="28575">
            <a:solidFill>
              <a:srgbClr val="002060"/>
            </a:solidFill>
            <a:prstDash val="solid"/>
            <a:round/>
            <a:headEnd/>
            <a:tailEnd type="stealth" w="med" len="med"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56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B31D-75A6-48F8-90C4-D3872D3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구조체와 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0F3B-5B85-40B4-8DB8-DB81B30D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포인터를 통하여 구조체의 주소를 전달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F933-8872-42CA-B0D6-B8781383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16F01-D107-4140-A8BD-1089B219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57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E488D54-3C43-4D17-8D6A-066E57492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188" y="1836394"/>
            <a:ext cx="5760640" cy="117570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600" dirty="0">
                <a:latin typeface="+mj-lt"/>
              </a:rPr>
              <a:t>void multiply(FRACTION*, FRACTION*, FRACTION*);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600" dirty="0">
                <a:latin typeface="+mj-lt"/>
              </a:rPr>
              <a:t>FRACTION fr1={3, 4}, fr2={5, 6}, res;</a:t>
            </a:r>
            <a:br>
              <a:rPr lang="en-US" altLang="ko-KR" sz="1600" dirty="0">
                <a:latin typeface="+mj-lt"/>
              </a:rPr>
            </a:br>
            <a:endParaRPr lang="en-US" altLang="ko-KR" sz="1600" dirty="0">
              <a:latin typeface="+mj-lt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600" dirty="0">
                <a:latin typeface="+mj-lt"/>
                <a:ea typeface="새굴림" pitchFamily="18" charset="-127"/>
              </a:rPr>
              <a:t>multiply(&amp;fr1, &amp;fr2, &amp;res);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974A4F2-113A-4D7E-B261-42ABC8D7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188" y="3226749"/>
            <a:ext cx="5760640" cy="181588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dirty="0">
                <a:latin typeface="+mj-lt"/>
              </a:rPr>
              <a:t>void multiply (FRACTION *x, FRACTION  *y,  FRACTION *z)</a:t>
            </a:r>
          </a:p>
          <a:p>
            <a:r>
              <a:rPr lang="en-US" altLang="ko-KR" dirty="0">
                <a:latin typeface="+mj-lt"/>
              </a:rPr>
              <a:t>{</a:t>
            </a:r>
          </a:p>
          <a:p>
            <a:r>
              <a:rPr lang="en-US" altLang="ko-KR" dirty="0">
                <a:latin typeface="+mj-lt"/>
              </a:rPr>
              <a:t>     z-&gt;numerator = x-&gt;numerator * y-&gt;numerator;</a:t>
            </a:r>
          </a:p>
          <a:p>
            <a:r>
              <a:rPr lang="en-US" altLang="ko-KR" dirty="0">
                <a:latin typeface="+mj-lt"/>
              </a:rPr>
              <a:t>     z-&gt;denominator = x-&gt;denominator * y-&gt;denominator;</a:t>
            </a:r>
          </a:p>
          <a:p>
            <a:r>
              <a:rPr lang="en-US" altLang="ko-KR" dirty="0">
                <a:latin typeface="+mj-lt"/>
              </a:rPr>
              <a:t>	</a:t>
            </a:r>
          </a:p>
          <a:p>
            <a:r>
              <a:rPr lang="en-US" altLang="ko-KR" dirty="0">
                <a:latin typeface="+mj-lt"/>
              </a:rPr>
              <a:t>} </a:t>
            </a:r>
          </a:p>
        </p:txBody>
      </p:sp>
      <p:grpSp>
        <p:nvGrpSpPr>
          <p:cNvPr id="8" name="그룹 30">
            <a:extLst>
              <a:ext uri="{FF2B5EF4-FFF2-40B4-BE49-F238E27FC236}">
                <a16:creationId xmlns:a16="http://schemas.microsoft.com/office/drawing/2014/main" id="{7D9C03D1-DC2E-4084-998D-23C3632AF233}"/>
              </a:ext>
            </a:extLst>
          </p:cNvPr>
          <p:cNvGrpSpPr/>
          <p:nvPr/>
        </p:nvGrpSpPr>
        <p:grpSpPr>
          <a:xfrm>
            <a:off x="6804979" y="1812643"/>
            <a:ext cx="4349346" cy="1430652"/>
            <a:chOff x="6859223" y="2117089"/>
            <a:chExt cx="4349346" cy="1430652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4CC2D690-CFC7-4C68-B4EC-A00D3BE4A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9223" y="2117089"/>
              <a:ext cx="4349346" cy="143065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E5B70E5-FF35-4982-9319-A5B0B799A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3128" y="2152984"/>
              <a:ext cx="626999" cy="297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>
                  <a:latin typeface="+mj-lt"/>
                </a:rPr>
                <a:t>main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A11C1550-C3BB-4781-8056-9715F1FA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744" y="2384760"/>
              <a:ext cx="1714106" cy="465603"/>
            </a:xfrm>
            <a:prstGeom prst="rect">
              <a:avLst/>
            </a:prstGeom>
            <a:solidFill>
              <a:srgbClr val="9F1F63">
                <a:alpha val="1490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3465D848-F02C-4FB1-B3FE-44389B06E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9129" y="2478085"/>
              <a:ext cx="710906" cy="232802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3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664E80E8-1570-4F49-978D-DD2BAD5BD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7414" y="2478085"/>
              <a:ext cx="710907" cy="232802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4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F765BB78-E083-49FE-BBC4-A4F9E3333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2206" y="2478084"/>
              <a:ext cx="419538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 dirty="0">
                  <a:latin typeface="+mj-lt"/>
                </a:rPr>
                <a:t>fr1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67CFC34F-2FCB-4047-BB39-AC262AAF3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744" y="2942663"/>
              <a:ext cx="1714106" cy="465603"/>
            </a:xfrm>
            <a:prstGeom prst="rect">
              <a:avLst/>
            </a:prstGeom>
            <a:solidFill>
              <a:srgbClr val="9F1F63">
                <a:alpha val="1490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D16E7F2B-D997-46D8-8D57-4F2725ACA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9129" y="3035988"/>
              <a:ext cx="710906" cy="232802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5</a:t>
              </a: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445860BB-3FF1-4920-BC9E-F93886AF9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7414" y="3035988"/>
              <a:ext cx="710907" cy="232802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Arial" charset="0"/>
                </a:rPr>
                <a:t>6</a:t>
              </a: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FEDAAD75-2606-44E8-AC75-34FFDC4C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7565" y="3035986"/>
              <a:ext cx="384180" cy="27699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 dirty="0">
                  <a:latin typeface="+mj-lt"/>
                </a:rPr>
                <a:t>fr2</a:t>
              </a: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40036B2C-142C-47B3-A765-0D215A0A9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7571" y="2384760"/>
              <a:ext cx="1714106" cy="457398"/>
            </a:xfrm>
            <a:prstGeom prst="rect">
              <a:avLst/>
            </a:prstGeom>
            <a:solidFill>
              <a:srgbClr val="9F1F63">
                <a:alpha val="1490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877028F0-8441-4C6B-B673-9B5DB2A46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8009" y="2478085"/>
              <a:ext cx="710907" cy="228700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200" dirty="0">
                  <a:latin typeface="+mj-lt"/>
                </a:rPr>
                <a:t>15</a:t>
              </a: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8CD9241D-4492-4354-B303-C15F896AC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617" y="2478085"/>
              <a:ext cx="710907" cy="228700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200">
                  <a:latin typeface="+mj-lt"/>
                </a:rPr>
                <a:t>24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7D73354B-EE83-4859-BC85-CFABF4954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8478" y="2804211"/>
              <a:ext cx="79435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 dirty="0">
                  <a:latin typeface="+mj-lt"/>
                </a:rPr>
                <a:t>res</a:t>
              </a:r>
            </a:p>
          </p:txBody>
        </p:sp>
      </p:grpSp>
      <p:grpSp>
        <p:nvGrpSpPr>
          <p:cNvPr id="23" name="그룹 35">
            <a:extLst>
              <a:ext uri="{FF2B5EF4-FFF2-40B4-BE49-F238E27FC236}">
                <a16:creationId xmlns:a16="http://schemas.microsoft.com/office/drawing/2014/main" id="{8A132954-2DE3-4873-A628-C6B73B4D029A}"/>
              </a:ext>
            </a:extLst>
          </p:cNvPr>
          <p:cNvGrpSpPr/>
          <p:nvPr/>
        </p:nvGrpSpPr>
        <p:grpSpPr>
          <a:xfrm>
            <a:off x="6804979" y="2080314"/>
            <a:ext cx="4349346" cy="2936901"/>
            <a:chOff x="6859223" y="2315870"/>
            <a:chExt cx="4349346" cy="2936901"/>
          </a:xfrm>
        </p:grpSpPr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4F3BEDCC-B60F-4FBE-971E-A945F02E2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9223" y="3778488"/>
              <a:ext cx="4349346" cy="1474283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200">
                <a:latin typeface="+mj-lt"/>
              </a:endParaRP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41749CBD-2A55-4EA2-A154-0CF8E9CCF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3128" y="3781568"/>
              <a:ext cx="921137" cy="27699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200" dirty="0">
                  <a:latin typeface="+mj-lt"/>
                </a:rPr>
                <a:t>multiply</a:t>
              </a: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D9349332-8A72-4D65-A75C-870C06192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729" y="4106669"/>
              <a:ext cx="710907" cy="232802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altLang="ko-KR" sz="1200">
                <a:latin typeface="+mj-lt"/>
              </a:endParaRP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82E0B482-DD9A-4DC7-8244-BB6D04F11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7944" y="4385619"/>
              <a:ext cx="293214" cy="297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>
                  <a:latin typeface="Arial" charset="0"/>
                </a:rPr>
                <a:t>x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0A4659-B02A-44B9-BB76-A5A535E83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757" y="4106669"/>
              <a:ext cx="710907" cy="232802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altLang="ko-KR" sz="1200">
                <a:latin typeface="+mj-lt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7FDFB8A1-C7C1-498E-89A2-6F9DA431D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5051" y="4338443"/>
              <a:ext cx="293214" cy="297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>
                  <a:latin typeface="Arial" charset="0"/>
                </a:rPr>
                <a:t>y</a:t>
              </a: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70E2CC89-C902-4E19-B7F0-02E4E431E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9862" y="4106669"/>
              <a:ext cx="710906" cy="228700"/>
            </a:xfrm>
            <a:prstGeom prst="roundRect">
              <a:avLst/>
            </a:prstGeom>
            <a:solidFill>
              <a:schemeClr val="accent1"/>
            </a:solidFill>
            <a:ln w="28575" algn="ctr">
              <a:solidFill>
                <a:srgbClr val="9F1F6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altLang="ko-KR" sz="1200">
                <a:latin typeface="+mj-lt"/>
              </a:endParaRP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9F0FD80F-D4CE-4620-9891-AC75A328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664" y="4338443"/>
              <a:ext cx="293214" cy="29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>
                  <a:latin typeface="Arial" charset="0"/>
                </a:rPr>
                <a:t>z</a:t>
              </a:r>
            </a:p>
          </p:txBody>
        </p:sp>
        <p:sp>
          <p:nvSpPr>
            <p:cNvPr id="32" name="Text Box 47">
              <a:extLst>
                <a:ext uri="{FF2B5EF4-FFF2-40B4-BE49-F238E27FC236}">
                  <a16:creationId xmlns:a16="http://schemas.microsoft.com/office/drawing/2014/main" id="{C1A2C6A7-70CF-4ECD-9896-F8BD218AD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6628" y="4588431"/>
              <a:ext cx="3751805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latin typeface="+mj-lt"/>
                </a:rPr>
                <a:t>z-&gt;numerator = x-&gt;numerator * y-&gt;numerator;</a:t>
              </a:r>
            </a:p>
            <a:p>
              <a:pPr>
                <a:defRPr/>
              </a:pPr>
              <a:r>
                <a:rPr lang="en-US" altLang="ko-KR" sz="1200" dirty="0">
                  <a:latin typeface="+mj-lt"/>
                </a:rPr>
                <a:t>z-&gt;denominator = x-&gt;denominator * y-&gt;denominator;</a:t>
              </a:r>
              <a:endParaRPr lang="ko-KR" altLang="en-US" sz="1200" dirty="0">
                <a:latin typeface="+mj-lt"/>
              </a:endParaRPr>
            </a:p>
          </p:txBody>
        </p:sp>
        <p:cxnSp>
          <p:nvCxnSpPr>
            <p:cNvPr id="33" name="Shape 37">
              <a:extLst>
                <a:ext uri="{FF2B5EF4-FFF2-40B4-BE49-F238E27FC236}">
                  <a16:creationId xmlns:a16="http://schemas.microsoft.com/office/drawing/2014/main" id="{81446C2C-1B25-401C-A390-EC6E468C9D0E}"/>
                </a:ext>
              </a:extLst>
            </p:cNvPr>
            <p:cNvCxnSpPr>
              <a:cxnSpLocks/>
              <a:stCxn id="26" idx="0"/>
              <a:endCxn id="11" idx="0"/>
            </p:cNvCxnSpPr>
            <p:nvPr/>
          </p:nvCxnSpPr>
          <p:spPr>
            <a:xfrm rot="5400000" flipH="1" flipV="1">
              <a:off x="7114091" y="3001963"/>
              <a:ext cx="1790799" cy="418614"/>
            </a:xfrm>
            <a:prstGeom prst="curvedConnector5">
              <a:avLst>
                <a:gd name="adj1" fmla="val 37000"/>
                <a:gd name="adj2" fmla="val -159345"/>
                <a:gd name="adj3" fmla="val 1127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구부러진 연결선 33">
              <a:extLst>
                <a:ext uri="{FF2B5EF4-FFF2-40B4-BE49-F238E27FC236}">
                  <a16:creationId xmlns:a16="http://schemas.microsoft.com/office/drawing/2014/main" id="{43B1C51A-C5C0-40AE-8606-CA4DAD44733A}"/>
                </a:ext>
              </a:extLst>
            </p:cNvPr>
            <p:cNvCxnSpPr>
              <a:cxnSpLocks/>
              <a:stCxn id="28" idx="0"/>
              <a:endCxn id="15" idx="2"/>
            </p:cNvCxnSpPr>
            <p:nvPr/>
          </p:nvCxnSpPr>
          <p:spPr>
            <a:xfrm rot="16200000" flipV="1">
              <a:off x="8169858" y="3388316"/>
              <a:ext cx="767293" cy="6694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구부러진 연결선 34">
              <a:extLst>
                <a:ext uri="{FF2B5EF4-FFF2-40B4-BE49-F238E27FC236}">
                  <a16:creationId xmlns:a16="http://schemas.microsoft.com/office/drawing/2014/main" id="{E0005BC7-B0C5-4549-A1C7-D97DAB0AA3A1}"/>
                </a:ext>
              </a:extLst>
            </p:cNvPr>
            <p:cNvCxnSpPr/>
            <p:nvPr/>
          </p:nvCxnSpPr>
          <p:spPr>
            <a:xfrm rot="5400000" flipH="1" flipV="1">
              <a:off x="9347395" y="3469175"/>
              <a:ext cx="1256307" cy="46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90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F8BF-2C5B-4137-98D7-4F9DFE09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구조체와 함수 비교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34242-F837-41CA-8447-62889198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892E0-3041-4ED1-8386-CA11B8FA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159A1-30BC-4A67-9352-C189BE1D9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35" y="2887512"/>
            <a:ext cx="3801947" cy="243896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defRPr/>
            </a:pPr>
            <a:r>
              <a:rPr lang="en-US" altLang="ko-KR" sz="1600" dirty="0">
                <a:latin typeface="+mj-lt"/>
              </a:rPr>
              <a:t>[Ex] </a:t>
            </a:r>
            <a:r>
              <a:rPr lang="ko-KR" altLang="en-US" sz="1600" dirty="0"/>
              <a:t>전체 구조체의 전달</a:t>
            </a:r>
            <a:endParaRPr lang="en-US" altLang="ko-KR" sz="16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</a:rPr>
              <a:t>   	</a:t>
            </a:r>
            <a:r>
              <a:rPr lang="en-US" altLang="ko-KR" sz="1600" dirty="0">
                <a:latin typeface="+mj-lt"/>
                <a:ea typeface="새굴림" pitchFamily="18" charset="-127"/>
              </a:rPr>
              <a:t>:</a:t>
            </a:r>
            <a:br>
              <a:rPr lang="en-US" altLang="ko-KR" sz="1600" dirty="0">
                <a:latin typeface="+mj-lt"/>
                <a:ea typeface="새굴림" pitchFamily="18" charset="-127"/>
              </a:rPr>
            </a:br>
            <a:r>
              <a:rPr lang="en-US" altLang="ko-KR" sz="1600" dirty="0">
                <a:latin typeface="+mj-lt"/>
                <a:ea typeface="새굴림" pitchFamily="18" charset="-127"/>
              </a:rPr>
              <a:t>    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assign_values</a:t>
            </a:r>
            <a:r>
              <a:rPr lang="en-US" altLang="ko-KR" sz="1600" dirty="0">
                <a:latin typeface="+mj-lt"/>
                <a:ea typeface="새굴림" pitchFamily="18" charset="-127"/>
              </a:rPr>
              <a:t>(</a:t>
            </a:r>
            <a:r>
              <a:rPr lang="en-US" altLang="ko-KR" sz="16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c1</a:t>
            </a:r>
            <a:r>
              <a:rPr lang="en-US" altLang="ko-KR" sz="1600" dirty="0">
                <a:latin typeface="+mj-lt"/>
                <a:ea typeface="새굴림" pitchFamily="18" charset="-127"/>
              </a:rPr>
              <a:t>);</a:t>
            </a:r>
            <a:br>
              <a:rPr lang="en-US" altLang="ko-KR" sz="1600" dirty="0">
                <a:latin typeface="+mj-lt"/>
                <a:ea typeface="새굴림" pitchFamily="18" charset="-127"/>
              </a:rPr>
            </a:br>
            <a:r>
              <a:rPr lang="en-US" altLang="ko-KR" sz="1600" dirty="0">
                <a:latin typeface="+mj-lt"/>
                <a:ea typeface="새굴림" pitchFamily="18" charset="-127"/>
              </a:rPr>
              <a:t>    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printf</a:t>
            </a:r>
            <a:r>
              <a:rPr lang="en-US" altLang="ko-KR" sz="1600" dirty="0">
                <a:latin typeface="+mj-lt"/>
                <a:ea typeface="새굴림" pitchFamily="18" charset="-127"/>
              </a:rPr>
              <a:t>(“%d %c”, c1.pips, c1.suit);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    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void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assign_values</a:t>
            </a:r>
            <a:r>
              <a:rPr lang="en-US" altLang="ko-KR" sz="1600" dirty="0">
                <a:latin typeface="+mj-lt"/>
                <a:ea typeface="새굴림" pitchFamily="18" charset="-127"/>
              </a:rPr>
              <a:t>(</a:t>
            </a:r>
            <a:r>
              <a:rPr lang="en-US" altLang="ko-KR" sz="1600" dirty="0" err="1">
                <a:solidFill>
                  <a:srgbClr val="3366FF"/>
                </a:solidFill>
                <a:latin typeface="+mj-lt"/>
                <a:ea typeface="새굴림" pitchFamily="18" charset="-127"/>
              </a:rPr>
              <a:t>struct</a:t>
            </a:r>
            <a:r>
              <a:rPr lang="en-US" altLang="ko-KR" sz="16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 card c</a:t>
            </a:r>
            <a:r>
              <a:rPr lang="en-US" altLang="ko-KR" sz="1600" dirty="0">
                <a:latin typeface="+mj-lt"/>
                <a:ea typeface="새굴림" pitchFamily="18" charset="-127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     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c.pips</a:t>
            </a:r>
            <a:r>
              <a:rPr lang="en-US" altLang="ko-KR" sz="1600" dirty="0">
                <a:latin typeface="+mj-lt"/>
                <a:ea typeface="새굴림" pitchFamily="18" charset="-127"/>
              </a:rPr>
              <a:t> = 1;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     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c.suit</a:t>
            </a:r>
            <a:r>
              <a:rPr lang="en-US" altLang="ko-KR" sz="1600" dirty="0">
                <a:latin typeface="+mj-lt"/>
                <a:ea typeface="새굴림" pitchFamily="18" charset="-127"/>
              </a:rPr>
              <a:t> = ‘c’;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}	</a:t>
            </a:r>
            <a:endParaRPr lang="en-US" altLang="ko-KR" sz="1600" dirty="0">
              <a:latin typeface="+mj-lt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F5804BB-0D19-4166-852A-287236A0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92" y="5017350"/>
            <a:ext cx="1447800" cy="428625"/>
          </a:xfrm>
          <a:prstGeom prst="flowChartDocumen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lnSpc>
                <a:spcPct val="80000"/>
              </a:lnSpc>
              <a:defRPr/>
            </a:pPr>
            <a:r>
              <a:rPr lang="en-US" altLang="ko-KR" sz="1600" dirty="0">
                <a:latin typeface="+mj-lt"/>
              </a:rPr>
              <a:t>5 d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27B67C6-14FE-40E8-97ED-1B71EA23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404" y="2887512"/>
            <a:ext cx="4160278" cy="243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defRPr/>
            </a:pPr>
            <a:r>
              <a:rPr lang="en-US" altLang="ko-KR" sz="1600" dirty="0">
                <a:latin typeface="+mj-lt"/>
              </a:rPr>
              <a:t>[Ex] </a:t>
            </a:r>
            <a:r>
              <a:rPr lang="ko-KR" altLang="en-US" sz="1600" dirty="0"/>
              <a:t>포인터를 통한 구조체의 전달</a:t>
            </a:r>
            <a:br>
              <a:rPr lang="en-US" altLang="ko-KR" sz="1600" dirty="0">
                <a:latin typeface="+mj-lt"/>
                <a:ea typeface="새굴림" pitchFamily="18" charset="-127"/>
              </a:rPr>
            </a:br>
            <a:r>
              <a:rPr lang="en-US" altLang="ko-KR" sz="1600" dirty="0">
                <a:latin typeface="+mj-lt"/>
                <a:ea typeface="새굴림" pitchFamily="18" charset="-127"/>
              </a:rPr>
              <a:t>	:</a:t>
            </a:r>
            <a:br>
              <a:rPr lang="en-US" altLang="ko-KR" sz="1600" dirty="0">
                <a:latin typeface="+mj-lt"/>
                <a:ea typeface="새굴림" pitchFamily="18" charset="-127"/>
              </a:rPr>
            </a:br>
            <a:r>
              <a:rPr lang="en-US" altLang="ko-KR" sz="1600" dirty="0">
                <a:latin typeface="+mj-lt"/>
                <a:ea typeface="새굴림" pitchFamily="18" charset="-127"/>
              </a:rPr>
              <a:t>     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assign_values</a:t>
            </a:r>
            <a:r>
              <a:rPr lang="en-US" altLang="ko-KR" sz="1600" dirty="0">
                <a:latin typeface="+mj-lt"/>
                <a:ea typeface="새굴림" pitchFamily="18" charset="-127"/>
              </a:rPr>
              <a:t>(</a:t>
            </a:r>
            <a:r>
              <a:rPr lang="en-US" altLang="ko-KR" sz="16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&amp;c1</a:t>
            </a:r>
            <a:r>
              <a:rPr lang="en-US" altLang="ko-KR" sz="1600" dirty="0">
                <a:latin typeface="+mj-lt"/>
                <a:ea typeface="새굴림" pitchFamily="18" charset="-127"/>
              </a:rPr>
              <a:t>);</a:t>
            </a:r>
            <a:br>
              <a:rPr lang="en-US" altLang="ko-KR" sz="1600" dirty="0">
                <a:latin typeface="+mj-lt"/>
                <a:ea typeface="새굴림" pitchFamily="18" charset="-127"/>
              </a:rPr>
            </a:br>
            <a:r>
              <a:rPr lang="en-US" altLang="ko-KR" sz="1600" dirty="0">
                <a:latin typeface="+mj-lt"/>
                <a:ea typeface="새굴림" pitchFamily="18" charset="-127"/>
              </a:rPr>
              <a:t>     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printf</a:t>
            </a:r>
            <a:r>
              <a:rPr lang="en-US" altLang="ko-KR" sz="1600" dirty="0">
                <a:latin typeface="+mj-lt"/>
                <a:ea typeface="새굴림" pitchFamily="18" charset="-127"/>
              </a:rPr>
              <a:t>(“%d %c”, c1.pips, c1.suit);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 	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void </a:t>
            </a:r>
            <a:r>
              <a:rPr lang="en-US" altLang="ko-KR" sz="1600" dirty="0" err="1">
                <a:latin typeface="+mj-lt"/>
                <a:ea typeface="새굴림" pitchFamily="18" charset="-127"/>
              </a:rPr>
              <a:t>assign_values</a:t>
            </a:r>
            <a:r>
              <a:rPr lang="en-US" altLang="ko-KR" sz="1600" dirty="0">
                <a:latin typeface="+mj-lt"/>
                <a:ea typeface="새굴림" pitchFamily="18" charset="-127"/>
              </a:rPr>
              <a:t>(</a:t>
            </a:r>
            <a:r>
              <a:rPr lang="en-US" altLang="ko-KR" sz="1600" dirty="0" err="1">
                <a:solidFill>
                  <a:srgbClr val="3366FF"/>
                </a:solidFill>
                <a:latin typeface="+mj-lt"/>
                <a:ea typeface="새굴림" pitchFamily="18" charset="-127"/>
              </a:rPr>
              <a:t>struct</a:t>
            </a:r>
            <a:r>
              <a:rPr lang="en-US" altLang="ko-KR" sz="1600" dirty="0">
                <a:solidFill>
                  <a:srgbClr val="3366FF"/>
                </a:solidFill>
                <a:latin typeface="+mj-lt"/>
                <a:ea typeface="새굴림" pitchFamily="18" charset="-127"/>
              </a:rPr>
              <a:t> card *c</a:t>
            </a:r>
            <a:r>
              <a:rPr lang="en-US" altLang="ko-KR" sz="1600" dirty="0">
                <a:latin typeface="+mj-lt"/>
                <a:ea typeface="새굴림" pitchFamily="18" charset="-127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      c-&gt;pips = 1;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      c-&gt;suit = ‘c’;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latin typeface="+mj-lt"/>
                <a:ea typeface="새굴림" pitchFamily="18" charset="-127"/>
              </a:rPr>
              <a:t>}	</a:t>
            </a:r>
            <a:endParaRPr lang="en-US" altLang="ko-KR" sz="1600" dirty="0">
              <a:latin typeface="+mj-lt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56A1C7B1-9B75-44FB-9E9B-7A9B9F19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204" y="4999490"/>
            <a:ext cx="1447800" cy="464344"/>
          </a:xfrm>
          <a:prstGeom prst="flowChartDocumen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lnSpc>
                <a:spcPct val="80000"/>
              </a:lnSpc>
              <a:defRPr/>
            </a:pPr>
            <a:r>
              <a:rPr lang="en-US" altLang="ko-KR" sz="1600" dirty="0">
                <a:latin typeface="+mj-lt"/>
              </a:rPr>
              <a:t>1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76248-9550-4F33-A43C-73573445A88A}"/>
              </a:ext>
            </a:extLst>
          </p:cNvPr>
          <p:cNvSpPr txBox="1"/>
          <p:nvPr/>
        </p:nvSpPr>
        <p:spPr>
          <a:xfrm>
            <a:off x="4630327" y="1761050"/>
            <a:ext cx="2016224" cy="112646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 err="1">
                <a:ea typeface="새굴림" pitchFamily="18" charset="-127"/>
              </a:rPr>
              <a:t>struct</a:t>
            </a:r>
            <a:r>
              <a:rPr lang="en-US" altLang="ko-KR" sz="1600" dirty="0">
                <a:ea typeface="새굴림" pitchFamily="18" charset="-127"/>
              </a:rPr>
              <a:t> card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ea typeface="새굴림" pitchFamily="18" charset="-127"/>
              </a:rPr>
              <a:t>      </a:t>
            </a:r>
            <a:r>
              <a:rPr lang="en-US" altLang="ko-KR" sz="1600" dirty="0" err="1">
                <a:ea typeface="새굴림" pitchFamily="18" charset="-127"/>
              </a:rPr>
              <a:t>int</a:t>
            </a:r>
            <a:r>
              <a:rPr lang="en-US" altLang="ko-KR" sz="1600" dirty="0">
                <a:ea typeface="새굴림" pitchFamily="18" charset="-127"/>
              </a:rPr>
              <a:t>     pips;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ea typeface="새굴림" pitchFamily="18" charset="-127"/>
              </a:rPr>
              <a:t>      char  suit;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ea typeface="새굴림" pitchFamily="18" charset="-127"/>
              </a:rPr>
              <a:t>} c1 = {5, ’d’};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E3772-E816-47C6-A561-D1D7F6AB0C4C}"/>
              </a:ext>
            </a:extLst>
          </p:cNvPr>
          <p:cNvSpPr txBox="1"/>
          <p:nvPr/>
        </p:nvSpPr>
        <p:spPr>
          <a:xfrm>
            <a:off x="539971" y="1708848"/>
            <a:ext cx="416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구조체를 복사하여 전달하는 예제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710D2-D2BD-4BE0-B96F-5BF10B39BE3C}"/>
              </a:ext>
            </a:extLst>
          </p:cNvPr>
          <p:cNvSpPr txBox="1"/>
          <p:nvPr/>
        </p:nvSpPr>
        <p:spPr>
          <a:xfrm>
            <a:off x="6848029" y="1770283"/>
            <a:ext cx="416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포인터를 통한 구조체의 전달 예제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8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B90C-2674-4CB5-A03E-A8BEB1ED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구조체와 함수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6BA7-78ED-44E3-966D-D9EA7DF9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포인터를</a:t>
            </a:r>
            <a:r>
              <a:rPr lang="en-US" dirty="0"/>
              <a:t> </a:t>
            </a:r>
            <a:r>
              <a:rPr lang="ko-KR" altLang="en-US" dirty="0"/>
              <a:t>통한 구조체의 전달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4F59C-CCB7-45D4-B0A7-8DD13C8B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0DF64-9CFF-4B2E-83D9-572C5E8E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D5616-F0BE-4FB4-8CB3-B4FEEC09996D}"/>
              </a:ext>
            </a:extLst>
          </p:cNvPr>
          <p:cNvSpPr/>
          <p:nvPr/>
        </p:nvSpPr>
        <p:spPr>
          <a:xfrm>
            <a:off x="594240" y="1901463"/>
            <a:ext cx="6489954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invent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name[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number;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};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input(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invent*);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input(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invent*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"INPUT\n\n"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"%s %d 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-&gt;name, 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-&gt;number, 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-&gt;price);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6665B-5413-436E-B5EA-AFA192F0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537" y="4240938"/>
            <a:ext cx="2910919" cy="1794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5635FB-E0D4-4174-A5F8-60C736D8CF9F}"/>
              </a:ext>
            </a:extLst>
          </p:cNvPr>
          <p:cNvSpPr/>
          <p:nvPr/>
        </p:nvSpPr>
        <p:spPr>
          <a:xfrm>
            <a:off x="5978670" y="1563282"/>
            <a:ext cx="60960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invent product[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], 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input(product);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nOUTPUT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product;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product +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"%-20s %5d %10.2f\n"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-&gt;name,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-&gt;number,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-&gt;price);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086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2F0-3D96-4931-AE24-B47252E1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동적 메모리 할당</a:t>
            </a:r>
            <a:r>
              <a:rPr lang="en-US" altLang="ko-KR" dirty="0"/>
              <a:t>(dynamic memory 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F288-3917-4E39-B666-A7A303EB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메모리에 접근 방법</a:t>
            </a:r>
            <a:endParaRPr lang="en-US" altLang="ko-KR" dirty="0"/>
          </a:p>
          <a:p>
            <a:pPr lvl="1"/>
            <a:r>
              <a:rPr lang="ko-KR" altLang="en-US" dirty="0"/>
              <a:t>정적 메모리 할당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동적 메모리 할당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메모리 할당은 미리 정의된 함수를 이용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저장공간 크기는 동적으로 결정됨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dirty="0"/>
              <a:t>Heap</a:t>
            </a:r>
            <a:r>
              <a:rPr lang="ko-KR" altLang="en-US" dirty="0"/>
              <a:t>의 공간으로부터 할당되어 짐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8A7DD-24EB-4D84-BD83-966D2992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48C11-2FA3-4E8E-AB54-3A3A97B6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</a:t>
            </a:fld>
            <a:endParaRPr lang="en-US"/>
          </a:p>
        </p:txBody>
      </p:sp>
      <p:sp>
        <p:nvSpPr>
          <p:cNvPr id="6" name="사각형: 잘린 한쪽 모서리 4">
            <a:extLst>
              <a:ext uri="{FF2B5EF4-FFF2-40B4-BE49-F238E27FC236}">
                <a16:creationId xmlns:a16="http://schemas.microsoft.com/office/drawing/2014/main" id="{9A112533-0D69-4A16-9F99-DB49BA60F755}"/>
              </a:ext>
            </a:extLst>
          </p:cNvPr>
          <p:cNvSpPr/>
          <p:nvPr/>
        </p:nvSpPr>
        <p:spPr>
          <a:xfrm>
            <a:off x="3952933" y="1600111"/>
            <a:ext cx="2016224" cy="1368152"/>
          </a:xfrm>
          <a:prstGeom prst="snip1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5">
            <a:extLst>
              <a:ext uri="{FF2B5EF4-FFF2-40B4-BE49-F238E27FC236}">
                <a16:creationId xmlns:a16="http://schemas.microsoft.com/office/drawing/2014/main" id="{DF600382-37D9-407A-8828-C6E6B51CAAB6}"/>
              </a:ext>
            </a:extLst>
          </p:cNvPr>
          <p:cNvSpPr/>
          <p:nvPr/>
        </p:nvSpPr>
        <p:spPr>
          <a:xfrm>
            <a:off x="5739584" y="1612501"/>
            <a:ext cx="229573" cy="26630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8DCC5-3407-42CA-A5A5-E9F6DE63B7CD}"/>
              </a:ext>
            </a:extLst>
          </p:cNvPr>
          <p:cNvSpPr txBox="1"/>
          <p:nvPr/>
        </p:nvSpPr>
        <p:spPr>
          <a:xfrm>
            <a:off x="3952933" y="193822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/ /  Local  Declarations</a:t>
            </a: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      int  x ;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46AD584D-920D-4BAB-B16D-0AD283384A00}"/>
              </a:ext>
            </a:extLst>
          </p:cNvPr>
          <p:cNvSpPr/>
          <p:nvPr/>
        </p:nvSpPr>
        <p:spPr>
          <a:xfrm>
            <a:off x="6113173" y="1600111"/>
            <a:ext cx="576064" cy="13557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2">
            <a:extLst>
              <a:ext uri="{FF2B5EF4-FFF2-40B4-BE49-F238E27FC236}">
                <a16:creationId xmlns:a16="http://schemas.microsoft.com/office/drawing/2014/main" id="{0683CEDC-8D09-49DD-A138-0A1085EB4E40}"/>
              </a:ext>
            </a:extLst>
          </p:cNvPr>
          <p:cNvGrpSpPr/>
          <p:nvPr/>
        </p:nvGrpSpPr>
        <p:grpSpPr>
          <a:xfrm>
            <a:off x="6176437" y="1863680"/>
            <a:ext cx="449535" cy="343831"/>
            <a:chOff x="7972935" y="2777810"/>
            <a:chExt cx="1466160" cy="67543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BAFD84-6BBD-4871-BA53-28EB48377EAC}"/>
                </a:ext>
              </a:extLst>
            </p:cNvPr>
            <p:cNvSpPr/>
            <p:nvPr/>
          </p:nvSpPr>
          <p:spPr>
            <a:xfrm>
              <a:off x="8088757" y="2870746"/>
              <a:ext cx="1350338" cy="58249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A5D05E8-422F-4CDB-88F8-ACC7E1C6104B}"/>
                </a:ext>
              </a:extLst>
            </p:cNvPr>
            <p:cNvSpPr/>
            <p:nvPr/>
          </p:nvSpPr>
          <p:spPr>
            <a:xfrm>
              <a:off x="7972935" y="2777810"/>
              <a:ext cx="1350338" cy="5824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3CD5FE-9B97-4F07-998E-D5D398644D90}"/>
              </a:ext>
            </a:extLst>
          </p:cNvPr>
          <p:cNvSpPr txBox="1"/>
          <p:nvPr/>
        </p:nvSpPr>
        <p:spPr>
          <a:xfrm>
            <a:off x="6296087" y="216154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5FFD0-AF31-4A8E-AACC-45330A2A1DFA}"/>
              </a:ext>
            </a:extLst>
          </p:cNvPr>
          <p:cNvSpPr txBox="1"/>
          <p:nvPr/>
        </p:nvSpPr>
        <p:spPr>
          <a:xfrm>
            <a:off x="6113173" y="291492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Stack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사각형: 잘린 한쪽 모서리 15">
            <a:extLst>
              <a:ext uri="{FF2B5EF4-FFF2-40B4-BE49-F238E27FC236}">
                <a16:creationId xmlns:a16="http://schemas.microsoft.com/office/drawing/2014/main" id="{E890E6C7-A289-4811-85ED-E93FAE8E4161}"/>
              </a:ext>
            </a:extLst>
          </p:cNvPr>
          <p:cNvSpPr/>
          <p:nvPr/>
        </p:nvSpPr>
        <p:spPr>
          <a:xfrm>
            <a:off x="7539673" y="1604945"/>
            <a:ext cx="2016224" cy="1368152"/>
          </a:xfrm>
          <a:prstGeom prst="snip1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6">
            <a:extLst>
              <a:ext uri="{FF2B5EF4-FFF2-40B4-BE49-F238E27FC236}">
                <a16:creationId xmlns:a16="http://schemas.microsoft.com/office/drawing/2014/main" id="{68E60B59-27FE-4FB1-AF22-9C3875C5E05C}"/>
              </a:ext>
            </a:extLst>
          </p:cNvPr>
          <p:cNvSpPr/>
          <p:nvPr/>
        </p:nvSpPr>
        <p:spPr>
          <a:xfrm>
            <a:off x="9326324" y="1617335"/>
            <a:ext cx="229573" cy="26630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2CDEB-DD3E-478B-8375-B98A1BA90DE0}"/>
              </a:ext>
            </a:extLst>
          </p:cNvPr>
          <p:cNvSpPr txBox="1"/>
          <p:nvPr/>
        </p:nvSpPr>
        <p:spPr>
          <a:xfrm>
            <a:off x="7539673" y="1943057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/ /  Local  Declarations</a:t>
            </a: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      int  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</a:rPr>
              <a:t>ary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[3] ;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8">
            <a:extLst>
              <a:ext uri="{FF2B5EF4-FFF2-40B4-BE49-F238E27FC236}">
                <a16:creationId xmlns:a16="http://schemas.microsoft.com/office/drawing/2014/main" id="{BE852F4B-DC33-498E-81FF-DD91EFABC7B8}"/>
              </a:ext>
            </a:extLst>
          </p:cNvPr>
          <p:cNvSpPr/>
          <p:nvPr/>
        </p:nvSpPr>
        <p:spPr>
          <a:xfrm>
            <a:off x="9699913" y="1604945"/>
            <a:ext cx="1215178" cy="13557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7FB95-FF22-4108-B9D8-72DF1852EA01}"/>
              </a:ext>
            </a:extLst>
          </p:cNvPr>
          <p:cNvSpPr txBox="1"/>
          <p:nvPr/>
        </p:nvSpPr>
        <p:spPr>
          <a:xfrm>
            <a:off x="9699913" y="291976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Stack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0" name="그룹 28">
            <a:extLst>
              <a:ext uri="{FF2B5EF4-FFF2-40B4-BE49-F238E27FC236}">
                <a16:creationId xmlns:a16="http://schemas.microsoft.com/office/drawing/2014/main" id="{3A11FF37-97F0-441C-8059-974F84F83652}"/>
              </a:ext>
            </a:extLst>
          </p:cNvPr>
          <p:cNvGrpSpPr/>
          <p:nvPr/>
        </p:nvGrpSpPr>
        <p:grpSpPr>
          <a:xfrm>
            <a:off x="10400328" y="1815469"/>
            <a:ext cx="416921" cy="931236"/>
            <a:chOff x="11146170" y="4648454"/>
            <a:chExt cx="416921" cy="93123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B10BB7-2FC3-44D9-8706-50C09AD4CF4D}"/>
                </a:ext>
              </a:extLst>
            </p:cNvPr>
            <p:cNvSpPr/>
            <p:nvPr/>
          </p:nvSpPr>
          <p:spPr>
            <a:xfrm>
              <a:off x="11146170" y="4648454"/>
              <a:ext cx="414023" cy="296522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6">
              <a:extLst>
                <a:ext uri="{FF2B5EF4-FFF2-40B4-BE49-F238E27FC236}">
                  <a16:creationId xmlns:a16="http://schemas.microsoft.com/office/drawing/2014/main" id="{79EBC93B-8694-4738-BE53-9B2D34E9AB30}"/>
                </a:ext>
              </a:extLst>
            </p:cNvPr>
            <p:cNvSpPr/>
            <p:nvPr/>
          </p:nvSpPr>
          <p:spPr>
            <a:xfrm>
              <a:off x="11149068" y="4965911"/>
              <a:ext cx="414023" cy="296522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7">
              <a:extLst>
                <a:ext uri="{FF2B5EF4-FFF2-40B4-BE49-F238E27FC236}">
                  <a16:creationId xmlns:a16="http://schemas.microsoft.com/office/drawing/2014/main" id="{BECF2B44-30FE-468B-865C-686F0811723C}"/>
                </a:ext>
              </a:extLst>
            </p:cNvPr>
            <p:cNvSpPr/>
            <p:nvPr/>
          </p:nvSpPr>
          <p:spPr>
            <a:xfrm>
              <a:off x="11148462" y="5283168"/>
              <a:ext cx="414023" cy="296522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9">
            <a:extLst>
              <a:ext uri="{FF2B5EF4-FFF2-40B4-BE49-F238E27FC236}">
                <a16:creationId xmlns:a16="http://schemas.microsoft.com/office/drawing/2014/main" id="{7E061386-2957-4804-BFE9-00EDDC69DE3E}"/>
              </a:ext>
            </a:extLst>
          </p:cNvPr>
          <p:cNvGrpSpPr/>
          <p:nvPr/>
        </p:nvGrpSpPr>
        <p:grpSpPr>
          <a:xfrm>
            <a:off x="10371255" y="1774056"/>
            <a:ext cx="414024" cy="918933"/>
            <a:chOff x="10602334" y="4716652"/>
            <a:chExt cx="414024" cy="918933"/>
          </a:xfrm>
        </p:grpSpPr>
        <p:sp>
          <p:nvSpPr>
            <p:cNvPr id="25" name="직사각형 21">
              <a:extLst>
                <a:ext uri="{FF2B5EF4-FFF2-40B4-BE49-F238E27FC236}">
                  <a16:creationId xmlns:a16="http://schemas.microsoft.com/office/drawing/2014/main" id="{7EC05975-5677-41F0-983D-F0ABEA2E02FA}"/>
                </a:ext>
              </a:extLst>
            </p:cNvPr>
            <p:cNvSpPr/>
            <p:nvPr/>
          </p:nvSpPr>
          <p:spPr>
            <a:xfrm>
              <a:off x="10602335" y="4716652"/>
              <a:ext cx="414023" cy="296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b="1" dirty="0"/>
            </a:p>
          </p:txBody>
        </p:sp>
        <p:sp>
          <p:nvSpPr>
            <p:cNvPr id="26" name="직사각형 24">
              <a:extLst>
                <a:ext uri="{FF2B5EF4-FFF2-40B4-BE49-F238E27FC236}">
                  <a16:creationId xmlns:a16="http://schemas.microsoft.com/office/drawing/2014/main" id="{01B32C57-EFD0-4B73-A800-9D7DF287D639}"/>
                </a:ext>
              </a:extLst>
            </p:cNvPr>
            <p:cNvSpPr/>
            <p:nvPr/>
          </p:nvSpPr>
          <p:spPr>
            <a:xfrm>
              <a:off x="10602335" y="5025136"/>
              <a:ext cx="414023" cy="296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b="1" dirty="0"/>
            </a:p>
          </p:txBody>
        </p:sp>
        <p:sp>
          <p:nvSpPr>
            <p:cNvPr id="27" name="직사각형 25">
              <a:extLst>
                <a:ext uri="{FF2B5EF4-FFF2-40B4-BE49-F238E27FC236}">
                  <a16:creationId xmlns:a16="http://schemas.microsoft.com/office/drawing/2014/main" id="{F5F43D77-3669-4D79-9E88-4B79AEBD2243}"/>
                </a:ext>
              </a:extLst>
            </p:cNvPr>
            <p:cNvSpPr/>
            <p:nvPr/>
          </p:nvSpPr>
          <p:spPr>
            <a:xfrm>
              <a:off x="10602334" y="5339063"/>
              <a:ext cx="414023" cy="296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b="1" dirty="0"/>
            </a:p>
          </p:txBody>
        </p:sp>
      </p:grpSp>
      <p:sp>
        <p:nvSpPr>
          <p:cNvPr id="28" name="이등변 삼각형 30">
            <a:extLst>
              <a:ext uri="{FF2B5EF4-FFF2-40B4-BE49-F238E27FC236}">
                <a16:creationId xmlns:a16="http://schemas.microsoft.com/office/drawing/2014/main" id="{A188FC98-8B80-488F-9FA4-708F553C5119}"/>
              </a:ext>
            </a:extLst>
          </p:cNvPr>
          <p:cNvSpPr/>
          <p:nvPr/>
        </p:nvSpPr>
        <p:spPr>
          <a:xfrm rot="5400000">
            <a:off x="10212656" y="1825272"/>
            <a:ext cx="165889" cy="13672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32">
            <a:extLst>
              <a:ext uri="{FF2B5EF4-FFF2-40B4-BE49-F238E27FC236}">
                <a16:creationId xmlns:a16="http://schemas.microsoft.com/office/drawing/2014/main" id="{8C9F460E-25B5-4966-B748-AA94BC81CF73}"/>
              </a:ext>
            </a:extLst>
          </p:cNvPr>
          <p:cNvCxnSpPr/>
          <p:nvPr/>
        </p:nvCxnSpPr>
        <p:spPr>
          <a:xfrm>
            <a:off x="10136715" y="1924605"/>
            <a:ext cx="15888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잘린 한쪽 모서리 33">
            <a:extLst>
              <a:ext uri="{FF2B5EF4-FFF2-40B4-BE49-F238E27FC236}">
                <a16:creationId xmlns:a16="http://schemas.microsoft.com/office/drawing/2014/main" id="{916F72CB-DE00-4974-B75C-3DCFAE402B7B}"/>
              </a:ext>
            </a:extLst>
          </p:cNvPr>
          <p:cNvSpPr/>
          <p:nvPr/>
        </p:nvSpPr>
        <p:spPr>
          <a:xfrm>
            <a:off x="6689237" y="3857942"/>
            <a:ext cx="2016224" cy="1368152"/>
          </a:xfrm>
          <a:prstGeom prst="snip1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4">
            <a:extLst>
              <a:ext uri="{FF2B5EF4-FFF2-40B4-BE49-F238E27FC236}">
                <a16:creationId xmlns:a16="http://schemas.microsoft.com/office/drawing/2014/main" id="{A1E7DAA6-4387-403D-83A3-3195773CA26E}"/>
              </a:ext>
            </a:extLst>
          </p:cNvPr>
          <p:cNvSpPr/>
          <p:nvPr/>
        </p:nvSpPr>
        <p:spPr>
          <a:xfrm>
            <a:off x="8475888" y="3870332"/>
            <a:ext cx="229573" cy="26630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B95CBD-CFAC-4370-A665-71A43812A0D2}"/>
              </a:ext>
            </a:extLst>
          </p:cNvPr>
          <p:cNvSpPr txBox="1"/>
          <p:nvPr/>
        </p:nvSpPr>
        <p:spPr>
          <a:xfrm>
            <a:off x="6689237" y="419605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/ /  Local  Declarations</a:t>
            </a: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      int*  x ;</a:t>
            </a: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      x  =  malloc ( . . . ) ;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직사각형 36">
            <a:extLst>
              <a:ext uri="{FF2B5EF4-FFF2-40B4-BE49-F238E27FC236}">
                <a16:creationId xmlns:a16="http://schemas.microsoft.com/office/drawing/2014/main" id="{8C8D811C-D9EC-4527-B5FF-12091B3F0530}"/>
              </a:ext>
            </a:extLst>
          </p:cNvPr>
          <p:cNvSpPr/>
          <p:nvPr/>
        </p:nvSpPr>
        <p:spPr>
          <a:xfrm>
            <a:off x="8849477" y="3857942"/>
            <a:ext cx="576064" cy="13557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7">
            <a:extLst>
              <a:ext uri="{FF2B5EF4-FFF2-40B4-BE49-F238E27FC236}">
                <a16:creationId xmlns:a16="http://schemas.microsoft.com/office/drawing/2014/main" id="{866FA29C-CD26-4A6D-8D69-AB67FD1A02BE}"/>
              </a:ext>
            </a:extLst>
          </p:cNvPr>
          <p:cNvGrpSpPr/>
          <p:nvPr/>
        </p:nvGrpSpPr>
        <p:grpSpPr>
          <a:xfrm>
            <a:off x="8912741" y="4254282"/>
            <a:ext cx="449535" cy="343831"/>
            <a:chOff x="7972935" y="2777810"/>
            <a:chExt cx="1466160" cy="675433"/>
          </a:xfrm>
        </p:grpSpPr>
        <p:sp>
          <p:nvSpPr>
            <p:cNvPr id="35" name="직사각형 38">
              <a:extLst>
                <a:ext uri="{FF2B5EF4-FFF2-40B4-BE49-F238E27FC236}">
                  <a16:creationId xmlns:a16="http://schemas.microsoft.com/office/drawing/2014/main" id="{0E91B565-4E95-4691-8ED7-B633CE4085EB}"/>
                </a:ext>
              </a:extLst>
            </p:cNvPr>
            <p:cNvSpPr/>
            <p:nvPr/>
          </p:nvSpPr>
          <p:spPr>
            <a:xfrm>
              <a:off x="8088757" y="2870746"/>
              <a:ext cx="1350338" cy="58249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9">
              <a:extLst>
                <a:ext uri="{FF2B5EF4-FFF2-40B4-BE49-F238E27FC236}">
                  <a16:creationId xmlns:a16="http://schemas.microsoft.com/office/drawing/2014/main" id="{AC76B44C-1160-4B45-B312-3668838CF085}"/>
                </a:ext>
              </a:extLst>
            </p:cNvPr>
            <p:cNvSpPr/>
            <p:nvPr/>
          </p:nvSpPr>
          <p:spPr>
            <a:xfrm>
              <a:off x="7972935" y="2777810"/>
              <a:ext cx="1350338" cy="5824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b="1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7098F5-BC06-4BAC-A960-3040DD06424A}"/>
              </a:ext>
            </a:extLst>
          </p:cNvPr>
          <p:cNvSpPr txBox="1"/>
          <p:nvPr/>
        </p:nvSpPr>
        <p:spPr>
          <a:xfrm>
            <a:off x="8756852" y="519031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Stack             heap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자유형: 도형 42">
            <a:extLst>
              <a:ext uri="{FF2B5EF4-FFF2-40B4-BE49-F238E27FC236}">
                <a16:creationId xmlns:a16="http://schemas.microsoft.com/office/drawing/2014/main" id="{E1042108-CB24-4106-B199-E06B713EEDFE}"/>
              </a:ext>
            </a:extLst>
          </p:cNvPr>
          <p:cNvSpPr/>
          <p:nvPr/>
        </p:nvSpPr>
        <p:spPr>
          <a:xfrm>
            <a:off x="9715997" y="3772233"/>
            <a:ext cx="826020" cy="1522039"/>
          </a:xfrm>
          <a:custGeom>
            <a:avLst/>
            <a:gdLst>
              <a:gd name="connsiteX0" fmla="*/ 13748 w 826020"/>
              <a:gd name="connsiteY0" fmla="*/ 269881 h 1522039"/>
              <a:gd name="connsiteX1" fmla="*/ 418483 w 826020"/>
              <a:gd name="connsiteY1" fmla="*/ 119980 h 1522039"/>
              <a:gd name="connsiteX2" fmla="*/ 583374 w 826020"/>
              <a:gd name="connsiteY2" fmla="*/ 58 h 1522039"/>
              <a:gd name="connsiteX3" fmla="*/ 823217 w 826020"/>
              <a:gd name="connsiteY3" fmla="*/ 134970 h 1522039"/>
              <a:gd name="connsiteX4" fmla="*/ 718286 w 826020"/>
              <a:gd name="connsiteY4" fmla="*/ 239901 h 1522039"/>
              <a:gd name="connsiteX5" fmla="*/ 778246 w 826020"/>
              <a:gd name="connsiteY5" fmla="*/ 554694 h 1522039"/>
              <a:gd name="connsiteX6" fmla="*/ 733276 w 826020"/>
              <a:gd name="connsiteY6" fmla="*/ 809527 h 1522039"/>
              <a:gd name="connsiteX7" fmla="*/ 793237 w 826020"/>
              <a:gd name="connsiteY7" fmla="*/ 1004399 h 1522039"/>
              <a:gd name="connsiteX8" fmla="*/ 793237 w 826020"/>
              <a:gd name="connsiteY8" fmla="*/ 1034380 h 1522039"/>
              <a:gd name="connsiteX9" fmla="*/ 688306 w 826020"/>
              <a:gd name="connsiteY9" fmla="*/ 1154301 h 1522039"/>
              <a:gd name="connsiteX10" fmla="*/ 628345 w 826020"/>
              <a:gd name="connsiteY10" fmla="*/ 1424124 h 1522039"/>
              <a:gd name="connsiteX11" fmla="*/ 403492 w 826020"/>
              <a:gd name="connsiteY11" fmla="*/ 1514065 h 1522039"/>
              <a:gd name="connsiteX12" fmla="*/ 163650 w 826020"/>
              <a:gd name="connsiteY12" fmla="*/ 1244242 h 1522039"/>
              <a:gd name="connsiteX13" fmla="*/ 103689 w 826020"/>
              <a:gd name="connsiteY13" fmla="*/ 1019390 h 1522039"/>
              <a:gd name="connsiteX14" fmla="*/ 43728 w 826020"/>
              <a:gd name="connsiteY14" fmla="*/ 809527 h 1522039"/>
              <a:gd name="connsiteX15" fmla="*/ 58719 w 826020"/>
              <a:gd name="connsiteY15" fmla="*/ 599665 h 1522039"/>
              <a:gd name="connsiteX16" fmla="*/ 28738 w 826020"/>
              <a:gd name="connsiteY16" fmla="*/ 344832 h 1522039"/>
              <a:gd name="connsiteX17" fmla="*/ 88699 w 826020"/>
              <a:gd name="connsiteY17" fmla="*/ 299862 h 1522039"/>
              <a:gd name="connsiteX18" fmla="*/ 13748 w 826020"/>
              <a:gd name="connsiteY18" fmla="*/ 269881 h 152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26020" h="1522039">
                <a:moveTo>
                  <a:pt x="13748" y="269881"/>
                </a:moveTo>
                <a:cubicBezTo>
                  <a:pt x="68712" y="239901"/>
                  <a:pt x="323545" y="164950"/>
                  <a:pt x="418483" y="119980"/>
                </a:cubicBezTo>
                <a:cubicBezTo>
                  <a:pt x="513421" y="75010"/>
                  <a:pt x="515918" y="-2440"/>
                  <a:pt x="583374" y="58"/>
                </a:cubicBezTo>
                <a:cubicBezTo>
                  <a:pt x="650830" y="2556"/>
                  <a:pt x="800732" y="94996"/>
                  <a:pt x="823217" y="134970"/>
                </a:cubicBezTo>
                <a:cubicBezTo>
                  <a:pt x="845702" y="174944"/>
                  <a:pt x="725781" y="169947"/>
                  <a:pt x="718286" y="239901"/>
                </a:cubicBezTo>
                <a:cubicBezTo>
                  <a:pt x="710791" y="309855"/>
                  <a:pt x="775748" y="459756"/>
                  <a:pt x="778246" y="554694"/>
                </a:cubicBezTo>
                <a:cubicBezTo>
                  <a:pt x="780744" y="649632"/>
                  <a:pt x="730778" y="734576"/>
                  <a:pt x="733276" y="809527"/>
                </a:cubicBezTo>
                <a:cubicBezTo>
                  <a:pt x="735775" y="884478"/>
                  <a:pt x="783244" y="966924"/>
                  <a:pt x="793237" y="1004399"/>
                </a:cubicBezTo>
                <a:cubicBezTo>
                  <a:pt x="803230" y="1041874"/>
                  <a:pt x="810725" y="1009396"/>
                  <a:pt x="793237" y="1034380"/>
                </a:cubicBezTo>
                <a:cubicBezTo>
                  <a:pt x="775749" y="1059364"/>
                  <a:pt x="715788" y="1089344"/>
                  <a:pt x="688306" y="1154301"/>
                </a:cubicBezTo>
                <a:cubicBezTo>
                  <a:pt x="660824" y="1219258"/>
                  <a:pt x="675814" y="1364163"/>
                  <a:pt x="628345" y="1424124"/>
                </a:cubicBezTo>
                <a:cubicBezTo>
                  <a:pt x="580876" y="1484085"/>
                  <a:pt x="480941" y="1544045"/>
                  <a:pt x="403492" y="1514065"/>
                </a:cubicBezTo>
                <a:cubicBezTo>
                  <a:pt x="326043" y="1484085"/>
                  <a:pt x="213617" y="1326688"/>
                  <a:pt x="163650" y="1244242"/>
                </a:cubicBezTo>
                <a:cubicBezTo>
                  <a:pt x="113683" y="1161796"/>
                  <a:pt x="123676" y="1091842"/>
                  <a:pt x="103689" y="1019390"/>
                </a:cubicBezTo>
                <a:cubicBezTo>
                  <a:pt x="83702" y="946938"/>
                  <a:pt x="51223" y="879481"/>
                  <a:pt x="43728" y="809527"/>
                </a:cubicBezTo>
                <a:cubicBezTo>
                  <a:pt x="36233" y="739573"/>
                  <a:pt x="61217" y="677114"/>
                  <a:pt x="58719" y="599665"/>
                </a:cubicBezTo>
                <a:cubicBezTo>
                  <a:pt x="56221" y="522216"/>
                  <a:pt x="28738" y="344832"/>
                  <a:pt x="28738" y="344832"/>
                </a:cubicBezTo>
                <a:cubicBezTo>
                  <a:pt x="33735" y="294865"/>
                  <a:pt x="91197" y="309856"/>
                  <a:pt x="88699" y="299862"/>
                </a:cubicBezTo>
                <a:cubicBezTo>
                  <a:pt x="86201" y="289869"/>
                  <a:pt x="-41216" y="299861"/>
                  <a:pt x="13748" y="2698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43">
            <a:extLst>
              <a:ext uri="{FF2B5EF4-FFF2-40B4-BE49-F238E27FC236}">
                <a16:creationId xmlns:a16="http://schemas.microsoft.com/office/drawing/2014/main" id="{919779FB-3E45-44B8-85D2-6ABD83FF149B}"/>
              </a:ext>
            </a:extLst>
          </p:cNvPr>
          <p:cNvGrpSpPr/>
          <p:nvPr/>
        </p:nvGrpSpPr>
        <p:grpSpPr>
          <a:xfrm>
            <a:off x="9887765" y="4254282"/>
            <a:ext cx="449535" cy="343831"/>
            <a:chOff x="7972935" y="2777810"/>
            <a:chExt cx="1466160" cy="675433"/>
          </a:xfrm>
        </p:grpSpPr>
        <p:sp>
          <p:nvSpPr>
            <p:cNvPr id="40" name="직사각형 44">
              <a:extLst>
                <a:ext uri="{FF2B5EF4-FFF2-40B4-BE49-F238E27FC236}">
                  <a16:creationId xmlns:a16="http://schemas.microsoft.com/office/drawing/2014/main" id="{4F5647D5-7D68-4A34-AA14-9C0C947CABF3}"/>
                </a:ext>
              </a:extLst>
            </p:cNvPr>
            <p:cNvSpPr/>
            <p:nvPr/>
          </p:nvSpPr>
          <p:spPr>
            <a:xfrm>
              <a:off x="8088757" y="2870746"/>
              <a:ext cx="1350338" cy="58249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5">
              <a:extLst>
                <a:ext uri="{FF2B5EF4-FFF2-40B4-BE49-F238E27FC236}">
                  <a16:creationId xmlns:a16="http://schemas.microsoft.com/office/drawing/2014/main" id="{1C53A45A-E4DB-4A10-9B41-B77125434611}"/>
                </a:ext>
              </a:extLst>
            </p:cNvPr>
            <p:cNvSpPr/>
            <p:nvPr/>
          </p:nvSpPr>
          <p:spPr>
            <a:xfrm>
              <a:off x="7972935" y="2777810"/>
              <a:ext cx="1350338" cy="5824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 b="1" dirty="0"/>
            </a:p>
          </p:txBody>
        </p:sp>
      </p:grpSp>
      <p:sp>
        <p:nvSpPr>
          <p:cNvPr id="42" name="이등변 삼각형 47">
            <a:extLst>
              <a:ext uri="{FF2B5EF4-FFF2-40B4-BE49-F238E27FC236}">
                <a16:creationId xmlns:a16="http://schemas.microsoft.com/office/drawing/2014/main" id="{0DE9282F-B88D-4DAA-89F6-0AA83F760BFE}"/>
              </a:ext>
            </a:extLst>
          </p:cNvPr>
          <p:cNvSpPr/>
          <p:nvPr/>
        </p:nvSpPr>
        <p:spPr>
          <a:xfrm rot="5400000">
            <a:off x="9672946" y="4352769"/>
            <a:ext cx="165889" cy="13672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8">
            <a:extLst>
              <a:ext uri="{FF2B5EF4-FFF2-40B4-BE49-F238E27FC236}">
                <a16:creationId xmlns:a16="http://schemas.microsoft.com/office/drawing/2014/main" id="{A5340800-BF41-455A-B350-FED431A4763C}"/>
              </a:ext>
            </a:extLst>
          </p:cNvPr>
          <p:cNvCxnSpPr>
            <a:cxnSpLocks/>
          </p:cNvCxnSpPr>
          <p:nvPr/>
        </p:nvCxnSpPr>
        <p:spPr>
          <a:xfrm>
            <a:off x="9154799" y="4452102"/>
            <a:ext cx="60109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997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4351-3D86-42E9-AFFA-2509CDD0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배열 예제</a:t>
            </a:r>
            <a:r>
              <a:rPr lang="en-US" altLang="ko-KR" dirty="0"/>
              <a:t>2, element </a:t>
            </a:r>
            <a:r>
              <a:rPr lang="en-US" altLang="ko-KR" dirty="0" err="1"/>
              <a:t>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947C-F250-43E9-ACED-0ECD74BE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배열 아이템 출력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1D451-E3B1-45F8-B93A-FA342DB4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AE72B-6739-489C-A457-82CE275A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4DB97-C509-45D6-B7DC-0AC8734F6AF1}"/>
              </a:ext>
            </a:extLst>
          </p:cNvPr>
          <p:cNvSpPr txBox="1"/>
          <p:nvPr/>
        </p:nvSpPr>
        <p:spPr>
          <a:xfrm>
            <a:off x="1420947" y="1868524"/>
            <a:ext cx="3384992" cy="351480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dirty="0" err="1"/>
              <a:t>struct</a:t>
            </a:r>
            <a:r>
              <a:rPr lang="en-US" altLang="ko-KR" dirty="0"/>
              <a:t> invent   {</a:t>
            </a:r>
          </a:p>
          <a:p>
            <a:pPr>
              <a:spcBef>
                <a:spcPts val="0"/>
              </a:spcBef>
            </a:pPr>
            <a:r>
              <a:rPr lang="en-US" altLang="ko-KR" dirty="0"/>
              <a:t>       char  name[20];</a:t>
            </a:r>
          </a:p>
          <a:p>
            <a:pPr>
              <a:spcBef>
                <a:spcPts val="0"/>
              </a:spcBef>
            </a:pPr>
            <a:r>
              <a:rPr lang="en-US" altLang="ko-KR" dirty="0"/>
              <a:t>       </a:t>
            </a:r>
            <a:r>
              <a:rPr lang="en-US" altLang="ko-KR" dirty="0" err="1"/>
              <a:t>int</a:t>
            </a:r>
            <a:r>
              <a:rPr lang="en-US" altLang="ko-KR" dirty="0"/>
              <a:t>   number;</a:t>
            </a:r>
          </a:p>
          <a:p>
            <a:pPr>
              <a:spcBef>
                <a:spcPts val="0"/>
              </a:spcBef>
            </a:pPr>
            <a:r>
              <a:rPr lang="en-US" altLang="ko-KR" dirty="0"/>
              <a:t>       double price;</a:t>
            </a:r>
          </a:p>
          <a:p>
            <a:pPr>
              <a:spcBef>
                <a:spcPts val="0"/>
              </a:spcBef>
            </a:pPr>
            <a:r>
              <a:rPr lang="en-US" altLang="ko-KR" dirty="0"/>
              <a:t>   };</a:t>
            </a:r>
          </a:p>
          <a:p>
            <a:pPr>
              <a:spcBef>
                <a:spcPts val="0"/>
              </a:spcBef>
            </a:pPr>
            <a:r>
              <a:rPr lang="en-US" altLang="ko-KR" dirty="0"/>
              <a:t>void output(</a:t>
            </a:r>
            <a:r>
              <a:rPr lang="en-US" altLang="ko-KR" dirty="0" err="1"/>
              <a:t>struct</a:t>
            </a:r>
            <a:r>
              <a:rPr lang="en-US" altLang="ko-KR" dirty="0"/>
              <a:t> invent *);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  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struct</a:t>
            </a:r>
            <a:r>
              <a:rPr lang="en-US" altLang="ko-KR" dirty="0"/>
              <a:t> invent product[100];</a:t>
            </a:r>
          </a:p>
          <a:p>
            <a:r>
              <a:rPr lang="en-US" altLang="ko-KR" dirty="0"/>
              <a:t>     ……….                                   // fill data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printf</a:t>
            </a:r>
            <a:r>
              <a:rPr lang="en-US" altLang="ko-KR" dirty="0"/>
              <a:t>("\</a:t>
            </a:r>
            <a:r>
              <a:rPr lang="en-US" altLang="ko-KR" dirty="0" err="1"/>
              <a:t>nOUTPUT</a:t>
            </a:r>
            <a:r>
              <a:rPr lang="en-US" altLang="ko-KR" dirty="0"/>
              <a:t>\n\n");</a:t>
            </a:r>
          </a:p>
          <a:p>
            <a:r>
              <a:rPr lang="en-US" altLang="ko-KR" dirty="0"/>
              <a:t>      output(product)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B71C1-6314-4997-9FD5-538611AC8098}"/>
              </a:ext>
            </a:extLst>
          </p:cNvPr>
          <p:cNvSpPr txBox="1"/>
          <p:nvPr/>
        </p:nvSpPr>
        <p:spPr>
          <a:xfrm>
            <a:off x="5055057" y="1868524"/>
            <a:ext cx="5693733" cy="200069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2">
                <a:lumMod val="9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20000"/>
              </a:spcBef>
              <a:buClr>
                <a:srgbClr val="0066CC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void output(</a:t>
            </a:r>
            <a:r>
              <a:rPr lang="en-US" altLang="ko-KR" dirty="0" err="1"/>
              <a:t>struct</a:t>
            </a:r>
            <a:r>
              <a:rPr lang="en-US" altLang="ko-KR" dirty="0"/>
              <a:t> invent *p){</a:t>
            </a:r>
          </a:p>
          <a:p>
            <a:r>
              <a:rPr lang="en-US" altLang="ko-KR" dirty="0"/>
              <a:t>       </a:t>
            </a:r>
          </a:p>
          <a:p>
            <a:r>
              <a:rPr lang="en-US" altLang="ko-KR" dirty="0"/>
              <a:t>       for( ; p &lt; p + 100; p++)  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printf</a:t>
            </a:r>
            <a:r>
              <a:rPr lang="en-US" altLang="ko-KR" dirty="0"/>
              <a:t>("%-20s %5d %10.2f\n", p-&gt;name, p-&gt;number, p-&gt;price);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9341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4D1D-A9FA-451E-A847-215833A8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예제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7E7B-0AF8-4B20-90B2-57D68F80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카드 이름 출력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AE06F-3A50-4E97-B7AE-384F8CDC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27A9F-6DF6-4D25-83F0-40D03E01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55CAA-26B5-46BE-B3E5-EFB909A6E8E4}"/>
              </a:ext>
            </a:extLst>
          </p:cNvPr>
          <p:cNvSpPr/>
          <p:nvPr/>
        </p:nvSpPr>
        <p:spPr>
          <a:xfrm>
            <a:off x="302126" y="1544668"/>
            <a:ext cx="60960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#define CARDS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52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#define FACES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카드의 구조체 정의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card {                                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*face;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define pointer face  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*suit; 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define pointer suit  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new type name for struct card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card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fillDeck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(Card 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wDeck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wFace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wSuit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deal(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Card *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wDeck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E2C07-430F-4332-8290-A0590484734D}"/>
              </a:ext>
            </a:extLst>
          </p:cNvPr>
          <p:cNvSpPr/>
          <p:nvPr/>
        </p:nvSpPr>
        <p:spPr>
          <a:xfrm>
            <a:off x="5919070" y="1227695"/>
            <a:ext cx="6194324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){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Card deck[ CARDS ];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define array of Cards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initialize array of pointers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*face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"Deuce"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"Four"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"Five"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"Six"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"Seven"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"Eight"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"Nine"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"Jack"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"Queen"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"King"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initialize array of pointers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*suit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"Hearts"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"Diamonds"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"Clubs"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"Spades"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fillDeck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 deck, face, suit );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load the deck with Cards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deal( deck ); }  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deal all 52 Cards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36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C0BE-9CD4-4218-B934-DF1A03E7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구조체 예제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B34F-EF52-40B4-A715-A09E0BA9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13D23-CC1D-448A-A66C-E5C07218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0D8EB-CCD5-4C1D-9AD9-41B90075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1DDFA-C8CF-47D0-83F8-2330F05E497F}"/>
              </a:ext>
            </a:extLst>
          </p:cNvPr>
          <p:cNvSpPr/>
          <p:nvPr/>
        </p:nvSpPr>
        <p:spPr>
          <a:xfrm>
            <a:off x="762000" y="1116905"/>
            <a:ext cx="757936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fillDeck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Card 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wDeck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wFace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wSuit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){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j, k; 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CARDS;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{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j=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i%FACES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k=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/FACES;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wDeck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].face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 j 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wDeck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].suit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wSuit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 k 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deal(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Card 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wDeck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){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CARDS;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"%5s of %-7s"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wDeck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].face,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wDeck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].suit);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(!((i+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)%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F3DAB-D8C6-4DCF-9201-6F0C3E85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33" y="4647100"/>
            <a:ext cx="4623117" cy="18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1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AC05-5054-4DAE-A6F9-A3FCCA23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동적 메모리 할당</a:t>
            </a:r>
            <a:r>
              <a:rPr lang="en-US" altLang="ko-KR" dirty="0"/>
              <a:t>(dynamic memory 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0B19-D6E9-444A-84DD-2EC32DDB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17F62-60FF-4DD0-8146-59A494F6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EABB2-88C6-46B6-B3E9-32C780E1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4397E2-720E-4666-B4BF-F0C0C2BD8681}"/>
              </a:ext>
            </a:extLst>
          </p:cNvPr>
          <p:cNvSpPr txBox="1">
            <a:spLocks noChangeArrowheads="1"/>
          </p:cNvSpPr>
          <p:nvPr/>
        </p:nvSpPr>
        <p:spPr>
          <a:xfrm>
            <a:off x="1291718" y="1710232"/>
            <a:ext cx="4510861" cy="389516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8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altLang="ko-KR" sz="1400" dirty="0">
                <a:solidFill>
                  <a:srgbClr val="00B05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정적 할당</a:t>
            </a:r>
            <a:endParaRPr lang="en-US" altLang="ko-KR" sz="1400" dirty="0">
              <a:solidFill>
                <a:srgbClr val="00B050"/>
              </a:solidFill>
              <a:latin typeface="+mj-lt"/>
              <a:ea typeface="휴먼매직체" panose="02030504000101010101" pitchFamily="18" charset="-127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main()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n = 0,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= 0;</a:t>
            </a:r>
          </a:p>
          <a:p>
            <a:pPr lvl="1"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array[100];</a:t>
            </a:r>
          </a:p>
          <a:p>
            <a:pPr lvl="1">
              <a:buNone/>
            </a:pPr>
            <a:r>
              <a:rPr lang="en-US" altLang="ko-KR" sz="1400" dirty="0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*data = array;</a:t>
            </a:r>
          </a:p>
          <a:p>
            <a:pPr lvl="1">
              <a:buFont typeface="Wingdings" pitchFamily="2" charset="2"/>
              <a:buNone/>
            </a:pPr>
            <a:endParaRPr lang="en-US" altLang="ko-KR" sz="1400" b="1" dirty="0">
              <a:solidFill>
                <a:srgbClr val="FF0000"/>
              </a:solidFill>
              <a:latin typeface="+mj-lt"/>
              <a:ea typeface="휴먼매직체" panose="02030504000101010101" pitchFamily="18" charset="-127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printf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(“Input # of data:”);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scanf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(“%d”, &amp;n);</a:t>
            </a:r>
          </a:p>
          <a:p>
            <a:pPr lvl="1">
              <a:buFont typeface="Wingdings" pitchFamily="2" charset="2"/>
              <a:buNone/>
            </a:pPr>
            <a:endParaRPr lang="en-US" altLang="ko-KR" sz="1400" dirty="0">
              <a:latin typeface="+mj-lt"/>
              <a:ea typeface="휴먼매직체" panose="02030504000101010101" pitchFamily="18" charset="-127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for(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= 0;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&lt; n;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++)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scanf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(“%d”, &amp;data[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]);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…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CAD839-7E9D-4AEF-9189-304D24F8AF33}"/>
              </a:ext>
            </a:extLst>
          </p:cNvPr>
          <p:cNvSpPr txBox="1">
            <a:spLocks noChangeArrowheads="1"/>
          </p:cNvSpPr>
          <p:nvPr/>
        </p:nvSpPr>
        <p:spPr>
          <a:xfrm>
            <a:off x="6247160" y="1710232"/>
            <a:ext cx="4360317" cy="389516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27432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8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altLang="ko-KR" sz="1400" dirty="0">
                <a:solidFill>
                  <a:srgbClr val="00B05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동적 할당</a:t>
            </a:r>
            <a:endParaRPr lang="en-US" altLang="ko-KR" sz="1400" dirty="0">
              <a:solidFill>
                <a:srgbClr val="00B050"/>
              </a:solidFill>
              <a:latin typeface="+mj-lt"/>
              <a:ea typeface="휴먼매직체" panose="02030504000101010101" pitchFamily="18" charset="-127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main()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n = 0,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= 0;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*data = NULL;</a:t>
            </a:r>
          </a:p>
          <a:p>
            <a:pPr lvl="1">
              <a:buFont typeface="Wingdings" pitchFamily="2" charset="2"/>
              <a:buNone/>
            </a:pPr>
            <a:endParaRPr lang="en-US" altLang="ko-KR" sz="1400" dirty="0">
              <a:latin typeface="+mj-lt"/>
              <a:ea typeface="휴먼매직체" panose="02030504000101010101" pitchFamily="18" charset="-127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printf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(“Input # of data:”);</a:t>
            </a:r>
          </a:p>
          <a:p>
            <a:pPr lvl="1"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scanf</a:t>
            </a:r>
            <a:r>
              <a:rPr lang="en-US" altLang="ko-KR" sz="1400" dirty="0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(“%d”, &amp;n);</a:t>
            </a:r>
          </a:p>
          <a:p>
            <a:pPr lvl="1">
              <a:buFont typeface="Wingdings" pitchFamily="2" charset="2"/>
              <a:buNone/>
            </a:pPr>
            <a:endParaRPr lang="en-US" altLang="ko-KR" sz="1400" b="1" dirty="0">
              <a:solidFill>
                <a:srgbClr val="FF0000"/>
              </a:solidFill>
              <a:latin typeface="+mj-lt"/>
              <a:ea typeface="휴먼매직체" panose="02030504000101010101" pitchFamily="18" charset="-127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data = (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*)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malloc</a:t>
            </a:r>
            <a:r>
              <a:rPr lang="en-US" altLang="ko-KR" sz="1400" dirty="0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(n*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sizeof</a:t>
            </a:r>
            <a:r>
              <a:rPr lang="en-US" altLang="ko-KR" sz="1400" dirty="0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))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for(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= 0;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&lt; n;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++)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scanf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(“%d”, &amp;data[</a:t>
            </a:r>
            <a:r>
              <a:rPr lang="en-US" altLang="ko-KR" sz="1400" dirty="0" err="1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]);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…</a:t>
            </a:r>
          </a:p>
          <a:p>
            <a:pPr lvl="1"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free(data);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400" dirty="0">
                <a:latin typeface="+mj-lt"/>
                <a:ea typeface="휴먼매직체" panose="02030504000101010101" pitchFamily="18" charset="-127"/>
                <a:cs typeface="Arial" panose="020B060402020202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3951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A8D1-B8C0-4BC6-8CCE-DBBFD523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동적 메모리 할당</a:t>
            </a:r>
            <a:r>
              <a:rPr lang="en-US" altLang="ko-KR" dirty="0"/>
              <a:t>(dynamic memory 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8442-00A8-492B-9B77-B9438BEC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메모리 할당 함수</a:t>
            </a:r>
            <a:endParaRPr lang="en-US" altLang="ko-KR" dirty="0"/>
          </a:p>
          <a:p>
            <a:pPr lvl="1"/>
            <a:r>
              <a:rPr lang="ko-KR" altLang="en-US" dirty="0"/>
              <a:t>라이브러리 함수</a:t>
            </a:r>
            <a:r>
              <a:rPr lang="en-US" altLang="ko-KR" dirty="0"/>
              <a:t>(</a:t>
            </a:r>
            <a:r>
              <a:rPr lang="ko-KR" altLang="en-US" dirty="0"/>
              <a:t>함수의 </a:t>
            </a:r>
            <a:r>
              <a:rPr lang="en-US" altLang="ko-KR" dirty="0"/>
              <a:t>prototype</a:t>
            </a:r>
            <a:r>
              <a:rPr lang="ko-KR" altLang="en-US" dirty="0"/>
              <a:t>은 </a:t>
            </a:r>
            <a:r>
              <a:rPr lang="en-US" altLang="ko-KR" dirty="0"/>
              <a:t>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  <a:r>
              <a:rPr lang="ko-KR" altLang="en-US" dirty="0"/>
              <a:t>에 정의되어 있음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Malloc()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/>
              <a:t>byte </a:t>
            </a:r>
            <a:r>
              <a:rPr lang="ko-KR" altLang="en-US" sz="2000" dirty="0"/>
              <a:t>단위의 요청된 크기로 할당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ko-KR" altLang="en-US" sz="2000" dirty="0"/>
              <a:t> 할당된 저장공간에서 첫번째 </a:t>
            </a:r>
            <a:r>
              <a:rPr lang="en-US" altLang="ko-KR" sz="2000" dirty="0"/>
              <a:t>byte</a:t>
            </a:r>
            <a:r>
              <a:rPr lang="ko-KR" altLang="en-US" sz="2000" dirty="0"/>
              <a:t>에 대한 포인터를 반환</a:t>
            </a:r>
            <a:r>
              <a:rPr lang="en-US" altLang="ko-KR" sz="2000" dirty="0"/>
              <a:t>(return)</a:t>
            </a:r>
          </a:p>
          <a:p>
            <a:pPr marL="457200" lvl="1" indent="0">
              <a:buNone/>
            </a:pPr>
            <a:r>
              <a:rPr lang="en-US" altLang="ko-KR" dirty="0" err="1"/>
              <a:t>calloc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ko-KR" altLang="en-US" sz="2000" dirty="0"/>
              <a:t>배열의 요소를 위한 공간을 할당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메모리에 대한 포인터 반환</a:t>
            </a:r>
            <a:r>
              <a:rPr lang="en-US" altLang="ko-KR" sz="2000" dirty="0"/>
              <a:t>(return)</a:t>
            </a:r>
          </a:p>
          <a:p>
            <a:pPr marL="457200" lvl="1" indent="0">
              <a:buNone/>
            </a:pPr>
            <a:r>
              <a:rPr lang="en-US" altLang="ko-KR" sz="2000" dirty="0"/>
              <a:t>	0</a:t>
            </a:r>
            <a:r>
              <a:rPr lang="ko-KR" altLang="en-US" sz="2000" dirty="0"/>
              <a:t>으로 초기화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dirty="0" err="1"/>
              <a:t>realloc</a:t>
            </a:r>
            <a:r>
              <a:rPr lang="en-US" altLang="ko-KR" dirty="0"/>
              <a:t>() function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삭제 또는 확장으로 메모리 블록의 크기를 변화 시킴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68624-A76E-45CB-89CF-855D21A8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49652-3E4F-4AAC-8299-F7CDDAE8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0BE-B6C2-4C8F-87C9-8BA8E257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동적 메모리 할당</a:t>
            </a:r>
            <a:r>
              <a:rPr lang="en-US" altLang="ko-KR" dirty="0"/>
              <a:t>(dynamic memory 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CD8E-C072-4FDB-9878-3F413E16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malloc()</a:t>
            </a:r>
            <a:r>
              <a:rPr lang="ko-KR" altLang="en-US" dirty="0"/>
              <a:t>의 사용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7B52B-C1B1-4A02-90D8-F5BF2158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C2A89-9DD6-4272-873B-EABD41E0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2EDC2B3-5E2D-4578-A443-B9534798C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879" y="1739015"/>
            <a:ext cx="9721080" cy="1446550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void *</a:t>
            </a:r>
            <a:r>
              <a:rPr lang="en-US" altLang="ko-KR" sz="1600" dirty="0" err="1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malloc</a:t>
            </a:r>
            <a:r>
              <a:rPr lang="en-US" altLang="ko-KR" sz="16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size_t</a:t>
            </a:r>
            <a:r>
              <a:rPr lang="en-US" altLang="ko-KR" sz="16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i="1" dirty="0" err="1">
                <a:solidFill>
                  <a:srgbClr val="C000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number_of_bytes</a:t>
            </a:r>
            <a:r>
              <a:rPr lang="en-US" altLang="ko-KR" sz="16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/* void* </a:t>
            </a:r>
            <a:r>
              <a:rPr lang="ko-KR" altLang="en-US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형식의 값을 반환</a:t>
            </a: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-</a:t>
            </a:r>
            <a:r>
              <a:rPr lang="ko-KR" altLang="en-US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일반 포인터</a:t>
            </a: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메모리주소</a:t>
            </a: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. */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/* </a:t>
            </a:r>
            <a:r>
              <a:rPr lang="en-US" altLang="ko-KR" sz="1600" dirty="0" err="1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size_t</a:t>
            </a: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: &lt;</a:t>
            </a:r>
            <a:r>
              <a:rPr lang="en-US" altLang="ko-KR" sz="1600" dirty="0" err="1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stdlib.h</a:t>
            </a: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&gt;</a:t>
            </a:r>
            <a:r>
              <a:rPr lang="ko-KR" altLang="en-US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unsigned int</a:t>
            </a:r>
            <a:r>
              <a:rPr lang="ko-KR" altLang="en-US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형으로 </a:t>
            </a:r>
            <a:r>
              <a:rPr lang="ko-KR" altLang="en-US" sz="1600" dirty="0" err="1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정의되어있음</a:t>
            </a:r>
            <a:endParaRPr lang="en-US" altLang="ko-KR" sz="1600" dirty="0">
              <a:solidFill>
                <a:srgbClr val="009900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*/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04474DF-F90F-4BB9-AC49-D3A086229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098" y="3501999"/>
            <a:ext cx="647700" cy="503238"/>
          </a:xfrm>
          <a:prstGeom prst="rect">
            <a:avLst/>
          </a:prstGeom>
          <a:solidFill>
            <a:srgbClr val="39B54A">
              <a:alpha val="25098"/>
            </a:srgbClr>
          </a:solidFill>
          <a:ln w="9525" algn="ctr">
            <a:solidFill>
              <a:srgbClr val="39B54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B99A315B-CBB3-4BDD-BE69-2FC8C7E77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1761" y="3573438"/>
            <a:ext cx="360362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Arial" charset="0"/>
              </a:rPr>
              <a:t>p</a:t>
            </a:r>
          </a:p>
        </p:txBody>
      </p:sp>
      <p:graphicFrame>
        <p:nvGraphicFramePr>
          <p:cNvPr id="9" name="Group 28">
            <a:extLst>
              <a:ext uri="{FF2B5EF4-FFF2-40B4-BE49-F238E27FC236}">
                <a16:creationId xmlns:a16="http://schemas.microsoft.com/office/drawing/2014/main" id="{D3C72662-D79C-4728-8603-C1D5C3934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61803"/>
              </p:ext>
            </p:extLst>
          </p:nvPr>
        </p:nvGraphicFramePr>
        <p:xfrm>
          <a:off x="5089098" y="4438625"/>
          <a:ext cx="2089150" cy="574675"/>
        </p:xfrm>
        <a:graphic>
          <a:graphicData uri="http://schemas.openxmlformats.org/drawingml/2006/table">
            <a:tbl>
              <a:tblPr/>
              <a:tblGrid>
                <a:gridCol w="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29">
            <a:extLst>
              <a:ext uri="{FF2B5EF4-FFF2-40B4-BE49-F238E27FC236}">
                <a16:creationId xmlns:a16="http://schemas.microsoft.com/office/drawing/2014/main" id="{36C8A277-9A66-4A27-BBE2-A85C6F77D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8023" y="37893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F12B7-5FAF-4544-A915-C153BAAF13AA}"/>
              </a:ext>
            </a:extLst>
          </p:cNvPr>
          <p:cNvSpPr/>
          <p:nvPr/>
        </p:nvSpPr>
        <p:spPr>
          <a:xfrm>
            <a:off x="1201361" y="3441209"/>
            <a:ext cx="2420837" cy="1733808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dirty="0" err="1">
                <a:latin typeface="+mj-lt"/>
                <a:ea typeface="굴림" pitchFamily="50" charset="-127"/>
              </a:rPr>
              <a:t>int</a:t>
            </a:r>
            <a:r>
              <a:rPr lang="en-US" altLang="ko-KR" dirty="0">
                <a:latin typeface="+mj-lt"/>
                <a:ea typeface="굴림" pitchFamily="50" charset="-127"/>
              </a:rPr>
              <a:t> *p;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latin typeface="+mj-lt"/>
                <a:ea typeface="굴림" pitchFamily="50" charset="-127"/>
              </a:rPr>
              <a:t>p=(</a:t>
            </a:r>
            <a:r>
              <a:rPr lang="en-US" altLang="ko-KR" dirty="0" err="1">
                <a:latin typeface="+mj-lt"/>
                <a:ea typeface="굴림" pitchFamily="50" charset="-127"/>
              </a:rPr>
              <a:t>int</a:t>
            </a:r>
            <a:r>
              <a:rPr lang="en-US" altLang="ko-KR" dirty="0">
                <a:latin typeface="+mj-lt"/>
                <a:ea typeface="굴림" pitchFamily="50" charset="-127"/>
              </a:rPr>
              <a:t>*) </a:t>
            </a:r>
            <a:r>
              <a:rPr lang="en-US" altLang="ko-KR" dirty="0" err="1">
                <a:latin typeface="+mj-lt"/>
                <a:ea typeface="굴림" pitchFamily="50" charset="-127"/>
              </a:rPr>
              <a:t>malloc</a:t>
            </a:r>
            <a:r>
              <a:rPr lang="en-US" altLang="ko-KR" dirty="0">
                <a:latin typeface="+mj-lt"/>
                <a:ea typeface="굴림" pitchFamily="50" charset="-127"/>
              </a:rPr>
              <a:t>(</a:t>
            </a:r>
            <a:r>
              <a:rPr lang="en-US" altLang="ko-KR" dirty="0">
                <a:solidFill>
                  <a:srgbClr val="C00000"/>
                </a:solidFill>
                <a:latin typeface="+mj-lt"/>
                <a:ea typeface="굴림" pitchFamily="50" charset="-127"/>
              </a:rPr>
              <a:t>12</a:t>
            </a:r>
            <a:r>
              <a:rPr lang="en-US" altLang="ko-KR" dirty="0">
                <a:latin typeface="+mj-lt"/>
                <a:ea typeface="굴림" pitchFamily="50" charset="-127"/>
              </a:rPr>
              <a:t>);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latin typeface="+mj-lt"/>
                <a:ea typeface="굴림" pitchFamily="50" charset="-127"/>
              </a:rPr>
              <a:t>p[0]=1;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latin typeface="+mj-lt"/>
                <a:ea typeface="굴림" pitchFamily="50" charset="-127"/>
              </a:rPr>
              <a:t>p[1]=2;</a:t>
            </a:r>
          </a:p>
          <a:p>
            <a:pPr>
              <a:spcBef>
                <a:spcPts val="500"/>
              </a:spcBef>
            </a:pPr>
            <a:r>
              <a:rPr lang="en-US" altLang="ko-KR" dirty="0">
                <a:latin typeface="+mj-lt"/>
                <a:ea typeface="굴림" pitchFamily="50" charset="-127"/>
              </a:rPr>
              <a:t>p[2]=3;</a:t>
            </a:r>
          </a:p>
        </p:txBody>
      </p:sp>
    </p:spTree>
    <p:extLst>
      <p:ext uri="{BB962C8B-B14F-4D97-AF65-F5344CB8AC3E}">
        <p14:creationId xmlns:p14="http://schemas.microsoft.com/office/powerpoint/2010/main" val="19533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15648</TotalTime>
  <Words>2622</Words>
  <Application>Microsoft Office PowerPoint</Application>
  <PresentationFormat>Widescreen</PresentationFormat>
  <Paragraphs>1233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Office Theme</vt:lpstr>
      <vt:lpstr>C프로그래밍5</vt:lpstr>
      <vt:lpstr>메모리 할당</vt:lpstr>
      <vt:lpstr>동적 메모리 할당</vt:lpstr>
      <vt:lpstr>동적 메모리 할당(dynamic memory allocation)</vt:lpstr>
      <vt:lpstr>동적 메모리 할당(dynamic memory allocation)</vt:lpstr>
      <vt:lpstr>동적 메모리 할당(dynamic memory allocation)</vt:lpstr>
      <vt:lpstr>동적 메모리 할당(dynamic memory allocation)</vt:lpstr>
      <vt:lpstr>동적 메모리 할당(dynamic memory allocation)</vt:lpstr>
      <vt:lpstr>동적 메모리 할당(dynamic memory allocation)</vt:lpstr>
      <vt:lpstr>동적 메모리 할당(dynamic memory allocation)</vt:lpstr>
      <vt:lpstr>동적 메모리 할당(dynamic memory allocation)</vt:lpstr>
      <vt:lpstr>동적 메모리 할당(dynamic memory allocation)</vt:lpstr>
      <vt:lpstr>Derived types</vt:lpstr>
      <vt:lpstr>파생 데이터 타입</vt:lpstr>
      <vt:lpstr>자료 형식 생성(type definition)</vt:lpstr>
      <vt:lpstr>Typedef 예시</vt:lpstr>
      <vt:lpstr>Enumerated type</vt:lpstr>
      <vt:lpstr>Enumerated type</vt:lpstr>
      <vt:lpstr>#define과 eunm의 비교</vt:lpstr>
      <vt:lpstr>Enumerate data type</vt:lpstr>
      <vt:lpstr>Enumerated type 예시1</vt:lpstr>
      <vt:lpstr>Enumerated type 예시2</vt:lpstr>
      <vt:lpstr>구조체(structure)</vt:lpstr>
      <vt:lpstr>구조체의 선언</vt:lpstr>
      <vt:lpstr>구조체의 정의</vt:lpstr>
      <vt:lpstr>구조체의 정의</vt:lpstr>
      <vt:lpstr>구조체 예제1</vt:lpstr>
      <vt:lpstr>구조체의 정의</vt:lpstr>
      <vt:lpstr>구조체의 정의 비교</vt:lpstr>
      <vt:lpstr>구조체 변수의 초기화</vt:lpstr>
      <vt:lpstr>구조체 변수의 초기화</vt:lpstr>
      <vt:lpstr>구조체 변수 선언 비교</vt:lpstr>
      <vt:lpstr>구조체 변수와 대입 연산</vt:lpstr>
      <vt:lpstr>구조체 초기화 예시1</vt:lpstr>
      <vt:lpstr>구조체의 멤버 접근 연산자 ‘.’</vt:lpstr>
      <vt:lpstr>구조체의 멤버 접근 연산자 ‘.’</vt:lpstr>
      <vt:lpstr>구조체의 멤버 접근 연산자 ‘.’</vt:lpstr>
      <vt:lpstr>구조체의 멤버 접근 연산자 ‘.’</vt:lpstr>
      <vt:lpstr>구조체와 pointer</vt:lpstr>
      <vt:lpstr>구조체와 pointer</vt:lpstr>
      <vt:lpstr>구조체와 pointer</vt:lpstr>
      <vt:lpstr>구조체와 pointer 예제</vt:lpstr>
      <vt:lpstr>구조체 연산자</vt:lpstr>
      <vt:lpstr>구조체 실습1</vt:lpstr>
      <vt:lpstr>중첩구조체</vt:lpstr>
      <vt:lpstr>중첩구조체</vt:lpstr>
      <vt:lpstr>중첩구조체</vt:lpstr>
      <vt:lpstr>중첩구조체</vt:lpstr>
      <vt:lpstr>구조체에서 배열 멤버 사용</vt:lpstr>
      <vt:lpstr>구조체에서 포인터 멤버</vt:lpstr>
      <vt:lpstr>구조체에서 포인터 멤버</vt:lpstr>
      <vt:lpstr>구조체 배열</vt:lpstr>
      <vt:lpstr>구조체 배열</vt:lpstr>
      <vt:lpstr>구조체 배열 예시</vt:lpstr>
      <vt:lpstr>구조체와 함수</vt:lpstr>
      <vt:lpstr>구조체와 함수</vt:lpstr>
      <vt:lpstr>구조체와 함수</vt:lpstr>
      <vt:lpstr>구조체와 함수 비교</vt:lpstr>
      <vt:lpstr>구조체와 함수 예시</vt:lpstr>
      <vt:lpstr>구조체 배열 예제2, element printf</vt:lpstr>
      <vt:lpstr>구조체 예제3</vt:lpstr>
      <vt:lpstr>구조체 예제3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C프로그래밍</dc:title>
  <dc:creator>nara sori</dc:creator>
  <cp:lastModifiedBy>nara sori</cp:lastModifiedBy>
  <cp:revision>571</cp:revision>
  <dcterms:created xsi:type="dcterms:W3CDTF">2019-09-14T05:33:52Z</dcterms:created>
  <dcterms:modified xsi:type="dcterms:W3CDTF">2019-10-13T21:24:48Z</dcterms:modified>
</cp:coreProperties>
</file>