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  <p:sldMasterId id="2147483676" r:id="rId2"/>
  </p:sldMasterIdLst>
  <p:notesMasterIdLst>
    <p:notesMasterId r:id="rId96"/>
  </p:notesMasterIdLst>
  <p:handoutMasterIdLst>
    <p:handoutMasterId r:id="rId97"/>
  </p:handoutMasterIdLst>
  <p:sldIdLst>
    <p:sldId id="1284" r:id="rId3"/>
    <p:sldId id="1515" r:id="rId4"/>
    <p:sldId id="1516" r:id="rId5"/>
    <p:sldId id="1522" r:id="rId6"/>
    <p:sldId id="1560" r:id="rId7"/>
    <p:sldId id="1559" r:id="rId8"/>
    <p:sldId id="1517" r:id="rId9"/>
    <p:sldId id="1518" r:id="rId10"/>
    <p:sldId id="1561" r:id="rId11"/>
    <p:sldId id="1520" r:id="rId12"/>
    <p:sldId id="1566" r:id="rId13"/>
    <p:sldId id="1569" r:id="rId14"/>
    <p:sldId id="1644" r:id="rId15"/>
    <p:sldId id="1570" r:id="rId16"/>
    <p:sldId id="1567" r:id="rId17"/>
    <p:sldId id="1571" r:id="rId18"/>
    <p:sldId id="1568" r:id="rId19"/>
    <p:sldId id="1563" r:id="rId20"/>
    <p:sldId id="1572" r:id="rId21"/>
    <p:sldId id="1573" r:id="rId22"/>
    <p:sldId id="1574" r:id="rId23"/>
    <p:sldId id="1565" r:id="rId24"/>
    <p:sldId id="1577" r:id="rId25"/>
    <p:sldId id="1575" r:id="rId26"/>
    <p:sldId id="1578" r:id="rId27"/>
    <p:sldId id="1584" r:id="rId28"/>
    <p:sldId id="1642" r:id="rId29"/>
    <p:sldId id="1643" r:id="rId30"/>
    <p:sldId id="1523" r:id="rId31"/>
    <p:sldId id="1557" r:id="rId32"/>
    <p:sldId id="1580" r:id="rId33"/>
    <p:sldId id="1581" r:id="rId34"/>
    <p:sldId id="1582" r:id="rId35"/>
    <p:sldId id="1583" r:id="rId36"/>
    <p:sldId id="1585" r:id="rId37"/>
    <p:sldId id="1586" r:id="rId38"/>
    <p:sldId id="1590" r:id="rId39"/>
    <p:sldId id="1591" r:id="rId40"/>
    <p:sldId id="1556" r:id="rId41"/>
    <p:sldId id="1592" r:id="rId42"/>
    <p:sldId id="1593" r:id="rId43"/>
    <p:sldId id="1587" r:id="rId44"/>
    <p:sldId id="1588" r:id="rId45"/>
    <p:sldId id="1589" r:id="rId46"/>
    <p:sldId id="1521" r:id="rId47"/>
    <p:sldId id="1594" r:id="rId48"/>
    <p:sldId id="1595" r:id="rId49"/>
    <p:sldId id="1596" r:id="rId50"/>
    <p:sldId id="1599" r:id="rId51"/>
    <p:sldId id="1597" r:id="rId52"/>
    <p:sldId id="1598" r:id="rId53"/>
    <p:sldId id="1524" r:id="rId54"/>
    <p:sldId id="1601" r:id="rId55"/>
    <p:sldId id="1602" r:id="rId56"/>
    <p:sldId id="1605" r:id="rId57"/>
    <p:sldId id="1603" r:id="rId58"/>
    <p:sldId id="1604" r:id="rId59"/>
    <p:sldId id="1606" r:id="rId60"/>
    <p:sldId id="1607" r:id="rId61"/>
    <p:sldId id="1608" r:id="rId62"/>
    <p:sldId id="1609" r:id="rId63"/>
    <p:sldId id="1600" r:id="rId64"/>
    <p:sldId id="1610" r:id="rId65"/>
    <p:sldId id="1525" r:id="rId66"/>
    <p:sldId id="1611" r:id="rId67"/>
    <p:sldId id="1612" r:id="rId68"/>
    <p:sldId id="1613" r:id="rId69"/>
    <p:sldId id="1614" r:id="rId70"/>
    <p:sldId id="1615" r:id="rId71"/>
    <p:sldId id="1616" r:id="rId72"/>
    <p:sldId id="1617" r:id="rId73"/>
    <p:sldId id="1618" r:id="rId74"/>
    <p:sldId id="1619" r:id="rId75"/>
    <p:sldId id="1620" r:id="rId76"/>
    <p:sldId id="1621" r:id="rId77"/>
    <p:sldId id="1622" r:id="rId78"/>
    <p:sldId id="1623" r:id="rId79"/>
    <p:sldId id="1624" r:id="rId80"/>
    <p:sldId id="1633" r:id="rId81"/>
    <p:sldId id="1625" r:id="rId82"/>
    <p:sldId id="1634" r:id="rId83"/>
    <p:sldId id="1626" r:id="rId84"/>
    <p:sldId id="1635" r:id="rId85"/>
    <p:sldId id="1636" r:id="rId86"/>
    <p:sldId id="1637" r:id="rId87"/>
    <p:sldId id="1628" r:id="rId88"/>
    <p:sldId id="1638" r:id="rId89"/>
    <p:sldId id="1629" r:id="rId90"/>
    <p:sldId id="1639" r:id="rId91"/>
    <p:sldId id="1630" r:id="rId92"/>
    <p:sldId id="1640" r:id="rId93"/>
    <p:sldId id="1641" r:id="rId94"/>
    <p:sldId id="1631" r:id="rId9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482"/>
    <a:srgbClr val="2E75B6"/>
    <a:srgbClr val="0000FF"/>
    <a:srgbClr val="224354"/>
    <a:srgbClr val="C82E2E"/>
    <a:srgbClr val="E79E9E"/>
    <a:srgbClr val="C00000"/>
    <a:srgbClr val="FFE07D"/>
    <a:srgbClr val="7F7F7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7538" autoAdjust="0"/>
  </p:normalViewPr>
  <p:slideViewPr>
    <p:cSldViewPr snapToGrid="0">
      <p:cViewPr varScale="1">
        <p:scale>
          <a:sx n="77" d="100"/>
          <a:sy n="77" d="100"/>
        </p:scale>
        <p:origin x="72" y="1892"/>
      </p:cViewPr>
      <p:guideLst>
        <p:guide pos="3840"/>
        <p:guide orient="horz" pos="23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16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6351" cy="497679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36" y="4"/>
            <a:ext cx="2946351" cy="497679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8C2C087-455B-4293-AB43-1725E0255A95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961"/>
            <a:ext cx="2946351" cy="497679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36" y="9428961"/>
            <a:ext cx="2946351" cy="497679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373122-606F-4F3B-AB5E-AD3D1656A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6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4"/>
            <a:ext cx="2945660" cy="49805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4"/>
            <a:ext cx="2945660" cy="49805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DBD85FA-6B8D-4157-B5A1-98AF78419BB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28588"/>
            <a:ext cx="2945660" cy="49805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28588"/>
            <a:ext cx="2945660" cy="49805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E5942D6C-B34E-4C81-932E-8E04BE72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1425"/>
            <a:ext cx="5949950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7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986462"/>
            <a:ext cx="1104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2248976" y="4949824"/>
            <a:ext cx="1613976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6116" y="149690"/>
            <a:ext cx="12192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26163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2171700"/>
            <a:ext cx="1104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6116" y="821945"/>
            <a:ext cx="12192000" cy="7856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559884" y="937110"/>
            <a:ext cx="1104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/>
          <p:cNvSpPr/>
          <p:nvPr userDrawn="1"/>
        </p:nvSpPr>
        <p:spPr>
          <a:xfrm>
            <a:off x="-16116" y="6010276"/>
            <a:ext cx="12192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559884" y="6290160"/>
            <a:ext cx="1104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56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bg>
      <p:bgPr>
        <a:gradFill flip="none" rotWithShape="1">
          <a:gsLst>
            <a:gs pos="0">
              <a:schemeClr val="accent1">
                <a:lumMod val="41000"/>
                <a:lumOff val="59000"/>
              </a:schemeClr>
            </a:gs>
            <a:gs pos="19000">
              <a:schemeClr val="accent1">
                <a:lumMod val="8000"/>
                <a:lumOff val="92000"/>
              </a:schemeClr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0800000" flipH="1">
            <a:off x="-2" y="6629400"/>
            <a:ext cx="12192001" cy="228600"/>
          </a:xfrm>
          <a:prstGeom prst="rect">
            <a:avLst/>
          </a:prstGeom>
          <a:gradFill flip="none" rotWithShape="1">
            <a:gsLst>
              <a:gs pos="0">
                <a:srgbClr val="72A4D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 fontScale="4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3880"/>
          </a:xfrm>
          <a:prstGeom prst="rect">
            <a:avLst/>
          </a:prstGeom>
          <a:gradFill flip="none" rotWithShape="1">
            <a:gsLst>
              <a:gs pos="66000">
                <a:schemeClr val="accent1">
                  <a:lumMod val="75000"/>
                </a:schemeClr>
              </a:gs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6000" y="6629400"/>
            <a:ext cx="576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730971"/>
            <a:ext cx="11040000" cy="515759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680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86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83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40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820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7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94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405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68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1028246"/>
            <a:ext cx="1104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0387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901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872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4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295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7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1028246"/>
            <a:ext cx="1104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914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6551">
            <a:off x="2775222" y="978538"/>
            <a:ext cx="6818900" cy="531551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4009" y="2228043"/>
            <a:ext cx="6921327" cy="311843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839322"/>
            <a:ext cx="12192000" cy="599327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내용 개체 틀 2"/>
          <p:cNvSpPr>
            <a:spLocks noGrp="1"/>
          </p:cNvSpPr>
          <p:nvPr userDrawn="1">
            <p:ph idx="1"/>
          </p:nvPr>
        </p:nvSpPr>
        <p:spPr>
          <a:xfrm>
            <a:off x="576000" y="1028246"/>
            <a:ext cx="11040000" cy="15117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30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2028826"/>
            <a:ext cx="1104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12192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76000" y="955563"/>
            <a:ext cx="11040000" cy="777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974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1543320"/>
            <a:ext cx="11040000" cy="46288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12192000" cy="587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76000" y="955563"/>
            <a:ext cx="11040000" cy="4541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25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1323976"/>
            <a:ext cx="1104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116" y="6010276"/>
            <a:ext cx="12192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59884" y="6290160"/>
            <a:ext cx="1104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0380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31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2171700"/>
            <a:ext cx="1104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6116" y="821945"/>
            <a:ext cx="12192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559884" y="937110"/>
            <a:ext cx="1104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/>
          <p:cNvSpPr/>
          <p:nvPr userDrawn="1"/>
        </p:nvSpPr>
        <p:spPr>
          <a:xfrm>
            <a:off x="-16116" y="6010276"/>
            <a:ext cx="12192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559884" y="6290160"/>
            <a:ext cx="1104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85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11667" y="2028826"/>
            <a:ext cx="57912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11667" y="821945"/>
            <a:ext cx="57912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381000" y="955563"/>
            <a:ext cx="5452533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223000" y="820676"/>
            <a:ext cx="57912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내용 개체 틀 2"/>
          <p:cNvSpPr>
            <a:spLocks noGrp="1"/>
          </p:cNvSpPr>
          <p:nvPr>
            <p:ph idx="11"/>
          </p:nvPr>
        </p:nvSpPr>
        <p:spPr>
          <a:xfrm>
            <a:off x="6392334" y="954294"/>
            <a:ext cx="5452533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2"/>
          </p:nvPr>
        </p:nvSpPr>
        <p:spPr>
          <a:xfrm>
            <a:off x="6231467" y="2028826"/>
            <a:ext cx="57912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162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71600" y="149690"/>
            <a:ext cx="106426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76000" y="1409246"/>
            <a:ext cx="1104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2248976" y="4949824"/>
            <a:ext cx="1613976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9467"/>
            <a:ext cx="1609484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6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6116" y="149690"/>
            <a:ext cx="12192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930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6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212267" y="6230784"/>
            <a:ext cx="3147400" cy="533400"/>
            <a:chOff x="151036" y="6144084"/>
            <a:chExt cx="2360550" cy="53340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649057" y="6178969"/>
              <a:ext cx="186252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과학기술과</a:t>
              </a:r>
              <a:r>
                <a:rPr lang="en-US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 ICT</a:t>
              </a:r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로</a:t>
              </a:r>
              <a:r>
                <a:rPr lang="en-US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창조경제와 국민행복 실현</a:t>
              </a:r>
              <a:endParaRPr lang="ko-KR" altLang="en-US" sz="900" b="1" dirty="0">
                <a:solidFill>
                  <a:srgbClr val="0066CC"/>
                </a:solidFill>
                <a:latin typeface="+mn-ea"/>
                <a:ea typeface="+mn-ea"/>
              </a:endParaRPr>
            </a:p>
          </p:txBody>
        </p:sp>
        <p:pic>
          <p:nvPicPr>
            <p:cNvPr id="10" name="Picture 1"/>
            <p:cNvPicPr>
              <a:picLocks noChangeAspect="1" noChangeArrowheads="1"/>
            </p:cNvPicPr>
            <p:nvPr userDrawn="1"/>
          </p:nvPicPr>
          <p:blipFill rotWithShape="1">
            <a:blip r:embed="rId1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1036" y="6144084"/>
              <a:ext cx="176529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1" y="6284105"/>
            <a:ext cx="3221164" cy="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75" r:id="rId3"/>
    <p:sldLayoutId id="2147483667" r:id="rId4"/>
    <p:sldLayoutId id="2147483671" r:id="rId5"/>
    <p:sldLayoutId id="2147483668" r:id="rId6"/>
    <p:sldLayoutId id="2147483669" r:id="rId7"/>
    <p:sldLayoutId id="2147483670" r:id="rId8"/>
    <p:sldLayoutId id="2147483665" r:id="rId9"/>
    <p:sldLayoutId id="2147483673" r:id="rId10"/>
    <p:sldLayoutId id="2147483672" r:id="rId11"/>
    <p:sldLayoutId id="214748367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0442BBC8-B787-46F5-8950-CC36AAA8263D}"/>
              </a:ext>
            </a:extLst>
          </p:cNvPr>
          <p:cNvGrpSpPr/>
          <p:nvPr userDrawn="1"/>
        </p:nvGrpSpPr>
        <p:grpSpPr>
          <a:xfrm>
            <a:off x="212267" y="6230784"/>
            <a:ext cx="3147400" cy="533400"/>
            <a:chOff x="151036" y="6144084"/>
            <a:chExt cx="2360550" cy="533400"/>
          </a:xfrm>
        </p:grpSpPr>
        <p:sp>
          <p:nvSpPr>
            <p:cNvPr id="8" name="직사각형 8">
              <a:extLst>
                <a:ext uri="{FF2B5EF4-FFF2-40B4-BE49-F238E27FC236}">
                  <a16:creationId xmlns:a16="http://schemas.microsoft.com/office/drawing/2014/main" id="{78031B8F-C3CB-4250-9049-14F45E464B95}"/>
                </a:ext>
              </a:extLst>
            </p:cNvPr>
            <p:cNvSpPr/>
            <p:nvPr userDrawn="1"/>
          </p:nvSpPr>
          <p:spPr>
            <a:xfrm>
              <a:off x="649057" y="6178969"/>
              <a:ext cx="186252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과학기술과</a:t>
              </a:r>
              <a:r>
                <a:rPr lang="en-US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 ICT</a:t>
              </a:r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로</a:t>
              </a:r>
              <a:r>
                <a:rPr lang="en-US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ko-KR" altLang="ko-KR" sz="900" b="1" kern="1200" dirty="0">
                  <a:solidFill>
                    <a:srgbClr val="0066CC"/>
                  </a:solidFill>
                  <a:latin typeface="+mn-ea"/>
                  <a:ea typeface="+mn-ea"/>
                  <a:cs typeface="+mn-cs"/>
                </a:rPr>
                <a:t>창조경제와 국민행복 실현</a:t>
              </a:r>
              <a:endParaRPr lang="ko-KR" altLang="en-US" sz="900" b="1" dirty="0">
                <a:solidFill>
                  <a:srgbClr val="0066CC"/>
                </a:solidFill>
                <a:latin typeface="+mn-ea"/>
                <a:ea typeface="+mn-ea"/>
              </a:endParaRPr>
            </a:p>
          </p:txBody>
        </p:sp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1B5C858C-87C2-45E9-9A03-2D8C655CBD3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1036" y="6144084"/>
              <a:ext cx="176529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그림 10">
            <a:extLst>
              <a:ext uri="{FF2B5EF4-FFF2-40B4-BE49-F238E27FC236}">
                <a16:creationId xmlns:a16="http://schemas.microsoft.com/office/drawing/2014/main" id="{46587683-B70F-4992-8082-7BFF1678F8A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1" y="6284105"/>
            <a:ext cx="3221164" cy="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 descr="C++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580915" y="4007315"/>
            <a:ext cx="1438275" cy="5570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357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C++ </a:t>
            </a:r>
            <a:r>
              <a:rPr lang="ko-KR" altLang="en-US" sz="3200" dirty="0"/>
              <a:t>연산자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신규 연산자</a:t>
            </a:r>
            <a:r>
              <a:rPr lang="en-US" altLang="ko-KR" dirty="0"/>
              <a:t>(Operator)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에서는 </a:t>
            </a:r>
            <a:r>
              <a:rPr lang="en-US" altLang="ko-KR" dirty="0"/>
              <a:t>C </a:t>
            </a:r>
            <a:r>
              <a:rPr lang="ko-KR" altLang="en-US" dirty="0"/>
              <a:t>언어의 모든 연산자를 포함 하고 있으며</a:t>
            </a:r>
            <a:r>
              <a:rPr lang="en-US" altLang="ko-KR" dirty="0"/>
              <a:t>, </a:t>
            </a:r>
            <a:r>
              <a:rPr lang="ko-KR" altLang="en-US" dirty="0"/>
              <a:t>새로운 기능에 대응하기 위한 새로운 연산자가 추가됨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범위 지정 연산자</a:t>
            </a:r>
            <a:r>
              <a:rPr lang="en-US" altLang="ko-KR" dirty="0"/>
              <a:t>(Scope resolution)</a:t>
            </a:r>
          </a:p>
          <a:p>
            <a:pPr lvl="1"/>
            <a:r>
              <a:rPr lang="ko-KR" altLang="en-US" dirty="0"/>
              <a:t>여러 범위에서 사용된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r>
              <a:rPr lang="ko-KR" altLang="en-US" dirty="0"/>
              <a:t>를 식별하고 구분하는데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멤버 포인터 연산자</a:t>
            </a:r>
            <a:r>
              <a:rPr lang="en-US" altLang="ko-KR" dirty="0"/>
              <a:t>(Pointer-to-member)</a:t>
            </a:r>
          </a:p>
          <a:p>
            <a:pPr lvl="1"/>
            <a:r>
              <a:rPr lang="ko-KR" altLang="en-US" dirty="0"/>
              <a:t>이 연산자를 사용하여 클래스의 멤버를 가리키는 포인터를 정의 할 수 있음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403" y="2607214"/>
            <a:ext cx="2983788" cy="2036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9825" y="5781676"/>
            <a:ext cx="3486668" cy="85770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373084" y="2705100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409825" y="539496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403576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(1/6)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인수</a:t>
            </a:r>
            <a:r>
              <a:rPr lang="en-US" altLang="ko-KR" dirty="0"/>
              <a:t>(Default Parameter)</a:t>
            </a:r>
          </a:p>
          <a:p>
            <a:pPr lvl="1"/>
            <a:r>
              <a:rPr lang="ko-KR" altLang="en-US" dirty="0"/>
              <a:t>기본값이 미리 정의되어 있는 인수</a:t>
            </a:r>
            <a:endParaRPr lang="en-US" altLang="ko-KR" dirty="0"/>
          </a:p>
          <a:p>
            <a:pPr lvl="1"/>
            <a:r>
              <a:rPr lang="ko-KR" altLang="en-US" dirty="0"/>
              <a:t>함수를 호출할 때</a:t>
            </a:r>
            <a:r>
              <a:rPr lang="en-US" altLang="ko-KR" dirty="0"/>
              <a:t> </a:t>
            </a:r>
            <a:r>
              <a:rPr lang="ko-KR" altLang="en-US" dirty="0"/>
              <a:t>인수를 전달하지 않으면</a:t>
            </a:r>
            <a:r>
              <a:rPr lang="en-US" altLang="ko-KR" dirty="0"/>
              <a:t>, </a:t>
            </a:r>
            <a:r>
              <a:rPr lang="ko-KR" altLang="en-US" dirty="0"/>
              <a:t>함수는 자동으로 미리 정의되어 있는 기본 인수 값을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 인수 설정 조건</a:t>
            </a:r>
            <a:endParaRPr lang="en-US" altLang="ko-KR" dirty="0"/>
          </a:p>
          <a:p>
            <a:pPr lvl="1"/>
            <a:r>
              <a:rPr lang="ko-KR" altLang="en-US" dirty="0"/>
              <a:t>함수의 원형에만 지정 가능</a:t>
            </a:r>
            <a:endParaRPr lang="en-US" altLang="ko-KR" dirty="0"/>
          </a:p>
          <a:p>
            <a:pPr lvl="1"/>
            <a:r>
              <a:rPr lang="ko-KR" altLang="en-US" dirty="0"/>
              <a:t>인수의 가장 오른쪽부터 시작하여 순서대로만 지정 가능</a:t>
            </a:r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19EBB-324D-4B70-89C0-25C3A2844D0A}"/>
              </a:ext>
            </a:extLst>
          </p:cNvPr>
          <p:cNvSpPr/>
          <p:nvPr/>
        </p:nvSpPr>
        <p:spPr>
          <a:xfrm>
            <a:off x="2158538" y="4569151"/>
            <a:ext cx="8165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오류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4.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오류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ED175-F1C7-4654-8F0D-AC43CB548670}"/>
              </a:ext>
            </a:extLst>
          </p:cNvPr>
          <p:cNvSpPr txBox="1"/>
          <p:nvPr/>
        </p:nvSpPr>
        <p:spPr>
          <a:xfrm>
            <a:off x="1867593" y="4261699"/>
            <a:ext cx="211143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원형 예제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(2/6)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인수가 설정된 함수의 호출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FA20C-C837-4563-846A-49CAF3992812}"/>
              </a:ext>
            </a:extLst>
          </p:cNvPr>
          <p:cNvSpPr/>
          <p:nvPr/>
        </p:nvSpPr>
        <p:spPr>
          <a:xfrm>
            <a:off x="1884218" y="2208475"/>
            <a:ext cx="8248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함수의 원형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가능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Display(1,2,'a',4)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 같음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가능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Display(3,4,'b',4)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 같음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가능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Display(5,6,'c',8)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 같음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4.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오류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인수의 전달은 건너뛸 수 없음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BF51-8788-4818-86A2-F0FDDEBA5608}"/>
              </a:ext>
            </a:extLst>
          </p:cNvPr>
          <p:cNvSpPr txBox="1"/>
          <p:nvPr/>
        </p:nvSpPr>
        <p:spPr>
          <a:xfrm>
            <a:off x="1438102" y="1821513"/>
            <a:ext cx="27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함수 호출 예제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0347-D81E-4C65-8FD4-EC6DA430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  <a:r>
              <a:rPr lang="ko-KR" altLang="en-US" dirty="0"/>
              <a:t> 오류 발생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0EC3B-F41F-4B82-8728-C43FD8CA7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F456-33C4-4DDF-8C59-6F30BCAD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컴파일을 도와주는 </a:t>
            </a:r>
            <a:r>
              <a:rPr lang="en-US" altLang="ko-KR" dirty="0"/>
              <a:t>extension</a:t>
            </a:r>
            <a:r>
              <a:rPr lang="ko-KR" altLang="en-US" dirty="0"/>
              <a:t>을 설치</a:t>
            </a:r>
            <a:endParaRPr lang="en-US" altLang="ko-KR" dirty="0"/>
          </a:p>
          <a:p>
            <a:pPr lvl="1"/>
            <a:r>
              <a:rPr lang="en-US" dirty="0"/>
              <a:t>Extension &gt; “code runner” </a:t>
            </a:r>
            <a:r>
              <a:rPr lang="ko-KR" altLang="en-US" dirty="0"/>
              <a:t>검색 </a:t>
            </a:r>
            <a:r>
              <a:rPr lang="en-US" altLang="ko-KR" dirty="0"/>
              <a:t>&gt; code runner install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br>
              <a:rPr lang="en-US" altLang="ko-KR" dirty="0"/>
            </a:br>
            <a:r>
              <a:rPr lang="en-US" altLang="ko-KR" dirty="0"/>
              <a:t>                                     </a:t>
            </a:r>
            <a:r>
              <a:rPr lang="en-US" altLang="ko-KR" dirty="0" err="1"/>
              <a:t>cpp</a:t>
            </a:r>
            <a:r>
              <a:rPr lang="ko-KR" altLang="en-US" dirty="0"/>
              <a:t> 소스코드에서 </a:t>
            </a:r>
            <a:r>
              <a:rPr lang="ko-KR" altLang="en-US" dirty="0" err="1"/>
              <a:t>마우스오른쪽</a:t>
            </a:r>
            <a:r>
              <a:rPr lang="ko-KR" altLang="en-US" dirty="0"/>
              <a:t> 버튼 클릭 </a:t>
            </a:r>
            <a:r>
              <a:rPr lang="en-US" altLang="ko-KR" dirty="0"/>
              <a:t>&gt; Run code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ctrl+alt+n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AE45-A480-4D1F-A787-31F54753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5" y="2202996"/>
            <a:ext cx="3434111" cy="2452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2320-1131-4CF8-9354-F98ACB74684F}"/>
              </a:ext>
            </a:extLst>
          </p:cNvPr>
          <p:cNvSpPr txBox="1"/>
          <p:nvPr/>
        </p:nvSpPr>
        <p:spPr>
          <a:xfrm>
            <a:off x="1463040" y="1857597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runner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758C4-EC6C-42E5-90FA-4E7B8ED63BCF}"/>
              </a:ext>
            </a:extLst>
          </p:cNvPr>
          <p:cNvCxnSpPr>
            <a:cxnSpLocks/>
          </p:cNvCxnSpPr>
          <p:nvPr/>
        </p:nvCxnSpPr>
        <p:spPr>
          <a:xfrm flipH="1">
            <a:off x="1889280" y="2119745"/>
            <a:ext cx="230465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FD7AC2-78C4-4238-A5DD-BD392CC8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6" y="2226929"/>
            <a:ext cx="4118353" cy="19761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49A05B-25F8-431E-A0F4-5DD4DBC78E71}"/>
              </a:ext>
            </a:extLst>
          </p:cNvPr>
          <p:cNvSpPr/>
          <p:nvPr/>
        </p:nvSpPr>
        <p:spPr>
          <a:xfrm>
            <a:off x="3449782" y="3041101"/>
            <a:ext cx="440574" cy="55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80398-608A-4A2A-83EA-D7E3A619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34" y="4762744"/>
            <a:ext cx="4675531" cy="157083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19C37D-2FAA-4CF9-96F8-89E7B3BDA149}"/>
              </a:ext>
            </a:extLst>
          </p:cNvPr>
          <p:cNvSpPr/>
          <p:nvPr/>
        </p:nvSpPr>
        <p:spPr>
          <a:xfrm rot="5400000">
            <a:off x="5508958" y="4264327"/>
            <a:ext cx="440574" cy="55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AB808B-F670-474A-AB8F-64CCD7DCE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861" y="4655003"/>
            <a:ext cx="3883257" cy="197617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8BD07A-C8D2-4C2C-BB57-C3A24822B5BC}"/>
              </a:ext>
            </a:extLst>
          </p:cNvPr>
          <p:cNvSpPr/>
          <p:nvPr/>
        </p:nvSpPr>
        <p:spPr>
          <a:xfrm>
            <a:off x="8433765" y="5413897"/>
            <a:ext cx="440574" cy="55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3B5F6-ADE5-4FBC-B99C-3060680BBF4E}"/>
              </a:ext>
            </a:extLst>
          </p:cNvPr>
          <p:cNvSpPr txBox="1"/>
          <p:nvPr/>
        </p:nvSpPr>
        <p:spPr>
          <a:xfrm>
            <a:off x="8940861" y="4285671"/>
            <a:ext cx="3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ko-KR" altLang="en-US" dirty="0"/>
              <a:t>탭에서 실행 결과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2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(3/6)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7E158-6255-4ED3-91B1-EF2A0094F07B}"/>
              </a:ext>
            </a:extLst>
          </p:cNvPr>
          <p:cNvSpPr/>
          <p:nvPr/>
        </p:nvSpPr>
        <p:spPr>
          <a:xfrm>
            <a:off x="1985356" y="896092"/>
            <a:ext cx="7772400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multi(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multi(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//multi(3,2)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 같음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multi(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//3*3*3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multi(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//3*3*3*3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multi(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result =x;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*= 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1145" y="5274817"/>
            <a:ext cx="1278760" cy="139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41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(4/6)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61332" y="1028246"/>
            <a:ext cx="9541748" cy="4624161"/>
          </a:xfrm>
        </p:spPr>
        <p:txBody>
          <a:bodyPr/>
          <a:lstStyle/>
          <a:p>
            <a:r>
              <a:rPr lang="ko-KR" altLang="en-US" dirty="0"/>
              <a:t>함수 오버로딩</a:t>
            </a:r>
            <a:r>
              <a:rPr lang="en-US" altLang="ko-KR" dirty="0"/>
              <a:t>(Overloading)</a:t>
            </a:r>
          </a:p>
          <a:p>
            <a:pPr lvl="1"/>
            <a:r>
              <a:rPr lang="ko-KR" altLang="en-US" dirty="0"/>
              <a:t>같은 이름으로 함수를 중복하여 정의하는 것</a:t>
            </a:r>
            <a:endParaRPr lang="en-US" altLang="ko-KR" dirty="0"/>
          </a:p>
          <a:p>
            <a:pPr lvl="1"/>
            <a:r>
              <a:rPr lang="ko-KR" altLang="en-US" dirty="0"/>
              <a:t>함수의 매개변수의 형식을 조금씩 달리하여</a:t>
            </a:r>
            <a:r>
              <a:rPr lang="en-US" altLang="ko-KR" dirty="0"/>
              <a:t>, </a:t>
            </a:r>
            <a:r>
              <a:rPr lang="ko-KR" altLang="en-US" dirty="0"/>
              <a:t>하나의 이름으로 작성할 수 있는 기능</a:t>
            </a:r>
            <a:endParaRPr lang="en-US" altLang="ko-KR" dirty="0"/>
          </a:p>
          <a:p>
            <a:pPr lvl="2"/>
            <a:r>
              <a:rPr lang="ko-KR" altLang="en-US" dirty="0"/>
              <a:t>객체 지향의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5896F-6F42-41F8-B144-494DC9A8FA55}"/>
              </a:ext>
            </a:extLst>
          </p:cNvPr>
          <p:cNvSpPr/>
          <p:nvPr/>
        </p:nvSpPr>
        <p:spPr>
          <a:xfrm>
            <a:off x="1468582" y="2966580"/>
            <a:ext cx="107234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str,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문자열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을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2.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str1,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str2);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문자열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과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star2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 연달아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3.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   // x*y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4.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// x/y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 출력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A6E55-258F-466B-9574-FA1A853C6B70}"/>
              </a:ext>
            </a:extLst>
          </p:cNvPr>
          <p:cNvSpPr txBox="1"/>
          <p:nvPr/>
        </p:nvSpPr>
        <p:spPr>
          <a:xfrm>
            <a:off x="1238596" y="2518756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원형 예제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CA2DD-20D5-4898-A129-A80AE0D1D4B1}"/>
              </a:ext>
            </a:extLst>
          </p:cNvPr>
          <p:cNvSpPr/>
          <p:nvPr/>
        </p:nvSpPr>
        <p:spPr>
          <a:xfrm>
            <a:off x="1468582" y="4658693"/>
            <a:ext cx="9375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"C++"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display()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함수 호출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C++C++C++"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"C++"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programming"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display()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함수 호출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C++ programming"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//3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display()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함수 호출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 12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4.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4.2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2.1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//4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display()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함수 호출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 2.0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5.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4.2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//3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 모두 호출 가능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컴파일 오류 발생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FF0A2-34D0-4723-B7F9-CEF8B406E5CC}"/>
              </a:ext>
            </a:extLst>
          </p:cNvPr>
          <p:cNvSpPr txBox="1"/>
          <p:nvPr/>
        </p:nvSpPr>
        <p:spPr>
          <a:xfrm>
            <a:off x="1238596" y="4289361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호출 예제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(5/6)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49308" y="953913"/>
            <a:ext cx="8447080" cy="4624161"/>
          </a:xfrm>
        </p:spPr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409970" y="914401"/>
            <a:ext cx="0" cy="57610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8AF2837-85F3-4EA2-8DCA-A1A27EEF37FC}"/>
              </a:ext>
            </a:extLst>
          </p:cNvPr>
          <p:cNvSpPr/>
          <p:nvPr/>
        </p:nvSpPr>
        <p:spPr>
          <a:xfrm>
            <a:off x="881530" y="1234149"/>
            <a:ext cx="4284980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shift(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shift(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shift(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temp;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temp = 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temp;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b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8C004-6FD5-406B-AA9A-D5C7A60A88F9}"/>
              </a:ext>
            </a:extLst>
          </p:cNvPr>
          <p:cNvSpPr/>
          <p:nvPr/>
        </p:nvSpPr>
        <p:spPr>
          <a:xfrm>
            <a:off x="5593675" y="987927"/>
            <a:ext cx="6096000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temp;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temp =a;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a=b;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b=c;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c=temp;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shift(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temp;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temp =a;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a=b;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b=c;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c=d;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d=temp;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b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543" y="3865638"/>
            <a:ext cx="1148297" cy="1607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809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 </a:t>
            </a:r>
            <a:r>
              <a:rPr lang="en-US" altLang="ko-KR" sz="3200" dirty="0"/>
              <a:t>– Function (6/6)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일반적인 함수의 호출 과정을 거치지 않고</a:t>
            </a:r>
            <a:r>
              <a:rPr lang="en-US" altLang="ko-KR" dirty="0"/>
              <a:t>, </a:t>
            </a:r>
            <a:r>
              <a:rPr lang="ko-KR" altLang="en-US" dirty="0"/>
              <a:t>함수의 모든 코드를 호출된 자리에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바로 삽입하는 함수</a:t>
            </a:r>
            <a:endParaRPr lang="en-US" altLang="ko-KR" dirty="0"/>
          </a:p>
          <a:p>
            <a:pPr lvl="2"/>
            <a:r>
              <a:rPr lang="ko-KR" altLang="en-US" dirty="0"/>
              <a:t>함수 호출로 인한 시간 비용은 절약되나</a:t>
            </a:r>
            <a:r>
              <a:rPr lang="en-US" altLang="ko-KR" dirty="0"/>
              <a:t>, </a:t>
            </a:r>
            <a:r>
              <a:rPr lang="ko-KR" altLang="en-US" dirty="0"/>
              <a:t>일반적인 함수 호출의 이점을 포기해야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85773" y="2258980"/>
            <a:ext cx="5678008" cy="791790"/>
            <a:chOff x="646631" y="2657368"/>
            <a:chExt cx="3610612" cy="5034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4650"/>
            <a:stretch/>
          </p:blipFill>
          <p:spPr>
            <a:xfrm>
              <a:off x="646631" y="2657368"/>
              <a:ext cx="1620866" cy="35929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65933" y="2769180"/>
              <a:ext cx="1620866" cy="27346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36377" y="2777726"/>
              <a:ext cx="1620866" cy="383137"/>
            </a:xfrm>
            <a:prstGeom prst="rect">
              <a:avLst/>
            </a:prstGeom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2149573" y="213544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1F86B-275E-44A6-B178-3F3273E7E36E}"/>
              </a:ext>
            </a:extLst>
          </p:cNvPr>
          <p:cNvSpPr/>
          <p:nvPr/>
        </p:nvSpPr>
        <p:spPr>
          <a:xfrm>
            <a:off x="1865141" y="2907759"/>
            <a:ext cx="7262233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y){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x-y;}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계산결과는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 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num2 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sub(num1, num2);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print(result);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7140" y="5888817"/>
            <a:ext cx="1644843" cy="786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07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control(1/8)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(Conditional statements)</a:t>
            </a:r>
          </a:p>
          <a:p>
            <a:pPr lvl="1"/>
            <a:r>
              <a:rPr lang="ko-KR" altLang="en-US" dirty="0"/>
              <a:t>주어진 조건식의 결과에 따라 별도의 명령을 수행하도록 제어하는 명령문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if /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조건식의 결과가 참</a:t>
            </a:r>
            <a:r>
              <a:rPr lang="en-US" altLang="ko-KR" dirty="0"/>
              <a:t>(true)</a:t>
            </a:r>
            <a:r>
              <a:rPr lang="ko-KR" altLang="en-US" dirty="0"/>
              <a:t>면 명령문을 실행</a:t>
            </a:r>
            <a:r>
              <a:rPr lang="en-US" altLang="ko-KR" dirty="0"/>
              <a:t>, </a:t>
            </a:r>
            <a:r>
              <a:rPr lang="ko-KR" altLang="en-US" dirty="0"/>
              <a:t>거짓이면 실행하지 않음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else</a:t>
            </a:r>
            <a:r>
              <a:rPr lang="ko-KR" altLang="en-US" dirty="0"/>
              <a:t>문은</a:t>
            </a:r>
            <a:r>
              <a:rPr lang="en-US" altLang="ko-KR" dirty="0"/>
              <a:t> </a:t>
            </a:r>
            <a:r>
              <a:rPr lang="ko-KR" altLang="en-US" dirty="0"/>
              <a:t>조건식이 거짓이면 명령문을 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9735" y="3340325"/>
            <a:ext cx="3048000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5488" y="3340326"/>
            <a:ext cx="4600575" cy="28289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426361" y="3048165"/>
            <a:ext cx="42352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If </a:t>
            </a:r>
            <a:r>
              <a:rPr lang="ko-KR" altLang="en-US" sz="1600" dirty="0"/>
              <a:t>문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49363" y="3048165"/>
            <a:ext cx="42352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If / else </a:t>
            </a:r>
            <a:r>
              <a:rPr lang="ko-KR" altLang="en-US" sz="16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9888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control(2/8)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/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/ else </a:t>
            </a:r>
            <a:r>
              <a:rPr lang="ko-KR" altLang="en-US" dirty="0"/>
              <a:t>문을 중첩하여 여러 번 사용한 구문 형태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주어진 조건 값에 따라 다른 명령을 수행하도록 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en-US" altLang="ko-KR" dirty="0"/>
              <a:t>if / else</a:t>
            </a:r>
            <a:r>
              <a:rPr lang="ko-KR" altLang="en-US" dirty="0"/>
              <a:t>의 낮은 </a:t>
            </a:r>
            <a:r>
              <a:rPr lang="ko-KR" altLang="en-US" dirty="0" err="1"/>
              <a:t>가독성</a:t>
            </a:r>
            <a:r>
              <a:rPr lang="ko-KR" altLang="en-US" dirty="0"/>
              <a:t> 또는 실행 성능을 우선시 사용</a:t>
            </a:r>
            <a:endParaRPr lang="en-US" altLang="ko-KR" dirty="0"/>
          </a:p>
          <a:p>
            <a:pPr lvl="2"/>
            <a:r>
              <a:rPr lang="ko-KR" altLang="en-US" dirty="0"/>
              <a:t>조건 값은 </a:t>
            </a:r>
            <a:r>
              <a:rPr lang="en-US" altLang="ko-KR" dirty="0" err="1"/>
              <a:t>int</a:t>
            </a:r>
            <a:r>
              <a:rPr lang="ko-KR" altLang="en-US" dirty="0"/>
              <a:t>로 승격할 수 있는 값만 사용 가능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43578" y="2956683"/>
            <a:ext cx="42352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다중 </a:t>
            </a:r>
            <a:r>
              <a:rPr lang="en-US" altLang="ko-KR" sz="1600" dirty="0"/>
              <a:t>if / else </a:t>
            </a:r>
            <a:r>
              <a:rPr lang="ko-KR" altLang="en-US" sz="1600" dirty="0"/>
              <a:t>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32" y="3328256"/>
            <a:ext cx="5400942" cy="3300985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30398" y="2956682"/>
            <a:ext cx="3375664" cy="3526668"/>
            <a:chOff x="5768336" y="2956682"/>
            <a:chExt cx="3375664" cy="3526668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5832942" y="2956682"/>
              <a:ext cx="3311058" cy="367775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/>
                <a:t>Switch </a:t>
              </a:r>
              <a:r>
                <a:rPr lang="ko-KR" altLang="en-US" sz="1600" dirty="0"/>
                <a:t>문</a:t>
              </a:r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5832942" y="3340325"/>
              <a:ext cx="956618" cy="6409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평균 성적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32942" y="4065158"/>
              <a:ext cx="3049120" cy="219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921202" y="4195536"/>
              <a:ext cx="1309423" cy="521037"/>
              <a:chOff x="6400726" y="4196484"/>
              <a:chExt cx="1309423" cy="521037"/>
            </a:xfrm>
          </p:grpSpPr>
          <p:sp>
            <p:nvSpPr>
              <p:cNvPr id="12" name="순서도: 판단 11"/>
              <p:cNvSpPr/>
              <p:nvPr/>
            </p:nvSpPr>
            <p:spPr>
              <a:xfrm>
                <a:off x="6400726" y="4196484"/>
                <a:ext cx="777667" cy="52103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13738" y="4324179"/>
                <a:ext cx="119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100</a:t>
                </a:r>
                <a:r>
                  <a:rPr lang="ko-KR" altLang="en-US" sz="1200" dirty="0"/>
                  <a:t>점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921202" y="4872750"/>
              <a:ext cx="1326589" cy="521037"/>
              <a:chOff x="6396453" y="4872750"/>
              <a:chExt cx="1326589" cy="521037"/>
            </a:xfrm>
          </p:grpSpPr>
          <p:sp>
            <p:nvSpPr>
              <p:cNvPr id="13" name="순서도: 판단 12"/>
              <p:cNvSpPr/>
              <p:nvPr/>
            </p:nvSpPr>
            <p:spPr>
              <a:xfrm>
                <a:off x="6396453" y="4872750"/>
                <a:ext cx="777667" cy="52103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26631" y="4992483"/>
                <a:ext cx="119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50</a:t>
                </a:r>
                <a:r>
                  <a:rPr lang="ko-KR" altLang="en-US" sz="1200" dirty="0"/>
                  <a:t>점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924216" y="5554477"/>
              <a:ext cx="1375872" cy="521037"/>
              <a:chOff x="6396453" y="5554477"/>
              <a:chExt cx="1375872" cy="521037"/>
            </a:xfrm>
          </p:grpSpPr>
          <p:sp>
            <p:nvSpPr>
              <p:cNvPr id="14" name="순서도: 판단 13"/>
              <p:cNvSpPr/>
              <p:nvPr/>
            </p:nvSpPr>
            <p:spPr>
              <a:xfrm>
                <a:off x="6396453" y="5554477"/>
                <a:ext cx="777667" cy="52103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75914" y="5676495"/>
                <a:ext cx="119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</a:t>
                </a:r>
                <a:r>
                  <a:rPr lang="ko-KR" altLang="en-US" sz="1200" dirty="0"/>
                  <a:t>점</a:t>
                </a:r>
              </a:p>
            </p:txBody>
          </p:sp>
        </p:grpSp>
        <p:cxnSp>
          <p:nvCxnSpPr>
            <p:cNvPr id="19" name="꺾인 연결선 18"/>
            <p:cNvCxnSpPr>
              <a:stCxn id="10" idx="2"/>
              <a:endCxn id="12" idx="0"/>
            </p:cNvCxnSpPr>
            <p:nvPr/>
          </p:nvCxnSpPr>
          <p:spPr>
            <a:xfrm rot="5400000">
              <a:off x="6182319" y="4066604"/>
              <a:ext cx="256650" cy="121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>
              <a:off x="6310036" y="4716573"/>
              <a:ext cx="0" cy="1561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14" idx="0"/>
            </p:cNvCxnSpPr>
            <p:nvPr/>
          </p:nvCxnSpPr>
          <p:spPr>
            <a:xfrm>
              <a:off x="6306860" y="5393788"/>
              <a:ext cx="6190" cy="1606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68336" y="4629707"/>
              <a:ext cx="1196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거짓</a:t>
              </a:r>
              <a:r>
                <a:rPr lang="en-US" altLang="ko-KR" sz="700" dirty="0"/>
                <a:t>(false)</a:t>
              </a:r>
              <a:endParaRPr lang="ko-KR" alt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68336" y="5332513"/>
              <a:ext cx="1196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거짓</a:t>
              </a:r>
              <a:r>
                <a:rPr lang="en-US" altLang="ko-KR" sz="700" dirty="0"/>
                <a:t>(false)</a:t>
              </a:r>
              <a:endParaRPr lang="ko-KR" altLang="en-US" sz="7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0625" y="4284430"/>
              <a:ext cx="1554452" cy="35460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30625" y="4958159"/>
              <a:ext cx="1554452" cy="35460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0625" y="5623673"/>
              <a:ext cx="1554452" cy="35460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0625" y="4323231"/>
              <a:ext cx="1554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우등생 반으로 이동</a:t>
              </a:r>
              <a:r>
                <a:rPr lang="en-US" altLang="ko-KR" sz="1200" dirty="0"/>
                <a:t>!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30625" y="5009575"/>
              <a:ext cx="1554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좀더 노력하세요</a:t>
              </a:r>
              <a:r>
                <a:rPr lang="en-US" altLang="ko-KR" sz="1200" dirty="0"/>
                <a:t>!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0625" y="5669485"/>
              <a:ext cx="1554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보충 수업 대상</a:t>
              </a:r>
              <a:r>
                <a:rPr lang="en-US" altLang="ko-KR" sz="1200" dirty="0"/>
                <a:t>!</a:t>
              </a:r>
              <a:endParaRPr lang="ko-KR" altLang="en-US" sz="1200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6698869" y="4460061"/>
              <a:ext cx="531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6698869" y="5130982"/>
              <a:ext cx="531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6698869" y="5812001"/>
              <a:ext cx="531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49585" y="4251290"/>
              <a:ext cx="1196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참</a:t>
              </a:r>
              <a:r>
                <a:rPr lang="en-US" altLang="ko-KR" sz="700" dirty="0"/>
                <a:t>(true)</a:t>
              </a:r>
              <a:endParaRPr lang="ko-KR" alt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49585" y="4949203"/>
              <a:ext cx="1196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참</a:t>
              </a:r>
              <a:r>
                <a:rPr lang="en-US" altLang="ko-KR" sz="700" dirty="0"/>
                <a:t>(true)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49585" y="5619218"/>
              <a:ext cx="1196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참</a:t>
              </a:r>
              <a:r>
                <a:rPr lang="en-US" altLang="ko-KR" sz="700" dirty="0"/>
                <a:t>(true)</a:t>
              </a:r>
              <a:endParaRPr lang="ko-KR" altLang="en-US" sz="700" dirty="0"/>
            </a:p>
          </p:txBody>
        </p:sp>
        <p:cxnSp>
          <p:nvCxnSpPr>
            <p:cNvPr id="49" name="직선 화살표 연결선 48"/>
            <p:cNvCxnSpPr>
              <a:stCxn id="14" idx="2"/>
            </p:cNvCxnSpPr>
            <p:nvPr/>
          </p:nvCxnSpPr>
          <p:spPr>
            <a:xfrm>
              <a:off x="6313050" y="6075514"/>
              <a:ext cx="5200" cy="407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34" idx="2"/>
            </p:cNvCxnSpPr>
            <p:nvPr/>
          </p:nvCxnSpPr>
          <p:spPr>
            <a:xfrm rot="5400000">
              <a:off x="7101318" y="3855966"/>
              <a:ext cx="123467" cy="16896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35" idx="2"/>
            </p:cNvCxnSpPr>
            <p:nvPr/>
          </p:nvCxnSpPr>
          <p:spPr>
            <a:xfrm rot="5400000">
              <a:off x="7107982" y="4532555"/>
              <a:ext cx="119663" cy="168007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/>
            <p:nvPr/>
          </p:nvCxnSpPr>
          <p:spPr>
            <a:xfrm rot="5400000">
              <a:off x="7107982" y="5195279"/>
              <a:ext cx="119663" cy="168007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69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06211" y="1527293"/>
            <a:ext cx="5947000" cy="4624161"/>
          </a:xfrm>
        </p:spPr>
        <p:txBody>
          <a:bodyPr/>
          <a:lstStyle/>
          <a:p>
            <a:r>
              <a:rPr lang="ko-KR" altLang="en-US" dirty="0"/>
              <a:t>프로그래밍 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프로그래밍 언어를 이용해 목적에 맞는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알고리즘을 프로그램으로 작성하는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파일</a:t>
            </a:r>
            <a:r>
              <a:rPr lang="en-US" altLang="ko-KR" dirty="0"/>
              <a:t>(Source File)</a:t>
            </a:r>
          </a:p>
          <a:p>
            <a:pPr lvl="1"/>
            <a:r>
              <a:rPr lang="ko-KR" altLang="en-US" dirty="0"/>
              <a:t>프로그래밍 언어의 문법에 맞게 작성된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원시 파일</a:t>
            </a:r>
            <a:endParaRPr lang="en-US" altLang="ko-KR" dirty="0"/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의 소스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컴파일</a:t>
            </a:r>
            <a:r>
              <a:rPr lang="en-US" altLang="ko-KR" dirty="0"/>
              <a:t>(Compile)</a:t>
            </a:r>
          </a:p>
          <a:p>
            <a:pPr lvl="1"/>
            <a:r>
              <a:rPr lang="ko-KR" altLang="en-US" dirty="0"/>
              <a:t>프로그래밍 언어를 기계어로 작성된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오브젝트 파일로 변환하는 작업</a:t>
            </a:r>
            <a:endParaRPr lang="en-US" altLang="ko-KR" dirty="0"/>
          </a:p>
          <a:p>
            <a:pPr lvl="2"/>
            <a:r>
              <a:rPr lang="ko-KR" altLang="en-US" dirty="0"/>
              <a:t>오브젝트 파일의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: .o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obj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9872548" y="1396020"/>
            <a:ext cx="263044" cy="48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 íë¡ê·¸ëë°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2723" y="1396020"/>
            <a:ext cx="4152905" cy="45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6743700" y="5967567"/>
            <a:ext cx="37909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C++</a:t>
            </a:r>
            <a:r>
              <a:rPr lang="ko-KR" altLang="en-US" sz="1600" dirty="0"/>
              <a:t>의 프로그램 작성 순서</a:t>
            </a:r>
          </a:p>
        </p:txBody>
      </p:sp>
    </p:spTree>
    <p:extLst>
      <p:ext uri="{BB962C8B-B14F-4D97-AF65-F5344CB8AC3E}">
        <p14:creationId xmlns:p14="http://schemas.microsoft.com/office/powerpoint/2010/main" val="149828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control(3/8)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8101" y="1028246"/>
            <a:ext cx="8280000" cy="4624161"/>
          </a:xfrm>
        </p:spPr>
        <p:txBody>
          <a:bodyPr/>
          <a:lstStyle/>
          <a:p>
            <a:r>
              <a:rPr lang="ko-KR" altLang="en-US" dirty="0"/>
              <a:t>문법</a:t>
            </a:r>
            <a:r>
              <a:rPr lang="en-US" altLang="ko-KR" dirty="0"/>
              <a:t>(if/else)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192" y="1638300"/>
            <a:ext cx="4334013" cy="2305051"/>
          </a:xfrm>
          <a:prstGeom prst="rect">
            <a:avLst/>
          </a:prstGeom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5878102" y="1028245"/>
            <a:ext cx="4656549" cy="462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977" y="1421036"/>
            <a:ext cx="4291900" cy="444636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803077" y="1095375"/>
            <a:ext cx="0" cy="47625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6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control(4/8)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8101" y="1028246"/>
            <a:ext cx="8280000" cy="4624161"/>
          </a:xfrm>
        </p:spPr>
        <p:txBody>
          <a:bodyPr/>
          <a:lstStyle/>
          <a:p>
            <a:r>
              <a:rPr lang="ko-KR" altLang="en-US" dirty="0"/>
              <a:t>문법</a:t>
            </a:r>
            <a:r>
              <a:rPr lang="en-US" altLang="ko-KR" dirty="0"/>
              <a:t>(switch)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878102" y="1028245"/>
            <a:ext cx="4656549" cy="462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803077" y="914401"/>
            <a:ext cx="0" cy="57610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85924" y="1657350"/>
            <a:ext cx="4063235" cy="3390900"/>
            <a:chOff x="161924" y="1657350"/>
            <a:chExt cx="3971926" cy="33147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1450" y="1657350"/>
              <a:ext cx="3962400" cy="25812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2980" y="4288629"/>
              <a:ext cx="916714" cy="2381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 cstate="email">
              <a:clrChange>
                <a:clrFrom>
                  <a:srgbClr val="EAE9EF"/>
                </a:clrFrom>
                <a:clrTo>
                  <a:srgbClr val="EAE9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924" y="4494215"/>
              <a:ext cx="847725" cy="47783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4575" y="1409701"/>
            <a:ext cx="4019550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control(5/8)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57250" y="971096"/>
            <a:ext cx="9810751" cy="4624161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프로그램 내에서 똑같은 명령을 일정 횟수만큼 반복하여 수행하도록 제어하는 명령문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while / do – while</a:t>
            </a:r>
          </a:p>
          <a:p>
            <a:pPr lvl="1"/>
            <a:r>
              <a:rPr lang="ko-KR" altLang="en-US" dirty="0"/>
              <a:t>특정 조건을 만족할 때까지 주어진 명령문을 반복 실행</a:t>
            </a:r>
            <a:endParaRPr lang="en-US" altLang="ko-KR" dirty="0"/>
          </a:p>
          <a:p>
            <a:pPr lvl="1"/>
            <a:r>
              <a:rPr lang="en-US" altLang="ko-KR" dirty="0"/>
              <a:t>do </a:t>
            </a:r>
            <a:r>
              <a:rPr lang="ko-KR" altLang="en-US" dirty="0"/>
              <a:t>는 루프를 한번 실행 한 뒤</a:t>
            </a:r>
            <a:r>
              <a:rPr lang="en-US" altLang="ko-KR" dirty="0"/>
              <a:t>, while </a:t>
            </a:r>
            <a:r>
              <a:rPr lang="ko-KR" altLang="en-US" dirty="0"/>
              <a:t>문의 조건을 검사하여 반복 여부 결정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725" y="4200513"/>
            <a:ext cx="4457700" cy="2292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1250" y="4200513"/>
            <a:ext cx="4343401" cy="229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609725" y="6423991"/>
            <a:ext cx="445770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일반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진행 순서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91249" y="6423991"/>
            <a:ext cx="4343401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do -</a:t>
            </a:r>
            <a:r>
              <a:rPr lang="ko-KR" altLang="en-US" sz="1600" dirty="0"/>
              <a:t>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진행 순서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363" y="3100388"/>
            <a:ext cx="416242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7443" y="3200399"/>
            <a:ext cx="4152900" cy="81915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714496" y="277547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/>
              <a:t>문법</a:t>
            </a:r>
            <a:r>
              <a:rPr lang="en-US" altLang="ko-KR" sz="1200" dirty="0"/>
              <a:t>(while)</a:t>
            </a:r>
            <a:endParaRPr lang="ko-KR" altLang="en-US" sz="12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191248" y="281357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/>
              <a:t>문법</a:t>
            </a:r>
            <a:r>
              <a:rPr lang="en-US" altLang="ko-KR" sz="1200" dirty="0"/>
              <a:t>(do - while)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359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control(6/8)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8101" y="1028246"/>
            <a:ext cx="8280000" cy="4624161"/>
          </a:xfrm>
        </p:spPr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714" y="1590052"/>
            <a:ext cx="5808471" cy="200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3699" y="4629117"/>
            <a:ext cx="6249280" cy="18002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1981200" y="3832250"/>
            <a:ext cx="7429501" cy="249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/>
          <p:cNvSpPr txBox="1">
            <a:spLocks/>
          </p:cNvSpPr>
          <p:nvPr/>
        </p:nvSpPr>
        <p:spPr>
          <a:xfrm>
            <a:off x="1981199" y="3434116"/>
            <a:ext cx="261937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while</a:t>
            </a:r>
            <a:endParaRPr lang="ko-KR" altLang="en-US" sz="1600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981199" y="3887573"/>
            <a:ext cx="261937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do-while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315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control(7/8)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712001" cy="4624161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while(do-while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문 과 달리</a:t>
            </a:r>
            <a:r>
              <a:rPr lang="en-US" altLang="ko-KR" dirty="0"/>
              <a:t> </a:t>
            </a:r>
            <a:r>
              <a:rPr lang="ko-KR" altLang="en-US" dirty="0"/>
              <a:t>자체적으로 </a:t>
            </a:r>
            <a:r>
              <a:rPr lang="ko-KR" altLang="en-US" dirty="0" err="1"/>
              <a:t>초기식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증감식을</a:t>
            </a:r>
            <a:r>
              <a:rPr lang="ko-KR" altLang="en-US" dirty="0"/>
              <a:t> 모두 포함하고 있는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59373" y="6118601"/>
            <a:ext cx="4343401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for</a:t>
            </a:r>
            <a:r>
              <a:rPr lang="ko-KR" altLang="en-US" sz="1600" dirty="0"/>
              <a:t>문의 진행 순서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149573" y="217354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  <a:r>
              <a:rPr lang="en-US" altLang="ko-KR" sz="1600" dirty="0"/>
              <a:t>(for)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9574" y="2541320"/>
            <a:ext cx="4864777" cy="13001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573" y="4110490"/>
            <a:ext cx="495300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95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제어 </a:t>
            </a:r>
            <a:r>
              <a:rPr lang="en-US" altLang="ko-KR" sz="3200" dirty="0"/>
              <a:t>– Flow control(8/8)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8101" y="1028246"/>
            <a:ext cx="8280000" cy="4624161"/>
          </a:xfrm>
        </p:spPr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1507243"/>
            <a:ext cx="6857431" cy="20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4400" y="1287747"/>
            <a:ext cx="9753600" cy="462416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    실습 </a:t>
            </a:r>
            <a:r>
              <a:rPr lang="en-US" altLang="ko-KR" sz="1600" dirty="0"/>
              <a:t>1. </a:t>
            </a:r>
            <a:r>
              <a:rPr lang="ko-KR" altLang="en-US" sz="1600" dirty="0"/>
              <a:t>윤년 계산기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1</a:t>
            </a:r>
            <a:r>
              <a:rPr lang="ko-KR" altLang="en-US" sz="1600" dirty="0">
                <a:solidFill>
                  <a:srgbClr val="0070C0"/>
                </a:solidFill>
              </a:rPr>
              <a:t>년은 </a:t>
            </a:r>
            <a:r>
              <a:rPr lang="en-US" altLang="ko-KR" sz="1600" dirty="0">
                <a:solidFill>
                  <a:srgbClr val="0070C0"/>
                </a:solidFill>
              </a:rPr>
              <a:t>365</a:t>
            </a:r>
            <a:r>
              <a:rPr lang="ko-KR" altLang="en-US" sz="1600" dirty="0">
                <a:solidFill>
                  <a:srgbClr val="0070C0"/>
                </a:solidFill>
              </a:rPr>
              <a:t>일 이지만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여러 변수로 인해 오차가 발생한다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이런 오차를 수정하기 위해 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</a:rPr>
              <a:t>윤년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이라는 개념을 사용한다</a:t>
            </a:r>
            <a:r>
              <a:rPr lang="en-US" altLang="ko-KR" sz="1600" dirty="0">
                <a:solidFill>
                  <a:srgbClr val="0070C0"/>
                </a:solidFill>
              </a:rPr>
              <a:t>. ‘</a:t>
            </a:r>
            <a:r>
              <a:rPr lang="ko-KR" altLang="en-US" sz="1600" dirty="0">
                <a:solidFill>
                  <a:srgbClr val="0070C0"/>
                </a:solidFill>
              </a:rPr>
              <a:t>윤년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</a:rPr>
              <a:t>은 다음의 규칙으로 계산한다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en-US" sz="1600" dirty="0">
                <a:solidFill>
                  <a:srgbClr val="0070C0"/>
                </a:solidFill>
              </a:rPr>
              <a:t>연도가 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>
                <a:solidFill>
                  <a:srgbClr val="0070C0"/>
                </a:solidFill>
              </a:rPr>
              <a:t>의 배수인 경우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을 만족하면서 연도가 </a:t>
            </a:r>
            <a:r>
              <a:rPr lang="en-US" altLang="ko-KR" sz="1600" dirty="0">
                <a:solidFill>
                  <a:srgbClr val="0070C0"/>
                </a:solidFill>
              </a:rPr>
              <a:t>100</a:t>
            </a:r>
            <a:r>
              <a:rPr lang="ko-KR" altLang="en-US" sz="1600" dirty="0">
                <a:solidFill>
                  <a:srgbClr val="0070C0"/>
                </a:solidFill>
              </a:rPr>
              <a:t>의 배수 또는 </a:t>
            </a:r>
            <a:r>
              <a:rPr lang="en-US" altLang="ko-KR" sz="1600" dirty="0">
                <a:solidFill>
                  <a:srgbClr val="0070C0"/>
                </a:solidFill>
              </a:rPr>
              <a:t>400</a:t>
            </a:r>
            <a:r>
              <a:rPr lang="ko-KR" altLang="en-US" sz="1600" dirty="0">
                <a:solidFill>
                  <a:srgbClr val="0070C0"/>
                </a:solidFill>
              </a:rPr>
              <a:t>의 배수 인 경우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>
                <a:solidFill>
                  <a:srgbClr val="0070C0"/>
                </a:solidFill>
              </a:rPr>
              <a:t>윤년 계산기는 사용자가 종료 하기 전까지 연도를 입력 받아 해당 연도가 윤년 인지 아닌지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>
                <a:solidFill>
                  <a:srgbClr val="0070C0"/>
                </a:solidFill>
              </a:rPr>
              <a:t>출력한다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또한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윤년이 아닐 경우 입력 연도와 가장 가까운 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</a:rPr>
              <a:t>다음</a:t>
            </a:r>
            <a:r>
              <a:rPr lang="en-US" altLang="ko-KR" sz="1600" dirty="0">
                <a:solidFill>
                  <a:srgbClr val="0070C0"/>
                </a:solidFill>
              </a:rPr>
              <a:t>‘ </a:t>
            </a:r>
            <a:r>
              <a:rPr lang="ko-KR" altLang="en-US" sz="1600" dirty="0">
                <a:solidFill>
                  <a:srgbClr val="0070C0"/>
                </a:solidFill>
              </a:rPr>
              <a:t>윤년의 연도를 출력한다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38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예외처리</a:t>
            </a:r>
            <a:r>
              <a:rPr lang="en-US" altLang="ko-KR" sz="3200" dirty="0"/>
              <a:t>(1/2)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프로그램이 동작하는 도중에 예상하지 못한 오류가 발생하여 중지되는 것</a:t>
            </a:r>
            <a:endParaRPr lang="en-US" altLang="ko-KR" dirty="0"/>
          </a:p>
          <a:p>
            <a:pPr lvl="1"/>
            <a:r>
              <a:rPr lang="ko-KR" altLang="en-US" dirty="0"/>
              <a:t>예외 처리</a:t>
            </a:r>
            <a:r>
              <a:rPr lang="en-US" altLang="ko-KR" dirty="0"/>
              <a:t>(Exception handling)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이러한 예외 상황을 처리할 수 있도록 코드의 흐름을 바꾸는 행위를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try, throw, catch</a:t>
            </a:r>
          </a:p>
          <a:p>
            <a:pPr lvl="1"/>
            <a:r>
              <a:rPr lang="en-US" altLang="ko-KR" dirty="0"/>
              <a:t>try: </a:t>
            </a:r>
            <a:r>
              <a:rPr lang="ko-KR" altLang="en-US" dirty="0"/>
              <a:t>예외가 발생할 가능성이 있는 코드 블록</a:t>
            </a:r>
            <a:endParaRPr lang="en-US" altLang="ko-KR" dirty="0"/>
          </a:p>
          <a:p>
            <a:pPr lvl="1"/>
            <a:r>
              <a:rPr lang="en-US" altLang="ko-KR" dirty="0"/>
              <a:t>throw: try</a:t>
            </a:r>
            <a:r>
              <a:rPr lang="ko-KR" altLang="en-US" dirty="0"/>
              <a:t>문에서 발생한 오류에 대한 정보를 전달</a:t>
            </a:r>
            <a:endParaRPr lang="en-US" altLang="ko-KR" dirty="0"/>
          </a:p>
          <a:p>
            <a:pPr lvl="1"/>
            <a:r>
              <a:rPr lang="en-US" altLang="ko-KR" dirty="0"/>
              <a:t>catch: </a:t>
            </a:r>
            <a:r>
              <a:rPr lang="ko-KR" altLang="en-US" dirty="0"/>
              <a:t>발생한 예외에 대해 예외 </a:t>
            </a:r>
            <a:r>
              <a:rPr lang="ko-KR" altLang="en-US" dirty="0" err="1"/>
              <a:t>핸들러가</a:t>
            </a:r>
            <a:r>
              <a:rPr lang="ko-KR" altLang="en-US" dirty="0"/>
              <a:t> 처리할 내용을 담은 코드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처리 순서</a:t>
            </a:r>
            <a:endParaRPr lang="en-US" altLang="ko-KR" dirty="0"/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 안의 코드가 진행 중에 예외</a:t>
            </a:r>
            <a:r>
              <a:rPr lang="en-US" altLang="ko-KR" dirty="0"/>
              <a:t>(</a:t>
            </a:r>
            <a:r>
              <a:rPr lang="ko-KR" altLang="en-US" dirty="0"/>
              <a:t>에러</a:t>
            </a:r>
            <a:r>
              <a:rPr lang="en-US" altLang="ko-KR" dirty="0"/>
              <a:t>) </a:t>
            </a:r>
            <a:r>
              <a:rPr lang="ko-KR" altLang="en-US" dirty="0"/>
              <a:t>가 발생하게 되면</a:t>
            </a:r>
            <a:r>
              <a:rPr lang="en-US" altLang="ko-KR" dirty="0"/>
              <a:t>, </a:t>
            </a:r>
            <a:r>
              <a:rPr lang="ko-KR" altLang="en-US" dirty="0"/>
              <a:t>해당 예외를 </a:t>
            </a:r>
            <a:r>
              <a:rPr lang="en-US" altLang="ko-KR" dirty="0"/>
              <a:t>throw </a:t>
            </a:r>
            <a:r>
              <a:rPr lang="ko-KR" altLang="en-US" dirty="0"/>
              <a:t>하여 블록 밖으로 흐름을 꺼냄</a:t>
            </a:r>
            <a:endParaRPr lang="en-US" altLang="ko-KR" dirty="0"/>
          </a:p>
          <a:p>
            <a:pPr lvl="1"/>
            <a:r>
              <a:rPr lang="en-US" altLang="ko-KR" dirty="0"/>
              <a:t>throw</a:t>
            </a:r>
            <a:r>
              <a:rPr lang="ko-KR" altLang="en-US" dirty="0"/>
              <a:t>된 예외는 </a:t>
            </a:r>
            <a:r>
              <a:rPr lang="en-US" altLang="ko-KR" dirty="0"/>
              <a:t>catch</a:t>
            </a:r>
            <a:r>
              <a:rPr lang="ko-KR" altLang="en-US" dirty="0"/>
              <a:t>문이 흐름을 잡아 </a:t>
            </a:r>
            <a:r>
              <a:rPr lang="en-US" altLang="ko-KR" dirty="0"/>
              <a:t>catch</a:t>
            </a:r>
            <a:r>
              <a:rPr lang="ko-KR" altLang="en-US" dirty="0"/>
              <a:t>문 안에 작성된 처리 코드를 통해 예외를 수정함</a:t>
            </a:r>
          </a:p>
        </p:txBody>
      </p:sp>
    </p:spTree>
    <p:extLst>
      <p:ext uri="{BB962C8B-B14F-4D97-AF65-F5344CB8AC3E}">
        <p14:creationId xmlns:p14="http://schemas.microsoft.com/office/powerpoint/2010/main" val="140942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예외처리</a:t>
            </a:r>
            <a:r>
              <a:rPr lang="en-US" altLang="ko-KR" sz="3200" dirty="0"/>
              <a:t>(2/2)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6564" y="1428126"/>
            <a:ext cx="2962275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287" y="5771527"/>
            <a:ext cx="5246874" cy="1086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0336" y="1240030"/>
            <a:ext cx="3765726" cy="357125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264550" y="931493"/>
            <a:ext cx="0" cy="54351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6712" y="4762190"/>
            <a:ext cx="241935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876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(1/12)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/>
            <a:r>
              <a:rPr lang="ko-KR" altLang="en-US" dirty="0"/>
              <a:t>같은 타입의 변수들로 이루어진 유한 집합</a:t>
            </a:r>
            <a:endParaRPr lang="en-US" altLang="ko-KR" dirty="0"/>
          </a:p>
          <a:p>
            <a:pPr lvl="1"/>
            <a:r>
              <a:rPr lang="ko-KR" altLang="en-US" dirty="0"/>
              <a:t>배열을 구성하는 값을 요소</a:t>
            </a:r>
            <a:r>
              <a:rPr lang="en-US" altLang="ko-KR" dirty="0"/>
              <a:t>(Element), </a:t>
            </a:r>
            <a:r>
              <a:rPr lang="ko-KR" altLang="en-US" dirty="0"/>
              <a:t>위치를 가리키는 숫자를 인덱스</a:t>
            </a:r>
            <a:r>
              <a:rPr lang="en-US" altLang="ko-KR" dirty="0"/>
              <a:t>(index)</a:t>
            </a:r>
          </a:p>
          <a:p>
            <a:pPr lvl="1"/>
            <a:r>
              <a:rPr lang="ko-KR" altLang="en-US" dirty="0"/>
              <a:t>같은 종류의 데이터를 많이 다뤄야 하는 경우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/ </a:t>
            </a:r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배열이 선언되는 형식에 따라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/ </a:t>
            </a:r>
            <a:r>
              <a:rPr lang="ko-KR" altLang="en-US" dirty="0"/>
              <a:t>다차원 배열로 분류</a:t>
            </a:r>
            <a:endParaRPr lang="en-US" altLang="ko-KR" dirty="0"/>
          </a:p>
          <a:p>
            <a:pPr lvl="2"/>
            <a:r>
              <a:rPr lang="ko-KR" altLang="en-US" dirty="0"/>
              <a:t>다차원의 경우 </a:t>
            </a:r>
            <a:r>
              <a:rPr lang="en-US" altLang="ko-KR" dirty="0"/>
              <a:t>3</a:t>
            </a:r>
            <a:r>
              <a:rPr lang="ko-KR" altLang="en-US" dirty="0"/>
              <a:t>차원까지 선언 가능하나</a:t>
            </a:r>
            <a:r>
              <a:rPr lang="en-US" altLang="ko-KR" dirty="0"/>
              <a:t>, </a:t>
            </a:r>
            <a:r>
              <a:rPr lang="ko-KR" altLang="en-US" dirty="0"/>
              <a:t>현실적으로 이해가 쉬운 </a:t>
            </a:r>
            <a:r>
              <a:rPr lang="en-US" altLang="ko-KR" dirty="0"/>
              <a:t>2</a:t>
            </a:r>
            <a:r>
              <a:rPr lang="ko-KR" altLang="en-US" dirty="0"/>
              <a:t>차원까지 주로 사용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75447" y="3709700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  <a:r>
              <a:rPr lang="en-US" altLang="ko-KR" sz="1600" dirty="0"/>
              <a:t>(1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447" y="4077475"/>
            <a:ext cx="2329590" cy="59478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372224" y="3649447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305549" y="4070797"/>
            <a:ext cx="3219618" cy="53578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238591" y="4693357"/>
            <a:ext cx="3003303" cy="1586131"/>
            <a:chOff x="209696" y="4387742"/>
            <a:chExt cx="3003303" cy="158613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28597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[0]</a:t>
              </a:r>
              <a:endParaRPr lang="ko-KR" altLang="en-US" sz="14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44696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[1]</a:t>
              </a:r>
              <a:endParaRPr lang="ko-KR" altLang="en-US" sz="1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298597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[2]</a:t>
              </a:r>
              <a:endParaRPr lang="ko-KR" altLang="en-US" sz="1400" dirty="0"/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228597" y="4667847"/>
              <a:ext cx="2984402" cy="367775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arr</a:t>
              </a:r>
              <a:r>
                <a:rPr lang="en-US" altLang="ko-KR" sz="1600" dirty="0"/>
                <a:t>[3]</a:t>
              </a:r>
              <a:endParaRPr lang="ko-KR" altLang="en-US" sz="1600" dirty="0"/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209696" y="4387742"/>
              <a:ext cx="2984402" cy="367775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dirty="0"/>
                <a:t>1</a:t>
              </a:r>
              <a:r>
                <a:rPr lang="ko-KR" altLang="en-US" sz="1200" dirty="0"/>
                <a:t>차원 배열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13707" y="4694144"/>
            <a:ext cx="3003303" cy="1101996"/>
            <a:chOff x="209696" y="4871877"/>
            <a:chExt cx="3003303" cy="110199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28597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[0][0]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44696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[0][1]</a:t>
              </a:r>
              <a:endParaRPr lang="ko-KR" altLang="en-US" sz="14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298597" y="5626230"/>
              <a:ext cx="914402" cy="347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arr</a:t>
              </a:r>
              <a:r>
                <a:rPr lang="en-US" altLang="ko-KR" sz="1400" dirty="0"/>
                <a:t>[0][2]</a:t>
              </a:r>
              <a:endParaRPr lang="ko-KR" altLang="en-US" sz="1400" dirty="0"/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228597" y="5151982"/>
              <a:ext cx="2984402" cy="367775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arr</a:t>
              </a:r>
              <a:r>
                <a:rPr lang="en-US" altLang="ko-KR" sz="1600" dirty="0"/>
                <a:t>[2][3]</a:t>
              </a:r>
              <a:endParaRPr lang="ko-KR" altLang="en-US" sz="1600" dirty="0"/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209696" y="4871877"/>
              <a:ext cx="2984402" cy="367775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dirty="0"/>
                <a:t>2</a:t>
              </a:r>
              <a:r>
                <a:rPr lang="ko-KR" altLang="en-US" sz="1200" dirty="0"/>
                <a:t>차원 배열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432607" y="5926280"/>
            <a:ext cx="914402" cy="34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arr</a:t>
            </a:r>
            <a:r>
              <a:rPr lang="en-US" altLang="ko-KR" sz="1400" dirty="0"/>
              <a:t>[1][0]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8706" y="5926280"/>
            <a:ext cx="914402" cy="34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arr</a:t>
            </a:r>
            <a:r>
              <a:rPr lang="en-US" altLang="ko-KR" sz="1400" dirty="0"/>
              <a:t>[1][1]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502607" y="5926280"/>
            <a:ext cx="914402" cy="34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arr</a:t>
            </a:r>
            <a:r>
              <a:rPr lang="en-US" altLang="ko-KR" sz="1400" dirty="0"/>
              <a:t>[1][2]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14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 </a:t>
            </a:r>
            <a:r>
              <a:rPr lang="ko-KR" altLang="en-US" sz="3200" dirty="0"/>
              <a:t>와</a:t>
            </a:r>
            <a:r>
              <a:rPr lang="en-US" altLang="ko-KR" sz="3200" dirty="0"/>
              <a:t> C++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0511" y="1028246"/>
            <a:ext cx="10250260" cy="542562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절차 지향 형태에서 객체 지향적 형태로</a:t>
            </a:r>
            <a:endParaRPr lang="en-US" altLang="ko-KR" sz="2000" dirty="0"/>
          </a:p>
          <a:p>
            <a:pPr lvl="1"/>
            <a:r>
              <a:rPr lang="en-US" altLang="ko-KR" sz="1800" dirty="0"/>
              <a:t>C</a:t>
            </a:r>
            <a:r>
              <a:rPr lang="ko-KR" altLang="en-US" sz="1800" dirty="0"/>
              <a:t>에서는 </a:t>
            </a:r>
            <a:r>
              <a:rPr lang="ko-KR" altLang="en-US" sz="1800" dirty="0" err="1"/>
              <a:t>함수간</a:t>
            </a:r>
            <a:r>
              <a:rPr lang="ko-KR" altLang="en-US" sz="1800" dirty="0"/>
              <a:t> 단계나 절차</a:t>
            </a:r>
            <a:r>
              <a:rPr lang="en-US" altLang="ko-KR" sz="1800" dirty="0"/>
              <a:t>(</a:t>
            </a:r>
            <a:r>
              <a:rPr lang="ko-KR" altLang="en-US" sz="1800" dirty="0"/>
              <a:t>순서</a:t>
            </a:r>
            <a:r>
              <a:rPr lang="en-US" altLang="ko-KR" sz="1800" dirty="0"/>
              <a:t>)</a:t>
            </a:r>
            <a:r>
              <a:rPr lang="ko-KR" altLang="en-US" sz="1800" dirty="0"/>
              <a:t>에 초점이 맞춰지나</a:t>
            </a:r>
            <a:r>
              <a:rPr lang="en-US" altLang="ko-KR" sz="1800" dirty="0"/>
              <a:t>, C++</a:t>
            </a:r>
            <a:r>
              <a:rPr lang="ko-KR" altLang="en-US" sz="1800" dirty="0"/>
              <a:t>는 개별적인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객체</a:t>
            </a:r>
            <a:r>
              <a:rPr lang="en-US" altLang="ko-KR" sz="1800" dirty="0"/>
              <a:t>)</a:t>
            </a:r>
            <a:r>
              <a:rPr lang="ko-KR" altLang="en-US" sz="1800" dirty="0"/>
              <a:t>에 초점을 맞춤</a:t>
            </a:r>
            <a:endParaRPr lang="en-US" altLang="ko-KR" sz="1800" dirty="0"/>
          </a:p>
          <a:p>
            <a:pPr lvl="2"/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함수 기반의 설계에서 객체 중심의 설계로 프로그래밍 패러다임이 변화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사용자 편의성의 증대</a:t>
            </a:r>
            <a:endParaRPr lang="en-US" altLang="ko-KR" sz="2000" dirty="0"/>
          </a:p>
          <a:p>
            <a:pPr lvl="1"/>
            <a:r>
              <a:rPr lang="ko-KR" altLang="en-US" sz="1800" dirty="0"/>
              <a:t>언어가 객체 지향 형태로 설계됨으로써</a:t>
            </a:r>
            <a:r>
              <a:rPr lang="en-US" altLang="ko-KR" sz="1800" dirty="0"/>
              <a:t>, </a:t>
            </a:r>
            <a:r>
              <a:rPr lang="ko-KR" altLang="en-US" sz="1800" dirty="0"/>
              <a:t>다음 기능을 지원하여 사용자 편의성을 높임</a:t>
            </a:r>
            <a:endParaRPr lang="en-US" altLang="ko-KR" sz="1800" dirty="0"/>
          </a:p>
          <a:p>
            <a:pPr lvl="2"/>
            <a:r>
              <a:rPr lang="ko-KR" altLang="en-US" sz="1600" dirty="0"/>
              <a:t>함수를 포함하고 있는 구조체</a:t>
            </a:r>
            <a:r>
              <a:rPr lang="en-US" altLang="ko-KR" sz="1600" dirty="0"/>
              <a:t>(Structure)</a:t>
            </a:r>
          </a:p>
          <a:p>
            <a:pPr lvl="2"/>
            <a:r>
              <a:rPr lang="ko-KR" altLang="en-US" sz="1600" dirty="0"/>
              <a:t>함수 오버 로딩</a:t>
            </a:r>
            <a:r>
              <a:rPr lang="en-US" altLang="ko-KR" sz="1600" dirty="0"/>
              <a:t>(Overloading)</a:t>
            </a:r>
          </a:p>
          <a:p>
            <a:pPr lvl="2"/>
            <a:r>
              <a:rPr lang="ko-KR" altLang="en-US" sz="1600" dirty="0"/>
              <a:t>예외 처리</a:t>
            </a:r>
            <a:r>
              <a:rPr lang="en-US" altLang="ko-KR" sz="1600" dirty="0"/>
              <a:t>(Exception handling)</a:t>
            </a:r>
          </a:p>
          <a:p>
            <a:pPr lvl="2"/>
            <a:r>
              <a:rPr lang="ko-KR" altLang="en-US" sz="1600" dirty="0"/>
              <a:t>이름공간</a:t>
            </a:r>
            <a:r>
              <a:rPr lang="en-US" altLang="ko-KR" sz="1600" dirty="0"/>
              <a:t>(Namespace)</a:t>
            </a:r>
          </a:p>
          <a:p>
            <a:pPr lvl="2"/>
            <a:r>
              <a:rPr lang="ko-KR" altLang="en-US" sz="1600" dirty="0"/>
              <a:t>데이터 보안</a:t>
            </a:r>
            <a:r>
              <a:rPr lang="en-US" altLang="ko-KR" sz="1600" dirty="0"/>
              <a:t>(Secured hidden)</a:t>
            </a:r>
          </a:p>
          <a:p>
            <a:pPr lvl="2"/>
            <a:r>
              <a:rPr lang="ko-KR" altLang="en-US" sz="1600" dirty="0"/>
              <a:t>참조 변수</a:t>
            </a:r>
            <a:r>
              <a:rPr lang="en-US" altLang="ko-KR" sz="1600" dirty="0"/>
              <a:t>(Reference variable)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구조체의 변화와 클래스의 추가</a:t>
            </a:r>
            <a:endParaRPr lang="en-US" altLang="ko-KR" sz="2000" dirty="0"/>
          </a:p>
          <a:p>
            <a:pPr lvl="1"/>
            <a:r>
              <a:rPr lang="ko-KR" altLang="en-US" sz="1800" dirty="0"/>
              <a:t>구조체가 변수 뿐만 아니라 함수도 포함할 수 있게 됨에 따라 클래스와 비슷한 역할을 할 수 있게 됨</a:t>
            </a:r>
            <a:endParaRPr lang="en-US" altLang="ko-KR" sz="1800" dirty="0"/>
          </a:p>
          <a:p>
            <a:pPr lvl="2"/>
            <a:r>
              <a:rPr lang="ko-KR" altLang="en-US" sz="1600" dirty="0"/>
              <a:t>데이터 보안이나</a:t>
            </a:r>
            <a:r>
              <a:rPr lang="en-US" altLang="ko-KR" sz="1600" dirty="0"/>
              <a:t>, </a:t>
            </a:r>
            <a:r>
              <a:rPr lang="ko-KR" altLang="en-US" sz="1600" dirty="0"/>
              <a:t>코드 재사용이 힘들기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관련한 기능을 이용하려면 클래스를 사용함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8669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(2/12)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850" y="1487712"/>
            <a:ext cx="7751256" cy="41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81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(3/12)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메모리 주소의 관계</a:t>
            </a:r>
            <a:endParaRPr lang="en-US" altLang="ko-KR" dirty="0"/>
          </a:p>
          <a:p>
            <a:pPr lvl="1"/>
            <a:r>
              <a:rPr lang="ko-KR" altLang="en-US" dirty="0"/>
              <a:t>메모리는 입체 공간이 아닌 선형 공간이므로 다음과 같이 저장됨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675" y="1947863"/>
            <a:ext cx="67437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(4/12)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초기화</a:t>
            </a:r>
            <a:r>
              <a:rPr lang="en-US" altLang="ko-KR" dirty="0"/>
              <a:t>(Initialize)</a:t>
            </a:r>
          </a:p>
          <a:p>
            <a:pPr lvl="1"/>
            <a:r>
              <a:rPr lang="ko-KR" altLang="en-US" dirty="0"/>
              <a:t>배열은 선언 후</a:t>
            </a:r>
            <a:r>
              <a:rPr lang="en-US" altLang="ko-KR" dirty="0"/>
              <a:t>, </a:t>
            </a:r>
            <a:r>
              <a:rPr lang="ko-KR" altLang="en-US" dirty="0"/>
              <a:t>초기화 하지 않으면 모든 배열 요소에 쓰레기 값이 채워 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572" y="5652407"/>
            <a:ext cx="6951128" cy="1186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573" y="2025880"/>
            <a:ext cx="6715125" cy="3514725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1956001" y="1799771"/>
            <a:ext cx="7597575" cy="705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695451" y="5571543"/>
            <a:ext cx="7858125" cy="264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1638299" y="5621123"/>
            <a:ext cx="261937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참고 사항</a:t>
            </a:r>
          </a:p>
        </p:txBody>
      </p:sp>
    </p:spTree>
    <p:extLst>
      <p:ext uri="{BB962C8B-B14F-4D97-AF65-F5344CB8AC3E}">
        <p14:creationId xmlns:p14="http://schemas.microsoft.com/office/powerpoint/2010/main" val="399340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(5/12)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  <a:r>
              <a:rPr lang="en-US" altLang="ko-KR" dirty="0"/>
              <a:t>(Initialize)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배열의 요소는 부분적 초기화도 가능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1712" y="1719593"/>
            <a:ext cx="6510338" cy="49558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09926" y="3638551"/>
            <a:ext cx="8477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905251" y="2009776"/>
            <a:ext cx="3381375" cy="162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286626" y="1696109"/>
            <a:ext cx="3057525" cy="5458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/>
              <a:t>sizeof</a:t>
            </a:r>
            <a:r>
              <a:rPr lang="en-US" altLang="ko-KR" sz="1400" dirty="0"/>
              <a:t>: </a:t>
            </a:r>
            <a:r>
              <a:rPr lang="ko-KR" altLang="en-US" sz="1400" dirty="0"/>
              <a:t>괄호</a:t>
            </a:r>
            <a:r>
              <a:rPr lang="en-US" altLang="ko-KR" sz="1400" dirty="0"/>
              <a:t>() </a:t>
            </a:r>
            <a:r>
              <a:rPr lang="ko-KR" altLang="en-US" sz="1400" dirty="0"/>
              <a:t>안에 있는 변수의</a:t>
            </a:r>
            <a:endParaRPr lang="en-US" altLang="ko-KR" sz="1400" dirty="0"/>
          </a:p>
          <a:p>
            <a:pPr algn="l"/>
            <a:r>
              <a:rPr lang="ko-KR" altLang="en-US" sz="1400" dirty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크기를 알려주는 함수</a:t>
            </a:r>
          </a:p>
        </p:txBody>
      </p:sp>
    </p:spTree>
    <p:extLst>
      <p:ext uri="{BB962C8B-B14F-4D97-AF65-F5344CB8AC3E}">
        <p14:creationId xmlns:p14="http://schemas.microsoft.com/office/powerpoint/2010/main" val="326903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4000" y="1287747"/>
            <a:ext cx="9144000" cy="4624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 dirty="0"/>
              <a:t>    실습 </a:t>
            </a:r>
            <a:r>
              <a:rPr lang="en-US" altLang="ko-KR" sz="1600" dirty="0"/>
              <a:t>2. </a:t>
            </a:r>
            <a:r>
              <a:rPr lang="ko-KR" altLang="en-US" sz="1600" dirty="0"/>
              <a:t>자판기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음료를 판매하는 자동 판매기가 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이 자판기에는 다음과 같은 규칙으로 동작한다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en-US" sz="1600" dirty="0">
                <a:solidFill>
                  <a:srgbClr val="0070C0"/>
                </a:solidFill>
              </a:rPr>
              <a:t>금액을 입력 받을 때 까지 대기한다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en-US" sz="1600" dirty="0">
                <a:solidFill>
                  <a:srgbClr val="0070C0"/>
                </a:solidFill>
              </a:rPr>
              <a:t>입력된 금액을 기반으로 구매 가능한 상품 리스트를 보여준다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</a:t>
            </a:r>
            <a:r>
              <a:rPr lang="en-US" altLang="ko-KR" sz="1600" dirty="0">
                <a:solidFill>
                  <a:srgbClr val="0070C0"/>
                </a:solidFill>
              </a:rPr>
              <a:t> 3. </a:t>
            </a:r>
            <a:r>
              <a:rPr lang="ko-KR" altLang="en-US" sz="1600" dirty="0">
                <a:solidFill>
                  <a:srgbClr val="0070C0"/>
                </a:solidFill>
              </a:rPr>
              <a:t>사용자가 상품을 구매하면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남은 금액에 대하여 다음과 같은 추가 행동을 취한다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3-1. </a:t>
            </a:r>
            <a:r>
              <a:rPr lang="ko-KR" altLang="en-US" sz="1600" dirty="0">
                <a:solidFill>
                  <a:srgbClr val="0070C0"/>
                </a:solidFill>
              </a:rPr>
              <a:t>남은 금액이 전체 </a:t>
            </a:r>
            <a:r>
              <a:rPr lang="ko-KR" altLang="en-US" sz="1600" dirty="0" err="1">
                <a:solidFill>
                  <a:srgbClr val="0070C0"/>
                </a:solidFill>
              </a:rPr>
              <a:t>상품중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구매 가능한 상품이 없으면 자동 반환 한다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       </a:t>
            </a:r>
            <a:r>
              <a:rPr lang="ko-KR" altLang="en-US" sz="1600" dirty="0">
                <a:solidFill>
                  <a:srgbClr val="0070C0"/>
                </a:solidFill>
              </a:rPr>
              <a:t>반환하는 금액은 동전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지폐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>
                <a:solidFill>
                  <a:srgbClr val="0070C0"/>
                </a:solidFill>
              </a:rPr>
              <a:t> 개수가 최소가 되는 형태로 지급한다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3-2. </a:t>
            </a:r>
            <a:r>
              <a:rPr lang="ko-KR" altLang="en-US" sz="1600" dirty="0">
                <a:solidFill>
                  <a:srgbClr val="0070C0"/>
                </a:solidFill>
              </a:rPr>
              <a:t>남은 금액으로 구매 가능한 상품이 있으면 해당 상품을 보여준다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4. </a:t>
            </a:r>
            <a:r>
              <a:rPr lang="ko-KR" altLang="en-US" sz="1600" dirty="0">
                <a:solidFill>
                  <a:srgbClr val="0070C0"/>
                </a:solidFill>
              </a:rPr>
              <a:t>남은 금액 </a:t>
            </a:r>
            <a:r>
              <a:rPr lang="ko-KR" altLang="en-US" sz="1600" dirty="0" err="1">
                <a:solidFill>
                  <a:srgbClr val="0070C0"/>
                </a:solidFill>
              </a:rPr>
              <a:t>반환시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동전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지폐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>
                <a:solidFill>
                  <a:srgbClr val="0070C0"/>
                </a:solidFill>
              </a:rPr>
              <a:t>의 개수가 최소가 되도록 한다</a:t>
            </a:r>
          </a:p>
        </p:txBody>
      </p:sp>
    </p:spTree>
    <p:extLst>
      <p:ext uri="{BB962C8B-B14F-4D97-AF65-F5344CB8AC3E}">
        <p14:creationId xmlns:p14="http://schemas.microsoft.com/office/powerpoint/2010/main" val="67650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(6/12)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</a:p>
          <a:p>
            <a:pPr lvl="1"/>
            <a:r>
              <a:rPr lang="ko-KR" altLang="en-US" dirty="0"/>
              <a:t>메모리의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저장하는 변수이며</a:t>
            </a:r>
            <a:r>
              <a:rPr lang="en-US" altLang="ko-KR" dirty="0"/>
              <a:t>, </a:t>
            </a:r>
            <a:r>
              <a:rPr lang="ko-KR" altLang="en-US" dirty="0"/>
              <a:t>포인터 변수라고 함</a:t>
            </a:r>
            <a:endParaRPr lang="en-US" altLang="ko-KR" dirty="0"/>
          </a:p>
          <a:p>
            <a:r>
              <a:rPr lang="ko-KR" altLang="en-US" dirty="0" err="1"/>
              <a:t>주소값</a:t>
            </a:r>
            <a:r>
              <a:rPr lang="en-US" altLang="ko-KR" dirty="0"/>
              <a:t>(Address value)</a:t>
            </a:r>
          </a:p>
          <a:p>
            <a:pPr lvl="1"/>
            <a:r>
              <a:rPr lang="ko-KR" altLang="en-US" dirty="0"/>
              <a:t>데이터가 저장된 메모리의 시작 주소를 의미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977" y="3833699"/>
            <a:ext cx="2717454" cy="9813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62" y="2286000"/>
            <a:ext cx="2705100" cy="40767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3183977" y="6362701"/>
            <a:ext cx="5507585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데이터의 </a:t>
            </a:r>
            <a:r>
              <a:rPr lang="ko-KR" altLang="en-US" sz="1600" dirty="0" err="1"/>
              <a:t>주소값과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 변수의 표현</a:t>
            </a:r>
          </a:p>
        </p:txBody>
      </p:sp>
    </p:spTree>
    <p:extLst>
      <p:ext uri="{BB962C8B-B14F-4D97-AF65-F5344CB8AC3E}">
        <p14:creationId xmlns:p14="http://schemas.microsoft.com/office/powerpoint/2010/main" val="287826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(7/12)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578650" cy="4624161"/>
          </a:xfrm>
        </p:spPr>
        <p:txBody>
          <a:bodyPr/>
          <a:lstStyle/>
          <a:p>
            <a:r>
              <a:rPr lang="ko-KR" altLang="en-US" dirty="0"/>
              <a:t>포인터 연산자</a:t>
            </a:r>
            <a:endParaRPr lang="en-US" altLang="ko-KR" dirty="0"/>
          </a:p>
          <a:p>
            <a:pPr lvl="1"/>
            <a:r>
              <a:rPr lang="ko-KR" altLang="en-US" dirty="0"/>
              <a:t>주소 연산자</a:t>
            </a:r>
            <a:r>
              <a:rPr lang="en-US" altLang="ko-KR" dirty="0"/>
              <a:t>(&amp;)</a:t>
            </a:r>
          </a:p>
          <a:p>
            <a:pPr lvl="2"/>
            <a:r>
              <a:rPr lang="ko-KR" altLang="en-US" dirty="0"/>
              <a:t>변수의 이름 앞에 사용하여</a:t>
            </a:r>
            <a:r>
              <a:rPr lang="en-US" altLang="ko-KR" dirty="0"/>
              <a:t>, </a:t>
            </a:r>
            <a:r>
              <a:rPr lang="ko-KR" altLang="en-US" dirty="0"/>
              <a:t>해당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참조 연산자</a:t>
            </a:r>
            <a:r>
              <a:rPr lang="en-US" altLang="ko-KR" dirty="0"/>
              <a:t>(*)</a:t>
            </a:r>
          </a:p>
          <a:p>
            <a:pPr lvl="2"/>
            <a:r>
              <a:rPr lang="ko-KR" altLang="en-US" dirty="0"/>
              <a:t>포인터의 이름이나 주소 앞에 사용하여</a:t>
            </a:r>
            <a:r>
              <a:rPr lang="en-US" altLang="ko-KR" dirty="0"/>
              <a:t>, </a:t>
            </a:r>
            <a:r>
              <a:rPr lang="ko-KR" altLang="en-US" dirty="0"/>
              <a:t>포인터에 저장된 주소에 저장되어 있는 값을 반환</a:t>
            </a:r>
            <a:endParaRPr lang="en-US" altLang="ko-KR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1956001" y="2987673"/>
            <a:ext cx="7597575" cy="705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2700" y="3340324"/>
            <a:ext cx="7355952" cy="31525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2700" y="3406999"/>
            <a:ext cx="7355952" cy="3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9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(8/12)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참조자</a:t>
            </a:r>
            <a:r>
              <a:rPr lang="en-US" altLang="ko-KR" dirty="0"/>
              <a:t>(Reference)</a:t>
            </a:r>
          </a:p>
          <a:p>
            <a:pPr lvl="1"/>
            <a:r>
              <a:rPr lang="ko-KR" altLang="en-US" dirty="0"/>
              <a:t>특정 변수의 실제 이름 대신 사용</a:t>
            </a:r>
            <a:endParaRPr lang="en-US" altLang="ko-KR" dirty="0"/>
          </a:p>
          <a:p>
            <a:pPr lvl="1"/>
            <a:r>
              <a:rPr lang="ko-KR" altLang="en-US" dirty="0"/>
              <a:t>크기가 큰 구조체와 같은 데이터를 함수의 인수로 전달해야 할 경우에 사용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16248" y="211639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2188" y="2471737"/>
            <a:ext cx="3968131" cy="909638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1956001" y="3586464"/>
            <a:ext cx="7597575" cy="705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4410" y="3907930"/>
            <a:ext cx="50669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1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(9/12)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675" y="1487712"/>
            <a:ext cx="7773368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5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(10/12)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  <a:endParaRPr lang="en-US" altLang="ko-KR" dirty="0"/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메인 메모리에 적재된 사전 정의한 함수의 시작 주소를 가리키는 포인터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/>
              <a:t>연산자 우선순위 때문에 반드시 함수 포인터의 명칭 </a:t>
            </a:r>
            <a:r>
              <a:rPr lang="en-US" altLang="ko-KR" dirty="0"/>
              <a:t>‘ *</a:t>
            </a:r>
            <a:r>
              <a:rPr lang="en-US" altLang="ko-KR" dirty="0" err="1"/>
              <a:t>ptr_func</a:t>
            </a:r>
            <a:r>
              <a:rPr lang="en-US" altLang="ko-KR" dirty="0"/>
              <a:t> ‘ </a:t>
            </a:r>
            <a:r>
              <a:rPr lang="ko-KR" altLang="en-US" dirty="0"/>
              <a:t>부분을 괄호 </a:t>
            </a:r>
            <a:r>
              <a:rPr lang="en-US" altLang="ko-KR" dirty="0"/>
              <a:t>() </a:t>
            </a:r>
            <a:r>
              <a:rPr lang="ko-KR" altLang="en-US" dirty="0"/>
              <a:t>로 둘러 싸야 정상적으로 동작함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78148" y="2581086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함수의 원형과 함수 포인터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2813127"/>
            <a:ext cx="2266950" cy="527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525" y="2867007"/>
            <a:ext cx="2266950" cy="47331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295526" y="3180903"/>
            <a:ext cx="1500188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err="1"/>
              <a:t>Func</a:t>
            </a:r>
            <a:r>
              <a:rPr lang="en-US" altLang="ko-KR" sz="1200" dirty="0"/>
              <a:t> </a:t>
            </a:r>
            <a:r>
              <a:rPr lang="ko-KR" altLang="en-US" sz="1200" dirty="0"/>
              <a:t>함수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2525" y="3180903"/>
            <a:ext cx="1946174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err="1"/>
              <a:t>Func</a:t>
            </a:r>
            <a:r>
              <a:rPr lang="en-US" altLang="ko-KR" sz="1200" dirty="0"/>
              <a:t> </a:t>
            </a:r>
            <a:r>
              <a:rPr lang="ko-KR" altLang="en-US" sz="1200" dirty="0"/>
              <a:t>함수의 포인터</a:t>
            </a:r>
          </a:p>
        </p:txBody>
      </p:sp>
    </p:spTree>
    <p:extLst>
      <p:ext uri="{BB962C8B-B14F-4D97-AF65-F5344CB8AC3E}">
        <p14:creationId xmlns:p14="http://schemas.microsoft.com/office/powerpoint/2010/main" val="28148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문장 형태 및 종류</a:t>
            </a:r>
            <a:r>
              <a:rPr lang="en-US" altLang="ko-KR" sz="3200" dirty="0"/>
              <a:t>(1/3)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명령문</a:t>
            </a:r>
            <a:r>
              <a:rPr lang="en-US" altLang="ko-KR" dirty="0"/>
              <a:t>(Statement)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프로그램의 동작을 명시하고</a:t>
            </a:r>
            <a:r>
              <a:rPr lang="en-US" altLang="ko-KR" dirty="0"/>
              <a:t>, </a:t>
            </a:r>
            <a:r>
              <a:rPr lang="ko-KR" altLang="en-US" dirty="0"/>
              <a:t>이러한 동작을 컴퓨터에 알려주는 문장</a:t>
            </a:r>
            <a:r>
              <a:rPr lang="en-US" altLang="ko-KR" dirty="0"/>
              <a:t>, </a:t>
            </a:r>
            <a:r>
              <a:rPr lang="ko-KR" altLang="en-US" dirty="0"/>
              <a:t>모든 명령문은 반드시 세미콜론</a:t>
            </a:r>
            <a:r>
              <a:rPr lang="en-US" altLang="ko-KR" dirty="0"/>
              <a:t>( ; )</a:t>
            </a:r>
            <a:r>
              <a:rPr lang="ko-KR" altLang="en-US" dirty="0"/>
              <a:t>으로 끝나야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함수의 종료를 의미하며</a:t>
            </a:r>
            <a:r>
              <a:rPr lang="en-US" altLang="ko-KR" dirty="0"/>
              <a:t>, </a:t>
            </a:r>
            <a:r>
              <a:rPr lang="ko-KR" altLang="en-US" dirty="0"/>
              <a:t>함수를 호출한 곳으로 결과값을 반환하는 문장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프로그램의 </a:t>
            </a:r>
            <a:r>
              <a:rPr lang="en-US" altLang="ko-KR" dirty="0"/>
              <a:t>main() </a:t>
            </a:r>
            <a:r>
              <a:rPr lang="ko-KR" altLang="en-US" dirty="0"/>
              <a:t>함수가 반환되면 프로그램 전체가 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선행 처리</a:t>
            </a:r>
            <a:r>
              <a:rPr lang="en-US" altLang="ko-KR" dirty="0"/>
              <a:t>(Preprocess)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프로그램 코드가 실행되기 전에 먼저 처리되어야 하는 문장</a:t>
            </a:r>
            <a:r>
              <a:rPr lang="en-US" altLang="ko-KR" dirty="0"/>
              <a:t>, </a:t>
            </a:r>
            <a:r>
              <a:rPr lang="ko-KR" altLang="en-US" dirty="0"/>
              <a:t>외부에 선언된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함수나 상수 등을 사용하기 위한 </a:t>
            </a:r>
            <a:r>
              <a:rPr lang="en-US" altLang="ko-KR" dirty="0"/>
              <a:t>#include, </a:t>
            </a:r>
            <a:r>
              <a:rPr lang="ko-KR" altLang="en-US" dirty="0"/>
              <a:t>반복 사용될 코드를 매크로</a:t>
            </a:r>
            <a:r>
              <a:rPr lang="en-US" altLang="ko-KR" dirty="0"/>
              <a:t>(Macro)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정의하는 </a:t>
            </a:r>
            <a:r>
              <a:rPr lang="en-US" altLang="ko-KR" dirty="0"/>
              <a:t>#define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A673C-638E-448F-9751-818E01EFC649}"/>
              </a:ext>
            </a:extLst>
          </p:cNvPr>
          <p:cNvSpPr/>
          <p:nvPr/>
        </p:nvSpPr>
        <p:spPr>
          <a:xfrm>
            <a:off x="2989811" y="1908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"C++ 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프로그래밍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정상적으로 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"C++ 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프로그래밍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오류 발생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9BCAF-1006-470E-BB03-2CDE6A4B6264}"/>
              </a:ext>
            </a:extLst>
          </p:cNvPr>
          <p:cNvSpPr/>
          <p:nvPr/>
        </p:nvSpPr>
        <p:spPr>
          <a:xfrm>
            <a:off x="1609897" y="5749476"/>
            <a:ext cx="9487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//c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언어에서는 헤더파일을 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지정시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.h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스타일만 허용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//C++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에서는 *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.h 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스타일뿐만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아니라 해당 스타일도 사용 가능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1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(11/12)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9100" y="1514475"/>
            <a:ext cx="4032851" cy="182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9099" y="3413761"/>
            <a:ext cx="4032851" cy="11658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9099" y="4650105"/>
            <a:ext cx="4032851" cy="1800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1800" y="965018"/>
            <a:ext cx="4032851" cy="33909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499" y="4471671"/>
            <a:ext cx="3979477" cy="866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499" y="5420423"/>
            <a:ext cx="2746977" cy="1576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7076" y="5660035"/>
            <a:ext cx="3590924" cy="15337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965447" y="914401"/>
            <a:ext cx="0" cy="57610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30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배열과 포인터</a:t>
            </a:r>
            <a:r>
              <a:rPr lang="en-US" altLang="ko-KR" sz="3200" dirty="0"/>
              <a:t>(12/12)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포인터의 표기</a:t>
            </a:r>
            <a:endParaRPr lang="en-US" altLang="ko-KR" dirty="0"/>
          </a:p>
          <a:p>
            <a:pPr lvl="1"/>
            <a:r>
              <a:rPr lang="ko-KR" altLang="en-US" dirty="0"/>
              <a:t>표기 방법이 복잡하며 번거로워 </a:t>
            </a:r>
            <a:r>
              <a:rPr lang="en-US" altLang="ko-KR" dirty="0"/>
              <a:t>C++ </a:t>
            </a:r>
            <a:r>
              <a:rPr lang="ko-KR" altLang="en-US" dirty="0"/>
              <a:t>부턴 아래의 키워드를 통해 간편하게 선언</a:t>
            </a:r>
            <a:endParaRPr lang="en-US" altLang="ko-KR" dirty="0"/>
          </a:p>
          <a:p>
            <a:pPr lvl="2"/>
            <a:r>
              <a:rPr lang="en-US" altLang="ko-KR" dirty="0" err="1"/>
              <a:t>typedef</a:t>
            </a:r>
            <a:endParaRPr lang="en-US" altLang="ko-KR" dirty="0"/>
          </a:p>
          <a:p>
            <a:pPr lvl="2"/>
            <a:r>
              <a:rPr lang="en-US" altLang="ko-KR" dirty="0"/>
              <a:t>auto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1695" y="2161596"/>
            <a:ext cx="7593838" cy="718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424" y="2862593"/>
            <a:ext cx="2096916" cy="5204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62" y="3118471"/>
            <a:ext cx="5267556" cy="3667286"/>
          </a:xfrm>
          <a:prstGeom prst="rect">
            <a:avLst/>
          </a:prstGeom>
        </p:spPr>
      </p:pic>
      <p:sp>
        <p:nvSpPr>
          <p:cNvPr id="13" name="내용 개체 틀 3"/>
          <p:cNvSpPr txBox="1">
            <a:spLocks/>
          </p:cNvSpPr>
          <p:nvPr/>
        </p:nvSpPr>
        <p:spPr>
          <a:xfrm>
            <a:off x="4724838" y="2809684"/>
            <a:ext cx="1371163" cy="705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798853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동적 할당</a:t>
            </a:r>
            <a:r>
              <a:rPr lang="en-US" altLang="ko-KR" sz="3200" dirty="0"/>
              <a:t>(Dynamic allocation) (1/2)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r>
              <a:rPr lang="ko-KR" altLang="en-US" dirty="0"/>
              <a:t>와 스택</a:t>
            </a:r>
            <a:r>
              <a:rPr lang="en-US" altLang="ko-KR" dirty="0"/>
              <a:t>(Stack)</a:t>
            </a:r>
            <a:r>
              <a:rPr lang="ko-KR" altLang="en-US" dirty="0"/>
              <a:t> 영역의 메모리의 크기는 컴파일 타임</a:t>
            </a:r>
            <a:r>
              <a:rPr lang="en-US" altLang="ko-KR" dirty="0"/>
              <a:t>(Compile time)</a:t>
            </a:r>
            <a:r>
              <a:rPr lang="ko-KR" altLang="en-US" dirty="0"/>
              <a:t>에 미리 결정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 영역의 메모리는 실행 도중인 런 타임</a:t>
            </a:r>
            <a:r>
              <a:rPr lang="en-US" altLang="ko-KR" dirty="0"/>
              <a:t>(run time)</a:t>
            </a:r>
            <a:r>
              <a:rPr lang="ko-KR" altLang="en-US" dirty="0"/>
              <a:t>에 사용자가 직접 할당 결정</a:t>
            </a:r>
            <a:endParaRPr lang="en-US" altLang="ko-KR" dirty="0"/>
          </a:p>
          <a:p>
            <a:pPr lvl="2"/>
            <a:r>
              <a:rPr lang="ko-KR" altLang="en-US" dirty="0"/>
              <a:t>런 타임에 메모리 할당하는 것을 동적 할당이라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메모리를 동적 할당을 수행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 에서는 </a:t>
            </a:r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ko-KR" altLang="en-US" dirty="0"/>
              <a:t>이나 </a:t>
            </a:r>
            <a:r>
              <a:rPr lang="en-US" altLang="ko-KR" dirty="0" err="1"/>
              <a:t>calloc</a:t>
            </a:r>
            <a:r>
              <a:rPr lang="en-US" altLang="ko-KR" dirty="0"/>
              <a:t>() </a:t>
            </a:r>
            <a:r>
              <a:rPr lang="ko-KR" altLang="en-US" dirty="0"/>
              <a:t>함수 등을 이용하여 동적 할당을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delete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동적 할당 받은 메모리 반환을 수행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 에서는 </a:t>
            </a:r>
            <a:r>
              <a:rPr lang="en-US" altLang="ko-KR" dirty="0"/>
              <a:t>free() </a:t>
            </a:r>
            <a:r>
              <a:rPr lang="ko-KR" altLang="en-US" dirty="0"/>
              <a:t>를 이용하여 반환을 수행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16248" y="4158390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249" y="4526164"/>
            <a:ext cx="2709043" cy="49602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16248" y="6020182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4349" y="6387956"/>
            <a:ext cx="2272387" cy="5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5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동적 할당</a:t>
            </a:r>
            <a:r>
              <a:rPr lang="en-US" altLang="ko-KR" sz="3200" dirty="0"/>
              <a:t>(Dynamic allocation) (2/2)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4088" y="1524000"/>
            <a:ext cx="695441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05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287747"/>
                <a:ext cx="9144000" cy="46241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z="1600" dirty="0"/>
                  <a:t>    실습 </a:t>
                </a:r>
                <a:r>
                  <a:rPr lang="en-US" altLang="ko-KR" sz="1600" dirty="0"/>
                  <a:t>3. </a:t>
                </a:r>
                <a:r>
                  <a:rPr lang="ko-KR" altLang="en-US" sz="1600" dirty="0"/>
                  <a:t>정렬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수 많은 정보가 무작위로 섞여 있는 원본 데이터는 응용 하기 힘들다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따라서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이 데이터를 정리</a:t>
                </a:r>
                <a:endParaRPr lang="en-US" altLang="ko-KR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할 필요가 있다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다음은 정렬 프로그램의 규칙이다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규칙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1.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데이터는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ko-KR" altLang="en-US" sz="1600" dirty="0">
                    <a:solidFill>
                      <a:srgbClr val="0070C0"/>
                    </a:solidFill>
                  </a:rPr>
                  <a:t>개 가량 사용한다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</a:rPr>
                  <a:t> ) 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7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b="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규칙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2.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정렬 함수는 한 개로 구현 하되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인수 값에 따라 오름차순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/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내림차순 모두 </a:t>
                </a:r>
                <a:endParaRPr lang="en-US" altLang="ko-KR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                       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가능하게 한다</a:t>
                </a:r>
                <a:endParaRPr lang="en-US" altLang="ko-KR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287747"/>
                <a:ext cx="9144000" cy="4624161"/>
              </a:xfrm>
              <a:blipFill>
                <a:blip r:embed="rId2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67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(1/6)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메모리에 저장된 일련의 연속된 문자</a:t>
            </a:r>
            <a:r>
              <a:rPr lang="en-US" altLang="ko-KR" dirty="0"/>
              <a:t>(Character)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lvl="1"/>
            <a:r>
              <a:rPr lang="ko-KR" altLang="en-US" dirty="0"/>
              <a:t>다음의 두 가지 방법으로 사용 할 수 있음</a:t>
            </a:r>
            <a:endParaRPr lang="en-US" altLang="ko-KR" dirty="0"/>
          </a:p>
          <a:p>
            <a:pPr lvl="2"/>
            <a:r>
              <a:rPr lang="ko-KR" altLang="en-US" dirty="0"/>
              <a:t>배열을 이용한 </a:t>
            </a:r>
            <a:r>
              <a:rPr lang="en-US" altLang="ko-KR" dirty="0"/>
              <a:t>C </a:t>
            </a:r>
            <a:r>
              <a:rPr lang="ko-KR" altLang="en-US" dirty="0"/>
              <a:t>스타일의 문자열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클래스를 이용한 문자열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956001" y="2809684"/>
            <a:ext cx="8188125" cy="705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배열을 이용한 </a:t>
            </a:r>
            <a:r>
              <a:rPr lang="en-US" altLang="ko-KR" dirty="0"/>
              <a:t>C</a:t>
            </a:r>
            <a:r>
              <a:rPr lang="ko-KR" altLang="en-US" dirty="0"/>
              <a:t>스타일의 문자열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4770" y="3162335"/>
            <a:ext cx="5920767" cy="331414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09131" y="6323257"/>
            <a:ext cx="5211467" cy="51708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*</a:t>
            </a:r>
            <a:r>
              <a:rPr lang="ko-KR" altLang="en-US" sz="1100" dirty="0"/>
              <a:t>이 예제는 </a:t>
            </a:r>
            <a:r>
              <a:rPr lang="en-US" altLang="ko-KR" sz="1100" dirty="0"/>
              <a:t>20byte</a:t>
            </a:r>
            <a:r>
              <a:rPr lang="ko-KR" altLang="en-US" sz="1100" dirty="0"/>
              <a:t> 이상 입력 받으면</a:t>
            </a:r>
            <a:endParaRPr lang="en-US" altLang="ko-KR" sz="1100" dirty="0"/>
          </a:p>
          <a:p>
            <a:pPr algn="l"/>
            <a:r>
              <a:rPr lang="ko-KR" altLang="en-US" sz="1100" dirty="0"/>
              <a:t>프로그램이 처리하지 못하고 강제 종료되며</a:t>
            </a:r>
            <a:r>
              <a:rPr lang="en-US" altLang="ko-KR" sz="1100" dirty="0"/>
              <a:t>, </a:t>
            </a:r>
            <a:r>
              <a:rPr lang="ko-KR" altLang="en-US" sz="1100" dirty="0"/>
              <a:t>띄어쓰기를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469836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(2/6)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배열을 이용한 </a:t>
            </a:r>
            <a:r>
              <a:rPr lang="en-US" altLang="ko-KR" dirty="0"/>
              <a:t>C</a:t>
            </a:r>
            <a:r>
              <a:rPr lang="ko-KR" altLang="en-US" dirty="0"/>
              <a:t>스타일의 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띄어쓰기 및 입력 크기 에러를 수정한 예</a:t>
            </a:r>
            <a:endParaRPr lang="en-US" altLang="ko-KR" dirty="0"/>
          </a:p>
          <a:p>
            <a:pPr lvl="2"/>
            <a:r>
              <a:rPr lang="en-US" altLang="ko-KR" dirty="0"/>
              <a:t>ignore() </a:t>
            </a:r>
            <a:r>
              <a:rPr lang="ko-KR" altLang="en-US" dirty="0"/>
              <a:t>를 이용하여 에러를 무시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090" y="2237695"/>
            <a:ext cx="6486886" cy="34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8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(3/6)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(string</a:t>
            </a:r>
            <a:r>
              <a:rPr lang="ko-KR" altLang="en-US" dirty="0"/>
              <a:t> 클래스를 이용한 문자열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0035" y="1449625"/>
            <a:ext cx="5965651" cy="50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9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(4/6)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데이터를 처리하는데 유용한 함수 </a:t>
            </a:r>
            <a:r>
              <a:rPr lang="en-US" altLang="ko-KR" dirty="0"/>
              <a:t>string </a:t>
            </a:r>
            <a:r>
              <a:rPr lang="ko-KR" altLang="en-US" dirty="0"/>
              <a:t>클래스 내에 정의됨</a:t>
            </a:r>
            <a:endParaRPr lang="en-US" altLang="ko-KR" dirty="0"/>
          </a:p>
          <a:p>
            <a:pPr lvl="2"/>
            <a:r>
              <a:rPr lang="en-US" altLang="ko-KR" dirty="0"/>
              <a:t>length(), size() / append() / find() / compare() / replace()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length / size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  <a:r>
              <a:rPr lang="ko-KR" altLang="en-US" dirty="0"/>
              <a:t>는 문자열의 길이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는 실제 사용중인 메모리의 크기를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append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문자열의 끝에 다른 문자열을 추가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761" y="2885451"/>
            <a:ext cx="5287386" cy="1635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3035" y="5261094"/>
            <a:ext cx="7768087" cy="10371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147" y="3791975"/>
            <a:ext cx="20955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13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(5/6)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찾고자 하는 문자열을 찾아</a:t>
            </a:r>
            <a:r>
              <a:rPr lang="en-US" altLang="ko-KR" dirty="0"/>
              <a:t>, </a:t>
            </a:r>
            <a:r>
              <a:rPr lang="ko-KR" altLang="en-US" dirty="0"/>
              <a:t>그 시작 위치를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compare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두 문자열의 내용을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replace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특정 문자열을 찾아</a:t>
            </a:r>
            <a:r>
              <a:rPr lang="en-US" altLang="ko-KR" dirty="0"/>
              <a:t>, </a:t>
            </a:r>
            <a:r>
              <a:rPr lang="ko-KR" altLang="en-US" dirty="0"/>
              <a:t>다른 문자열로 대체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3035" y="1699989"/>
            <a:ext cx="6968089" cy="9662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6819" y="3402873"/>
            <a:ext cx="6192363" cy="11061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944" y="5306876"/>
            <a:ext cx="6649457" cy="7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문장 형태 및 종류</a:t>
            </a:r>
            <a:r>
              <a:rPr lang="en-US" altLang="ko-KR" sz="3200" dirty="0"/>
              <a:t>(2/3)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이름공간</a:t>
            </a:r>
            <a:r>
              <a:rPr lang="en-US" altLang="ko-KR" dirty="0"/>
              <a:t>(Namespace)</a:t>
            </a:r>
          </a:p>
          <a:p>
            <a:pPr lvl="1"/>
            <a:r>
              <a:rPr lang="ko-KR" altLang="en-US" dirty="0"/>
              <a:t>이름이 기억되는 영역을 뜻하며</a:t>
            </a:r>
            <a:r>
              <a:rPr lang="en-US" altLang="ko-KR" dirty="0"/>
              <a:t>, </a:t>
            </a:r>
            <a:r>
              <a:rPr lang="ko-KR" altLang="en-US" dirty="0"/>
              <a:t>소속된 공간을 의미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프로그램을 작성할 때 발생하는 이름에 대한 충돌을 방지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범위 지정 연산자</a:t>
            </a:r>
            <a:r>
              <a:rPr lang="en-US" altLang="ko-KR" dirty="0"/>
              <a:t>( :: )</a:t>
            </a:r>
            <a:r>
              <a:rPr lang="ko-KR" altLang="en-US" dirty="0"/>
              <a:t>를 사용하여 공간에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67320" y="5973874"/>
            <a:ext cx="4200525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범위 지정 연산자를 이용한 이름공간 접근과</a:t>
            </a:r>
            <a:endParaRPr lang="en-US" altLang="ko-KR" sz="1600" dirty="0"/>
          </a:p>
          <a:p>
            <a:r>
              <a:rPr lang="ko-KR" altLang="en-US" sz="1600" dirty="0"/>
              <a:t>이름공간 정의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5655" y="6125101"/>
            <a:ext cx="4200525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명시적 이름공간 접근 문장을 이용한 방법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 </a:t>
            </a:r>
            <a:r>
              <a:rPr lang="ko-KR" altLang="en-US" sz="1600" dirty="0"/>
              <a:t>공간의 범위 지정 생략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2B4C7-F2B8-463A-AD90-E51D42CE4EB8}"/>
              </a:ext>
            </a:extLst>
          </p:cNvPr>
          <p:cNvSpPr/>
          <p:nvPr/>
        </p:nvSpPr>
        <p:spPr>
          <a:xfrm>
            <a:off x="161723" y="2920041"/>
            <a:ext cx="601171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Example1{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std::string str=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"Namespace, Example1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String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Example2{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std::string str=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"Namespace, Example2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String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Example1::str &lt;&lt;std::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Example2::str &lt;&lt;std::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0C313-6ED8-41E5-A646-F0C9D8D77562}"/>
              </a:ext>
            </a:extLst>
          </p:cNvPr>
          <p:cNvSpPr/>
          <p:nvPr/>
        </p:nvSpPr>
        <p:spPr>
          <a:xfrm>
            <a:off x="6245628" y="2920041"/>
            <a:ext cx="5888183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Example1{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std::string str=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"Namespace, Example1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String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Example2{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std::string str=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"Namespace, Example2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String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Example1::str &lt;&lt;std::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Example2::str &lt;&lt;std::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처리</a:t>
            </a:r>
            <a:r>
              <a:rPr lang="en-US" altLang="ko-KR" sz="3200" dirty="0"/>
              <a:t>(6/6)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Tokenizer</a:t>
            </a:r>
          </a:p>
          <a:p>
            <a:pPr lvl="1"/>
            <a:r>
              <a:rPr lang="ko-KR" altLang="en-US" dirty="0"/>
              <a:t>문자열을 특정 문자를 기준으로 분해하는 기능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en-US" altLang="ko-KR" dirty="0"/>
              <a:t>string</a:t>
            </a:r>
            <a:r>
              <a:rPr lang="ko-KR" altLang="en-US" dirty="0"/>
              <a:t>에선 기본적으로 제공하지 않아</a:t>
            </a:r>
            <a:r>
              <a:rPr lang="en-US" altLang="ko-KR" dirty="0"/>
              <a:t>, </a:t>
            </a:r>
            <a:r>
              <a:rPr lang="ko-KR" altLang="en-US" dirty="0"/>
              <a:t>해당 기능을 구현해야 함</a:t>
            </a:r>
            <a:endParaRPr lang="en-US" altLang="ko-KR" dirty="0"/>
          </a:p>
          <a:p>
            <a:pPr lvl="2"/>
            <a:r>
              <a:rPr lang="ko-KR" altLang="en-US" dirty="0"/>
              <a:t>라이브러리로 제공하는 경우도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4763" y="2646106"/>
            <a:ext cx="4480813" cy="34250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6714" y="2897366"/>
            <a:ext cx="4350858" cy="27550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87170" y="5161660"/>
            <a:ext cx="2318892" cy="324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845806" y="2290274"/>
            <a:ext cx="0" cy="41715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8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4000" y="1287747"/>
            <a:ext cx="9144000" cy="462416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    실습 </a:t>
            </a:r>
            <a:r>
              <a:rPr lang="en-US" altLang="ko-KR" sz="1600" dirty="0"/>
              <a:t>4. </a:t>
            </a:r>
            <a:r>
              <a:rPr lang="ko-KR" altLang="en-US" sz="1600" dirty="0"/>
              <a:t>문자열 처리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문자열은 우리 생활에서 가장 많이 쓰이는 </a:t>
            </a:r>
            <a:r>
              <a:rPr lang="ko-KR" altLang="en-US" sz="1600" dirty="0" err="1">
                <a:solidFill>
                  <a:srgbClr val="0070C0"/>
                </a:solidFill>
              </a:rPr>
              <a:t>데이터중</a:t>
            </a:r>
            <a:r>
              <a:rPr lang="ko-KR" altLang="en-US" sz="1600" dirty="0">
                <a:solidFill>
                  <a:srgbClr val="0070C0"/>
                </a:solidFill>
              </a:rPr>
              <a:t> 하나다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연습으로 다음의 규칙을 갖는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프로그램을 작성해 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en-US" sz="1600" dirty="0">
                <a:solidFill>
                  <a:srgbClr val="0070C0"/>
                </a:solidFill>
              </a:rPr>
              <a:t>프로그램은 다음의 문장을 포함 또는 입력 받는다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visual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representation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five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tribes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emerges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hands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from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sand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animation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, and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we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see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them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unite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,</a:t>
            </a:r>
            <a:endParaRPr lang="en-US" altLang="ko-KR" sz="1200" b="0" dirty="0">
              <a:solidFill>
                <a:srgbClr val="000000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Arial Unicode MS"/>
              </a:rPr>
              <a:t>                   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and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then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break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apart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conflict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arises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Bashenga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rises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above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conflict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eats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Heart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Shaped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Herb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,</a:t>
            </a:r>
            <a:endParaRPr lang="en-US" altLang="ko-KR" sz="1200" b="0" dirty="0">
              <a:solidFill>
                <a:srgbClr val="000000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Arial Unicode MS"/>
              </a:rPr>
              <a:t>                  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proceeding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unite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200" b="0" dirty="0" err="1">
                <a:solidFill>
                  <a:srgbClr val="000000"/>
                </a:solidFill>
                <a:latin typeface="Arial Unicode MS"/>
              </a:rPr>
              <a:t>tribes</a:t>
            </a:r>
            <a:r>
              <a:rPr lang="ko-KR" altLang="ko-KR" sz="1200" b="0" dirty="0">
                <a:solidFill>
                  <a:srgbClr val="000000"/>
                </a:solidFill>
                <a:latin typeface="Arial Unicode MS"/>
              </a:rPr>
              <a:t> .</a:t>
            </a:r>
            <a:r>
              <a:rPr lang="ko-KR" altLang="ko-KR" sz="600" b="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en-US" sz="1600" dirty="0">
                <a:solidFill>
                  <a:srgbClr val="0070C0"/>
                </a:solidFill>
              </a:rPr>
              <a:t>문장을 띄어쓰기 기준으로 나누어 </a:t>
            </a:r>
            <a:r>
              <a:rPr lang="ko-KR" altLang="en-US" sz="1600" dirty="0" err="1">
                <a:solidFill>
                  <a:srgbClr val="0070C0"/>
                </a:solidFill>
              </a:rPr>
              <a:t>단어별로</a:t>
            </a:r>
            <a:r>
              <a:rPr lang="ko-KR" altLang="en-US" sz="1600" dirty="0">
                <a:solidFill>
                  <a:srgbClr val="0070C0"/>
                </a:solidFill>
              </a:rPr>
              <a:t> 저장한다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3. </a:t>
            </a:r>
            <a:r>
              <a:rPr lang="ko-KR" altLang="en-US" sz="1600" dirty="0">
                <a:solidFill>
                  <a:srgbClr val="0070C0"/>
                </a:solidFill>
              </a:rPr>
              <a:t>프로그램은 다음의 결과를 계산하여 출력한다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         3-1. </a:t>
            </a:r>
            <a:r>
              <a:rPr lang="ko-KR" altLang="en-US" sz="1600" dirty="0">
                <a:solidFill>
                  <a:srgbClr val="0070C0"/>
                </a:solidFill>
              </a:rPr>
              <a:t>대문자로 시작하는 단어와 그 개수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         3-2. and</a:t>
            </a:r>
            <a:r>
              <a:rPr lang="ko-KR" altLang="en-US" sz="1600" dirty="0">
                <a:solidFill>
                  <a:srgbClr val="0070C0"/>
                </a:solidFill>
              </a:rPr>
              <a:t>의 수와 앞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뒤 문장의 단어 수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50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(1/9)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(Structure type)</a:t>
            </a:r>
          </a:p>
          <a:p>
            <a:pPr lvl="1"/>
            <a:r>
              <a:rPr lang="ko-KR" altLang="en-US" dirty="0"/>
              <a:t>기본 타입을 가지고 새롭게 정의할 수 있는 사용자 정의 타입</a:t>
            </a:r>
            <a:endParaRPr lang="en-US" altLang="ko-KR" dirty="0"/>
          </a:p>
          <a:p>
            <a:pPr lvl="1"/>
            <a:r>
              <a:rPr lang="ko-KR" altLang="en-US" dirty="0"/>
              <a:t>배열이 같은 타입의 변수 집합이라면</a:t>
            </a:r>
            <a:r>
              <a:rPr lang="en-US" altLang="ko-KR" dirty="0"/>
              <a:t>, </a:t>
            </a:r>
            <a:r>
              <a:rPr lang="ko-KR" altLang="en-US" dirty="0"/>
              <a:t>구조체는 다양한 타입의 변수 집합 형태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구조체는 변수 뿐만 아니라</a:t>
            </a:r>
            <a:r>
              <a:rPr lang="en-US" altLang="ko-KR" dirty="0"/>
              <a:t>, </a:t>
            </a:r>
            <a:r>
              <a:rPr lang="ko-KR" altLang="en-US" dirty="0"/>
              <a:t>함수 또한 멤버로 가질 수 있음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85987" y="2212349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3982" y="3442340"/>
            <a:ext cx="3440086" cy="2112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101" y="2579110"/>
            <a:ext cx="3657600" cy="383857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751802" y="221133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선언 예시</a:t>
            </a:r>
            <a:r>
              <a:rPr lang="en-US" altLang="ko-KR" sz="1600" dirty="0"/>
              <a:t>(book)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751802" y="2321357"/>
            <a:ext cx="0" cy="41715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17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(2/9)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296" y="1528623"/>
            <a:ext cx="6727455" cy="49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(3/9)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함수와 구조체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함수를 호출할 때 전달되는 인수나 함수가 종료될 때 반환되는 값으로 구조체 사용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1808" y="1934807"/>
            <a:ext cx="6381750" cy="45580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1507" y="1934806"/>
            <a:ext cx="2192442" cy="99131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127532" y="1740242"/>
            <a:ext cx="0" cy="4985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99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(4/9)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534" y="1502726"/>
            <a:ext cx="6312842" cy="4701522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286535" y="6492875"/>
            <a:ext cx="5586991" cy="25854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*</a:t>
            </a: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이런 방식은 원본 데이터 보호에 취약하기 때문에 데이터 보호에 신경 써야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1476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(5/9)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중첩된 구조체</a:t>
            </a:r>
            <a:endParaRPr lang="en-US" altLang="ko-KR" dirty="0"/>
          </a:p>
          <a:p>
            <a:pPr lvl="1"/>
            <a:r>
              <a:rPr lang="ko-KR" altLang="en-US" dirty="0"/>
              <a:t>멤버 변수로써</a:t>
            </a:r>
            <a:r>
              <a:rPr lang="en-US" altLang="ko-KR" dirty="0"/>
              <a:t>, </a:t>
            </a:r>
            <a:r>
              <a:rPr lang="ko-KR" altLang="en-US" dirty="0"/>
              <a:t>다른 구조체를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4576" y="1892301"/>
            <a:ext cx="5204966" cy="460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850" y="4511512"/>
            <a:ext cx="234315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987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(6/9)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크기</a:t>
            </a:r>
            <a:endParaRPr lang="en-US" altLang="ko-KR" dirty="0"/>
          </a:p>
          <a:p>
            <a:pPr lvl="1"/>
            <a:r>
              <a:rPr lang="ko-KR" altLang="en-US" dirty="0"/>
              <a:t>포함하고 있는 멤버 변수들의 크기에 따라 결정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언제나 멤버 변수들의 크기 총합과 일치하진 않음</a:t>
            </a:r>
            <a:endParaRPr lang="en-US" altLang="ko-KR" dirty="0"/>
          </a:p>
          <a:p>
            <a:pPr lvl="2"/>
            <a:r>
              <a:rPr lang="ko-KR" altLang="en-US" dirty="0"/>
              <a:t>컴파일러가 메모리 접근을 용이하기 위해 패딩 바이트</a:t>
            </a:r>
            <a:r>
              <a:rPr lang="en-US" altLang="ko-KR" dirty="0"/>
              <a:t>(Padding byte)</a:t>
            </a:r>
            <a:r>
              <a:rPr lang="ko-KR" altLang="en-US" dirty="0"/>
              <a:t>를 추가하기 때문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000" y="2663128"/>
            <a:ext cx="5238750" cy="401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5125" y="2762830"/>
            <a:ext cx="342900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472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(7/9)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en-US" altLang="ko-KR" dirty="0"/>
              <a:t>(Union)</a:t>
            </a:r>
          </a:p>
          <a:p>
            <a:pPr lvl="1"/>
            <a:r>
              <a:rPr lang="ko-KR" altLang="en-US" dirty="0"/>
              <a:t>기본적으로 구조체와 같으나</a:t>
            </a:r>
            <a:r>
              <a:rPr lang="en-US" altLang="ko-KR" dirty="0"/>
              <a:t>, </a:t>
            </a:r>
            <a:r>
              <a:rPr lang="ko-KR" altLang="en-US" dirty="0"/>
              <a:t>모든 멤버 변수를 하나의 메모리 공간에 공유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메모리 공간을 공유하기 때문에 한번에 하나의 변수만 사용 가능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데이터 순서가 규칙적이지 않고</a:t>
            </a:r>
            <a:r>
              <a:rPr lang="en-US" altLang="ko-KR" dirty="0"/>
              <a:t>, </a:t>
            </a:r>
            <a:r>
              <a:rPr lang="ko-KR" altLang="en-US" dirty="0"/>
              <a:t>미리 알 수 없는 다양한 타입의 데이터를 저장 가능하도록 설계된 구조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8608" y="3154473"/>
            <a:ext cx="7505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0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(8/9)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883" y="1447978"/>
            <a:ext cx="2443786" cy="4866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1175" y="4901066"/>
            <a:ext cx="1009650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44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문장 형태 및 종류</a:t>
            </a:r>
            <a:r>
              <a:rPr lang="en-US" altLang="ko-KR" sz="3200" dirty="0"/>
              <a:t>(3/3)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12346" y="1171121"/>
            <a:ext cx="9423654" cy="4624161"/>
          </a:xfrm>
        </p:spPr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lvl="1"/>
            <a:r>
              <a:rPr lang="ko-KR" altLang="en-US" dirty="0"/>
              <a:t>코드에 대한 이해를 돕는 설명을 적거나 디버깅을 위해 작성하는 메모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컴파일러는 주석을 무시하며</a:t>
            </a:r>
            <a:r>
              <a:rPr lang="en-US" altLang="ko-KR" dirty="0"/>
              <a:t>, </a:t>
            </a:r>
            <a:r>
              <a:rPr lang="ko-KR" altLang="en-US" dirty="0"/>
              <a:t>실행 파일에서는 주석을 확인할 수 없음</a:t>
            </a:r>
            <a:endParaRPr lang="en-US" altLang="ko-KR" dirty="0"/>
          </a:p>
          <a:p>
            <a:pPr lvl="2"/>
            <a:r>
              <a:rPr lang="ko-KR" altLang="en-US" dirty="0"/>
              <a:t>주석은 한 줄 주석과 여러 줄 주석이 존재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와 같은 형태로 주석을 작성할 수 있음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1017" y="4088053"/>
            <a:ext cx="8451968" cy="156567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240647" y="2975501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736D7-2556-497E-84CF-D484D860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2" y="3429000"/>
            <a:ext cx="3622479" cy="5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1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</a:t>
            </a:r>
            <a:r>
              <a:rPr lang="en-US" altLang="ko-KR" dirty="0"/>
              <a:t>(9/9)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열거체</a:t>
            </a:r>
            <a:r>
              <a:rPr lang="en-US" altLang="ko-KR" dirty="0"/>
              <a:t>(Enumerated types)</a:t>
            </a:r>
          </a:p>
          <a:p>
            <a:pPr lvl="1"/>
            <a:r>
              <a:rPr lang="ko-KR" altLang="en-US" dirty="0"/>
              <a:t>새로운 타입을 선언과 동시에 그 타입이 가질 수 있는 정수형 </a:t>
            </a:r>
            <a:r>
              <a:rPr lang="ko-KR" altLang="en-US" dirty="0" err="1"/>
              <a:t>상수값도</a:t>
            </a:r>
            <a:r>
              <a:rPr lang="ko-KR" altLang="en-US" dirty="0"/>
              <a:t> 같이 명시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8679" y="1697149"/>
            <a:ext cx="4381855" cy="5079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3179" y="4589458"/>
            <a:ext cx="2404159" cy="8973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113" y="4838920"/>
            <a:ext cx="2939753" cy="67169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426919" y="1697148"/>
            <a:ext cx="0" cy="4985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3346" y="2091805"/>
            <a:ext cx="3418318" cy="2076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1186" y="4332718"/>
            <a:ext cx="3170422" cy="1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29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4000" y="1287747"/>
            <a:ext cx="9144000" cy="462416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    실습 </a:t>
            </a:r>
            <a:r>
              <a:rPr lang="en-US" altLang="ko-KR" sz="1600" dirty="0"/>
              <a:t>5. </a:t>
            </a:r>
            <a:r>
              <a:rPr lang="ko-KR" altLang="en-US" sz="1600" dirty="0"/>
              <a:t>학생 기록부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앞서 배운 구조체와 배열 등을 활용하여 학생 성적을 기록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관리하는 프로그램을 제작한다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en-US" sz="1600" dirty="0">
                <a:solidFill>
                  <a:srgbClr val="0070C0"/>
                </a:solidFill>
              </a:rPr>
              <a:t>학생은 다음의 정보를 포함한다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1-1. </a:t>
            </a:r>
            <a:r>
              <a:rPr lang="ko-KR" altLang="en-US" sz="1600" dirty="0">
                <a:solidFill>
                  <a:srgbClr val="0070C0"/>
                </a:solidFill>
              </a:rPr>
              <a:t>이름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학년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반</a:t>
            </a:r>
            <a:r>
              <a:rPr lang="en-US" altLang="ko-KR" sz="1600" dirty="0">
                <a:solidFill>
                  <a:srgbClr val="0070C0"/>
                </a:solidFill>
              </a:rPr>
              <a:t>/[</a:t>
            </a:r>
            <a:r>
              <a:rPr lang="ko-KR" altLang="en-US" sz="1600" dirty="0">
                <a:solidFill>
                  <a:srgbClr val="0070C0"/>
                </a:solidFill>
              </a:rPr>
              <a:t>국어</a:t>
            </a:r>
            <a:r>
              <a:rPr lang="en-US" altLang="ko-KR" sz="1600" dirty="0">
                <a:solidFill>
                  <a:srgbClr val="0070C0"/>
                </a:solidFill>
              </a:rPr>
              <a:t>,</a:t>
            </a:r>
            <a:r>
              <a:rPr lang="ko-KR" altLang="en-US" sz="1600" dirty="0">
                <a:solidFill>
                  <a:srgbClr val="0070C0"/>
                </a:solidFill>
              </a:rPr>
              <a:t>영어</a:t>
            </a:r>
            <a:r>
              <a:rPr lang="en-US" altLang="ko-KR" sz="1600" dirty="0">
                <a:solidFill>
                  <a:srgbClr val="0070C0"/>
                </a:solidFill>
              </a:rPr>
              <a:t>,</a:t>
            </a:r>
            <a:r>
              <a:rPr lang="ko-KR" altLang="en-US" sz="1600" dirty="0">
                <a:solidFill>
                  <a:srgbClr val="0070C0"/>
                </a:solidFill>
              </a:rPr>
              <a:t>수학</a:t>
            </a:r>
            <a:r>
              <a:rPr lang="en-US" altLang="ko-KR" sz="1600" dirty="0">
                <a:solidFill>
                  <a:srgbClr val="0070C0"/>
                </a:solidFill>
              </a:rPr>
              <a:t>,</a:t>
            </a:r>
            <a:r>
              <a:rPr lang="ko-KR" altLang="en-US" sz="1600" dirty="0">
                <a:solidFill>
                  <a:srgbClr val="0070C0"/>
                </a:solidFill>
              </a:rPr>
              <a:t>사회</a:t>
            </a:r>
            <a:r>
              <a:rPr lang="en-US" altLang="ko-KR" sz="1600" dirty="0">
                <a:solidFill>
                  <a:srgbClr val="0070C0"/>
                </a:solidFill>
              </a:rPr>
              <a:t>,</a:t>
            </a:r>
            <a:r>
              <a:rPr lang="ko-KR" altLang="en-US" sz="1600" dirty="0">
                <a:solidFill>
                  <a:srgbClr val="0070C0"/>
                </a:solidFill>
              </a:rPr>
              <a:t>과학</a:t>
            </a:r>
            <a:r>
              <a:rPr lang="en-US" altLang="ko-KR" sz="1600" dirty="0">
                <a:solidFill>
                  <a:srgbClr val="0070C0"/>
                </a:solidFill>
              </a:rPr>
              <a:t>] </a:t>
            </a:r>
            <a:r>
              <a:rPr lang="ko-KR" altLang="en-US" sz="1600" dirty="0">
                <a:solidFill>
                  <a:srgbClr val="0070C0"/>
                </a:solidFill>
              </a:rPr>
              <a:t>성적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규칙 </a:t>
            </a:r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en-US" sz="1600" dirty="0">
                <a:solidFill>
                  <a:srgbClr val="0070C0"/>
                </a:solidFill>
              </a:rPr>
              <a:t>프로그램은 다음의 정보를 정리해서 보여 줄 수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2-1. </a:t>
            </a:r>
            <a:r>
              <a:rPr lang="ko-KR" altLang="en-US" sz="1600" dirty="0">
                <a:solidFill>
                  <a:srgbClr val="0070C0"/>
                </a:solidFill>
              </a:rPr>
              <a:t>학생 종합 정보 및 학년 등수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	2-2. </a:t>
            </a:r>
            <a:r>
              <a:rPr lang="ko-KR" altLang="en-US" sz="1600" dirty="0">
                <a:solidFill>
                  <a:srgbClr val="0070C0"/>
                </a:solidFill>
              </a:rPr>
              <a:t>성적의 경우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학년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반 별로 구분하여 등수를 매긴다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13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87" y="4490751"/>
            <a:ext cx="3377425" cy="1603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연산자 함수</a:t>
            </a:r>
            <a:r>
              <a:rPr lang="en-US" altLang="ko-KR" sz="3200" dirty="0"/>
              <a:t>(1/2)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일반적인 사칙연산을 할 때 사용되는 연산자를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연산자 오버로딩</a:t>
            </a:r>
            <a:endParaRPr lang="en-US" altLang="ko-KR" dirty="0"/>
          </a:p>
          <a:p>
            <a:pPr lvl="1"/>
            <a:r>
              <a:rPr lang="ko-KR" altLang="en-US" dirty="0"/>
              <a:t>연산자 본래의 기능을 재 정의하여 다양한 연산을 가능케 하는 기능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에서는 사용자 </a:t>
            </a:r>
            <a:r>
              <a:rPr lang="ko-KR" altLang="en-US" dirty="0" err="1"/>
              <a:t>정의타입</a:t>
            </a:r>
            <a:r>
              <a:rPr lang="en-US" altLang="ko-KR" dirty="0"/>
              <a:t>(</a:t>
            </a:r>
            <a:r>
              <a:rPr lang="ko-KR" altLang="en-US" dirty="0"/>
              <a:t>구조체 및 클래스 등</a:t>
            </a:r>
            <a:r>
              <a:rPr lang="en-US" altLang="ko-KR" dirty="0"/>
              <a:t>) </a:t>
            </a:r>
            <a:r>
              <a:rPr lang="ko-KR" altLang="en-US" dirty="0"/>
              <a:t>까지 확장할 수 있음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16248" y="3232052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1885" y="3540005"/>
            <a:ext cx="3047368" cy="43378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16248" y="4097859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755" y="4713218"/>
            <a:ext cx="4021200" cy="1329762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828558" y="3415939"/>
            <a:ext cx="2707058" cy="133216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*</a:t>
            </a:r>
            <a:r>
              <a:rPr lang="ko-KR" altLang="en-US" sz="1100" dirty="0"/>
              <a:t>연산자 오버로딩을 할 때</a:t>
            </a:r>
            <a:r>
              <a:rPr lang="en-US" altLang="ko-KR" sz="1100" dirty="0"/>
              <a:t>, operator </a:t>
            </a:r>
            <a:r>
              <a:rPr lang="ko-KR" altLang="en-US" sz="1100" dirty="0"/>
              <a:t>키워드와 연산자 문자는 공백없이 연결해 표시되어야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7172771" y="4855142"/>
            <a:ext cx="649481" cy="17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06057" y="4310589"/>
            <a:ext cx="825397" cy="551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64123" y="5195495"/>
            <a:ext cx="1018375" cy="193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5" idx="3"/>
          </p:cNvCxnSpPr>
          <p:nvPr/>
        </p:nvCxnSpPr>
        <p:spPr>
          <a:xfrm flipH="1">
            <a:off x="4882498" y="5036979"/>
            <a:ext cx="2290273" cy="25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4032005" y="4855143"/>
            <a:ext cx="2707058" cy="133216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*</a:t>
            </a:r>
            <a:r>
              <a:rPr lang="ko-KR" altLang="en-US" sz="1100" dirty="0"/>
              <a:t>연산자 오버로딩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751802" y="4310589"/>
            <a:ext cx="0" cy="18767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77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연산자 함수</a:t>
            </a:r>
            <a:r>
              <a:rPr lang="en-US" altLang="ko-KR" sz="3200" dirty="0"/>
              <a:t>(2/2)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전체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47" y="1463423"/>
            <a:ext cx="4352925" cy="49053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337"/>
          <a:stretch/>
        </p:blipFill>
        <p:spPr>
          <a:xfrm>
            <a:off x="6308926" y="1391495"/>
            <a:ext cx="4265071" cy="49712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0389" y="1904645"/>
            <a:ext cx="3573967" cy="223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925" y="2240521"/>
            <a:ext cx="171450" cy="238125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221471" y="1136591"/>
            <a:ext cx="0" cy="54778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6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OOP (Object-Oriented Programming)</a:t>
            </a:r>
          </a:p>
          <a:p>
            <a:pPr lvl="1"/>
            <a:r>
              <a:rPr lang="ko-KR" altLang="en-US" dirty="0"/>
              <a:t>모든 데이터를 객체</a:t>
            </a:r>
            <a:r>
              <a:rPr lang="en-US" altLang="ko-KR" dirty="0"/>
              <a:t>(Object)</a:t>
            </a:r>
            <a:r>
              <a:rPr lang="ko-KR" altLang="en-US" dirty="0"/>
              <a:t>로 취급하며</a:t>
            </a:r>
            <a:r>
              <a:rPr lang="en-US" altLang="ko-KR" dirty="0"/>
              <a:t>, </a:t>
            </a:r>
            <a:r>
              <a:rPr lang="ko-KR" altLang="en-US" dirty="0"/>
              <a:t>프로그래밍의 중심으로 설계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우리가 인식할 수 있는 사물 혹은 개념</a:t>
            </a:r>
            <a:r>
              <a:rPr lang="en-US" altLang="ko-KR" dirty="0"/>
              <a:t> </a:t>
            </a:r>
            <a:r>
              <a:rPr lang="ko-KR" altLang="en-US" dirty="0"/>
              <a:t>등 모든 것</a:t>
            </a:r>
            <a:endParaRPr lang="en-US" altLang="ko-KR" dirty="0"/>
          </a:p>
          <a:p>
            <a:pPr lvl="1"/>
            <a:r>
              <a:rPr lang="ko-KR" altLang="en-US" dirty="0"/>
              <a:t>객체의 상태</a:t>
            </a:r>
            <a:r>
              <a:rPr lang="en-US" altLang="ko-KR" dirty="0"/>
              <a:t>(State)</a:t>
            </a:r>
            <a:r>
              <a:rPr lang="ko-KR" altLang="en-US" dirty="0"/>
              <a:t>와 행동</a:t>
            </a:r>
            <a:r>
              <a:rPr lang="en-US" altLang="ko-KR" dirty="0"/>
              <a:t>(Behavior)</a:t>
            </a:r>
            <a:r>
              <a:rPr lang="ko-KR" altLang="en-US" dirty="0"/>
              <a:t>을 구체화하는 형태의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OOP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정보 은닉</a:t>
            </a:r>
            <a:r>
              <a:rPr lang="en-US" altLang="ko-KR" dirty="0"/>
              <a:t>(Data hiding)</a:t>
            </a:r>
          </a:p>
          <a:p>
            <a:pPr lvl="1"/>
            <a:r>
              <a:rPr lang="ko-KR" altLang="en-US" dirty="0" err="1"/>
              <a:t>상속성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</a:p>
          <a:p>
            <a:pPr lvl="1"/>
            <a:r>
              <a:rPr lang="ko-KR" altLang="en-US" dirty="0"/>
              <a:t>구조체와 마찬가지로 사용자가 정의할 수 있는 일종의 타입인 클래스를 선언하여 메모리에 대입된 객체</a:t>
            </a:r>
            <a:endParaRPr lang="en-US" altLang="ko-KR" dirty="0"/>
          </a:p>
          <a:p>
            <a:pPr lvl="1"/>
            <a:r>
              <a:rPr lang="ko-KR" altLang="en-US" dirty="0"/>
              <a:t>하나의 클래스에서 여러 개의 인스턴스를 생성 가능</a:t>
            </a:r>
            <a:endParaRPr lang="en-US" altLang="ko-KR" dirty="0"/>
          </a:p>
          <a:p>
            <a:pPr lvl="1"/>
            <a:r>
              <a:rPr lang="ko-KR" altLang="en-US" dirty="0"/>
              <a:t>독립된 메모리 공간에 저장된 자신만의 멤버 변수를 가지나</a:t>
            </a:r>
            <a:r>
              <a:rPr lang="en-US" altLang="ko-KR" dirty="0"/>
              <a:t>, </a:t>
            </a:r>
            <a:r>
              <a:rPr lang="ko-KR" altLang="en-US" dirty="0"/>
              <a:t>함수는 인스턴스 </a:t>
            </a:r>
            <a:r>
              <a:rPr lang="ko-KR" altLang="en-US" dirty="0" err="1"/>
              <a:t>간공유됨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315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의 특징 중 추상화</a:t>
            </a:r>
            <a:r>
              <a:rPr lang="en-US" altLang="ko-KR" dirty="0"/>
              <a:t>(Abstraction)</a:t>
            </a:r>
            <a:r>
              <a:rPr lang="ko-KR" altLang="en-US" dirty="0"/>
              <a:t>를 사용자 정의 타입으로 구현한 것</a:t>
            </a:r>
            <a:endParaRPr lang="en-US" altLang="ko-KR" dirty="0"/>
          </a:p>
          <a:p>
            <a:pPr lvl="1"/>
            <a:r>
              <a:rPr lang="ko-KR" altLang="en-US" dirty="0"/>
              <a:t>구조체와 비슷한 형태와 특징을 가짐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6000" y="2630656"/>
            <a:ext cx="3378562" cy="302175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933574" y="2309190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8426" y="2309189"/>
            <a:ext cx="4146954" cy="396137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674540" y="2119357"/>
            <a:ext cx="0" cy="4495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5272888" y="3637329"/>
            <a:ext cx="803304" cy="10084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(3/26)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은닉</a:t>
            </a:r>
            <a:r>
              <a:rPr lang="en-US" altLang="ko-KR" dirty="0"/>
              <a:t>(data hiding)</a:t>
            </a:r>
          </a:p>
          <a:p>
            <a:pPr lvl="1"/>
            <a:r>
              <a:rPr lang="ko-KR" altLang="en-US" dirty="0"/>
              <a:t>사용자가 굳이 알 필요가 없는 정보는 사용자로부터 숨겨야 한다는 개념</a:t>
            </a:r>
            <a:endParaRPr lang="en-US" altLang="ko-KR" dirty="0"/>
          </a:p>
          <a:p>
            <a:pPr lvl="2"/>
            <a:r>
              <a:rPr lang="ko-KR" altLang="en-US" dirty="0"/>
              <a:t>구조체의 모든 멤버 변수는 외부에서 언제나 접근 가능</a:t>
            </a:r>
            <a:endParaRPr lang="en-US" altLang="ko-KR" dirty="0"/>
          </a:p>
          <a:p>
            <a:pPr lvl="2"/>
            <a:r>
              <a:rPr lang="ko-KR" altLang="en-US" dirty="0"/>
              <a:t>클래스에서 접근 </a:t>
            </a:r>
            <a:r>
              <a:rPr lang="ko-KR" altLang="en-US" dirty="0" err="1"/>
              <a:t>제한자를</a:t>
            </a:r>
            <a:r>
              <a:rPr lang="ko-KR" altLang="en-US" dirty="0"/>
              <a:t>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제어</a:t>
            </a:r>
            <a:r>
              <a:rPr lang="en-US" altLang="ko-KR" dirty="0"/>
              <a:t>(Access control)</a:t>
            </a:r>
          </a:p>
          <a:p>
            <a:pPr lvl="1"/>
            <a:r>
              <a:rPr lang="ko-KR" altLang="en-US" dirty="0"/>
              <a:t>지시자</a:t>
            </a:r>
            <a:r>
              <a:rPr lang="en-US" altLang="ko-KR" dirty="0"/>
              <a:t>(keyword)</a:t>
            </a:r>
            <a:r>
              <a:rPr lang="ko-KR" altLang="en-US" dirty="0"/>
              <a:t>를 사용해 클래스 외부에서의 직접적인 접근 권한을 설정할 수 있도록 하며</a:t>
            </a:r>
            <a:r>
              <a:rPr lang="en-US" altLang="ko-KR" dirty="0"/>
              <a:t>, </a:t>
            </a:r>
            <a:r>
              <a:rPr lang="ko-KR" altLang="en-US" dirty="0"/>
              <a:t>정보 은닉을 구체화 하는 것을 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접근 제어 </a:t>
            </a:r>
            <a:r>
              <a:rPr lang="ko-KR" altLang="en-US" dirty="0" err="1"/>
              <a:t>지시자는</a:t>
            </a:r>
            <a:r>
              <a:rPr lang="ko-KR" altLang="en-US" dirty="0"/>
              <a:t> 다음 세 가지가 제공됨</a:t>
            </a:r>
            <a:endParaRPr lang="en-US" altLang="ko-KR" dirty="0"/>
          </a:p>
          <a:p>
            <a:pPr lvl="2"/>
            <a:r>
              <a:rPr lang="en-US" altLang="ko-KR" dirty="0"/>
              <a:t>public</a:t>
            </a:r>
          </a:p>
          <a:p>
            <a:pPr lvl="2"/>
            <a:r>
              <a:rPr lang="en-US" altLang="ko-KR" dirty="0"/>
              <a:t>private</a:t>
            </a:r>
          </a:p>
          <a:p>
            <a:pPr lvl="2"/>
            <a:r>
              <a:rPr lang="en-US" altLang="ko-KR" dirty="0"/>
              <a:t>protected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클래스의 </a:t>
            </a:r>
            <a:r>
              <a:rPr lang="en-US" altLang="ko-KR" dirty="0"/>
              <a:t>‘</a:t>
            </a:r>
            <a:r>
              <a:rPr lang="ko-KR" altLang="en-US" dirty="0"/>
              <a:t>기본</a:t>
            </a:r>
            <a:r>
              <a:rPr lang="en-US" altLang="ko-KR" dirty="0"/>
              <a:t>‘ </a:t>
            </a:r>
            <a:r>
              <a:rPr lang="ko-KR" altLang="en-US" dirty="0"/>
              <a:t>접근 제어 권한은 </a:t>
            </a:r>
            <a:r>
              <a:rPr lang="en-US" altLang="ko-KR" dirty="0"/>
              <a:t>private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구조체 및 </a:t>
            </a:r>
            <a:r>
              <a:rPr lang="ko-KR" altLang="en-US" dirty="0" err="1"/>
              <a:t>공용체는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77907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(4/26)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제어 지시자</a:t>
            </a:r>
            <a:endParaRPr lang="en-US" altLang="ko-KR" dirty="0"/>
          </a:p>
          <a:p>
            <a:pPr lvl="1"/>
            <a:r>
              <a:rPr lang="ko-KR" altLang="en-US" dirty="0"/>
              <a:t>해당 접근 제어 </a:t>
            </a:r>
            <a:r>
              <a:rPr lang="ko-KR" altLang="en-US" dirty="0" err="1"/>
              <a:t>지시자를</a:t>
            </a:r>
            <a:r>
              <a:rPr lang="ko-KR" altLang="en-US" dirty="0"/>
              <a:t> 사용하여 선언된 멤버는 외부로 공개되며</a:t>
            </a:r>
            <a:r>
              <a:rPr lang="en-US" altLang="ko-KR" dirty="0"/>
              <a:t>, </a:t>
            </a:r>
            <a:r>
              <a:rPr lang="ko-KR" altLang="en-US" dirty="0"/>
              <a:t>프로그램 어디에서나 직접 접근이 가능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멤버와 프로그램 사이의 인터페이스</a:t>
            </a:r>
            <a:r>
              <a:rPr lang="en-US" altLang="ko-KR" dirty="0"/>
              <a:t>(Interface)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2"/>
            <a:r>
              <a:rPr lang="en-US" altLang="ko-KR" dirty="0"/>
              <a:t>Public </a:t>
            </a:r>
            <a:r>
              <a:rPr lang="ko-KR" altLang="en-US" dirty="0"/>
              <a:t>멤버 함수를 통해 </a:t>
            </a:r>
            <a:r>
              <a:rPr lang="en-US" altLang="ko-KR" dirty="0"/>
              <a:t>private </a:t>
            </a:r>
            <a:r>
              <a:rPr lang="ko-KR" altLang="en-US" dirty="0"/>
              <a:t>멤버에도 접근 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30" y="2515431"/>
            <a:ext cx="6160940" cy="39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0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(5/26)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제어 지시자</a:t>
            </a:r>
            <a:endParaRPr lang="en-US" altLang="ko-KR" dirty="0"/>
          </a:p>
          <a:p>
            <a:pPr lvl="1"/>
            <a:r>
              <a:rPr lang="ko-KR" altLang="en-US" dirty="0"/>
              <a:t>해당 접근 제어 </a:t>
            </a:r>
            <a:r>
              <a:rPr lang="ko-KR" altLang="en-US" dirty="0" err="1"/>
              <a:t>지시자를</a:t>
            </a:r>
            <a:r>
              <a:rPr lang="ko-KR" altLang="en-US" dirty="0"/>
              <a:t> 사용해 선언된 멤버 변수는 외부에 공개되지 않으며</a:t>
            </a:r>
            <a:r>
              <a:rPr lang="en-US" altLang="ko-KR" dirty="0"/>
              <a:t>, </a:t>
            </a:r>
            <a:r>
              <a:rPr lang="ko-KR" altLang="en-US" dirty="0"/>
              <a:t>외부에서 직접 접근이 불가능</a:t>
            </a:r>
            <a:endParaRPr lang="en-US" altLang="ko-KR" dirty="0"/>
          </a:p>
          <a:p>
            <a:pPr lvl="2"/>
            <a:r>
              <a:rPr lang="en-US" altLang="ko-KR" dirty="0"/>
              <a:t>Public </a:t>
            </a:r>
            <a:r>
              <a:rPr lang="ko-KR" altLang="en-US" dirty="0"/>
              <a:t>멤버 함수를 통해야만 접근 가능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98" y="2363085"/>
            <a:ext cx="6647418" cy="41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3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(6/26)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protected </a:t>
            </a:r>
            <a:r>
              <a:rPr lang="ko-KR" altLang="en-US" dirty="0"/>
              <a:t>접근 제어 지시자</a:t>
            </a:r>
            <a:endParaRPr lang="en-US" altLang="ko-KR" dirty="0"/>
          </a:p>
          <a:p>
            <a:pPr lvl="1"/>
            <a:r>
              <a:rPr lang="ko-KR" altLang="en-US" dirty="0"/>
              <a:t>파생 클래스에 대해서는 </a:t>
            </a:r>
            <a:r>
              <a:rPr lang="en-US" altLang="ko-KR" dirty="0"/>
              <a:t>public </a:t>
            </a:r>
            <a:r>
              <a:rPr lang="ko-KR" altLang="en-US" dirty="0"/>
              <a:t>멤버처럼 취급되며</a:t>
            </a:r>
            <a:r>
              <a:rPr lang="en-US" altLang="ko-KR" dirty="0"/>
              <a:t>, </a:t>
            </a:r>
            <a:r>
              <a:rPr lang="ko-KR" altLang="en-US" dirty="0"/>
              <a:t>외부에서는 </a:t>
            </a:r>
            <a:r>
              <a:rPr lang="en-US" altLang="ko-KR" dirty="0"/>
              <a:t>private</a:t>
            </a:r>
            <a:r>
              <a:rPr lang="ko-KR" altLang="en-US" dirty="0"/>
              <a:t>멤버로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취급</a:t>
            </a:r>
          </a:p>
          <a:p>
            <a:pPr lvl="1"/>
            <a:r>
              <a:rPr lang="ko-KR" altLang="en-US" dirty="0"/>
              <a:t>이 접근 제어 </a:t>
            </a:r>
            <a:r>
              <a:rPr lang="ko-KR" altLang="en-US" dirty="0" err="1"/>
              <a:t>지시자가</a:t>
            </a:r>
            <a:r>
              <a:rPr lang="ko-KR" altLang="en-US" dirty="0"/>
              <a:t> 접근할 수 있는 영역은 다음과 같음</a:t>
            </a:r>
            <a:endParaRPr lang="en-US" altLang="ko-KR" dirty="0"/>
          </a:p>
          <a:p>
            <a:pPr lvl="2"/>
            <a:r>
              <a:rPr lang="ko-KR" altLang="en-US" dirty="0"/>
              <a:t>선언한 클래스의 멤버 함수</a:t>
            </a:r>
            <a:endParaRPr lang="en-US" altLang="ko-KR" dirty="0"/>
          </a:p>
          <a:p>
            <a:pPr lvl="2"/>
            <a:r>
              <a:rPr lang="ko-KR" altLang="en-US" dirty="0"/>
              <a:t>선언된 클래스의 </a:t>
            </a:r>
            <a:r>
              <a:rPr lang="ko-KR" altLang="en-US" dirty="0" err="1"/>
              <a:t>프렌드</a:t>
            </a:r>
            <a:endParaRPr lang="en-US" altLang="ko-KR" dirty="0"/>
          </a:p>
          <a:p>
            <a:pPr lvl="2"/>
            <a:r>
              <a:rPr lang="ko-KR" altLang="en-US" dirty="0"/>
              <a:t>선언한 클래스에서 </a:t>
            </a:r>
            <a:r>
              <a:rPr lang="en-US" altLang="ko-KR" dirty="0"/>
              <a:t>public </a:t>
            </a:r>
            <a:r>
              <a:rPr lang="ko-KR" altLang="en-US" dirty="0"/>
              <a:t>또는 </a:t>
            </a:r>
            <a:r>
              <a:rPr lang="en-US" altLang="ko-KR" dirty="0"/>
              <a:t>protected </a:t>
            </a:r>
            <a:r>
              <a:rPr lang="ko-KR" altLang="en-US" dirty="0"/>
              <a:t>접근 제어로 파생된 클래스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94" y="3115032"/>
            <a:ext cx="6038381" cy="3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I/O Stream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표준 입출력 클래스</a:t>
            </a:r>
            <a:endParaRPr lang="en-US" altLang="ko-KR" dirty="0"/>
          </a:p>
          <a:p>
            <a:pPr lvl="1"/>
            <a:r>
              <a:rPr lang="ko-KR" altLang="en-US" dirty="0"/>
              <a:t>프로그램과 대화하기 위해서는 사용자와 프로그램 사이의 입출력을 담당하는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수단이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는 모든 것이 객체로 표현되므로</a:t>
            </a:r>
            <a:r>
              <a:rPr lang="en-US" altLang="ko-KR" dirty="0"/>
              <a:t>, </a:t>
            </a:r>
            <a:r>
              <a:rPr lang="ko-KR" altLang="en-US" dirty="0"/>
              <a:t>입출력을 담당하는 수단 역시 모두 객체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출력 함수</a:t>
            </a:r>
            <a:r>
              <a:rPr lang="en-US" altLang="ko-KR" dirty="0"/>
              <a:t>: </a:t>
            </a:r>
            <a:r>
              <a:rPr lang="en-US" altLang="ko-KR" dirty="0" err="1"/>
              <a:t>printf</a:t>
            </a:r>
            <a:r>
              <a:rPr lang="en-US" altLang="ko-KR" dirty="0"/>
              <a:t>	/ 	C++</a:t>
            </a:r>
            <a:r>
              <a:rPr lang="ko-KR" altLang="en-US" dirty="0"/>
              <a:t>의 출력 객체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endParaRPr lang="en-US" altLang="ko-KR" sz="1200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입력 함수</a:t>
            </a:r>
            <a:r>
              <a:rPr lang="en-US" altLang="ko-KR" dirty="0"/>
              <a:t>: </a:t>
            </a:r>
            <a:r>
              <a:rPr lang="en-US" altLang="ko-KR" dirty="0" err="1"/>
              <a:t>scanf</a:t>
            </a:r>
            <a:r>
              <a:rPr lang="en-US" altLang="ko-KR" dirty="0"/>
              <a:t>	/ 	C++</a:t>
            </a:r>
            <a:r>
              <a:rPr lang="ko-KR" altLang="en-US" dirty="0"/>
              <a:t>의 입력 객체</a:t>
            </a:r>
            <a:r>
              <a:rPr lang="en-US" altLang="ko-KR" dirty="0"/>
              <a:t>: </a:t>
            </a:r>
            <a:r>
              <a:rPr lang="en-US" altLang="ko-KR" dirty="0" err="1"/>
              <a:t>cin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에러 출력 방법</a:t>
            </a:r>
            <a:r>
              <a:rPr lang="en-US" altLang="ko-KR" dirty="0"/>
              <a:t>: </a:t>
            </a:r>
            <a:r>
              <a:rPr lang="en-US" altLang="ko-KR" dirty="0" err="1"/>
              <a:t>fprintf</a:t>
            </a:r>
            <a:r>
              <a:rPr lang="en-US" altLang="ko-KR" dirty="0"/>
              <a:t>(</a:t>
            </a:r>
            <a:r>
              <a:rPr lang="en-US" altLang="ko-KR" dirty="0" err="1"/>
              <a:t>stderr</a:t>
            </a:r>
            <a:r>
              <a:rPr lang="en-US" altLang="ko-KR" dirty="0"/>
              <a:t> …) /    C++</a:t>
            </a:r>
            <a:r>
              <a:rPr lang="ko-KR" altLang="en-US" dirty="0"/>
              <a:t>의 에러 담당 객체</a:t>
            </a:r>
            <a:r>
              <a:rPr lang="en-US" altLang="ko-KR" dirty="0"/>
              <a:t>: </a:t>
            </a:r>
            <a:r>
              <a:rPr lang="en-US" altLang="ko-KR" dirty="0" err="1"/>
              <a:t>cerr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출력에 </a:t>
            </a:r>
            <a:r>
              <a:rPr lang="ko-KR" altLang="en-US" dirty="0" err="1"/>
              <a:t>개행</a:t>
            </a:r>
            <a:r>
              <a:rPr lang="en-US" altLang="ko-KR" dirty="0"/>
              <a:t>(</a:t>
            </a:r>
            <a:r>
              <a:rPr lang="ko-KR" altLang="en-US" dirty="0"/>
              <a:t>줄 바꿈</a:t>
            </a:r>
            <a:r>
              <a:rPr lang="en-US" altLang="ko-KR" dirty="0"/>
              <a:t>)</a:t>
            </a:r>
            <a:r>
              <a:rPr lang="ko-KR" altLang="en-US" dirty="0"/>
              <a:t>을 담당하는 객체가 존재</a:t>
            </a:r>
            <a:r>
              <a:rPr lang="en-US" altLang="ko-KR" dirty="0"/>
              <a:t>(</a:t>
            </a:r>
            <a:r>
              <a:rPr lang="en-US" altLang="ko-KR" dirty="0" err="1"/>
              <a:t>endl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163" y="4172260"/>
            <a:ext cx="7305675" cy="973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43163" y="5614751"/>
            <a:ext cx="7305675" cy="878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2705" y="4289493"/>
            <a:ext cx="6986589" cy="318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std</a:t>
            </a:r>
            <a:r>
              <a:rPr lang="en-US" altLang="ko-KR" dirty="0">
                <a:solidFill>
                  <a:schemeClr val="tx1"/>
                </a:solidFill>
              </a:rPr>
              <a:t>::</a:t>
            </a:r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“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”; // </a:t>
            </a:r>
            <a:r>
              <a:rPr lang="ko-KR" altLang="en-US" dirty="0" err="1">
                <a:solidFill>
                  <a:schemeClr val="tx1"/>
                </a:solidFill>
              </a:rPr>
              <a:t>개행을</a:t>
            </a:r>
            <a:r>
              <a:rPr lang="ko-KR" altLang="en-US" dirty="0">
                <a:solidFill>
                  <a:schemeClr val="tx1"/>
                </a:solidFill>
              </a:rPr>
              <a:t> 포함하지 않은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02705" y="4710055"/>
            <a:ext cx="6986589" cy="318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std</a:t>
            </a:r>
            <a:r>
              <a:rPr lang="en-US" altLang="ko-KR" dirty="0">
                <a:solidFill>
                  <a:schemeClr val="tx1"/>
                </a:solidFill>
              </a:rPr>
              <a:t>::</a:t>
            </a:r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“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” &lt;&lt; </a:t>
            </a:r>
            <a:r>
              <a:rPr lang="en-US" altLang="ko-KR" dirty="0" err="1">
                <a:solidFill>
                  <a:srgbClr val="FF0000"/>
                </a:solidFill>
              </a:rPr>
              <a:t>endl</a:t>
            </a:r>
            <a:r>
              <a:rPr lang="en-US" altLang="ko-KR" dirty="0">
                <a:solidFill>
                  <a:srgbClr val="FF0000"/>
                </a:solidFill>
              </a:rPr>
              <a:t>; // </a:t>
            </a:r>
            <a:r>
              <a:rPr lang="ko-KR" altLang="en-US" dirty="0" err="1">
                <a:solidFill>
                  <a:srgbClr val="FF0000"/>
                </a:solidFill>
              </a:rPr>
              <a:t>개행을</a:t>
            </a:r>
            <a:r>
              <a:rPr lang="ko-KR" altLang="en-US" dirty="0">
                <a:solidFill>
                  <a:srgbClr val="FF0000"/>
                </a:solidFill>
              </a:rPr>
              <a:t> 포함한 출력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314576" y="3821740"/>
            <a:ext cx="11239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/>
              <a:t>cout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47901" y="5247649"/>
            <a:ext cx="11239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/>
              <a:t>cin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02705" y="5707153"/>
            <a:ext cx="6986589" cy="68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std</a:t>
            </a:r>
            <a:r>
              <a:rPr lang="en-US" altLang="ko-KR" dirty="0">
                <a:solidFill>
                  <a:schemeClr val="tx1"/>
                </a:solidFill>
              </a:rPr>
              <a:t>::</a:t>
            </a:r>
            <a:r>
              <a:rPr lang="en-US" altLang="ko-KR" dirty="0" err="1">
                <a:solidFill>
                  <a:schemeClr val="tx1"/>
                </a:solidFill>
              </a:rPr>
              <a:t>cin</a:t>
            </a:r>
            <a:r>
              <a:rPr lang="en-US" altLang="ko-KR" dirty="0">
                <a:solidFill>
                  <a:schemeClr val="tx1"/>
                </a:solidFill>
              </a:rPr>
              <a:t> &gt;&gt;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; // </a:t>
            </a:r>
            <a:r>
              <a:rPr lang="ko-KR" altLang="en-US" dirty="0">
                <a:solidFill>
                  <a:schemeClr val="tx1"/>
                </a:solidFill>
              </a:rPr>
              <a:t>사용자가 입력한 숫자를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166303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(7/26)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멤버 함수의 공유</a:t>
            </a:r>
            <a:endParaRPr lang="en-US" altLang="ko-KR" dirty="0"/>
          </a:p>
          <a:p>
            <a:pPr lvl="1"/>
            <a:r>
              <a:rPr lang="ko-KR" altLang="en-US" dirty="0"/>
              <a:t>생성된 인스턴스는 각각 독립된 메모리에 존재하나</a:t>
            </a:r>
            <a:r>
              <a:rPr lang="en-US" altLang="ko-KR" dirty="0"/>
              <a:t>, </a:t>
            </a:r>
            <a:r>
              <a:rPr lang="ko-KR" altLang="en-US" dirty="0"/>
              <a:t>멤버 함수는 모든 인스턴스가 공유</a:t>
            </a:r>
            <a:endParaRPr lang="en-US" altLang="ko-KR" dirty="0"/>
          </a:p>
          <a:p>
            <a:pPr lvl="2"/>
            <a:r>
              <a:rPr lang="ko-KR" altLang="en-US" dirty="0"/>
              <a:t>함수 반환 과정에서 호출된 인스턴스가 명시되어야 할 경우 명확하지 않음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9161" y="2905209"/>
            <a:ext cx="4882910" cy="306866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86432" y="2626471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함수 정의 예</a:t>
            </a:r>
          </a:p>
        </p:txBody>
      </p:sp>
    </p:spTree>
    <p:extLst>
      <p:ext uri="{BB962C8B-B14F-4D97-AF65-F5344CB8AC3E}">
        <p14:creationId xmlns:p14="http://schemas.microsoft.com/office/powerpoint/2010/main" val="3862313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(8/26)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</a:t>
            </a:r>
            <a:endParaRPr lang="en-US" altLang="ko-KR" dirty="0"/>
          </a:p>
          <a:p>
            <a:pPr lvl="1"/>
            <a:r>
              <a:rPr lang="ko-KR" altLang="en-US" dirty="0"/>
              <a:t>멤버 함수 공유로 인한 명시적 반환 문제 해결을 위해 제공</a:t>
            </a:r>
            <a:endParaRPr lang="en-US" altLang="ko-KR" dirty="0"/>
          </a:p>
          <a:p>
            <a:pPr lvl="2"/>
            <a:r>
              <a:rPr lang="ko-KR" altLang="en-US" dirty="0"/>
              <a:t>함수를 호출한 객체를 지칭하며</a:t>
            </a:r>
            <a:r>
              <a:rPr lang="en-US" altLang="ko-KR" dirty="0"/>
              <a:t>, </a:t>
            </a:r>
            <a:r>
              <a:rPr lang="ko-KR" altLang="en-US" dirty="0"/>
              <a:t>호출된 멤버 함수에 숨은 인수로 전달</a:t>
            </a:r>
            <a:endParaRPr lang="en-US" altLang="ko-KR" dirty="0"/>
          </a:p>
          <a:p>
            <a:pPr lvl="1"/>
            <a:r>
              <a:rPr lang="ko-KR" altLang="en-US" dirty="0"/>
              <a:t>이 포인터는 다음과 같은 특징을 가짐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구조체 또는 </a:t>
            </a:r>
            <a:r>
              <a:rPr lang="ko-KR" altLang="en-US" dirty="0" err="1"/>
              <a:t>열거체</a:t>
            </a:r>
            <a:r>
              <a:rPr lang="ko-KR" altLang="en-US" dirty="0"/>
              <a:t> 타입의 비정적 멤버 함수에서만 사용</a:t>
            </a:r>
            <a:endParaRPr lang="en-US" altLang="ko-KR" dirty="0"/>
          </a:p>
          <a:p>
            <a:pPr lvl="2"/>
            <a:r>
              <a:rPr lang="ko-KR" altLang="en-US" dirty="0"/>
              <a:t>정적</a:t>
            </a:r>
            <a:r>
              <a:rPr lang="en-US" altLang="ko-KR" dirty="0"/>
              <a:t>(static) </a:t>
            </a:r>
            <a:r>
              <a:rPr lang="ko-KR" altLang="en-US" dirty="0"/>
              <a:t>멤버 함수는 이 포인터를 가지지 않음</a:t>
            </a:r>
            <a:endParaRPr lang="en-US" altLang="ko-KR" dirty="0"/>
          </a:p>
          <a:p>
            <a:pPr lvl="2"/>
            <a:r>
              <a:rPr lang="en-US" altLang="ko-KR" dirty="0"/>
              <a:t>this </a:t>
            </a:r>
            <a:r>
              <a:rPr lang="ko-KR" altLang="en-US" dirty="0"/>
              <a:t>포인터는 상수이며</a:t>
            </a:r>
            <a:r>
              <a:rPr lang="en-US" altLang="ko-KR" dirty="0"/>
              <a:t>, </a:t>
            </a:r>
            <a:r>
              <a:rPr lang="ko-KR" altLang="en-US" dirty="0"/>
              <a:t>값을 재할당 할 수 없음</a:t>
            </a:r>
            <a:endParaRPr lang="en-US" altLang="ko-KR" dirty="0"/>
          </a:p>
          <a:p>
            <a:pPr lvl="2"/>
            <a:endParaRPr lang="en-US" altLang="ko-KR" sz="800" dirty="0"/>
          </a:p>
          <a:p>
            <a:pPr lvl="1"/>
            <a:r>
              <a:rPr lang="ko-KR" altLang="en-US" dirty="0"/>
              <a:t>이전 함수의 정의를 재정의 하면 다음과 같음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5863" y="3375471"/>
            <a:ext cx="4083065" cy="311740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309646" y="6125860"/>
            <a:ext cx="4030044" cy="5246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*this</a:t>
            </a:r>
            <a:r>
              <a:rPr lang="ko-KR" altLang="en-US" sz="1400" dirty="0"/>
              <a:t>는 포인터 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반환할 때에는 </a:t>
            </a:r>
            <a:endParaRPr lang="en-US" altLang="ko-KR" sz="1400" dirty="0"/>
          </a:p>
          <a:p>
            <a:pPr algn="l"/>
            <a:r>
              <a:rPr lang="en-US" altLang="ko-KR" sz="1400" dirty="0"/>
              <a:t> </a:t>
            </a:r>
            <a:r>
              <a:rPr lang="ko-KR" altLang="en-US" sz="1400" dirty="0"/>
              <a:t>참조 연산자</a:t>
            </a:r>
            <a:r>
              <a:rPr lang="en-US" altLang="ko-KR" sz="1400" dirty="0"/>
              <a:t>(*)</a:t>
            </a:r>
            <a:r>
              <a:rPr lang="ko-KR" altLang="en-US" sz="1400" dirty="0"/>
              <a:t>를 사용하여 반환해야한다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61347" y="5595999"/>
            <a:ext cx="410198" cy="195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860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(9/26)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6000" y="1469923"/>
            <a:ext cx="3311058" cy="14869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288" y="2665416"/>
            <a:ext cx="3587317" cy="2606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6000" y="3278313"/>
            <a:ext cx="2922662" cy="23225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2195" y="3005695"/>
            <a:ext cx="1999715" cy="1954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288" y="1978683"/>
            <a:ext cx="2256089" cy="1965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416" y="2264366"/>
            <a:ext cx="2827235" cy="19793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674540" y="1539352"/>
            <a:ext cx="0" cy="4495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(10/26)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객체의 생성과 동시에 멤버 변수를 초기화하는 멤버 함수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다음과 같은 특징을 가짐</a:t>
            </a:r>
            <a:endParaRPr lang="en-US" altLang="ko-KR" dirty="0"/>
          </a:p>
          <a:p>
            <a:pPr lvl="2"/>
            <a:r>
              <a:rPr lang="ko-KR" altLang="en-US" dirty="0"/>
              <a:t>초기화를 위한 데이터를 인수로 전달 받을 수 있음</a:t>
            </a:r>
            <a:endParaRPr lang="en-US" altLang="ko-KR" dirty="0"/>
          </a:p>
          <a:p>
            <a:pPr lvl="2"/>
            <a:r>
              <a:rPr lang="ko-KR" altLang="en-US" dirty="0"/>
              <a:t>반환 값이 없으나</a:t>
            </a:r>
            <a:r>
              <a:rPr lang="en-US" altLang="ko-KR" dirty="0"/>
              <a:t>, void</a:t>
            </a:r>
            <a:r>
              <a:rPr lang="ko-KR" altLang="en-US" dirty="0"/>
              <a:t>형으로 선언하지 않음</a:t>
            </a:r>
            <a:endParaRPr lang="en-US" altLang="ko-KR" dirty="0"/>
          </a:p>
          <a:p>
            <a:pPr lvl="2"/>
            <a:r>
              <a:rPr lang="ko-KR" altLang="en-US" dirty="0"/>
              <a:t>초기화 방법이 여러 형태일 경우</a:t>
            </a:r>
            <a:r>
              <a:rPr lang="en-US" altLang="ko-KR" dirty="0"/>
              <a:t>, </a:t>
            </a:r>
            <a:r>
              <a:rPr lang="ko-KR" altLang="en-US" dirty="0"/>
              <a:t>오버로딩 규칙을 따름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86432" y="304816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/>
              <a:t>생성자</a:t>
            </a:r>
            <a:r>
              <a:rPr lang="ko-KR" altLang="en-US" sz="1600" dirty="0"/>
              <a:t> 정의 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2855" y="3502129"/>
            <a:ext cx="5977112" cy="200990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86432" y="5738595"/>
            <a:ext cx="6053535" cy="5246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*</a:t>
            </a:r>
            <a:r>
              <a:rPr lang="ko-KR" altLang="en-US" sz="1400" dirty="0"/>
              <a:t>생성자의 원형은 클래스 선언의 </a:t>
            </a:r>
            <a:r>
              <a:rPr lang="en-US" altLang="ko-KR" sz="1400" dirty="0"/>
              <a:t>public </a:t>
            </a:r>
            <a:r>
              <a:rPr lang="ko-KR" altLang="en-US" sz="1400" dirty="0"/>
              <a:t>영역에 포함되어야 함</a:t>
            </a:r>
          </a:p>
        </p:txBody>
      </p:sp>
    </p:spTree>
    <p:extLst>
      <p:ext uri="{BB962C8B-B14F-4D97-AF65-F5344CB8AC3E}">
        <p14:creationId xmlns:p14="http://schemas.microsoft.com/office/powerpoint/2010/main" val="159873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(11/26)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생성자의 호출</a:t>
            </a:r>
            <a:endParaRPr lang="en-US" altLang="ko-KR" dirty="0"/>
          </a:p>
          <a:p>
            <a:pPr lvl="1"/>
            <a:r>
              <a:rPr lang="ko-KR" altLang="en-US" dirty="0" err="1"/>
              <a:t>객채를</a:t>
            </a:r>
            <a:r>
              <a:rPr lang="ko-KR" altLang="en-US" dirty="0"/>
              <a:t> 생성할 때마다 클래스의 생성자가 컴파일러에 의해 자동 호출</a:t>
            </a:r>
            <a:endParaRPr lang="en-US" altLang="ko-KR" dirty="0"/>
          </a:p>
          <a:p>
            <a:pPr lvl="1"/>
            <a:r>
              <a:rPr lang="ko-KR" altLang="en-US" dirty="0"/>
              <a:t>호출 형태는 명시적과 암시적 형태가 존재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1669" y="2447213"/>
            <a:ext cx="4743450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7458" y="4589694"/>
            <a:ext cx="4772025" cy="18288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86432" y="2126593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/>
              <a:t>암시적 호출</a:t>
            </a:r>
            <a:endParaRPr lang="ko-KR" altLang="en-US" sz="16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86432" y="4309423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명시적 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55493" y="3025212"/>
            <a:ext cx="3811423" cy="21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55493" y="5178752"/>
            <a:ext cx="4264351" cy="21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22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(12/26)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r>
              <a:rPr lang="en-US" altLang="ko-KR" dirty="0"/>
              <a:t>(Default Constructor)</a:t>
            </a:r>
          </a:p>
          <a:p>
            <a:pPr lvl="1"/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/>
              <a:t>사용자가 초기 값을 명시하지 않으면</a:t>
            </a:r>
            <a:r>
              <a:rPr lang="en-US" altLang="ko-KR" dirty="0"/>
              <a:t>, </a:t>
            </a:r>
            <a:r>
              <a:rPr lang="ko-KR" altLang="en-US" dirty="0"/>
              <a:t>자동 제공되는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사용자로부터 인수를 전달받지 않으므로</a:t>
            </a:r>
            <a:r>
              <a:rPr lang="en-US" altLang="ko-KR" dirty="0"/>
              <a:t>, </a:t>
            </a:r>
            <a:r>
              <a:rPr lang="ko-KR" altLang="en-US" dirty="0"/>
              <a:t>매개변수가 없음</a:t>
            </a:r>
            <a:endParaRPr lang="en-US" altLang="ko-KR" dirty="0"/>
          </a:p>
          <a:p>
            <a:pPr lvl="1"/>
            <a:r>
              <a:rPr lang="ko-KR" altLang="en-US" dirty="0"/>
              <a:t>멤버 변수는 대부분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NULL, </a:t>
            </a:r>
            <a:r>
              <a:rPr lang="ko-KR" altLang="en-US" dirty="0"/>
              <a:t>빈 문자열 등으로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디폴트 인수</a:t>
            </a:r>
            <a:r>
              <a:rPr lang="en-US" altLang="ko-KR" dirty="0"/>
              <a:t>(Default parameter)</a:t>
            </a:r>
            <a:r>
              <a:rPr lang="ko-KR" altLang="en-US" dirty="0"/>
              <a:t>를 이용한 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인수를 입력하지 않으면 사전 정의된 값으로 전달되는 특성을 이용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7900" y="2660774"/>
            <a:ext cx="4854148" cy="111050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86432" y="2380416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예시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7900" y="5121096"/>
            <a:ext cx="5157207" cy="42798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86432" y="481728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예시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186431" y="5706445"/>
            <a:ext cx="7957694" cy="5246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*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클래스는 단 하나의 디폴트 </a:t>
            </a:r>
            <a:r>
              <a:rPr lang="ko-KR" altLang="en-US" sz="1400" dirty="0" err="1"/>
              <a:t>생성자만</a:t>
            </a:r>
            <a:r>
              <a:rPr lang="ko-KR" altLang="en-US" sz="1400" dirty="0"/>
              <a:t> 가질 수 있으므로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둘 중 하나의 방법으로 정의해야 함</a:t>
            </a:r>
          </a:p>
        </p:txBody>
      </p:sp>
    </p:spTree>
    <p:extLst>
      <p:ext uri="{BB962C8B-B14F-4D97-AF65-F5344CB8AC3E}">
        <p14:creationId xmlns:p14="http://schemas.microsoft.com/office/powerpoint/2010/main" val="1254772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(13/26)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en-US" altLang="ko-KR" dirty="0"/>
              <a:t>(Destructor)</a:t>
            </a:r>
          </a:p>
          <a:p>
            <a:pPr lvl="1"/>
            <a:r>
              <a:rPr lang="ko-KR" altLang="en-US" dirty="0"/>
              <a:t>객체의 수명이 끝나면 메모리 상에서 삭제하는 역할</a:t>
            </a:r>
            <a:r>
              <a:rPr lang="en-US" altLang="ko-KR" dirty="0"/>
              <a:t>, </a:t>
            </a:r>
            <a:r>
              <a:rPr lang="ko-KR" altLang="en-US" dirty="0"/>
              <a:t>컴파일러에 의해 자동 호출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다음의 특징을 가짐</a:t>
            </a:r>
            <a:endParaRPr lang="en-US" altLang="ko-KR" dirty="0"/>
          </a:p>
          <a:p>
            <a:pPr lvl="2"/>
            <a:r>
              <a:rPr lang="ko-KR" altLang="en-US" dirty="0"/>
              <a:t>인수를 가지지 않음</a:t>
            </a:r>
            <a:endParaRPr lang="en-US" altLang="ko-KR" dirty="0"/>
          </a:p>
          <a:p>
            <a:pPr lvl="2"/>
            <a:r>
              <a:rPr lang="ko-KR" altLang="en-US" dirty="0"/>
              <a:t>반환 값이 없지만 </a:t>
            </a:r>
            <a:r>
              <a:rPr lang="en-US" altLang="ko-KR" dirty="0"/>
              <a:t>void</a:t>
            </a:r>
            <a:r>
              <a:rPr lang="ko-KR" altLang="en-US" dirty="0"/>
              <a:t>형으로 선언하지 않음</a:t>
            </a:r>
            <a:endParaRPr lang="en-US" altLang="ko-KR" dirty="0"/>
          </a:p>
          <a:p>
            <a:pPr lvl="2"/>
            <a:r>
              <a:rPr lang="ko-KR" altLang="en-US" dirty="0"/>
              <a:t>단 하나의 </a:t>
            </a:r>
            <a:r>
              <a:rPr lang="ko-KR" altLang="en-US" dirty="0" err="1"/>
              <a:t>소멸자만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소멸자의 호출 시점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86432" y="2876072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선언 예시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795" y="3133368"/>
            <a:ext cx="1891362" cy="5327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0" y="4084316"/>
            <a:ext cx="8369314" cy="2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98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OOP</a:t>
            </a:r>
            <a:r>
              <a:rPr lang="en-US" altLang="ko-KR" dirty="0"/>
              <a:t> </a:t>
            </a:r>
            <a:r>
              <a:rPr lang="ko-KR" altLang="en-US" sz="3200" dirty="0"/>
              <a:t>기본</a:t>
            </a:r>
            <a:r>
              <a:rPr lang="en-US" altLang="ko-KR" sz="3200" dirty="0"/>
              <a:t>(14/26)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02" b="24172"/>
          <a:stretch/>
        </p:blipFill>
        <p:spPr>
          <a:xfrm>
            <a:off x="1814557" y="1549281"/>
            <a:ext cx="4866385" cy="4911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02" t="77039" r="16185"/>
          <a:stretch/>
        </p:blipFill>
        <p:spPr>
          <a:xfrm>
            <a:off x="6421475" y="1547248"/>
            <a:ext cx="4073993" cy="148719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854002" y="1539352"/>
            <a:ext cx="0" cy="24686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75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(15/26)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578650" cy="4624161"/>
          </a:xfrm>
        </p:spPr>
        <p:txBody>
          <a:bodyPr/>
          <a:lstStyle/>
          <a:p>
            <a:r>
              <a:rPr lang="ko-KR" altLang="en-US" dirty="0" err="1"/>
              <a:t>프렌드</a:t>
            </a:r>
            <a:r>
              <a:rPr lang="en-US" altLang="ko-KR" dirty="0"/>
              <a:t>(Friend)</a:t>
            </a:r>
          </a:p>
          <a:p>
            <a:pPr lvl="1"/>
            <a:r>
              <a:rPr lang="ko-KR" altLang="en-US" dirty="0"/>
              <a:t>객체의 </a:t>
            </a:r>
            <a:r>
              <a:rPr lang="en-US" altLang="ko-KR" dirty="0"/>
              <a:t>private</a:t>
            </a:r>
            <a:r>
              <a:rPr lang="ko-KR" altLang="en-US" dirty="0"/>
              <a:t>멤버의 접근의 비효율성을 개선하기 위해 제공</a:t>
            </a:r>
            <a:endParaRPr lang="en-US" altLang="ko-KR" dirty="0"/>
          </a:p>
          <a:p>
            <a:pPr lvl="1"/>
            <a:r>
              <a:rPr lang="ko-KR" altLang="en-US" dirty="0"/>
              <a:t>지정 대상에 한해 객체의 모든 멤버에 접근할 수 있는 권한을 부여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프렌드의</a:t>
            </a:r>
            <a:r>
              <a:rPr lang="ko-KR" altLang="en-US" dirty="0"/>
              <a:t> 필요성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클래스에 대해 이항 연산자를 </a:t>
            </a:r>
            <a:r>
              <a:rPr lang="ko-KR" altLang="en-US" dirty="0" err="1"/>
              <a:t>오버로딩할</a:t>
            </a:r>
            <a:r>
              <a:rPr lang="ko-KR" altLang="en-US" dirty="0"/>
              <a:t> 필요성이 자주 발생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멤버 함수가 아닌 함수를 사용하면 해당 객체의 </a:t>
            </a:r>
            <a:r>
              <a:rPr lang="en-US" altLang="ko-KR" dirty="0"/>
              <a:t>private </a:t>
            </a:r>
            <a:r>
              <a:rPr lang="ko-KR" altLang="en-US" dirty="0"/>
              <a:t>멤버에 접근이 불가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86432" y="1953126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선언 예시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8820" y="2302164"/>
            <a:ext cx="3584922" cy="438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8981"/>
          <a:stretch/>
        </p:blipFill>
        <p:spPr>
          <a:xfrm>
            <a:off x="2029539" y="4436269"/>
            <a:ext cx="3703229" cy="159706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82189" y="4332718"/>
            <a:ext cx="0" cy="18202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3152107" y="6230563"/>
            <a:ext cx="6053535" cy="5246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*</a:t>
            </a:r>
            <a:r>
              <a:rPr lang="ko-KR" altLang="en-US" sz="1400" dirty="0"/>
              <a:t>이 예시의 경우 </a:t>
            </a:r>
            <a:r>
              <a:rPr lang="ko-KR" altLang="en-US" sz="1400" dirty="0" err="1"/>
              <a:t>피연산자</a:t>
            </a:r>
            <a:r>
              <a:rPr lang="ko-KR" altLang="en-US" sz="1400" dirty="0"/>
              <a:t> 호출 순서에 의해 에러가 발생</a:t>
            </a:r>
            <a:r>
              <a:rPr lang="en-US" altLang="ko-KR" sz="1400" dirty="0"/>
              <a:t>, </a:t>
            </a:r>
            <a:r>
              <a:rPr lang="ko-KR" altLang="en-US" sz="1400" dirty="0"/>
              <a:t>이런 경우에도 정상적으로 동작시키기위해 </a:t>
            </a:r>
            <a:r>
              <a:rPr lang="en-US" altLang="ko-KR" sz="1400" dirty="0"/>
              <a:t>friend </a:t>
            </a:r>
            <a:r>
              <a:rPr lang="ko-KR" altLang="en-US" sz="1400" dirty="0"/>
              <a:t>키워드를 사용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23" y="4436268"/>
            <a:ext cx="3224955" cy="14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2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(16/26)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2026" b="8982"/>
          <a:stretch/>
        </p:blipFill>
        <p:spPr>
          <a:xfrm>
            <a:off x="1693760" y="1391897"/>
            <a:ext cx="3906585" cy="1872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59" y="3935160"/>
            <a:ext cx="2628900" cy="232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10" y="1734308"/>
            <a:ext cx="340042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37812" b="5251"/>
          <a:stretch/>
        </p:blipFill>
        <p:spPr>
          <a:xfrm>
            <a:off x="7294147" y="2228713"/>
            <a:ext cx="2351614" cy="2526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61963" b="5211"/>
          <a:stretch/>
        </p:blipFill>
        <p:spPr>
          <a:xfrm>
            <a:off x="7302693" y="2491995"/>
            <a:ext cx="1438356" cy="252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79196" t="82780" r="506" b="8982"/>
          <a:stretch/>
        </p:blipFill>
        <p:spPr>
          <a:xfrm>
            <a:off x="1934199" y="3273039"/>
            <a:ext cx="1016949" cy="1694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92" t="90257" r="79310" b="1505"/>
          <a:stretch/>
        </p:blipFill>
        <p:spPr>
          <a:xfrm>
            <a:off x="1693760" y="3515082"/>
            <a:ext cx="1016949" cy="169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829" y="2849262"/>
            <a:ext cx="3181350" cy="160972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982189" y="1391897"/>
            <a:ext cx="0" cy="51009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기본 </a:t>
            </a:r>
            <a:r>
              <a:rPr lang="ko-KR" altLang="en-US" sz="3200" dirty="0" err="1"/>
              <a:t>자료형</a:t>
            </a:r>
            <a:r>
              <a:rPr lang="en-US" altLang="ko-KR" sz="3200" dirty="0"/>
              <a:t>(Type) </a:t>
            </a:r>
            <a:r>
              <a:rPr lang="ko-KR" altLang="en-US" sz="3200" dirty="0"/>
              <a:t>과 형 변환 </a:t>
            </a:r>
            <a:r>
              <a:rPr lang="en-US" altLang="ko-KR" sz="3200" dirty="0"/>
              <a:t>(1/2)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(Type)</a:t>
            </a:r>
          </a:p>
          <a:p>
            <a:pPr lvl="1"/>
            <a:r>
              <a:rPr lang="ko-KR" altLang="en-US" dirty="0" err="1"/>
              <a:t>자료형이란</a:t>
            </a:r>
            <a:r>
              <a:rPr lang="en-US" altLang="ko-KR" dirty="0"/>
              <a:t>, </a:t>
            </a:r>
            <a:r>
              <a:rPr lang="ko-KR" altLang="en-US" dirty="0"/>
              <a:t>해당 데이터가 메모리에 어떻게 저장되고</a:t>
            </a:r>
            <a:r>
              <a:rPr lang="en-US" altLang="ko-KR" dirty="0"/>
              <a:t>, </a:t>
            </a:r>
            <a:r>
              <a:rPr lang="ko-KR" altLang="en-US" dirty="0"/>
              <a:t>프로그램에서 어떻게 처리되어야 하는지를 명시적으로 알려주는 것</a:t>
            </a:r>
            <a:endParaRPr lang="en-US" altLang="ko-KR" dirty="0"/>
          </a:p>
          <a:p>
            <a:pPr lvl="1"/>
            <a:r>
              <a:rPr lang="ko-KR" altLang="en-US" dirty="0"/>
              <a:t>프로그래밍 언어에서 기본적으로 제공하는 형태를 기본 </a:t>
            </a:r>
            <a:r>
              <a:rPr lang="ko-KR" altLang="en-US" dirty="0" err="1"/>
              <a:t>자료형이라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2"/>
            <a:r>
              <a:rPr lang="en-US" altLang="ko-KR" dirty="0"/>
              <a:t>Unsigned: </a:t>
            </a:r>
            <a:r>
              <a:rPr lang="ko-KR" altLang="en-US" dirty="0"/>
              <a:t>부호를 나타내는 최상위 비트</a:t>
            </a:r>
            <a:r>
              <a:rPr lang="en-US" altLang="ko-KR" dirty="0"/>
              <a:t>(MSB*) </a:t>
            </a:r>
            <a:r>
              <a:rPr lang="ko-KR" altLang="en-US" dirty="0"/>
              <a:t>까지도 크기를 나타나는데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02400"/>
                  </p:ext>
                </p:extLst>
              </p:nvPr>
            </p:nvGraphicFramePr>
            <p:xfrm>
              <a:off x="1956000" y="2473325"/>
              <a:ext cx="8280000" cy="3872708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760000">
                      <a:extLst>
                        <a:ext uri="{9D8B030D-6E8A-4147-A177-3AD203B41FA5}">
                          <a16:colId xmlns:a16="http://schemas.microsoft.com/office/drawing/2014/main" val="411885943"/>
                        </a:ext>
                      </a:extLst>
                    </a:gridCol>
                    <a:gridCol w="2760000">
                      <a:extLst>
                        <a:ext uri="{9D8B030D-6E8A-4147-A177-3AD203B41FA5}">
                          <a16:colId xmlns:a16="http://schemas.microsoft.com/office/drawing/2014/main" val="3224453383"/>
                        </a:ext>
                      </a:extLst>
                    </a:gridCol>
                    <a:gridCol w="2760000">
                      <a:extLst>
                        <a:ext uri="{9D8B030D-6E8A-4147-A177-3AD203B41FA5}">
                          <a16:colId xmlns:a16="http://schemas.microsoft.com/office/drawing/2014/main" val="759365090"/>
                        </a:ext>
                      </a:extLst>
                    </a:gridCol>
                  </a:tblGrid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명칭</a:t>
                          </a:r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메모리</a:t>
                          </a:r>
                          <a:r>
                            <a:rPr lang="ko-KR" altLang="en-US" sz="1400" baseline="0" dirty="0"/>
                            <a:t> 크기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표현 범위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229538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정수형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31019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short(unsigned)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2byte(2byte)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 (0~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339356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err="1"/>
                            <a:t>int</a:t>
                          </a:r>
                          <a:r>
                            <a:rPr lang="en-US" altLang="ko-KR" sz="1400" dirty="0"/>
                            <a:t>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4byte(4byte)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 (0~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altLang="ko-KR" sz="1400" b="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4469699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4byte(4byte)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 (0~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2304032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 long(unsigned)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8byte(8byte)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 (0~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075871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>
                              <a:solidFill>
                                <a:schemeClr val="bg1"/>
                              </a:solidFill>
                            </a:rPr>
                            <a:t>실수형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6290902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float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3.4 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~ 3.4 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0772448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double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1.7 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~ 1.7 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177731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 double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1.7 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~ 1.7 ×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8175735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문자형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107619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char(unsigned)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1byte(2byte)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 (0~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43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</a:rPr>
                            <a:t>bool</a:t>
                          </a:r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85936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bool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true/false(1/0)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15058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02400"/>
                  </p:ext>
                </p:extLst>
              </p:nvPr>
            </p:nvGraphicFramePr>
            <p:xfrm>
              <a:off x="1956000" y="2473325"/>
              <a:ext cx="8280000" cy="3872708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760000">
                      <a:extLst>
                        <a:ext uri="{9D8B030D-6E8A-4147-A177-3AD203B41FA5}">
                          <a16:colId xmlns:a16="http://schemas.microsoft.com/office/drawing/2014/main" val="411885943"/>
                        </a:ext>
                      </a:extLst>
                    </a:gridCol>
                    <a:gridCol w="2760000">
                      <a:extLst>
                        <a:ext uri="{9D8B030D-6E8A-4147-A177-3AD203B41FA5}">
                          <a16:colId xmlns:a16="http://schemas.microsoft.com/office/drawing/2014/main" val="3224453383"/>
                        </a:ext>
                      </a:extLst>
                    </a:gridCol>
                    <a:gridCol w="2760000">
                      <a:extLst>
                        <a:ext uri="{9D8B030D-6E8A-4147-A177-3AD203B41FA5}">
                          <a16:colId xmlns:a16="http://schemas.microsoft.com/office/drawing/2014/main" val="759365090"/>
                        </a:ext>
                      </a:extLst>
                    </a:gridCol>
                  </a:tblGrid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명칭</a:t>
                          </a:r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메모리</a:t>
                          </a:r>
                          <a:r>
                            <a:rPr lang="ko-KR" altLang="en-US" sz="1400" baseline="0" dirty="0"/>
                            <a:t> 크기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표현 범위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229538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정수형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31019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short(unsigned)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2byte(2byte)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21" t="-206522" r="-442" b="-1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339356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err="1"/>
                            <a:t>int</a:t>
                          </a:r>
                          <a:r>
                            <a:rPr lang="en-US" altLang="ko-KR" sz="1400" dirty="0"/>
                            <a:t>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4byte(4byte)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21" t="-313333" r="-442" b="-10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469699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4byte(4byte)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21" t="-404348" r="-442" b="-9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2304032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 long(unsigned)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8byte(8byte)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21" t="-515556" r="-442" b="-8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75871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>
                              <a:solidFill>
                                <a:schemeClr val="bg1"/>
                              </a:solidFill>
                            </a:rPr>
                            <a:t>실수형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6290902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float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0221" t="-717778" r="-442" b="-6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772448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double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0221" t="-800000" r="-442" b="-51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77731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long double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8byte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0221" t="-920000" r="-442" b="-43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8175735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문자형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107619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char(unsigned)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1byte(2byte)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0221" t="-1122222" r="-442" b="-2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43"/>
                      </a:ext>
                    </a:extLst>
                  </a:tr>
                  <a:tr h="276622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</a:rPr>
                            <a:t>bool</a:t>
                          </a:r>
                          <a:r>
                            <a:rPr lang="ko-KR" altLang="en-US" sz="1400" b="1" dirty="0">
                              <a:solidFill>
                                <a:schemeClr val="bg1"/>
                              </a:solidFill>
                            </a:rPr>
                            <a:t>형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859360"/>
                      </a:ext>
                    </a:extLst>
                  </a:tr>
                  <a:tr h="2766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bool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true/false(1/0)</a:t>
                          </a:r>
                          <a:endParaRPr lang="ko-KR" alt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15058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1609725" y="6448951"/>
            <a:ext cx="533400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*MSB: Most Significant Bit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9694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(17/26)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멤버 변수</a:t>
            </a:r>
            <a:r>
              <a:rPr lang="en-US" altLang="ko-KR" dirty="0"/>
              <a:t>(static member variable)</a:t>
            </a:r>
          </a:p>
          <a:p>
            <a:pPr lvl="1"/>
            <a:r>
              <a:rPr lang="ko-KR" altLang="en-US" dirty="0"/>
              <a:t>클래스에 속하지만</a:t>
            </a:r>
            <a:r>
              <a:rPr lang="en-US" altLang="ko-KR" dirty="0"/>
              <a:t>, </a:t>
            </a:r>
            <a:r>
              <a:rPr lang="ko-KR" altLang="en-US" dirty="0" err="1"/>
              <a:t>객체별</a:t>
            </a:r>
            <a:r>
              <a:rPr lang="ko-KR" altLang="en-US" dirty="0"/>
              <a:t> 할당되지 않으며 모든 객체가 공유하는 멤버</a:t>
            </a:r>
            <a:endParaRPr lang="en-US" altLang="ko-KR" dirty="0"/>
          </a:p>
          <a:p>
            <a:pPr lvl="1"/>
            <a:r>
              <a:rPr lang="ko-KR" altLang="en-US" dirty="0"/>
              <a:t>정적 멤버 변수는 클래스 영역에서 선언되나 정의는 파일 영역에서 수행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정적 멤버 변수도 클래스 멤버 접근 규칙이 적용되므로</a:t>
            </a:r>
            <a:r>
              <a:rPr lang="en-US" altLang="ko-KR" dirty="0"/>
              <a:t>, </a:t>
            </a:r>
            <a:r>
              <a:rPr lang="ko-KR" altLang="en-US" dirty="0"/>
              <a:t>클래스의 멤버 함수나 </a:t>
            </a:r>
            <a:r>
              <a:rPr lang="ko-KR" altLang="en-US" dirty="0" err="1"/>
              <a:t>프렌드만이</a:t>
            </a:r>
            <a:r>
              <a:rPr lang="ko-KR" altLang="en-US" dirty="0"/>
              <a:t> 접근 할 수 있음</a:t>
            </a:r>
            <a:endParaRPr lang="en-US" altLang="ko-KR" dirty="0"/>
          </a:p>
          <a:p>
            <a:pPr lvl="2"/>
            <a:r>
              <a:rPr lang="ko-KR" altLang="en-US" dirty="0"/>
              <a:t>이런 정적 멤버 변수는 외부 연결</a:t>
            </a:r>
            <a:r>
              <a:rPr lang="en-US" altLang="ko-KR" dirty="0"/>
              <a:t>(External linkage)</a:t>
            </a:r>
            <a:r>
              <a:rPr lang="ko-KR" altLang="en-US" dirty="0"/>
              <a:t>를 가지므로</a:t>
            </a:r>
            <a:r>
              <a:rPr lang="en-US" altLang="ko-KR" dirty="0"/>
              <a:t>, </a:t>
            </a:r>
            <a:r>
              <a:rPr lang="ko-KR" altLang="en-US" dirty="0"/>
              <a:t>여러 파일에서 접근할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정적 멤버 함수</a:t>
            </a:r>
            <a:r>
              <a:rPr lang="en-US" altLang="ko-KR" dirty="0"/>
              <a:t>(static member function)</a:t>
            </a:r>
          </a:p>
          <a:p>
            <a:pPr lvl="1"/>
            <a:r>
              <a:rPr lang="ko-KR" altLang="en-US" dirty="0"/>
              <a:t>정적</a:t>
            </a:r>
            <a:r>
              <a:rPr lang="en-US" altLang="ko-KR" dirty="0"/>
              <a:t>(static) </a:t>
            </a:r>
            <a:r>
              <a:rPr lang="ko-KR" altLang="en-US" dirty="0"/>
              <a:t>으로 선언된 멤버 함수는 클래스의 객체를 생성하지 않고도</a:t>
            </a:r>
            <a:r>
              <a:rPr lang="en-US" altLang="ko-KR" dirty="0"/>
              <a:t>, </a:t>
            </a:r>
            <a:r>
              <a:rPr lang="ko-KR" altLang="en-US" dirty="0"/>
              <a:t>클래스 이름만으로 호출할 수 있음</a:t>
            </a:r>
            <a:endParaRPr lang="en-US" altLang="ko-KR" dirty="0"/>
          </a:p>
          <a:p>
            <a:pPr lvl="1"/>
            <a:r>
              <a:rPr lang="ko-KR" altLang="en-US" dirty="0"/>
              <a:t>정적 멤버 함수는 다음과 같은 특징을 가짐</a:t>
            </a:r>
            <a:endParaRPr lang="en-US" altLang="ko-KR" dirty="0"/>
          </a:p>
          <a:p>
            <a:pPr lvl="2"/>
            <a:r>
              <a:rPr lang="ko-KR" altLang="en-US" dirty="0"/>
              <a:t>객체를 생성하지 않고</a:t>
            </a:r>
            <a:r>
              <a:rPr lang="en-US" altLang="ko-KR" dirty="0"/>
              <a:t>, </a:t>
            </a:r>
            <a:r>
              <a:rPr lang="ko-KR" altLang="en-US" dirty="0"/>
              <a:t>호출할 수 있음</a:t>
            </a:r>
            <a:endParaRPr lang="en-US" altLang="ko-KR" dirty="0"/>
          </a:p>
          <a:p>
            <a:pPr lvl="2"/>
            <a:r>
              <a:rPr lang="en-US" altLang="ko-KR" dirty="0"/>
              <a:t>this </a:t>
            </a:r>
            <a:r>
              <a:rPr lang="ko-KR" altLang="en-US" dirty="0"/>
              <a:t>포인터를 가지지 않음</a:t>
            </a:r>
            <a:endParaRPr lang="en-US" altLang="ko-KR" dirty="0"/>
          </a:p>
          <a:p>
            <a:pPr lvl="2"/>
            <a:r>
              <a:rPr lang="ko-KR" altLang="en-US" dirty="0"/>
              <a:t>특정 객체와 결합하지 않으므로</a:t>
            </a:r>
            <a:r>
              <a:rPr lang="en-US" altLang="ko-KR" dirty="0"/>
              <a:t>, </a:t>
            </a:r>
            <a:r>
              <a:rPr lang="ko-KR" altLang="en-US" dirty="0"/>
              <a:t>정적 멤버 변수만 사용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3705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(18/26)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99" y="1399552"/>
            <a:ext cx="3790950" cy="220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-1" r="54023" b="5330"/>
          <a:stretch/>
        </p:blipFill>
        <p:spPr>
          <a:xfrm>
            <a:off x="1713700" y="3698971"/>
            <a:ext cx="2040753" cy="189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6939" b="500"/>
          <a:stretch/>
        </p:blipFill>
        <p:spPr>
          <a:xfrm>
            <a:off x="1660732" y="3885866"/>
            <a:ext cx="2355168" cy="199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699" y="4286333"/>
            <a:ext cx="4629150" cy="771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780" y="5057858"/>
            <a:ext cx="1600200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00" y="5390625"/>
            <a:ext cx="4772025" cy="1381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r="39816"/>
          <a:stretch/>
        </p:blipFill>
        <p:spPr>
          <a:xfrm>
            <a:off x="7175790" y="1399552"/>
            <a:ext cx="2740180" cy="466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/>
          <a:srcRect t="1" r="45990" b="7882"/>
          <a:stretch/>
        </p:blipFill>
        <p:spPr>
          <a:xfrm>
            <a:off x="7783707" y="1866277"/>
            <a:ext cx="1841707" cy="2018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l="53300" t="1" b="2886"/>
          <a:stretch/>
        </p:blipFill>
        <p:spPr>
          <a:xfrm>
            <a:off x="7809344" y="2073762"/>
            <a:ext cx="1592456" cy="2127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7066" y="2416401"/>
            <a:ext cx="1790700" cy="9239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905135" y="1196411"/>
            <a:ext cx="0" cy="55120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544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(19/26)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기존에 정의 되어 있는 클래스의 모든 멤버 변수와 멤버 함수를 물려받아 새로운 클래스를 작성하는 것</a:t>
            </a:r>
            <a:endParaRPr lang="en-US" altLang="ko-KR" dirty="0"/>
          </a:p>
          <a:p>
            <a:pPr lvl="2"/>
            <a:r>
              <a:rPr lang="ko-KR" altLang="en-US" dirty="0"/>
              <a:t>클래스 간의 계층적 관계를 구성</a:t>
            </a:r>
            <a:endParaRPr lang="en-US" altLang="ko-KR" dirty="0"/>
          </a:p>
          <a:p>
            <a:pPr lvl="1"/>
            <a:r>
              <a:rPr lang="ko-KR" altLang="en-US" dirty="0"/>
              <a:t>상속을 통해 새롭게 작성되는 클래스를 파생 클래스</a:t>
            </a:r>
            <a:r>
              <a:rPr lang="en-US" altLang="ko-KR" dirty="0"/>
              <a:t>(Derived class) </a:t>
            </a:r>
            <a:r>
              <a:rPr lang="ko-KR" altLang="en-US" dirty="0"/>
              <a:t>또는 자식 클래스</a:t>
            </a:r>
            <a:r>
              <a:rPr lang="en-US" altLang="ko-KR" dirty="0"/>
              <a:t>(Child class), </a:t>
            </a:r>
            <a:r>
              <a:rPr lang="ko-KR" altLang="en-US" dirty="0"/>
              <a:t>하위 클래스</a:t>
            </a:r>
            <a:r>
              <a:rPr lang="en-US" altLang="ko-KR" dirty="0"/>
              <a:t>(Sub class) </a:t>
            </a:r>
            <a:r>
              <a:rPr lang="ko-KR" altLang="en-US" dirty="0"/>
              <a:t>라고 칭함</a:t>
            </a:r>
            <a:endParaRPr lang="en-US" altLang="ko-KR" dirty="0"/>
          </a:p>
          <a:p>
            <a:pPr lvl="1"/>
            <a:r>
              <a:rPr lang="ko-KR" altLang="en-US" dirty="0"/>
              <a:t>상속은 다음의 장점을 가짐</a:t>
            </a:r>
            <a:endParaRPr lang="en-US" altLang="ko-KR" dirty="0"/>
          </a:p>
          <a:p>
            <a:pPr lvl="2"/>
            <a:r>
              <a:rPr lang="ko-KR" altLang="en-US" dirty="0"/>
              <a:t>기존에 작성된 클래스를 재활용 할 수 있음</a:t>
            </a:r>
            <a:endParaRPr lang="en-US" altLang="ko-KR" dirty="0"/>
          </a:p>
          <a:p>
            <a:pPr lvl="2"/>
            <a:r>
              <a:rPr lang="ko-KR" altLang="en-US" dirty="0"/>
              <a:t>공통적인 부분은 기초 클래스에 미리 작성하여</a:t>
            </a:r>
            <a:r>
              <a:rPr lang="en-US" altLang="ko-KR" dirty="0"/>
              <a:t>, </a:t>
            </a:r>
            <a:r>
              <a:rPr lang="ko-KR" altLang="en-US" dirty="0"/>
              <a:t>파생 클래스에서 중복되는 부분을 제거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파생 클래스</a:t>
            </a:r>
            <a:endParaRPr lang="en-US" altLang="ko-KR" dirty="0"/>
          </a:p>
          <a:p>
            <a:pPr lvl="1"/>
            <a:r>
              <a:rPr lang="ko-KR" altLang="en-US" dirty="0"/>
              <a:t>기초 클래스의 특성을 물려받아 새롭게 작성된 클래스</a:t>
            </a:r>
            <a:endParaRPr lang="en-US" altLang="ko-KR" dirty="0"/>
          </a:p>
          <a:p>
            <a:pPr lvl="2"/>
            <a:r>
              <a:rPr lang="ko-KR" altLang="en-US" dirty="0"/>
              <a:t>상속받는 기초 클래스가 하나일 경우</a:t>
            </a:r>
            <a:r>
              <a:rPr lang="en-US" altLang="ko-KR" dirty="0"/>
              <a:t>, </a:t>
            </a:r>
            <a:r>
              <a:rPr lang="ko-KR" altLang="en-US" dirty="0"/>
              <a:t>단일 상속</a:t>
            </a:r>
            <a:r>
              <a:rPr lang="en-US" altLang="ko-KR" dirty="0"/>
              <a:t>(Single inheritance) </a:t>
            </a:r>
            <a:r>
              <a:rPr lang="ko-KR" altLang="en-US" dirty="0"/>
              <a:t>여러 개의 기초 클래스를 상속 받으면 다중 상속</a:t>
            </a:r>
            <a:r>
              <a:rPr lang="en-US" altLang="ko-KR" dirty="0"/>
              <a:t>(Multiple inheritance)</a:t>
            </a:r>
          </a:p>
          <a:p>
            <a:pPr lvl="2"/>
            <a:r>
              <a:rPr lang="ko-KR" altLang="en-US" dirty="0"/>
              <a:t>다중 상속은 쉼표</a:t>
            </a:r>
            <a:r>
              <a:rPr lang="en-US" altLang="ko-KR" dirty="0"/>
              <a:t>(,)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86432" y="5284632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2425" y="5562156"/>
            <a:ext cx="6544562" cy="1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98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(20/26)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파생 클래스의 특징</a:t>
            </a:r>
            <a:endParaRPr lang="en-US" altLang="ko-KR" dirty="0"/>
          </a:p>
          <a:p>
            <a:pPr lvl="1"/>
            <a:r>
              <a:rPr lang="ko-KR" altLang="en-US" dirty="0"/>
              <a:t>반드시 자신만의 생성자가 있어야 함</a:t>
            </a:r>
            <a:endParaRPr lang="en-US" altLang="ko-KR" dirty="0"/>
          </a:p>
          <a:p>
            <a:pPr lvl="1"/>
            <a:r>
              <a:rPr lang="ko-KR" altLang="en-US" dirty="0"/>
              <a:t>파생 클래스에는 기초 클래스에 접근할 수 있는 모든 멤버 변수들이 저장됨</a:t>
            </a:r>
            <a:endParaRPr lang="en-US" altLang="ko-KR" dirty="0"/>
          </a:p>
          <a:p>
            <a:pPr lvl="1"/>
            <a:r>
              <a:rPr lang="ko-KR" altLang="en-US" dirty="0"/>
              <a:t>기초 클래스의 접근할 수 있는 모든 멤버 함수를 사용 가능</a:t>
            </a:r>
            <a:endParaRPr lang="en-US" altLang="ko-KR" dirty="0"/>
          </a:p>
          <a:p>
            <a:pPr lvl="1"/>
            <a:r>
              <a:rPr lang="ko-KR" altLang="en-US" dirty="0"/>
              <a:t>필요한 만큼 멤버를 추가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파생 클래스의 객체 생성</a:t>
            </a:r>
            <a:r>
              <a:rPr lang="en-US" altLang="ko-KR" dirty="0"/>
              <a:t>/</a:t>
            </a:r>
            <a:r>
              <a:rPr lang="ko-KR" altLang="en-US" dirty="0"/>
              <a:t>소멸 순서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기초 클래스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파생 클래스 </a:t>
            </a:r>
            <a:r>
              <a:rPr lang="ko-KR" altLang="en-US" dirty="0" err="1"/>
              <a:t>생성자</a:t>
            </a:r>
            <a:r>
              <a:rPr lang="ko-KR" altLang="en-US" dirty="0"/>
              <a:t> 순으로 호출됨</a:t>
            </a:r>
            <a:endParaRPr lang="en-US" altLang="ko-KR" dirty="0"/>
          </a:p>
          <a:p>
            <a:pPr lvl="1"/>
            <a:r>
              <a:rPr lang="ko-KR" altLang="en-US" dirty="0"/>
              <a:t>소멸자의 경우</a:t>
            </a:r>
            <a:r>
              <a:rPr lang="en-US" altLang="ko-KR" dirty="0"/>
              <a:t>, </a:t>
            </a:r>
            <a:r>
              <a:rPr lang="ko-KR" altLang="en-US" dirty="0"/>
              <a:t>파생 클래스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기초 클래스 </a:t>
            </a:r>
            <a:r>
              <a:rPr lang="ko-KR" altLang="en-US" dirty="0" err="1"/>
              <a:t>소멸자</a:t>
            </a:r>
            <a:r>
              <a:rPr lang="ko-KR" altLang="en-US" dirty="0"/>
              <a:t> 순으로 호출됨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75" y="3848100"/>
            <a:ext cx="59340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6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(21/26)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05" y="1458838"/>
            <a:ext cx="2724150" cy="175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05" y="3401919"/>
            <a:ext cx="3409950" cy="218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805" y="5811538"/>
            <a:ext cx="2933700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6" y="1447866"/>
            <a:ext cx="5019675" cy="1371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227" y="1844191"/>
            <a:ext cx="1952625" cy="238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805" y="3211438"/>
            <a:ext cx="1943100" cy="209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806" y="5612911"/>
            <a:ext cx="1914525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75" y="1956206"/>
            <a:ext cx="1924050" cy="20002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401075" y="1281869"/>
            <a:ext cx="0" cy="55120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00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(22/26)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멤버 함수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함수 오버 로딩과 달리 오버 라이딩은 같은 함수를 재정의 하는 것</a:t>
            </a:r>
            <a:endParaRPr lang="en-US" altLang="ko-KR" dirty="0"/>
          </a:p>
          <a:p>
            <a:pPr lvl="2"/>
            <a:r>
              <a:rPr lang="ko-KR" altLang="en-US" dirty="0"/>
              <a:t>함수 명</a:t>
            </a:r>
            <a:r>
              <a:rPr lang="en-US" altLang="ko-KR" dirty="0"/>
              <a:t>, </a:t>
            </a:r>
            <a:r>
              <a:rPr lang="ko-KR" altLang="en-US" dirty="0"/>
              <a:t>인수의 종류와 수 모두 같음 즉</a:t>
            </a:r>
            <a:r>
              <a:rPr lang="en-US" altLang="ko-KR" dirty="0"/>
              <a:t>, </a:t>
            </a:r>
            <a:r>
              <a:rPr lang="ko-KR" altLang="en-US" dirty="0"/>
              <a:t>함수의 원형은 같아야 함</a:t>
            </a:r>
            <a:endParaRPr lang="en-US" altLang="ko-KR" dirty="0"/>
          </a:p>
          <a:p>
            <a:pPr lvl="1"/>
            <a:r>
              <a:rPr lang="ko-KR" altLang="en-US" dirty="0"/>
              <a:t>파생 클래스에서 상속받은 기초 클래스의 멤버 함수를 직접 재정의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범위 지정 연산자를 사용하면 파생 클래스에서 기초 클래스의 원래 멤버 함수를 호출 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700" y="2600779"/>
            <a:ext cx="4514850" cy="231457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52700" y="2336333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정의 예시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7164054" y="2845751"/>
            <a:ext cx="136732" cy="912315"/>
          </a:xfrm>
          <a:prstGeom prst="rightBrace">
            <a:avLst>
              <a:gd name="adj1" fmla="val 8333"/>
              <a:gd name="adj2" fmla="val 50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7164054" y="3854155"/>
            <a:ext cx="136732" cy="912315"/>
          </a:xfrm>
          <a:prstGeom prst="rightBrace">
            <a:avLst>
              <a:gd name="adj1" fmla="val 8333"/>
              <a:gd name="adj2" fmla="val 50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397290" y="3118020"/>
            <a:ext cx="2130114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/>
              <a:t>기초 클래스의 정의</a:t>
            </a:r>
            <a:endParaRPr lang="ko-KR" altLang="en-US" sz="16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397290" y="4126424"/>
            <a:ext cx="2130114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파생 클래스의 정의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5418" y="5868644"/>
            <a:ext cx="2754948" cy="980021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552700" y="555915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1889884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(23/26)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함수</a:t>
            </a:r>
            <a:endParaRPr lang="en-US" altLang="ko-KR" dirty="0"/>
          </a:p>
          <a:p>
            <a:pPr lvl="1"/>
            <a:r>
              <a:rPr lang="ko-KR" altLang="en-US" dirty="0"/>
              <a:t>파생 클래스에서 재 정의할 것으로 기대하는 멤버 함수</a:t>
            </a:r>
            <a:endParaRPr lang="en-US" altLang="ko-KR" dirty="0"/>
          </a:p>
          <a:p>
            <a:pPr lvl="1"/>
            <a:r>
              <a:rPr lang="ko-KR" altLang="en-US" dirty="0"/>
              <a:t>자신을 호출하는 객체의 동적 타입에 따라 실제 호출할 함수가 결정됨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바인딩</a:t>
            </a:r>
            <a:endParaRPr lang="en-US" altLang="ko-KR" dirty="0"/>
          </a:p>
          <a:p>
            <a:pPr lvl="1"/>
            <a:r>
              <a:rPr lang="ko-KR" altLang="en-US" dirty="0"/>
              <a:t>코드에서 어느 블록에 있는 함수를 실행 하라는 의미로 해석하는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고정된 메모리 주소로 변환된 것을 정적 바인딩 또는 초기 바인딩 이라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가상 함수는 어떤 함수를 호출해야 하는지 미리 알 수 없음</a:t>
            </a:r>
            <a:r>
              <a:rPr lang="en-US" altLang="ko-KR" dirty="0"/>
              <a:t>, </a:t>
            </a:r>
            <a:r>
              <a:rPr lang="ko-KR" altLang="en-US" dirty="0"/>
              <a:t>런 </a:t>
            </a:r>
            <a:r>
              <a:rPr lang="ko-KR" altLang="en-US" dirty="0" err="1"/>
              <a:t>타임시</a:t>
            </a:r>
            <a:r>
              <a:rPr lang="ko-KR" altLang="en-US" dirty="0"/>
              <a:t> 올바른 함수가 실행 될 수 있도록 하는 것을 동적 바인딩 또는 지연 바인딩이라 함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02323" y="2310695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0409" y="2239083"/>
            <a:ext cx="2865930" cy="6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63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(24/26)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함수 예제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1032" y="1414863"/>
            <a:ext cx="4619625" cy="55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39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(25/26)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 가상 함수</a:t>
            </a:r>
            <a:endParaRPr lang="en-US" altLang="ko-KR" dirty="0"/>
          </a:p>
          <a:p>
            <a:pPr lvl="1"/>
            <a:r>
              <a:rPr lang="ko-KR" altLang="en-US" dirty="0"/>
              <a:t>파생 클래스에서 재정의 할 것으로 기대되는 일반 가상 함수와 달리</a:t>
            </a:r>
            <a:r>
              <a:rPr lang="en-US" altLang="ko-KR" dirty="0"/>
              <a:t>, </a:t>
            </a:r>
            <a:r>
              <a:rPr lang="ko-KR" altLang="en-US" dirty="0"/>
              <a:t>파생 클래스에서 </a:t>
            </a:r>
            <a:r>
              <a:rPr lang="en-US" altLang="ko-KR" dirty="0"/>
              <a:t>‘</a:t>
            </a:r>
            <a:r>
              <a:rPr lang="ko-KR" altLang="en-US" dirty="0"/>
              <a:t>반드시</a:t>
            </a:r>
            <a:r>
              <a:rPr lang="en-US" altLang="ko-KR" dirty="0"/>
              <a:t>‘ </a:t>
            </a:r>
            <a:r>
              <a:rPr lang="ko-KR" altLang="en-US" dirty="0"/>
              <a:t>재정의 해야 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 가상 함수와 문법은 같으나</a:t>
            </a:r>
            <a:r>
              <a:rPr lang="en-US" altLang="ko-KR" dirty="0"/>
              <a:t>, ‘=0’ </a:t>
            </a:r>
            <a:r>
              <a:rPr lang="ko-KR" altLang="en-US" dirty="0"/>
              <a:t>을 사용하여 함수에 </a:t>
            </a:r>
            <a:r>
              <a:rPr lang="en-US" altLang="ko-KR" dirty="0"/>
              <a:t>0</a:t>
            </a:r>
            <a:r>
              <a:rPr lang="ko-KR" altLang="en-US" dirty="0"/>
              <a:t>을 대입함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추상 클래스</a:t>
            </a:r>
            <a:endParaRPr lang="en-US" altLang="ko-KR" dirty="0"/>
          </a:p>
          <a:p>
            <a:pPr lvl="1"/>
            <a:r>
              <a:rPr lang="ko-KR" altLang="en-US" dirty="0"/>
              <a:t>하나 이상의 순수 가상 함수를 포함하는 클래스</a:t>
            </a:r>
            <a:endParaRPr lang="en-US" altLang="ko-KR" dirty="0"/>
          </a:p>
          <a:p>
            <a:pPr lvl="1"/>
            <a:r>
              <a:rPr lang="ko-KR" altLang="en-US" dirty="0"/>
              <a:t>반드시 사용되어야 하는 멤버 함수를 순수 가상 함수로 선언해</a:t>
            </a:r>
            <a:r>
              <a:rPr lang="en-US" altLang="ko-KR" dirty="0"/>
              <a:t>, </a:t>
            </a:r>
            <a:r>
              <a:rPr lang="ko-KR" altLang="en-US" dirty="0"/>
              <a:t>파생된 모든 클래스에서 반드시 재정의 하도록 함</a:t>
            </a:r>
            <a:endParaRPr lang="en-US" altLang="ko-KR" dirty="0"/>
          </a:p>
          <a:p>
            <a:pPr lvl="1"/>
            <a:r>
              <a:rPr lang="ko-KR" altLang="en-US" dirty="0"/>
              <a:t>순수 가상 함수를 포함하고 있으므로</a:t>
            </a:r>
            <a:r>
              <a:rPr lang="en-US" altLang="ko-KR" dirty="0"/>
              <a:t>, </a:t>
            </a:r>
            <a:r>
              <a:rPr lang="ko-KR" altLang="en-US" dirty="0"/>
              <a:t>인스턴스를 생성할 수 없음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포인터와 참조는 바로 사용할 수 있음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2879" y="2440804"/>
            <a:ext cx="2153050" cy="5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2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OOP </a:t>
            </a:r>
            <a:r>
              <a:rPr lang="ko-KR" altLang="en-US" sz="3200" dirty="0"/>
              <a:t>기본</a:t>
            </a:r>
            <a:r>
              <a:rPr lang="en-US" altLang="ko-KR" sz="3200" dirty="0"/>
              <a:t>(26/26)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6000" y="1774543"/>
            <a:ext cx="3371850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3676" y="1774543"/>
            <a:ext cx="1266825" cy="20288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76193" y="1538244"/>
            <a:ext cx="0" cy="48711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기본 </a:t>
            </a:r>
            <a:r>
              <a:rPr lang="ko-KR" altLang="en-US" sz="3200" dirty="0" err="1"/>
              <a:t>자료형</a:t>
            </a:r>
            <a:r>
              <a:rPr lang="en-US" altLang="ko-KR" sz="3200" dirty="0"/>
              <a:t>(Type) </a:t>
            </a:r>
            <a:r>
              <a:rPr lang="ko-KR" altLang="en-US" sz="3200" dirty="0"/>
              <a:t>과 형 변환 </a:t>
            </a:r>
            <a:r>
              <a:rPr lang="en-US" altLang="ko-KR" sz="3200" dirty="0"/>
              <a:t>(2/2)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  <a:r>
              <a:rPr lang="en-US" altLang="ko-KR" dirty="0"/>
              <a:t>(Type conversion/casting)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다른 자료 </a:t>
            </a:r>
            <a:r>
              <a:rPr lang="ko-KR" altLang="en-US" dirty="0" err="1"/>
              <a:t>형태간의</a:t>
            </a:r>
            <a:r>
              <a:rPr lang="ko-KR" altLang="en-US" dirty="0"/>
              <a:t> 연산은 우선 피 연산자들을 모두 같은 형태로 만든 후에 수행</a:t>
            </a:r>
            <a:r>
              <a:rPr lang="en-US" altLang="ko-KR" dirty="0"/>
              <a:t>, </a:t>
            </a:r>
            <a:r>
              <a:rPr lang="ko-KR" altLang="en-US" dirty="0"/>
              <a:t>이와 같이 하나의 타입을 다른 타입으로 바꾸는 행위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에선 다음과 같은 경우에 자동으로 타입 변환을 수행함</a:t>
            </a:r>
            <a:endParaRPr lang="en-US" altLang="ko-KR" dirty="0"/>
          </a:p>
          <a:p>
            <a:pPr lvl="2"/>
            <a:r>
              <a:rPr lang="ko-KR" altLang="en-US" dirty="0"/>
              <a:t>다른 </a:t>
            </a:r>
            <a:r>
              <a:rPr lang="ko-KR" altLang="en-US" dirty="0" err="1"/>
              <a:t>타입끼리의</a:t>
            </a:r>
            <a:r>
              <a:rPr lang="ko-KR" altLang="en-US" dirty="0"/>
              <a:t> 대입</a:t>
            </a:r>
            <a:r>
              <a:rPr lang="en-US" altLang="ko-KR" dirty="0"/>
              <a:t>, </a:t>
            </a:r>
            <a:r>
              <a:rPr lang="ko-KR" altLang="en-US" dirty="0"/>
              <a:t>산술 </a:t>
            </a:r>
            <a:r>
              <a:rPr lang="ko-KR" altLang="en-US" dirty="0" err="1"/>
              <a:t>연산시</a:t>
            </a:r>
            <a:endParaRPr lang="en-US" altLang="ko-KR" dirty="0"/>
          </a:p>
          <a:p>
            <a:pPr lvl="2"/>
            <a:r>
              <a:rPr lang="ko-KR" altLang="en-US" dirty="0"/>
              <a:t>함수에 인수를 전달할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표현 범위에 따라 데이터 손실이 발생할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묵시적 변환과 명시적 변환</a:t>
            </a:r>
            <a:endParaRPr lang="en-US" altLang="ko-KR" dirty="0"/>
          </a:p>
          <a:p>
            <a:pPr lvl="1"/>
            <a:r>
              <a:rPr lang="ko-KR" altLang="en-US" dirty="0"/>
              <a:t>묵시적 변환</a:t>
            </a:r>
            <a:r>
              <a:rPr lang="en-US" altLang="ko-KR" dirty="0"/>
              <a:t>: </a:t>
            </a:r>
            <a:r>
              <a:rPr lang="ko-KR" altLang="en-US" dirty="0"/>
              <a:t>대입 연산이나 산술 연산에서 컴파일러가 자동으로 수행하는 변환</a:t>
            </a:r>
            <a:endParaRPr lang="en-US" altLang="ko-KR" dirty="0"/>
          </a:p>
          <a:p>
            <a:pPr lvl="1"/>
            <a:r>
              <a:rPr lang="ko-KR" altLang="en-US" dirty="0"/>
              <a:t>명시적 변환</a:t>
            </a:r>
            <a:r>
              <a:rPr lang="en-US" altLang="ko-KR" dirty="0"/>
              <a:t>: </a:t>
            </a:r>
            <a:r>
              <a:rPr lang="ko-KR" altLang="en-US" dirty="0"/>
              <a:t>사용자가 캐스트 연산자를 사용하여 강제적으로 수행하는 변환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9CF58-CF46-448F-A27A-F458B6347B04}"/>
              </a:ext>
            </a:extLst>
          </p:cNvPr>
          <p:cNvSpPr/>
          <p:nvPr/>
        </p:nvSpPr>
        <p:spPr>
          <a:xfrm>
            <a:off x="243190" y="4745457"/>
            <a:ext cx="585281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result1 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result2 =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"result1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에 저장된 값은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result1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"resutl2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에 저장된 값은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result2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6000" y="6377451"/>
            <a:ext cx="4235250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자료의 묵시적 변환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04C09-F2BA-4724-9C39-BFA7BF159BDC}"/>
              </a:ext>
            </a:extLst>
          </p:cNvPr>
          <p:cNvSpPr/>
          <p:nvPr/>
        </p:nvSpPr>
        <p:spPr>
          <a:xfrm>
            <a:off x="6177910" y="4745457"/>
            <a:ext cx="58528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num1 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num2 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result1 = num1 / num2;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result2 = 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)num1 / 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)num2;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"result1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에 저장된 값은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result1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"resutl2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에 저장된 값은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result2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82664" y="6482929"/>
            <a:ext cx="3960414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자료의 명시적 변환</a:t>
            </a:r>
          </a:p>
        </p:txBody>
      </p:sp>
    </p:spTree>
    <p:extLst>
      <p:ext uri="{BB962C8B-B14F-4D97-AF65-F5344CB8AC3E}">
        <p14:creationId xmlns:p14="http://schemas.microsoft.com/office/powerpoint/2010/main" val="41590459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제네릭</a:t>
            </a:r>
            <a:r>
              <a:rPr lang="en-US" altLang="ko-KR" sz="3200" dirty="0"/>
              <a:t> – Template(1/4)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515447" cy="4624161"/>
          </a:xfrm>
        </p:spPr>
        <p:txBody>
          <a:bodyPr/>
          <a:lstStyle/>
          <a:p>
            <a:r>
              <a:rPr lang="ko-KR" altLang="en-US" dirty="0"/>
              <a:t>일반화 프로그래밍</a:t>
            </a:r>
            <a:r>
              <a:rPr lang="en-US" altLang="ko-KR" dirty="0"/>
              <a:t>(Generic programming)</a:t>
            </a:r>
          </a:p>
          <a:p>
            <a:pPr lvl="1"/>
            <a:r>
              <a:rPr lang="ko-KR" altLang="en-US" dirty="0"/>
              <a:t>데이터를 중시하는 객체 지향 프로그래밍과 달리 프로그램의 알고리즘에 중점을 둠</a:t>
            </a:r>
            <a:endParaRPr lang="en-US" altLang="ko-KR" dirty="0"/>
          </a:p>
          <a:p>
            <a:pPr lvl="1"/>
            <a:r>
              <a:rPr lang="ko-KR" altLang="en-US" dirty="0"/>
              <a:t>어떠한 데이터 형태가 구현된 알고리즘에 인수로 전달 되어도 동작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템플릿</a:t>
            </a:r>
            <a:r>
              <a:rPr lang="en-US" altLang="ko-KR" dirty="0"/>
              <a:t>(Template)</a:t>
            </a:r>
          </a:p>
          <a:p>
            <a:pPr lvl="1"/>
            <a:r>
              <a:rPr lang="ko-KR" altLang="en-US" dirty="0"/>
              <a:t>매개변수와 타입에 따라 함수나 클래스를 생성하는 </a:t>
            </a:r>
            <a:r>
              <a:rPr lang="ko-KR" altLang="en-US" dirty="0" err="1"/>
              <a:t>매커니즘</a:t>
            </a:r>
            <a:endParaRPr lang="en-US" altLang="ko-KR" dirty="0"/>
          </a:p>
          <a:p>
            <a:pPr lvl="1"/>
            <a:r>
              <a:rPr lang="ko-KR" altLang="en-US" dirty="0"/>
              <a:t>타입을 매개변수에 의해 표현하므로 </a:t>
            </a:r>
            <a:r>
              <a:rPr lang="ko-KR" altLang="en-US" dirty="0" err="1"/>
              <a:t>매개변수화</a:t>
            </a:r>
            <a:r>
              <a:rPr lang="ko-KR" altLang="en-US" dirty="0"/>
              <a:t> 타입</a:t>
            </a:r>
            <a:r>
              <a:rPr lang="en-US" altLang="ko-KR" dirty="0"/>
              <a:t>(parameterized type)</a:t>
            </a:r>
            <a:r>
              <a:rPr lang="ko-KR" altLang="en-US" dirty="0"/>
              <a:t>라 칭함</a:t>
            </a:r>
            <a:endParaRPr lang="en-US" altLang="ko-KR" dirty="0"/>
          </a:p>
          <a:p>
            <a:pPr lvl="1"/>
            <a:r>
              <a:rPr lang="ko-KR" altLang="en-US" dirty="0"/>
              <a:t>별도의 함수나 클래스를 만들지 않고</a:t>
            </a:r>
            <a:r>
              <a:rPr lang="en-US" altLang="ko-KR" dirty="0"/>
              <a:t>, </a:t>
            </a:r>
            <a:r>
              <a:rPr lang="ko-KR" altLang="en-US" dirty="0"/>
              <a:t>여러 타입에서 동작할 수 있는 하나의 함수나 클래스를 작성하는 것이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 템플릿</a:t>
            </a:r>
            <a:r>
              <a:rPr lang="en-US" altLang="ko-KR" dirty="0"/>
              <a:t>(Function template)</a:t>
            </a:r>
          </a:p>
          <a:p>
            <a:pPr lvl="1"/>
            <a:r>
              <a:rPr lang="ko-KR" altLang="en-US" dirty="0"/>
              <a:t>같은 알고리즘을 기반으로 하면서</a:t>
            </a:r>
            <a:r>
              <a:rPr lang="en-US" altLang="ko-KR" dirty="0"/>
              <a:t>, </a:t>
            </a:r>
            <a:r>
              <a:rPr lang="ko-KR" altLang="en-US" dirty="0"/>
              <a:t>서로 다른 타입에서 동작하는 함수를 정의 가능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02323" y="4780430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799" y="5162639"/>
            <a:ext cx="2890526" cy="15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064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제네릭</a:t>
            </a:r>
            <a:r>
              <a:rPr lang="en-US" altLang="ko-KR" sz="3200" dirty="0"/>
              <a:t> – Template(2/4)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515447" cy="4624161"/>
          </a:xfrm>
        </p:spPr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5999" y="1874245"/>
            <a:ext cx="3200400" cy="3895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3723" y="1874244"/>
            <a:ext cx="1704975" cy="2019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3722" y="4215011"/>
            <a:ext cx="14287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5648903" y="1538244"/>
            <a:ext cx="0" cy="48711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274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제네릭</a:t>
            </a:r>
            <a:r>
              <a:rPr lang="en-US" altLang="ko-KR" sz="3200" dirty="0"/>
              <a:t> – Template(3/4)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6000" y="1028246"/>
            <a:ext cx="8515447" cy="4624161"/>
          </a:xfrm>
        </p:spPr>
        <p:txBody>
          <a:bodyPr/>
          <a:lstStyle/>
          <a:p>
            <a:r>
              <a:rPr lang="ko-KR" altLang="en-US" dirty="0"/>
              <a:t>클래스 템플릿</a:t>
            </a:r>
            <a:r>
              <a:rPr lang="en-US" altLang="ko-KR" dirty="0"/>
              <a:t>(Class template)</a:t>
            </a:r>
          </a:p>
          <a:p>
            <a:pPr lvl="1"/>
            <a:r>
              <a:rPr lang="ko-KR" altLang="en-US" dirty="0"/>
              <a:t>클래스의 일반화된 선언을 의미</a:t>
            </a:r>
            <a:endParaRPr lang="en-US" altLang="ko-KR" dirty="0"/>
          </a:p>
          <a:p>
            <a:pPr lvl="1"/>
            <a:r>
              <a:rPr lang="ko-KR" altLang="en-US" dirty="0"/>
              <a:t>함수 템플릿과 동작은 같으며</a:t>
            </a:r>
            <a:r>
              <a:rPr lang="en-US" altLang="ko-KR" dirty="0"/>
              <a:t>, </a:t>
            </a:r>
            <a:r>
              <a:rPr lang="ko-KR" altLang="en-US" dirty="0"/>
              <a:t>대상이 함수가 아닌 클래스 라는 점이 차이점</a:t>
            </a:r>
            <a:endParaRPr lang="en-US" altLang="ko-KR" dirty="0"/>
          </a:p>
          <a:p>
            <a:pPr lvl="1"/>
            <a:r>
              <a:rPr lang="ko-KR" altLang="en-US" dirty="0"/>
              <a:t>클래스 템플릿에 전달되는 템플릿 인수</a:t>
            </a:r>
            <a:r>
              <a:rPr lang="en-US" altLang="ko-KR" dirty="0"/>
              <a:t>(Template argument)</a:t>
            </a:r>
            <a:r>
              <a:rPr lang="ko-KR" altLang="en-US" dirty="0"/>
              <a:t>에 따라 별도의 클래스를 만들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템플릿 정의 내에서 </a:t>
            </a:r>
            <a:r>
              <a:rPr lang="en-US" altLang="ko-KR" dirty="0" err="1"/>
              <a:t>typename</a:t>
            </a:r>
            <a:r>
              <a:rPr lang="en-US" altLang="ko-KR" dirty="0"/>
              <a:t> </a:t>
            </a:r>
            <a:r>
              <a:rPr lang="ko-KR" altLang="en-US" dirty="0"/>
              <a:t>키워드 대신</a:t>
            </a:r>
            <a:r>
              <a:rPr lang="en-US" altLang="ko-KR" dirty="0"/>
              <a:t>, class </a:t>
            </a:r>
            <a:r>
              <a:rPr lang="ko-KR" altLang="en-US" dirty="0"/>
              <a:t>키워드를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02323" y="2780714"/>
            <a:ext cx="4162426" cy="3677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문법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036" y="3148488"/>
            <a:ext cx="3017022" cy="15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211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제네릭</a:t>
            </a:r>
            <a:r>
              <a:rPr lang="en-US" altLang="ko-KR" sz="3200" dirty="0"/>
              <a:t> – Template(4/4)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126351-1E26-4EA4-BDC6-BB6DFAFAF968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98" y="1577975"/>
            <a:ext cx="3876675" cy="49149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443662" y="1538244"/>
            <a:ext cx="0" cy="48711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EAE9EF"/>
              </a:clrFrom>
              <a:clrTo>
                <a:srgbClr val="EAE9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7524" y="3340325"/>
            <a:ext cx="1381125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29809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58999</TotalTime>
  <Words>4268</Words>
  <Application>Microsoft Office PowerPoint</Application>
  <PresentationFormat>Widescreen</PresentationFormat>
  <Paragraphs>999</Paragraphs>
  <Slides>93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 Unicode MS</vt:lpstr>
      <vt:lpstr>맑은 고딕</vt:lpstr>
      <vt:lpstr>Arial</vt:lpstr>
      <vt:lpstr>Calibri</vt:lpstr>
      <vt:lpstr>Calibri Light</vt:lpstr>
      <vt:lpstr>Cambria Math</vt:lpstr>
      <vt:lpstr>Consolas</vt:lpstr>
      <vt:lpstr>Wingdings</vt:lpstr>
      <vt:lpstr>디자인 사용자 지정</vt:lpstr>
      <vt:lpstr>1_디자인 사용자 지정</vt:lpstr>
      <vt:lpstr>PowerPoint Presentation</vt:lpstr>
      <vt:lpstr>개요</vt:lpstr>
      <vt:lpstr>C 와 C++</vt:lpstr>
      <vt:lpstr>문장 형태 및 종류(1/3)</vt:lpstr>
      <vt:lpstr>문장 형태 및 종류(2/3)</vt:lpstr>
      <vt:lpstr>문장 형태 및 종류(3/3)</vt:lpstr>
      <vt:lpstr>I/O Stream</vt:lpstr>
      <vt:lpstr>기본 자료형(Type) 과 형 변환 (1/2)</vt:lpstr>
      <vt:lpstr>기본 자료형(Type) 과 형 변환 (2/2)</vt:lpstr>
      <vt:lpstr>C++ 연산자</vt:lpstr>
      <vt:lpstr>함수 – Function (1/6)</vt:lpstr>
      <vt:lpstr>함수 – Function (2/6)</vt:lpstr>
      <vt:lpstr>Compile 오류 발생 extension 설치</vt:lpstr>
      <vt:lpstr>함수 – Function (3/6)</vt:lpstr>
      <vt:lpstr>함수 – Function (4/6)</vt:lpstr>
      <vt:lpstr>함수 – Function (5/6)</vt:lpstr>
      <vt:lpstr>함수 – Function (6/6)</vt:lpstr>
      <vt:lpstr>프로그램 제어 – Flow control(1/8)</vt:lpstr>
      <vt:lpstr>프로그램 제어 – Flow control(2/8)</vt:lpstr>
      <vt:lpstr>프로그램 제어 – Flow control(3/8)</vt:lpstr>
      <vt:lpstr>프로그램 제어 – Flow control(4/8)</vt:lpstr>
      <vt:lpstr>프로그램 제어 – Flow control(5/8)</vt:lpstr>
      <vt:lpstr>프로그램 제어 – Flow control(6/8)</vt:lpstr>
      <vt:lpstr>프로그램 제어 – Flow control(7/8)</vt:lpstr>
      <vt:lpstr>프로그램 제어 – Flow control(8/8)</vt:lpstr>
      <vt:lpstr>실습</vt:lpstr>
      <vt:lpstr>예외처리(1/2)</vt:lpstr>
      <vt:lpstr>예외처리(2/2)</vt:lpstr>
      <vt:lpstr>배열과 포인터(1/12)</vt:lpstr>
      <vt:lpstr>배열과 포인터(2/12)</vt:lpstr>
      <vt:lpstr>배열과 포인터(3/12)</vt:lpstr>
      <vt:lpstr>배열과 포인터(4/12)</vt:lpstr>
      <vt:lpstr>배열과 포인터(5/12)</vt:lpstr>
      <vt:lpstr>실습</vt:lpstr>
      <vt:lpstr>배열과 포인터(6/12)</vt:lpstr>
      <vt:lpstr>배열과 포인터(7/12)</vt:lpstr>
      <vt:lpstr>배열과 포인터(8/12)</vt:lpstr>
      <vt:lpstr>배열과 포인터(9/12)</vt:lpstr>
      <vt:lpstr>배열과 포인터(10/12)</vt:lpstr>
      <vt:lpstr>배열과 포인터(11/12)</vt:lpstr>
      <vt:lpstr>배열과 포인터(12/12)</vt:lpstr>
      <vt:lpstr>동적 할당(Dynamic allocation) (1/2)</vt:lpstr>
      <vt:lpstr>동적 할당(Dynamic allocation) (2/2)</vt:lpstr>
      <vt:lpstr>실습</vt:lpstr>
      <vt:lpstr>문자열 처리(1/6)</vt:lpstr>
      <vt:lpstr>문자열 처리(2/6)</vt:lpstr>
      <vt:lpstr>문자열 처리(3/6)</vt:lpstr>
      <vt:lpstr>문자열 처리(4/6)</vt:lpstr>
      <vt:lpstr>문자열 처리(5/6)</vt:lpstr>
      <vt:lpstr>문자열 처리(6/6)</vt:lpstr>
      <vt:lpstr>실습</vt:lpstr>
      <vt:lpstr>구조체, 공용체, 열거체(1/9)</vt:lpstr>
      <vt:lpstr>구조체, 공용체, 열거체(2/9)</vt:lpstr>
      <vt:lpstr>구조체, 공용체, 열거체(3/9)</vt:lpstr>
      <vt:lpstr>구조체, 공용체, 열거체(4/9)</vt:lpstr>
      <vt:lpstr>구조체, 공용체, 열거체(5/9)</vt:lpstr>
      <vt:lpstr>구조체, 공용체, 열거체(6/9)</vt:lpstr>
      <vt:lpstr>구조체, 공용체, 열거체(7/9)</vt:lpstr>
      <vt:lpstr>구조체, 공용체, 열거체(8/9)</vt:lpstr>
      <vt:lpstr>구조체, 공용체, 열거체(9/9)</vt:lpstr>
      <vt:lpstr>실습</vt:lpstr>
      <vt:lpstr>연산자 함수(1/2)</vt:lpstr>
      <vt:lpstr>연산자 함수(2/2)</vt:lpstr>
      <vt:lpstr>OOP 기본(1/26)</vt:lpstr>
      <vt:lpstr>OOP 기본(2/26)</vt:lpstr>
      <vt:lpstr>OOP 기본(3/26)</vt:lpstr>
      <vt:lpstr>OOP 기본(4/26)</vt:lpstr>
      <vt:lpstr>OOP 기본(5/26)</vt:lpstr>
      <vt:lpstr>OOP 기본(6/26)</vt:lpstr>
      <vt:lpstr>OOP 기본(7/26)</vt:lpstr>
      <vt:lpstr>OOP 기본(8/26)</vt:lpstr>
      <vt:lpstr>OOP 기본(9/26)</vt:lpstr>
      <vt:lpstr>OOP 기본(10/26)</vt:lpstr>
      <vt:lpstr>OOP 기본(11/26)</vt:lpstr>
      <vt:lpstr>OOP 기본(12/26)</vt:lpstr>
      <vt:lpstr>OOP 기본(13/26)</vt:lpstr>
      <vt:lpstr>OOP 기본(14/26)</vt:lpstr>
      <vt:lpstr>OOP 기본(15/26)</vt:lpstr>
      <vt:lpstr>OOP 기본(16/26)</vt:lpstr>
      <vt:lpstr>OOP 기본(17/26)</vt:lpstr>
      <vt:lpstr>OOP 기본(18/26)</vt:lpstr>
      <vt:lpstr>OOP 기본(19/26)</vt:lpstr>
      <vt:lpstr>OOP 기본(20/26)</vt:lpstr>
      <vt:lpstr>OOP 기본(21/26)</vt:lpstr>
      <vt:lpstr>OOP 기본(22/26)</vt:lpstr>
      <vt:lpstr>OOP 기본(23/26)</vt:lpstr>
      <vt:lpstr>OOP 기본(24/26)</vt:lpstr>
      <vt:lpstr>OOP 기본(25/26)</vt:lpstr>
      <vt:lpstr>OOP 기본(26/26)</vt:lpstr>
      <vt:lpstr>제네릭 – Template(1/4)</vt:lpstr>
      <vt:lpstr>제네릭 – Template(2/4)</vt:lpstr>
      <vt:lpstr>제네릭 – Template(3/4)</vt:lpstr>
      <vt:lpstr>제네릭 – Template(4/4)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</dc:creator>
  <cp:lastModifiedBy>nara sori</cp:lastModifiedBy>
  <cp:revision>3072</cp:revision>
  <cp:lastPrinted>2018-08-20T05:41:05Z</cp:lastPrinted>
  <dcterms:created xsi:type="dcterms:W3CDTF">2015-03-01T12:22:45Z</dcterms:created>
  <dcterms:modified xsi:type="dcterms:W3CDTF">2019-10-20T11:39:34Z</dcterms:modified>
</cp:coreProperties>
</file>