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94" r:id="rId14"/>
    <p:sldId id="295" r:id="rId15"/>
    <p:sldId id="268" r:id="rId16"/>
    <p:sldId id="270" r:id="rId17"/>
    <p:sldId id="269" r:id="rId18"/>
    <p:sldId id="272" r:id="rId19"/>
    <p:sldId id="274" r:id="rId20"/>
    <p:sldId id="276" r:id="rId21"/>
    <p:sldId id="278" r:id="rId22"/>
    <p:sldId id="271" r:id="rId23"/>
    <p:sldId id="277" r:id="rId24"/>
    <p:sldId id="273" r:id="rId25"/>
    <p:sldId id="275" r:id="rId26"/>
    <p:sldId id="279" r:id="rId27"/>
    <p:sldId id="280" r:id="rId28"/>
    <p:sldId id="296" r:id="rId29"/>
    <p:sldId id="281" r:id="rId30"/>
    <p:sldId id="282" r:id="rId31"/>
    <p:sldId id="283" r:id="rId32"/>
    <p:sldId id="289" r:id="rId33"/>
    <p:sldId id="292" r:id="rId34"/>
    <p:sldId id="285" r:id="rId35"/>
    <p:sldId id="284" r:id="rId36"/>
    <p:sldId id="288" r:id="rId37"/>
    <p:sldId id="293" r:id="rId38"/>
    <p:sldId id="287" r:id="rId39"/>
    <p:sldId id="291" r:id="rId40"/>
    <p:sldId id="297" r:id="rId41"/>
    <p:sldId id="298" r:id="rId42"/>
    <p:sldId id="299" r:id="rId43"/>
    <p:sldId id="300" r:id="rId44"/>
    <p:sldId id="301" r:id="rId45"/>
    <p:sldId id="302" r:id="rId46"/>
    <p:sldId id="305" r:id="rId47"/>
    <p:sldId id="329" r:id="rId48"/>
    <p:sldId id="303" r:id="rId49"/>
    <p:sldId id="304" r:id="rId50"/>
    <p:sldId id="308" r:id="rId51"/>
    <p:sldId id="309" r:id="rId52"/>
    <p:sldId id="312" r:id="rId53"/>
    <p:sldId id="310" r:id="rId54"/>
    <p:sldId id="306" r:id="rId55"/>
    <p:sldId id="315" r:id="rId56"/>
    <p:sldId id="311" r:id="rId57"/>
    <p:sldId id="316" r:id="rId58"/>
    <p:sldId id="313" r:id="rId59"/>
    <p:sldId id="318" r:id="rId60"/>
    <p:sldId id="314" r:id="rId61"/>
    <p:sldId id="320" r:id="rId62"/>
    <p:sldId id="321" r:id="rId63"/>
    <p:sldId id="319" r:id="rId64"/>
    <p:sldId id="322" r:id="rId65"/>
    <p:sldId id="317" r:id="rId66"/>
    <p:sldId id="323" r:id="rId67"/>
    <p:sldId id="324" r:id="rId68"/>
    <p:sldId id="325" r:id="rId69"/>
    <p:sldId id="326" r:id="rId70"/>
    <p:sldId id="327" r:id="rId71"/>
    <p:sldId id="328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8" r:id="rId80"/>
    <p:sldId id="340" r:id="rId81"/>
    <p:sldId id="339" r:id="rId82"/>
    <p:sldId id="341" r:id="rId83"/>
    <p:sldId id="342" r:id="rId84"/>
    <p:sldId id="343" r:id="rId85"/>
    <p:sldId id="344" r:id="rId86"/>
    <p:sldId id="345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5" r:id="rId95"/>
    <p:sldId id="356" r:id="rId96"/>
    <p:sldId id="357" r:id="rId97"/>
    <p:sldId id="360" r:id="rId98"/>
    <p:sldId id="358" r:id="rId99"/>
    <p:sldId id="362" r:id="rId100"/>
    <p:sldId id="363" r:id="rId101"/>
    <p:sldId id="364" r:id="rId102"/>
    <p:sldId id="361" r:id="rId103"/>
    <p:sldId id="365" r:id="rId104"/>
    <p:sldId id="366" r:id="rId105"/>
    <p:sldId id="367" r:id="rId106"/>
    <p:sldId id="368" r:id="rId107"/>
    <p:sldId id="369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FF"/>
    <a:srgbClr val="0070C0"/>
    <a:srgbClr val="EFAE2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C_Programming/stdio.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90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6556-E568-424D-8761-76B9C867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470"/>
          </a:xfrm>
        </p:spPr>
        <p:txBody>
          <a:bodyPr>
            <a:normAutofit/>
          </a:bodyPr>
          <a:lstStyle/>
          <a:p>
            <a:r>
              <a:rPr lang="en-US"/>
              <a:t>GCC </a:t>
            </a:r>
            <a:r>
              <a:rPr lang="ko-KR" altLang="en-US" dirty="0"/>
              <a:t>경로 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0A4F-C8F7-42BB-A820-63731E35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604"/>
            <a:ext cx="10515600" cy="5050360"/>
          </a:xfrm>
        </p:spPr>
        <p:txBody>
          <a:bodyPr/>
          <a:lstStyle/>
          <a:p>
            <a:r>
              <a:rPr lang="ko-KR" altLang="en-US" dirty="0"/>
              <a:t>환경변수 설정 화면 열기</a:t>
            </a:r>
            <a:endParaRPr lang="en-US" altLang="ko-KR" dirty="0"/>
          </a:p>
          <a:p>
            <a:pPr lvl="1"/>
            <a:r>
              <a:rPr lang="ko-KR" altLang="en-US" dirty="0"/>
              <a:t>윈도우키</a:t>
            </a:r>
            <a:r>
              <a:rPr lang="en-US" altLang="ko-KR" dirty="0"/>
              <a:t>+R</a:t>
            </a:r>
            <a:r>
              <a:rPr lang="ko-KR" altLang="en-US" dirty="0"/>
              <a:t>을 눌러 실행창에서 </a:t>
            </a:r>
            <a:r>
              <a:rPr lang="ko-KR" altLang="en-US" dirty="0" err="1"/>
              <a:t>뇬으</a:t>
            </a:r>
            <a:r>
              <a:rPr lang="en-US" altLang="ko-KR" dirty="0"/>
              <a:t>.</a:t>
            </a:r>
            <a:r>
              <a:rPr lang="en-US" altLang="ko-KR" dirty="0" err="1"/>
              <a:t>cpl</a:t>
            </a:r>
            <a:r>
              <a:rPr lang="ko-KR" altLang="en-US" dirty="0"/>
              <a:t>  입력</a:t>
            </a:r>
            <a:endParaRPr lang="en-US" altLang="ko-KR" dirty="0"/>
          </a:p>
          <a:p>
            <a:r>
              <a:rPr lang="ko-KR" altLang="en-US" dirty="0"/>
              <a:t>시스템 속성 </a:t>
            </a:r>
            <a:r>
              <a:rPr lang="en-US" altLang="ko-KR" dirty="0"/>
              <a:t>&gt; </a:t>
            </a:r>
            <a:r>
              <a:rPr lang="ko-KR" altLang="en-US" dirty="0"/>
              <a:t>고급 탭 </a:t>
            </a:r>
            <a:r>
              <a:rPr lang="en-US" altLang="ko-KR" dirty="0"/>
              <a:t>&gt; </a:t>
            </a:r>
            <a:r>
              <a:rPr lang="ko-KR" altLang="en-US" dirty="0"/>
              <a:t>환경 변수 </a:t>
            </a:r>
            <a:endParaRPr lang="en-US" altLang="ko-KR" dirty="0"/>
          </a:p>
          <a:p>
            <a:r>
              <a:rPr lang="ko-KR" altLang="en-US" dirty="0"/>
              <a:t>시스템 변수 </a:t>
            </a:r>
            <a:r>
              <a:rPr lang="en-US" altLang="ko-KR" dirty="0"/>
              <a:t>&gt; path </a:t>
            </a:r>
            <a:r>
              <a:rPr lang="ko-KR" altLang="en-US" dirty="0"/>
              <a:t>선택 </a:t>
            </a:r>
            <a:r>
              <a:rPr lang="en-US" altLang="ko-KR" dirty="0"/>
              <a:t>&gt; </a:t>
            </a:r>
            <a:r>
              <a:rPr lang="ko-KR" altLang="en-US" dirty="0"/>
              <a:t>편집 </a:t>
            </a:r>
            <a:r>
              <a:rPr lang="en-US" altLang="ko-KR" dirty="0"/>
              <a:t>&gt; </a:t>
            </a:r>
            <a:r>
              <a:rPr lang="ko-KR" altLang="en-US" dirty="0"/>
              <a:t>새로 만들기 </a:t>
            </a:r>
            <a:r>
              <a:rPr lang="en-US" altLang="ko-KR" dirty="0"/>
              <a:t>&gt; GCC</a:t>
            </a:r>
            <a:r>
              <a:rPr lang="ko-KR" altLang="en-US" dirty="0"/>
              <a:t>설치 경로 입력 </a:t>
            </a:r>
            <a:r>
              <a:rPr lang="en-US" altLang="ko-KR" dirty="0"/>
              <a:t>&gt; </a:t>
            </a:r>
            <a:r>
              <a:rPr lang="ko-KR" altLang="en-US" dirty="0"/>
              <a:t>확인 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34DE-03AB-4A81-B200-D3031C07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68" y="774935"/>
            <a:ext cx="3296918" cy="17021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2659DA4-96BD-4006-B500-863A95CBE033}"/>
              </a:ext>
            </a:extLst>
          </p:cNvPr>
          <p:cNvGrpSpPr/>
          <p:nvPr/>
        </p:nvGrpSpPr>
        <p:grpSpPr>
          <a:xfrm>
            <a:off x="1508567" y="3498528"/>
            <a:ext cx="2492416" cy="2773398"/>
            <a:chOff x="300941" y="2707511"/>
            <a:chExt cx="2492416" cy="27733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7CF0F5-5ED4-4C82-BF78-08D975E66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41" y="2707511"/>
              <a:ext cx="2492416" cy="27733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60CF15-DF5D-4FEA-BF6D-36C61B766887}"/>
                </a:ext>
              </a:extLst>
            </p:cNvPr>
            <p:cNvSpPr/>
            <p:nvPr/>
          </p:nvSpPr>
          <p:spPr>
            <a:xfrm>
              <a:off x="1049438" y="2885954"/>
              <a:ext cx="277792" cy="1581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7E606B-C81B-4C35-B43E-FC56FE1C4E7D}"/>
                </a:ext>
              </a:extLst>
            </p:cNvPr>
            <p:cNvSpPr/>
            <p:nvPr/>
          </p:nvSpPr>
          <p:spPr>
            <a:xfrm>
              <a:off x="1834586" y="4928886"/>
              <a:ext cx="804441" cy="1581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F14E86A-E360-4553-8409-183BA8ADF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284" y="3535840"/>
            <a:ext cx="2886523" cy="2736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023D4-64FB-444F-AC95-97051D5E9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08" y="3535840"/>
            <a:ext cx="2912624" cy="2773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4E3888-434C-46CA-A34C-4219B16C11A8}"/>
              </a:ext>
            </a:extLst>
          </p:cNvPr>
          <p:cNvSpPr txBox="1"/>
          <p:nvPr/>
        </p:nvSpPr>
        <p:spPr>
          <a:xfrm>
            <a:off x="2437436" y="3429000"/>
            <a:ext cx="1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4B753-AEF6-41E0-B8DE-29E17283E901}"/>
              </a:ext>
            </a:extLst>
          </p:cNvPr>
          <p:cNvSpPr txBox="1"/>
          <p:nvPr/>
        </p:nvSpPr>
        <p:spPr>
          <a:xfrm>
            <a:off x="2691113" y="5572246"/>
            <a:ext cx="1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A112C-D714-4E76-BD95-A4277C18A80C}"/>
              </a:ext>
            </a:extLst>
          </p:cNvPr>
          <p:cNvSpPr txBox="1"/>
          <p:nvPr/>
        </p:nvSpPr>
        <p:spPr>
          <a:xfrm>
            <a:off x="6062238" y="4885227"/>
            <a:ext cx="1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5EED4-8868-478B-8A9A-3D9C2A6FC880}"/>
              </a:ext>
            </a:extLst>
          </p:cNvPr>
          <p:cNvSpPr txBox="1"/>
          <p:nvPr/>
        </p:nvSpPr>
        <p:spPr>
          <a:xfrm>
            <a:off x="5626546" y="5387580"/>
            <a:ext cx="16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628A-D166-4639-AE1F-AA8B2FF2C8D4}"/>
              </a:ext>
            </a:extLst>
          </p:cNvPr>
          <p:cNvSpPr txBox="1"/>
          <p:nvPr/>
        </p:nvSpPr>
        <p:spPr>
          <a:xfrm>
            <a:off x="10080475" y="3613666"/>
            <a:ext cx="16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43A99-CCC1-4E4C-8E2E-FAE9C2C3F35B}"/>
              </a:ext>
            </a:extLst>
          </p:cNvPr>
          <p:cNvSpPr txBox="1"/>
          <p:nvPr/>
        </p:nvSpPr>
        <p:spPr>
          <a:xfrm>
            <a:off x="9272569" y="4399290"/>
            <a:ext cx="16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3AB0F-DD69-4BB1-8B9C-D4723F0CC478}"/>
              </a:ext>
            </a:extLst>
          </p:cNvPr>
          <p:cNvSpPr txBox="1"/>
          <p:nvPr/>
        </p:nvSpPr>
        <p:spPr>
          <a:xfrm>
            <a:off x="9441083" y="5719903"/>
            <a:ext cx="16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9586D66-B278-47AD-9BD6-B3336601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5A1BFE6-29DA-42AF-ABAC-659C02AA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13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031B-4574-4C0D-925B-FA6FA7FB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– while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8BE0-47EB-4577-BD77-A2F7EA8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– while</a:t>
            </a:r>
            <a:r>
              <a:rPr lang="ko-KR" altLang="en-US" dirty="0"/>
              <a:t>을 </a:t>
            </a:r>
            <a:r>
              <a:rPr lang="en-US" altLang="ko-KR" dirty="0"/>
              <a:t>while</a:t>
            </a:r>
            <a:r>
              <a:rPr lang="ko-KR" altLang="en-US" dirty="0"/>
              <a:t>문으로 변환</a:t>
            </a:r>
            <a:endParaRPr lang="en-US" altLang="ko-KR" dirty="0"/>
          </a:p>
          <a:p>
            <a:pPr lvl="1"/>
            <a:r>
              <a:rPr lang="en-US" dirty="0"/>
              <a:t>2</a:t>
            </a:r>
            <a:r>
              <a:rPr lang="ko-KR" altLang="en-US" dirty="0"/>
              <a:t>단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48A7D-071B-4B6D-8F60-A683645B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08046-F7B1-425F-ADB0-7FEC5082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B2F0DD-74B4-4D10-9DF5-A4FB51067F01}"/>
              </a:ext>
            </a:extLst>
          </p:cNvPr>
          <p:cNvSpPr/>
          <p:nvPr/>
        </p:nvSpPr>
        <p:spPr>
          <a:xfrm>
            <a:off x="1617896" y="2127316"/>
            <a:ext cx="313178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n) 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B6E1B-7A8C-4C05-8FDE-ECBC404815B1}"/>
              </a:ext>
            </a:extLst>
          </p:cNvPr>
          <p:cNvSpPr/>
          <p:nvPr/>
        </p:nvSpPr>
        <p:spPr>
          <a:xfrm>
            <a:off x="5639522" y="2127316"/>
            <a:ext cx="303644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n){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(“%d\n”,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6B9E3-E8E5-4ACC-BEA4-57E8FA14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32" y="3919475"/>
            <a:ext cx="917373" cy="2031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C1487-8FEC-4A3F-BEB1-AB0AAC14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3" y="3954867"/>
            <a:ext cx="917373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08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6309-B2D4-49A0-AE4C-64F5ED47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- while</a:t>
            </a:r>
            <a:r>
              <a:rPr lang="ko-KR" altLang="en-US" dirty="0"/>
              <a:t>문 예시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E7DB-23D2-49CC-B5C3-CB26F9FB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자릿수 구하는 프로그램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B0FAC-5BA3-4E1D-9F6F-3163E07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0620F-32FF-48B4-8A9A-76EF1538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B2632-97B4-4016-9DBF-B87B9047AB11}"/>
              </a:ext>
            </a:extLst>
          </p:cNvPr>
          <p:cNvSpPr/>
          <p:nvPr/>
        </p:nvSpPr>
        <p:spPr>
          <a:xfrm>
            <a:off x="2224606" y="1569490"/>
            <a:ext cx="7118742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Calculates the number of digits in an integer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digits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 a nonnegative integer 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&amp;n)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n /=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digits++;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n &gt;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 number has %d digit(s)\n"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digits ) ; 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BD45F-3FB6-4790-BBBB-C95D116E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6" y="6065138"/>
            <a:ext cx="4603390" cy="5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2066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E5A-8938-4093-A273-D5697A4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무한루프와 </a:t>
            </a:r>
            <a:r>
              <a:rPr lang="en-US" altLang="ko-KR" dirty="0"/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0A73-FA4E-4997-ABF5-768F3FD1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996996" cy="5052516"/>
          </a:xfrm>
        </p:spPr>
        <p:txBody>
          <a:bodyPr/>
          <a:lstStyle/>
          <a:p>
            <a:r>
              <a:rPr lang="ko-KR" altLang="en-US" dirty="0"/>
              <a:t>무한루프</a:t>
            </a:r>
            <a:endParaRPr lang="en-US" altLang="ko-KR" dirty="0"/>
          </a:p>
          <a:p>
            <a:pPr lvl="1"/>
            <a:r>
              <a:rPr lang="ko-KR" altLang="en-US" dirty="0"/>
              <a:t>반복문에서 조건식이 항상 </a:t>
            </a:r>
            <a:r>
              <a:rPr lang="en-US" altLang="ko-KR" dirty="0"/>
              <a:t>true(1)</a:t>
            </a:r>
            <a:r>
              <a:rPr lang="ko-KR" altLang="en-US" dirty="0"/>
              <a:t>이어서 반복문을 빠져나오지 못하는 상태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무한루프에서 빠져나오는 방법</a:t>
            </a:r>
            <a:endParaRPr lang="en-US" altLang="ko-KR" dirty="0"/>
          </a:p>
          <a:p>
            <a:pPr lvl="2"/>
            <a:r>
              <a:rPr lang="en-US" dirty="0"/>
              <a:t>Terminal</a:t>
            </a:r>
            <a:r>
              <a:rPr lang="ko-KR" altLang="en-US" dirty="0"/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ctrl+c</a:t>
            </a:r>
            <a:r>
              <a:rPr lang="ko-KR" altLang="en-US" dirty="0"/>
              <a:t>를 눌러서 프로그램 중단</a:t>
            </a:r>
            <a:endParaRPr lang="en-US" altLang="ko-KR" dirty="0"/>
          </a:p>
          <a:p>
            <a:pPr lvl="2"/>
            <a:r>
              <a:rPr lang="ko-KR" altLang="en-US" dirty="0"/>
              <a:t>조건문을 추가하여 해당 조건이 되면 </a:t>
            </a:r>
            <a:r>
              <a:rPr lang="en-US" altLang="ko-KR" dirty="0"/>
              <a:t>break</a:t>
            </a:r>
            <a:r>
              <a:rPr lang="ko-KR" altLang="en-US" dirty="0"/>
              <a:t>문을 만나서 반복 중단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3665A-4F87-4E8D-8373-6B313397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269E-8972-4FA2-B4FE-55588132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04D89-6030-4A1A-B81A-B8D848ADC340}"/>
              </a:ext>
            </a:extLst>
          </p:cNvPr>
          <p:cNvSpPr/>
          <p:nvPr/>
        </p:nvSpPr>
        <p:spPr>
          <a:xfrm>
            <a:off x="1454040" y="2221947"/>
            <a:ext cx="402884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 printf(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"hello hustar\n"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11607-06AC-49A1-8B09-F67D4248378D}"/>
              </a:ext>
            </a:extLst>
          </p:cNvPr>
          <p:cNvSpPr/>
          <p:nvPr/>
        </p:nvSpPr>
        <p:spPr>
          <a:xfrm>
            <a:off x="5828598" y="2221947"/>
            <a:ext cx="384410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(;;){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EC909-C203-4B61-9F20-D1A0FABA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883" y="2033449"/>
            <a:ext cx="1543050" cy="270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3C9938-247E-4A42-95E4-717905C7CAB1}"/>
              </a:ext>
            </a:extLst>
          </p:cNvPr>
          <p:cNvSpPr/>
          <p:nvPr/>
        </p:nvSpPr>
        <p:spPr>
          <a:xfrm>
            <a:off x="1596228" y="4738549"/>
            <a:ext cx="462689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num=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"hello hustar\n"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(num&gt;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num++;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7521A-8276-4C74-937D-4C7BD7912757}"/>
              </a:ext>
            </a:extLst>
          </p:cNvPr>
          <p:cNvSpPr/>
          <p:nvPr/>
        </p:nvSpPr>
        <p:spPr>
          <a:xfrm>
            <a:off x="6428245" y="4712946"/>
            <a:ext cx="384410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int num=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(;;){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"hello hustar\n"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(num&gt;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num++;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10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3D9C-81A5-41A7-A647-A240E97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E8BE-E12D-4F33-973F-C05E553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  <a:p>
            <a:pPr lvl="1"/>
            <a:r>
              <a:rPr lang="ko-KR" altLang="en-US" dirty="0"/>
              <a:t>실행중인 반복문에서 </a:t>
            </a:r>
            <a:r>
              <a:rPr lang="en-US" altLang="ko-KR" dirty="0"/>
              <a:t>continue </a:t>
            </a:r>
            <a:r>
              <a:rPr lang="ko-KR" altLang="en-US" dirty="0"/>
              <a:t>이후의 문장을 실행하지 않고</a:t>
            </a:r>
            <a:br>
              <a:rPr lang="en-US" altLang="ko-KR" dirty="0"/>
            </a:br>
            <a:r>
              <a:rPr lang="ko-KR" altLang="en-US" dirty="0"/>
              <a:t>다음 반복을 수행</a:t>
            </a:r>
            <a:endParaRPr lang="en-US" altLang="ko-KR" dirty="0"/>
          </a:p>
          <a:p>
            <a:r>
              <a:rPr lang="en-US" dirty="0"/>
              <a:t>Break</a:t>
            </a:r>
          </a:p>
          <a:p>
            <a:pPr lvl="1"/>
            <a:r>
              <a:rPr lang="ko-KR" altLang="en-US" dirty="0"/>
              <a:t>실행중인 반복문에서 탈출하여 다음 문장을 실행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DD561-0EB5-4C94-B0C5-0B9D445F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29AA4-5DF4-4EBF-8B20-B008C778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F5715-074A-4ED5-859B-0A97A8B9A78C}"/>
              </a:ext>
            </a:extLst>
          </p:cNvPr>
          <p:cNvSpPr/>
          <p:nvPr/>
        </p:nvSpPr>
        <p:spPr>
          <a:xfrm>
            <a:off x="635932" y="3553974"/>
            <a:ext cx="5678196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; ; 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(“Enter a number(enter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 stop) :”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(“%d”, &amp;n);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(“%d cubed is %d \n”, n, n * n * n) 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1AB175-4B66-48A4-B96B-8E0E97ED0309}"/>
              </a:ext>
            </a:extLst>
          </p:cNvPr>
          <p:cNvSpPr/>
          <p:nvPr/>
        </p:nvSpPr>
        <p:spPr>
          <a:xfrm>
            <a:off x="2396508" y="4551121"/>
            <a:ext cx="793058" cy="320690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1977FD-1335-46B7-A49D-F351F3C07D8E}"/>
              </a:ext>
            </a:extLst>
          </p:cNvPr>
          <p:cNvCxnSpPr>
            <a:stCxn id="8" idx="2"/>
          </p:cNvCxnSpPr>
          <p:nvPr/>
        </p:nvCxnSpPr>
        <p:spPr>
          <a:xfrm flipH="1">
            <a:off x="2786537" y="4871811"/>
            <a:ext cx="6500" cy="10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53DB28-F656-4CF4-8511-2F0F0C491236}"/>
              </a:ext>
            </a:extLst>
          </p:cNvPr>
          <p:cNvSpPr txBox="1"/>
          <p:nvPr/>
        </p:nvSpPr>
        <p:spPr>
          <a:xfrm>
            <a:off x="1420878" y="5897325"/>
            <a:ext cx="416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r>
              <a:rPr lang="ko-KR" altLang="en-US" dirty="0"/>
              <a:t>문을 빠져나와 다음 문장을 수행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6E967-522C-4EEB-BD2F-DD3474B0D3F6}"/>
              </a:ext>
            </a:extLst>
          </p:cNvPr>
          <p:cNvSpPr/>
          <p:nvPr/>
        </p:nvSpPr>
        <p:spPr>
          <a:xfrm>
            <a:off x="6756702" y="3553974"/>
            <a:ext cx="431794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(“%d”, 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n++;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continue jump to here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AE91D4-5A97-472D-88D9-C3C21D5B46EE}"/>
              </a:ext>
            </a:extLst>
          </p:cNvPr>
          <p:cNvSpPr/>
          <p:nvPr/>
        </p:nvSpPr>
        <p:spPr>
          <a:xfrm>
            <a:off x="8542344" y="4140147"/>
            <a:ext cx="1256036" cy="320690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74B87-4B21-482E-B630-EF1BBD7B15D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170362" y="4460837"/>
            <a:ext cx="0" cy="129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033B8-6938-46A3-B57A-3E9025B38E4D}"/>
              </a:ext>
            </a:extLst>
          </p:cNvPr>
          <p:cNvSpPr txBox="1"/>
          <p:nvPr/>
        </p:nvSpPr>
        <p:spPr>
          <a:xfrm>
            <a:off x="7193497" y="5781315"/>
            <a:ext cx="416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+=</a:t>
            </a:r>
            <a:r>
              <a:rPr lang="en-US" dirty="0" err="1"/>
              <a:t>i</a:t>
            </a:r>
            <a:r>
              <a:rPr lang="en-US" dirty="0"/>
              <a:t>; n++; </a:t>
            </a:r>
            <a:r>
              <a:rPr lang="ko-KR" altLang="en-US" dirty="0"/>
              <a:t>수행 없이 다음 반복 수행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1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C6AE-51E4-4F7F-B367-6380B4B0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</a:t>
            </a:r>
            <a:r>
              <a:rPr lang="ko-KR" altLang="en-US" dirty="0"/>
              <a:t>와 </a:t>
            </a:r>
            <a:r>
              <a:rPr lang="en-US" altLang="ko-KR" dirty="0"/>
              <a:t>break</a:t>
            </a:r>
            <a:r>
              <a:rPr lang="ko-KR" altLang="en-US" dirty="0"/>
              <a:t> 비교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5BB6-6900-4D7B-AE78-2A1F92AE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BE1C5-544F-4DA4-A30E-014E043E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2530-10B6-4F5E-98C6-06F318CD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7D556-B679-4F3E-B5EA-7DDD26DD46F7}"/>
              </a:ext>
            </a:extLst>
          </p:cNvPr>
          <p:cNvSpPr/>
          <p:nvPr/>
        </p:nvSpPr>
        <p:spPr>
          <a:xfrm>
            <a:off x="946180" y="1103973"/>
            <a:ext cx="42672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 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)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"sum=%d\n"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sum);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4BBCF-B63B-4E2F-B901-583228C4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6" y="4592074"/>
            <a:ext cx="1059736" cy="11167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BDB479-E987-4BC2-9BD8-0A1C18D76491}"/>
              </a:ext>
            </a:extLst>
          </p:cNvPr>
          <p:cNvSpPr/>
          <p:nvPr/>
        </p:nvSpPr>
        <p:spPr>
          <a:xfrm>
            <a:off x="6096000" y="1124447"/>
            <a:ext cx="432787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 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)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"sum=%d\n"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sum);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B2948A-C819-45F9-BEBD-68AD2675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009" y="4277575"/>
            <a:ext cx="752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06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4B8C-27E8-4335-84AE-ACDC4BAD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5AA3-D08D-4A5B-9396-CE3A2A26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en-US" dirty="0"/>
              <a:t>For, while</a:t>
            </a:r>
            <a:r>
              <a:rPr lang="ko-KR" altLang="en-US" dirty="0"/>
              <a:t>을 중첩하여 사용할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7EA6-19B5-433E-9A2F-9F416C4B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02297-CA80-4C23-AEB9-ED79D24E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39A39-1E91-4C3B-8448-86582A586CD5}"/>
              </a:ext>
            </a:extLst>
          </p:cNvPr>
          <p:cNvSpPr/>
          <p:nvPr/>
        </p:nvSpPr>
        <p:spPr>
          <a:xfrm>
            <a:off x="946178" y="1741445"/>
            <a:ext cx="479157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초기화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초기화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ko-KR" altLang="en-US" dirty="0">
                <a:solidFill>
                  <a:srgbClr val="ED7D31"/>
                </a:solidFill>
                <a:latin typeface="Consolas" panose="020B0609020204030204" pitchFamily="49" charset="0"/>
              </a:rPr>
              <a:t>수행구문</a:t>
            </a:r>
            <a:r>
              <a:rPr lang="en-US" altLang="ko-KR" dirty="0">
                <a:solidFill>
                  <a:srgbClr val="ED7D31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38DD2-6C0D-46D3-A4FF-8296B76F0299}"/>
              </a:ext>
            </a:extLst>
          </p:cNvPr>
          <p:cNvSpPr/>
          <p:nvPr/>
        </p:nvSpPr>
        <p:spPr>
          <a:xfrm>
            <a:off x="6278013" y="1654593"/>
            <a:ext cx="274897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ko-KR" altLang="en-US" dirty="0">
                <a:solidFill>
                  <a:srgbClr val="ED7D31"/>
                </a:solidFill>
                <a:latin typeface="Consolas" panose="020B0609020204030204" pitchFamily="49" charset="0"/>
              </a:rPr>
              <a:t>수행구문</a:t>
            </a:r>
            <a:r>
              <a:rPr lang="en-US" altLang="ko-KR" dirty="0">
                <a:solidFill>
                  <a:srgbClr val="ED7D3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ED7D31"/>
                </a:solidFill>
                <a:latin typeface="Consolas" panose="020B0609020204030204" pitchFamily="49" charset="0"/>
              </a:rPr>
              <a:t>	</a:t>
            </a:r>
            <a:r>
              <a:rPr lang="ko-KR" altLang="en-US" dirty="0" err="1">
                <a:latin typeface="Consolas" panose="020B0609020204030204" pitchFamily="49" charset="0"/>
              </a:rPr>
              <a:t>증감식</a:t>
            </a:r>
            <a:r>
              <a:rPr lang="en-US" altLang="ko-KR" dirty="0">
                <a:latin typeface="Consolas" panose="020B0609020204030204" pitchFamily="49" charset="0"/>
              </a:rPr>
              <a:t>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827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757D-BA0E-4840-8543-78397EED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중첩반복문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AE59-947A-4673-A1B6-8749BCAF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i+k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의 배수인 경우 </a:t>
            </a:r>
            <a:r>
              <a:rPr lang="en-US" altLang="ko-KR" dirty="0"/>
              <a:t>count </a:t>
            </a:r>
            <a:r>
              <a:rPr lang="ko-KR" altLang="en-US" dirty="0"/>
              <a:t>증가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6EA5-7955-4247-A43E-D45B415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89DBD-72C9-45BE-83FC-2C05D549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6F600-A8C4-49DA-B93F-C60EF47D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40" y="5896568"/>
            <a:ext cx="1871970" cy="4597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AFB07-C91E-4F89-B3FA-68FDA34E91FB}"/>
              </a:ext>
            </a:extLst>
          </p:cNvPr>
          <p:cNvSpPr/>
          <p:nvPr/>
        </p:nvSpPr>
        <p:spPr>
          <a:xfrm>
            <a:off x="838200" y="1665439"/>
            <a:ext cx="6096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, k , count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k=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 k &lt;=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; k++)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k) %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count++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 = %d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count);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Group 99">
            <a:extLst>
              <a:ext uri="{FF2B5EF4-FFF2-40B4-BE49-F238E27FC236}">
                <a16:creationId xmlns:a16="http://schemas.microsoft.com/office/drawing/2014/main" id="{53E686C2-889F-4CC3-9DDA-99D4F0C8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43632"/>
              </p:ext>
            </p:extLst>
          </p:nvPr>
        </p:nvGraphicFramePr>
        <p:xfrm>
          <a:off x="7990846" y="1899498"/>
          <a:ext cx="2736303" cy="3384379"/>
        </p:xfrm>
        <a:graphic>
          <a:graphicData uri="http://schemas.openxmlformats.org/drawingml/2006/table">
            <a:tbl>
              <a:tblPr/>
              <a:tblGrid>
                <a:gridCol w="863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i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88">
                <a:tc rowSpan="3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88">
                <a:tc rowSpan="3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88">
                <a:tc rowSpan="3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3241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1BBD-8F2A-4FF4-81CE-C6C36D50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중첩반복문</a:t>
            </a:r>
            <a:r>
              <a:rPr lang="en-US" altLang="ko-KR" dirty="0"/>
              <a:t>-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325A-0872-46E6-993E-67E07ED1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프로그램</a:t>
            </a:r>
            <a:r>
              <a:rPr lang="en-US" altLang="ko-KR" dirty="0"/>
              <a:t>, 2</a:t>
            </a:r>
            <a:r>
              <a:rPr lang="ko-KR" altLang="en-US" dirty="0"/>
              <a:t>단부터 </a:t>
            </a:r>
            <a:r>
              <a:rPr lang="en-US" altLang="ko-KR" dirty="0"/>
              <a:t>n</a:t>
            </a:r>
            <a:r>
              <a:rPr lang="ko-KR" altLang="en-US" dirty="0"/>
              <a:t>단까지 출력</a:t>
            </a:r>
            <a:r>
              <a:rPr lang="en-US" altLang="ko-KR" dirty="0"/>
              <a:t>, n</a:t>
            </a:r>
            <a:r>
              <a:rPr lang="ko-KR" altLang="en-US" dirty="0"/>
              <a:t>은 사용자 입력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8EF7-C33E-4DCB-A842-B6554148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2AE0A-3A48-4506-AEE7-D156F214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F65CB-2BB6-466D-AF49-1B67178E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87" y="2024376"/>
            <a:ext cx="6049647" cy="23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2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213A-E959-4871-8E8A-8D136192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485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ko-KR" altLang="en-US" dirty="0"/>
              <a:t>경로 설정 </a:t>
            </a:r>
            <a:r>
              <a:rPr lang="en-US" altLang="ko-KR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5FEA-CCCE-4C3E-BEC3-AFAC1321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073"/>
            <a:ext cx="10515600" cy="4899890"/>
          </a:xfrm>
        </p:spPr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+R </a:t>
            </a:r>
            <a:r>
              <a:rPr lang="ko-KR" altLang="en-US" dirty="0"/>
              <a:t>실행창에서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dirty="0"/>
              <a:t>Command </a:t>
            </a:r>
            <a:r>
              <a:rPr lang="ko-KR" altLang="en-US" dirty="0"/>
              <a:t>에 </a:t>
            </a:r>
            <a:r>
              <a:rPr lang="en-US" altLang="ko-KR" dirty="0" err="1"/>
              <a:t>gcc</a:t>
            </a:r>
            <a:r>
              <a:rPr lang="en-US" altLang="ko-KR" dirty="0"/>
              <a:t> –v </a:t>
            </a:r>
            <a:r>
              <a:rPr lang="ko-KR" altLang="en-US" dirty="0"/>
              <a:t>를 실행 시켜 아래와 같은 결과 확인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1942-3EFF-4590-B057-EBE0A3A3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29" y="2376669"/>
            <a:ext cx="6512357" cy="340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733BD-CD12-4B0F-96D9-0BE2D4B35A37}"/>
              </a:ext>
            </a:extLst>
          </p:cNvPr>
          <p:cNvSpPr txBox="1"/>
          <p:nvPr/>
        </p:nvSpPr>
        <p:spPr>
          <a:xfrm>
            <a:off x="8461094" y="2700759"/>
            <a:ext cx="279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창 </a:t>
            </a:r>
            <a:r>
              <a:rPr lang="ko-KR" altLang="en-US" dirty="0" err="1">
                <a:solidFill>
                  <a:srgbClr val="FF0000"/>
                </a:solidFill>
              </a:rPr>
              <a:t>실행전</a:t>
            </a:r>
            <a:r>
              <a:rPr lang="ko-KR" altLang="en-US" dirty="0">
                <a:solidFill>
                  <a:srgbClr val="FF0000"/>
                </a:solidFill>
              </a:rPr>
              <a:t> 환경 변수 설정과 관련된 모든 창을 종료해야 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27B8-26A8-4FDD-96F1-A7030F9F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046A-369A-455F-B2C3-81510C18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B732-A2C4-499C-B636-6993C6F6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478"/>
          </a:xfrm>
        </p:spPr>
        <p:txBody>
          <a:bodyPr/>
          <a:lstStyle/>
          <a:p>
            <a:r>
              <a:rPr lang="en-US" dirty="0"/>
              <a:t>Visual Studio Code</a:t>
            </a:r>
            <a:r>
              <a:rPr lang="ko-KR" altLang="en-US" dirty="0"/>
              <a:t> 프로젝트 폴더 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16FA-18D6-49D5-B015-2398A4A8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327"/>
            <a:ext cx="10515600" cy="5015636"/>
          </a:xfrm>
        </p:spPr>
        <p:txBody>
          <a:bodyPr/>
          <a:lstStyle/>
          <a:p>
            <a:r>
              <a:rPr lang="en-US" dirty="0"/>
              <a:t>Visual Studio Code</a:t>
            </a:r>
            <a:r>
              <a:rPr lang="ko-KR" altLang="en-US" dirty="0"/>
              <a:t>에서 </a:t>
            </a:r>
            <a:r>
              <a:rPr lang="en-US" altLang="ko-KR" dirty="0"/>
              <a:t>code</a:t>
            </a:r>
            <a:r>
              <a:rPr lang="ko-KR" altLang="en-US" dirty="0"/>
              <a:t>를 작성하기 전 작업 폴더</a:t>
            </a:r>
            <a:r>
              <a:rPr lang="en-US" altLang="ko-KR" dirty="0"/>
              <a:t>(workspace) </a:t>
            </a:r>
            <a:r>
              <a:rPr lang="ko-KR" altLang="en-US" dirty="0"/>
              <a:t>설정 필요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41E3B-7C0D-4B8A-8CA9-941DFE09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2" y="2002421"/>
            <a:ext cx="4977114" cy="3732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689732-B3A8-465D-88A6-5D0EB0494F93}"/>
              </a:ext>
            </a:extLst>
          </p:cNvPr>
          <p:cNvSpPr/>
          <p:nvPr/>
        </p:nvSpPr>
        <p:spPr>
          <a:xfrm>
            <a:off x="482279" y="2808790"/>
            <a:ext cx="1358096" cy="200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ADB16-0F7C-47DC-89EA-5F3806E7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19" y="2159281"/>
            <a:ext cx="5455458" cy="30737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F29A918-9AB6-4CD7-B6BB-08A8A0796365}"/>
              </a:ext>
            </a:extLst>
          </p:cNvPr>
          <p:cNvSpPr/>
          <p:nvPr/>
        </p:nvSpPr>
        <p:spPr>
          <a:xfrm>
            <a:off x="2026030" y="2731625"/>
            <a:ext cx="273934" cy="3240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9602B-AAAC-4DD6-B2E4-A6523B11DE24}"/>
              </a:ext>
            </a:extLst>
          </p:cNvPr>
          <p:cNvSpPr/>
          <p:nvPr/>
        </p:nvSpPr>
        <p:spPr>
          <a:xfrm>
            <a:off x="2440330" y="3224512"/>
            <a:ext cx="985776" cy="1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4FB38-6792-4046-8A8A-19F4BAABDF65}"/>
              </a:ext>
            </a:extLst>
          </p:cNvPr>
          <p:cNvSpPr/>
          <p:nvPr/>
        </p:nvSpPr>
        <p:spPr>
          <a:xfrm>
            <a:off x="2901389" y="2528102"/>
            <a:ext cx="374246" cy="1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78E52-4825-4459-BEFC-440E24157E4E}"/>
              </a:ext>
            </a:extLst>
          </p:cNvPr>
          <p:cNvSpPr/>
          <p:nvPr/>
        </p:nvSpPr>
        <p:spPr>
          <a:xfrm>
            <a:off x="3516778" y="3224512"/>
            <a:ext cx="554616" cy="1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800AE-2C9C-4249-BF55-DE1EBE1CFC30}"/>
              </a:ext>
            </a:extLst>
          </p:cNvPr>
          <p:cNvSpPr txBox="1"/>
          <p:nvPr/>
        </p:nvSpPr>
        <p:spPr>
          <a:xfrm>
            <a:off x="7904379" y="2066437"/>
            <a:ext cx="336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Folder &gt; </a:t>
            </a:r>
            <a:r>
              <a:rPr lang="ko-KR" altLang="en-US" dirty="0"/>
              <a:t>문서 </a:t>
            </a:r>
            <a:r>
              <a:rPr lang="en-US" altLang="ko-KR" dirty="0"/>
              <a:t>&gt; </a:t>
            </a:r>
            <a:r>
              <a:rPr lang="ko-KR" altLang="en-US" dirty="0"/>
              <a:t>새 폴더 </a:t>
            </a:r>
            <a:r>
              <a:rPr lang="en-US" altLang="ko-KR" dirty="0"/>
              <a:t>&gt; </a:t>
            </a:r>
            <a:r>
              <a:rPr lang="ko-KR" altLang="en-US" dirty="0"/>
              <a:t>새 폴더 이름을 </a:t>
            </a:r>
            <a:r>
              <a:rPr lang="en-US" altLang="ko-KR" dirty="0" err="1"/>
              <a:t>hustarC</a:t>
            </a:r>
            <a:r>
              <a:rPr lang="ko-KR" altLang="en-US" dirty="0"/>
              <a:t>로 변경 </a:t>
            </a:r>
            <a:r>
              <a:rPr lang="en-US" altLang="ko-KR" dirty="0"/>
              <a:t>&gt; </a:t>
            </a:r>
            <a:r>
              <a:rPr lang="en-US" altLang="ko-KR" dirty="0" err="1"/>
              <a:t>hustarC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  <a:r>
              <a:rPr lang="en-US" altLang="ko-KR" dirty="0"/>
              <a:t>&gt; </a:t>
            </a:r>
            <a:r>
              <a:rPr lang="ko-KR" altLang="en-US" dirty="0"/>
              <a:t>폴더 선택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1E00B-FD60-4C9E-9FD3-B1B72C21BFCD}"/>
              </a:ext>
            </a:extLst>
          </p:cNvPr>
          <p:cNvSpPr txBox="1"/>
          <p:nvPr/>
        </p:nvSpPr>
        <p:spPr>
          <a:xfrm>
            <a:off x="1713349" y="2428800"/>
            <a:ext cx="2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F4178-7785-4B66-95B1-9AA62E49D08D}"/>
              </a:ext>
            </a:extLst>
          </p:cNvPr>
          <p:cNvSpPr txBox="1"/>
          <p:nvPr/>
        </p:nvSpPr>
        <p:spPr>
          <a:xfrm>
            <a:off x="3038290" y="2893670"/>
            <a:ext cx="2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FDCB8-6D4F-46C7-A1E9-CA35AAA46CCF}"/>
              </a:ext>
            </a:extLst>
          </p:cNvPr>
          <p:cNvSpPr txBox="1"/>
          <p:nvPr/>
        </p:nvSpPr>
        <p:spPr>
          <a:xfrm>
            <a:off x="3228123" y="2362293"/>
            <a:ext cx="2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4164-50B0-4B5E-92CD-CDDEDFC476FD}"/>
              </a:ext>
            </a:extLst>
          </p:cNvPr>
          <p:cNvSpPr txBox="1"/>
          <p:nvPr/>
        </p:nvSpPr>
        <p:spPr>
          <a:xfrm>
            <a:off x="4025556" y="3170979"/>
            <a:ext cx="2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1C371-6657-4583-B050-8BE8611CB6A1}"/>
              </a:ext>
            </a:extLst>
          </p:cNvPr>
          <p:cNvSpPr/>
          <p:nvPr/>
        </p:nvSpPr>
        <p:spPr>
          <a:xfrm>
            <a:off x="6713319" y="5001226"/>
            <a:ext cx="554616" cy="1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B0428-F36E-48F0-A45B-F8D39D2409A1}"/>
              </a:ext>
            </a:extLst>
          </p:cNvPr>
          <p:cNvSpPr txBox="1"/>
          <p:nvPr/>
        </p:nvSpPr>
        <p:spPr>
          <a:xfrm>
            <a:off x="7197477" y="4717258"/>
            <a:ext cx="2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E2ECB3-467C-46F1-9212-F6632408A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854" y="3617328"/>
            <a:ext cx="3314700" cy="15811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C6E84D9E-9AD3-45C7-A35C-96BD00811185}"/>
              </a:ext>
            </a:extLst>
          </p:cNvPr>
          <p:cNvSpPr/>
          <p:nvPr/>
        </p:nvSpPr>
        <p:spPr>
          <a:xfrm>
            <a:off x="7986366" y="4301924"/>
            <a:ext cx="370556" cy="3510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4BB50-BCEC-4ED5-8961-DCDB6504359F}"/>
              </a:ext>
            </a:extLst>
          </p:cNvPr>
          <p:cNvSpPr txBox="1"/>
          <p:nvPr/>
        </p:nvSpPr>
        <p:spPr>
          <a:xfrm>
            <a:off x="8684388" y="5198478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설정된 작업 폴더 확인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B8854-306A-475C-A3A6-15E6B618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D076D-64DC-4B22-B309-1E1DC38D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576"/>
          </a:xfrm>
        </p:spPr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47" y="1343278"/>
            <a:ext cx="10690253" cy="4833685"/>
          </a:xfrm>
        </p:spPr>
        <p:txBody>
          <a:bodyPr/>
          <a:lstStyle/>
          <a:p>
            <a:r>
              <a:rPr lang="en-US" altLang="ko-KR" sz="2400" dirty="0"/>
              <a:t>C</a:t>
            </a:r>
            <a:r>
              <a:rPr lang="ko-KR" altLang="en-US" sz="2400" dirty="0"/>
              <a:t>영역</a:t>
            </a:r>
            <a:r>
              <a:rPr lang="en-US" altLang="ko-KR" sz="2400" dirty="0"/>
              <a:t>:Editor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000" dirty="0"/>
              <a:t>코드 작성 영역</a:t>
            </a:r>
            <a:endParaRPr lang="en-US" altLang="ko-KR" sz="2000" dirty="0"/>
          </a:p>
          <a:p>
            <a:r>
              <a:rPr lang="en-US" altLang="ko-KR" sz="2400" dirty="0"/>
              <a:t>A</a:t>
            </a:r>
            <a:r>
              <a:rPr lang="ko-KR" altLang="en-US" sz="2400" dirty="0"/>
              <a:t>영역</a:t>
            </a:r>
            <a:r>
              <a:rPr lang="en-US" altLang="ko-KR" sz="2400" dirty="0"/>
              <a:t>:Active bar</a:t>
            </a:r>
          </a:p>
          <a:p>
            <a:pPr lvl="1"/>
            <a:r>
              <a:rPr lang="ko-KR" altLang="en-US" sz="2000" dirty="0"/>
              <a:t>탐색기</a:t>
            </a:r>
            <a:r>
              <a:rPr lang="en-US" altLang="ko-KR" sz="2000" dirty="0"/>
              <a:t>, </a:t>
            </a:r>
            <a:r>
              <a:rPr lang="ko-KR" altLang="en-US" sz="2000" dirty="0"/>
              <a:t>검색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, debug,</a:t>
            </a:r>
            <a:br>
              <a:rPr lang="en-US" altLang="ko-KR" sz="2000" dirty="0"/>
            </a:br>
            <a:r>
              <a:rPr lang="en-US" altLang="ko-KR" sz="2000" dirty="0" err="1"/>
              <a:t>extention</a:t>
            </a:r>
            <a:r>
              <a:rPr lang="ko-KR" altLang="en-US" sz="2000" dirty="0"/>
              <a:t>을 제공</a:t>
            </a:r>
            <a:endParaRPr lang="en-US" altLang="ko-KR" sz="2000" dirty="0"/>
          </a:p>
          <a:p>
            <a:r>
              <a:rPr lang="en-US" altLang="ko-KR" sz="2400" dirty="0"/>
              <a:t>B</a:t>
            </a:r>
            <a:r>
              <a:rPr lang="ko-KR" altLang="en-US" sz="2400" dirty="0"/>
              <a:t>영역</a:t>
            </a:r>
            <a:r>
              <a:rPr lang="en-US" altLang="ko-KR" sz="2400" dirty="0"/>
              <a:t>: Side bar</a:t>
            </a:r>
          </a:p>
          <a:p>
            <a:pPr lvl="1"/>
            <a:r>
              <a:rPr lang="en-US" altLang="ko-KR" sz="2000" dirty="0"/>
              <a:t>Active bar</a:t>
            </a:r>
            <a:r>
              <a:rPr lang="ko-KR" altLang="en-US" sz="2000" dirty="0"/>
              <a:t>에서 선택한 기능</a:t>
            </a:r>
            <a:br>
              <a:rPr lang="en-US" altLang="ko-KR" sz="2000" dirty="0"/>
            </a:br>
            <a:r>
              <a:rPr lang="ko-KR" altLang="en-US" sz="2000" dirty="0"/>
              <a:t>의 설정 또는 사용</a:t>
            </a:r>
            <a:endParaRPr lang="en-US" altLang="ko-KR" sz="2000" dirty="0"/>
          </a:p>
          <a:p>
            <a:r>
              <a:rPr lang="en-US" altLang="ko-KR" sz="2400" dirty="0"/>
              <a:t>D</a:t>
            </a:r>
            <a:r>
              <a:rPr lang="ko-KR" altLang="en-US" sz="2400" dirty="0"/>
              <a:t>영역</a:t>
            </a:r>
            <a:r>
              <a:rPr lang="en-US" altLang="ko-KR" sz="2400" dirty="0"/>
              <a:t>: Panel</a:t>
            </a:r>
          </a:p>
          <a:p>
            <a:pPr lvl="1"/>
            <a:r>
              <a:rPr lang="en-US" altLang="ko-KR" sz="2000" dirty="0"/>
              <a:t>Output, debugging info, error </a:t>
            </a:r>
            <a:r>
              <a:rPr lang="ko-KR" altLang="en-US" sz="2000" dirty="0"/>
              <a:t>등을 </a:t>
            </a:r>
            <a:br>
              <a:rPr lang="en-US" altLang="ko-KR" sz="2000" dirty="0"/>
            </a:br>
            <a:r>
              <a:rPr lang="ko-KR" altLang="en-US" sz="1800" dirty="0"/>
              <a:t>보거나 </a:t>
            </a:r>
            <a:r>
              <a:rPr lang="en-US" altLang="ko-KR" sz="1800" dirty="0"/>
              <a:t>terminal</a:t>
            </a:r>
            <a:r>
              <a:rPr lang="ko-KR" altLang="en-US" sz="1800" dirty="0"/>
              <a:t>을 사용할 수 있는 영역</a:t>
            </a:r>
            <a:endParaRPr lang="en-US" altLang="ko-KR" sz="1800" dirty="0"/>
          </a:p>
          <a:p>
            <a:r>
              <a:rPr lang="en-US" altLang="ko-KR" sz="2200" dirty="0"/>
              <a:t>E</a:t>
            </a:r>
            <a:r>
              <a:rPr lang="ko-KR" altLang="en-US" sz="2200" dirty="0"/>
              <a:t>영역</a:t>
            </a:r>
            <a:r>
              <a:rPr lang="en-US" altLang="ko-KR" sz="2200" dirty="0"/>
              <a:t>: Status Bar</a:t>
            </a:r>
          </a:p>
          <a:p>
            <a:pPr lvl="1"/>
            <a:r>
              <a:rPr lang="ko-KR" altLang="en-US" sz="1800" dirty="0"/>
              <a:t>프로젝트나 파일에 대한 정보를 확인</a:t>
            </a:r>
            <a:r>
              <a:rPr lang="en-US" altLang="ko-KR" sz="1800" dirty="0"/>
              <a:t>(</a:t>
            </a:r>
            <a:r>
              <a:rPr lang="ko-KR" altLang="en-US" sz="1800" dirty="0"/>
              <a:t>언어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인코딩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</p:txBody>
      </p:sp>
      <p:pic>
        <p:nvPicPr>
          <p:cNvPr id="1026" name="Picture 2" descr="code basics h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82" y="987230"/>
            <a:ext cx="6856118" cy="47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85727" y="1383740"/>
            <a:ext cx="4685288" cy="2346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35882" y="1447127"/>
            <a:ext cx="1437152" cy="3667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35882" y="5114167"/>
            <a:ext cx="1437152" cy="145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2239-86A1-42DA-BA6B-4A187257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97FA-0880-433E-B1F1-3670C1E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300"/>
          </a:xfrm>
        </p:spPr>
        <p:txBody>
          <a:bodyPr/>
          <a:lstStyle/>
          <a:p>
            <a:r>
              <a:rPr lang="en-US" altLang="ko-KR" dirty="0"/>
              <a:t>VS Code Extension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11" y="1092426"/>
            <a:ext cx="10515600" cy="5084537"/>
          </a:xfrm>
        </p:spPr>
        <p:txBody>
          <a:bodyPr/>
          <a:lstStyle/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VS code</a:t>
            </a:r>
            <a:r>
              <a:rPr lang="ko-KR" altLang="en-US" dirty="0"/>
              <a:t>에서 프로그램을 작성에 도움을 주는 기능</a:t>
            </a:r>
            <a:endParaRPr lang="en-US" altLang="ko-KR" dirty="0"/>
          </a:p>
          <a:p>
            <a:pPr lvl="1"/>
            <a:r>
              <a:rPr lang="ko-KR" altLang="en-US" dirty="0"/>
              <a:t>사용자가 원하는 </a:t>
            </a:r>
            <a:r>
              <a:rPr lang="en-US" altLang="ko-KR" dirty="0"/>
              <a:t>Extension(</a:t>
            </a:r>
            <a:r>
              <a:rPr lang="ko-KR" altLang="en-US" dirty="0"/>
              <a:t>확장기능</a:t>
            </a:r>
            <a:r>
              <a:rPr lang="en-US" altLang="ko-KR" dirty="0"/>
              <a:t>)</a:t>
            </a:r>
            <a:r>
              <a:rPr lang="ko-KR" altLang="en-US" dirty="0"/>
              <a:t>을 설치할 수 있음</a:t>
            </a:r>
            <a:endParaRPr lang="en-US" altLang="ko-KR" dirty="0"/>
          </a:p>
          <a:p>
            <a:pPr lvl="1"/>
            <a:r>
              <a:rPr lang="en-US" altLang="ko-KR" dirty="0"/>
              <a:t>Extension </a:t>
            </a:r>
            <a:r>
              <a:rPr lang="ko-KR" altLang="en-US" dirty="0"/>
              <a:t>대한 내용을 확인할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67B5F9-7E47-4037-981D-0E66CAF932DE}"/>
              </a:ext>
            </a:extLst>
          </p:cNvPr>
          <p:cNvGrpSpPr/>
          <p:nvPr/>
        </p:nvGrpSpPr>
        <p:grpSpPr>
          <a:xfrm>
            <a:off x="1373924" y="3076414"/>
            <a:ext cx="6850510" cy="3474283"/>
            <a:chOff x="947721" y="2541723"/>
            <a:chExt cx="6850510" cy="34742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5B5C46-EDFC-49BD-B71F-34D6E9F0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734" y="2541723"/>
              <a:ext cx="3769201" cy="34742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290C27-E698-4B35-8D38-4AF4425E2492}"/>
                </a:ext>
              </a:extLst>
            </p:cNvPr>
            <p:cNvSpPr txBox="1"/>
            <p:nvPr/>
          </p:nvSpPr>
          <p:spPr>
            <a:xfrm>
              <a:off x="947721" y="4893031"/>
              <a:ext cx="231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77A426-F9A6-4395-A869-99E0057C7E72}"/>
                </a:ext>
              </a:extLst>
            </p:cNvPr>
            <p:cNvSpPr txBox="1"/>
            <p:nvPr/>
          </p:nvSpPr>
          <p:spPr>
            <a:xfrm>
              <a:off x="1665810" y="2867920"/>
              <a:ext cx="503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E7C673B-4FCF-4365-B519-1BAB2367F16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396625" y="2943364"/>
              <a:ext cx="1038386" cy="4856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25FC7D-9A06-42AA-841A-EC697ABFA28E}"/>
                </a:ext>
              </a:extLst>
            </p:cNvPr>
            <p:cNvSpPr txBox="1"/>
            <p:nvPr/>
          </p:nvSpPr>
          <p:spPr>
            <a:xfrm>
              <a:off x="5435011" y="2758698"/>
              <a:ext cx="213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 입력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D9E624-A96C-495A-9495-24DE99B1DEE2}"/>
                </a:ext>
              </a:extLst>
            </p:cNvPr>
            <p:cNvSpPr/>
            <p:nvPr/>
          </p:nvSpPr>
          <p:spPr>
            <a:xfrm>
              <a:off x="1797803" y="3657600"/>
              <a:ext cx="3200400" cy="235840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BB7064-4307-47AD-8F6A-C3A182D4A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203" y="3711844"/>
              <a:ext cx="3770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84CD62-480F-4ED9-BEB5-848E5B1AB51B}"/>
                </a:ext>
              </a:extLst>
            </p:cNvPr>
            <p:cNvSpPr txBox="1"/>
            <p:nvPr/>
          </p:nvSpPr>
          <p:spPr>
            <a:xfrm>
              <a:off x="5375278" y="3521922"/>
              <a:ext cx="180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 결과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F754526-6D5A-4C0E-88DE-AF28B776CFEA}"/>
                </a:ext>
              </a:extLst>
            </p:cNvPr>
            <p:cNvCxnSpPr/>
            <p:nvPr/>
          </p:nvCxnSpPr>
          <p:spPr>
            <a:xfrm flipH="1" flipV="1">
              <a:off x="4915818" y="4200041"/>
              <a:ext cx="1180182" cy="69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639660-5302-4ECE-9CF5-24E6AFC0B22B}"/>
                </a:ext>
              </a:extLst>
            </p:cNvPr>
            <p:cNvSpPr txBox="1"/>
            <p:nvPr/>
          </p:nvSpPr>
          <p:spPr>
            <a:xfrm>
              <a:off x="5992679" y="4709697"/>
              <a:ext cx="180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설치</a:t>
              </a:r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8D38A23-034A-404E-BFF7-1C7E4159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49" y="2982908"/>
            <a:ext cx="4691061" cy="14430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D10244-4374-4A5A-990B-11B94A36E085}"/>
              </a:ext>
            </a:extLst>
          </p:cNvPr>
          <p:cNvSpPr txBox="1"/>
          <p:nvPr/>
        </p:nvSpPr>
        <p:spPr>
          <a:xfrm>
            <a:off x="8401296" y="4365400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Extension</a:t>
            </a:r>
            <a:r>
              <a:rPr lang="ko-KR" altLang="en-US" dirty="0"/>
              <a:t>에 대한 자세한 설명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2E05-527A-4B54-BD76-2B2C3D3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E4DA-2FF6-4B07-8E6C-9042909D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A7C0-6A56-4B1B-AB8A-0BAB6E31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485"/>
          </a:xfrm>
        </p:spPr>
        <p:txBody>
          <a:bodyPr/>
          <a:lstStyle/>
          <a:p>
            <a:r>
              <a:rPr lang="en-US" dirty="0"/>
              <a:t>VS Code</a:t>
            </a:r>
            <a:r>
              <a:rPr lang="ko-KR" altLang="en-US" dirty="0"/>
              <a:t>에서 프로그램 작성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8098-71FA-4B67-BB83-0A1D7948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10"/>
            <a:ext cx="10515600" cy="5023353"/>
          </a:xfrm>
        </p:spPr>
        <p:txBody>
          <a:bodyPr/>
          <a:lstStyle/>
          <a:p>
            <a:r>
              <a:rPr lang="ko-KR" altLang="en-US" dirty="0"/>
              <a:t>파일을 추가하기 위해 작업 폴더 오른쪽에 나타나는 파일 추가 버튼 클릭 </a:t>
            </a:r>
            <a:r>
              <a:rPr lang="en-US" altLang="ko-KR" dirty="0"/>
              <a:t>&gt; </a:t>
            </a:r>
            <a:r>
              <a:rPr lang="ko-KR" altLang="en-US" dirty="0"/>
              <a:t>파일명을 </a:t>
            </a:r>
            <a:r>
              <a:rPr lang="en-US" altLang="ko-KR" dirty="0"/>
              <a:t>“</a:t>
            </a:r>
            <a:r>
              <a:rPr lang="en-US" altLang="ko-KR" dirty="0" err="1"/>
              <a:t>helloHustar.c</a:t>
            </a:r>
            <a:r>
              <a:rPr lang="en-US" altLang="ko-KR" dirty="0"/>
              <a:t>”</a:t>
            </a:r>
            <a:r>
              <a:rPr lang="ko-KR" altLang="en-US" dirty="0"/>
              <a:t>로 지정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helloHustar.c</a:t>
            </a:r>
            <a:r>
              <a:rPr lang="en-US" dirty="0"/>
              <a:t> </a:t>
            </a:r>
            <a:r>
              <a:rPr lang="ko-KR" altLang="en-US" dirty="0"/>
              <a:t>파일 작성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C3F11B-5FE2-43AF-968C-4AA7B6632B20}"/>
              </a:ext>
            </a:extLst>
          </p:cNvPr>
          <p:cNvGrpSpPr/>
          <p:nvPr/>
        </p:nvGrpSpPr>
        <p:grpSpPr>
          <a:xfrm>
            <a:off x="2175015" y="1942095"/>
            <a:ext cx="4403263" cy="1634482"/>
            <a:chOff x="870934" y="2127752"/>
            <a:chExt cx="5781675" cy="2124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EC3385-69C8-4E8C-BB55-4FEB67CB5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934" y="2127752"/>
              <a:ext cx="5781675" cy="21240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382FBE-0909-4113-BC08-6C45AA302D13}"/>
                </a:ext>
              </a:extLst>
            </p:cNvPr>
            <p:cNvSpPr txBox="1"/>
            <p:nvPr/>
          </p:nvSpPr>
          <p:spPr>
            <a:xfrm>
              <a:off x="2384385" y="33441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AEEAA6-FC78-4928-BC67-FCFB4AF3683D}"/>
                </a:ext>
              </a:extLst>
            </p:cNvPr>
            <p:cNvSpPr txBox="1"/>
            <p:nvPr/>
          </p:nvSpPr>
          <p:spPr>
            <a:xfrm>
              <a:off x="3258273" y="30596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A6D2D2-4AF4-4D01-BCC2-FF6CA610E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1"/>
          <a:stretch/>
        </p:blipFill>
        <p:spPr>
          <a:xfrm>
            <a:off x="2068811" y="4199098"/>
            <a:ext cx="4336096" cy="2112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8AD04-3DB4-44AB-A0D9-1CB1A7FF7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20" y="4844337"/>
            <a:ext cx="4410075" cy="93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EF6ACE-0843-47EA-BE22-4CB975802912}"/>
              </a:ext>
            </a:extLst>
          </p:cNvPr>
          <p:cNvSpPr txBox="1"/>
          <p:nvPr/>
        </p:nvSpPr>
        <p:spPr>
          <a:xfrm>
            <a:off x="7214887" y="3921007"/>
            <a:ext cx="4687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TIP. </a:t>
            </a:r>
            <a:r>
              <a:rPr lang="ko-KR" altLang="en-US" dirty="0"/>
              <a:t>오른쪽 아래에 나타나는 추천 </a:t>
            </a:r>
            <a:r>
              <a:rPr lang="en-US" altLang="ko-KR" dirty="0"/>
              <a:t>Extension</a:t>
            </a:r>
            <a:r>
              <a:rPr lang="ko-KR" altLang="en-US" dirty="0"/>
              <a:t>을 설치하면 소스코드 작성에 도움을 받을 수 있음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278B8-9C76-4BBF-B9FE-A7327E25F964}"/>
              </a:ext>
            </a:extLst>
          </p:cNvPr>
          <p:cNvSpPr txBox="1"/>
          <p:nvPr/>
        </p:nvSpPr>
        <p:spPr>
          <a:xfrm>
            <a:off x="6370839" y="5969225"/>
            <a:ext cx="35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작성 후 파일 저장</a:t>
            </a:r>
            <a:r>
              <a:rPr lang="en-US" altLang="ko-KR" dirty="0"/>
              <a:t>(</a:t>
            </a:r>
            <a:r>
              <a:rPr lang="en-US" altLang="ko-KR" dirty="0" err="1"/>
              <a:t>ctrl+s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1F1F35-2EC8-41A6-9EE8-072FD4D8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AC4122-0E64-4B6B-8937-C67BAF5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9785-1540-4035-9D17-0CA4766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478"/>
          </a:xfrm>
        </p:spPr>
        <p:txBody>
          <a:bodyPr>
            <a:normAutofit/>
          </a:bodyPr>
          <a:lstStyle/>
          <a:p>
            <a:r>
              <a:rPr lang="en-US" dirty="0"/>
              <a:t>VS Code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컴파일러 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1C06-B2BD-4716-BDFC-A6B30A8F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603"/>
            <a:ext cx="10515600" cy="5050360"/>
          </a:xfrm>
        </p:spPr>
        <p:txBody>
          <a:bodyPr/>
          <a:lstStyle/>
          <a:p>
            <a:r>
              <a:rPr lang="en-US" dirty="0"/>
              <a:t>VS Code</a:t>
            </a:r>
            <a:r>
              <a:rPr lang="ko-KR" altLang="en-US" dirty="0"/>
              <a:t>메뉴 </a:t>
            </a:r>
            <a:r>
              <a:rPr lang="en-US" altLang="ko-KR" dirty="0"/>
              <a:t>Terminal &gt; Configure</a:t>
            </a:r>
            <a:r>
              <a:rPr lang="ko-KR" altLang="en-US" dirty="0"/>
              <a:t> </a:t>
            </a:r>
            <a:r>
              <a:rPr lang="en-US" altLang="ko-KR" dirty="0"/>
              <a:t>default build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C/C++: gcc.exe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active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선택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2962E-2C67-42B8-B5DF-C7C5B5A9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22" y="1612738"/>
            <a:ext cx="3678108" cy="227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C400C-13EA-4BFD-ADC3-B12BF51C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22" y="4740565"/>
            <a:ext cx="4570957" cy="79623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3896-841A-4BAF-B2BE-358AAF42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CD66-CB51-492C-BF3A-2EB3FBDD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1A4-5D65-44BC-930B-440C4BD9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351"/>
          </a:xfrm>
        </p:spPr>
        <p:txBody>
          <a:bodyPr/>
          <a:lstStyle/>
          <a:p>
            <a:r>
              <a:rPr lang="en-US" dirty="0"/>
              <a:t>VS Code</a:t>
            </a:r>
            <a:r>
              <a:rPr lang="ko-KR" altLang="en-US" dirty="0"/>
              <a:t>에서</a:t>
            </a:r>
            <a:r>
              <a:rPr lang="en-US" dirty="0"/>
              <a:t> C </a:t>
            </a:r>
            <a:r>
              <a:rPr lang="ko-KR" altLang="en-US" dirty="0"/>
              <a:t>컴파일러 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4BE6-4CAE-4FCC-A58C-870405F4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5019495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ko-KR" altLang="en-US" dirty="0"/>
              <a:t>설정 파일 확인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55A62-24BE-478D-9702-D8E37730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90" y="1646219"/>
            <a:ext cx="7988942" cy="516108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E64B76-2D6A-4B5E-A144-771982309DFB}"/>
              </a:ext>
            </a:extLst>
          </p:cNvPr>
          <p:cNvSpPr/>
          <p:nvPr/>
        </p:nvSpPr>
        <p:spPr>
          <a:xfrm>
            <a:off x="3132881" y="3611301"/>
            <a:ext cx="848810" cy="1581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85823-FB8F-4143-81F4-EEA27E5FC2C4}"/>
              </a:ext>
            </a:extLst>
          </p:cNvPr>
          <p:cNvSpPr/>
          <p:nvPr/>
        </p:nvSpPr>
        <p:spPr>
          <a:xfrm>
            <a:off x="2679539" y="3986272"/>
            <a:ext cx="3509058" cy="68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104AFE-7281-4911-99FB-EB3A943051EC}"/>
              </a:ext>
            </a:extLst>
          </p:cNvPr>
          <p:cNvSpPr/>
          <p:nvPr/>
        </p:nvSpPr>
        <p:spPr>
          <a:xfrm>
            <a:off x="3183037" y="5010632"/>
            <a:ext cx="5748759" cy="201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82294-00B8-478E-A20C-7DCDCBA901F1}"/>
              </a:ext>
            </a:extLst>
          </p:cNvPr>
          <p:cNvSpPr txBox="1"/>
          <p:nvPr/>
        </p:nvSpPr>
        <p:spPr>
          <a:xfrm>
            <a:off x="9215378" y="4842449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</a:t>
            </a:r>
            <a:r>
              <a:rPr lang="en-US" altLang="ko-KR" dirty="0" err="1"/>
              <a:t>gcc</a:t>
            </a:r>
            <a:r>
              <a:rPr lang="ko-KR" altLang="en-US" dirty="0"/>
              <a:t>설치 경로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C95861-4DBE-4FBE-8760-08C89F3716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931796" y="5027115"/>
            <a:ext cx="283582" cy="8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A506C7-E8DB-4204-B353-41612D2F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2A1BED-A994-43A9-BF16-5CB4F325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5F3C-0D1A-40AF-8462-659F3AE0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761"/>
          </a:xfrm>
        </p:spPr>
        <p:txBody>
          <a:bodyPr/>
          <a:lstStyle/>
          <a:p>
            <a:r>
              <a:rPr lang="en-US" dirty="0"/>
              <a:t>VS Code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5ED8-03F9-415C-8F99-FA6B542D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484"/>
            <a:ext cx="10515600" cy="4965479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ko-KR" altLang="en-US" dirty="0"/>
              <a:t>컴파일러 설정이 잘 되어 있는 경우</a:t>
            </a:r>
            <a:endParaRPr lang="en-US" altLang="ko-KR" dirty="0"/>
          </a:p>
          <a:p>
            <a:pPr lvl="1"/>
            <a:r>
              <a:rPr lang="en-US" dirty="0"/>
              <a:t>Ctrl + shift + b </a:t>
            </a:r>
            <a:r>
              <a:rPr lang="ko-KR" altLang="en-US" dirty="0"/>
              <a:t>를 눌러 컴파일</a:t>
            </a:r>
            <a:endParaRPr lang="en-US" altLang="ko-KR" dirty="0"/>
          </a:p>
          <a:p>
            <a:pPr lvl="2"/>
            <a:r>
              <a:rPr lang="ko-KR" altLang="en-US" dirty="0"/>
              <a:t>오류 없이 컴파일 완료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코드에 구문 오류가 있는 경우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4BE9-FB97-45A4-AD21-1289C8B1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83" y="2446115"/>
            <a:ext cx="8888412" cy="1458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67BE6-0C23-4F7A-A385-2AB9737B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21" y="4423760"/>
            <a:ext cx="6467475" cy="18764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EE80A-0EC5-4F56-9AAD-A5FC066F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A192-A391-481F-A705-CAD957BB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2570-9E5D-4A89-921E-883C9259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02"/>
          </a:xfrm>
        </p:spPr>
        <p:txBody>
          <a:bodyPr/>
          <a:lstStyle/>
          <a:p>
            <a:r>
              <a:rPr lang="en-US" dirty="0"/>
              <a:t>VS Code</a:t>
            </a:r>
            <a:r>
              <a:rPr lang="ko-KR" altLang="en-US" dirty="0"/>
              <a:t>에서 </a:t>
            </a:r>
            <a:r>
              <a:rPr lang="en-US" altLang="ko-KR" dirty="0"/>
              <a:t>exe</a:t>
            </a:r>
            <a:r>
              <a:rPr lang="ko-KR" altLang="en-US" dirty="0"/>
              <a:t>파일 실행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CF84-ECAA-4AC0-8066-BF5F78BD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342"/>
            <a:ext cx="10515600" cy="4961621"/>
          </a:xfrm>
        </p:spPr>
        <p:txBody>
          <a:bodyPr/>
          <a:lstStyle/>
          <a:p>
            <a:r>
              <a:rPr lang="ko-KR" altLang="en-US" dirty="0"/>
              <a:t>컴파일이 완료화면에서 </a:t>
            </a:r>
            <a:r>
              <a:rPr lang="en-US" altLang="ko-KR" dirty="0"/>
              <a:t>enter</a:t>
            </a:r>
            <a:r>
              <a:rPr lang="ko-KR" altLang="en-US" dirty="0"/>
              <a:t>를 눌러 터미널 변경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48E08-D6B2-4484-918F-0CB09126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73" y="1707949"/>
            <a:ext cx="9410054" cy="1344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7026B-2BF0-4B14-A2B8-E1421CBC6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36"/>
          <a:stretch/>
        </p:blipFill>
        <p:spPr>
          <a:xfrm>
            <a:off x="1390973" y="3179815"/>
            <a:ext cx="9346806" cy="8807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054BB6-E76D-49DC-BE9C-A298BFF20C91}"/>
              </a:ext>
            </a:extLst>
          </p:cNvPr>
          <p:cNvCxnSpPr/>
          <p:nvPr/>
        </p:nvCxnSpPr>
        <p:spPr>
          <a:xfrm>
            <a:off x="8291593" y="1929539"/>
            <a:ext cx="0" cy="1250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E58ADD-0646-438B-8B23-83068851423C}"/>
              </a:ext>
            </a:extLst>
          </p:cNvPr>
          <p:cNvSpPr/>
          <p:nvPr/>
        </p:nvSpPr>
        <p:spPr>
          <a:xfrm>
            <a:off x="7454685" y="1635071"/>
            <a:ext cx="1720312" cy="294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47594-46CB-4AD9-AD18-63104F38C401}"/>
              </a:ext>
            </a:extLst>
          </p:cNvPr>
          <p:cNvSpPr/>
          <p:nvPr/>
        </p:nvSpPr>
        <p:spPr>
          <a:xfrm>
            <a:off x="7320366" y="3197431"/>
            <a:ext cx="1720312" cy="294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3A214-BE58-44E1-A6C2-2EE555E1A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06" y="4188129"/>
            <a:ext cx="4702794" cy="24220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7AFE52-0D01-4B3D-8CEF-69259470757C}"/>
              </a:ext>
            </a:extLst>
          </p:cNvPr>
          <p:cNvCxnSpPr>
            <a:cxnSpLocks/>
          </p:cNvCxnSpPr>
          <p:nvPr/>
        </p:nvCxnSpPr>
        <p:spPr>
          <a:xfrm>
            <a:off x="5765370" y="4479010"/>
            <a:ext cx="17823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CAEDB7-36DD-4AE0-844E-3376F41469AE}"/>
              </a:ext>
            </a:extLst>
          </p:cNvPr>
          <p:cNvSpPr txBox="1"/>
          <p:nvPr/>
        </p:nvSpPr>
        <p:spPr>
          <a:xfrm>
            <a:off x="7547675" y="4417017"/>
            <a:ext cx="45100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</a:t>
            </a:r>
            <a:r>
              <a:rPr lang="ko-KR" altLang="en-US" dirty="0"/>
              <a:t>명령으로 소스코드가 있는 경로로 이동</a:t>
            </a:r>
            <a:endParaRPr lang="en-US" altLang="ko-KR" dirty="0"/>
          </a:p>
          <a:p>
            <a:r>
              <a:rPr lang="en-US" dirty="0"/>
              <a:t>Ex) </a:t>
            </a:r>
            <a:r>
              <a:rPr lang="en-US" dirty="0">
                <a:solidFill>
                  <a:srgbClr val="FF0000"/>
                </a:solidFill>
              </a:rPr>
              <a:t>cd </a:t>
            </a:r>
            <a:r>
              <a:rPr lang="en-US" dirty="0" err="1">
                <a:solidFill>
                  <a:schemeClr val="accent1"/>
                </a:solidFill>
              </a:rPr>
              <a:t>HustarC</a:t>
            </a:r>
            <a:r>
              <a:rPr lang="ko-KR" altLang="en-US" dirty="0" err="1">
                <a:solidFill>
                  <a:schemeClr val="accent1"/>
                </a:solidFill>
              </a:rPr>
              <a:t>프로그램예제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C1F36-DA72-44FF-AB12-BF13C5FE1067}"/>
              </a:ext>
            </a:extLst>
          </p:cNvPr>
          <p:cNvSpPr txBox="1"/>
          <p:nvPr/>
        </p:nvSpPr>
        <p:spPr>
          <a:xfrm>
            <a:off x="7547675" y="5345929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컴파일된</a:t>
            </a:r>
            <a:r>
              <a:rPr lang="ko-KR" altLang="en-US" dirty="0"/>
              <a:t> 실행파일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274E29-0358-4C0B-93A3-943AD815389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734014" y="5530595"/>
            <a:ext cx="813661" cy="771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A78FCE-049D-48BB-AFB5-37966F260644}"/>
              </a:ext>
            </a:extLst>
          </p:cNvPr>
          <p:cNvSpPr txBox="1"/>
          <p:nvPr/>
        </p:nvSpPr>
        <p:spPr>
          <a:xfrm>
            <a:off x="565339" y="5273326"/>
            <a:ext cx="13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0883DC-B927-4B01-BD1E-DE2AB2BE25D9}"/>
              </a:ext>
            </a:extLst>
          </p:cNvPr>
          <p:cNvCxnSpPr>
            <a:cxnSpLocks/>
          </p:cNvCxnSpPr>
          <p:nvPr/>
        </p:nvCxnSpPr>
        <p:spPr>
          <a:xfrm flipH="1" flipV="1">
            <a:off x="1557580" y="5530596"/>
            <a:ext cx="659970" cy="885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A4D8F-3C0D-48F3-A314-40B6FDA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99AC74-449A-47CD-A4B8-566764E4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E1EA-A1C0-4D32-A55E-75B384A6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언어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8DC1-2987-49CB-9E98-AE12AB0F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895"/>
            <a:ext cx="10515600" cy="4201610"/>
          </a:xfrm>
        </p:spPr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컴퓨터와 사람과의 사이에서  대화를 위한 공통의 대화 수단</a:t>
            </a:r>
            <a:endParaRPr lang="en-US" altLang="ko-KR" dirty="0"/>
          </a:p>
          <a:p>
            <a:pPr lvl="1"/>
            <a:r>
              <a:rPr lang="en-US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C++, Java, python, …</a:t>
            </a:r>
          </a:p>
          <a:p>
            <a:pPr lvl="1"/>
            <a:endParaRPr lang="en-US" dirty="0"/>
          </a:p>
          <a:p>
            <a:r>
              <a:rPr lang="en-US" dirty="0"/>
              <a:t> C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작고 빠른 프로그램을 개발하기 위해 설계</a:t>
            </a:r>
            <a:endParaRPr lang="en-US" altLang="ko-KR" dirty="0"/>
          </a:p>
          <a:p>
            <a:pPr lvl="1"/>
            <a:r>
              <a:rPr lang="ko-KR" altLang="en-US" dirty="0" err="1"/>
              <a:t>대분분의</a:t>
            </a:r>
            <a:r>
              <a:rPr lang="ko-KR" altLang="en-US" dirty="0"/>
              <a:t> 다른 프로그래밍 언어 보다 더 낮은 수준</a:t>
            </a:r>
            <a:endParaRPr lang="en-US" altLang="ko-KR" dirty="0"/>
          </a:p>
          <a:p>
            <a:pPr lvl="1"/>
            <a:r>
              <a:rPr lang="en-US" dirty="0"/>
              <a:t>Embedded </a:t>
            </a:r>
            <a:r>
              <a:rPr lang="ko-KR" altLang="en-US" dirty="0"/>
              <a:t>환경에 적합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EA0B4-5722-47BA-9723-060D51E7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43" y="4900532"/>
            <a:ext cx="1592131" cy="1170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C5481-DFDF-467E-BFDE-98C4C709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66" y="5016042"/>
            <a:ext cx="4007251" cy="102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1D4F7-E4AE-4816-BD78-E2216F247DEE}"/>
              </a:ext>
            </a:extLst>
          </p:cNvPr>
          <p:cNvSpPr txBox="1"/>
          <p:nvPr/>
        </p:nvSpPr>
        <p:spPr>
          <a:xfrm>
            <a:off x="3642169" y="6123543"/>
            <a:ext cx="298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ko-KR" altLang="en-US" dirty="0"/>
              <a:t>언어로 작성된 프로그램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94814-A57D-4C47-92CF-97AB67FBE73E}"/>
              </a:ext>
            </a:extLst>
          </p:cNvPr>
          <p:cNvSpPr txBox="1"/>
          <p:nvPr/>
        </p:nvSpPr>
        <p:spPr>
          <a:xfrm>
            <a:off x="8127053" y="6085675"/>
            <a:ext cx="298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실행결과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DD9329-A16A-4509-8CBE-667FD49D4AC3}"/>
              </a:ext>
            </a:extLst>
          </p:cNvPr>
          <p:cNvSpPr/>
          <p:nvPr/>
        </p:nvSpPr>
        <p:spPr>
          <a:xfrm>
            <a:off x="6254189" y="5269660"/>
            <a:ext cx="740780" cy="517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821DD-28C2-4A8E-9CB5-7A0A5715E532}"/>
              </a:ext>
            </a:extLst>
          </p:cNvPr>
          <p:cNvSpPr/>
          <p:nvPr/>
        </p:nvSpPr>
        <p:spPr>
          <a:xfrm>
            <a:off x="7515828" y="5860648"/>
            <a:ext cx="837235" cy="1796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3C84304-B8C3-4A29-A8D7-FC878DBD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2946B1-02AB-4C79-9C5F-490CD113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2E4A-9802-4345-9BA1-326D0C4D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194"/>
          </a:xfrm>
        </p:spPr>
        <p:txBody>
          <a:bodyPr>
            <a:normAutofit/>
          </a:bodyPr>
          <a:lstStyle/>
          <a:p>
            <a:r>
              <a:rPr lang="en-US" dirty="0"/>
              <a:t>VS Code </a:t>
            </a:r>
            <a:r>
              <a:rPr lang="ko-KR" altLang="en-US" dirty="0" err="1"/>
              <a:t>한글팩</a:t>
            </a:r>
            <a:r>
              <a:rPr lang="ko-KR" altLang="en-US" dirty="0"/>
              <a:t> 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AF2D-1788-4D26-8B66-15754B24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319"/>
            <a:ext cx="10515600" cy="5042644"/>
          </a:xfrm>
        </p:spPr>
        <p:txBody>
          <a:bodyPr/>
          <a:lstStyle/>
          <a:p>
            <a:r>
              <a:rPr lang="en-US" dirty="0"/>
              <a:t>Extension </a:t>
            </a:r>
            <a:r>
              <a:rPr lang="ko-KR" altLang="en-US" dirty="0"/>
              <a:t>버튼 선택 </a:t>
            </a:r>
            <a:r>
              <a:rPr lang="en-US" altLang="ko-KR" dirty="0"/>
              <a:t>&gt; </a:t>
            </a:r>
            <a:r>
              <a:rPr lang="ko-KR" altLang="en-US" dirty="0"/>
              <a:t>검색에 </a:t>
            </a:r>
            <a:r>
              <a:rPr lang="en-US" altLang="ko-KR" dirty="0" err="1"/>
              <a:t>korean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Korean language pack for visual studio code  &gt; install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VS Code </a:t>
            </a:r>
            <a:r>
              <a:rPr lang="ko-KR" altLang="en-US" dirty="0"/>
              <a:t>재실행 </a:t>
            </a:r>
            <a:endParaRPr lang="en-US" altLang="ko-KR" dirty="0"/>
          </a:p>
          <a:p>
            <a:pPr lvl="1"/>
            <a:r>
              <a:rPr lang="ko-KR" altLang="en-US" dirty="0"/>
              <a:t>인터페이스 한국어로 변환됨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E79C3-3AA4-4BBE-8D93-698F489E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46" y="2097849"/>
            <a:ext cx="3400425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A259F-8D87-4E5D-9E30-969555EF6500}"/>
              </a:ext>
            </a:extLst>
          </p:cNvPr>
          <p:cNvSpPr txBox="1"/>
          <p:nvPr/>
        </p:nvSpPr>
        <p:spPr>
          <a:xfrm>
            <a:off x="1226916" y="3985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6CDC4-CD0C-4E56-ADCD-D7D61C3025B3}"/>
              </a:ext>
            </a:extLst>
          </p:cNvPr>
          <p:cNvSpPr txBox="1"/>
          <p:nvPr/>
        </p:nvSpPr>
        <p:spPr>
          <a:xfrm>
            <a:off x="2162537" y="26988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4E88-8586-4DFE-99A3-E52E26048501}"/>
              </a:ext>
            </a:extLst>
          </p:cNvPr>
          <p:cNvSpPr txBox="1"/>
          <p:nvPr/>
        </p:nvSpPr>
        <p:spPr>
          <a:xfrm>
            <a:off x="4093580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82A9-9EC7-43BE-A936-B619324C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655641"/>
            <a:ext cx="5505450" cy="2781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DC7E1-E55E-40B9-8EB9-EB08E284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9D26-8ECB-472E-A1A9-1803F00F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3BB1-3947-442B-BBFD-02F2FD7C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753"/>
          </a:xfrm>
        </p:spPr>
        <p:txBody>
          <a:bodyPr/>
          <a:lstStyle/>
          <a:p>
            <a:r>
              <a:rPr lang="ko-KR" altLang="en-US" dirty="0"/>
              <a:t>가장 먼저 실행하는 프로그램 </a:t>
            </a:r>
            <a:r>
              <a:rPr lang="en-US" altLang="ko-KR" dirty="0" err="1"/>
              <a:t>hellohustar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4FFB0-4BA6-4A16-BBE6-6231B74F0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832" y="5155105"/>
            <a:ext cx="946785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6ECFC-D919-416D-9626-42CBA2F421F2}"/>
              </a:ext>
            </a:extLst>
          </p:cNvPr>
          <p:cNvSpPr txBox="1"/>
          <p:nvPr/>
        </p:nvSpPr>
        <p:spPr>
          <a:xfrm>
            <a:off x="988671" y="5127585"/>
            <a:ext cx="138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7D856-446C-41BD-8142-2B18EEF6F563}"/>
              </a:ext>
            </a:extLst>
          </p:cNvPr>
          <p:cNvSpPr txBox="1"/>
          <p:nvPr/>
        </p:nvSpPr>
        <p:spPr>
          <a:xfrm>
            <a:off x="883138" y="1524000"/>
            <a:ext cx="32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실습하기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F0F02-34E5-4303-8E1E-195EB0A7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01" y="1274151"/>
            <a:ext cx="4613430" cy="37581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8110-0B2F-4C75-A767-5C835205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6290-6B9C-4FF8-BC03-B8D03B99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344E04B-335B-4E02-90E7-4B184118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2" y="2095903"/>
            <a:ext cx="3272982" cy="266619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48FF9-BF7C-4773-853F-EA937F80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프로그램의 구조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AD57C-48B8-420D-828A-95BF8667D082}"/>
              </a:ext>
            </a:extLst>
          </p:cNvPr>
          <p:cNvSpPr/>
          <p:nvPr/>
        </p:nvSpPr>
        <p:spPr>
          <a:xfrm>
            <a:off x="3772274" y="1499618"/>
            <a:ext cx="4682067" cy="9355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51561-BC3A-4760-B633-728D3FBEEAAD}"/>
              </a:ext>
            </a:extLst>
          </p:cNvPr>
          <p:cNvSpPr/>
          <p:nvPr/>
        </p:nvSpPr>
        <p:spPr>
          <a:xfrm>
            <a:off x="3772273" y="2510208"/>
            <a:ext cx="4682067" cy="45643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4F48D-A1FE-4FF8-8FBB-F1E51CB71E69}"/>
              </a:ext>
            </a:extLst>
          </p:cNvPr>
          <p:cNvSpPr txBox="1"/>
          <p:nvPr/>
        </p:nvSpPr>
        <p:spPr>
          <a:xfrm>
            <a:off x="8665868" y="1504315"/>
            <a:ext cx="3526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주석부분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sz="1600" dirty="0"/>
              <a:t>일반적으로 </a:t>
            </a:r>
            <a:r>
              <a:rPr lang="en-US" altLang="ko-KR" sz="1600" dirty="0"/>
              <a:t>C</a:t>
            </a:r>
            <a:r>
              <a:rPr lang="ko-KR" altLang="en-US" sz="1600" dirty="0"/>
              <a:t>프로그램은 프로그램을 설명하는 주석으로 시작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1D13C-C21D-4D1E-BB02-40D3F44146F9}"/>
              </a:ext>
            </a:extLst>
          </p:cNvPr>
          <p:cNvSpPr txBox="1"/>
          <p:nvPr/>
        </p:nvSpPr>
        <p:spPr>
          <a:xfrm>
            <a:off x="8697657" y="2307625"/>
            <a:ext cx="37687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Include: </a:t>
            </a:r>
            <a:br>
              <a:rPr lang="en-US" dirty="0"/>
            </a:br>
            <a:r>
              <a:rPr lang="ko-KR" altLang="en-US" sz="1600" dirty="0" err="1"/>
              <a:t>전처리</a:t>
            </a:r>
            <a:r>
              <a:rPr lang="ko-KR" altLang="en-US" sz="1600" dirty="0"/>
              <a:t> 헤더 파일을 포함 시켜 컴파일러에게 어떤 외부 코드를 사용할지 안내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BE850-D095-4088-AED7-2E98821AA87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454341" y="1757852"/>
            <a:ext cx="228962" cy="209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9BB78-FE70-4515-9D2C-DE3E797B0BA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454340" y="2559421"/>
            <a:ext cx="228963" cy="179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4D7AE-7BD7-4901-8C23-3410EEA7D768}"/>
              </a:ext>
            </a:extLst>
          </p:cNvPr>
          <p:cNvSpPr txBox="1"/>
          <p:nvPr/>
        </p:nvSpPr>
        <p:spPr>
          <a:xfrm>
            <a:off x="8755797" y="3715112"/>
            <a:ext cx="3649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  <a:r>
              <a:rPr lang="ko-KR" altLang="en-US" dirty="0"/>
              <a:t>함수</a:t>
            </a:r>
            <a:r>
              <a:rPr lang="en-US" dirty="0"/>
              <a:t>: </a:t>
            </a:r>
            <a:br>
              <a:rPr lang="en-US" dirty="0"/>
            </a:br>
            <a:r>
              <a:rPr lang="en-US" altLang="ko-KR" sz="1600" dirty="0"/>
              <a:t>C</a:t>
            </a:r>
            <a:r>
              <a:rPr lang="ko-KR" altLang="en-US" sz="1600" dirty="0"/>
              <a:t>프로그램에서 가장 중요한 함수</a:t>
            </a:r>
            <a:r>
              <a:rPr lang="en-US" altLang="ko-KR" sz="1600" dirty="0"/>
              <a:t>, main</a:t>
            </a:r>
            <a:r>
              <a:rPr lang="ko-KR" altLang="en-US" sz="1600" dirty="0"/>
              <a:t>함수는 프로그램 코드가 실행되는 시작지점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8AD346-7CDD-441A-9397-3B1B63D5C21C}"/>
              </a:ext>
            </a:extLst>
          </p:cNvPr>
          <p:cNvCxnSpPr>
            <a:cxnSpLocks/>
          </p:cNvCxnSpPr>
          <p:nvPr/>
        </p:nvCxnSpPr>
        <p:spPr>
          <a:xfrm flipV="1">
            <a:off x="8454340" y="3946485"/>
            <a:ext cx="324741" cy="5060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FFEE1-27F7-4F0E-B4C0-D1D415D2EBD9}"/>
              </a:ext>
            </a:extLst>
          </p:cNvPr>
          <p:cNvSpPr/>
          <p:nvPr/>
        </p:nvSpPr>
        <p:spPr>
          <a:xfrm>
            <a:off x="187770" y="2585232"/>
            <a:ext cx="3294893" cy="3533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B2EBB2-749C-4EB5-A32F-865F23D20CD0}"/>
              </a:ext>
            </a:extLst>
          </p:cNvPr>
          <p:cNvSpPr/>
          <p:nvPr/>
        </p:nvSpPr>
        <p:spPr>
          <a:xfrm>
            <a:off x="170980" y="3095854"/>
            <a:ext cx="3337245" cy="1727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E743A6-25B9-4E61-8745-B4763881756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482663" y="2761909"/>
            <a:ext cx="2530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D087F7-67B6-4D7E-80F6-AD97C8CF9744}"/>
              </a:ext>
            </a:extLst>
          </p:cNvPr>
          <p:cNvCxnSpPr>
            <a:cxnSpLocks/>
          </p:cNvCxnSpPr>
          <p:nvPr/>
        </p:nvCxnSpPr>
        <p:spPr>
          <a:xfrm flipV="1">
            <a:off x="3508225" y="3384063"/>
            <a:ext cx="26404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CCA91-6A78-4F54-BF6F-E1CF0C8143FF}"/>
              </a:ext>
            </a:extLst>
          </p:cNvPr>
          <p:cNvSpPr/>
          <p:nvPr/>
        </p:nvSpPr>
        <p:spPr>
          <a:xfrm>
            <a:off x="177550" y="2047514"/>
            <a:ext cx="3337245" cy="45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55EC2-0289-48E9-A8A9-A43753E65420}"/>
              </a:ext>
            </a:extLst>
          </p:cNvPr>
          <p:cNvCxnSpPr>
            <a:cxnSpLocks/>
          </p:cNvCxnSpPr>
          <p:nvPr/>
        </p:nvCxnSpPr>
        <p:spPr>
          <a:xfrm flipV="1">
            <a:off x="3504575" y="2129836"/>
            <a:ext cx="26404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1835B84-896A-4776-B775-E5ED7577ED57}"/>
              </a:ext>
            </a:extLst>
          </p:cNvPr>
          <p:cNvGrpSpPr/>
          <p:nvPr/>
        </p:nvGrpSpPr>
        <p:grpSpPr>
          <a:xfrm>
            <a:off x="3676496" y="1497765"/>
            <a:ext cx="4911030" cy="4364039"/>
            <a:chOff x="3676496" y="1497765"/>
            <a:chExt cx="4911030" cy="43640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08FFDC-6B09-4996-B269-5F7D674D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6496" y="1497765"/>
              <a:ext cx="4911030" cy="4364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0A5132-9778-4D18-93AE-9801851A7572}"/>
                </a:ext>
              </a:extLst>
            </p:cNvPr>
            <p:cNvSpPr/>
            <p:nvPr/>
          </p:nvSpPr>
          <p:spPr>
            <a:xfrm>
              <a:off x="5267569" y="4762096"/>
              <a:ext cx="3282550" cy="39215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1262FE-120A-4DA1-88AC-C6340071FC01}"/>
              </a:ext>
            </a:extLst>
          </p:cNvPr>
          <p:cNvSpPr/>
          <p:nvPr/>
        </p:nvSpPr>
        <p:spPr>
          <a:xfrm>
            <a:off x="3772274" y="3104316"/>
            <a:ext cx="4682067" cy="2696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144FAA-2E43-4945-85EB-7A9380F7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192B7E-B950-46E1-B6B0-2A6E937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C2CA-8FCC-4EED-8752-B41CC1A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627"/>
          </a:xfrm>
        </p:spPr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</a:t>
            </a:r>
            <a:r>
              <a:rPr lang="en-US" altLang="ko-KR" dirty="0" err="1"/>
              <a:t>commnet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4609-C495-4CBF-9ECC-960B629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18" y="1257782"/>
            <a:ext cx="10515600" cy="4919181"/>
          </a:xfrm>
        </p:spPr>
        <p:txBody>
          <a:bodyPr/>
          <a:lstStyle/>
          <a:p>
            <a:r>
              <a:rPr lang="ko-KR" altLang="en-US" dirty="0"/>
              <a:t>주석은 프로그램 내에 삽입된 메모</a:t>
            </a:r>
            <a:endParaRPr lang="en-US" altLang="ko-KR" dirty="0"/>
          </a:p>
          <a:p>
            <a:r>
              <a:rPr lang="ko-KR" altLang="en-US" dirty="0"/>
              <a:t>컴파일의 대상에서 제외</a:t>
            </a:r>
            <a:endParaRPr lang="en-US" altLang="ko-KR" dirty="0"/>
          </a:p>
          <a:p>
            <a:pPr lvl="1"/>
            <a:r>
              <a:rPr lang="ko-KR" altLang="en-US" dirty="0"/>
              <a:t>주석의 유무는 프로그램의 실행 결과에 영향을 주지 않음</a:t>
            </a:r>
            <a:endParaRPr lang="en-US" altLang="ko-KR" dirty="0"/>
          </a:p>
          <a:p>
            <a:r>
              <a:rPr lang="ko-KR" altLang="en-US" dirty="0"/>
              <a:t>주석 입력 방법</a:t>
            </a:r>
            <a:endParaRPr lang="en-US" altLang="ko-KR" dirty="0"/>
          </a:p>
          <a:p>
            <a:pPr lvl="1"/>
            <a:r>
              <a:rPr lang="ko-KR" altLang="en-US" dirty="0"/>
              <a:t>블록 단위 주석</a:t>
            </a:r>
            <a:endParaRPr lang="en-US" altLang="ko-KR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주석 내용 </a:t>
            </a:r>
            <a:r>
              <a:rPr lang="en-US" altLang="ko-KR" dirty="0">
                <a:solidFill>
                  <a:srgbClr val="FF0000"/>
                </a:solidFill>
              </a:rPr>
              <a:t>*/</a:t>
            </a:r>
          </a:p>
          <a:p>
            <a:pPr lvl="2"/>
            <a:r>
              <a:rPr lang="ko-KR" altLang="en-US" dirty="0"/>
              <a:t>두 줄 이상의 주석을 처리</a:t>
            </a:r>
            <a:endParaRPr lang="en-US" altLang="ko-KR" dirty="0"/>
          </a:p>
          <a:p>
            <a:pPr lvl="1"/>
            <a:r>
              <a:rPr lang="ko-KR" altLang="en-US" dirty="0"/>
              <a:t>행 단위 주석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chemeClr val="accent5"/>
                </a:solidFill>
              </a:rPr>
              <a:t>주석 내용</a:t>
            </a:r>
            <a:endParaRPr lang="en-US" altLang="ko-KR" dirty="0">
              <a:solidFill>
                <a:schemeClr val="accent5"/>
              </a:solidFill>
            </a:endParaRPr>
          </a:p>
          <a:p>
            <a:pPr lvl="2"/>
            <a:r>
              <a:rPr lang="ko-KR" altLang="en-US" dirty="0"/>
              <a:t>한 줄의 주석을 처리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631DF-9738-4862-8770-EAA94467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8633"/>
            <a:ext cx="4237611" cy="38470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B4BC-B79D-43EA-A95E-3F1A26AB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D24F-8AFA-48F2-B046-437D46DB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D3C4-3293-49F5-8DB4-A7C8A10D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0926"/>
          </a:xfrm>
        </p:spPr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문장</a:t>
            </a:r>
            <a:r>
              <a:rPr lang="en-US" altLang="ko-KR" dirty="0"/>
              <a:t>(#include)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469-EA67-4ECC-9EF6-3587A44B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052"/>
            <a:ext cx="10515600" cy="49809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&lt;</a:t>
            </a:r>
            <a:r>
              <a:rPr lang="ko-KR" altLang="en-US" dirty="0">
                <a:solidFill>
                  <a:schemeClr val="accent5"/>
                </a:solidFill>
              </a:rPr>
              <a:t>파일명</a:t>
            </a:r>
            <a:r>
              <a:rPr lang="en-US" altLang="ko-KR" dirty="0">
                <a:solidFill>
                  <a:schemeClr val="accent5"/>
                </a:solidFill>
              </a:rPr>
              <a:t>&gt; </a:t>
            </a:r>
            <a:r>
              <a:rPr lang="en-US" altLang="ko-KR" dirty="0"/>
              <a:t>or </a:t>
            </a:r>
            <a:r>
              <a:rPr lang="en-US" altLang="ko-KR" dirty="0">
                <a:solidFill>
                  <a:srgbClr val="FF0000"/>
                </a:solidFill>
              </a:rPr>
              <a:t>#include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“</a:t>
            </a:r>
            <a:r>
              <a:rPr lang="ko-KR" altLang="en-US" dirty="0">
                <a:solidFill>
                  <a:schemeClr val="accent5"/>
                </a:solidFill>
              </a:rPr>
              <a:t>경로 및 파일명</a:t>
            </a:r>
            <a:r>
              <a:rPr lang="en-US" altLang="ko-KR" dirty="0">
                <a:solidFill>
                  <a:schemeClr val="accent5"/>
                </a:solidFill>
              </a:rPr>
              <a:t>”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#include: </a:t>
            </a:r>
            <a:r>
              <a:rPr lang="ko-KR" altLang="en-US" dirty="0"/>
              <a:t>지정된 파일의 내용을 소스코드에 포함하라는 의미</a:t>
            </a:r>
            <a:endParaRPr lang="en-US" altLang="ko-KR" dirty="0"/>
          </a:p>
          <a:p>
            <a:pPr lvl="1"/>
            <a:r>
              <a:rPr lang="ko-KR" altLang="en-US" dirty="0"/>
              <a:t>컴파일러에게 프로그램에서 사용될 라이브러리를 알려주는 역할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5"/>
                </a:solidFill>
              </a:rPr>
              <a:t>&lt;&gt;</a:t>
            </a:r>
          </a:p>
          <a:p>
            <a:pPr lvl="2"/>
            <a:r>
              <a:rPr lang="ko-KR" altLang="en-US" dirty="0"/>
              <a:t>컴파일러가 미리 지정된 위치에서 해당 파일을 찾음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5"/>
                </a:solidFill>
              </a:rPr>
              <a:t>“”</a:t>
            </a:r>
          </a:p>
          <a:p>
            <a:pPr lvl="2"/>
            <a:r>
              <a:rPr lang="ko-KR" altLang="en-US" dirty="0"/>
              <a:t>사용자가 지정한 위치에서 해당 파일을 찾음</a:t>
            </a:r>
            <a:endParaRPr lang="en-US" altLang="ko-KR" dirty="0"/>
          </a:p>
          <a:p>
            <a:r>
              <a:rPr lang="en-US" altLang="ko-KR" dirty="0" err="1"/>
              <a:t>stdio.h</a:t>
            </a:r>
            <a:endParaRPr lang="en-US" altLang="ko-KR" dirty="0"/>
          </a:p>
          <a:p>
            <a:pPr lvl="1"/>
            <a:r>
              <a:rPr lang="en-US" altLang="ko-KR" dirty="0"/>
              <a:t>Standard input out</a:t>
            </a:r>
            <a:r>
              <a:rPr lang="ko-KR" altLang="en-US" dirty="0"/>
              <a:t>을 위한 헤더파일</a:t>
            </a:r>
            <a:endParaRPr lang="en-US" altLang="ko-KR" dirty="0"/>
          </a:p>
          <a:p>
            <a:pPr lvl="2"/>
            <a:r>
              <a:rPr lang="ko-KR" altLang="en-US" dirty="0"/>
              <a:t>표준 입출력을 위한 함수를 제공하는 역할</a:t>
            </a:r>
            <a:r>
              <a:rPr lang="en-US" altLang="ko-KR" dirty="0"/>
              <a:t>(</a:t>
            </a:r>
            <a:r>
              <a:rPr lang="en-US" altLang="ko-KR" dirty="0" err="1"/>
              <a:t>printf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en-US" altLang="ko-KR" dirty="0"/>
              <a:t>,…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dirty="0">
                <a:hlinkClick r:id="rId2"/>
              </a:rPr>
              <a:t>https://en.wikibooks.org/wiki/C_Programming/stdio.h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2581-E960-461E-979F-B93B0656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0553-0469-4888-B363-EC1D73B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AE19-EE88-4CA3-B237-663B2093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500"/>
          </a:xfrm>
        </p:spPr>
        <p:txBody>
          <a:bodyPr/>
          <a:lstStyle/>
          <a:p>
            <a:r>
              <a:rPr lang="en-US" dirty="0"/>
              <a:t>main()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E858-20F3-4F66-915E-8DBB000F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365"/>
            <a:ext cx="10515600" cy="4880598"/>
          </a:xfrm>
        </p:spPr>
        <p:txBody>
          <a:bodyPr/>
          <a:lstStyle/>
          <a:p>
            <a:r>
              <a:rPr lang="en-US" dirty="0"/>
              <a:t>main()</a:t>
            </a:r>
            <a:r>
              <a:rPr lang="ko-KR" altLang="en-US" dirty="0"/>
              <a:t>함수의 구조</a:t>
            </a:r>
            <a:endParaRPr lang="en-US" dirty="0"/>
          </a:p>
        </p:txBody>
      </p:sp>
      <p:pic>
        <p:nvPicPr>
          <p:cNvPr id="4" name="Picture 9" descr="그림2-3">
            <a:extLst>
              <a:ext uri="{FF2B5EF4-FFF2-40B4-BE49-F238E27FC236}">
                <a16:creationId xmlns:a16="http://schemas.microsoft.com/office/drawing/2014/main" id="{96474602-FF49-4F1C-B17A-8906348D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0" y="2031006"/>
            <a:ext cx="4784182" cy="344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16E69-5806-4DB8-8490-2885C50050C9}"/>
              </a:ext>
            </a:extLst>
          </p:cNvPr>
          <p:cNvSpPr txBox="1"/>
          <p:nvPr/>
        </p:nvSpPr>
        <p:spPr>
          <a:xfrm>
            <a:off x="1346520" y="1898248"/>
            <a:ext cx="11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반환형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E74C-7919-4312-945C-FFA5B155DB13}"/>
              </a:ext>
            </a:extLst>
          </p:cNvPr>
          <p:cNvSpPr txBox="1"/>
          <p:nvPr/>
        </p:nvSpPr>
        <p:spPr>
          <a:xfrm>
            <a:off x="5719821" y="1942267"/>
            <a:ext cx="14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4AF75-CD89-4592-91C4-9FB916FE4159}"/>
              </a:ext>
            </a:extLst>
          </p:cNvPr>
          <p:cNvSpPr txBox="1"/>
          <p:nvPr/>
        </p:nvSpPr>
        <p:spPr>
          <a:xfrm>
            <a:off x="3152171" y="4641097"/>
            <a:ext cx="414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0;(</a:t>
            </a:r>
            <a:r>
              <a:rPr lang="ko-KR" altLang="en-US" dirty="0">
                <a:solidFill>
                  <a:srgbClr val="FF0000"/>
                </a:solidFill>
              </a:rPr>
              <a:t>반환형에 따라서 달라짐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AB8DC-91E6-4B74-949E-D41A4DAED5E7}"/>
              </a:ext>
            </a:extLst>
          </p:cNvPr>
          <p:cNvSpPr txBox="1"/>
          <p:nvPr/>
        </p:nvSpPr>
        <p:spPr>
          <a:xfrm>
            <a:off x="6715394" y="3781003"/>
            <a:ext cx="542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형식의 함수를 선언할 수 있으나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일반적으로 </a:t>
            </a:r>
            <a:r>
              <a:rPr lang="en-US" altLang="ko-KR" dirty="0"/>
              <a:t>main()</a:t>
            </a:r>
            <a:r>
              <a:rPr lang="ko-KR" altLang="en-US" dirty="0"/>
              <a:t>의 반환형을 </a:t>
            </a:r>
            <a:r>
              <a:rPr lang="en-US" altLang="ko-KR" dirty="0"/>
              <a:t>int</a:t>
            </a:r>
            <a:r>
              <a:rPr lang="ko-KR" altLang="en-US" dirty="0"/>
              <a:t>로 선언하는 이유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99345-40E9-4618-B92C-3D7FCB4FE552}"/>
              </a:ext>
            </a:extLst>
          </p:cNvPr>
          <p:cNvSpPr txBox="1"/>
          <p:nvPr/>
        </p:nvSpPr>
        <p:spPr>
          <a:xfrm>
            <a:off x="7257808" y="4742718"/>
            <a:ext cx="401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  <a:r>
              <a:rPr lang="ko-KR" altLang="en-US" dirty="0"/>
              <a:t>에서 함수의 반환 값을 보고 프로그램이 정확히 실행되었는지 판단</a:t>
            </a:r>
            <a:endParaRPr lang="en-US" dirty="0"/>
          </a:p>
        </p:txBody>
      </p:sp>
      <p:pic>
        <p:nvPicPr>
          <p:cNvPr id="1028" name="Picture 4" descr="Image result for ë¼ì´ì¸">
            <a:extLst>
              <a:ext uri="{FF2B5EF4-FFF2-40B4-BE49-F238E27FC236}">
                <a16:creationId xmlns:a16="http://schemas.microsoft.com/office/drawing/2014/main" id="{33442D86-5E0F-4A38-B5EA-60B48344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81" y="2661556"/>
            <a:ext cx="1413242" cy="109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347749-DA8F-4D1C-AA13-2FDBF2BDA7EA}"/>
              </a:ext>
            </a:extLst>
          </p:cNvPr>
          <p:cNvSpPr/>
          <p:nvPr/>
        </p:nvSpPr>
        <p:spPr>
          <a:xfrm>
            <a:off x="7288488" y="3310820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생각하기</a:t>
            </a:r>
            <a:r>
              <a:rPr lang="en-US" altLang="ko-KR" dirty="0"/>
              <a:t>!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AE1D66-FF07-49C2-86A1-25C222A3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BCE63B-6B4E-4257-BAF2-5DA9E6CF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E19D-99A8-4242-A793-BA61F34B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328"/>
          </a:xfrm>
        </p:spPr>
        <p:txBody>
          <a:bodyPr/>
          <a:lstStyle/>
          <a:p>
            <a:r>
              <a:rPr lang="en-US" dirty="0"/>
              <a:t>main()</a:t>
            </a:r>
            <a:r>
              <a:rPr lang="ko-KR" altLang="en-US" dirty="0"/>
              <a:t>함수 내용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DF4-447A-4362-A117-1D4DE3B0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4938472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ko-KR" altLang="en-US" dirty="0"/>
              <a:t> 모니터에 출력하는 역할</a:t>
            </a:r>
            <a:endParaRPr lang="en-US" altLang="ko-KR" dirty="0"/>
          </a:p>
          <a:p>
            <a:pPr lvl="1"/>
            <a:r>
              <a:rPr lang="en-US" dirty="0"/>
              <a:t>(“ ”)</a:t>
            </a:r>
            <a:r>
              <a:rPr lang="ko-KR" altLang="en-US" dirty="0"/>
              <a:t>안에 있는 내용을 모니터로 출력</a:t>
            </a:r>
            <a:endParaRPr lang="en-US" altLang="ko-KR" dirty="0"/>
          </a:p>
          <a:p>
            <a:pPr lvl="1"/>
            <a:r>
              <a:rPr lang="en-US" altLang="ko-KR" dirty="0"/>
              <a:t>\n(new line): </a:t>
            </a:r>
          </a:p>
          <a:p>
            <a:pPr lvl="2"/>
            <a:r>
              <a:rPr lang="ko-KR" altLang="en-US" dirty="0"/>
              <a:t>줄을 바꾸는 문자</a:t>
            </a:r>
            <a:r>
              <a:rPr lang="en-US" altLang="ko-KR" dirty="0"/>
              <a:t>(</a:t>
            </a:r>
            <a:r>
              <a:rPr lang="ko-KR" altLang="en-US" dirty="0" err="1"/>
              <a:t>개행문자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;(semicolon) : </a:t>
            </a:r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언어에서 문장의 끝을 알려주는 역할</a:t>
            </a:r>
            <a:endParaRPr lang="en-US" altLang="ko-KR" dirty="0"/>
          </a:p>
          <a:p>
            <a:pPr lvl="2"/>
            <a:r>
              <a:rPr lang="ko-KR" altLang="en-US" dirty="0"/>
              <a:t>모든 문장은 반드시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r>
              <a:rPr lang="en-US" altLang="ko-KR" dirty="0"/>
              <a:t>’</a:t>
            </a:r>
            <a:r>
              <a:rPr lang="ko-KR" altLang="en-US" dirty="0"/>
              <a:t>으로 끝나야 함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BC1BD-4434-424A-AF7D-0B064F372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00"/>
          <a:stretch/>
        </p:blipFill>
        <p:spPr>
          <a:xfrm>
            <a:off x="6661282" y="860400"/>
            <a:ext cx="4819519" cy="2339902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2F3FF4-6091-49C4-A8C0-12E852036E0C}"/>
              </a:ext>
            </a:extLst>
          </p:cNvPr>
          <p:cNvSpPr/>
          <p:nvPr/>
        </p:nvSpPr>
        <p:spPr>
          <a:xfrm>
            <a:off x="8440615" y="1672492"/>
            <a:ext cx="2528277" cy="3360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68FE3-2E61-4FFD-BE55-EB5E8BFD2C3F}"/>
              </a:ext>
            </a:extLst>
          </p:cNvPr>
          <p:cNvCxnSpPr>
            <a:cxnSpLocks/>
          </p:cNvCxnSpPr>
          <p:nvPr/>
        </p:nvCxnSpPr>
        <p:spPr>
          <a:xfrm flipV="1">
            <a:off x="9038492" y="2008556"/>
            <a:ext cx="722923" cy="149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DC04C4-2AB4-47EB-BEBC-25F446501A78}"/>
              </a:ext>
            </a:extLst>
          </p:cNvPr>
          <p:cNvSpPr txBox="1"/>
          <p:nvPr/>
        </p:nvSpPr>
        <p:spPr>
          <a:xfrm>
            <a:off x="8225692" y="3429000"/>
            <a:ext cx="371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Parameter(</a:t>
            </a:r>
            <a:r>
              <a:rPr lang="ko-KR" altLang="en-US" dirty="0"/>
              <a:t>인자</a:t>
            </a:r>
            <a:r>
              <a:rPr lang="en-US" altLang="ko-KR" dirty="0"/>
              <a:t>):</a:t>
            </a:r>
            <a:endParaRPr lang="en-US" dirty="0"/>
          </a:p>
          <a:p>
            <a:r>
              <a:rPr lang="ko-KR" altLang="en-US" dirty="0"/>
              <a:t>함수에서 전달되는 변수</a:t>
            </a:r>
            <a:r>
              <a:rPr lang="en-US" altLang="ko-KR" dirty="0"/>
              <a:t> or</a:t>
            </a:r>
            <a:r>
              <a:rPr lang="ko-KR" altLang="en-US" dirty="0"/>
              <a:t> 데이터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6DC46-8F55-49ED-A7F1-F4F551EC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A140-977A-4878-8ECD-E33AB8B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6A7F-D076-41EC-A51E-E6F6B6ED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194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ko-KR" altLang="en-US" dirty="0"/>
              <a:t>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4654-0D41-400C-8FFC-60887E26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41"/>
            <a:ext cx="4366549" cy="4915322"/>
          </a:xfrm>
        </p:spPr>
        <p:txBody>
          <a:bodyPr/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49CE9-4325-419F-9349-7C8CBCA0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8" y="1835130"/>
            <a:ext cx="4202756" cy="29231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E5F0E-7640-40F9-B1CD-D64E49B783A9}"/>
              </a:ext>
            </a:extLst>
          </p:cNvPr>
          <p:cNvSpPr txBox="1">
            <a:spLocks/>
          </p:cNvSpPr>
          <p:nvPr/>
        </p:nvSpPr>
        <p:spPr>
          <a:xfrm>
            <a:off x="5476573" y="1261641"/>
            <a:ext cx="6109685" cy="491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5ACD2-5AE3-477A-BEFD-66567C68FE6E}"/>
              </a:ext>
            </a:extLst>
          </p:cNvPr>
          <p:cNvSpPr/>
          <p:nvPr/>
        </p:nvSpPr>
        <p:spPr>
          <a:xfrm>
            <a:off x="5762082" y="14087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ko-KR" altLang="en-US" dirty="0"/>
              <a:t>는 형식을 맞추어서 모니터에 출력</a:t>
            </a:r>
            <a:endParaRPr lang="en-US" altLang="ko-KR" dirty="0"/>
          </a:p>
          <a:p>
            <a:pPr lvl="1"/>
            <a:r>
              <a:rPr lang="ko-KR" altLang="en-US" dirty="0"/>
              <a:t>출력할 내용을 항상 </a:t>
            </a:r>
            <a:r>
              <a:rPr lang="en-US" altLang="ko-KR" dirty="0">
                <a:solidFill>
                  <a:srgbClr val="FF0000"/>
                </a:solidFill>
              </a:rPr>
              <a:t>“”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묵어야 함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487B7-E2CC-4E40-9BC3-2171BE4654F3}"/>
              </a:ext>
            </a:extLst>
          </p:cNvPr>
          <p:cNvSpPr/>
          <p:nvPr/>
        </p:nvSpPr>
        <p:spPr>
          <a:xfrm>
            <a:off x="2292661" y="2688956"/>
            <a:ext cx="86329" cy="317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A3AD4-906D-4CBE-AD2B-553EA9D9BC48}"/>
              </a:ext>
            </a:extLst>
          </p:cNvPr>
          <p:cNvSpPr/>
          <p:nvPr/>
        </p:nvSpPr>
        <p:spPr>
          <a:xfrm>
            <a:off x="4452086" y="2748368"/>
            <a:ext cx="86329" cy="317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A87555-78F8-48DB-A172-5D06F7886487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3570444" y="497318"/>
            <a:ext cx="957020" cy="3426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65960C-64A8-4574-9D6E-005641EC6232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4620450" y="1606737"/>
            <a:ext cx="1016432" cy="1266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E5ACC9-04EA-4D7C-8776-2B404C6232CB}"/>
              </a:ext>
            </a:extLst>
          </p:cNvPr>
          <p:cNvSpPr txBox="1"/>
          <p:nvPr/>
        </p:nvSpPr>
        <p:spPr>
          <a:xfrm>
            <a:off x="5827363" y="2847813"/>
            <a:ext cx="4517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정수를 출력하기 위해서는 </a:t>
            </a:r>
            <a:r>
              <a:rPr lang="en-US" altLang="ko-KR" dirty="0">
                <a:solidFill>
                  <a:srgbClr val="FF0000"/>
                </a:solidFill>
              </a:rPr>
              <a:t>%d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서식 문자</a:t>
            </a:r>
            <a:r>
              <a:rPr lang="en-US" altLang="ko-KR" dirty="0">
                <a:solidFill>
                  <a:srgbClr val="FF0000"/>
                </a:solidFill>
              </a:rPr>
              <a:t>(conversion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를 사용해야함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10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첫번째 </a:t>
            </a:r>
            <a:r>
              <a:rPr lang="en-US" altLang="ko-KR" dirty="0"/>
              <a:t>%d</a:t>
            </a:r>
            <a:r>
              <a:rPr lang="ko-KR" altLang="en-US" dirty="0"/>
              <a:t>에 대응 되어 출력</a:t>
            </a:r>
            <a:endParaRPr lang="en-US" altLang="ko-KR" dirty="0"/>
          </a:p>
          <a:p>
            <a:r>
              <a:rPr lang="en-US" dirty="0"/>
              <a:t>20</a:t>
            </a:r>
            <a:r>
              <a:rPr lang="ko-KR" altLang="en-US" dirty="0"/>
              <a:t>이 두번째 </a:t>
            </a:r>
            <a:r>
              <a:rPr lang="en-US" altLang="ko-KR" dirty="0"/>
              <a:t>%d</a:t>
            </a:r>
            <a:r>
              <a:rPr lang="ko-KR" altLang="en-US" dirty="0"/>
              <a:t>에 대응 되어 출력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98FFEA-B8C1-42C8-B3D4-27C75F347D27}"/>
              </a:ext>
            </a:extLst>
          </p:cNvPr>
          <p:cNvSpPr/>
          <p:nvPr/>
        </p:nvSpPr>
        <p:spPr>
          <a:xfrm>
            <a:off x="2401896" y="3376044"/>
            <a:ext cx="263812" cy="317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18E0B7A-5BD4-4E5D-BFA2-687D69D30199}"/>
              </a:ext>
            </a:extLst>
          </p:cNvPr>
          <p:cNvSpPr/>
          <p:nvPr/>
        </p:nvSpPr>
        <p:spPr>
          <a:xfrm rot="8570089">
            <a:off x="2428489" y="2504247"/>
            <a:ext cx="1476757" cy="1584941"/>
          </a:xfrm>
          <a:prstGeom prst="arc">
            <a:avLst>
              <a:gd name="adj1" fmla="val 1482060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4D28E32-A163-4497-971B-9AD48A658500}"/>
              </a:ext>
            </a:extLst>
          </p:cNvPr>
          <p:cNvSpPr/>
          <p:nvPr/>
        </p:nvSpPr>
        <p:spPr>
          <a:xfrm rot="8570089">
            <a:off x="2862578" y="2469975"/>
            <a:ext cx="1476757" cy="1584941"/>
          </a:xfrm>
          <a:prstGeom prst="arc">
            <a:avLst>
              <a:gd name="adj1" fmla="val 1482060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EECC9-DD7F-4CBD-872F-C28733867E75}"/>
              </a:ext>
            </a:extLst>
          </p:cNvPr>
          <p:cNvCxnSpPr/>
          <p:nvPr/>
        </p:nvCxnSpPr>
        <p:spPr>
          <a:xfrm flipV="1">
            <a:off x="4668112" y="3066083"/>
            <a:ext cx="1213495" cy="5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816F7-3DCC-4A35-B9A4-1C0BD65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1A5F-7A7D-45AF-822F-914DA959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4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3A76-DB5C-4549-8B6A-DED71046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004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63C5-3FEC-4D1B-A30A-C959ACE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363"/>
            <a:ext cx="10515600" cy="4921600"/>
          </a:xfrm>
        </p:spPr>
        <p:txBody>
          <a:bodyPr/>
          <a:lstStyle/>
          <a:p>
            <a:r>
              <a:rPr lang="ko-KR" altLang="en-US" dirty="0"/>
              <a:t>실습을 참고하여 아래와 같이 출력하는 프로그램을 작성</a:t>
            </a:r>
            <a:endParaRPr lang="en-US" dirty="0"/>
          </a:p>
          <a:p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AC352-FF8B-4720-ADB1-BCDFD52D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20" y="2010172"/>
            <a:ext cx="5306603" cy="1070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F184E-1264-4B76-A2AD-89E5FAE7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20" y="4589905"/>
            <a:ext cx="3752850" cy="695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D3C78-9B77-445A-9752-980BB9F340A0}"/>
              </a:ext>
            </a:extLst>
          </p:cNvPr>
          <p:cNvSpPr txBox="1"/>
          <p:nvPr/>
        </p:nvSpPr>
        <p:spPr>
          <a:xfrm>
            <a:off x="1816420" y="3511931"/>
            <a:ext cx="515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출력결과가 아래와 같이 나올 경우 인코딩 방식을 </a:t>
            </a:r>
            <a:r>
              <a:rPr lang="en-US" altLang="ko-KR" dirty="0"/>
              <a:t>EUC-KR</a:t>
            </a:r>
            <a:r>
              <a:rPr lang="ko-KR" altLang="en-US" dirty="0"/>
              <a:t>로 변경해야 함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8BF948-CC57-4143-A64E-F0006CA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18440F-C59E-4576-98F8-4913BF2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3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D3AA-FDC7-479E-9A25-A497E79B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 EUC-KR </a:t>
            </a:r>
            <a:r>
              <a:rPr lang="ko-KR" altLang="en-US" dirty="0"/>
              <a:t>인코딩 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BA17-DF2C-4189-B185-672450B2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오른쪽 아래에 있는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111D4-025C-43FC-9219-7C0396860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45" t="91586"/>
          <a:stretch/>
        </p:blipFill>
        <p:spPr>
          <a:xfrm>
            <a:off x="1199909" y="2322016"/>
            <a:ext cx="4793132" cy="50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BBFC4-629B-4A71-9BE0-CCD13EF0F9DF}"/>
              </a:ext>
            </a:extLst>
          </p:cNvPr>
          <p:cNvSpPr/>
          <p:nvPr/>
        </p:nvSpPr>
        <p:spPr>
          <a:xfrm>
            <a:off x="3449863" y="2624587"/>
            <a:ext cx="389074" cy="235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2B861-7A82-40C0-B300-7F71FE12C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3"/>
          <a:stretch/>
        </p:blipFill>
        <p:spPr>
          <a:xfrm>
            <a:off x="1998562" y="3348184"/>
            <a:ext cx="3206188" cy="974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909638-30DA-45D5-A33F-33EE46CD209A}"/>
              </a:ext>
            </a:extLst>
          </p:cNvPr>
          <p:cNvSpPr/>
          <p:nvPr/>
        </p:nvSpPr>
        <p:spPr>
          <a:xfrm>
            <a:off x="1898248" y="3739411"/>
            <a:ext cx="3414532" cy="320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708DD-4035-4503-9A22-05C21001658F}"/>
              </a:ext>
            </a:extLst>
          </p:cNvPr>
          <p:cNvSpPr txBox="1"/>
          <p:nvPr/>
        </p:nvSpPr>
        <p:spPr>
          <a:xfrm>
            <a:off x="5272020" y="3554745"/>
            <a:ext cx="8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84565-01E0-4904-8894-F8F9670E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67" y="3180651"/>
            <a:ext cx="3666882" cy="1846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28671-DB78-4975-A8C3-EBF59A988BC5}"/>
              </a:ext>
            </a:extLst>
          </p:cNvPr>
          <p:cNvSpPr txBox="1"/>
          <p:nvPr/>
        </p:nvSpPr>
        <p:spPr>
          <a:xfrm>
            <a:off x="9082020" y="3370079"/>
            <a:ext cx="8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5399F8A-D0D7-4C01-AB17-B8661AC67DD2}"/>
              </a:ext>
            </a:extLst>
          </p:cNvPr>
          <p:cNvSpPr/>
          <p:nvPr/>
        </p:nvSpPr>
        <p:spPr>
          <a:xfrm>
            <a:off x="3237054" y="2936793"/>
            <a:ext cx="258501" cy="235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657DB4E-3BF2-47AA-A849-AFF4F708B0E7}"/>
              </a:ext>
            </a:extLst>
          </p:cNvPr>
          <p:cNvSpPr/>
          <p:nvPr/>
        </p:nvSpPr>
        <p:spPr>
          <a:xfrm rot="16200000">
            <a:off x="5954210" y="3648634"/>
            <a:ext cx="258501" cy="235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9CAF7B1-C545-4FA1-B14B-CE85FC0F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3E047AB-70AE-49D4-A1EF-9EA98851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C367-6C01-4DF6-8131-27EA6E85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87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- </a:t>
            </a:r>
            <a:r>
              <a:rPr lang="ko-KR" altLang="en-US" dirty="0"/>
              <a:t>작동 방식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683B-A8A0-4F6A-B35E-6747B608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013"/>
            <a:ext cx="10515600" cy="5115950"/>
          </a:xfrm>
        </p:spPr>
        <p:txBody>
          <a:bodyPr>
            <a:normAutofit/>
          </a:bodyPr>
          <a:lstStyle/>
          <a:p>
            <a:r>
              <a:rPr lang="ko-KR" altLang="en-US" dirty="0"/>
              <a:t>한국어 </a:t>
            </a:r>
            <a:r>
              <a:rPr lang="en-US" dirty="0"/>
              <a:t>≠ </a:t>
            </a:r>
            <a:r>
              <a:rPr lang="ko-KR" altLang="en-US" dirty="0"/>
              <a:t>영어</a:t>
            </a:r>
            <a:endParaRPr lang="en-US" altLang="ko-KR" dirty="0"/>
          </a:p>
          <a:p>
            <a:pPr lvl="1"/>
            <a:r>
              <a:rPr lang="ko-KR" altLang="en-US" dirty="0"/>
              <a:t>번역</a:t>
            </a:r>
            <a:r>
              <a:rPr lang="en-US" altLang="ko-KR" dirty="0"/>
              <a:t>(</a:t>
            </a:r>
            <a:r>
              <a:rPr lang="ko-KR" altLang="en-US" dirty="0"/>
              <a:t>통역</a:t>
            </a:r>
            <a:r>
              <a:rPr lang="en-US" altLang="ko-KR" dirty="0"/>
              <a:t>)</a:t>
            </a:r>
            <a:r>
              <a:rPr lang="ko-KR" altLang="en-US" dirty="0"/>
              <a:t> 하는 사람을 통해 의사 소통</a:t>
            </a:r>
            <a:endParaRPr lang="en-US" altLang="ko-KR" dirty="0"/>
          </a:p>
          <a:p>
            <a:pPr lvl="1"/>
            <a:r>
              <a:rPr lang="ko-KR" altLang="en-US" dirty="0"/>
              <a:t>직접 영어를 배워 의사소통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사람의 언어 </a:t>
            </a:r>
            <a:r>
              <a:rPr lang="en-US" sz="3600" dirty="0"/>
              <a:t>≠</a:t>
            </a:r>
            <a:r>
              <a:rPr lang="en-US" dirty="0"/>
              <a:t> </a:t>
            </a:r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기계어를 직접 학습하기에는 어려움이 있음</a:t>
            </a:r>
            <a:endParaRPr lang="en-US" altLang="ko-KR" dirty="0"/>
          </a:p>
          <a:p>
            <a:pPr lvl="1"/>
            <a:r>
              <a:rPr lang="ko-KR" altLang="en-US" dirty="0"/>
              <a:t>번역</a:t>
            </a:r>
            <a:r>
              <a:rPr lang="en-US" altLang="ko-KR" dirty="0"/>
              <a:t>(</a:t>
            </a:r>
            <a:r>
              <a:rPr lang="ko-KR" altLang="en-US" dirty="0"/>
              <a:t>통역</a:t>
            </a:r>
            <a:r>
              <a:rPr lang="en-US" altLang="ko-KR" dirty="0"/>
              <a:t>) </a:t>
            </a:r>
            <a:r>
              <a:rPr lang="ko-KR" altLang="en-US" dirty="0"/>
              <a:t>하는 프로그램</a:t>
            </a:r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, complier)</a:t>
            </a:r>
            <a:r>
              <a:rPr lang="ko-KR" altLang="en-US" dirty="0"/>
              <a:t>을 통해 의사 소통</a:t>
            </a:r>
            <a:endParaRPr lang="en-US" altLang="ko-KR" dirty="0"/>
          </a:p>
          <a:p>
            <a:pPr lvl="1"/>
            <a:r>
              <a:rPr lang="ko-KR" altLang="en-US" dirty="0"/>
              <a:t>컴파일</a:t>
            </a:r>
            <a:r>
              <a:rPr lang="en-US" altLang="ko-KR" dirty="0"/>
              <a:t>(compile)</a:t>
            </a:r>
            <a:r>
              <a:rPr lang="ko-KR" altLang="en-US" dirty="0"/>
              <a:t>이라는 과정을 통해 기계어로 번역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C20D-0ADB-4517-9523-5BE22695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62" y="814087"/>
            <a:ext cx="1823945" cy="142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CAB98-EFF9-4911-8CC7-D13E41F6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26" y="1187311"/>
            <a:ext cx="1113527" cy="598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087A1-CD86-4C05-A52B-CD87BAC0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617" y="909033"/>
            <a:ext cx="1657350" cy="9239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C44385D-A230-4B24-9710-D15560E30ABB}"/>
              </a:ext>
            </a:extLst>
          </p:cNvPr>
          <p:cNvSpPr/>
          <p:nvPr/>
        </p:nvSpPr>
        <p:spPr>
          <a:xfrm>
            <a:off x="7985712" y="1301490"/>
            <a:ext cx="218090" cy="3703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F41A00-9963-4675-B2EA-8E9170F9C0AC}"/>
              </a:ext>
            </a:extLst>
          </p:cNvPr>
          <p:cNvSpPr/>
          <p:nvPr/>
        </p:nvSpPr>
        <p:spPr>
          <a:xfrm>
            <a:off x="10114267" y="1261790"/>
            <a:ext cx="218090" cy="3703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752F2-01D6-42E0-86AE-967111EB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960" y="4947574"/>
            <a:ext cx="1657350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2CFF1-38AE-4020-BAEA-C1E06569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10" y="4670382"/>
            <a:ext cx="3876675" cy="13239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C3FCA5-392F-480F-9112-C23C7522E6B8}"/>
              </a:ext>
            </a:extLst>
          </p:cNvPr>
          <p:cNvSpPr/>
          <p:nvPr/>
        </p:nvSpPr>
        <p:spPr>
          <a:xfrm>
            <a:off x="5993335" y="4915680"/>
            <a:ext cx="1242350" cy="8333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42255B-B7C0-4345-9C52-ABE1D2D7BB53}"/>
              </a:ext>
            </a:extLst>
          </p:cNvPr>
          <p:cNvSpPr/>
          <p:nvPr/>
        </p:nvSpPr>
        <p:spPr>
          <a:xfrm>
            <a:off x="5382228" y="5150734"/>
            <a:ext cx="351099" cy="370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33C7F-D70A-4F47-9B88-95DC88A5B84A}"/>
              </a:ext>
            </a:extLst>
          </p:cNvPr>
          <p:cNvSpPr/>
          <p:nvPr/>
        </p:nvSpPr>
        <p:spPr>
          <a:xfrm>
            <a:off x="7545971" y="5150734"/>
            <a:ext cx="351099" cy="370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5D6CC12-0B30-44FF-B0FD-31F70E29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ABEBAC8-F649-44DD-9628-C058C728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1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EF07F-408C-4CC6-A1F2-EB236062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ko-KR" altLang="en-US" dirty="0"/>
              <a:t>변수 와 연산자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E5577-B3DE-4082-A80C-DA5A6089C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E027B7-F9FA-4921-A7C4-D16EB71A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2E82-4832-4EF2-9AD8-D0FA1408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DAD21-F548-410C-BE24-15F71540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550" y="2135671"/>
            <a:ext cx="3134268" cy="128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A250B-C484-4F09-A00A-DB6515174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534767" y="2135671"/>
            <a:ext cx="2556076" cy="307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4AB5D-62B2-4F63-99B5-252B38DE1E34}"/>
              </a:ext>
            </a:extLst>
          </p:cNvPr>
          <p:cNvSpPr txBox="1"/>
          <p:nvPr/>
        </p:nvSpPr>
        <p:spPr>
          <a:xfrm rot="20518745">
            <a:off x="7216926" y="2095174"/>
            <a:ext cx="2241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uhaus 93" panose="04030905020B02020C02" pitchFamily="82" charset="0"/>
              </a:rPr>
              <a:t>+ - </a:t>
            </a:r>
          </a:p>
          <a:p>
            <a:r>
              <a:rPr lang="en-US" sz="4400" dirty="0">
                <a:latin typeface="Bauhaus 93" panose="04030905020B02020C02" pitchFamily="82" charset="0"/>
              </a:rPr>
              <a:t>* / %</a:t>
            </a:r>
          </a:p>
        </p:txBody>
      </p:sp>
      <p:pic>
        <p:nvPicPr>
          <p:cNvPr id="1034" name="Picture 10" descr="Image result for variable icon png">
            <a:extLst>
              <a:ext uri="{FF2B5EF4-FFF2-40B4-BE49-F238E27FC236}">
                <a16:creationId xmlns:a16="http://schemas.microsoft.com/office/drawing/2014/main" id="{AFD84F62-6A66-459F-AEE4-11135736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55" y="262455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variable icon png">
            <a:extLst>
              <a:ext uri="{FF2B5EF4-FFF2-40B4-BE49-F238E27FC236}">
                <a16:creationId xmlns:a16="http://schemas.microsoft.com/office/drawing/2014/main" id="{1D45263C-F9C8-40B9-9C9C-3372ED2B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617">
            <a:off x="8936250" y="236517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obotics">
            <a:extLst>
              <a:ext uri="{FF2B5EF4-FFF2-40B4-BE49-F238E27FC236}">
                <a16:creationId xmlns:a16="http://schemas.microsoft.com/office/drawing/2014/main" id="{6AFBCE00-809E-4F2A-9340-8042D520D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73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DFD69-FA15-45B7-B54E-6BB2677A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642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C8573D-CF09-461B-93B7-01A8578E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208"/>
            <a:ext cx="10515600" cy="4930755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임의의 값을 대입할 수 있는 문자</a:t>
            </a:r>
            <a:endParaRPr lang="en-US" altLang="ko-KR" dirty="0"/>
          </a:p>
          <a:p>
            <a:pPr lvl="1"/>
            <a:r>
              <a:rPr lang="en-US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: </a:t>
            </a:r>
            <a:r>
              <a:rPr lang="ko-KR" altLang="en-US" u="sng" dirty="0"/>
              <a:t>값을 저장</a:t>
            </a:r>
            <a:r>
              <a:rPr lang="ko-KR" altLang="en-US" dirty="0"/>
              <a:t>할 수 있는 </a:t>
            </a:r>
            <a:r>
              <a:rPr lang="ko-KR" altLang="en-US" dirty="0">
                <a:solidFill>
                  <a:srgbClr val="FF0000"/>
                </a:solidFill>
              </a:rPr>
              <a:t>메모리 공간에 붙은 이름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변수 선언 방법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DD814-1238-4801-A666-75BA06710E87}"/>
              </a:ext>
            </a:extLst>
          </p:cNvPr>
          <p:cNvSpPr txBox="1"/>
          <p:nvPr/>
        </p:nvSpPr>
        <p:spPr>
          <a:xfrm>
            <a:off x="3611301" y="3465388"/>
            <a:ext cx="351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데이터형식   </a:t>
            </a:r>
            <a:r>
              <a:rPr lang="ko-KR" altLang="en-US" sz="2400" dirty="0" err="1"/>
              <a:t>변수명</a:t>
            </a:r>
            <a:r>
              <a:rPr lang="en-US" altLang="ko-KR" sz="2400" dirty="0"/>
              <a:t>;</a:t>
            </a:r>
            <a:endParaRPr 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274DA2-6F94-4D31-B5AA-F4798FCA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14931"/>
              </p:ext>
            </p:extLst>
          </p:nvPr>
        </p:nvGraphicFramePr>
        <p:xfrm>
          <a:off x="983847" y="3927053"/>
          <a:ext cx="4213185" cy="1742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7461">
                  <a:extLst>
                    <a:ext uri="{9D8B030D-6E8A-4147-A177-3AD203B41FA5}">
                      <a16:colId xmlns:a16="http://schemas.microsoft.com/office/drawing/2014/main" val="2616321230"/>
                    </a:ext>
                  </a:extLst>
                </a:gridCol>
                <a:gridCol w="2685724">
                  <a:extLst>
                    <a:ext uri="{9D8B030D-6E8A-4147-A177-3AD203B41FA5}">
                      <a16:colId xmlns:a16="http://schemas.microsoft.com/office/drawing/2014/main" val="248729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데이터 형식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키워드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45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정수형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/>
                        <a:t>, short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unsigned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int, long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long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long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766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ko-KR" altLang="en-US" dirty="0"/>
                        <a:t>실수형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/>
                        <a:t>, 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39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799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5868BC-A167-4C1E-9167-EB9EB5E2CACD}"/>
              </a:ext>
            </a:extLst>
          </p:cNvPr>
          <p:cNvSpPr txBox="1"/>
          <p:nvPr/>
        </p:nvSpPr>
        <p:spPr>
          <a:xfrm>
            <a:off x="5528840" y="3958276"/>
            <a:ext cx="629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선언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변수의 이름은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대소문자 구분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변수의 시작은 알파벳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할 것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이름 사이에 공백이 삽입될 수 없음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키워드는 사용할 수 없음</a:t>
            </a:r>
            <a:r>
              <a:rPr lang="en-US" altLang="ko-KR" dirty="0"/>
              <a:t>(int, float, char …)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0BA47-30B3-401A-89D2-DBF533319802}"/>
              </a:ext>
            </a:extLst>
          </p:cNvPr>
          <p:cNvCxnSpPr/>
          <p:nvPr/>
        </p:nvCxnSpPr>
        <p:spPr>
          <a:xfrm>
            <a:off x="5347504" y="3179878"/>
            <a:ext cx="0" cy="323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1AE9AF-B2DE-4441-B7EE-7FB9C116B365}"/>
              </a:ext>
            </a:extLst>
          </p:cNvPr>
          <p:cNvSpPr txBox="1"/>
          <p:nvPr/>
        </p:nvSpPr>
        <p:spPr>
          <a:xfrm>
            <a:off x="5370652" y="5758231"/>
            <a:ext cx="50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TIP.</a:t>
            </a:r>
          </a:p>
          <a:p>
            <a:r>
              <a:rPr lang="en-US" altLang="ko-KR" sz="1200" dirty="0"/>
              <a:t>1999</a:t>
            </a:r>
            <a:r>
              <a:rPr lang="ko-KR" altLang="en-US" sz="1200" dirty="0"/>
              <a:t>년에</a:t>
            </a:r>
            <a:r>
              <a:rPr lang="en-US" altLang="ko-KR" sz="1200" dirty="0"/>
              <a:t> </a:t>
            </a:r>
            <a:r>
              <a:rPr lang="ko-KR" altLang="en-US" sz="1200" dirty="0"/>
              <a:t>발표된 </a:t>
            </a:r>
            <a:r>
              <a:rPr lang="en-US" altLang="ko-KR" sz="1200" dirty="0"/>
              <a:t>C99</a:t>
            </a:r>
            <a:r>
              <a:rPr lang="ko-KR" altLang="en-US" sz="1200" dirty="0"/>
              <a:t>표준에서는 변수의 선언위치에 아무런 제한을 두지 않고 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B7A5B5-D5A5-4570-8463-5D962450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284CC-A5DA-4E80-B0E5-006A5C8D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FDDC83-B409-4D2D-88FB-4E604C91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40" y="681037"/>
            <a:ext cx="2847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65C2-669C-4982-9EA6-AA969CF8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04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B4EB-BF00-4C28-82CE-B43092B5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476"/>
            <a:ext cx="10515600" cy="4992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41526-5713-4CF1-A1D6-035A523079A0}"/>
              </a:ext>
            </a:extLst>
          </p:cNvPr>
          <p:cNvSpPr/>
          <p:nvPr/>
        </p:nvSpPr>
        <p:spPr>
          <a:xfrm>
            <a:off x="1120333" y="1245088"/>
            <a:ext cx="262986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num=20;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00994-873B-464B-B434-AC57986A66C9}"/>
              </a:ext>
            </a:extLst>
          </p:cNvPr>
          <p:cNvCxnSpPr/>
          <p:nvPr/>
        </p:nvCxnSpPr>
        <p:spPr>
          <a:xfrm flipV="1">
            <a:off x="3213904" y="2125884"/>
            <a:ext cx="1585731" cy="41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811636-1C5B-4D6C-8210-87377ED9FFAF}"/>
              </a:ext>
            </a:extLst>
          </p:cNvPr>
          <p:cNvSpPr txBox="1"/>
          <p:nvPr/>
        </p:nvSpPr>
        <p:spPr>
          <a:xfrm>
            <a:off x="4795295" y="1906494"/>
            <a:ext cx="5513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선언 문장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int </a:t>
            </a:r>
            <a:r>
              <a:rPr lang="ko-KR" altLang="en-US" dirty="0"/>
              <a:t>정수의 저장이 가능한 메모리 공간이 필요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num</a:t>
            </a:r>
            <a:r>
              <a:rPr lang="ko-KR" altLang="en-US" dirty="0"/>
              <a:t> 메모리 공간의 이름을 </a:t>
            </a:r>
            <a:r>
              <a:rPr lang="en-US" altLang="ko-KR" dirty="0"/>
              <a:t>num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126878-AC0E-4110-9FB4-3B5B4DB605F9}"/>
              </a:ext>
            </a:extLst>
          </p:cNvPr>
          <p:cNvCxnSpPr>
            <a:cxnSpLocks/>
          </p:cNvCxnSpPr>
          <p:nvPr/>
        </p:nvCxnSpPr>
        <p:spPr>
          <a:xfrm>
            <a:off x="3088511" y="3106824"/>
            <a:ext cx="1583803" cy="12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542570-5BCE-440D-8105-BEF41E03163A}"/>
              </a:ext>
            </a:extLst>
          </p:cNvPr>
          <p:cNvSpPr txBox="1"/>
          <p:nvPr/>
        </p:nvSpPr>
        <p:spPr>
          <a:xfrm>
            <a:off x="4795295" y="3044142"/>
            <a:ext cx="34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</a:t>
            </a:r>
            <a:r>
              <a:rPr lang="ko-KR" altLang="en-US" dirty="0"/>
              <a:t>이라는 변수에 </a:t>
            </a:r>
            <a:r>
              <a:rPr lang="en-US" altLang="ko-KR" dirty="0"/>
              <a:t>20 </a:t>
            </a:r>
            <a:r>
              <a:rPr lang="ko-KR" altLang="en-US" dirty="0"/>
              <a:t>저장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190E4-6996-416A-B3AC-F1A3562B44AA}"/>
              </a:ext>
            </a:extLst>
          </p:cNvPr>
          <p:cNvSpPr txBox="1"/>
          <p:nvPr/>
        </p:nvSpPr>
        <p:spPr>
          <a:xfrm>
            <a:off x="1080304" y="4521470"/>
            <a:ext cx="827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선언</a:t>
            </a:r>
            <a:r>
              <a:rPr lang="en-US" altLang="ko-KR" dirty="0"/>
              <a:t>: </a:t>
            </a:r>
            <a:r>
              <a:rPr lang="ko-KR" altLang="en-US" dirty="0"/>
              <a:t>변수를 만드는 것을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변수는 선언하고 반드시 초기화를 해야함</a:t>
            </a:r>
            <a:endParaRPr lang="en-US" altLang="ko-KR" dirty="0"/>
          </a:p>
          <a:p>
            <a:r>
              <a:rPr lang="en-US" dirty="0"/>
              <a:t>	</a:t>
            </a:r>
            <a:r>
              <a:rPr lang="ko-KR" altLang="en-US" dirty="0"/>
              <a:t>초기화하지 않은 변수는 알 수 없는 쓰레기</a:t>
            </a:r>
            <a:r>
              <a:rPr lang="en-US" altLang="ko-KR" dirty="0"/>
              <a:t> </a:t>
            </a:r>
            <a:r>
              <a:rPr lang="ko-KR" altLang="en-US" dirty="0"/>
              <a:t>값이 저장됨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97D8E-B656-4A53-A04F-5437187D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72FB-CF3F-4235-AC2A-EB43F745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473B8-61AC-4A5B-8758-3550A48500A7}"/>
              </a:ext>
            </a:extLst>
          </p:cNvPr>
          <p:cNvSpPr txBox="1"/>
          <p:nvPr/>
        </p:nvSpPr>
        <p:spPr>
          <a:xfrm>
            <a:off x="8248190" y="3135609"/>
            <a:ext cx="379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C89</a:t>
            </a:r>
            <a:r>
              <a:rPr lang="ko-KR" altLang="en-US" dirty="0"/>
              <a:t> 버전</a:t>
            </a:r>
            <a:r>
              <a:rPr lang="en-US" altLang="ko-KR" dirty="0"/>
              <a:t>: </a:t>
            </a:r>
            <a:r>
              <a:rPr lang="ko-KR" altLang="en-US" dirty="0"/>
              <a:t>변수 선언은 반드시 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함수의 시작 부분 이어야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C99 </a:t>
            </a:r>
            <a:r>
              <a:rPr lang="ko-KR" altLang="en-US" dirty="0"/>
              <a:t>버전</a:t>
            </a:r>
            <a:r>
              <a:rPr lang="en-US" altLang="ko-KR" dirty="0"/>
              <a:t>: </a:t>
            </a:r>
            <a:r>
              <a:rPr lang="ko-KR" altLang="en-US" dirty="0"/>
              <a:t>변수의 선언을 반드시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함수의 시작에서 할 필요 없음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B9EB78-242D-45ED-9E34-91398EBF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32" y="4622584"/>
            <a:ext cx="3203373" cy="11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6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D089-2923-426A-8656-BF52AD67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(variable)-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DB9C-7076-4930-A34F-3E8EF84B1DEA}"/>
              </a:ext>
            </a:extLst>
          </p:cNvPr>
          <p:cNvSpPr txBox="1"/>
          <p:nvPr/>
        </p:nvSpPr>
        <p:spPr>
          <a:xfrm>
            <a:off x="2442257" y="1088020"/>
            <a:ext cx="6246472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/*</a:t>
            </a:r>
            <a:endParaRPr lang="ko-KR" altLang="en-US" dirty="0"/>
          </a:p>
          <a:p>
            <a:r>
              <a:rPr lang="ko-KR" altLang="en-US" dirty="0"/>
              <a:t>   변수 선언 연습</a:t>
            </a:r>
          </a:p>
          <a:p>
            <a:r>
              <a:rPr lang="ko-KR" altLang="en-US" dirty="0"/>
              <a:t>   작성자</a:t>
            </a:r>
            <a:r>
              <a:rPr lang="en-US" altLang="ko-KR" dirty="0"/>
              <a:t>: </a:t>
            </a:r>
            <a:endParaRPr lang="ko-KR" altLang="en-US" dirty="0"/>
          </a:p>
          <a:p>
            <a:r>
              <a:rPr lang="ko-KR" altLang="en-US" dirty="0"/>
              <a:t>   작성일</a:t>
            </a:r>
            <a:r>
              <a:rPr lang="en-US" altLang="ko-KR" dirty="0"/>
              <a:t>:</a:t>
            </a:r>
            <a:endParaRPr lang="ko-KR" altLang="en-US" dirty="0"/>
          </a:p>
          <a:p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r>
              <a:rPr lang="en-US" altLang="ko-KR" dirty="0"/>
              <a:t>#</a:t>
            </a:r>
            <a:r>
              <a:rPr lang="en-US" dirty="0"/>
              <a:t>include 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 main(void){</a:t>
            </a:r>
          </a:p>
          <a:p>
            <a:r>
              <a:rPr lang="en-US" dirty="0"/>
              <a:t>    int num1, num2;</a:t>
            </a:r>
          </a:p>
          <a:p>
            <a:r>
              <a:rPr lang="en-US" dirty="0"/>
              <a:t>    int num3=30, num4=40;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("num1: %d, num2: %d \n", num1, num2);</a:t>
            </a:r>
          </a:p>
          <a:p>
            <a:r>
              <a:rPr lang="en-US" dirty="0"/>
              <a:t>    num1=10;</a:t>
            </a:r>
          </a:p>
          <a:p>
            <a:r>
              <a:rPr lang="en-US" dirty="0"/>
              <a:t>    num2=20;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("num1: %d, num2: %d \n", num1, num2);</a:t>
            </a:r>
          </a:p>
          <a:p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("num3: %d, num4: %d \n", num3, num4);</a:t>
            </a:r>
          </a:p>
          <a:p>
            <a:br>
              <a:rPr lang="en-US" dirty="0"/>
            </a:br>
            <a:r>
              <a:rPr lang="en-US" dirty="0"/>
              <a:t>  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AE578-F9C2-497B-B160-ACA65F4A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C071E-0452-4AD3-81F4-1DA1397B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D28E-BE48-42A9-AA01-E3BDE032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의 변수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BC5B-05F5-44FB-97C5-477AD578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892"/>
            <a:ext cx="10515600" cy="4860071"/>
          </a:xfrm>
        </p:spPr>
        <p:txBody>
          <a:bodyPr/>
          <a:lstStyle/>
          <a:p>
            <a:r>
              <a:rPr lang="ko-KR" altLang="en-US" dirty="0"/>
              <a:t>다음 중 </a:t>
            </a:r>
            <a:r>
              <a:rPr lang="en-US" altLang="ko-KR" dirty="0"/>
              <a:t>C</a:t>
            </a:r>
            <a:r>
              <a:rPr lang="ko-KR" altLang="en-US" dirty="0"/>
              <a:t>언어 변수로 사용 가능한 것은</a:t>
            </a:r>
            <a:r>
              <a:rPr lang="en-US" altLang="ko-KR" dirty="0"/>
              <a:t>?</a:t>
            </a:r>
          </a:p>
          <a:p>
            <a:pPr lvl="1"/>
            <a:r>
              <a:rPr lang="en-US" dirty="0"/>
              <a:t>int 7ThVal;</a:t>
            </a:r>
          </a:p>
          <a:p>
            <a:pPr lvl="1"/>
            <a:r>
              <a:rPr lang="en-US" dirty="0"/>
              <a:t>int phone#;</a:t>
            </a:r>
          </a:p>
          <a:p>
            <a:pPr lvl="1"/>
            <a:r>
              <a:rPr lang="en-US" dirty="0"/>
              <a:t>int your name;</a:t>
            </a:r>
          </a:p>
          <a:p>
            <a:pPr lvl="1"/>
            <a:r>
              <a:rPr lang="en-US" dirty="0"/>
              <a:t>int _int;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4B3DC-A815-4470-9894-A6FDA350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121" y="2205846"/>
            <a:ext cx="6694749" cy="465215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06000" tIns="118800" bIns="118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/>
              <a:t>/* example of variable and operator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     file name: </a:t>
            </a:r>
            <a:r>
              <a:rPr lang="en-US" altLang="ko-KR" sz="1600" b="1" dirty="0" err="1"/>
              <a:t>simpleadd.c</a:t>
            </a:r>
            <a:r>
              <a:rPr lang="en-US" altLang="ko-KR" sz="1600" b="1" dirty="0"/>
              <a:t>  */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20000"/>
              </a:lnSpc>
            </a:pPr>
            <a:endParaRPr lang="en-US" altLang="ko-KR" sz="1600" b="1" dirty="0"/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int main(void)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    int result;			//</a:t>
            </a:r>
            <a:r>
              <a:rPr lang="ko-KR" altLang="en-US" sz="1600" b="1" dirty="0"/>
              <a:t>변수 선언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>
                <a:solidFill>
                  <a:srgbClr val="FF0000"/>
                </a:solidFill>
              </a:rPr>
              <a:t>result</a:t>
            </a:r>
            <a:r>
              <a:rPr lang="en-US" altLang="ko-KR" sz="1600" b="1" dirty="0"/>
              <a:t>=3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4;			//</a:t>
            </a:r>
            <a:r>
              <a:rPr lang="ko-KR" altLang="en-US" sz="1600" b="1" dirty="0"/>
              <a:t>덧셈 결과 저장</a:t>
            </a:r>
          </a:p>
          <a:p>
            <a:pPr>
              <a:lnSpc>
                <a:spcPct val="120000"/>
              </a:lnSpc>
            </a:pPr>
            <a:endParaRPr lang="ko-KR" altLang="en-US" sz="1600" b="1" dirty="0"/>
          </a:p>
          <a:p>
            <a:pPr>
              <a:lnSpc>
                <a:spcPct val="12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덧셈 결과 </a:t>
            </a:r>
            <a:r>
              <a:rPr lang="en-US" altLang="ko-KR" sz="1600" b="1" dirty="0"/>
              <a:t>: %d \n", result);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("%d </a:t>
            </a:r>
            <a:r>
              <a:rPr lang="ko-KR" altLang="en-US" sz="1600" b="1" dirty="0"/>
              <a:t>더하기 </a:t>
            </a:r>
            <a:r>
              <a:rPr lang="en-US" altLang="ko-KR" sz="1600" b="1" dirty="0"/>
              <a:t>%d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%d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 \n", 3, 4, result);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result</a:t>
            </a:r>
            <a:r>
              <a:rPr lang="ko-KR" altLang="en-US" sz="1600" b="1" dirty="0"/>
              <a:t>에 저장된 값 </a:t>
            </a:r>
            <a:r>
              <a:rPr lang="en-US" altLang="ko-KR" sz="1600" b="1" dirty="0"/>
              <a:t>: %d \n", result);</a:t>
            </a:r>
          </a:p>
          <a:p>
            <a:pPr>
              <a:lnSpc>
                <a:spcPct val="120000"/>
              </a:lnSpc>
            </a:pPr>
            <a:endParaRPr lang="en-US" altLang="ko-KR" sz="1600" b="1" dirty="0"/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    return 0;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D35C2-CDAC-4912-B06D-3AE99B7BA8C6}"/>
              </a:ext>
            </a:extLst>
          </p:cNvPr>
          <p:cNvSpPr txBox="1"/>
          <p:nvPr/>
        </p:nvSpPr>
        <p:spPr>
          <a:xfrm>
            <a:off x="4633731" y="1761790"/>
            <a:ext cx="323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계산 결과 값을 저장하고 출력하는 예제 작성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A8A3A-B4FF-4D6E-BEC6-76589672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B5AC-F90C-4C3E-9307-B6F2A3D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DA92-2AB1-4D46-A706-2A671308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0044"/>
          </a:xfrm>
        </p:spPr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2769-2D68-44EC-8C70-6EFFBC8D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170"/>
            <a:ext cx="10515600" cy="4871793"/>
          </a:xfrm>
        </p:spPr>
        <p:txBody>
          <a:bodyPr>
            <a:normAutofit/>
          </a:bodyPr>
          <a:lstStyle/>
          <a:p>
            <a:r>
              <a:rPr lang="en-US" altLang="ko-KR" dirty="0"/>
              <a:t>result=3+4;</a:t>
            </a:r>
          </a:p>
          <a:p>
            <a:pPr lvl="1"/>
            <a:r>
              <a:rPr lang="en-US" dirty="0"/>
              <a:t>result</a:t>
            </a:r>
            <a:r>
              <a:rPr lang="ko-KR" altLang="en-US" dirty="0"/>
              <a:t> 변수에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더한 결과를 저장</a:t>
            </a:r>
            <a:endParaRPr lang="en-US" altLang="ko-KR" dirty="0"/>
          </a:p>
          <a:p>
            <a:pPr lvl="1"/>
            <a:r>
              <a:rPr lang="en-US" altLang="ko-KR" dirty="0"/>
              <a:t>‘+’ </a:t>
            </a:r>
            <a:r>
              <a:rPr lang="ko-KR" altLang="en-US" dirty="0"/>
              <a:t>더하기 연산자와 </a:t>
            </a:r>
            <a:r>
              <a:rPr lang="en-US" altLang="ko-KR" dirty="0"/>
              <a:t>‘=‘ </a:t>
            </a:r>
            <a:r>
              <a:rPr lang="ko-KR" altLang="en-US" dirty="0"/>
              <a:t>대입연산자가 사용되었음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 연산자의 종류</a:t>
            </a:r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284455-6869-485D-AAEC-E6275757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96385"/>
              </p:ext>
            </p:extLst>
          </p:nvPr>
        </p:nvGraphicFramePr>
        <p:xfrm>
          <a:off x="2205620" y="3038461"/>
          <a:ext cx="8127999" cy="35099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2846">
                  <a:extLst>
                    <a:ext uri="{9D8B030D-6E8A-4147-A177-3AD203B41FA5}">
                      <a16:colId xmlns:a16="http://schemas.microsoft.com/office/drawing/2014/main" val="3325427405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881931405"/>
                    </a:ext>
                  </a:extLst>
                </a:gridCol>
                <a:gridCol w="4781629">
                  <a:extLst>
                    <a:ext uri="{9D8B030D-6E8A-4147-A177-3AD203B41FA5}">
                      <a16:colId xmlns:a16="http://schemas.microsoft.com/office/drawing/2014/main" val="3002312719"/>
                    </a:ext>
                  </a:extLst>
                </a:gridCol>
              </a:tblGrid>
              <a:tr h="441661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연산자 기호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784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산술연산자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(arithmetic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단항</a:t>
                      </a:r>
                      <a:r>
                        <a:rPr lang="en-US" altLang="ko-KR" sz="1600"/>
                        <a:t>(unary)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-, +, ++, --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681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이항</a:t>
                      </a:r>
                      <a:r>
                        <a:rPr lang="en-US" altLang="ko-KR" sz="1600"/>
                        <a:t>(binary)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+, -, *, 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1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대입</a:t>
                      </a:r>
                      <a:r>
                        <a:rPr lang="en-US" altLang="ko-KR" sz="1600" dirty="0"/>
                        <a:t>(assignment)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Compound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 </a:t>
                      </a:r>
                    </a:p>
                    <a:p>
                      <a:r>
                        <a:rPr lang="en-US" sz="1600" dirty="0"/>
                        <a:t>+=,  -=,  *=,  /=, %=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3985"/>
                  </a:ext>
                </a:extLst>
              </a:tr>
              <a:tr h="182195"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관계연산자</a:t>
                      </a:r>
                      <a:r>
                        <a:rPr lang="en-US" altLang="ko-KR" sz="1600" dirty="0"/>
                        <a:t>(relational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operator)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&lt; , &lt;= , == , != , =&gt; ,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615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논리연산자</a:t>
                      </a:r>
                      <a:r>
                        <a:rPr lang="en-US" altLang="ko-KR" sz="1600" dirty="0"/>
                        <a:t>(logical operator)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&amp;&amp; , | | ,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579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삼항연산자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sz="1600" kern="1200" dirty="0">
                          <a:effectLst/>
                        </a:rPr>
                        <a:t>ternary operator)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?  :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947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비트연산자</a:t>
                      </a:r>
                      <a:r>
                        <a:rPr lang="en-US" altLang="ko-KR" sz="1600" dirty="0"/>
                        <a:t>(bitwise operator)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&amp; , | , ∧ , ~ , &lt;&lt;, &gt;&gt;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2833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r>
                        <a:rPr lang="ko-KR" altLang="en-US" sz="1600" dirty="0"/>
                        <a:t>기타연산자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콤마</a:t>
                      </a:r>
                      <a:r>
                        <a:rPr lang="en-US" altLang="ko-KR" sz="1600" dirty="0"/>
                        <a:t>) , </a:t>
                      </a:r>
                      <a:r>
                        <a:rPr lang="en-US" sz="1600" dirty="0" err="1"/>
                        <a:t>sizeof</a:t>
                      </a:r>
                      <a:r>
                        <a:rPr lang="en-US" sz="1600" dirty="0"/>
                        <a:t> , pointer ( * , &amp; ) ,  -&gt;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2687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DEF2-A534-48C5-858D-8DF48FA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EDAB-8C86-462F-9526-C561490B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BEE6-33C6-4B3A-94A9-9B676F7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87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산술연산자</a:t>
            </a:r>
            <a:r>
              <a:rPr lang="en-US" altLang="ko-KR" dirty="0"/>
              <a:t>(arithmetic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D073-572D-476C-BEA7-22D55D78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170"/>
            <a:ext cx="10515600" cy="5065793"/>
          </a:xfrm>
        </p:spPr>
        <p:txBody>
          <a:bodyPr/>
          <a:lstStyle/>
          <a:p>
            <a:r>
              <a:rPr lang="ko-KR" altLang="en-US" dirty="0" err="1"/>
              <a:t>단항연산자</a:t>
            </a:r>
            <a:r>
              <a:rPr lang="en-US" altLang="ko-KR" dirty="0"/>
              <a:t>(unary)</a:t>
            </a:r>
          </a:p>
          <a:p>
            <a:pPr lvl="1"/>
            <a:r>
              <a:rPr lang="ko-KR" altLang="en-US" dirty="0"/>
              <a:t>부호형</a:t>
            </a:r>
            <a:r>
              <a:rPr lang="en-US" altLang="ko-KR" dirty="0"/>
              <a:t>(singed):  +1, -1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operand(</a:t>
            </a:r>
            <a:r>
              <a:rPr lang="ko-KR" altLang="en-US" dirty="0"/>
              <a:t>피연산자의</a:t>
            </a:r>
            <a:r>
              <a:rPr lang="en-US" altLang="ko-KR" dirty="0"/>
              <a:t>)</a:t>
            </a:r>
            <a:r>
              <a:rPr lang="ko-KR" altLang="en-US" dirty="0"/>
              <a:t>의 부호를 설정</a:t>
            </a:r>
            <a:endParaRPr lang="en-US" altLang="ko-KR" dirty="0"/>
          </a:p>
          <a:p>
            <a:pPr lvl="1"/>
            <a:r>
              <a:rPr lang="ko-KR" altLang="en-US" dirty="0"/>
              <a:t>증감연산자</a:t>
            </a:r>
            <a:endParaRPr lang="en-US" altLang="ko-KR" dirty="0"/>
          </a:p>
          <a:p>
            <a:pPr lvl="2"/>
            <a:r>
              <a:rPr lang="ko-KR" altLang="en-US" dirty="0"/>
              <a:t>전위형</a:t>
            </a:r>
            <a:r>
              <a:rPr lang="en-US" altLang="ko-KR" dirty="0"/>
              <a:t>(prefix): ++a(a= a+1), --a(a=</a:t>
            </a:r>
            <a:r>
              <a:rPr lang="ko-KR" altLang="en-US" dirty="0"/>
              <a:t> </a:t>
            </a:r>
            <a:r>
              <a:rPr lang="en-US" altLang="ko-KR" dirty="0"/>
              <a:t>a-1)</a:t>
            </a:r>
            <a:r>
              <a:rPr lang="ko-KR" altLang="en-US" dirty="0"/>
              <a:t>와 같이 사용</a:t>
            </a:r>
            <a:endParaRPr lang="en-US" altLang="ko-KR" dirty="0"/>
          </a:p>
          <a:p>
            <a:pPr lvl="2"/>
            <a:r>
              <a:rPr lang="ko-KR" altLang="en-US" dirty="0"/>
              <a:t>후위형</a:t>
            </a:r>
            <a:r>
              <a:rPr lang="en-US" altLang="ko-KR" dirty="0"/>
              <a:t>(postfix): a++(</a:t>
            </a:r>
            <a:r>
              <a:rPr lang="en-US" dirty="0"/>
              <a:t>a=a+1)</a:t>
            </a:r>
            <a:r>
              <a:rPr lang="en-US" altLang="ko-KR" dirty="0"/>
              <a:t>, a--(a=a-1)</a:t>
            </a:r>
            <a:r>
              <a:rPr lang="ko-KR" altLang="en-US" dirty="0"/>
              <a:t>와 같이 사용</a:t>
            </a:r>
            <a:endParaRPr lang="en-US" altLang="ko-KR" dirty="0"/>
          </a:p>
          <a:p>
            <a:pPr lvl="2"/>
            <a:r>
              <a:rPr lang="en-US" altLang="ko-KR" dirty="0"/>
              <a:t>prefix(</a:t>
            </a:r>
            <a:r>
              <a:rPr lang="ko-KR" altLang="en-US" dirty="0" err="1"/>
              <a:t>선증가</a:t>
            </a:r>
            <a:r>
              <a:rPr lang="en-US" altLang="ko-KR" dirty="0"/>
              <a:t>(</a:t>
            </a:r>
            <a:r>
              <a:rPr lang="ko-KR" altLang="en-US" dirty="0" err="1"/>
              <a:t>선감소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ko-KR" altLang="en-US" dirty="0" err="1"/>
              <a:t>후연산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postfix(</a:t>
            </a:r>
            <a:r>
              <a:rPr lang="ko-KR" altLang="en-US" dirty="0" err="1"/>
              <a:t>선연산</a:t>
            </a:r>
            <a:r>
              <a:rPr lang="en-US" altLang="ko-KR" dirty="0"/>
              <a:t>, </a:t>
            </a:r>
            <a:r>
              <a:rPr lang="ko-KR" altLang="en-US" dirty="0" err="1"/>
              <a:t>후증가</a:t>
            </a:r>
            <a:r>
              <a:rPr lang="en-US" altLang="ko-KR" dirty="0"/>
              <a:t>(</a:t>
            </a:r>
            <a:r>
              <a:rPr lang="ko-KR" altLang="en-US" dirty="0" err="1"/>
              <a:t>후감소</a:t>
            </a:r>
            <a:r>
              <a:rPr lang="en-US" altLang="ko-KR" dirty="0"/>
              <a:t>))</a:t>
            </a:r>
          </a:p>
        </p:txBody>
      </p:sp>
      <p:graphicFrame>
        <p:nvGraphicFramePr>
          <p:cNvPr id="8" name="Group 250">
            <a:extLst>
              <a:ext uri="{FF2B5EF4-FFF2-40B4-BE49-F238E27FC236}">
                <a16:creationId xmlns:a16="http://schemas.microsoft.com/office/drawing/2014/main" id="{DDC7710B-F1F1-4F6E-970B-60AEF9A9D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11701"/>
              </p:ext>
            </p:extLst>
          </p:nvPr>
        </p:nvGraphicFramePr>
        <p:xfrm>
          <a:off x="3490653" y="3940887"/>
          <a:ext cx="4588477" cy="2397126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965602">
                  <a:extLst>
                    <a:ext uri="{9D8B030D-6E8A-4147-A177-3AD203B41FA5}">
                      <a16:colId xmlns:a16="http://schemas.microsoft.com/office/drawing/2014/main" val="2215351300"/>
                    </a:ext>
                  </a:extLst>
                </a:gridCol>
                <a:gridCol w="1196051">
                  <a:extLst>
                    <a:ext uri="{9D8B030D-6E8A-4147-A177-3AD203B41FA5}">
                      <a16:colId xmlns:a16="http://schemas.microsoft.com/office/drawing/2014/main" val="1542837600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444580457"/>
                    </a:ext>
                  </a:extLst>
                </a:gridCol>
                <a:gridCol w="1223057">
                  <a:extLst>
                    <a:ext uri="{9D8B030D-6E8A-4147-A177-3AD203B41FA5}">
                      <a16:colId xmlns:a16="http://schemas.microsoft.com/office/drawing/2014/main" val="199715353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연산의 예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결합성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106874675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67744168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ko-K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76489681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a++, ++a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증가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750023841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a--, --a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감소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78236964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AC601-ACC7-4FB6-9472-6E6CAD16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856B-3867-4390-9B48-E59754CF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E97E2-2771-4BD1-9FC2-5D1A633DDEBD}"/>
              </a:ext>
            </a:extLst>
          </p:cNvPr>
          <p:cNvSpPr/>
          <p:nvPr/>
        </p:nvSpPr>
        <p:spPr>
          <a:xfrm>
            <a:off x="1158890" y="1898353"/>
            <a:ext cx="993958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var=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a=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var = ++a;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2, 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2 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1 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증가 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 대입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"%d:%d\n"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var,a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var = a++;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2, 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3 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값을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 더한 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1 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증가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"%d:%d\n"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var,a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var = --a;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2, 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2 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감소 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 대입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"%d:%d\n"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var,a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var = a--;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2, 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값은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1(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 대입 후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1 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감소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"%d:%d\n"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var,a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48996-E025-4F7A-A276-B7AD55A9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183"/>
          </a:xfrm>
        </p:spPr>
        <p:txBody>
          <a:bodyPr>
            <a:normAutofit/>
          </a:bodyPr>
          <a:lstStyle/>
          <a:p>
            <a:r>
              <a:rPr lang="ko-KR" altLang="en-US" dirty="0"/>
              <a:t>산술연산자</a:t>
            </a:r>
            <a:r>
              <a:rPr lang="en-US" altLang="ko-KR" dirty="0"/>
              <a:t>(arithmetic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4BB7-8985-4C09-919D-B4043389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782"/>
            <a:ext cx="10515600" cy="4919181"/>
          </a:xfrm>
        </p:spPr>
        <p:txBody>
          <a:bodyPr/>
          <a:lstStyle/>
          <a:p>
            <a:r>
              <a:rPr lang="ko-KR" altLang="en-US" dirty="0"/>
              <a:t>전위</a:t>
            </a:r>
            <a:r>
              <a:rPr lang="en-US" altLang="ko-KR" dirty="0"/>
              <a:t>, </a:t>
            </a:r>
            <a:r>
              <a:rPr lang="ko-KR" altLang="en-US" dirty="0"/>
              <a:t>후위 연산자 예시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2A8BF-FA70-43CE-ACD4-9032378C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71" y="1460158"/>
            <a:ext cx="1759352" cy="152721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9DEF-2B6B-454C-BBD3-723F95F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14DC-C3EB-4497-A42E-FC61AEA3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683A-E5C1-43DC-A1C9-552CBC74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343"/>
          </a:xfrm>
        </p:spPr>
        <p:txBody>
          <a:bodyPr/>
          <a:lstStyle/>
          <a:p>
            <a:r>
              <a:rPr lang="ko-KR" altLang="en-US" dirty="0"/>
              <a:t>산술연산자</a:t>
            </a:r>
            <a:r>
              <a:rPr lang="en-US" altLang="ko-KR" dirty="0"/>
              <a:t>(arithmetic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B5FE-4E1D-4D31-87E6-28D1B832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06" y="1307940"/>
            <a:ext cx="10515600" cy="4869024"/>
          </a:xfrm>
        </p:spPr>
        <p:txBody>
          <a:bodyPr/>
          <a:lstStyle/>
          <a:p>
            <a:r>
              <a:rPr lang="ko-KR" altLang="en-US" dirty="0"/>
              <a:t>이항연산자 예시</a:t>
            </a:r>
            <a:endParaRPr lang="en-US" dirty="0"/>
          </a:p>
        </p:txBody>
      </p:sp>
      <p:graphicFrame>
        <p:nvGraphicFramePr>
          <p:cNvPr id="4" name="Group 250">
            <a:extLst>
              <a:ext uri="{FF2B5EF4-FFF2-40B4-BE49-F238E27FC236}">
                <a16:creationId xmlns:a16="http://schemas.microsoft.com/office/drawing/2014/main" id="{CE674C0A-7D18-46D2-9A32-75AF724C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4393"/>
              </p:ext>
            </p:extLst>
          </p:nvPr>
        </p:nvGraphicFramePr>
        <p:xfrm>
          <a:off x="971228" y="2047795"/>
          <a:ext cx="4588477" cy="3389314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965602">
                  <a:extLst>
                    <a:ext uri="{9D8B030D-6E8A-4147-A177-3AD203B41FA5}">
                      <a16:colId xmlns:a16="http://schemas.microsoft.com/office/drawing/2014/main" val="2215351300"/>
                    </a:ext>
                  </a:extLst>
                </a:gridCol>
                <a:gridCol w="1196051">
                  <a:extLst>
                    <a:ext uri="{9D8B030D-6E8A-4147-A177-3AD203B41FA5}">
                      <a16:colId xmlns:a16="http://schemas.microsoft.com/office/drawing/2014/main" val="1542837600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444580457"/>
                    </a:ext>
                  </a:extLst>
                </a:gridCol>
                <a:gridCol w="1223057">
                  <a:extLst>
                    <a:ext uri="{9D8B030D-6E8A-4147-A177-3AD203B41FA5}">
                      <a16:colId xmlns:a16="http://schemas.microsoft.com/office/drawing/2014/main" val="199715353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연산의 예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결합성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106874675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a=20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대입 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Right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67744168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a=4+3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덧셈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76489681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a=4-3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뺄셈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750023841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a=4*3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곱셈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782369646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a=4/3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나눗셈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4069167195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a=4%3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나머지 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6295690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E88A32-6ABD-404A-9CCB-64126813E785}"/>
              </a:ext>
            </a:extLst>
          </p:cNvPr>
          <p:cNvSpPr/>
          <p:nvPr/>
        </p:nvSpPr>
        <p:spPr>
          <a:xfrm>
            <a:off x="6096000" y="1895792"/>
            <a:ext cx="6096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num1=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num2=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"%d+%d=%d 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,num1, num2, num1+num2);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"%d-%d=%d 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,num1, num2, num1-num2);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"%d*%d=%d 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,num1, num2, num1*num2);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"%d/%d=%d 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,num1, num2, num1/num2);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"%d%%%d=%d 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,num1, num2, num1%num2);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B3164-FF04-4957-90C1-B805C0D0FE61}"/>
              </a:ext>
            </a:extLst>
          </p:cNvPr>
          <p:cNvSpPr txBox="1"/>
          <p:nvPr/>
        </p:nvSpPr>
        <p:spPr>
          <a:xfrm>
            <a:off x="5814349" y="1526460"/>
            <a:ext cx="244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 예시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241F6-FEA5-46D2-A689-532D5D9C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178" y="4901625"/>
            <a:ext cx="1235839" cy="1762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69DE8-AD4D-4EEC-8820-5B09B45EB9E8}"/>
              </a:ext>
            </a:extLst>
          </p:cNvPr>
          <p:cNvSpPr txBox="1"/>
          <p:nvPr/>
        </p:nvSpPr>
        <p:spPr>
          <a:xfrm>
            <a:off x="8079129" y="4901625"/>
            <a:ext cx="6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9188D94-38F9-4F13-BDEF-1DC9DAF8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EFA271-F6F8-44A0-9268-F1415661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5-2D96-4D8C-8E81-6DF276DF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238"/>
          </a:xfrm>
        </p:spPr>
        <p:txBody>
          <a:bodyPr/>
          <a:lstStyle/>
          <a:p>
            <a:r>
              <a:rPr lang="ko-KR" altLang="en-US" dirty="0"/>
              <a:t>산술연산자</a:t>
            </a:r>
            <a:r>
              <a:rPr lang="en-US" altLang="ko-KR" dirty="0"/>
              <a:t>(arithmetic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4C36-6F73-4222-81B5-500EF23D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364"/>
            <a:ext cx="10515600" cy="4921599"/>
          </a:xfrm>
        </p:spPr>
        <p:txBody>
          <a:bodyPr/>
          <a:lstStyle/>
          <a:p>
            <a:r>
              <a:rPr lang="ko-KR" altLang="en-US" dirty="0"/>
              <a:t>대입연산자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오른쪽에 있는</a:t>
            </a:r>
            <a:r>
              <a:rPr lang="en-US" altLang="ko-KR" dirty="0"/>
              <a:t> </a:t>
            </a:r>
            <a:r>
              <a:rPr lang="ko-KR" altLang="en-US" dirty="0"/>
              <a:t>피연산자</a:t>
            </a:r>
            <a:r>
              <a:rPr lang="en-US" altLang="ko-KR" dirty="0"/>
              <a:t>(</a:t>
            </a:r>
            <a:r>
              <a:rPr lang="en-US" altLang="ko-KR" dirty="0" err="1"/>
              <a:t>r-value</a:t>
            </a:r>
            <a:r>
              <a:rPr lang="en-US" altLang="ko-KR" dirty="0"/>
              <a:t>, operand)</a:t>
            </a:r>
            <a:r>
              <a:rPr lang="ko-KR" altLang="en-US" dirty="0"/>
              <a:t>를 왼쪽</a:t>
            </a:r>
            <a:r>
              <a:rPr lang="en-US" altLang="ko-KR" dirty="0"/>
              <a:t>(l-value)</a:t>
            </a:r>
            <a:r>
              <a:rPr lang="ko-KR" altLang="en-US" dirty="0"/>
              <a:t>의 변수에 대입하는 의미</a:t>
            </a:r>
            <a:endParaRPr lang="en-US" altLang="ko-KR" dirty="0"/>
          </a:p>
          <a:p>
            <a:pPr lvl="1"/>
            <a:r>
              <a:rPr lang="en-US" altLang="ko-KR" dirty="0"/>
              <a:t> l-value</a:t>
            </a:r>
            <a:r>
              <a:rPr lang="ko-KR" altLang="en-US" dirty="0"/>
              <a:t>에는 반드시 값의 대입이 가능한 변수를 사용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4171B-1ECC-439B-84F4-3D5E98487664}"/>
              </a:ext>
            </a:extLst>
          </p:cNvPr>
          <p:cNvSpPr txBox="1"/>
          <p:nvPr/>
        </p:nvSpPr>
        <p:spPr>
          <a:xfrm>
            <a:off x="2386739" y="2913683"/>
            <a:ext cx="311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대입 연산자를 사용한 </a:t>
            </a:r>
            <a:r>
              <a:rPr lang="ko-KR" altLang="en-US" dirty="0" err="1"/>
              <a:t>대입문</a:t>
            </a:r>
            <a:endParaRPr lang="ko-KR" altLang="en-US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 </a:t>
            </a:r>
            <a:r>
              <a:rPr lang="en-US" altLang="ko-KR" dirty="0"/>
              <a:t>= 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 </a:t>
            </a:r>
            <a:r>
              <a:rPr lang="en-US" altLang="ko-KR" dirty="0"/>
              <a:t>= </a:t>
            </a:r>
            <a:r>
              <a:rPr lang="ko-KR" altLang="en-US" dirty="0"/>
              <a:t>변수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 </a:t>
            </a:r>
            <a:r>
              <a:rPr lang="en-US" altLang="ko-KR" dirty="0"/>
              <a:t>= </a:t>
            </a:r>
            <a:r>
              <a:rPr lang="ko-KR" altLang="en-US" dirty="0"/>
              <a:t>수식</a:t>
            </a:r>
            <a:r>
              <a:rPr lang="en-US" altLang="ko-KR" dirty="0"/>
              <a:t>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01761-C23F-4542-9A58-3CB922088B74}"/>
              </a:ext>
            </a:extLst>
          </p:cNvPr>
          <p:cNvSpPr/>
          <p:nvPr/>
        </p:nvSpPr>
        <p:spPr>
          <a:xfrm>
            <a:off x="4202622" y="3392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3028545_9"/>
              </a:rPr>
              <a:t>int x = 2;</a:t>
            </a:r>
            <a:endParaRPr lang="en-US" dirty="0">
              <a:solidFill>
                <a:srgbClr val="333333"/>
              </a:solidFill>
              <a:latin typeface="3028545_9"/>
            </a:endParaRPr>
          </a:p>
          <a:p>
            <a:r>
              <a:rPr lang="en-US" dirty="0">
                <a:solidFill>
                  <a:srgbClr val="000000"/>
                </a:solidFill>
                <a:latin typeface="3028545_9"/>
              </a:rPr>
              <a:t>x = x * 3 + 2;</a:t>
            </a:r>
            <a:endParaRPr lang="en-US" b="0" i="0" dirty="0">
              <a:solidFill>
                <a:srgbClr val="333333"/>
              </a:solidFill>
              <a:effectLst/>
              <a:latin typeface="3028545_9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DD25-60D9-4C19-837C-48FB3778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0287-3864-4F44-A1E2-FC850CA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E268-8E9C-4B94-ACC3-771A4A26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98"/>
          </a:xfrm>
        </p:spPr>
        <p:txBody>
          <a:bodyPr/>
          <a:lstStyle/>
          <a:p>
            <a:r>
              <a:rPr lang="en-US" dirty="0"/>
              <a:t>Compiler(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0A01-E9A5-4BD8-B3FA-A9B38606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/>
          <a:lstStyle/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사람의 언어를 기계어로 번역 하는 역할</a:t>
            </a:r>
            <a:endParaRPr lang="en-US" altLang="ko-KR" dirty="0"/>
          </a:p>
          <a:p>
            <a:pPr lvl="1"/>
            <a:r>
              <a:rPr lang="ko-KR" altLang="en-US" dirty="0"/>
              <a:t>대표적인 예</a:t>
            </a:r>
            <a:r>
              <a:rPr lang="en-US" altLang="ko-KR" dirty="0"/>
              <a:t>) GCC, Clang</a:t>
            </a:r>
            <a:endParaRPr lang="en-US" dirty="0"/>
          </a:p>
          <a:p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ko-KR" altLang="en-US" dirty="0"/>
              <a:t>고급언어</a:t>
            </a:r>
            <a:r>
              <a:rPr lang="en-US" altLang="ko-KR" dirty="0"/>
              <a:t>(C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  <a:r>
              <a:rPr lang="ko-KR" altLang="en-US" dirty="0"/>
              <a:t>로 작성된 컴퓨터 프로그램을 기계어로 번역하는 과정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39D42F-EFD7-47E5-A92A-A9B6602E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19" y="1498019"/>
            <a:ext cx="1140279" cy="13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00CCF7-5CDD-42A0-A8CE-BA0A1D89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45" y="1300224"/>
            <a:ext cx="1533733" cy="11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0946B-E31F-4C30-87EA-5DC3D7A15F6B}"/>
              </a:ext>
            </a:extLst>
          </p:cNvPr>
          <p:cNvSpPr txBox="1"/>
          <p:nvPr/>
        </p:nvSpPr>
        <p:spPr>
          <a:xfrm>
            <a:off x="9865489" y="2431569"/>
            <a:ext cx="144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023497-F169-4086-ADD1-A512D1967C36}"/>
              </a:ext>
            </a:extLst>
          </p:cNvPr>
          <p:cNvGrpSpPr/>
          <p:nvPr/>
        </p:nvGrpSpPr>
        <p:grpSpPr>
          <a:xfrm>
            <a:off x="3039089" y="3689581"/>
            <a:ext cx="5904283" cy="2849331"/>
            <a:chOff x="2938776" y="3711524"/>
            <a:chExt cx="5001457" cy="2577326"/>
          </a:xfrm>
        </p:grpSpPr>
        <p:pic>
          <p:nvPicPr>
            <p:cNvPr id="1032" name="Picture 8" descr="personal computing environment,personal compters,computing environments ">
              <a:extLst>
                <a:ext uri="{FF2B5EF4-FFF2-40B4-BE49-F238E27FC236}">
                  <a16:creationId xmlns:a16="http://schemas.microsoft.com/office/drawing/2014/main" id="{7B4652FA-78D1-430C-A576-9EA8473D65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59"/>
            <a:stretch/>
          </p:blipFill>
          <p:spPr bwMode="auto">
            <a:xfrm>
              <a:off x="2938776" y="3711524"/>
              <a:ext cx="4492171" cy="257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C97B35-9337-4307-BBEE-10FA3DBEA391}"/>
                </a:ext>
              </a:extLst>
            </p:cNvPr>
            <p:cNvSpPr/>
            <p:nvPr/>
          </p:nvSpPr>
          <p:spPr>
            <a:xfrm>
              <a:off x="7214886" y="4147595"/>
              <a:ext cx="725347" cy="652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0A2B48-640F-4815-87B5-2937AD58AEF1}"/>
                </a:ext>
              </a:extLst>
            </p:cNvPr>
            <p:cNvSpPr/>
            <p:nvPr/>
          </p:nvSpPr>
          <p:spPr>
            <a:xfrm>
              <a:off x="3501343" y="4224757"/>
              <a:ext cx="522790" cy="210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DB298-AE93-4632-8094-D1882348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69E4CC-C92C-4AD9-9D55-29D57FB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22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1EF7-5EB4-418A-BDEB-AE0A843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</p:spPr>
        <p:txBody>
          <a:bodyPr/>
          <a:lstStyle/>
          <a:p>
            <a:r>
              <a:rPr lang="ko-KR" altLang="en-US" dirty="0"/>
              <a:t>산술연산자</a:t>
            </a:r>
            <a:r>
              <a:rPr lang="en-US" altLang="ko-KR" dirty="0"/>
              <a:t>(arithmetic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A224-28FD-4660-A0C6-57E8AF4D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ko-KR" altLang="en-US" dirty="0" err="1"/>
              <a:t>복합대입연산자</a:t>
            </a:r>
            <a:r>
              <a:rPr lang="en-US" altLang="ko-KR" dirty="0"/>
              <a:t>(compound operator):</a:t>
            </a:r>
          </a:p>
          <a:p>
            <a:pPr lvl="1"/>
            <a:r>
              <a:rPr lang="ko-KR" altLang="en-US" dirty="0"/>
              <a:t>우선 순위가 낮아 사용시 유의</a:t>
            </a:r>
            <a:endParaRPr lang="en-US" altLang="ko-KR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E86C20-BCEC-4928-B42B-42FB2F0CC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40234"/>
              </p:ext>
            </p:extLst>
          </p:nvPr>
        </p:nvGraphicFramePr>
        <p:xfrm>
          <a:off x="509049" y="2533885"/>
          <a:ext cx="4676409" cy="239307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921135">
                  <a:extLst>
                    <a:ext uri="{9D8B030D-6E8A-4147-A177-3AD203B41FA5}">
                      <a16:colId xmlns:a16="http://schemas.microsoft.com/office/drawing/2014/main" val="3827470745"/>
                    </a:ext>
                  </a:extLst>
                </a:gridCol>
                <a:gridCol w="1586171">
                  <a:extLst>
                    <a:ext uri="{9D8B030D-6E8A-4147-A177-3AD203B41FA5}">
                      <a16:colId xmlns:a16="http://schemas.microsoft.com/office/drawing/2014/main" val="2577227258"/>
                    </a:ext>
                  </a:extLst>
                </a:gridCol>
                <a:gridCol w="1169103">
                  <a:extLst>
                    <a:ext uri="{9D8B030D-6E8A-4147-A177-3AD203B41FA5}">
                      <a16:colId xmlns:a16="http://schemas.microsoft.com/office/drawing/2014/main" val="1293359553"/>
                    </a:ext>
                  </a:extLst>
                </a:gridCol>
              </a:tblGrid>
              <a:tr h="655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복합 대입 </a:t>
                      </a:r>
                      <a:br>
                        <a:rPr kumimoji="1" lang="en-US" altLang="ko-KR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</a:br>
                      <a:r>
                        <a:rPr kumimoji="1" lang="ko-KR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연산자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의미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결합성</a:t>
                      </a:r>
                      <a:endParaRPr kumimoji="1" lang="ko-KR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19115067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+= 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= a + b</a:t>
                      </a: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right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54277235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-= 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= a - b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30984017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*= 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= a * b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41305594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/= 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= a / b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51578412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%= 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 = a % b</a:t>
                      </a:r>
                      <a:endParaRPr kumimoji="1" lang="ko-KR" altLang="en-US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402481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78BA22-E9EF-493A-A88F-8EB97380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08" y="2166050"/>
            <a:ext cx="588645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5FA37-0C7D-4DEB-AEDF-94A2EA17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65" y="5327380"/>
            <a:ext cx="2622384" cy="394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87548-8E25-4032-90EB-EB95B6CD119B}"/>
              </a:ext>
            </a:extLst>
          </p:cNvPr>
          <p:cNvSpPr txBox="1"/>
          <p:nvPr/>
        </p:nvSpPr>
        <p:spPr>
          <a:xfrm>
            <a:off x="6978596" y="5329921"/>
            <a:ext cx="1022888" cy="37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9A75B-AD91-43AB-A5C0-650456C2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CE7AE-3F87-4DAD-8FF8-A5D5307C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19DB-ECCC-4594-A404-F8D14EBC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186"/>
          </a:xfrm>
        </p:spPr>
        <p:txBody>
          <a:bodyPr/>
          <a:lstStyle/>
          <a:p>
            <a:r>
              <a:rPr lang="ko-KR" altLang="en-US" dirty="0"/>
              <a:t>관계연산자</a:t>
            </a:r>
            <a:r>
              <a:rPr lang="en-US" altLang="ko-KR" dirty="0"/>
              <a:t>(relational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1F30-A778-4D88-91EE-CBD82115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12"/>
            <a:ext cx="10515600" cy="5069651"/>
          </a:xfrm>
        </p:spPr>
        <p:txBody>
          <a:bodyPr/>
          <a:lstStyle/>
          <a:p>
            <a:r>
              <a:rPr lang="ko-KR" altLang="en-US" dirty="0"/>
              <a:t>관계연산자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데이터의 대소와 동등의 관계를 비교하는 연산자</a:t>
            </a:r>
            <a:endParaRPr lang="en-US" altLang="ko-KR" dirty="0"/>
          </a:p>
          <a:p>
            <a:pPr lvl="1"/>
            <a:r>
              <a:rPr lang="ko-KR" altLang="en-US" dirty="0"/>
              <a:t>연산결과</a:t>
            </a:r>
            <a:r>
              <a:rPr lang="en-US" altLang="ko-KR" dirty="0"/>
              <a:t>: True(1) </a:t>
            </a:r>
            <a:r>
              <a:rPr lang="ko-KR" altLang="en-US" dirty="0"/>
              <a:t>또는 </a:t>
            </a:r>
            <a:r>
              <a:rPr lang="en-US" altLang="ko-KR" dirty="0"/>
              <a:t>False(0) </a:t>
            </a:r>
          </a:p>
          <a:p>
            <a:pPr lvl="1"/>
            <a:r>
              <a:rPr lang="ko-KR" altLang="en-US" dirty="0"/>
              <a:t>산술연산자보다 우선순위가 낮음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150E568A-BBD8-4678-A0CD-F6A65E821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16773"/>
              </p:ext>
            </p:extLst>
          </p:nvPr>
        </p:nvGraphicFramePr>
        <p:xfrm>
          <a:off x="1063986" y="3017909"/>
          <a:ext cx="6027436" cy="26016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915285">
                  <a:extLst>
                    <a:ext uri="{9D8B030D-6E8A-4147-A177-3AD203B41FA5}">
                      <a16:colId xmlns:a16="http://schemas.microsoft.com/office/drawing/2014/main" val="420927298"/>
                    </a:ext>
                  </a:extLst>
                </a:gridCol>
                <a:gridCol w="1223058">
                  <a:extLst>
                    <a:ext uri="{9D8B030D-6E8A-4147-A177-3AD203B41FA5}">
                      <a16:colId xmlns:a16="http://schemas.microsoft.com/office/drawing/2014/main" val="1812630320"/>
                    </a:ext>
                  </a:extLst>
                </a:gridCol>
                <a:gridCol w="2893671">
                  <a:extLst>
                    <a:ext uri="{9D8B030D-6E8A-4147-A177-3AD203B41FA5}">
                      <a16:colId xmlns:a16="http://schemas.microsoft.com/office/drawing/2014/main" val="2288844927"/>
                    </a:ext>
                  </a:extLst>
                </a:gridCol>
                <a:gridCol w="995422">
                  <a:extLst>
                    <a:ext uri="{9D8B030D-6E8A-4147-A177-3AD203B41FA5}">
                      <a16:colId xmlns:a16="http://schemas.microsoft.com/office/drawing/2014/main" val="284924282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연산의 예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결합성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410802496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a&lt;b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a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작은가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72903265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a&gt;b 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a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큰가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4119063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a==b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a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같은가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62873600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a!=b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a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같지 않은가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39521273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a&lt;=b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a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작거나 같은가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706570785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a&gt;=b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a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크거나 같은가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4083365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1E8BD7-F967-4CBD-8A2B-E67C2E694722}"/>
              </a:ext>
            </a:extLst>
          </p:cNvPr>
          <p:cNvSpPr/>
          <p:nvPr/>
        </p:nvSpPr>
        <p:spPr>
          <a:xfrm>
            <a:off x="8229601" y="1212347"/>
            <a:ext cx="32756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!=b);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&lt;=b);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&gt;=b);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65DFB-C7FE-4914-B4C1-369BDD22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018" y="4732901"/>
            <a:ext cx="571500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7EFA7-A91E-4E1B-B00A-A74C9212A6EA}"/>
              </a:ext>
            </a:extLst>
          </p:cNvPr>
          <p:cNvSpPr txBox="1"/>
          <p:nvPr/>
        </p:nvSpPr>
        <p:spPr>
          <a:xfrm>
            <a:off x="10247935" y="4743694"/>
            <a:ext cx="8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5F976-C3B8-4C4E-9233-80E9F87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26ED4-CE82-41C7-8860-A680BC6E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B3A-4418-4626-A4EB-2ED92DB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/>
          <a:lstStyle/>
          <a:p>
            <a:r>
              <a:rPr lang="ko-KR" altLang="en-US" dirty="0"/>
              <a:t>논리연산자</a:t>
            </a:r>
            <a:r>
              <a:rPr lang="en-US" altLang="ko-KR" dirty="0"/>
              <a:t>(logical operators)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AC01-31DC-452A-8571-9581A182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85"/>
            <a:ext cx="10515600" cy="5011778"/>
          </a:xfrm>
        </p:spPr>
        <p:txBody>
          <a:bodyPr/>
          <a:lstStyle/>
          <a:p>
            <a:r>
              <a:rPr lang="ko-KR" altLang="en-US" dirty="0"/>
              <a:t>논리연산자</a:t>
            </a:r>
            <a:r>
              <a:rPr lang="en-US" altLang="ko-KR" dirty="0"/>
              <a:t>:</a:t>
            </a:r>
          </a:p>
          <a:p>
            <a:pPr lvl="1"/>
            <a:r>
              <a:rPr lang="en-US" dirty="0"/>
              <a:t>AND, OR, NOT</a:t>
            </a:r>
            <a:r>
              <a:rPr lang="ko-KR" altLang="en-US" dirty="0"/>
              <a:t>을 계산하는 연산자</a:t>
            </a:r>
            <a:endParaRPr lang="en-US" altLang="ko-KR" dirty="0"/>
          </a:p>
          <a:p>
            <a:pPr lvl="1"/>
            <a:r>
              <a:rPr lang="ko-KR" altLang="en-US" dirty="0"/>
              <a:t>연산 결과</a:t>
            </a:r>
            <a:r>
              <a:rPr lang="en-US" altLang="ko-KR" dirty="0"/>
              <a:t>: True(1) </a:t>
            </a:r>
            <a:r>
              <a:rPr lang="ko-KR" altLang="en-US" dirty="0"/>
              <a:t>또는 </a:t>
            </a:r>
            <a:r>
              <a:rPr lang="en-US" altLang="ko-KR" dirty="0"/>
              <a:t>False(0)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AE4DE-E6C4-4F90-9599-06C8354B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252A-DAF0-4579-86C4-1AAD424F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Group 121">
            <a:extLst>
              <a:ext uri="{FF2B5EF4-FFF2-40B4-BE49-F238E27FC236}">
                <a16:creationId xmlns:a16="http://schemas.microsoft.com/office/drawing/2014/main" id="{E10840FC-2165-4C42-AE72-386D14147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14533"/>
              </p:ext>
            </p:extLst>
          </p:nvPr>
        </p:nvGraphicFramePr>
        <p:xfrm>
          <a:off x="401405" y="2831919"/>
          <a:ext cx="5629152" cy="2504761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902383">
                  <a:extLst>
                    <a:ext uri="{9D8B030D-6E8A-4147-A177-3AD203B41FA5}">
                      <a16:colId xmlns:a16="http://schemas.microsoft.com/office/drawing/2014/main" val="2170299367"/>
                    </a:ext>
                  </a:extLst>
                </a:gridCol>
                <a:gridCol w="820349">
                  <a:extLst>
                    <a:ext uri="{9D8B030D-6E8A-4147-A177-3AD203B41FA5}">
                      <a16:colId xmlns:a16="http://schemas.microsoft.com/office/drawing/2014/main" val="3165092434"/>
                    </a:ext>
                  </a:extLst>
                </a:gridCol>
                <a:gridCol w="3023571">
                  <a:extLst>
                    <a:ext uri="{9D8B030D-6E8A-4147-A177-3AD203B41FA5}">
                      <a16:colId xmlns:a16="http://schemas.microsoft.com/office/drawing/2014/main" val="1663825582"/>
                    </a:ext>
                  </a:extLst>
                </a:gridCol>
                <a:gridCol w="882849">
                  <a:extLst>
                    <a:ext uri="{9D8B030D-6E8A-4147-A177-3AD203B41FA5}">
                      <a16:colId xmlns:a16="http://schemas.microsoft.com/office/drawing/2014/main" val="2642697858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연산예시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결합성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48477249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a&amp;&amp;b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a, b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모두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면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리턴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508775453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a||b 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a, b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중 하나라도</a:t>
                      </a:r>
                      <a:endParaRPr kumimoji="1" lang="en-US" altLang="ko-KR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면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리턴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4095822825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!a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true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면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false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면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리턴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anose="05000000000000000000" pitchFamily="2" charset="2"/>
                        </a:rPr>
                        <a:t>left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1180540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061EC82-E5BC-4145-988A-95518BD0DBC3}"/>
              </a:ext>
            </a:extLst>
          </p:cNvPr>
          <p:cNvSpPr/>
          <p:nvPr/>
        </p:nvSpPr>
        <p:spPr>
          <a:xfrm>
            <a:off x="6286488" y="2439967"/>
            <a:ext cx="59455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num1=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num2=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of &amp;&amp;: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(num1==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num2==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of ||: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(num1&lt;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|| num2&gt;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of !: 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!num1);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8CE46-8574-494C-90F0-655C8CF9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59" y="4945129"/>
            <a:ext cx="1762125" cy="714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B8528-E993-4649-9DA5-9711717C0B69}"/>
              </a:ext>
            </a:extLst>
          </p:cNvPr>
          <p:cNvSpPr txBox="1"/>
          <p:nvPr/>
        </p:nvSpPr>
        <p:spPr>
          <a:xfrm>
            <a:off x="6671349" y="4956194"/>
            <a:ext cx="113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E3D1F-E570-4AC5-AEAF-356EBA029A8D}"/>
              </a:ext>
            </a:extLst>
          </p:cNvPr>
          <p:cNvSpPr txBox="1"/>
          <p:nvPr/>
        </p:nvSpPr>
        <p:spPr>
          <a:xfrm>
            <a:off x="6550408" y="5823261"/>
            <a:ext cx="48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FF0000"/>
                </a:solidFill>
              </a:rPr>
              <a:t>언어는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아닌 모든 값을 참</a:t>
            </a:r>
            <a:r>
              <a:rPr lang="en-US" altLang="ko-KR" dirty="0">
                <a:solidFill>
                  <a:srgbClr val="FF0000"/>
                </a:solidFill>
              </a:rPr>
              <a:t>(true)</a:t>
            </a:r>
            <a:r>
              <a:rPr lang="ko-KR" altLang="en-US" dirty="0">
                <a:solidFill>
                  <a:srgbClr val="FF0000"/>
                </a:solidFill>
              </a:rPr>
              <a:t>로 간주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D1EF-F7B9-48C5-A599-9EB56542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논리연산</a:t>
            </a:r>
            <a:r>
              <a:rPr lang="en-US" altLang="ko-KR" dirty="0"/>
              <a:t>- Short-circuit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B8EE-061E-4A27-8446-A2ADEC08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  <a:p>
            <a:pPr lvl="1"/>
            <a:r>
              <a:rPr lang="ko-KR" altLang="en-US" dirty="0"/>
              <a:t>연산이 필요 없는 경우 연산을 생략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A99B2-12E5-4B83-BA16-18C185A8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3430-304C-4B51-A2EA-DAD9B42C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D8C97-8F5A-4B2C-8AB5-57B469457156}"/>
              </a:ext>
            </a:extLst>
          </p:cNvPr>
          <p:cNvSpPr/>
          <p:nvPr/>
        </p:nvSpPr>
        <p:spPr>
          <a:xfrm>
            <a:off x="2367604" y="3696031"/>
            <a:ext cx="6123008" cy="302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j, result ;</a:t>
            </a:r>
          </a:p>
          <a:p>
            <a:pPr>
              <a:lnSpc>
                <a:spcPct val="80000"/>
              </a:lnSpc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&amp;&amp; (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= %d,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= %d, j =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result,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j) ; 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&amp;&amp; (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= %d,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= %d, j =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result,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j) ; </a:t>
            </a:r>
          </a:p>
          <a:p>
            <a:pPr>
              <a:lnSpc>
                <a:spcPct val="80000"/>
              </a:lnSpc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|| (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= %d,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= %d, j =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result,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j) 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|| (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 = %d,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= %d, j =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result,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j) ;</a:t>
            </a:r>
          </a:p>
          <a:p>
            <a:pPr>
              <a:lnSpc>
                <a:spcPct val="80000"/>
              </a:lnSpc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05720-807A-4D14-82A6-A51CC00F0BA8}"/>
              </a:ext>
            </a:extLst>
          </p:cNvPr>
          <p:cNvSpPr txBox="1"/>
          <p:nvPr/>
        </p:nvSpPr>
        <p:spPr>
          <a:xfrm>
            <a:off x="1590431" y="1951190"/>
            <a:ext cx="10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expr1 &amp;&amp; expr2</a:t>
            </a:r>
          </a:p>
          <a:p>
            <a:r>
              <a:rPr lang="en-US" dirty="0"/>
              <a:t>   </a:t>
            </a:r>
            <a:r>
              <a:rPr lang="ko-KR" altLang="en-US" dirty="0"/>
              <a:t>만약 </a:t>
            </a:r>
            <a:r>
              <a:rPr lang="en-US" altLang="ko-KR" u="sng" dirty="0">
                <a:solidFill>
                  <a:srgbClr val="FF0000"/>
                </a:solidFill>
              </a:rPr>
              <a:t>expr1</a:t>
            </a:r>
            <a:r>
              <a:rPr lang="ko-KR" altLang="en-US" u="sng" dirty="0">
                <a:solidFill>
                  <a:srgbClr val="FF0000"/>
                </a:solidFill>
              </a:rPr>
              <a:t>의 연산 결과가 </a:t>
            </a:r>
            <a:r>
              <a:rPr lang="en-US" altLang="ko-KR" u="sng" dirty="0">
                <a:solidFill>
                  <a:srgbClr val="FF0000"/>
                </a:solidFill>
              </a:rPr>
              <a:t>false</a:t>
            </a:r>
            <a:r>
              <a:rPr lang="ko-KR" altLang="en-US" dirty="0"/>
              <a:t>일 경우 </a:t>
            </a:r>
            <a:r>
              <a:rPr lang="en-US" altLang="ko-KR" dirty="0"/>
              <a:t>expr2</a:t>
            </a:r>
            <a:r>
              <a:rPr lang="ko-KR" altLang="en-US" dirty="0"/>
              <a:t>의 결과에 상관 없이 </a:t>
            </a:r>
            <a:r>
              <a:rPr lang="ko-KR" altLang="en-US" u="sng" dirty="0"/>
              <a:t>전체 수식의 결과는 </a:t>
            </a:r>
            <a:r>
              <a:rPr lang="en-US" altLang="ko-KR" u="sng" dirty="0"/>
              <a:t>false</a:t>
            </a:r>
            <a:r>
              <a:rPr lang="ko-KR" altLang="en-US" dirty="0"/>
              <a:t>로 판단됨</a:t>
            </a:r>
            <a:r>
              <a:rPr lang="en-US" altLang="ko-KR" dirty="0"/>
              <a:t>, 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따라서 </a:t>
            </a:r>
            <a:r>
              <a:rPr lang="en-US" altLang="ko-KR" u="sng" dirty="0"/>
              <a:t>expr2</a:t>
            </a:r>
            <a:r>
              <a:rPr lang="ko-KR" altLang="en-US" u="sng" dirty="0"/>
              <a:t>의 연산을 생략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expr1 || expr2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만약 </a:t>
            </a:r>
            <a:r>
              <a:rPr lang="en-US" altLang="ko-KR" u="sng" dirty="0">
                <a:solidFill>
                  <a:srgbClr val="FF0000"/>
                </a:solidFill>
              </a:rPr>
              <a:t>expr1</a:t>
            </a:r>
            <a:r>
              <a:rPr lang="ko-KR" altLang="en-US" u="sng" dirty="0">
                <a:solidFill>
                  <a:srgbClr val="FF0000"/>
                </a:solidFill>
              </a:rPr>
              <a:t>의 연산 결과가 </a:t>
            </a:r>
            <a:r>
              <a:rPr lang="en-US" altLang="ko-KR" u="sng" dirty="0">
                <a:solidFill>
                  <a:srgbClr val="FF0000"/>
                </a:solidFill>
              </a:rPr>
              <a:t>true</a:t>
            </a:r>
            <a:r>
              <a:rPr lang="ko-KR" altLang="en-US" dirty="0"/>
              <a:t>일 경우 </a:t>
            </a:r>
            <a:r>
              <a:rPr lang="en-US" altLang="ko-KR" dirty="0"/>
              <a:t>expr2</a:t>
            </a:r>
            <a:r>
              <a:rPr lang="ko-KR" altLang="en-US" dirty="0"/>
              <a:t>의 결과에 상관 없이 전체 수식의 결과는 </a:t>
            </a:r>
            <a:r>
              <a:rPr lang="en-US" altLang="ko-KR" dirty="0"/>
              <a:t>true</a:t>
            </a:r>
            <a:r>
              <a:rPr lang="ko-KR" altLang="en-US" dirty="0"/>
              <a:t>로 판단됨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 </a:t>
            </a:r>
            <a:r>
              <a:rPr lang="en-US" altLang="ko-KR" dirty="0"/>
              <a:t>expr2</a:t>
            </a:r>
            <a:r>
              <a:rPr lang="ko-KR" altLang="en-US" dirty="0"/>
              <a:t>의 연산을 생략함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4425-B38B-48F9-A583-F4AA6D41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58" y="5036431"/>
            <a:ext cx="2686050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D6891F-46CD-4AD6-B641-A3B05B92AB76}"/>
              </a:ext>
            </a:extLst>
          </p:cNvPr>
          <p:cNvSpPr txBox="1"/>
          <p:nvPr/>
        </p:nvSpPr>
        <p:spPr>
          <a:xfrm>
            <a:off x="8791079" y="4667099"/>
            <a:ext cx="13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BF43-AAC4-49E8-83C6-047373E4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우선순위</a:t>
            </a:r>
            <a:r>
              <a:rPr lang="en-US" altLang="ko-KR" dirty="0"/>
              <a:t>(expression evaluation)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280-A68C-44FC-A226-01EABB63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  <a:endParaRPr lang="en-US" altLang="ko-KR" dirty="0"/>
          </a:p>
          <a:p>
            <a:pPr lvl="1"/>
            <a:r>
              <a:rPr lang="ko-KR" altLang="en-US" dirty="0"/>
              <a:t>연산순서를 결정짓는 순위</a:t>
            </a:r>
            <a:endParaRPr lang="en-US" altLang="ko-KR" dirty="0"/>
          </a:p>
          <a:p>
            <a:r>
              <a:rPr lang="ko-KR" altLang="en-US" dirty="0"/>
              <a:t>연산자 결합법칙</a:t>
            </a:r>
            <a:r>
              <a:rPr lang="en-US" altLang="ko-KR" dirty="0"/>
              <a:t>(Associativity, </a:t>
            </a:r>
            <a:r>
              <a:rPr lang="ko-KR" altLang="en-US" dirty="0" err="1"/>
              <a:t>결합성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우선순위가 동일한 두 연산자가 하나의 수식에 있는 경우</a:t>
            </a:r>
            <a:r>
              <a:rPr lang="en-US" altLang="ko-KR" dirty="0"/>
              <a:t>, </a:t>
            </a:r>
            <a:r>
              <a:rPr lang="ko-KR" altLang="en-US" dirty="0"/>
              <a:t>어떤 연산을 우선하여 실행할 것인지 결정해 놓은 것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05D5A-5F00-4895-9BA0-431DD7FE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Group 6">
            <a:extLst>
              <a:ext uri="{FF2B5EF4-FFF2-40B4-BE49-F238E27FC236}">
                <a16:creationId xmlns:a16="http://schemas.microsoft.com/office/drawing/2014/main" id="{A589659B-BCD6-4983-AF6F-57C14198A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96023"/>
              </p:ext>
            </p:extLst>
          </p:nvPr>
        </p:nvGraphicFramePr>
        <p:xfrm>
          <a:off x="2737629" y="3226698"/>
          <a:ext cx="6588970" cy="3520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Precedence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Associativity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)	++ (postfix)	-- (postfix)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(unary)   - (unary)   ++ (prefix)   -- (prefix)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right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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	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	%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	-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	&lt;=	&gt;	&gt;=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==		!=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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   :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right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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	+=	-=	*=	/=	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etc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right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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77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A970-9ED3-4CE0-AC7C-90DE899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우선순위</a:t>
            </a:r>
            <a:r>
              <a:rPr lang="en-US" altLang="ko-KR" dirty="0"/>
              <a:t>(expression evaluation)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7A15-7231-4435-BB7B-0B23F19A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81C7E-9B31-4FCF-A090-6DE2C1D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18240-D0D3-4848-BE3B-06C469CE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Group 194">
            <a:extLst>
              <a:ext uri="{FF2B5EF4-FFF2-40B4-BE49-F238E27FC236}">
                <a16:creationId xmlns:a16="http://schemas.microsoft.com/office/drawing/2014/main" id="{DB215D0E-0E87-4E3E-97DB-C5978EDF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8407"/>
              </p:ext>
            </p:extLst>
          </p:nvPr>
        </p:nvGraphicFramePr>
        <p:xfrm>
          <a:off x="1650318" y="1850705"/>
          <a:ext cx="8713885" cy="3599999"/>
        </p:xfrm>
        <a:graphic>
          <a:graphicData uri="http://schemas.openxmlformats.org/drawingml/2006/table">
            <a:tbl>
              <a:tblPr/>
              <a:tblGrid>
                <a:gridCol w="46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1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u Gothic UI Semilight" panose="020B0400000000000000" pitchFamily="34" charset="-128"/>
                        <a:ea typeface="Yu Gothic UI Semilight" panose="020B0400000000000000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b +=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- d + e / -f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Postfix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b +=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- d + e / -f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Prefix and unary from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b += 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 - d + e /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(-f)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multiplicative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b += 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 - d + (e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/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(-f))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Additive from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b += ((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–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d) + (e / (-f))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Additive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b += (((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 – d)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(e / (-f)))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1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Assignment from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= (b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+=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(((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 – d) + (e / (-f)))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Assignment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60064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=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(b += (((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c++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) – d) + (e / (-f)))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171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BCA613-ADCD-443F-9A27-1BD8DD69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입출력과 데이터형식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B5172-A26D-4E57-B105-99FE39300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38747-0D2C-4582-9CE1-957B1506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4DD59-4A87-4724-9D03-FC31C96E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51EA892-E263-442F-81FE-F5C82984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5061">
            <a:off x="7593875" y="1867968"/>
            <a:ext cx="3438556" cy="10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4E592-898F-4D40-A882-7476F6D3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550" y="2452046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5310E-ECC0-48BF-9EC1-3CC03671F8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6" t="77145" r="26189" b="1362"/>
          <a:stretch/>
        </p:blipFill>
        <p:spPr>
          <a:xfrm>
            <a:off x="534767" y="2452046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22D2D561-5E3F-4D20-B9BA-F0FC96E43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51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E26B17-0F44-4709-A80D-0E63618F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데이터의 출력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BD8D03-E177-4E93-9D33-3E45A3C0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endParaRPr lang="en-US" altLang="ko-KR" dirty="0"/>
          </a:p>
          <a:p>
            <a:pPr lvl="1"/>
            <a:r>
              <a:rPr lang="en-US" dirty="0"/>
              <a:t>Terminal</a:t>
            </a:r>
            <a:r>
              <a:rPr lang="ko-KR" altLang="en-US" dirty="0"/>
              <a:t>에서 </a:t>
            </a:r>
            <a:r>
              <a:rPr lang="en-US" altLang="ko-KR" dirty="0"/>
              <a:t>text</a:t>
            </a:r>
            <a:r>
              <a:rPr lang="ko-KR" altLang="en-US" dirty="0"/>
              <a:t>를 출력하는 것</a:t>
            </a:r>
            <a:endParaRPr lang="en-US" altLang="ko-KR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ko-KR" altLang="en-US" dirty="0"/>
              <a:t>를 이용하여 출력 하는 것이 가장 대표적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%d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진수의 정수의 입출력을 의미하는 </a:t>
            </a:r>
            <a:r>
              <a:rPr lang="en-US" altLang="ko-KR" dirty="0">
                <a:solidFill>
                  <a:srgbClr val="C00000"/>
                </a:solidFill>
              </a:rPr>
              <a:t>“</a:t>
            </a:r>
            <a:r>
              <a:rPr lang="ko-KR" altLang="en-US" dirty="0">
                <a:solidFill>
                  <a:srgbClr val="C00000"/>
                </a:solidFill>
              </a:rPr>
              <a:t>서식지정자</a:t>
            </a:r>
            <a:r>
              <a:rPr lang="en-US" altLang="ko-KR" dirty="0">
                <a:solidFill>
                  <a:srgbClr val="C00000"/>
                </a:solidFill>
              </a:rPr>
              <a:t>(conversion specifier)”</a:t>
            </a:r>
          </a:p>
          <a:p>
            <a:pPr lvl="2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9D1C-B479-454B-940B-F9F11DFB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72D8-E86E-4F81-9FF0-EED8F38E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16FE5-E126-4D61-84E0-4EBB008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99" b="70696"/>
          <a:stretch/>
        </p:blipFill>
        <p:spPr>
          <a:xfrm>
            <a:off x="6278145" y="689012"/>
            <a:ext cx="3475715" cy="11212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F7CDAE-1645-41C3-946B-A6EF3BD4E05F}"/>
              </a:ext>
            </a:extLst>
          </p:cNvPr>
          <p:cNvCxnSpPr/>
          <p:nvPr/>
        </p:nvCxnSpPr>
        <p:spPr>
          <a:xfrm flipV="1">
            <a:off x="4151636" y="1399769"/>
            <a:ext cx="2126509" cy="17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2F7812-07E5-4CE5-A030-7FFF4D18E1F0}"/>
              </a:ext>
            </a:extLst>
          </p:cNvPr>
          <p:cNvSpPr txBox="1"/>
          <p:nvPr/>
        </p:nvSpPr>
        <p:spPr>
          <a:xfrm>
            <a:off x="3826251" y="328429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printf</a:t>
            </a:r>
            <a:r>
              <a:rPr lang="en-US" sz="3600" dirty="0"/>
              <a:t>( “%d” ,</a:t>
            </a:r>
            <a:r>
              <a:rPr lang="ko-KR" altLang="en-US" sz="3600" dirty="0"/>
              <a:t>  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 );</a:t>
            </a:r>
            <a:endParaRPr lang="en-US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E77EF-7109-49BD-86D2-F9D881F8F2F5}"/>
              </a:ext>
            </a:extLst>
          </p:cNvPr>
          <p:cNvSpPr/>
          <p:nvPr/>
        </p:nvSpPr>
        <p:spPr>
          <a:xfrm>
            <a:off x="5157043" y="3362912"/>
            <a:ext cx="988072" cy="48103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A5CBE-00CF-43AB-B616-2CD14FE67834}"/>
              </a:ext>
            </a:extLst>
          </p:cNvPr>
          <p:cNvSpPr/>
          <p:nvPr/>
        </p:nvSpPr>
        <p:spPr>
          <a:xfrm>
            <a:off x="6491807" y="3362912"/>
            <a:ext cx="679070" cy="481035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CB690B-A0A3-4A2A-9E16-DF3D1F3B6862}"/>
              </a:ext>
            </a:extLst>
          </p:cNvPr>
          <p:cNvCxnSpPr/>
          <p:nvPr/>
        </p:nvCxnSpPr>
        <p:spPr>
          <a:xfrm>
            <a:off x="6844343" y="3843947"/>
            <a:ext cx="0" cy="5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130C87-B208-4201-8910-96F9EB9755FF}"/>
              </a:ext>
            </a:extLst>
          </p:cNvPr>
          <p:cNvSpPr txBox="1"/>
          <p:nvPr/>
        </p:nvSpPr>
        <p:spPr>
          <a:xfrm>
            <a:off x="6370465" y="4324982"/>
            <a:ext cx="204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정수를 저장하고 있는 </a:t>
            </a:r>
            <a:r>
              <a:rPr lang="en-US" altLang="ko-KR" dirty="0" err="1"/>
              <a:t>val</a:t>
            </a:r>
            <a:r>
              <a:rPr lang="ko-KR" altLang="en-US" dirty="0"/>
              <a:t>변수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D0EB4C-ACE6-422C-A118-4079C659426C}"/>
              </a:ext>
            </a:extLst>
          </p:cNvPr>
          <p:cNvCxnSpPr>
            <a:stCxn id="13" idx="2"/>
          </p:cNvCxnSpPr>
          <p:nvPr/>
        </p:nvCxnSpPr>
        <p:spPr>
          <a:xfrm>
            <a:off x="5651079" y="3843947"/>
            <a:ext cx="0" cy="5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476E14-BABF-4199-818F-41EC4665D404}"/>
              </a:ext>
            </a:extLst>
          </p:cNvPr>
          <p:cNvSpPr txBox="1"/>
          <p:nvPr/>
        </p:nvSpPr>
        <p:spPr>
          <a:xfrm>
            <a:off x="3874282" y="4355318"/>
            <a:ext cx="237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ko-KR" altLang="en-US" dirty="0"/>
              <a:t>변수가 가지고 있는 정수를 출력하는 서식지정자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0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CE17-6D92-4714-9A9E-61746CA7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829B-EACC-4269-801D-A6B40AFD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표준 입력</a:t>
            </a:r>
            <a:endParaRPr lang="en-US" altLang="ko-KR" dirty="0"/>
          </a:p>
          <a:p>
            <a:pPr lvl="1"/>
            <a:r>
              <a:rPr lang="en-US" altLang="ko-KR" dirty="0" err="1"/>
              <a:t>Termial</a:t>
            </a:r>
            <a:r>
              <a:rPr lang="ko-KR" altLang="en-US" dirty="0"/>
              <a:t>에서 키보드로 데이터를 입력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함수를 이용한 정수의 입력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&amp; </a:t>
            </a:r>
            <a:r>
              <a:rPr lang="ko-KR" altLang="en-US" dirty="0"/>
              <a:t>연산자는 메모리에서 변수의 주소를 의미</a:t>
            </a:r>
            <a:endParaRPr lang="en-US" altLang="ko-KR" dirty="0"/>
          </a:p>
          <a:p>
            <a:pPr lvl="2"/>
            <a:r>
              <a:rPr lang="en-US" altLang="ko-KR" dirty="0" err="1"/>
              <a:t>scanf</a:t>
            </a:r>
            <a:r>
              <a:rPr lang="ko-KR" altLang="en-US" dirty="0"/>
              <a:t>의 경우 형식을 지정하여 데이터를 입력할 때 사용</a:t>
            </a:r>
            <a:endParaRPr lang="en-US" altLang="ko-KR" dirty="0"/>
          </a:p>
          <a:p>
            <a:pPr lvl="2"/>
            <a:r>
              <a:rPr lang="en-US" altLang="ko-KR" dirty="0" err="1"/>
              <a:t>scanf</a:t>
            </a:r>
            <a:r>
              <a:rPr lang="ko-KR" altLang="en-US" dirty="0"/>
              <a:t>외에도 다양한 표준입력 함수가 있음</a:t>
            </a:r>
            <a:r>
              <a:rPr lang="en-US" altLang="ko-KR" dirty="0"/>
              <a:t>(gets(), </a:t>
            </a:r>
            <a:r>
              <a:rPr lang="en-US" altLang="ko-KR" dirty="0" err="1"/>
              <a:t>getchar</a:t>
            </a:r>
            <a:r>
              <a:rPr lang="en-US" altLang="ko-KR" dirty="0"/>
              <a:t>(),… </a:t>
            </a: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ko-KR" altLang="en-US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4E0A6-C746-40C5-BDAF-817E28A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70E09-E5B3-4CD8-A4A5-9B601979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7" descr="그림 3-7">
            <a:extLst>
              <a:ext uri="{FF2B5EF4-FFF2-40B4-BE49-F238E27FC236}">
                <a16:creationId xmlns:a16="http://schemas.microsoft.com/office/drawing/2014/main" id="{FA258AD2-E50F-4D79-9C17-5E4EACAA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75" y="3994028"/>
            <a:ext cx="3662040" cy="18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98ABB-F8C4-42E7-900E-7EC04700BA9B}"/>
              </a:ext>
            </a:extLst>
          </p:cNvPr>
          <p:cNvSpPr txBox="1"/>
          <p:nvPr/>
        </p:nvSpPr>
        <p:spPr>
          <a:xfrm>
            <a:off x="5933953" y="5921994"/>
            <a:ext cx="24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앰퍼센드</a:t>
            </a:r>
            <a:r>
              <a:rPr lang="en-US" altLang="ko-KR" dirty="0"/>
              <a:t>(</a:t>
            </a:r>
            <a:r>
              <a:rPr lang="en-US" dirty="0"/>
              <a:t>ampersand)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949B7C-932D-4B7C-A75B-58A39248D980}"/>
              </a:ext>
            </a:extLst>
          </p:cNvPr>
          <p:cNvCxnSpPr>
            <a:cxnSpLocks/>
          </p:cNvCxnSpPr>
          <p:nvPr/>
        </p:nvCxnSpPr>
        <p:spPr>
          <a:xfrm flipV="1">
            <a:off x="6359772" y="4992805"/>
            <a:ext cx="0" cy="94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ECD9F10-7221-421D-A94C-0FB9A7C2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40" y="637415"/>
            <a:ext cx="8225419" cy="12914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1F6914-410D-4F7D-8097-79C0CAF58CD2}"/>
              </a:ext>
            </a:extLst>
          </p:cNvPr>
          <p:cNvCxnSpPr>
            <a:cxnSpLocks/>
          </p:cNvCxnSpPr>
          <p:nvPr/>
        </p:nvCxnSpPr>
        <p:spPr>
          <a:xfrm flipV="1">
            <a:off x="2526518" y="1113332"/>
            <a:ext cx="4428989" cy="52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90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EAAB-CF84-4564-8F06-A2453CB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scanf</a:t>
            </a:r>
            <a:r>
              <a:rPr lang="en-US" dirty="0"/>
              <a:t>()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B067-36B2-45F2-A816-9843C73A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015F3-E592-41CC-81C1-62B350A6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A8F6-957F-434D-B0B7-A37BAF3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12971-3929-4F14-925E-B6828D76EAE3}"/>
              </a:ext>
            </a:extLst>
          </p:cNvPr>
          <p:cNvSpPr/>
          <p:nvPr/>
        </p:nvSpPr>
        <p:spPr>
          <a:xfrm>
            <a:off x="1053297" y="1388547"/>
            <a:ext cx="6474106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num1, num2;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"first integer 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,&amp;num1);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"second integer 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&amp;num2);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result = num1+num2;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 + %d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num2, result);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EFCF4-DD7A-4159-8DFE-82E638FA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94" y="4784375"/>
            <a:ext cx="2731242" cy="988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1041A-9C18-4F10-9494-3083FFA63A3F}"/>
              </a:ext>
            </a:extLst>
          </p:cNvPr>
          <p:cNvSpPr txBox="1"/>
          <p:nvPr/>
        </p:nvSpPr>
        <p:spPr>
          <a:xfrm>
            <a:off x="7863069" y="4467827"/>
            <a:ext cx="124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81AC-2C6F-4944-B4F8-F73DE975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359"/>
          </a:xfrm>
        </p:spPr>
        <p:txBody>
          <a:bodyPr/>
          <a:lstStyle/>
          <a:p>
            <a:r>
              <a:rPr lang="en-US"/>
              <a:t>C</a:t>
            </a:r>
            <a:r>
              <a:rPr lang="ko-KR" altLang="en-US" dirty="0"/>
              <a:t>언어의 특징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6A90-1EF9-4D62-BB4B-1320A3B2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78"/>
            <a:ext cx="10515600" cy="4780285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dirty="0"/>
              <a:t>1971</a:t>
            </a:r>
            <a:r>
              <a:rPr lang="ko-KR" altLang="en-US" dirty="0"/>
              <a:t>년 </a:t>
            </a:r>
            <a:r>
              <a:rPr lang="en-US" altLang="ko-KR" dirty="0"/>
              <a:t>UNIX </a:t>
            </a:r>
            <a:r>
              <a:rPr lang="ko-KR" altLang="en-US" dirty="0"/>
              <a:t>개발을 위해 </a:t>
            </a:r>
            <a:r>
              <a:rPr lang="en-US" altLang="ko-KR" dirty="0"/>
              <a:t>Dennis Richie</a:t>
            </a:r>
            <a:r>
              <a:rPr lang="ko-KR" altLang="en-US" dirty="0"/>
              <a:t>와 </a:t>
            </a:r>
            <a:r>
              <a:rPr lang="en-US" altLang="ko-KR" dirty="0"/>
              <a:t>Ken Thompson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r>
              <a:rPr lang="ko-KR" altLang="en-US" dirty="0"/>
              <a:t>절차지향적 특성을 가짐</a:t>
            </a:r>
            <a:endParaRPr lang="en-US" altLang="ko-KR" dirty="0"/>
          </a:p>
          <a:p>
            <a:pPr lvl="2"/>
            <a:r>
              <a:rPr lang="ko-KR" altLang="en-US" dirty="0"/>
              <a:t>정해진</a:t>
            </a:r>
            <a:r>
              <a:rPr lang="en-US" altLang="ko-KR" dirty="0"/>
              <a:t> </a:t>
            </a:r>
            <a:r>
              <a:rPr lang="ko-KR" altLang="en-US" dirty="0"/>
              <a:t>순서의 실행흐름을 중시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언어로 작성된 프로그램은 이식성이 좋음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의 종류에 상관없이 실행이 가능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언어로</a:t>
            </a:r>
            <a:r>
              <a:rPr lang="en-US" altLang="ko-KR" dirty="0"/>
              <a:t> </a:t>
            </a:r>
            <a:r>
              <a:rPr lang="ko-KR" altLang="en-US" dirty="0"/>
              <a:t>구현된</a:t>
            </a:r>
            <a:r>
              <a:rPr lang="en-US" altLang="ko-KR" dirty="0"/>
              <a:t> </a:t>
            </a:r>
            <a:r>
              <a:rPr lang="ko-KR" altLang="en-US" dirty="0"/>
              <a:t>프로그램은 좋은 성능을 보임</a:t>
            </a:r>
            <a:endParaRPr lang="en-US" altLang="ko-KR" dirty="0"/>
          </a:p>
          <a:p>
            <a:pPr lvl="2"/>
            <a:r>
              <a:rPr lang="ko-KR" altLang="en-US" dirty="0"/>
              <a:t>상대적으로</a:t>
            </a:r>
            <a:r>
              <a:rPr lang="en-US" altLang="ko-KR" dirty="0"/>
              <a:t> </a:t>
            </a:r>
            <a:r>
              <a:rPr lang="ko-KR" altLang="en-US" dirty="0"/>
              <a:t>요구하는 메모리의 양이 적고</a:t>
            </a:r>
            <a:r>
              <a:rPr lang="en-US" altLang="ko-KR" dirty="0"/>
              <a:t>, </a:t>
            </a:r>
            <a:r>
              <a:rPr lang="ko-KR" altLang="en-US" dirty="0"/>
              <a:t>속도를 저하시키는 요소를 최소화함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4DCA6-3E49-4102-941C-5D3EA47D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2F2A6-FEB3-4753-857E-93F936EA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4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ECCC-E2C1-4C68-9252-BFA1EC31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서식지정자</a:t>
            </a:r>
            <a:r>
              <a:rPr lang="en-US" altLang="ko-KR" dirty="0"/>
              <a:t>(</a:t>
            </a:r>
            <a:r>
              <a:rPr lang="en-US" dirty="0"/>
              <a:t>Conversion</a:t>
            </a:r>
            <a:r>
              <a:rPr lang="ko-KR" altLang="en-US" dirty="0"/>
              <a:t> </a:t>
            </a:r>
            <a:r>
              <a:rPr lang="en-US" altLang="ko-KR" dirty="0"/>
              <a:t>specifier)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6457-B507-4C44-AE05-4328738F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출력하기 위해서는 </a:t>
            </a:r>
            <a:r>
              <a:rPr lang="en-US" altLang="ko-KR" dirty="0" err="1"/>
              <a:t>scanf</a:t>
            </a:r>
            <a:r>
              <a:rPr lang="en-US" altLang="ko-KR" dirty="0"/>
              <a:t>/</a:t>
            </a:r>
            <a:r>
              <a:rPr lang="en-US" altLang="ko-KR" dirty="0" err="1"/>
              <a:t>printf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r>
              <a:rPr lang="ko-KR" altLang="en-US" dirty="0"/>
              <a:t>서식지정자</a:t>
            </a:r>
            <a:endParaRPr lang="en-US" altLang="ko-KR" dirty="0"/>
          </a:p>
          <a:p>
            <a:pPr lvl="1"/>
            <a:r>
              <a:rPr lang="en-US" altLang="ko-KR" dirty="0" err="1"/>
              <a:t>scanf</a:t>
            </a:r>
            <a:r>
              <a:rPr lang="en-US" altLang="ko-KR" dirty="0"/>
              <a:t>()/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함수에서 서식화 된 입</a:t>
            </a:r>
            <a:r>
              <a:rPr lang="en-US" altLang="ko-KR" dirty="0"/>
              <a:t>/</a:t>
            </a:r>
            <a:r>
              <a:rPr lang="ko-KR" altLang="en-US" dirty="0"/>
              <a:t>출력을 지원하기 위해 만들어진 특수문자</a:t>
            </a:r>
            <a:endParaRPr lang="en-US" altLang="ko-KR" dirty="0"/>
          </a:p>
          <a:p>
            <a:pPr lvl="1"/>
            <a:r>
              <a:rPr lang="ko-KR" altLang="en-US" dirty="0"/>
              <a:t>많이 사용되는 서식지정자</a:t>
            </a:r>
            <a:endParaRPr lang="en-US" altLang="ko-KR" dirty="0"/>
          </a:p>
          <a:p>
            <a:pPr lvl="2"/>
            <a:r>
              <a:rPr lang="en-US" altLang="ko-KR" dirty="0"/>
              <a:t>%d(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%f(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%c(?)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89901-3BAF-464F-B34A-F7CE5CC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3673-F097-42A8-8569-277F2B8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431" y="6462170"/>
            <a:ext cx="566239" cy="365125"/>
          </a:xfrm>
        </p:spPr>
        <p:txBody>
          <a:bodyPr/>
          <a:lstStyle/>
          <a:p>
            <a:fld id="{D44D71D4-CC00-41AD-B74E-42A854D5D1AD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4" descr="Image result for ë¼ì´ì¸">
            <a:extLst>
              <a:ext uri="{FF2B5EF4-FFF2-40B4-BE49-F238E27FC236}">
                <a16:creationId xmlns:a16="http://schemas.microsoft.com/office/drawing/2014/main" id="{339D47AF-7B5A-4D93-9F96-3AFFACF59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62" y="3270643"/>
            <a:ext cx="1053358" cy="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6FCDD-7369-483C-86B0-BA3898733891}"/>
              </a:ext>
            </a:extLst>
          </p:cNvPr>
          <p:cNvSpPr txBox="1"/>
          <p:nvPr/>
        </p:nvSpPr>
        <p:spPr>
          <a:xfrm>
            <a:off x="3067291" y="4116278"/>
            <a:ext cx="337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%c</a:t>
            </a:r>
            <a:r>
              <a:rPr lang="ko-KR" altLang="en-US" dirty="0"/>
              <a:t>는 어떤 자료형의 지정자일까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5AA41-4F6F-438F-89FC-9730523FE433}"/>
              </a:ext>
            </a:extLst>
          </p:cNvPr>
          <p:cNvSpPr txBox="1"/>
          <p:nvPr/>
        </p:nvSpPr>
        <p:spPr>
          <a:xfrm>
            <a:off x="3158479" y="4426944"/>
            <a:ext cx="27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%c: </a:t>
            </a:r>
            <a:r>
              <a:rPr lang="ko-KR" altLang="en-US" dirty="0">
                <a:solidFill>
                  <a:schemeClr val="accent1"/>
                </a:solidFill>
              </a:rPr>
              <a:t>문자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FCA3A-FABA-4A0D-B41A-B2C4A3D9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85" y="2612286"/>
            <a:ext cx="4730963" cy="576293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4435FF2A-75E7-4499-A0B8-798A4D7B4AAB}"/>
              </a:ext>
            </a:extLst>
          </p:cNvPr>
          <p:cNvSpPr/>
          <p:nvPr/>
        </p:nvSpPr>
        <p:spPr>
          <a:xfrm rot="8570089">
            <a:off x="8138667" y="1762229"/>
            <a:ext cx="1476757" cy="1584941"/>
          </a:xfrm>
          <a:prstGeom prst="arc">
            <a:avLst>
              <a:gd name="adj1" fmla="val 14820606"/>
              <a:gd name="adj2" fmla="val 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A8FD446-DBF4-417A-BD27-5195BB5693B0}"/>
              </a:ext>
            </a:extLst>
          </p:cNvPr>
          <p:cNvSpPr/>
          <p:nvPr/>
        </p:nvSpPr>
        <p:spPr>
          <a:xfrm rot="8570089">
            <a:off x="8642780" y="1329714"/>
            <a:ext cx="2116543" cy="2018654"/>
          </a:xfrm>
          <a:prstGeom prst="arc">
            <a:avLst>
              <a:gd name="adj1" fmla="val 15289655"/>
              <a:gd name="adj2" fmla="val 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80AE71-D70C-4E58-8F6D-E8024F36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47" y="3451798"/>
            <a:ext cx="6567876" cy="43944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53E2A372-62B9-4209-9965-B816478F0338}"/>
              </a:ext>
            </a:extLst>
          </p:cNvPr>
          <p:cNvSpPr/>
          <p:nvPr/>
        </p:nvSpPr>
        <p:spPr>
          <a:xfrm rot="8570089">
            <a:off x="7496443" y="1719973"/>
            <a:ext cx="2671334" cy="2937343"/>
          </a:xfrm>
          <a:prstGeom prst="arc">
            <a:avLst>
              <a:gd name="adj1" fmla="val 14651930"/>
              <a:gd name="adj2" fmla="val 44291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C859558-ABCA-4B53-BA66-7517E942A932}"/>
              </a:ext>
            </a:extLst>
          </p:cNvPr>
          <p:cNvSpPr/>
          <p:nvPr/>
        </p:nvSpPr>
        <p:spPr>
          <a:xfrm rot="8570089">
            <a:off x="9136418" y="1943738"/>
            <a:ext cx="1888106" cy="2514180"/>
          </a:xfrm>
          <a:prstGeom prst="arc">
            <a:avLst>
              <a:gd name="adj1" fmla="val 14926820"/>
              <a:gd name="adj2" fmla="val 2128612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B9A7DB-FECC-4E37-B4BD-AA7858F44CCD}"/>
              </a:ext>
            </a:extLst>
          </p:cNvPr>
          <p:cNvSpPr/>
          <p:nvPr/>
        </p:nvSpPr>
        <p:spPr>
          <a:xfrm>
            <a:off x="7990390" y="2612286"/>
            <a:ext cx="1169034" cy="399216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168F3B-D33F-4FD8-BAF0-7E0D6F40A4E4}"/>
              </a:ext>
            </a:extLst>
          </p:cNvPr>
          <p:cNvSpPr/>
          <p:nvPr/>
        </p:nvSpPr>
        <p:spPr>
          <a:xfrm>
            <a:off x="6203146" y="3479385"/>
            <a:ext cx="3413221" cy="399216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59A0F1-9653-4F4B-AEE1-F0A408B42008}"/>
              </a:ext>
            </a:extLst>
          </p:cNvPr>
          <p:cNvSpPr txBox="1"/>
          <p:nvPr/>
        </p:nvSpPr>
        <p:spPr>
          <a:xfrm>
            <a:off x="6333760" y="5041649"/>
            <a:ext cx="536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 ”</a:t>
            </a:r>
            <a:r>
              <a:rPr lang="ko-KR" altLang="en-US" dirty="0"/>
              <a:t>에서 서식을 만들고 해당 서식지정자에 값을 대입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FB45-0FD7-430E-A957-5C18259CDF7D}"/>
              </a:ext>
            </a:extLst>
          </p:cNvPr>
          <p:cNvCxnSpPr>
            <a:stCxn id="15" idx="2"/>
          </p:cNvCxnSpPr>
          <p:nvPr/>
        </p:nvCxnSpPr>
        <p:spPr>
          <a:xfrm flipH="1">
            <a:off x="6617482" y="3011502"/>
            <a:ext cx="1957425" cy="2030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B7A6D5-997D-478F-A239-F786A8E666DD}"/>
              </a:ext>
            </a:extLst>
          </p:cNvPr>
          <p:cNvCxnSpPr>
            <a:cxnSpLocks/>
          </p:cNvCxnSpPr>
          <p:nvPr/>
        </p:nvCxnSpPr>
        <p:spPr>
          <a:xfrm flipH="1">
            <a:off x="6642063" y="3889933"/>
            <a:ext cx="1300888" cy="1179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2F0441-E297-409F-920B-B2157B52776C}"/>
              </a:ext>
            </a:extLst>
          </p:cNvPr>
          <p:cNvSpPr/>
          <p:nvPr/>
        </p:nvSpPr>
        <p:spPr>
          <a:xfrm>
            <a:off x="1984811" y="3184310"/>
            <a:ext cx="1124691" cy="104552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17A5BB-019A-4419-A53B-86187BDA1404}"/>
              </a:ext>
            </a:extLst>
          </p:cNvPr>
          <p:cNvSpPr txBox="1"/>
          <p:nvPr/>
        </p:nvSpPr>
        <p:spPr>
          <a:xfrm>
            <a:off x="436204" y="4395318"/>
            <a:ext cx="289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데이터형식에 따라서 서식지정자가 달라짐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BAB3EF-0A05-40B0-82C4-418CDFF43DCC}"/>
              </a:ext>
            </a:extLst>
          </p:cNvPr>
          <p:cNvCxnSpPr/>
          <p:nvPr/>
        </p:nvCxnSpPr>
        <p:spPr>
          <a:xfrm flipH="1">
            <a:off x="1696583" y="4116278"/>
            <a:ext cx="329248" cy="31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8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A876-67E1-4ABF-BBFD-2D1C2A93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9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서식지정자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CCE0-20BC-497C-AD33-E16B294F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서식지정자의 구성</a:t>
            </a:r>
            <a:endParaRPr lang="en-US" altLang="ko-KR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(“%+5.3ld”,num);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2CA33-3327-494D-88AD-53BEA78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659B1-DE5E-4507-A243-437F04A7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51</a:t>
            </a:fld>
            <a:endParaRPr lang="en-US"/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FDA8F8AB-15BF-499E-B026-C64353F0B325}"/>
              </a:ext>
            </a:extLst>
          </p:cNvPr>
          <p:cNvSpPr/>
          <p:nvPr/>
        </p:nvSpPr>
        <p:spPr>
          <a:xfrm>
            <a:off x="2642205" y="2170316"/>
            <a:ext cx="6264696" cy="7237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CA3BF-D8C8-4164-AB44-2B430EDB246A}"/>
              </a:ext>
            </a:extLst>
          </p:cNvPr>
          <p:cNvSpPr/>
          <p:nvPr/>
        </p:nvSpPr>
        <p:spPr>
          <a:xfrm>
            <a:off x="2641822" y="2176428"/>
            <a:ext cx="720463" cy="717667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%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782FA7-8276-4CF5-A64C-B344DD79E537}"/>
              </a:ext>
            </a:extLst>
          </p:cNvPr>
          <p:cNvSpPr/>
          <p:nvPr/>
        </p:nvSpPr>
        <p:spPr>
          <a:xfrm>
            <a:off x="3360289" y="2176428"/>
            <a:ext cx="722076" cy="717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Flag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F6112-51EE-472E-9F45-95E17395F927}"/>
              </a:ext>
            </a:extLst>
          </p:cNvPr>
          <p:cNvSpPr/>
          <p:nvPr/>
        </p:nvSpPr>
        <p:spPr>
          <a:xfrm>
            <a:off x="4080369" y="2176428"/>
            <a:ext cx="1343754" cy="717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Minimum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Width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11313-6EB0-4F9F-BC77-762CF2B25450}"/>
              </a:ext>
            </a:extLst>
          </p:cNvPr>
          <p:cNvSpPr/>
          <p:nvPr/>
        </p:nvSpPr>
        <p:spPr>
          <a:xfrm>
            <a:off x="8114813" y="2176428"/>
            <a:ext cx="792088" cy="717667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501EBF-F144-41C8-BEF7-D5F935ED51A4}"/>
              </a:ext>
            </a:extLst>
          </p:cNvPr>
          <p:cNvSpPr/>
          <p:nvPr/>
        </p:nvSpPr>
        <p:spPr>
          <a:xfrm>
            <a:off x="5424123" y="2183273"/>
            <a:ext cx="1343754" cy="717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.Precision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6F631E-30D2-48F9-B4C7-D0F597844451}"/>
              </a:ext>
            </a:extLst>
          </p:cNvPr>
          <p:cNvSpPr/>
          <p:nvPr/>
        </p:nvSpPr>
        <p:spPr>
          <a:xfrm>
            <a:off x="6765881" y="2183273"/>
            <a:ext cx="1343754" cy="717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Size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68E8B-D976-449F-A0A8-319ABF39E9F2}"/>
              </a:ext>
            </a:extLst>
          </p:cNvPr>
          <p:cNvSpPr/>
          <p:nvPr/>
        </p:nvSpPr>
        <p:spPr>
          <a:xfrm>
            <a:off x="6132082" y="3377928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dirty="0"/>
              <a:t>%+5.3ld</a:t>
            </a:r>
            <a:endParaRPr kumimoji="1" lang="en-US" altLang="ko-KR" dirty="0"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06A30-AB2E-41EA-99D9-42D47A97B924}"/>
              </a:ext>
            </a:extLst>
          </p:cNvPr>
          <p:cNvCxnSpPr>
            <a:cxnSpLocks/>
          </p:cNvCxnSpPr>
          <p:nvPr/>
        </p:nvCxnSpPr>
        <p:spPr>
          <a:xfrm flipH="1" flipV="1">
            <a:off x="3074253" y="2750079"/>
            <a:ext cx="3168352" cy="80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79270-A977-40BB-9261-E7D39D105FA4}"/>
              </a:ext>
            </a:extLst>
          </p:cNvPr>
          <p:cNvCxnSpPr>
            <a:cxnSpLocks/>
          </p:cNvCxnSpPr>
          <p:nvPr/>
        </p:nvCxnSpPr>
        <p:spPr>
          <a:xfrm flipH="1" flipV="1">
            <a:off x="3851092" y="2731919"/>
            <a:ext cx="2597876" cy="73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289DB5-697F-4540-9F6C-D176BADA0A74}"/>
              </a:ext>
            </a:extLst>
          </p:cNvPr>
          <p:cNvCxnSpPr>
            <a:cxnSpLocks/>
          </p:cNvCxnSpPr>
          <p:nvPr/>
        </p:nvCxnSpPr>
        <p:spPr>
          <a:xfrm flipH="1" flipV="1">
            <a:off x="5092614" y="2762635"/>
            <a:ext cx="1505300" cy="72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46D29F-3EB9-4808-BDD8-6FCAA10D4C11}"/>
              </a:ext>
            </a:extLst>
          </p:cNvPr>
          <p:cNvCxnSpPr>
            <a:cxnSpLocks/>
          </p:cNvCxnSpPr>
          <p:nvPr/>
        </p:nvCxnSpPr>
        <p:spPr>
          <a:xfrm flipH="1" flipV="1">
            <a:off x="6334137" y="2793351"/>
            <a:ext cx="355005" cy="72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1488D-C1DB-4ACB-8618-9EC527CD1FF2}"/>
              </a:ext>
            </a:extLst>
          </p:cNvPr>
          <p:cNvCxnSpPr>
            <a:cxnSpLocks/>
          </p:cNvCxnSpPr>
          <p:nvPr/>
        </p:nvCxnSpPr>
        <p:spPr>
          <a:xfrm flipV="1">
            <a:off x="6935844" y="2834644"/>
            <a:ext cx="1325122" cy="65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98C36-1D84-44CB-8FFE-B9A71FE3997A}"/>
              </a:ext>
            </a:extLst>
          </p:cNvPr>
          <p:cNvCxnSpPr>
            <a:cxnSpLocks/>
          </p:cNvCxnSpPr>
          <p:nvPr/>
        </p:nvCxnSpPr>
        <p:spPr>
          <a:xfrm flipV="1">
            <a:off x="6827101" y="2762635"/>
            <a:ext cx="501570" cy="72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3FE51D-F091-4C38-82EE-C8CC797A3284}"/>
              </a:ext>
            </a:extLst>
          </p:cNvPr>
          <p:cNvSpPr txBox="1"/>
          <p:nvPr/>
        </p:nvSpPr>
        <p:spPr>
          <a:xfrm>
            <a:off x="4920585" y="1425961"/>
            <a:ext cx="22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width: </a:t>
            </a:r>
          </a:p>
          <a:p>
            <a:r>
              <a:rPr lang="ko-KR" altLang="en-US" dirty="0"/>
              <a:t>     최소 출력 넓이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6AFE140-DF84-48FF-83B2-FA80D82D5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93835"/>
              </p:ext>
            </p:extLst>
          </p:nvPr>
        </p:nvGraphicFramePr>
        <p:xfrm>
          <a:off x="514620" y="3429000"/>
          <a:ext cx="3523980" cy="238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9042">
                  <a:extLst>
                    <a:ext uri="{9D8B030D-6E8A-4147-A177-3AD203B41FA5}">
                      <a16:colId xmlns:a16="http://schemas.microsoft.com/office/drawing/2014/main" val="409330103"/>
                    </a:ext>
                  </a:extLst>
                </a:gridCol>
                <a:gridCol w="2854938">
                  <a:extLst>
                    <a:ext uri="{9D8B030D-6E8A-4147-A177-3AD203B41FA5}">
                      <a16:colId xmlns:a16="http://schemas.microsoft.com/office/drawing/2014/main" val="534430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의미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5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왼쪽으로 정렬하여 출력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3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부호를 포함하여 출력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9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오른쪽 정렬로 출력 시 </a:t>
                      </a:r>
                      <a:r>
                        <a:rPr lang="en-US" altLang="ko-KR" sz="1200" dirty="0"/>
                        <a:t>Minimum width</a:t>
                      </a:r>
                      <a:r>
                        <a:rPr lang="ko-KR" altLang="en-US" sz="1200" dirty="0"/>
                        <a:t>의 빈 공간을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으로 채워서 출력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51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공백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양수일 때 부호 생략</a:t>
                      </a:r>
                      <a:r>
                        <a:rPr lang="en-US" altLang="ko-KR" sz="1200" dirty="0"/>
                        <a:t>,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음수일 때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표시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03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지정된 진수 형식에 따라 </a:t>
                      </a:r>
                      <a:r>
                        <a:rPr lang="en-US" altLang="ko-KR" sz="1200" dirty="0"/>
                        <a:t>C</a:t>
                      </a:r>
                      <a:r>
                        <a:rPr lang="ko-KR" altLang="en-US" sz="1200" dirty="0"/>
                        <a:t>언어에서 사용되는 진수표현 형태로 값을 나타냄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4497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1E19AC4-0C57-431D-A34C-0B6036D402E4}"/>
              </a:ext>
            </a:extLst>
          </p:cNvPr>
          <p:cNvSpPr txBox="1"/>
          <p:nvPr/>
        </p:nvSpPr>
        <p:spPr>
          <a:xfrm>
            <a:off x="4442182" y="3852787"/>
            <a:ext cx="4138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실수의 출력에서는 소수점 이하의 몇 번째 자리까지 출력할 것인지 지정</a:t>
            </a:r>
            <a:endParaRPr lang="en-US" altLang="ko-KR" dirty="0"/>
          </a:p>
          <a:p>
            <a:r>
              <a:rPr lang="en-US" dirty="0"/>
              <a:t>-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의 출력에서는 화면에 최대 출력할 문자나 숫자의 개수를 의미</a:t>
            </a:r>
            <a:endParaRPr lang="en-US" dirty="0"/>
          </a:p>
        </p:txBody>
      </p:sp>
      <p:graphicFrame>
        <p:nvGraphicFramePr>
          <p:cNvPr id="34" name="Table 35">
            <a:extLst>
              <a:ext uri="{FF2B5EF4-FFF2-40B4-BE49-F238E27FC236}">
                <a16:creationId xmlns:a16="http://schemas.microsoft.com/office/drawing/2014/main" id="{FAF052C9-EC92-4D3E-9880-C748F51A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25135"/>
              </p:ext>
            </p:extLst>
          </p:nvPr>
        </p:nvGraphicFramePr>
        <p:xfrm>
          <a:off x="8759334" y="3293511"/>
          <a:ext cx="3060614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93">
                  <a:extLst>
                    <a:ext uri="{9D8B030D-6E8A-4147-A177-3AD203B41FA5}">
                      <a16:colId xmlns:a16="http://schemas.microsoft.com/office/drawing/2014/main" val="1190000243"/>
                    </a:ext>
                  </a:extLst>
                </a:gridCol>
                <a:gridCol w="2429021">
                  <a:extLst>
                    <a:ext uri="{9D8B030D-6E8A-4147-A177-3AD203B41FA5}">
                      <a16:colId xmlns:a16="http://schemas.microsoft.com/office/drawing/2014/main" val="358132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의미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3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“%d, %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, %u, %o, %x” 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sz="1200" dirty="0"/>
                        <a:t> </a:t>
                      </a:r>
                      <a:r>
                        <a:rPr lang="ko-KR" altLang="en-US" sz="1200" dirty="0"/>
                        <a:t>함께 </a:t>
                      </a:r>
                      <a:r>
                        <a:rPr lang="en-US" sz="1200" dirty="0"/>
                        <a:t>Short int</a:t>
                      </a:r>
                      <a:r>
                        <a:rPr lang="ko-KR" altLang="en-US" sz="1200" dirty="0"/>
                        <a:t>자료형 출력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47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“%d, %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, %u, %o, %x” </a:t>
                      </a:r>
                      <a:r>
                        <a:rPr lang="ko-KR" altLang="en-US" sz="1200" dirty="0"/>
                        <a:t>와 함께</a:t>
                      </a:r>
                      <a:r>
                        <a:rPr lang="en-US" sz="1200" dirty="0"/>
                        <a:t> Long</a:t>
                      </a:r>
                      <a:r>
                        <a:rPr lang="ko-KR" altLang="en-US" sz="1200" dirty="0"/>
                        <a:t> 자료형 출력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%f 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double </a:t>
                      </a:r>
                      <a:r>
                        <a:rPr lang="ko-KR" altLang="en-US" sz="1200" dirty="0"/>
                        <a:t>형식 출력 </a:t>
                      </a:r>
                      <a:r>
                        <a:rPr lang="en-US" altLang="ko-KR" sz="1200" dirty="0"/>
                        <a:t>“%</a:t>
                      </a:r>
                      <a:r>
                        <a:rPr lang="en-US" altLang="ko-KR" sz="1200" dirty="0" err="1"/>
                        <a:t>lf</a:t>
                      </a:r>
                      <a:r>
                        <a:rPr lang="en-US" altLang="ko-KR" sz="12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386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 </a:t>
                      </a:r>
                      <a:r>
                        <a:rPr lang="en-US" sz="1200" dirty="0" err="1"/>
                        <a:t>long</a:t>
                      </a:r>
                      <a:r>
                        <a:rPr lang="en-US" sz="1200" dirty="0"/>
                        <a:t> int </a:t>
                      </a:r>
                      <a:r>
                        <a:rPr lang="ko-KR" altLang="en-US" sz="1200" dirty="0"/>
                        <a:t>자료형 출력 </a:t>
                      </a:r>
                      <a:r>
                        <a:rPr lang="en-US" altLang="ko-KR" sz="1200" dirty="0"/>
                        <a:t>“%</a:t>
                      </a:r>
                      <a:r>
                        <a:rPr lang="en-US" altLang="ko-KR" sz="1200" dirty="0" err="1"/>
                        <a:t>lld</a:t>
                      </a:r>
                      <a:r>
                        <a:rPr lang="en-US" altLang="ko-KR" sz="1200" dirty="0"/>
                        <a:t>”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2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double</a:t>
                      </a:r>
                      <a:r>
                        <a:rPr lang="ko-KR" altLang="en-US" sz="1200" dirty="0"/>
                        <a:t> 자료 형식 출력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7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5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A10A-4F95-4A9E-8540-826B0D97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서식지정자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9EFFE6-0025-47A4-91C8-A0D9B70F4C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47712" y="1080346"/>
          <a:ext cx="4612876" cy="5053016"/>
        </p:xfrm>
        <a:graphic>
          <a:graphicData uri="http://schemas.openxmlformats.org/drawingml/2006/table">
            <a:tbl>
              <a:tblPr/>
              <a:tblGrid>
                <a:gridCol w="2306438">
                  <a:extLst>
                    <a:ext uri="{9D8B030D-6E8A-4147-A177-3AD203B41FA5}">
                      <a16:colId xmlns:a16="http://schemas.microsoft.com/office/drawing/2014/main" val="1028746332"/>
                    </a:ext>
                  </a:extLst>
                </a:gridCol>
                <a:gridCol w="2306438">
                  <a:extLst>
                    <a:ext uri="{9D8B030D-6E8A-4147-A177-3AD203B41FA5}">
                      <a16:colId xmlns:a16="http://schemas.microsoft.com/office/drawing/2014/main" val="1760336194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Data Type</a:t>
                      </a:r>
                    </a:p>
                  </a:txBody>
                  <a:tcPr marL="57368" marR="45895" marT="86053" marB="80316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Format Specifier</a:t>
                      </a:r>
                    </a:p>
                  </a:txBody>
                  <a:tcPr marL="57368" marR="45895" marT="86053" marB="80316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33635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%d, %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endParaRPr lang="en-US" sz="1600" dirty="0">
                        <a:effectLst/>
                      </a:endParaRP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32118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%c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358317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%f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14750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double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%lf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41419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short 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%hd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57921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unsigned 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%u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70974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long 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%li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60099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long long 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%lli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35518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unsigned long 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%lu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87606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unsigned long long int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%llu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01947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signed char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%c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12275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unsigned char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%c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80286"/>
                  </a:ext>
                </a:extLst>
              </a:tr>
              <a:tr h="356832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long double</a:t>
                      </a: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%</a:t>
                      </a:r>
                      <a:r>
                        <a:rPr lang="en-US" sz="1600" dirty="0" err="1">
                          <a:effectLst/>
                        </a:rPr>
                        <a:t>Lf</a:t>
                      </a:r>
                      <a:endParaRPr lang="en-US" sz="1600" dirty="0">
                        <a:effectLst/>
                      </a:endParaRPr>
                    </a:p>
                  </a:txBody>
                  <a:tcPr marL="57368" marR="45895" marT="57368" marB="516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7491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2225D-28F2-4199-A8FA-65F5C38A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E0B0D-ED1B-4AA1-B22F-B354C761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0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E87-9FBF-4880-9E83-CB787EFF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서식지정자 활용 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3EE9D-0997-43F5-BDC1-4DADA05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D5BC1-7FFF-47BE-BB4D-7A34D852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A0EFF-E9FB-4AAE-9963-604C6AF3DCF7}"/>
              </a:ext>
            </a:extLst>
          </p:cNvPr>
          <p:cNvSpPr/>
          <p:nvPr/>
        </p:nvSpPr>
        <p:spPr>
          <a:xfrm>
            <a:off x="1482524" y="1048308"/>
            <a:ext cx="827149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"integer-float-double: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"%d-%f-%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,&amp;num,&amp;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"integer:%d, float:%f, double:%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,num,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C8E3D-945E-4BD8-9633-16D16E21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66" y="5114809"/>
            <a:ext cx="5989442" cy="618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48AEE-F114-4995-8490-918B75B18149}"/>
              </a:ext>
            </a:extLst>
          </p:cNvPr>
          <p:cNvSpPr txBox="1"/>
          <p:nvPr/>
        </p:nvSpPr>
        <p:spPr>
          <a:xfrm>
            <a:off x="1204754" y="4817646"/>
            <a:ext cx="218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67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96FB-FC7C-46AC-854E-A0E7695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데이터형식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F9A2-F7CA-4E63-A4A9-C8E903CE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컴퓨터에서 데이터를 표현</a:t>
            </a:r>
            <a:r>
              <a:rPr lang="en-US" altLang="ko-KR" dirty="0"/>
              <a:t>/</a:t>
            </a:r>
            <a:r>
              <a:rPr lang="ko-KR" altLang="en-US" dirty="0"/>
              <a:t>저장 하기위한 형식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언어의 기본 자료형</a:t>
            </a:r>
            <a:r>
              <a:rPr lang="en-US" altLang="ko-KR" dirty="0"/>
              <a:t>(primary datatype)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C00000"/>
                </a:solidFill>
              </a:rPr>
              <a:t>정수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실수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문자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37C42-4473-46E9-AFBE-1B0AD345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39E68-4E5C-40CF-B590-CA6DEF85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4" descr="Image result for data types in c">
            <a:extLst>
              <a:ext uri="{FF2B5EF4-FFF2-40B4-BE49-F238E27FC236}">
                <a16:creationId xmlns:a16="http://schemas.microsoft.com/office/drawing/2014/main" id="{C7C45379-1B50-4473-A52D-DD054854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57" y="2408445"/>
            <a:ext cx="5926238" cy="431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B052EA-37E8-453C-B13F-34F6304FE168}"/>
              </a:ext>
            </a:extLst>
          </p:cNvPr>
          <p:cNvSpPr/>
          <p:nvPr/>
        </p:nvSpPr>
        <p:spPr>
          <a:xfrm>
            <a:off x="3260203" y="3804213"/>
            <a:ext cx="2538713" cy="28165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082F0-D922-4DEB-8C30-D27185C5641E}"/>
              </a:ext>
            </a:extLst>
          </p:cNvPr>
          <p:cNvCxnSpPr/>
          <p:nvPr/>
        </p:nvCxnSpPr>
        <p:spPr>
          <a:xfrm flipV="1">
            <a:off x="4402238" y="1292506"/>
            <a:ext cx="1535575" cy="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3226F0-DE05-4C5F-ADEB-27F83E6A4CBE}"/>
              </a:ext>
            </a:extLst>
          </p:cNvPr>
          <p:cNvSpPr txBox="1"/>
          <p:nvPr/>
        </p:nvSpPr>
        <p:spPr>
          <a:xfrm>
            <a:off x="5937813" y="870494"/>
            <a:ext cx="324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컴퓨터에게 어떤 자료를 사용할 것인지 알려주는 역할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C49CB3B-54DB-4FCD-B7EE-2E762D14FF8E}"/>
              </a:ext>
            </a:extLst>
          </p:cNvPr>
          <p:cNvSpPr/>
          <p:nvPr/>
        </p:nvSpPr>
        <p:spPr>
          <a:xfrm rot="13456991">
            <a:off x="2782668" y="2021782"/>
            <a:ext cx="1832002" cy="2199298"/>
          </a:xfrm>
          <a:prstGeom prst="arc">
            <a:avLst>
              <a:gd name="adj1" fmla="val 15378323"/>
              <a:gd name="adj2" fmla="val 100852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9EA5E0-DC33-49A8-9099-C0110E21C1EF}"/>
              </a:ext>
            </a:extLst>
          </p:cNvPr>
          <p:cNvCxnSpPr/>
          <p:nvPr/>
        </p:nvCxnSpPr>
        <p:spPr>
          <a:xfrm>
            <a:off x="2842874" y="2314168"/>
            <a:ext cx="38006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61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08EB-44E7-4D42-8574-41C500FA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데이터형식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BE98-7523-463F-82DC-A5E7DED9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정수</a:t>
            </a:r>
            <a:r>
              <a:rPr lang="en-US" altLang="ko-KR" dirty="0"/>
              <a:t>(Integer)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long int(unsigned long int)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short int(unsigned short int)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int(unsigned int)</a:t>
            </a:r>
          </a:p>
          <a:p>
            <a:pPr>
              <a:defRPr/>
            </a:pPr>
            <a:r>
              <a:rPr lang="ko-KR" altLang="en-US" dirty="0"/>
              <a:t>실수</a:t>
            </a:r>
            <a:r>
              <a:rPr lang="en-US" altLang="ko-KR" dirty="0"/>
              <a:t>(real number)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endParaRPr lang="en-US" dirty="0"/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endParaRPr lang="en-US" dirty="0"/>
          </a:p>
          <a:p>
            <a:pPr>
              <a:defRPr/>
            </a:pPr>
            <a:r>
              <a:rPr lang="ko-KR" altLang="en-US" dirty="0">
                <a:latin typeface="Courier New" pitchFamily="49" charset="0"/>
                <a:cs typeface="Courier New" pitchFamily="49" charset="0"/>
              </a:rPr>
              <a:t>문자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/>
              <a:t>character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>
              <a:defRPr/>
            </a:pPr>
            <a:r>
              <a:rPr lang="ko-KR" altLang="en-US" dirty="0">
                <a:latin typeface="Courier New" pitchFamily="49" charset="0"/>
                <a:cs typeface="Courier New" pitchFamily="49" charset="0"/>
              </a:rPr>
              <a:t>논리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/>
              <a:t>logic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_Bool</a:t>
            </a:r>
            <a:r>
              <a:rPr lang="en-US" dirty="0"/>
              <a:t> (C99)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BCF3A-D127-4342-B99E-B2415481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47FCE-7DD8-403D-B94A-45B958F6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7F0A-BA76-446E-90BD-60E4A46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(integer)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0E8D-F5E5-47A4-8926-B7316C13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정수는 </a:t>
            </a:r>
            <a:r>
              <a:rPr lang="en-US" altLang="ko-KR" dirty="0"/>
              <a:t>signed(</a:t>
            </a:r>
            <a:r>
              <a:rPr lang="ko-KR" altLang="en-US" dirty="0"/>
              <a:t>부호형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unsigned(</a:t>
            </a:r>
            <a:r>
              <a:rPr lang="ko-KR" altLang="en-US" dirty="0"/>
              <a:t>비부호형</a:t>
            </a:r>
            <a:r>
              <a:rPr lang="en-US" altLang="ko-KR" dirty="0"/>
              <a:t>)</a:t>
            </a:r>
            <a:r>
              <a:rPr lang="ko-KR" altLang="en-US" dirty="0"/>
              <a:t>로 나누어짐</a:t>
            </a:r>
            <a:endParaRPr lang="en-US" altLang="ko-KR" dirty="0"/>
          </a:p>
          <a:p>
            <a:pPr lvl="1"/>
            <a:r>
              <a:rPr lang="en-US" dirty="0"/>
              <a:t>Signed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는 부호비트로 </a:t>
            </a:r>
            <a:r>
              <a:rPr lang="en-US" altLang="ko-KR" dirty="0"/>
              <a:t>+(positive),</a:t>
            </a:r>
            <a:r>
              <a:rPr lang="ko-KR" altLang="en-US" dirty="0"/>
              <a:t> </a:t>
            </a:r>
            <a:r>
              <a:rPr lang="en-US" altLang="ko-KR" dirty="0"/>
              <a:t>-(negative)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dirty="0"/>
              <a:t>Unsigned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는 </a:t>
            </a:r>
            <a:r>
              <a:rPr lang="en-US" altLang="ko-KR" dirty="0"/>
              <a:t>0~(positive)</a:t>
            </a:r>
            <a:r>
              <a:rPr lang="ko-KR" altLang="en-US" dirty="0"/>
              <a:t>의 숫자만 표현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ko-KR" altLang="en-US" u="sng" dirty="0">
                <a:solidFill>
                  <a:srgbClr val="FF0000"/>
                </a:solidFill>
              </a:rPr>
              <a:t>정수의 기본 형식은 </a:t>
            </a:r>
            <a:r>
              <a:rPr lang="en-US" altLang="ko-KR" u="sng" dirty="0">
                <a:solidFill>
                  <a:srgbClr val="FF0000"/>
                </a:solidFill>
              </a:rPr>
              <a:t>signed int(4byte)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9D5D0-EF15-43DE-BFA0-BE2F10B8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2D130-895F-4E57-BB4B-F1C98178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56</a:t>
            </a:fld>
            <a:endParaRPr lang="en-US"/>
          </a:p>
        </p:txBody>
      </p:sp>
      <p:pic>
        <p:nvPicPr>
          <p:cNvPr id="1026" name="Picture 2" descr="Image result for signed unsigned integer c">
            <a:extLst>
              <a:ext uri="{FF2B5EF4-FFF2-40B4-BE49-F238E27FC236}">
                <a16:creationId xmlns:a16="http://schemas.microsoft.com/office/drawing/2014/main" id="{0EE0C9E4-88A6-458B-AE76-481103B5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19" y="1482804"/>
            <a:ext cx="2209493" cy="12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oup 41">
            <a:extLst>
              <a:ext uri="{FF2B5EF4-FFF2-40B4-BE49-F238E27FC236}">
                <a16:creationId xmlns:a16="http://schemas.microsoft.com/office/drawing/2014/main" id="{1EDAD4BE-63B4-40A9-AAC9-E7CC4F23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41210"/>
              </p:ext>
            </p:extLst>
          </p:nvPr>
        </p:nvGraphicFramePr>
        <p:xfrm>
          <a:off x="2577297" y="3338830"/>
          <a:ext cx="6744181" cy="301752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19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Smallest Value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Largest Value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short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(2byte)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-32,768(-2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32,767(2</a:t>
                      </a:r>
                      <a:r>
                        <a:rPr kumimoji="1" lang="en-US" altLang="ko-KR" sz="1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short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65,535(2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(4byte)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-2,147,483,648(-2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2,147,483,647(2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4,294,967,295(2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(4byte)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-2,147,483,648(-2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2,147,483,647(2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long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4,294,967,295(2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int(8Byte)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  (-2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  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long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  (2</a:t>
                      </a:r>
                      <a:r>
                        <a:rPr kumimoji="1" lang="en-US" altLang="ko-KR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64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휴먼매직체" pitchFamily="18" charset="-127"/>
                        <a:cs typeface="Calibri Light" panose="020F030202020403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70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11F0-B8DE-4B92-9C82-0465619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(integer)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B39C-2EE7-413F-84ED-8850FBEA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정수는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(octal), 10</a:t>
            </a:r>
            <a:r>
              <a:rPr lang="ko-KR" altLang="en-US" dirty="0"/>
              <a:t>진수</a:t>
            </a:r>
            <a:r>
              <a:rPr lang="en-US" altLang="ko-KR" dirty="0"/>
              <a:t>(decimal), 16</a:t>
            </a:r>
            <a:r>
              <a:rPr lang="ko-KR" altLang="en-US" dirty="0"/>
              <a:t>진수</a:t>
            </a:r>
            <a:r>
              <a:rPr lang="en-US" altLang="ko-KR" dirty="0"/>
              <a:t>(Hexadecimal)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진수는 </a:t>
            </a:r>
            <a:r>
              <a:rPr lang="en-US" altLang="ko-KR" dirty="0">
                <a:solidFill>
                  <a:srgbClr val="FF0000"/>
                </a:solidFill>
              </a:rPr>
              <a:t>‘0</a:t>
            </a:r>
            <a:r>
              <a:rPr lang="ko-KR" altLang="en-US" dirty="0">
                <a:solidFill>
                  <a:srgbClr val="FF0000"/>
                </a:solidFill>
              </a:rPr>
              <a:t>으로 시작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진수는 </a:t>
            </a:r>
            <a:r>
              <a:rPr lang="en-US" altLang="ko-KR" dirty="0">
                <a:solidFill>
                  <a:srgbClr val="FF0000"/>
                </a:solidFill>
              </a:rPr>
              <a:t>‘0</a:t>
            </a:r>
            <a:r>
              <a:rPr lang="ko-KR" altLang="en-US" dirty="0">
                <a:solidFill>
                  <a:srgbClr val="FF0000"/>
                </a:solidFill>
              </a:rPr>
              <a:t>으로 시작하지 않음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>
                <a:solidFill>
                  <a:srgbClr val="FF0000"/>
                </a:solidFill>
              </a:rPr>
              <a:t>‘0x</a:t>
            </a:r>
            <a:r>
              <a:rPr lang="ko-KR" altLang="en-US" dirty="0">
                <a:solidFill>
                  <a:srgbClr val="FF0000"/>
                </a:solidFill>
              </a:rPr>
              <a:t>로 시작 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</a:p>
          <a:p>
            <a:r>
              <a:rPr lang="ko-KR" altLang="en-US" dirty="0" err="1"/>
              <a:t>출력예시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D2A24-57CE-4208-939E-7155959C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36AA3-38C3-4A03-97A9-C471686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Group 129">
            <a:extLst>
              <a:ext uri="{FF2B5EF4-FFF2-40B4-BE49-F238E27FC236}">
                <a16:creationId xmlns:a16="http://schemas.microsoft.com/office/drawing/2014/main" id="{A208D584-BFD6-4755-AD9F-01C84882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24661"/>
              </p:ext>
            </p:extLst>
          </p:nvPr>
        </p:nvGraphicFramePr>
        <p:xfrm>
          <a:off x="1019199" y="3247754"/>
          <a:ext cx="6840760" cy="284572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1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 Type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Conv. specification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short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hd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short int s = 5;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hd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\t”, s) 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%ld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 = 5;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(“%ld\t”, l) ; 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lld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 = 5;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lld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\t”, l) ; 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%u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u = 12;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(“%u\t”, u) 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순서도: 문서 23">
            <a:extLst>
              <a:ext uri="{FF2B5EF4-FFF2-40B4-BE49-F238E27FC236}">
                <a16:creationId xmlns:a16="http://schemas.microsoft.com/office/drawing/2014/main" id="{9533D3B6-C0FE-4FCA-A5C9-3A66F0F024EA}"/>
              </a:ext>
            </a:extLst>
          </p:cNvPr>
          <p:cNvSpPr/>
          <p:nvPr/>
        </p:nvSpPr>
        <p:spPr>
          <a:xfrm>
            <a:off x="7714812" y="4851532"/>
            <a:ext cx="3492066" cy="72008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Calibri Light" panose="020F0302020204030204" pitchFamily="34" charset="0"/>
                <a:ea typeface="휴먼매직체" pitchFamily="18" charset="-127"/>
                <a:cs typeface="Calibri Light" panose="020F0302020204030204" pitchFamily="34" charset="0"/>
              </a:rPr>
              <a:t>[output]</a:t>
            </a:r>
          </a:p>
          <a:p>
            <a:pPr algn="ctr"/>
            <a:r>
              <a:rPr lang="en-US" altLang="ko-KR" sz="1600" dirty="0">
                <a:solidFill>
                  <a:schemeClr val="tx2"/>
                </a:solidFill>
                <a:latin typeface="Calibri Light" panose="020F0302020204030204" pitchFamily="34" charset="0"/>
                <a:ea typeface="휴먼매직체" pitchFamily="18" charset="-127"/>
                <a:cs typeface="Calibri Light" panose="020F0302020204030204" pitchFamily="34" charset="0"/>
              </a:rPr>
              <a:t>5	5	5	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ED19-4E75-4323-812E-C0470086A25A}"/>
              </a:ext>
            </a:extLst>
          </p:cNvPr>
          <p:cNvSpPr txBox="1"/>
          <p:nvPr/>
        </p:nvSpPr>
        <p:spPr>
          <a:xfrm>
            <a:off x="7007511" y="1863838"/>
            <a:ext cx="27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0758   255   0xaf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513293B-E4BE-450A-9834-1BAEAE3247DC}"/>
              </a:ext>
            </a:extLst>
          </p:cNvPr>
          <p:cNvCxnSpPr>
            <a:cxnSpLocks/>
          </p:cNvCxnSpPr>
          <p:nvPr/>
        </p:nvCxnSpPr>
        <p:spPr>
          <a:xfrm rot="10800000">
            <a:off x="4567667" y="1712485"/>
            <a:ext cx="2751867" cy="246325"/>
          </a:xfrm>
          <a:prstGeom prst="bentConnector3">
            <a:avLst>
              <a:gd name="adj1" fmla="val -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FEA562-0C18-4EA2-8B92-6A52D188C8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11656" y="2110163"/>
            <a:ext cx="4075616" cy="436681"/>
          </a:xfrm>
          <a:prstGeom prst="bentConnector3">
            <a:avLst>
              <a:gd name="adj1" fmla="val 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72F6764-1C81-4B95-8A22-1D86780ADD9E}"/>
              </a:ext>
            </a:extLst>
          </p:cNvPr>
          <p:cNvCxnSpPr/>
          <p:nvPr/>
        </p:nvCxnSpPr>
        <p:spPr>
          <a:xfrm rot="10800000" flipV="1">
            <a:off x="5789755" y="2149490"/>
            <a:ext cx="2110488" cy="30336"/>
          </a:xfrm>
          <a:prstGeom prst="bentConnector3">
            <a:avLst>
              <a:gd name="adj1" fmla="val -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A822-4EC8-4D9B-B764-3C8395F2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실수</a:t>
            </a:r>
            <a:r>
              <a:rPr lang="en-US" altLang="ko-KR" dirty="0"/>
              <a:t>(float)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67E2-634F-4308-8407-6A611889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4447"/>
            <a:ext cx="11025852" cy="5052516"/>
          </a:xfrm>
        </p:spPr>
        <p:txBody>
          <a:bodyPr/>
          <a:lstStyle/>
          <a:p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에서 실수를 표현하는 데이터형식 </a:t>
            </a:r>
            <a:r>
              <a:rPr lang="en-US" altLang="ko-KR" dirty="0"/>
              <a:t>float, double, long double</a:t>
            </a:r>
            <a:r>
              <a:rPr lang="ko-KR" altLang="en-US" dirty="0"/>
              <a:t>로 형식을 구분</a:t>
            </a:r>
            <a:endParaRPr lang="en-US" altLang="ko-KR" dirty="0"/>
          </a:p>
          <a:p>
            <a:pPr lvl="2"/>
            <a:r>
              <a:rPr lang="en-US" altLang="ko-KR" dirty="0"/>
              <a:t>float: </a:t>
            </a:r>
            <a:r>
              <a:rPr lang="ko-KR" altLang="en-US" dirty="0"/>
              <a:t>소수의 정밀도가 중요하지 않은 데이터를 다룰 때</a:t>
            </a:r>
            <a:r>
              <a:rPr lang="en-US" altLang="ko-KR" dirty="0"/>
              <a:t>(</a:t>
            </a:r>
            <a:r>
              <a:rPr lang="en-US" dirty="0"/>
              <a:t>Single-precision floating-point)</a:t>
            </a:r>
            <a:endParaRPr lang="en-US" altLang="ko-KR" dirty="0"/>
          </a:p>
          <a:p>
            <a:pPr lvl="2"/>
            <a:r>
              <a:rPr lang="en-US" altLang="ko-KR" dirty="0"/>
              <a:t>double: </a:t>
            </a:r>
            <a:r>
              <a:rPr lang="ko-KR" altLang="en-US" dirty="0"/>
              <a:t>소수의 정밀도가 중요한 데이터를 다룰 때</a:t>
            </a:r>
            <a:r>
              <a:rPr lang="en-US" altLang="ko-KR" dirty="0"/>
              <a:t>(</a:t>
            </a:r>
            <a:r>
              <a:rPr lang="en-US" dirty="0"/>
              <a:t>Double-precision floating-point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long double:  </a:t>
            </a:r>
            <a:r>
              <a:rPr lang="ko-KR" altLang="en-US" dirty="0"/>
              <a:t>거의 사용되지 않음</a:t>
            </a:r>
            <a:r>
              <a:rPr lang="en-US" altLang="ko-KR" dirty="0"/>
              <a:t>(</a:t>
            </a:r>
            <a:r>
              <a:rPr lang="en-US" dirty="0"/>
              <a:t>Extended-precision floating-point)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EBDA9-566B-4C36-A74C-C735C398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909AE-E5D4-4E25-ACD1-E0723CB6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7" name="Group 92">
            <a:extLst>
              <a:ext uri="{FF2B5EF4-FFF2-40B4-BE49-F238E27FC236}">
                <a16:creationId xmlns:a16="http://schemas.microsoft.com/office/drawing/2014/main" id="{37F1C64D-5661-4F78-8B4B-3150B9D40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50792"/>
              </p:ext>
            </p:extLst>
          </p:nvPr>
        </p:nvGraphicFramePr>
        <p:xfrm>
          <a:off x="2757437" y="3289960"/>
          <a:ext cx="6733803" cy="1432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6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형식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최솟값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최댓값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Precision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3.40 * 10</a:t>
                      </a:r>
                      <a:r>
                        <a:rPr kumimoji="1" lang="en-US" altLang="ko-KR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-38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3.40 * 10</a:t>
                      </a:r>
                      <a:r>
                        <a:rPr kumimoji="1" lang="en-US" altLang="ko-KR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digits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1.79 * 10</a:t>
                      </a:r>
                      <a:r>
                        <a:rPr kumimoji="1" lang="en-US" altLang="ko-KR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-308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1.79 * 10</a:t>
                      </a:r>
                      <a:r>
                        <a:rPr kumimoji="1" lang="en-US" altLang="ko-KR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 digits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double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3.40*10</a:t>
                      </a:r>
                      <a:r>
                        <a:rPr kumimoji="1" lang="en-US" altLang="ko-KR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-4932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1.7*10</a:t>
                      </a:r>
                      <a:r>
                        <a:rPr kumimoji="1" lang="en-US" altLang="ko-KR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4932</a:t>
                      </a:r>
                      <a:endParaRPr kumimoji="1" lang="en-US" altLang="ko-KR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19 digits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07231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34B167-463E-4B69-9467-3F978AFC3547}"/>
              </a:ext>
            </a:extLst>
          </p:cNvPr>
          <p:cNvSpPr txBox="1"/>
          <p:nvPr/>
        </p:nvSpPr>
        <p:spPr>
          <a:xfrm>
            <a:off x="5660021" y="4934674"/>
            <a:ext cx="555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의 경우 시스템</a:t>
            </a:r>
            <a:r>
              <a:rPr lang="en-US" altLang="ko-KR" dirty="0"/>
              <a:t>(CPU, 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  <a:r>
              <a:rPr lang="ko-KR" altLang="en-US" dirty="0"/>
              <a:t>에 따라 차이가 많이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16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28-B581-43F3-B315-19238BC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실수</a:t>
            </a:r>
            <a:r>
              <a:rPr lang="en-US" altLang="ko-KR" dirty="0"/>
              <a:t>(float)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C5CF-9AF9-4ECE-A710-F4368044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46F14-3792-470A-9E2E-CC2115AE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E6CC-9FF8-43CA-99D6-83903FBD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Group 37">
            <a:extLst>
              <a:ext uri="{FF2B5EF4-FFF2-40B4-BE49-F238E27FC236}">
                <a16:creationId xmlns:a16="http://schemas.microsoft.com/office/drawing/2014/main" id="{EEEFD4AD-E778-494F-81A6-D1987C9E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24839"/>
              </p:ext>
            </p:extLst>
          </p:nvPr>
        </p:nvGraphicFramePr>
        <p:xfrm>
          <a:off x="1847528" y="1961289"/>
          <a:ext cx="8496944" cy="24641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1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 Type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Conv. 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specifiers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%f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 s = 5.12345;     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(“%f\t”, s) 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%e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 s = 0.000005;    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(“%e\t”, s) ; 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%g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 s = 0.000005;    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(“%g\t”, s) 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%lf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double s = 5.12345;    </a:t>
                      </a: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(“%lf\t”, s) 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long double 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%Lf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 double s = 5.12345;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printf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(“%Lf\n”, s) ;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Yu Gothic UI Semilight" panose="020B0400000000000000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AF2B48-FEE5-4DE2-930A-92EDEB7420C6}"/>
              </a:ext>
            </a:extLst>
          </p:cNvPr>
          <p:cNvSpPr/>
          <p:nvPr/>
        </p:nvSpPr>
        <p:spPr>
          <a:xfrm>
            <a:off x="5443804" y="4574580"/>
            <a:ext cx="6064627" cy="57284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2"/>
                </a:solidFill>
                <a:latin typeface="Calibri Light" panose="020F0302020204030204" pitchFamily="34" charset="0"/>
                <a:ea typeface="휴먼매직체" pitchFamily="18" charset="-127"/>
                <a:cs typeface="Calibri Light" panose="020F0302020204030204" pitchFamily="34" charset="0"/>
              </a:rPr>
              <a:t>[output]</a:t>
            </a:r>
          </a:p>
          <a:p>
            <a:pPr>
              <a:defRPr/>
            </a:pPr>
            <a:r>
              <a:rPr lang="en-US" altLang="ko-KR" sz="1500" dirty="0">
                <a:solidFill>
                  <a:schemeClr val="tx2"/>
                </a:solidFill>
                <a:latin typeface="Calibri Light" panose="020F0302020204030204" pitchFamily="34" charset="0"/>
                <a:ea typeface="휴먼매직체" pitchFamily="18" charset="-127"/>
                <a:cs typeface="Calibri Light" panose="020F0302020204030204" pitchFamily="34" charset="0"/>
              </a:rPr>
              <a:t>5.123450 	 5.000000e-006	5e-006	5.123450	    5.123450</a:t>
            </a:r>
          </a:p>
        </p:txBody>
      </p:sp>
    </p:spTree>
    <p:extLst>
      <p:ext uri="{BB962C8B-B14F-4D97-AF65-F5344CB8AC3E}">
        <p14:creationId xmlns:p14="http://schemas.microsoft.com/office/powerpoint/2010/main" val="21236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A01-F1ED-40EF-BE39-F8490A52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216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개발환경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AAB1-3BC6-455B-A4E0-71B6CEDB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4" y="1215342"/>
            <a:ext cx="10515600" cy="4961621"/>
          </a:xfrm>
        </p:spPr>
        <p:txBody>
          <a:bodyPr/>
          <a:lstStyle/>
          <a:p>
            <a:r>
              <a:rPr lang="en-US" dirty="0"/>
              <a:t>Editor:</a:t>
            </a:r>
            <a:r>
              <a:rPr lang="ko-KR" altLang="en-US" dirty="0"/>
              <a:t> </a:t>
            </a:r>
            <a:r>
              <a:rPr lang="en-US" altLang="ko-KR" dirty="0"/>
              <a:t>Visual Studio Code(VS Code)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altLang="ko-KR" dirty="0"/>
          </a:p>
          <a:p>
            <a:r>
              <a:rPr lang="en-US" dirty="0"/>
              <a:t>OS: windows 10</a:t>
            </a:r>
          </a:p>
          <a:p>
            <a:r>
              <a:rPr lang="en-US" dirty="0"/>
              <a:t>Compiler: mingw-w64 GCC</a:t>
            </a:r>
          </a:p>
          <a:p>
            <a:pPr lvl="1"/>
            <a:r>
              <a:rPr lang="en-US" u="sng" dirty="0">
                <a:hlinkClick r:id="rId3"/>
              </a:rPr>
              <a:t>https://sourceforge.net/projects/mingw-w64/</a:t>
            </a:r>
            <a:r>
              <a:rPr lang="en-US" dirty="0"/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E4FBA-CA0B-4339-9379-AD4E6132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DDD84-C299-433F-BF52-35BD13B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A947-7086-47EC-ADD7-365C73AE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D5D5-318D-4BE8-AC54-729E081B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(char): </a:t>
            </a:r>
          </a:p>
          <a:p>
            <a:pPr lvl="1"/>
            <a:r>
              <a:rPr lang="ko-KR" altLang="en-US" dirty="0"/>
              <a:t>문자 하나만 있는 경우</a:t>
            </a:r>
            <a:r>
              <a:rPr lang="en-US" altLang="ko-KR" dirty="0"/>
              <a:t>, 1byte</a:t>
            </a:r>
            <a:r>
              <a:rPr lang="ko-KR" altLang="en-US" dirty="0"/>
              <a:t>의 크기를 가짐</a:t>
            </a:r>
            <a:endParaRPr lang="en-US" altLang="ko-KR" dirty="0"/>
          </a:p>
          <a:p>
            <a:pPr lvl="1"/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특수문자를 표현</a:t>
            </a:r>
            <a:endParaRPr lang="en-US" altLang="ko-KR" dirty="0"/>
          </a:p>
          <a:p>
            <a:pPr lvl="1"/>
            <a:r>
              <a:rPr lang="ko-KR" altLang="en-US" dirty="0"/>
              <a:t>문자를 표현할 때 가장 유명한 코드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en-US" dirty="0"/>
              <a:t>ASCII(American Standard Code for Information Interchange)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2"/>
            <a:r>
              <a:rPr lang="en-US" altLang="ko-KR" dirty="0"/>
              <a:t>ASCII</a:t>
            </a:r>
            <a:r>
              <a:rPr lang="ko-KR" altLang="en-US" dirty="0"/>
              <a:t>코드는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256</a:t>
            </a:r>
            <a:r>
              <a:rPr lang="ko-KR" altLang="en-US" dirty="0"/>
              <a:t>개의 문자를 표현 가능</a:t>
            </a:r>
            <a:endParaRPr lang="en-US" altLang="ko-KR" dirty="0"/>
          </a:p>
          <a:p>
            <a:pPr lvl="1"/>
            <a:r>
              <a:rPr lang="ko-KR" altLang="en-US" dirty="0"/>
              <a:t>문자를 나타낼 때는 반드시 </a:t>
            </a:r>
            <a:r>
              <a:rPr lang="en-US" altLang="ko-KR" dirty="0">
                <a:solidFill>
                  <a:srgbClr val="FF0000"/>
                </a:solidFill>
              </a:rPr>
              <a:t>‘’(</a:t>
            </a:r>
            <a:r>
              <a:rPr lang="ko-KR" altLang="en-US" dirty="0">
                <a:solidFill>
                  <a:srgbClr val="FF0000"/>
                </a:solidFill>
              </a:rPr>
              <a:t>작은 따옴표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묶어야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C497-D959-469E-9DE2-1C32C5A8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3EF32-7249-42DA-A175-D54775CC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32161-BD81-4002-9428-E0A7AA1F99D0}"/>
              </a:ext>
            </a:extLst>
          </p:cNvPr>
          <p:cNvSpPr/>
          <p:nvPr/>
        </p:nvSpPr>
        <p:spPr>
          <a:xfrm>
            <a:off x="3447569" y="4046855"/>
            <a:ext cx="485750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lower-case a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upper-case A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zero        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space        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67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B7BD-976D-4EE7-A325-73DA11C8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73D-1328-4C52-B055-4775318B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ko-KR" altLang="en-US" dirty="0"/>
              <a:t>주요코드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D7E80-7F38-4512-BC7A-08E664D2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4970D-87E5-40EB-85D2-C11DE77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A48D56-B7DE-4F4F-A529-C39CC056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99" y="1393666"/>
            <a:ext cx="7119871" cy="48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CAEA-578D-412C-8A80-756CAABD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9" y="2160931"/>
            <a:ext cx="4431137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438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C2A-3F22-4C1F-97CC-87F5F1E0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5E7E-1F2A-4572-9EA7-CFCA289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문자와 정수는 교환하여 표현 가능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‘a’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 </a:t>
            </a:r>
            <a:r>
              <a:rPr lang="en-US" altLang="ko-KR" dirty="0"/>
              <a:t>97</a:t>
            </a:r>
            <a:r>
              <a:rPr lang="ko-KR" altLang="en-US" dirty="0"/>
              <a:t> 로 표현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‘A’ =&gt; 65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‘5’ =&gt; 53</a:t>
            </a:r>
            <a:r>
              <a:rPr lang="ko-KR" altLang="en-US" dirty="0"/>
              <a:t>으로 표현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48570-14B3-43FE-A796-EB5EE23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C04FC-44D4-49AD-AEEE-A462DB8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6AC94-517F-4D6E-8A5E-8E661818E005}"/>
              </a:ext>
            </a:extLst>
          </p:cNvPr>
          <p:cNvSpPr/>
          <p:nvPr/>
        </p:nvSpPr>
        <p:spPr>
          <a:xfrm>
            <a:off x="5792165" y="1656439"/>
            <a:ext cx="3746339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= %c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= %c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= %c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 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= %c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FCF41-7FEC-458D-9074-0C939FCB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712" y="4952933"/>
            <a:ext cx="918439" cy="118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3036C5-ECFD-44A1-B41E-8B320C72BBA4}"/>
              </a:ext>
            </a:extLst>
          </p:cNvPr>
          <p:cNvSpPr txBox="1"/>
          <p:nvPr/>
        </p:nvSpPr>
        <p:spPr>
          <a:xfrm>
            <a:off x="9527712" y="4664015"/>
            <a:ext cx="80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0DCB-1BBC-495C-8B00-DB0DFE11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4BF5-CBD6-4C4F-9260-9896E6AC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프로그램에서 </a:t>
            </a:r>
            <a:r>
              <a:rPr lang="en-US" altLang="ko-KR" dirty="0"/>
              <a:t>text</a:t>
            </a:r>
            <a:r>
              <a:rPr lang="ko-KR" altLang="en-US" dirty="0"/>
              <a:t>로 작성되어 있는 데이터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정수 상수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에서 정수는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진수로 표현 가능</a:t>
            </a:r>
            <a:endParaRPr lang="en-US" altLang="ko-KR" dirty="0"/>
          </a:p>
          <a:p>
            <a:pPr lvl="2"/>
            <a:r>
              <a:rPr lang="ko-KR" altLang="en-US" dirty="0"/>
              <a:t>정수 상수의 기본 데이터 형식은 </a:t>
            </a:r>
            <a:r>
              <a:rPr lang="en-US" altLang="ko-KR" dirty="0"/>
              <a:t>int</a:t>
            </a:r>
          </a:p>
          <a:p>
            <a:pPr lvl="2"/>
            <a:r>
              <a:rPr lang="en-US" altLang="ko-KR" dirty="0"/>
              <a:t>L</a:t>
            </a:r>
            <a:r>
              <a:rPr lang="ko-KR" altLang="en-US" dirty="0"/>
              <a:t>을 접미사로 사용하여 </a:t>
            </a:r>
            <a:r>
              <a:rPr lang="en-US" altLang="ko-KR" dirty="0"/>
              <a:t>long</a:t>
            </a:r>
            <a:r>
              <a:rPr lang="ko-KR" altLang="en-US" dirty="0"/>
              <a:t>형식으로 변경</a:t>
            </a:r>
            <a:endParaRPr lang="en-US" altLang="ko-KR" dirty="0"/>
          </a:p>
          <a:p>
            <a:pPr lvl="2"/>
            <a:r>
              <a:rPr lang="en-US" altLang="ko-KR" dirty="0"/>
              <a:t>U</a:t>
            </a:r>
            <a:r>
              <a:rPr lang="ko-KR" altLang="en-US" dirty="0"/>
              <a:t>을 접미사로 사용하여 </a:t>
            </a:r>
            <a:r>
              <a:rPr lang="en-US" altLang="ko-KR" dirty="0"/>
              <a:t>unsigned</a:t>
            </a:r>
            <a:r>
              <a:rPr lang="ko-KR" altLang="en-US" dirty="0"/>
              <a:t>형식으로 변경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3641-F1C9-420F-83A0-C866A403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0160C-6257-4785-A950-16F97AC7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DC1A4-8DBB-47B5-B535-8E75E9DB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53" y="1561660"/>
            <a:ext cx="3362325" cy="619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D25E25-962D-4671-BEA0-A83231E9EFB5}"/>
              </a:ext>
            </a:extLst>
          </p:cNvPr>
          <p:cNvSpPr/>
          <p:nvPr/>
        </p:nvSpPr>
        <p:spPr>
          <a:xfrm>
            <a:off x="4421529" y="1617544"/>
            <a:ext cx="316375" cy="21991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9BFEE-C906-476C-947E-A4710083B432}"/>
              </a:ext>
            </a:extLst>
          </p:cNvPr>
          <p:cNvSpPr/>
          <p:nvPr/>
        </p:nvSpPr>
        <p:spPr>
          <a:xfrm>
            <a:off x="6565479" y="1913593"/>
            <a:ext cx="269371" cy="21991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6D87D-7C4A-4B90-9122-CB8396B688B8}"/>
              </a:ext>
            </a:extLst>
          </p:cNvPr>
          <p:cNvSpPr txBox="1"/>
          <p:nvPr/>
        </p:nvSpPr>
        <p:spPr>
          <a:xfrm>
            <a:off x="4654338" y="1432878"/>
            <a:ext cx="137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 상수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08B1B-7214-48F2-9C53-15F6A6C041B5}"/>
              </a:ext>
            </a:extLst>
          </p:cNvPr>
          <p:cNvSpPr txBox="1"/>
          <p:nvPr/>
        </p:nvSpPr>
        <p:spPr>
          <a:xfrm>
            <a:off x="6700164" y="1607343"/>
            <a:ext cx="137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상수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AF2A9-976D-47BC-B2D2-0607C181C402}"/>
              </a:ext>
            </a:extLst>
          </p:cNvPr>
          <p:cNvSpPr/>
          <p:nvPr/>
        </p:nvSpPr>
        <p:spPr>
          <a:xfrm>
            <a:off x="7908682" y="287187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0377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0B53A-FC58-4949-9EF0-38CFDA1DC024}"/>
              </a:ext>
            </a:extLst>
          </p:cNvPr>
          <p:cNvSpPr/>
          <p:nvPr/>
        </p:nvSpPr>
        <p:spPr>
          <a:xfrm>
            <a:off x="9040639" y="2871870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25A61-200E-44B7-B50A-73F8F762139B}"/>
              </a:ext>
            </a:extLst>
          </p:cNvPr>
          <p:cNvSpPr/>
          <p:nvPr/>
        </p:nvSpPr>
        <p:spPr>
          <a:xfrm>
            <a:off x="10018708" y="2871870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0x7fff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722CF-EBEC-4989-9E08-CF1A399F41AC}"/>
              </a:ext>
            </a:extLst>
          </p:cNvPr>
          <p:cNvSpPr/>
          <p:nvPr/>
        </p:nvSpPr>
        <p:spPr>
          <a:xfrm>
            <a:off x="2049816" y="4501792"/>
            <a:ext cx="9859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2468L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상수의 데이터형식을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long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으로 변경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1025U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상수의 데이터형식을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unsigned int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 변경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12345UL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상수의 데이터형식을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unsigned long int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 변경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83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071-1CF7-4449-906E-7B577B71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227B-40CF-49E3-951A-1C3C8E0F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실수 상수</a:t>
            </a:r>
            <a:endParaRPr lang="en-US" altLang="ko-KR" dirty="0"/>
          </a:p>
          <a:p>
            <a:pPr lvl="2"/>
            <a:r>
              <a:rPr lang="ko-KR" altLang="en-US" dirty="0"/>
              <a:t>실수 상수의 기본 데이터형식은 </a:t>
            </a:r>
            <a:r>
              <a:rPr lang="en-US" altLang="ko-KR" dirty="0"/>
              <a:t>double</a:t>
            </a:r>
          </a:p>
          <a:p>
            <a:pPr lvl="2"/>
            <a:r>
              <a:rPr lang="en-US" altLang="ko-KR" dirty="0"/>
              <a:t>E or e</a:t>
            </a:r>
            <a:r>
              <a:rPr lang="ko-KR" altLang="en-US" dirty="0"/>
              <a:t>를 이용하여 지수로 표현 가능</a:t>
            </a:r>
            <a:endParaRPr lang="en-US" altLang="ko-KR" dirty="0"/>
          </a:p>
          <a:p>
            <a:pPr lvl="2"/>
            <a:r>
              <a:rPr lang="en-US" altLang="ko-KR" dirty="0"/>
              <a:t>F</a:t>
            </a:r>
            <a:r>
              <a:rPr lang="ko-KR" altLang="en-US" dirty="0"/>
              <a:t>를 이용하여 데이터형식을 </a:t>
            </a:r>
            <a:r>
              <a:rPr lang="en-US" altLang="ko-KR" dirty="0"/>
              <a:t>float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 상수</a:t>
            </a:r>
            <a:endParaRPr lang="en-US" altLang="ko-KR" dirty="0"/>
          </a:p>
          <a:p>
            <a:pPr lvl="2"/>
            <a:r>
              <a:rPr lang="ko-KR" altLang="en-US" dirty="0"/>
              <a:t>문자 상수는 항상 </a:t>
            </a:r>
            <a:r>
              <a:rPr lang="en-US" altLang="ko-KR" dirty="0"/>
              <a:t>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묶어줘야 함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34F1B-AF42-4970-B059-6DFCD6D7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06825-5C6C-4815-AA60-C777414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919CC-6C8E-4B51-94C9-AC8481759EB8}"/>
              </a:ext>
            </a:extLst>
          </p:cNvPr>
          <p:cNvSpPr/>
          <p:nvPr/>
        </p:nvSpPr>
        <p:spPr>
          <a:xfrm>
            <a:off x="6805876" y="1452730"/>
            <a:ext cx="5109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57.   57.0   57.0e-02 	.57E0   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B15A8-CC0A-4112-932D-144C311442AE}"/>
              </a:ext>
            </a:extLst>
          </p:cNvPr>
          <p:cNvSpPr/>
          <p:nvPr/>
        </p:nvSpPr>
        <p:spPr>
          <a:xfrm>
            <a:off x="4915530" y="4568193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휴먼매직체" pitchFamily="18" charset="-127"/>
                <a:cs typeface="Calibri Light" panose="020F0302020204030204" pitchFamily="34" charset="0"/>
              </a:rPr>
              <a:t>‘A’   ‘C’   ‘\n’ </a:t>
            </a:r>
            <a:r>
              <a:rPr lang="en-US" altLang="ko-KR" sz="2000" dirty="0">
                <a:latin typeface="Calibri Light" panose="020F0302020204030204" pitchFamily="34" charset="0"/>
                <a:ea typeface="휴먼매직체" pitchFamily="18" charset="-127"/>
                <a:cs typeface="Calibri Light" panose="020F0302020204030204" pitchFamily="34" charset="0"/>
              </a:rPr>
              <a:t>‘ \t’   ‘+’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1F7C3-7CF8-4794-AB2E-D5CC09735C2B}"/>
              </a:ext>
            </a:extLst>
          </p:cNvPr>
          <p:cNvSpPr/>
          <p:nvPr/>
        </p:nvSpPr>
        <p:spPr>
          <a:xfrm>
            <a:off x="3450171" y="2609002"/>
            <a:ext cx="526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이용하여 데이터형식을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으로 변경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35.1F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35.2F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57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9C03-225D-4DDD-8C90-F25EDE1D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BD7B-3B7E-4197-9D12-E8F26FD5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상수의 선언</a:t>
            </a:r>
            <a:endParaRPr lang="en-US" altLang="ko-KR" dirty="0"/>
          </a:p>
          <a:p>
            <a:pPr lvl="1"/>
            <a:r>
              <a:rPr lang="en-US" dirty="0"/>
              <a:t>const </a:t>
            </a:r>
            <a:r>
              <a:rPr lang="ko-KR" altLang="en-US" dirty="0"/>
              <a:t>키워드를 이용하여 선언할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F9CA0-B2D4-45E4-88A9-755DE2FE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74C52-C4BA-47AB-A492-C7A3E0C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99F46-F01B-4B06-AD53-2F9A18FB2B26}"/>
              </a:ext>
            </a:extLst>
          </p:cNvPr>
          <p:cNvSpPr/>
          <p:nvPr/>
        </p:nvSpPr>
        <p:spPr>
          <a:xfrm>
            <a:off x="2311279" y="2187633"/>
            <a:ext cx="665504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MAX=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MAX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는 상수로 값 변경 불가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3.1415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PI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는 상수로 값 변경 불가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MAX=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상수를 변경하는 코드로 컴파일 오류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4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5938-1DC9-4D48-BD9B-FB24613A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변수와 상수 크기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68D9-578E-4696-965A-19FD958B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i="1" dirty="0"/>
              <a:t>object</a:t>
            </a:r>
            <a:r>
              <a:rPr lang="en-US" dirty="0"/>
              <a:t>) operator</a:t>
            </a:r>
          </a:p>
          <a:p>
            <a:pPr lvl="1"/>
            <a:r>
              <a:rPr lang="en-US" dirty="0"/>
              <a:t>Object</a:t>
            </a:r>
            <a:r>
              <a:rPr lang="ko-KR" altLang="en-US" dirty="0"/>
              <a:t>에 할당되어 있는 메모리의 크기를 </a:t>
            </a:r>
            <a:r>
              <a:rPr lang="en-US" altLang="ko-KR" dirty="0"/>
              <a:t>byte</a:t>
            </a:r>
            <a:r>
              <a:rPr lang="ko-KR" altLang="en-US" dirty="0"/>
              <a:t>단위로 반환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B08B9-E191-48C0-8E38-CE921F9C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CBF51-4103-4178-804A-723E9165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0A0D-A2C6-4A14-8F79-F60787509C54}"/>
              </a:ext>
            </a:extLst>
          </p:cNvPr>
          <p:cNvSpPr/>
          <p:nvPr/>
        </p:nvSpPr>
        <p:spPr>
          <a:xfrm>
            <a:off x="2753312" y="2369824"/>
            <a:ext cx="551095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"char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"integer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"float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"double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"integer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"double =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;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B8E03-2D62-43F7-86A4-BDA4B2EE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17" y="2473911"/>
            <a:ext cx="1736845" cy="1784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DAFFE-E339-48C4-A508-A8152B9708CD}"/>
              </a:ext>
            </a:extLst>
          </p:cNvPr>
          <p:cNvSpPr txBox="1"/>
          <p:nvPr/>
        </p:nvSpPr>
        <p:spPr>
          <a:xfrm>
            <a:off x="8632629" y="2127822"/>
            <a:ext cx="12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1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81FD-06FE-494D-A9AF-AE78C44E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자료형 변환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53C8-AA0C-459C-ACA0-B22E406E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자료형 변환</a:t>
            </a:r>
            <a:endParaRPr lang="en-US" altLang="ko-KR" dirty="0"/>
          </a:p>
          <a:p>
            <a:pPr lvl="1"/>
            <a:r>
              <a:rPr lang="ko-KR" altLang="en-US" dirty="0"/>
              <a:t>데이터의 표현 방식을 변경하는 것</a:t>
            </a:r>
            <a:endParaRPr lang="en-US" altLang="ko-KR" dirty="0"/>
          </a:p>
          <a:p>
            <a:pPr lvl="1"/>
            <a:r>
              <a:rPr lang="ko-KR" altLang="en-US" dirty="0"/>
              <a:t>자동 형 변환 </a:t>
            </a:r>
            <a:r>
              <a:rPr lang="en-US" altLang="ko-KR" dirty="0"/>
              <a:t>(</a:t>
            </a:r>
            <a:r>
              <a:rPr lang="ko-KR" altLang="en-US" dirty="0"/>
              <a:t>묵시적 형 변환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Implicit type conversion</a:t>
            </a:r>
          </a:p>
          <a:p>
            <a:pPr lvl="2"/>
            <a:r>
              <a:rPr lang="ko-KR" altLang="en-US" dirty="0"/>
              <a:t>자동으로 데이터 형식을 변환</a:t>
            </a:r>
            <a:endParaRPr lang="en-US" altLang="ko-KR" dirty="0"/>
          </a:p>
          <a:p>
            <a:pPr lvl="2"/>
            <a:r>
              <a:rPr lang="ko-KR" altLang="en-US" dirty="0"/>
              <a:t>어떤 연산자가 두 형식의 데이터를 계산 한다면</a:t>
            </a:r>
            <a:r>
              <a:rPr lang="en-US" altLang="ko-KR" dirty="0"/>
              <a:t>, </a:t>
            </a:r>
            <a:r>
              <a:rPr lang="ko-KR" altLang="en-US" dirty="0"/>
              <a:t>두 형식 중에서 더 큰 자료형으로 데이터의 형식을 변환 하는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강제 형 변환</a:t>
            </a:r>
            <a:r>
              <a:rPr lang="en-US" altLang="ko-KR" dirty="0"/>
              <a:t>(</a:t>
            </a:r>
            <a:r>
              <a:rPr lang="ko-KR" altLang="en-US" dirty="0"/>
              <a:t>명시적 형 변환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Explicit type conversion</a:t>
            </a:r>
          </a:p>
          <a:p>
            <a:pPr lvl="2"/>
            <a:r>
              <a:rPr lang="ko-KR" altLang="en-US" dirty="0"/>
              <a:t>프로그래머가 강제로 데이터 형식을 변환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(</a:t>
            </a:r>
            <a:r>
              <a:rPr lang="ko-KR" altLang="en-US" dirty="0">
                <a:solidFill>
                  <a:srgbClr val="C00000"/>
                </a:solidFill>
              </a:rPr>
              <a:t>자료형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변수 </a:t>
            </a:r>
            <a:r>
              <a:rPr lang="en-US" altLang="ko-KR" dirty="0">
                <a:solidFill>
                  <a:srgbClr val="C00000"/>
                </a:solidFill>
              </a:rPr>
              <a:t>or </a:t>
            </a:r>
            <a:r>
              <a:rPr lang="ko-KR" altLang="en-US" dirty="0">
                <a:solidFill>
                  <a:srgbClr val="C00000"/>
                </a:solidFill>
              </a:rPr>
              <a:t>상수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A83E6-F079-4EB4-955C-41626362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E314-7614-443B-A21F-29D05444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BD016-1487-4FCF-9947-01C0BF05F6B1}"/>
              </a:ext>
            </a:extLst>
          </p:cNvPr>
          <p:cNvSpPr/>
          <p:nvPr/>
        </p:nvSpPr>
        <p:spPr>
          <a:xfrm>
            <a:off x="6172456" y="197358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fa=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13.0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E03AE-E96C-4065-8258-73DA01BA29CB}"/>
              </a:ext>
            </a:extLst>
          </p:cNvPr>
          <p:cNvSpPr/>
          <p:nvPr/>
        </p:nvSpPr>
        <p:spPr>
          <a:xfrm>
            <a:off x="6172456" y="43104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ia= 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13.5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0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3DE-49B7-42D3-8035-C858592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자동 형 변환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0C15-F062-437D-B68B-E6B52F1C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손실이 일어나지 않는 방향으로 변환</a:t>
            </a:r>
            <a:endParaRPr lang="en-US" altLang="ko-KR" dirty="0"/>
          </a:p>
          <a:p>
            <a:pPr lvl="1"/>
            <a:r>
              <a:rPr lang="en-US" altLang="ko-KR" dirty="0"/>
              <a:t>Promotion(</a:t>
            </a:r>
            <a:r>
              <a:rPr lang="ko-KR" altLang="en-US" dirty="0"/>
              <a:t>형 확장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63EA-62A5-42B1-B281-6C5CA0FA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5F0A-5D90-4223-B606-B3EEA3EC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C34D6-C456-41AD-9D35-93FB5EF2D42B}"/>
              </a:ext>
            </a:extLst>
          </p:cNvPr>
          <p:cNvSpPr/>
          <p:nvPr/>
        </p:nvSpPr>
        <p:spPr>
          <a:xfrm>
            <a:off x="1531221" y="2161940"/>
            <a:ext cx="746976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 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u 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 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 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c ;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c is converted to int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s ;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s is converted to int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 = u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;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is converted to unsigned int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 = l + u ;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u is converted to long int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 = d + f ;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f is converted to double 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4100" name="Picture 4" descr="Type promotion in C">
            <a:extLst>
              <a:ext uri="{FF2B5EF4-FFF2-40B4-BE49-F238E27FC236}">
                <a16:creationId xmlns:a16="http://schemas.microsoft.com/office/drawing/2014/main" id="{1FC44E58-9579-447C-A9F4-5501FCD99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r="33947"/>
          <a:stretch/>
        </p:blipFill>
        <p:spPr bwMode="auto">
          <a:xfrm>
            <a:off x="8051920" y="2042052"/>
            <a:ext cx="3540592" cy="353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36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7882-6A0E-4FAB-B57F-987EDD59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강제 형 변환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9D53-FA8A-4F83-A6FB-2469F03B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지정한 형식으로 데이터를 변환하는 것</a:t>
            </a:r>
            <a:endParaRPr lang="en-US" altLang="ko-KR" dirty="0"/>
          </a:p>
          <a:p>
            <a:pPr lvl="1"/>
            <a:r>
              <a:rPr lang="ko-KR" altLang="en-US" dirty="0"/>
              <a:t>데이터 손실이 있어도 데이터 형식의 변환 가능  </a:t>
            </a:r>
            <a:r>
              <a:rPr lang="en-US" altLang="ko-KR" dirty="0"/>
              <a:t>=&gt; </a:t>
            </a:r>
            <a:r>
              <a:rPr lang="en-US" dirty="0"/>
              <a:t>cast</a:t>
            </a:r>
            <a:endParaRPr lang="en-US" altLang="ko-KR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=&gt; </a:t>
            </a:r>
            <a:r>
              <a:rPr lang="ko-KR" altLang="en-US" dirty="0"/>
              <a:t>형 변환 연산자</a:t>
            </a:r>
            <a:r>
              <a:rPr lang="en-US" altLang="ko-KR" dirty="0"/>
              <a:t>(cast operator)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65AB5-C214-4D34-831E-74C6F777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F24F0-EBC5-4924-96E1-1F9BB30B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741B1-94DD-49A6-961A-F9668CFEAA17}"/>
              </a:ext>
            </a:extLst>
          </p:cNvPr>
          <p:cNvSpPr/>
          <p:nvPr/>
        </p:nvSpPr>
        <p:spPr>
          <a:xfrm>
            <a:off x="1804241" y="2470738"/>
            <a:ext cx="793346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83.56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frac_part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quotient 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dividend=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divisor=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frac_part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f -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f 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//Assign 0.56 into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frac_part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f 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//Assign 83 into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quotient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dividend / divisor ; 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1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quotient = 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dividend) / divisor 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2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quotient = dividend /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divisor 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3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quotient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)(dividend / divisor) ;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4 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4" descr="Image result for ë¼ì´ì¸">
            <a:extLst>
              <a:ext uri="{FF2B5EF4-FFF2-40B4-BE49-F238E27FC236}">
                <a16:creationId xmlns:a16="http://schemas.microsoft.com/office/drawing/2014/main" id="{F6D8338F-ADEF-403A-9BAD-451A4D0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08" y="3328235"/>
            <a:ext cx="1053358" cy="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32C5D-0417-4D98-A56A-9073C0F25881}"/>
              </a:ext>
            </a:extLst>
          </p:cNvPr>
          <p:cNvSpPr txBox="1"/>
          <p:nvPr/>
        </p:nvSpPr>
        <p:spPr>
          <a:xfrm>
            <a:off x="9864767" y="2404905"/>
            <a:ext cx="1971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</a:t>
            </a:r>
            <a:r>
              <a:rPr lang="ko-KR" altLang="en-US" dirty="0"/>
              <a:t>에 저장되는 값을 생각해보자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5B4A3-F97D-4B56-B47A-9DC6A9A9B74A}"/>
              </a:ext>
            </a:extLst>
          </p:cNvPr>
          <p:cNvSpPr txBox="1"/>
          <p:nvPr/>
        </p:nvSpPr>
        <p:spPr>
          <a:xfrm>
            <a:off x="10387759" y="4409730"/>
            <a:ext cx="13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altLang="ko-KR" dirty="0"/>
          </a:p>
          <a:p>
            <a:r>
              <a:rPr lang="en-US" dirty="0"/>
              <a:t>1~3: 2.5</a:t>
            </a:r>
          </a:p>
          <a:p>
            <a:r>
              <a:rPr lang="en-US" dirty="0"/>
              <a:t>4: 2</a:t>
            </a:r>
          </a:p>
        </p:txBody>
      </p:sp>
    </p:spTree>
    <p:extLst>
      <p:ext uri="{BB962C8B-B14F-4D97-AF65-F5344CB8AC3E}">
        <p14:creationId xmlns:p14="http://schemas.microsoft.com/office/powerpoint/2010/main" val="39260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7E41-0239-4E0F-B7F1-72B7945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44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Studio</a:t>
            </a:r>
            <a:r>
              <a:rPr lang="ko-KR" altLang="en-US" dirty="0"/>
              <a:t> </a:t>
            </a:r>
            <a:r>
              <a:rPr lang="en-US" altLang="ko-KR" dirty="0"/>
              <a:t>Code install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85E4-A35A-4C75-80B5-628AAFCD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43" y="1076446"/>
            <a:ext cx="10515600" cy="510823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https://code.visualstudio.com/</a:t>
            </a:r>
            <a:r>
              <a:rPr lang="en-US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r>
              <a:rPr lang="ko-KR" altLang="en-US" dirty="0"/>
              <a:t>프로그램 다운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설치파일 실행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1322-1F51-494A-B388-9635156B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58" y="1612739"/>
            <a:ext cx="2028848" cy="1616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738E6-5673-41B9-8F33-241427F8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47" y="4062135"/>
            <a:ext cx="2592547" cy="2010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C3D08-99FD-42B3-9BAD-1780CA810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797" y="4062135"/>
            <a:ext cx="2592548" cy="2010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0A8C81-AA0B-4D58-B4C9-EF4AA613E089}"/>
              </a:ext>
            </a:extLst>
          </p:cNvPr>
          <p:cNvSpPr/>
          <p:nvPr/>
        </p:nvSpPr>
        <p:spPr>
          <a:xfrm>
            <a:off x="5656163" y="5876081"/>
            <a:ext cx="439838" cy="154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C109E-41D4-4926-8CA9-BBE4DEB752FD}"/>
              </a:ext>
            </a:extLst>
          </p:cNvPr>
          <p:cNvSpPr/>
          <p:nvPr/>
        </p:nvSpPr>
        <p:spPr>
          <a:xfrm>
            <a:off x="2756705" y="5874153"/>
            <a:ext cx="439838" cy="154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30835-58B3-4F3C-92A4-B8264CF8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064" y="2822231"/>
            <a:ext cx="4334076" cy="3250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BA65BB-914F-4ACC-BC70-FD5800203257}"/>
              </a:ext>
            </a:extLst>
          </p:cNvPr>
          <p:cNvSpPr txBox="1"/>
          <p:nvPr/>
        </p:nvSpPr>
        <p:spPr>
          <a:xfrm>
            <a:off x="9028253" y="6084894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 화면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7F3B21-FF34-45A3-ADE4-44D7C42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D8D7AD-09EB-43F0-9F50-2240BCB9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0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4F9D7D-1DFF-4534-AAB8-703CD29C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dirty="0"/>
              <a:t>(if, switch) </a:t>
            </a:r>
            <a:r>
              <a:rPr lang="en-US" sz="4400" dirty="0"/>
              <a:t>Select statement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AFAC7B-2715-4BFC-BBC8-86C040E50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2188A-C59E-4FAC-92A4-D589D959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C603-AEBD-4175-8A99-EE009B49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F3EC5-545E-495F-A6F0-7473A114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984" y="2521383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2431D-929B-448E-8402-764BBD676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382201" y="2521383"/>
            <a:ext cx="2556076" cy="307693"/>
          </a:xfrm>
          <a:prstGeom prst="rect">
            <a:avLst/>
          </a:prstGeom>
        </p:spPr>
      </p:pic>
      <p:pic>
        <p:nvPicPr>
          <p:cNvPr id="5122" name="Picture 2" descr="Image result for 조건문">
            <a:extLst>
              <a:ext uri="{FF2B5EF4-FFF2-40B4-BE49-F238E27FC236}">
                <a16:creationId xmlns:a16="http://schemas.microsoft.com/office/drawing/2014/main" id="{69EE42B7-B625-4B4B-B6A4-0C6F9F74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00" y="2053667"/>
            <a:ext cx="2465223" cy="23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obotics">
            <a:extLst>
              <a:ext uri="{FF2B5EF4-FFF2-40B4-BE49-F238E27FC236}">
                <a16:creationId xmlns:a16="http://schemas.microsoft.com/office/drawing/2014/main" id="{43DF0061-F0F4-4B31-B824-537F4B05E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95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9261B3-D926-46CB-9876-95E9D1C0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(selection statement)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D0B21D-C911-4C11-8709-B95AB8F9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조건에 따라서 실행하는 구문</a:t>
            </a:r>
            <a:r>
              <a:rPr lang="en-US" altLang="ko-KR" dirty="0"/>
              <a:t>(statement)</a:t>
            </a:r>
            <a:r>
              <a:rPr lang="ko-KR" altLang="en-US" dirty="0"/>
              <a:t>이 달라지는 것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switch 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 err="1"/>
              <a:t>삼항연산자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5CF99-2DCE-49FA-8B19-EDEFF531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F2D05-0FEB-4259-848B-C8954F66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71</a:t>
            </a:fld>
            <a:endParaRPr lang="en-US"/>
          </a:p>
        </p:txBody>
      </p:sp>
      <p:pic>
        <p:nvPicPr>
          <p:cNvPr id="8" name="Picture 2" descr="Image result for 조건문">
            <a:extLst>
              <a:ext uri="{FF2B5EF4-FFF2-40B4-BE49-F238E27FC236}">
                <a16:creationId xmlns:a16="http://schemas.microsoft.com/office/drawing/2014/main" id="{BAEAEF89-0620-4117-AA4A-5E159B25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96" y="2520027"/>
            <a:ext cx="3461552" cy="33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40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9CF7-B56E-49E2-8712-B1B0F3D7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</a:t>
            </a:r>
            <a:r>
              <a:rPr lang="ko-KR" altLang="en-US" dirty="0" err="1"/>
              <a:t>조건문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3E2C-EA4A-48BC-97FD-98AA69AD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True/False</a:t>
            </a:r>
            <a:r>
              <a:rPr lang="ko-KR" altLang="en-US" dirty="0"/>
              <a:t>에 따라서 구문의 실행 여부를 판단</a:t>
            </a:r>
            <a:endParaRPr lang="en-US" altLang="ko-KR" dirty="0"/>
          </a:p>
          <a:p>
            <a:pPr lvl="1"/>
            <a:r>
              <a:rPr lang="en-US" altLang="ko-KR" dirty="0"/>
              <a:t>if / if – else / if – else if – else 3</a:t>
            </a:r>
            <a:r>
              <a:rPr lang="ko-KR" altLang="en-US" dirty="0"/>
              <a:t>가지의 형태가 있음</a:t>
            </a:r>
            <a:endParaRPr lang="en-US" altLang="ko-KR" dirty="0"/>
          </a:p>
          <a:p>
            <a:pPr lvl="1"/>
            <a:r>
              <a:rPr lang="ko-KR" altLang="en-US" dirty="0"/>
              <a:t>조건식의 결과는 항상 </a:t>
            </a:r>
            <a:r>
              <a:rPr lang="en-US" altLang="ko-KR" dirty="0"/>
              <a:t>True(0</a:t>
            </a:r>
            <a:r>
              <a:rPr lang="ko-KR" altLang="en-US" dirty="0"/>
              <a:t>이외의 다른 값</a:t>
            </a:r>
            <a:r>
              <a:rPr lang="en-US" altLang="ko-KR" dirty="0"/>
              <a:t>) or</a:t>
            </a:r>
            <a:r>
              <a:rPr lang="ko-KR" altLang="en-US" dirty="0"/>
              <a:t> </a:t>
            </a:r>
            <a:r>
              <a:rPr lang="en-US" altLang="ko-KR" dirty="0"/>
              <a:t>False(0)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5095-948E-42D0-9580-FE630D6F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B8E11-6C94-4EF3-A462-69CE6D1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67542-0010-48CF-A897-FBE491381384}"/>
              </a:ext>
            </a:extLst>
          </p:cNvPr>
          <p:cNvSpPr/>
          <p:nvPr/>
        </p:nvSpPr>
        <p:spPr>
          <a:xfrm>
            <a:off x="1570225" y="3080877"/>
            <a:ext cx="226938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6AAD-1F5B-4383-8E2E-976D25B879FD}"/>
              </a:ext>
            </a:extLst>
          </p:cNvPr>
          <p:cNvSpPr/>
          <p:nvPr/>
        </p:nvSpPr>
        <p:spPr>
          <a:xfrm>
            <a:off x="4571638" y="3028525"/>
            <a:ext cx="253374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7A2F8-0B8F-45B1-87E8-BEDF16FDE1E7}"/>
              </a:ext>
            </a:extLst>
          </p:cNvPr>
          <p:cNvSpPr/>
          <p:nvPr/>
        </p:nvSpPr>
        <p:spPr>
          <a:xfrm>
            <a:off x="7746398" y="3037540"/>
            <a:ext cx="253374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1)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2)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574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99F4-613B-4F5D-933A-999CDD4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0277-76FA-48DD-887B-34377D93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조건식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경우 </a:t>
            </a:r>
            <a:r>
              <a:rPr lang="ko-KR" altLang="en-US" dirty="0">
                <a:solidFill>
                  <a:srgbClr val="0070C0"/>
                </a:solidFill>
              </a:rPr>
              <a:t>실행구문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ko-KR" altLang="en-US" dirty="0"/>
              <a:t>실행구문이 여러 문장일 경우 반드시 </a:t>
            </a:r>
            <a:r>
              <a:rPr lang="en-US" altLang="ko-KR" dirty="0"/>
              <a:t>{}</a:t>
            </a:r>
            <a:r>
              <a:rPr lang="ko-KR" altLang="en-US" dirty="0"/>
              <a:t>으로 묶어야 함</a:t>
            </a:r>
            <a:br>
              <a:rPr lang="en-US" altLang="ko-KR" dirty="0"/>
            </a:br>
            <a:r>
              <a:rPr lang="ko-KR" altLang="en-US" dirty="0"/>
              <a:t>그렇지 않다면 </a:t>
            </a:r>
            <a:r>
              <a:rPr lang="en-US" altLang="ko-KR" dirty="0"/>
              <a:t>{}</a:t>
            </a:r>
            <a:r>
              <a:rPr lang="ko-KR" altLang="en-US" dirty="0"/>
              <a:t>생략 가능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02E1A-DA83-4ABD-8686-AB3A5F57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5A7A-A403-47B9-BCFE-E4945E1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29690-F22C-4DF5-A302-F731611F524B}"/>
              </a:ext>
            </a:extLst>
          </p:cNvPr>
          <p:cNvSpPr/>
          <p:nvPr/>
        </p:nvSpPr>
        <p:spPr>
          <a:xfrm>
            <a:off x="1278065" y="2811654"/>
            <a:ext cx="226938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1)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ko-KR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748F5-FA71-47B8-BE4E-563153FB72F3}"/>
              </a:ext>
            </a:extLst>
          </p:cNvPr>
          <p:cNvSpPr/>
          <p:nvPr/>
        </p:nvSpPr>
        <p:spPr>
          <a:xfrm>
            <a:off x="1278065" y="4439853"/>
            <a:ext cx="226938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1)</a:t>
            </a:r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ko-KR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05EE6-C14A-4787-BC08-418566D09126}"/>
              </a:ext>
            </a:extLst>
          </p:cNvPr>
          <p:cNvSpPr/>
          <p:nvPr/>
        </p:nvSpPr>
        <p:spPr>
          <a:xfrm>
            <a:off x="7436708" y="4088464"/>
            <a:ext cx="394408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(a&gt;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 is greater than 10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3771C-D60D-452F-A7C5-0BCDE2C59D6B}"/>
              </a:ext>
            </a:extLst>
          </p:cNvPr>
          <p:cNvSpPr/>
          <p:nvPr/>
        </p:nvSpPr>
        <p:spPr>
          <a:xfrm>
            <a:off x="7401151" y="2788883"/>
            <a:ext cx="474737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(a%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“a is not a multiple of 10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 is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.\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a);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D04FFDEC-BD99-438B-86C9-BF55F778B7E1}"/>
              </a:ext>
            </a:extLst>
          </p:cNvPr>
          <p:cNvGrpSpPr>
            <a:grpSpLocks/>
          </p:cNvGrpSpPr>
          <p:nvPr/>
        </p:nvGrpSpPr>
        <p:grpSpPr bwMode="auto">
          <a:xfrm>
            <a:off x="3758771" y="2666996"/>
            <a:ext cx="3478213" cy="3168650"/>
            <a:chOff x="2339" y="1797"/>
            <a:chExt cx="2191" cy="1996"/>
          </a:xfrm>
        </p:grpSpPr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524203BD-B1FC-4E75-9F58-E8CDE50D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797"/>
              <a:ext cx="861" cy="817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87C0E8AF-7971-4D70-AF09-4D61AC3FE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2075"/>
              <a:ext cx="84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rgbClr val="C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조건식</a:t>
              </a:r>
              <a:r>
                <a:rPr lang="en-US" altLang="ko-KR" sz="1600" dirty="0">
                  <a:solidFill>
                    <a:srgbClr val="C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612F3262-68E0-4684-B2CD-4E36495F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022"/>
              <a:ext cx="907" cy="3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D289C79-E95A-48D8-92B6-6A120B4CD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3068"/>
              <a:ext cx="68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실행구문</a:t>
              </a:r>
              <a:r>
                <a:rPr lang="en-US" altLang="ko-KR" sz="1600" dirty="0"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1F933FE-266E-4065-9D19-4405EE0A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3521"/>
              <a:ext cx="227" cy="27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570EA887-B16F-4DA1-B4D9-4F9217D9B24E}"/>
                </a:ext>
              </a:extLst>
            </p:cNvPr>
            <p:cNvCxnSpPr>
              <a:cxnSpLocks noChangeShapeType="1"/>
              <a:stCxn id="12" idx="1"/>
              <a:endCxn id="16" idx="2"/>
            </p:cNvCxnSpPr>
            <p:nvPr/>
          </p:nvCxnSpPr>
          <p:spPr bwMode="auto">
            <a:xfrm rot="10800000" flipH="1" flipV="1">
              <a:off x="2881" y="2206"/>
              <a:ext cx="326" cy="1451"/>
            </a:xfrm>
            <a:prstGeom prst="bentConnector3">
              <a:avLst>
                <a:gd name="adj1" fmla="val -441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230C032A-F016-4D2F-B09C-38D20E12462F}"/>
                </a:ext>
              </a:extLst>
            </p:cNvPr>
            <p:cNvCxnSpPr>
              <a:cxnSpLocks noChangeShapeType="1"/>
              <a:stCxn id="12" idx="3"/>
              <a:endCxn id="14" idx="0"/>
            </p:cNvCxnSpPr>
            <p:nvPr/>
          </p:nvCxnSpPr>
          <p:spPr bwMode="auto">
            <a:xfrm>
              <a:off x="3742" y="2206"/>
              <a:ext cx="303" cy="8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8CC697DF-B670-46F7-81CD-1881F8F1314A}"/>
                </a:ext>
              </a:extLst>
            </p:cNvPr>
            <p:cNvCxnSpPr>
              <a:cxnSpLocks noChangeShapeType="1"/>
              <a:stCxn id="14" idx="2"/>
              <a:endCxn id="16" idx="6"/>
            </p:cNvCxnSpPr>
            <p:nvPr/>
          </p:nvCxnSpPr>
          <p:spPr bwMode="auto">
            <a:xfrm rot="5400000">
              <a:off x="3581" y="3193"/>
              <a:ext cx="317" cy="6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AC4A3250-9A4E-49C8-AF83-A0E61DC2C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2435"/>
              <a:ext cx="80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true (!zero)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F9ABD002-797A-4C58-9197-3859A1747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2468"/>
              <a:ext cx="7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false (zero)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6481-6DDD-4DD7-B895-F6DCF8C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71BA-978A-4676-847C-69D6AFDC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조건식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/>
              <a:t>인 경우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실행구문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dirty="0"/>
              <a:t>을 수행</a:t>
            </a:r>
            <a:r>
              <a:rPr lang="en-US" altLang="ko-KR" dirty="0"/>
              <a:t>, </a:t>
            </a:r>
            <a:r>
              <a:rPr lang="ko-KR" altLang="en-US" dirty="0"/>
              <a:t>그렇지 않다면</a:t>
            </a:r>
            <a:br>
              <a:rPr lang="en-US" altLang="ko-KR" dirty="0"/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실행구문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dirty="0"/>
              <a:t>를 수행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94C2-2D5E-42B2-8E3D-98CB746C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55985-440B-40E0-AAD2-D9B8BDB8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CB6F3-E166-4D34-AB22-B9C0E0046B5F}"/>
              </a:ext>
            </a:extLst>
          </p:cNvPr>
          <p:cNvSpPr/>
          <p:nvPr/>
        </p:nvSpPr>
        <p:spPr>
          <a:xfrm>
            <a:off x="1182724" y="2621162"/>
            <a:ext cx="253374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1)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ko-KR" alt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ED7D3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95BCF7-DD1A-46E5-9730-973C53EC4C35}"/>
              </a:ext>
            </a:extLst>
          </p:cNvPr>
          <p:cNvGrpSpPr>
            <a:grpSpLocks/>
          </p:cNvGrpSpPr>
          <p:nvPr/>
        </p:nvGrpSpPr>
        <p:grpSpPr bwMode="auto">
          <a:xfrm>
            <a:off x="3890627" y="2311194"/>
            <a:ext cx="4875213" cy="3168650"/>
            <a:chOff x="1156" y="1207"/>
            <a:chExt cx="3071" cy="1996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D301EB97-A528-4346-AC28-C15F9BF5A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1207"/>
              <a:ext cx="861" cy="817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8E5124C-55B1-4AF5-A977-630EACC95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5" y="1509"/>
              <a:ext cx="57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rgbClr val="C00000"/>
                  </a:solidFill>
                </a:rPr>
                <a:t>조건식</a:t>
              </a:r>
              <a:r>
                <a:rPr lang="en-US" altLang="ko-KR" sz="1600" dirty="0">
                  <a:solidFill>
                    <a:srgbClr val="C00000"/>
                  </a:solidFill>
                </a:rPr>
                <a:t>1</a:t>
              </a:r>
              <a:endParaRPr lang="en-US" altLang="ko-KR" sz="1600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BF4646-4EBA-4958-875E-6C10E7D9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432"/>
              <a:ext cx="907" cy="3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BC76FB-6ADC-4857-99AB-F855DEC7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432"/>
              <a:ext cx="907" cy="3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09C7446-D38C-4215-801D-1B707A4AB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478"/>
              <a:ext cx="68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실행구문</a:t>
              </a:r>
              <a:r>
                <a:rPr lang="en-US" altLang="ko-KR" sz="16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E9CD77A9-6CDF-4BC8-B952-CD5E66034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2478"/>
              <a:ext cx="71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실행구문</a:t>
              </a: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22D1F0-DF34-4BCF-A6AF-AC05CB77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2931"/>
              <a:ext cx="227" cy="27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14D04401-0FA0-4A02-90FF-4347384F75DF}"/>
                </a:ext>
              </a:extLst>
            </p:cNvPr>
            <p:cNvCxnSpPr>
              <a:cxnSpLocks noChangeShapeType="1"/>
              <a:stCxn id="8" idx="1"/>
              <a:endCxn id="10" idx="0"/>
            </p:cNvCxnSpPr>
            <p:nvPr/>
          </p:nvCxnSpPr>
          <p:spPr bwMode="auto">
            <a:xfrm rot="10800000" flipV="1">
              <a:off x="1928" y="1616"/>
              <a:ext cx="288" cy="8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7428320C-5464-42B2-A359-DEEFF7688ED7}"/>
                </a:ext>
              </a:extLst>
            </p:cNvPr>
            <p:cNvCxnSpPr>
              <a:cxnSpLocks noChangeShapeType="1"/>
              <a:stCxn id="8" idx="3"/>
              <a:endCxn id="11" idx="0"/>
            </p:cNvCxnSpPr>
            <p:nvPr/>
          </p:nvCxnSpPr>
          <p:spPr bwMode="auto">
            <a:xfrm>
              <a:off x="3077" y="1616"/>
              <a:ext cx="302" cy="8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C02DDFAA-F4E4-488A-B54A-468AF2E8AA1A}"/>
                </a:ext>
              </a:extLst>
            </p:cNvPr>
            <p:cNvCxnSpPr>
              <a:cxnSpLocks noChangeShapeType="1"/>
              <a:stCxn id="11" idx="2"/>
              <a:endCxn id="14" idx="6"/>
            </p:cNvCxnSpPr>
            <p:nvPr/>
          </p:nvCxnSpPr>
          <p:spPr bwMode="auto">
            <a:xfrm rot="5400000">
              <a:off x="2915" y="2603"/>
              <a:ext cx="317" cy="6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232AE043-7C93-41C2-9AF7-3385D283BD5B}"/>
                </a:ext>
              </a:extLst>
            </p:cNvPr>
            <p:cNvCxnSpPr>
              <a:cxnSpLocks noChangeShapeType="1"/>
              <a:stCxn id="10" idx="2"/>
              <a:endCxn id="14" idx="2"/>
            </p:cNvCxnSpPr>
            <p:nvPr/>
          </p:nvCxnSpPr>
          <p:spPr bwMode="auto">
            <a:xfrm rot="16200000" flipH="1">
              <a:off x="2076" y="2602"/>
              <a:ext cx="317" cy="61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29AE805-A312-4620-A06C-02261C915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812"/>
              <a:ext cx="80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true (!zero)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512B4529-D8DC-4945-8210-F9A683CB0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797"/>
              <a:ext cx="7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false (zero)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7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78FB-9147-4429-93E0-1F8B5E8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0E1D9-F287-4BDA-874D-371EE4FE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A4908-0BEF-472A-8325-C7DB8B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B6140-F990-4330-B3C1-792281C5805C}"/>
              </a:ext>
            </a:extLst>
          </p:cNvPr>
          <p:cNvSpPr/>
          <p:nvPr/>
        </p:nvSpPr>
        <p:spPr>
          <a:xfrm>
            <a:off x="798836" y="1219027"/>
            <a:ext cx="7712451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//find the minimum of three values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y, z, min;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"Input three integers 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d%d%d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&amp;x, &amp;y, &amp;z);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(x &lt; y)   min = 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min = y;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(z &lt; min)     min = z;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 minimum value is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min );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카드 4">
            <a:extLst>
              <a:ext uri="{FF2B5EF4-FFF2-40B4-BE49-F238E27FC236}">
                <a16:creationId xmlns:a16="http://schemas.microsoft.com/office/drawing/2014/main" id="{C2E91B09-A87E-451B-BE12-41C7B0492085}"/>
              </a:ext>
            </a:extLst>
          </p:cNvPr>
          <p:cNvSpPr/>
          <p:nvPr/>
        </p:nvSpPr>
        <p:spPr>
          <a:xfrm>
            <a:off x="5409727" y="3104964"/>
            <a:ext cx="2982461" cy="648072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  <a:ea typeface="휴먼매직체" pitchFamily="18" charset="-127"/>
              </a:rPr>
              <a:t>[input]</a:t>
            </a:r>
          </a:p>
          <a:p>
            <a:pPr algn="ctr"/>
            <a:r>
              <a:rPr lang="en-US" altLang="ko-KR" sz="1600" dirty="0">
                <a:latin typeface="+mj-lt"/>
                <a:ea typeface="휴먼매직체" pitchFamily="18" charset="-127"/>
              </a:rPr>
              <a:t>Input three integers : </a:t>
            </a:r>
            <a:r>
              <a:rPr lang="en-US" altLang="ko-KR" sz="1600" dirty="0">
                <a:solidFill>
                  <a:srgbClr val="0070C0"/>
                </a:solidFill>
                <a:latin typeface="+mj-lt"/>
                <a:ea typeface="휴먼매직체" pitchFamily="18" charset="-127"/>
              </a:rPr>
              <a:t>3  7  2</a:t>
            </a:r>
            <a:endParaRPr lang="ko-KR" altLang="en-US" sz="1600" dirty="0">
              <a:solidFill>
                <a:srgbClr val="0070C0"/>
              </a:solidFill>
              <a:latin typeface="+mj-lt"/>
              <a:ea typeface="휴먼매직체" pitchFamily="18" charset="-127"/>
            </a:endParaRPr>
          </a:p>
        </p:txBody>
      </p:sp>
      <p:sp>
        <p:nvSpPr>
          <p:cNvPr id="8" name="순서도: 문서 5">
            <a:extLst>
              <a:ext uri="{FF2B5EF4-FFF2-40B4-BE49-F238E27FC236}">
                <a16:creationId xmlns:a16="http://schemas.microsoft.com/office/drawing/2014/main" id="{0FB7F6F7-14C7-4D1A-924C-BB9783A473EC}"/>
              </a:ext>
            </a:extLst>
          </p:cNvPr>
          <p:cNvSpPr/>
          <p:nvPr/>
        </p:nvSpPr>
        <p:spPr>
          <a:xfrm>
            <a:off x="5409727" y="3835249"/>
            <a:ext cx="2995846" cy="72008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[output]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The minimum value is 2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4CDCE943-9044-4D54-A387-76EF6EB93C10}"/>
              </a:ext>
            </a:extLst>
          </p:cNvPr>
          <p:cNvGrpSpPr/>
          <p:nvPr/>
        </p:nvGrpSpPr>
        <p:grpSpPr>
          <a:xfrm>
            <a:off x="8405573" y="1597594"/>
            <a:ext cx="3564443" cy="3662812"/>
            <a:chOff x="7680176" y="1721871"/>
            <a:chExt cx="3564443" cy="3662812"/>
          </a:xfrm>
        </p:grpSpPr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56FDE4AE-1879-4445-8FDE-B42BF68B7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0176" y="1721871"/>
              <a:ext cx="3564443" cy="1723985"/>
              <a:chOff x="1596" y="1732"/>
              <a:chExt cx="2256" cy="1358"/>
            </a:xfrm>
          </p:grpSpPr>
          <p:sp>
            <p:nvSpPr>
              <p:cNvPr id="23" name="AutoShape 7">
                <a:extLst>
                  <a:ext uri="{FF2B5EF4-FFF2-40B4-BE49-F238E27FC236}">
                    <a16:creationId xmlns:a16="http://schemas.microsoft.com/office/drawing/2014/main" id="{D4AC1EF3-F9F4-4A56-AFAC-BFA666D78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1732"/>
                <a:ext cx="861" cy="360"/>
              </a:xfrm>
              <a:prstGeom prst="diamond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4" name="Text Box 8">
                <a:extLst>
                  <a:ext uri="{FF2B5EF4-FFF2-40B4-BE49-F238E27FC236}">
                    <a16:creationId xmlns:a16="http://schemas.microsoft.com/office/drawing/2014/main" id="{B4AB8041-676F-4CB4-9089-2902E90AE5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5" y="1788"/>
                <a:ext cx="319" cy="2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x&lt;y</a:t>
                </a:r>
              </a:p>
            </p:txBody>
          </p:sp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7C51BA07-C899-475B-88C7-58AF2F13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2432"/>
                <a:ext cx="745" cy="31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CD4E9EFC-717F-4A2A-8D58-D87E486E6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2"/>
                <a:ext cx="723" cy="31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329EA2A9-EDD6-4873-889C-A7D2FF445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" y="2494"/>
                <a:ext cx="479" cy="2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F60064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min=y</a:t>
                </a: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8B0B065-C00D-4C6B-BF6E-B175A9F99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1" y="2497"/>
                <a:ext cx="520" cy="2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F60064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 =x</a:t>
                </a:r>
              </a:p>
            </p:txBody>
          </p:sp>
          <p:cxnSp>
            <p:nvCxnSpPr>
              <p:cNvPr id="29" name="AutoShape 14">
                <a:extLst>
                  <a:ext uri="{FF2B5EF4-FFF2-40B4-BE49-F238E27FC236}">
                    <a16:creationId xmlns:a16="http://schemas.microsoft.com/office/drawing/2014/main" id="{FDD256C5-5350-41D1-AE90-030EF5CD18EF}"/>
                  </a:ext>
                </a:extLst>
              </p:cNvPr>
              <p:cNvCxnSpPr>
                <a:cxnSpLocks noChangeShapeType="1"/>
                <a:stCxn id="23" idx="1"/>
                <a:endCxn id="25" idx="0"/>
              </p:cNvCxnSpPr>
              <p:nvPr/>
            </p:nvCxnSpPr>
            <p:spPr bwMode="auto">
              <a:xfrm rot="10800000" flipV="1">
                <a:off x="1999" y="1912"/>
                <a:ext cx="192" cy="5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30" name="AutoShape 15">
                <a:extLst>
                  <a:ext uri="{FF2B5EF4-FFF2-40B4-BE49-F238E27FC236}">
                    <a16:creationId xmlns:a16="http://schemas.microsoft.com/office/drawing/2014/main" id="{E400A30E-6BD2-453A-A648-3D56FB3EB5D8}"/>
                  </a:ext>
                </a:extLst>
              </p:cNvPr>
              <p:cNvCxnSpPr>
                <a:cxnSpLocks noChangeShapeType="1"/>
                <a:stCxn id="23" idx="3"/>
                <a:endCxn id="26" idx="0"/>
              </p:cNvCxnSpPr>
              <p:nvPr/>
            </p:nvCxnSpPr>
            <p:spPr bwMode="auto">
              <a:xfrm>
                <a:off x="3052" y="1912"/>
                <a:ext cx="315" cy="5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31" name="AutoShape 16">
                <a:extLst>
                  <a:ext uri="{FF2B5EF4-FFF2-40B4-BE49-F238E27FC236}">
                    <a16:creationId xmlns:a16="http://schemas.microsoft.com/office/drawing/2014/main" id="{98F1BB50-D258-4A63-A83E-B5D275EC614E}"/>
                  </a:ext>
                </a:extLst>
              </p:cNvPr>
              <p:cNvCxnSpPr>
                <a:cxnSpLocks noChangeShapeType="1"/>
                <a:stCxn id="26" idx="2"/>
              </p:cNvCxnSpPr>
              <p:nvPr/>
            </p:nvCxnSpPr>
            <p:spPr bwMode="auto">
              <a:xfrm rot="5400000">
                <a:off x="2856" y="2579"/>
                <a:ext cx="340" cy="682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32" name="AutoShape 17">
                <a:extLst>
                  <a:ext uri="{FF2B5EF4-FFF2-40B4-BE49-F238E27FC236}">
                    <a16:creationId xmlns:a16="http://schemas.microsoft.com/office/drawing/2014/main" id="{74D5F2C1-4204-4EFA-96CB-05576A616932}"/>
                  </a:ext>
                </a:extLst>
              </p:cNvPr>
              <p:cNvCxnSpPr>
                <a:cxnSpLocks noChangeShapeType="1"/>
                <a:stCxn id="25" idx="2"/>
              </p:cNvCxnSpPr>
              <p:nvPr/>
            </p:nvCxnSpPr>
            <p:spPr bwMode="auto">
              <a:xfrm rot="16200000" flipH="1">
                <a:off x="2172" y="2577"/>
                <a:ext cx="340" cy="685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sp>
            <p:nvSpPr>
              <p:cNvPr id="33" name="Text Box 18">
                <a:extLst>
                  <a:ext uri="{FF2B5EF4-FFF2-40B4-BE49-F238E27FC236}">
                    <a16:creationId xmlns:a16="http://schemas.microsoft.com/office/drawing/2014/main" id="{1D07C240-8835-47F3-A3A1-02707E8B0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101"/>
                <a:ext cx="800" cy="2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true (!zero)</a:t>
                </a:r>
              </a:p>
            </p:txBody>
          </p:sp>
          <p:sp>
            <p:nvSpPr>
              <p:cNvPr id="34" name="Text Box 19">
                <a:extLst>
                  <a:ext uri="{FF2B5EF4-FFF2-40B4-BE49-F238E27FC236}">
                    <a16:creationId xmlns:a16="http://schemas.microsoft.com/office/drawing/2014/main" id="{68E96C43-118D-4634-8194-C069F10F4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6" y="2085"/>
                <a:ext cx="795" cy="2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false (zero)</a:t>
                </a:r>
              </a:p>
            </p:txBody>
          </p:sp>
        </p:grpSp>
        <p:cxnSp>
          <p:nvCxnSpPr>
            <p:cNvPr id="11" name="직선 화살표 연결선 40">
              <a:extLst>
                <a:ext uri="{FF2B5EF4-FFF2-40B4-BE49-F238E27FC236}">
                  <a16:creationId xmlns:a16="http://schemas.microsoft.com/office/drawing/2014/main" id="{3366D0F2-2579-4EB6-8D05-2FC240BA313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9403914" y="3459492"/>
              <a:ext cx="983" cy="225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44">
              <a:extLst>
                <a:ext uri="{FF2B5EF4-FFF2-40B4-BE49-F238E27FC236}">
                  <a16:creationId xmlns:a16="http://schemas.microsoft.com/office/drawing/2014/main" id="{E40EEF71-FA6C-4F8F-BD79-29D0F422E9D9}"/>
                </a:ext>
              </a:extLst>
            </p:cNvPr>
            <p:cNvSpPr/>
            <p:nvPr/>
          </p:nvSpPr>
          <p:spPr>
            <a:xfrm>
              <a:off x="8652931" y="3684583"/>
              <a:ext cx="1503932" cy="453397"/>
            </a:xfrm>
            <a:prstGeom prst="diamond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z&lt;min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8B7E4D6-C8D4-43C8-A103-D2ACDD08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3218" y="4219715"/>
              <a:ext cx="1142328" cy="4037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0A5F9BAB-928C-41D7-9EBB-A7B414F16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9113" y="4252289"/>
              <a:ext cx="94643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solidFill>
                    <a:srgbClr val="F60064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min =z</a:t>
              </a:r>
            </a:p>
          </p:txBody>
        </p: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15B6892F-2C41-4AAB-AF32-A5D47F620C48}"/>
                </a:ext>
              </a:extLst>
            </p:cNvPr>
            <p:cNvCxnSpPr>
              <a:cxnSpLocks noChangeShapeType="1"/>
              <a:stCxn id="12" idx="3"/>
            </p:cNvCxnSpPr>
            <p:nvPr/>
          </p:nvCxnSpPr>
          <p:spPr bwMode="auto">
            <a:xfrm>
              <a:off x="10156863" y="3911282"/>
              <a:ext cx="307519" cy="283585"/>
            </a:xfrm>
            <a:prstGeom prst="bentConnector3">
              <a:avLst>
                <a:gd name="adj1" fmla="val 1015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DD7E96F3-CFF0-4CF4-BCC3-9566FBC9F1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8345363" y="3911281"/>
              <a:ext cx="307519" cy="8859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" name="직선 화살표 연결선 59">
              <a:extLst>
                <a:ext uri="{FF2B5EF4-FFF2-40B4-BE49-F238E27FC236}">
                  <a16:creationId xmlns:a16="http://schemas.microsoft.com/office/drawing/2014/main" id="{DD15CBB4-7228-4F25-BC58-8DA565FA0B99}"/>
                </a:ext>
              </a:extLst>
            </p:cNvPr>
            <p:cNvCxnSpPr/>
            <p:nvPr/>
          </p:nvCxnSpPr>
          <p:spPr>
            <a:xfrm>
              <a:off x="8339330" y="4797276"/>
              <a:ext cx="1047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61">
              <a:extLst>
                <a:ext uri="{FF2B5EF4-FFF2-40B4-BE49-F238E27FC236}">
                  <a16:creationId xmlns:a16="http://schemas.microsoft.com/office/drawing/2014/main" id="{40546173-C1D6-40B5-A71F-BA8A81B84A68}"/>
                </a:ext>
              </a:extLst>
            </p:cNvPr>
            <p:cNvCxnSpPr>
              <a:stCxn id="13" idx="2"/>
            </p:cNvCxnSpPr>
            <p:nvPr/>
          </p:nvCxnSpPr>
          <p:spPr>
            <a:xfrm rot="5400000">
              <a:off x="9798934" y="4131827"/>
              <a:ext cx="173859" cy="11570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63">
              <a:extLst>
                <a:ext uri="{FF2B5EF4-FFF2-40B4-BE49-F238E27FC236}">
                  <a16:creationId xmlns:a16="http://schemas.microsoft.com/office/drawing/2014/main" id="{6E53ED49-A768-4311-A95C-0C2A86BA2510}"/>
                </a:ext>
              </a:extLst>
            </p:cNvPr>
            <p:cNvCxnSpPr/>
            <p:nvPr/>
          </p:nvCxnSpPr>
          <p:spPr>
            <a:xfrm>
              <a:off x="9341477" y="4797276"/>
              <a:ext cx="0" cy="163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CB151289-9AD3-47B2-B478-B441EE29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330" y="4980981"/>
              <a:ext cx="2125051" cy="4037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4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printf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 “…”, min</a:t>
              </a: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);</a:t>
              </a:r>
              <a:endPara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DBF6B4-347C-4319-9181-C3C29A0080EF}"/>
                </a:ext>
              </a:extLst>
            </p:cNvPr>
            <p:cNvSpPr txBox="1"/>
            <p:nvPr/>
          </p:nvSpPr>
          <p:spPr>
            <a:xfrm>
              <a:off x="10125412" y="3594311"/>
              <a:ext cx="656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true</a:t>
              </a:r>
              <a:endPara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A8B037-45C3-4ABA-AD65-29B58D0B47AB}"/>
                </a:ext>
              </a:extLst>
            </p:cNvPr>
            <p:cNvSpPr txBox="1"/>
            <p:nvPr/>
          </p:nvSpPr>
          <p:spPr>
            <a:xfrm>
              <a:off x="8075419" y="3602848"/>
              <a:ext cx="709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false</a:t>
              </a:r>
              <a:endPara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5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26B-047F-4F13-900B-B2C4C728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</a:t>
            </a:r>
            <a:r>
              <a:rPr lang="ko-KR" altLang="en-US" dirty="0"/>
              <a:t>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865E-D79A-41BF-9979-573F87F7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dirty="0" err="1"/>
              <a:t>if-else</a:t>
            </a:r>
            <a:endParaRPr lang="en-US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조건식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/>
              <a:t>인 경우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실행구문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dirty="0"/>
              <a:t>을 수행</a:t>
            </a:r>
            <a:r>
              <a:rPr lang="en-US" altLang="ko-KR" dirty="0"/>
              <a:t>,</a:t>
            </a:r>
            <a:r>
              <a:rPr lang="ko-KR" altLang="en-US" dirty="0"/>
              <a:t> 그렇지 않다면</a:t>
            </a:r>
            <a:br>
              <a:rPr lang="en-US" altLang="ko-KR" dirty="0"/>
            </a:br>
            <a:r>
              <a:rPr lang="ko-KR" altLang="en-US" dirty="0">
                <a:solidFill>
                  <a:srgbClr val="C00000"/>
                </a:solidFill>
              </a:rPr>
              <a:t>조건식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/>
              <a:t>인 경우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실행구문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dirty="0"/>
              <a:t>를 수행</a:t>
            </a:r>
            <a:r>
              <a:rPr lang="en-US" altLang="ko-KR" dirty="0"/>
              <a:t>,</a:t>
            </a:r>
            <a:r>
              <a:rPr lang="ko-KR" altLang="en-US" dirty="0"/>
              <a:t> 그렇지 않다면 </a:t>
            </a:r>
            <a:br>
              <a:rPr lang="en-US" altLang="ko-KR" dirty="0"/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실행구문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dirty="0"/>
              <a:t>을 수행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5F695-21C9-4B56-8B18-FE49FA72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38636-B754-41B8-BDEF-54FDAE64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7F059-0022-464E-8E98-B23599AC157C}"/>
              </a:ext>
            </a:extLst>
          </p:cNvPr>
          <p:cNvSpPr/>
          <p:nvPr/>
        </p:nvSpPr>
        <p:spPr>
          <a:xfrm>
            <a:off x="1131495" y="2810055"/>
            <a:ext cx="224509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1)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ko-KR" altLang="en-US" b="1" dirty="0">
                <a:solidFill>
                  <a:srgbClr val="EFAE2B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EFAE2B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2)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ko-KR" alt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ED7D3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altLang="ko-K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그룹 31">
            <a:extLst>
              <a:ext uri="{FF2B5EF4-FFF2-40B4-BE49-F238E27FC236}">
                <a16:creationId xmlns:a16="http://schemas.microsoft.com/office/drawing/2014/main" id="{0FF8EA94-CF48-43D9-A314-DA8140585B96}"/>
              </a:ext>
            </a:extLst>
          </p:cNvPr>
          <p:cNvGrpSpPr/>
          <p:nvPr/>
        </p:nvGrpSpPr>
        <p:grpSpPr>
          <a:xfrm>
            <a:off x="4367168" y="2431185"/>
            <a:ext cx="5774795" cy="3702177"/>
            <a:chOff x="4295800" y="1848706"/>
            <a:chExt cx="5774795" cy="3702177"/>
          </a:xfrm>
        </p:grpSpPr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8B4D7C89-6676-4BB0-94D3-BC1A0594F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5800" y="1848706"/>
              <a:ext cx="5774795" cy="3702177"/>
              <a:chOff x="2291" y="1116"/>
              <a:chExt cx="3129" cy="3131"/>
            </a:xfrm>
          </p:grpSpPr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D18669CA-3533-476F-8A1E-92D9CBD78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2024"/>
                <a:ext cx="861" cy="817"/>
              </a:xfrm>
              <a:prstGeom prst="diamond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4" name="Text Box 8">
                <a:extLst>
                  <a:ext uri="{FF2B5EF4-FFF2-40B4-BE49-F238E27FC236}">
                    <a16:creationId xmlns:a16="http://schemas.microsoft.com/office/drawing/2014/main" id="{4D598BE7-E6FD-41E7-9F56-52089CCF95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8" y="2297"/>
                <a:ext cx="683" cy="2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조건식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5AAEA71A-2EF9-4D13-A625-ABE834C6F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3249"/>
                <a:ext cx="907" cy="31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73BC4850-CAD3-4AB3-9CC1-C004794D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3249"/>
                <a:ext cx="907" cy="31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77176F3E-9656-4F2A-8EBA-8EC74509D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3295"/>
                <a:ext cx="592" cy="2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실행구문</a:t>
                </a:r>
                <a:r>
                  <a:rPr lang="en-US" altLang="ko-KR" sz="16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5CB66286-0EB5-4963-A032-D411D40E2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3" y="3295"/>
                <a:ext cx="592" cy="2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0070C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실행구문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</a:t>
                </a:r>
              </a:p>
            </p:txBody>
          </p:sp>
          <p:sp>
            <p:nvSpPr>
              <p:cNvPr id="19" name="Oval 13">
                <a:extLst>
                  <a:ext uri="{FF2B5EF4-FFF2-40B4-BE49-F238E27FC236}">
                    <a16:creationId xmlns:a16="http://schemas.microsoft.com/office/drawing/2014/main" id="{4A458E5B-29BD-4AC3-83F7-097603974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3748"/>
                <a:ext cx="227" cy="27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cxnSp>
            <p:nvCxnSpPr>
              <p:cNvPr id="20" name="AutoShape 14">
                <a:extLst>
                  <a:ext uri="{FF2B5EF4-FFF2-40B4-BE49-F238E27FC236}">
                    <a16:creationId xmlns:a16="http://schemas.microsoft.com/office/drawing/2014/main" id="{D4906F9E-245F-4D4B-A51D-0DEFDCD5BE5A}"/>
                  </a:ext>
                </a:extLst>
              </p:cNvPr>
              <p:cNvCxnSpPr>
                <a:cxnSpLocks noChangeShapeType="1"/>
                <a:stCxn id="13" idx="1"/>
                <a:endCxn id="15" idx="0"/>
              </p:cNvCxnSpPr>
              <p:nvPr/>
            </p:nvCxnSpPr>
            <p:spPr bwMode="auto">
              <a:xfrm rot="10800000" flipV="1">
                <a:off x="3516" y="2433"/>
                <a:ext cx="288" cy="81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21" name="AutoShape 15">
                <a:extLst>
                  <a:ext uri="{FF2B5EF4-FFF2-40B4-BE49-F238E27FC236}">
                    <a16:creationId xmlns:a16="http://schemas.microsoft.com/office/drawing/2014/main" id="{A3F065C8-92F1-4ED2-B7BB-DF3BC5D8CDCF}"/>
                  </a:ext>
                </a:extLst>
              </p:cNvPr>
              <p:cNvCxnSpPr>
                <a:cxnSpLocks noChangeShapeType="1"/>
                <a:stCxn id="13" idx="3"/>
                <a:endCxn id="16" idx="0"/>
              </p:cNvCxnSpPr>
              <p:nvPr/>
            </p:nvCxnSpPr>
            <p:spPr bwMode="auto">
              <a:xfrm>
                <a:off x="4665" y="2433"/>
                <a:ext cx="302" cy="81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22" name="AutoShape 16">
                <a:extLst>
                  <a:ext uri="{FF2B5EF4-FFF2-40B4-BE49-F238E27FC236}">
                    <a16:creationId xmlns:a16="http://schemas.microsoft.com/office/drawing/2014/main" id="{D581DD36-6BB2-4368-8C3F-7AC56C329478}"/>
                  </a:ext>
                </a:extLst>
              </p:cNvPr>
              <p:cNvCxnSpPr>
                <a:cxnSpLocks noChangeShapeType="1"/>
                <a:stCxn id="16" idx="2"/>
                <a:endCxn id="19" idx="6"/>
              </p:cNvCxnSpPr>
              <p:nvPr/>
            </p:nvCxnSpPr>
            <p:spPr bwMode="auto">
              <a:xfrm rot="5400000">
                <a:off x="4503" y="3420"/>
                <a:ext cx="317" cy="61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23" name="AutoShape 17">
                <a:extLst>
                  <a:ext uri="{FF2B5EF4-FFF2-40B4-BE49-F238E27FC236}">
                    <a16:creationId xmlns:a16="http://schemas.microsoft.com/office/drawing/2014/main" id="{B5E173F2-E59B-4BB6-BA94-D4C654452BC0}"/>
                  </a:ext>
                </a:extLst>
              </p:cNvPr>
              <p:cNvCxnSpPr>
                <a:cxnSpLocks noChangeShapeType="1"/>
                <a:stCxn id="15" idx="2"/>
                <a:endCxn id="19" idx="2"/>
              </p:cNvCxnSpPr>
              <p:nvPr/>
            </p:nvCxnSpPr>
            <p:spPr bwMode="auto">
              <a:xfrm rot="16200000" flipH="1">
                <a:off x="3664" y="3419"/>
                <a:ext cx="317" cy="61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sp>
            <p:nvSpPr>
              <p:cNvPr id="24" name="AutoShape 21">
                <a:extLst>
                  <a:ext uri="{FF2B5EF4-FFF2-40B4-BE49-F238E27FC236}">
                    <a16:creationId xmlns:a16="http://schemas.microsoft.com/office/drawing/2014/main" id="{65144DB9-60DF-425E-BC02-C29AB1108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116"/>
                <a:ext cx="861" cy="817"/>
              </a:xfrm>
              <a:prstGeom prst="diamond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6572D001-8644-4BE2-B6E7-14544BD67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3" y="1381"/>
                <a:ext cx="484" cy="2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조건식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D04E209B-972F-4662-9AC6-B7402DC6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160"/>
                <a:ext cx="907" cy="31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0A8CE3F9-2C56-4ED8-AC97-709C537DA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2" y="2206"/>
                <a:ext cx="592" cy="28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EFAE2B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실행구문</a:t>
                </a:r>
                <a:r>
                  <a:rPr lang="en-US" altLang="ko-KR" sz="1600" dirty="0">
                    <a:solidFill>
                      <a:srgbClr val="EFAE2B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</a:p>
            </p:txBody>
          </p:sp>
          <p:cxnSp>
            <p:nvCxnSpPr>
              <p:cNvPr id="28" name="AutoShape 25">
                <a:extLst>
                  <a:ext uri="{FF2B5EF4-FFF2-40B4-BE49-F238E27FC236}">
                    <a16:creationId xmlns:a16="http://schemas.microsoft.com/office/drawing/2014/main" id="{4FE88E08-92A2-4688-8ECA-491372E2D459}"/>
                  </a:ext>
                </a:extLst>
              </p:cNvPr>
              <p:cNvCxnSpPr>
                <a:cxnSpLocks noChangeShapeType="1"/>
                <a:stCxn id="24" idx="3"/>
                <a:endCxn id="13" idx="0"/>
              </p:cNvCxnSpPr>
              <p:nvPr/>
            </p:nvCxnSpPr>
            <p:spPr bwMode="auto">
              <a:xfrm>
                <a:off x="3877" y="1525"/>
                <a:ext cx="358" cy="49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29" name="AutoShape 26">
                <a:extLst>
                  <a:ext uri="{FF2B5EF4-FFF2-40B4-BE49-F238E27FC236}">
                    <a16:creationId xmlns:a16="http://schemas.microsoft.com/office/drawing/2014/main" id="{934310C5-9D5E-4CBA-A6A8-0B520A036DC9}"/>
                  </a:ext>
                </a:extLst>
              </p:cNvPr>
              <p:cNvCxnSpPr>
                <a:cxnSpLocks noChangeShapeType="1"/>
                <a:stCxn id="24" idx="1"/>
                <a:endCxn id="26" idx="0"/>
              </p:cNvCxnSpPr>
              <p:nvPr/>
            </p:nvCxnSpPr>
            <p:spPr bwMode="auto">
              <a:xfrm rot="10800000" flipV="1">
                <a:off x="2744" y="1525"/>
                <a:ext cx="271" cy="635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3D2D0A38-2525-4330-A5A7-213A26759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975"/>
                <a:ext cx="227" cy="272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cxnSp>
            <p:nvCxnSpPr>
              <p:cNvPr id="31" name="AutoShape 29">
                <a:extLst>
                  <a:ext uri="{FF2B5EF4-FFF2-40B4-BE49-F238E27FC236}">
                    <a16:creationId xmlns:a16="http://schemas.microsoft.com/office/drawing/2014/main" id="{7BEE3C69-A976-4F24-9418-B18C211317AA}"/>
                  </a:ext>
                </a:extLst>
              </p:cNvPr>
              <p:cNvCxnSpPr>
                <a:cxnSpLocks noChangeShapeType="1"/>
                <a:stCxn id="26" idx="2"/>
                <a:endCxn id="30" idx="2"/>
              </p:cNvCxnSpPr>
              <p:nvPr/>
            </p:nvCxnSpPr>
            <p:spPr bwMode="auto">
              <a:xfrm rot="16200000" flipH="1">
                <a:off x="2064" y="3159"/>
                <a:ext cx="1633" cy="27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  <p:cxnSp>
            <p:nvCxnSpPr>
              <p:cNvPr id="32" name="AutoShape 30">
                <a:extLst>
                  <a:ext uri="{FF2B5EF4-FFF2-40B4-BE49-F238E27FC236}">
                    <a16:creationId xmlns:a16="http://schemas.microsoft.com/office/drawing/2014/main" id="{E89E45A9-705C-47C0-B903-59BE19C28320}"/>
                  </a:ext>
                </a:extLst>
              </p:cNvPr>
              <p:cNvCxnSpPr>
                <a:cxnSpLocks noChangeShapeType="1"/>
                <a:stCxn id="19" idx="4"/>
                <a:endCxn id="30" idx="6"/>
              </p:cNvCxnSpPr>
              <p:nvPr/>
            </p:nvCxnSpPr>
            <p:spPr bwMode="auto">
              <a:xfrm rot="5400000">
                <a:off x="3697" y="3566"/>
                <a:ext cx="91" cy="10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0C131A-95B6-427B-888A-0740FAC2A75D}"/>
                </a:ext>
              </a:extLst>
            </p:cNvPr>
            <p:cNvSpPr txBox="1"/>
            <p:nvPr/>
          </p:nvSpPr>
          <p:spPr>
            <a:xfrm>
              <a:off x="7977919" y="2467501"/>
              <a:ext cx="1339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False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FCB2AC-E04E-40F9-95BE-AD034793B630}"/>
                </a:ext>
              </a:extLst>
            </p:cNvPr>
            <p:cNvSpPr txBox="1"/>
            <p:nvPr/>
          </p:nvSpPr>
          <p:spPr>
            <a:xfrm>
              <a:off x="4500658" y="2476819"/>
              <a:ext cx="837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True</a:t>
              </a:r>
              <a:endPara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13688C-D26E-4ECC-B0C0-BEC78097B04B}"/>
                </a:ext>
              </a:extLst>
            </p:cNvPr>
            <p:cNvSpPr txBox="1"/>
            <p:nvPr/>
          </p:nvSpPr>
          <p:spPr>
            <a:xfrm>
              <a:off x="8582143" y="3507519"/>
              <a:ext cx="1339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False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4D3D3-BE5F-4930-AD51-74DD1801A5E7}"/>
                </a:ext>
              </a:extLst>
            </p:cNvPr>
            <p:cNvSpPr txBox="1"/>
            <p:nvPr/>
          </p:nvSpPr>
          <p:spPr>
            <a:xfrm>
              <a:off x="6636155" y="3507519"/>
              <a:ext cx="837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True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370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BD1E-2650-4A5F-97AC-4E833C13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</a:t>
            </a:r>
            <a:r>
              <a:rPr lang="ko-KR" altLang="en-US" dirty="0"/>
              <a:t>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2494-A759-4874-BE6B-DB09AFDF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D9C69-ED36-4A5A-90F9-C801782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2E44-4EBB-42BF-9733-15F38C5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27EF9-A8BF-41D0-AC03-4D54121E45B5}"/>
              </a:ext>
            </a:extLst>
          </p:cNvPr>
          <p:cNvSpPr/>
          <p:nvPr/>
        </p:nvSpPr>
        <p:spPr>
          <a:xfrm>
            <a:off x="1040780" y="1124447"/>
            <a:ext cx="6096000" cy="392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(“%d”, &amp;c); //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정수 입력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// 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인 경우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(“Zero”);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  // 10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이하인 경우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(“Single digit”);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 &lt;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 // 100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이하인 경우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(“Two digit”);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(“Other”);  //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 외의 경우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7668C-F432-4ED7-AFB7-A10A63553F98}"/>
              </a:ext>
            </a:extLst>
          </p:cNvPr>
          <p:cNvSpPr txBox="1"/>
          <p:nvPr/>
        </p:nvSpPr>
        <p:spPr>
          <a:xfrm>
            <a:off x="7136780" y="3458663"/>
            <a:ext cx="324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프로그램의 문제점은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8" name="Picture 4" descr="Image result for ë¼ì´ì¸">
            <a:extLst>
              <a:ext uri="{FF2B5EF4-FFF2-40B4-BE49-F238E27FC236}">
                <a16:creationId xmlns:a16="http://schemas.microsoft.com/office/drawing/2014/main" id="{72419B14-5240-44C5-8E49-6BDDCE0C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56" y="2603894"/>
            <a:ext cx="1053358" cy="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D9890-D167-45DD-926F-7F55F46E517F}"/>
              </a:ext>
            </a:extLst>
          </p:cNvPr>
          <p:cNvSpPr txBox="1"/>
          <p:nvPr/>
        </p:nvSpPr>
        <p:spPr>
          <a:xfrm>
            <a:off x="7431173" y="3904134"/>
            <a:ext cx="407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-100</a:t>
            </a:r>
            <a:r>
              <a:rPr lang="ko-KR" altLang="en-US" dirty="0"/>
              <a:t>이 입력의 경우에도 </a:t>
            </a:r>
            <a:br>
              <a:rPr lang="en-US" altLang="ko-KR" dirty="0"/>
            </a:br>
            <a:r>
              <a:rPr lang="en-US" altLang="ko-KR" dirty="0"/>
              <a:t>single digit</a:t>
            </a:r>
            <a:r>
              <a:rPr lang="ko-KR" altLang="en-US" dirty="0"/>
              <a:t>이라고 화면에 출력됨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11FDF-3465-424A-921A-6854DDDF3835}"/>
              </a:ext>
            </a:extLst>
          </p:cNvPr>
          <p:cNvSpPr txBox="1"/>
          <p:nvPr/>
        </p:nvSpPr>
        <p:spPr>
          <a:xfrm>
            <a:off x="7524842" y="4741499"/>
            <a:ext cx="370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문제점을 </a:t>
            </a:r>
            <a:r>
              <a:rPr lang="ko-KR" altLang="en-US"/>
              <a:t>수정하는 프로그램 작성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770B-F39E-4AE0-8F94-A474E001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if-else</a:t>
            </a:r>
            <a:r>
              <a:rPr lang="ko-KR" altLang="en-US" dirty="0"/>
              <a:t> </a:t>
            </a:r>
            <a:r>
              <a:rPr lang="en-US" altLang="ko-KR" dirty="0"/>
              <a:t>if-else </a:t>
            </a:r>
            <a:r>
              <a:rPr lang="ko-KR" altLang="en-US" dirty="0"/>
              <a:t>문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E316-E69A-456A-9847-F8081EEB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실수와 연산자를 입력 받아 연산 결과 출력 프로그램 작성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937C-4B94-4516-B380-72AC5746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54EA-D408-41D5-9982-DC45035F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D264F-8099-48AD-95AD-7C88AD86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98" y="2304004"/>
            <a:ext cx="6091817" cy="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09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3061-2862-47A4-A6C1-F7E16902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삼항연산자</a:t>
            </a:r>
            <a:r>
              <a:rPr lang="en-US" altLang="ko-KR" dirty="0"/>
              <a:t>(ternary operator)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B91C-A288-40D0-8970-B6895070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?(</a:t>
            </a:r>
            <a:r>
              <a:rPr lang="ko-KR" altLang="en-US" dirty="0"/>
              <a:t>물음표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>
                <a:sym typeface="Wingdings" panose="05000000000000000000" pitchFamily="2" charset="2"/>
              </a:rPr>
              <a:t>:(</a:t>
            </a:r>
            <a:r>
              <a:rPr lang="ko-KR" altLang="en-US" dirty="0">
                <a:sym typeface="Wingdings" panose="05000000000000000000" pitchFamily="2" charset="2"/>
              </a:rPr>
              <a:t>콜론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구성</a:t>
            </a:r>
            <a:endParaRPr lang="en-US" altLang="ko-KR" dirty="0"/>
          </a:p>
          <a:p>
            <a:pPr lvl="1"/>
            <a:r>
              <a:rPr lang="en-US" altLang="ko-KR" dirty="0"/>
              <a:t>If-else</a:t>
            </a:r>
            <a:r>
              <a:rPr lang="ko-KR" altLang="en-US" dirty="0"/>
              <a:t>문과 같은 역학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조건식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/>
              <a:t>일 경우 </a:t>
            </a:r>
            <a:r>
              <a:rPr lang="ko-KR" altLang="en-US" dirty="0">
                <a:solidFill>
                  <a:srgbClr val="0070C0"/>
                </a:solidFill>
              </a:rPr>
              <a:t>실행구문</a:t>
            </a:r>
            <a:r>
              <a:rPr lang="en-US" altLang="ko-KR" dirty="0">
                <a:solidFill>
                  <a:srgbClr val="0070C0"/>
                </a:solidFill>
              </a:rPr>
              <a:t>1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그렇지 않고</a:t>
            </a:r>
            <a:br>
              <a:rPr lang="en-US" altLang="ko-KR" dirty="0"/>
            </a:br>
            <a:r>
              <a:rPr lang="ko-KR" altLang="en-US" dirty="0">
                <a:solidFill>
                  <a:srgbClr val="C00000"/>
                </a:solidFill>
              </a:rPr>
              <a:t>조건식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ED7D31"/>
                </a:solidFill>
              </a:rPr>
              <a:t>false</a:t>
            </a:r>
            <a:r>
              <a:rPr lang="ko-KR" altLang="en-US" dirty="0"/>
              <a:t>인 경우 </a:t>
            </a:r>
            <a:r>
              <a:rPr lang="ko-KR" altLang="en-US" dirty="0">
                <a:solidFill>
                  <a:srgbClr val="ED7D31"/>
                </a:solidFill>
              </a:rPr>
              <a:t>실행구문</a:t>
            </a:r>
            <a:r>
              <a:rPr lang="en-US" altLang="ko-KR" dirty="0">
                <a:solidFill>
                  <a:srgbClr val="ED7D31"/>
                </a:solidFill>
              </a:rPr>
              <a:t>2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문과 함께 사용되는 경우도 있음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j ?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j;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B8B39-846A-494D-B0E5-018F58E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47E-DB76-4FFA-9368-943FC38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79</a:t>
            </a:fld>
            <a:endParaRPr lang="en-US"/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9152A629-993C-46B3-8D7C-6D8F7FA7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140" y="1524557"/>
            <a:ext cx="3806129" cy="40011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실행구문</a:t>
            </a:r>
            <a:r>
              <a:rPr lang="en-US" altLang="ko-KR" sz="20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solidFill>
                  <a:srgbClr val="ED7D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실행구문</a:t>
            </a:r>
            <a:r>
              <a:rPr lang="en-US" altLang="ko-KR" sz="2000" dirty="0">
                <a:solidFill>
                  <a:srgbClr val="ED7D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8663F-F365-4FCF-9BD6-894B46F3F7FF}"/>
              </a:ext>
            </a:extLst>
          </p:cNvPr>
          <p:cNvSpPr txBox="1"/>
          <p:nvPr/>
        </p:nvSpPr>
        <p:spPr>
          <a:xfrm>
            <a:off x="7675466" y="1262947"/>
            <a:ext cx="26008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실행구문</a:t>
            </a:r>
            <a:r>
              <a:rPr lang="en-US" altLang="ko-KR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</a:t>
            </a:r>
            <a:r>
              <a:rPr lang="ko-KR" altLang="en-US" dirty="0">
                <a:solidFill>
                  <a:srgbClr val="ED7D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실행구문</a:t>
            </a:r>
            <a:r>
              <a:rPr lang="en-US" altLang="ko-KR" dirty="0">
                <a:solidFill>
                  <a:srgbClr val="ED7D3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  <a:p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왼쪽/오른쪽 화살표 22">
            <a:extLst>
              <a:ext uri="{FF2B5EF4-FFF2-40B4-BE49-F238E27FC236}">
                <a16:creationId xmlns:a16="http://schemas.microsoft.com/office/drawing/2014/main" id="{27942683-4A57-42AE-8A42-41348020DA9F}"/>
              </a:ext>
            </a:extLst>
          </p:cNvPr>
          <p:cNvSpPr/>
          <p:nvPr/>
        </p:nvSpPr>
        <p:spPr>
          <a:xfrm>
            <a:off x="7121722" y="1649377"/>
            <a:ext cx="498291" cy="150470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76A89-B486-46B9-A6AB-06C9A131BFD3}"/>
              </a:ext>
            </a:extLst>
          </p:cNvPr>
          <p:cNvSpPr/>
          <p:nvPr/>
        </p:nvSpPr>
        <p:spPr>
          <a:xfrm>
            <a:off x="2845638" y="4750471"/>
            <a:ext cx="288694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(i &gt; j)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i);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j);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6756D-7CFB-479C-A0A9-944BD9E0CAE8}"/>
              </a:ext>
            </a:extLst>
          </p:cNvPr>
          <p:cNvSpPr/>
          <p:nvPr/>
        </p:nvSpPr>
        <p:spPr>
          <a:xfrm>
            <a:off x="6338579" y="5058154"/>
            <a:ext cx="39837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i &gt; j ? i : j);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왼쪽/오른쪽 화살표 22">
            <a:extLst>
              <a:ext uri="{FF2B5EF4-FFF2-40B4-BE49-F238E27FC236}">
                <a16:creationId xmlns:a16="http://schemas.microsoft.com/office/drawing/2014/main" id="{45257403-7BF7-4DD1-A711-12225F32A7B2}"/>
              </a:ext>
            </a:extLst>
          </p:cNvPr>
          <p:cNvSpPr/>
          <p:nvPr/>
        </p:nvSpPr>
        <p:spPr>
          <a:xfrm>
            <a:off x="5802189" y="5182973"/>
            <a:ext cx="498291" cy="150470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C4E-93E9-4E92-93B8-2AAD3AD9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044"/>
          </a:xfrm>
        </p:spPr>
        <p:txBody>
          <a:bodyPr>
            <a:normAutofit/>
          </a:bodyPr>
          <a:lstStyle/>
          <a:p>
            <a:r>
              <a:rPr lang="en-US" dirty="0"/>
              <a:t>GCC(ming64)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B05C-F836-4B40-8542-BF88281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208"/>
            <a:ext cx="10515600" cy="4930755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https://sourceforge.net/projects/mingw-w64/</a:t>
            </a:r>
            <a:r>
              <a:rPr lang="en-US" dirty="0"/>
              <a:t> </a:t>
            </a:r>
            <a:r>
              <a:rPr lang="ko-KR" altLang="en-US" dirty="0"/>
              <a:t>접속</a:t>
            </a:r>
            <a:endParaRPr lang="en-US" altLang="ko-KR" dirty="0"/>
          </a:p>
          <a:p>
            <a:r>
              <a:rPr lang="en-US" altLang="ko-KR" dirty="0"/>
              <a:t> GCC </a:t>
            </a:r>
            <a:r>
              <a:rPr lang="ko-KR" altLang="en-US" dirty="0"/>
              <a:t>다운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설치파일 실행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02E45-4392-49C2-BF3B-7111029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87" y="1763209"/>
            <a:ext cx="2740798" cy="1521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91CF9-B06E-4DD9-9A10-0B845ADE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18" y="3895906"/>
            <a:ext cx="2782103" cy="2027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40BCD-E396-4CB3-AE11-A93C720D7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392" y="3895906"/>
            <a:ext cx="2743283" cy="2027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0710B-79FD-4CA4-862C-99D17FD98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024" y="3895906"/>
            <a:ext cx="2764345" cy="20271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EA578F2-B599-419C-B40C-406C9ABF66D8}"/>
              </a:ext>
            </a:extLst>
          </p:cNvPr>
          <p:cNvSpPr/>
          <p:nvPr/>
        </p:nvSpPr>
        <p:spPr>
          <a:xfrm>
            <a:off x="3175322" y="4718614"/>
            <a:ext cx="246927" cy="28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D92919-ECD1-43F6-8D37-83FBA7A40283}"/>
              </a:ext>
            </a:extLst>
          </p:cNvPr>
          <p:cNvSpPr/>
          <p:nvPr/>
        </p:nvSpPr>
        <p:spPr>
          <a:xfrm>
            <a:off x="6054560" y="4666528"/>
            <a:ext cx="246927" cy="28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8D763-D22E-47A8-AF3E-2B8CEA788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0832" y="3895906"/>
            <a:ext cx="2764345" cy="203105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ABA3E0-6F19-4540-8BF7-BD2D205D6819}"/>
              </a:ext>
            </a:extLst>
          </p:cNvPr>
          <p:cNvSpPr/>
          <p:nvPr/>
        </p:nvSpPr>
        <p:spPr>
          <a:xfrm>
            <a:off x="8857369" y="4664599"/>
            <a:ext cx="246927" cy="28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CFF86A-8BFE-49CF-B34B-72B2DD8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B7800-D59A-44BA-9520-EAE5523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8C03-0007-4AC3-B799-DA0CD84A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삼항연산자</a:t>
            </a:r>
            <a:r>
              <a:rPr lang="en-US" altLang="ko-KR" dirty="0"/>
              <a:t>(ternary operator)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A2D0-C59B-4955-BE77-CA97243C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이용하여 절대값을 구하는 프로그램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F6C7-6D94-4608-BF92-B28C5608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CC98F-C380-4043-8B97-237A8C48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88D43-4063-496E-A998-C7B447AC0F82}"/>
              </a:ext>
            </a:extLst>
          </p:cNvPr>
          <p:cNvSpPr/>
          <p:nvPr/>
        </p:nvSpPr>
        <p:spPr>
          <a:xfrm>
            <a:off x="1216585" y="1788772"/>
            <a:ext cx="479166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num, abs;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"input integer:"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abs = num&gt;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? num : num*(-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"abs: %d\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,abs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71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E76A-3FEB-4F13-AADC-D2417AAB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F51-9AD7-4324-B0A0-3DF3F2A5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21"/>
            <a:ext cx="10515600" cy="55387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조건에서 해당하는 조건의 문장을 실행</a:t>
            </a:r>
            <a:endParaRPr lang="en-US" dirty="0"/>
          </a:p>
          <a:p>
            <a:pPr lvl="1"/>
            <a:r>
              <a:rPr lang="en-US" dirty="0"/>
              <a:t>Switch – case 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C00000"/>
                </a:solidFill>
              </a:rPr>
              <a:t>조건식</a:t>
            </a:r>
            <a:endParaRPr lang="en-US" altLang="ko-KR" dirty="0">
              <a:solidFill>
                <a:srgbClr val="C00000"/>
              </a:solidFill>
            </a:endParaRPr>
          </a:p>
          <a:p>
            <a:pPr lvl="3"/>
            <a:r>
              <a:rPr lang="ko-KR" altLang="en-US" dirty="0"/>
              <a:t>반드시 괄호로 묶어야 함</a:t>
            </a:r>
            <a:endParaRPr lang="en-US" altLang="ko-KR" dirty="0"/>
          </a:p>
          <a:p>
            <a:pPr lvl="3"/>
            <a:r>
              <a:rPr lang="ko-KR" altLang="en-US" dirty="0"/>
              <a:t>결과는 정수와 문자로 한정</a:t>
            </a:r>
            <a:r>
              <a:rPr lang="en-US" altLang="ko-KR" dirty="0"/>
              <a:t>(</a:t>
            </a:r>
            <a:r>
              <a:rPr lang="ko-KR" altLang="en-US" dirty="0"/>
              <a:t>실수형 오류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ED7D31"/>
                </a:solidFill>
              </a:rPr>
              <a:t>Label</a:t>
            </a:r>
          </a:p>
          <a:p>
            <a:pPr lvl="3"/>
            <a:r>
              <a:rPr lang="ko-KR" altLang="en-US" dirty="0"/>
              <a:t>정수 또는 문자의 상수만 사용할 수 있음</a:t>
            </a:r>
            <a:endParaRPr lang="en-US" altLang="ko-KR" dirty="0"/>
          </a:p>
          <a:p>
            <a:pPr lvl="2"/>
            <a:r>
              <a:rPr lang="en-US" dirty="0">
                <a:solidFill>
                  <a:srgbClr val="0000FF"/>
                </a:solidFill>
              </a:rPr>
              <a:t>Break</a:t>
            </a:r>
          </a:p>
          <a:p>
            <a:pPr lvl="3"/>
            <a:r>
              <a:rPr lang="en-US" altLang="ko-KR" dirty="0"/>
              <a:t>switch </a:t>
            </a:r>
            <a:r>
              <a:rPr lang="ko-KR" altLang="en-US" dirty="0"/>
              <a:t>문을 종료하고 다음 코드를 실행하는 역할</a:t>
            </a:r>
            <a:endParaRPr lang="en-US" altLang="ko-KR" dirty="0"/>
          </a:p>
          <a:p>
            <a:pPr lvl="2"/>
            <a:r>
              <a:rPr lang="en-US" dirty="0"/>
              <a:t>Default</a:t>
            </a:r>
          </a:p>
          <a:p>
            <a:pPr lvl="3"/>
            <a:r>
              <a:rPr lang="en-US" dirty="0"/>
              <a:t>If</a:t>
            </a:r>
            <a:r>
              <a:rPr lang="ko-KR" altLang="en-US" dirty="0"/>
              <a:t>문에서 </a:t>
            </a:r>
            <a:r>
              <a:rPr lang="en-US" altLang="ko-KR" dirty="0"/>
              <a:t>else</a:t>
            </a:r>
            <a:r>
              <a:rPr lang="ko-KR" altLang="en-US" dirty="0"/>
              <a:t>와 같은 역할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case</a:t>
            </a:r>
            <a:r>
              <a:rPr lang="ko-KR" altLang="en-US" dirty="0"/>
              <a:t>가 아닌 경우 실행</a:t>
            </a:r>
            <a:r>
              <a:rPr lang="en-US" altLang="ko-KR" dirty="0"/>
              <a:t>, </a:t>
            </a:r>
            <a:r>
              <a:rPr lang="ko-KR" altLang="en-US" dirty="0"/>
              <a:t>생략가능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F2C37-D895-46E1-8EAC-731A7AD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4CE82-31A7-40D5-B792-C70BA3F5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B0B0B-B540-4F2C-86D3-F67B2A62B514}"/>
              </a:ext>
            </a:extLst>
          </p:cNvPr>
          <p:cNvSpPr/>
          <p:nvPr/>
        </p:nvSpPr>
        <p:spPr>
          <a:xfrm>
            <a:off x="3754054" y="792197"/>
            <a:ext cx="483435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D7D31"/>
                </a:solidFill>
                <a:latin typeface="Consolas" panose="020B0609020204030204" pitchFamily="49" charset="0"/>
              </a:rPr>
              <a:t>label1: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label2: 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E60C-3392-49FC-B639-5D0C52F4DE70}"/>
              </a:ext>
            </a:extLst>
          </p:cNvPr>
          <p:cNvSpPr txBox="1"/>
          <p:nvPr/>
        </p:nvSpPr>
        <p:spPr>
          <a:xfrm>
            <a:off x="8117710" y="2439909"/>
            <a:ext cx="30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If-else</a:t>
            </a:r>
            <a:r>
              <a:rPr lang="ko-KR" altLang="en-US" dirty="0"/>
              <a:t> </a:t>
            </a:r>
            <a:r>
              <a:rPr lang="en-US" altLang="ko-KR" dirty="0"/>
              <a:t>if-else </a:t>
            </a:r>
            <a:r>
              <a:rPr lang="ko-KR" altLang="en-US" dirty="0"/>
              <a:t>문과 유사한 기능 그렇지만 실행이 빠르고 가독성이 좋음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8" name="Picture 4" descr="Image result for ë¼ì´ì¸">
            <a:extLst>
              <a:ext uri="{FF2B5EF4-FFF2-40B4-BE49-F238E27FC236}">
                <a16:creationId xmlns:a16="http://schemas.microsoft.com/office/drawing/2014/main" id="{30793D5E-E4C4-448F-9260-A87EEFD6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12" y="3807661"/>
            <a:ext cx="1053358" cy="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10E0A-1F2A-4350-801A-1899B5480AAD}"/>
              </a:ext>
            </a:extLst>
          </p:cNvPr>
          <p:cNvSpPr txBox="1"/>
          <p:nvPr/>
        </p:nvSpPr>
        <p:spPr>
          <a:xfrm>
            <a:off x="7403938" y="3934805"/>
            <a:ext cx="323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</a:t>
            </a:r>
            <a:r>
              <a:rPr lang="en-US" dirty="0"/>
              <a:t> </a:t>
            </a:r>
            <a:r>
              <a:rPr lang="ko-KR" altLang="en-US" dirty="0"/>
              <a:t>조건식에 정수와 문자만 사용할 수 있는 이유는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99D03-443D-4F62-8CDC-526137D2B99E}"/>
              </a:ext>
            </a:extLst>
          </p:cNvPr>
          <p:cNvSpPr txBox="1"/>
          <p:nvPr/>
        </p:nvSpPr>
        <p:spPr>
          <a:xfrm>
            <a:off x="7977935" y="4624361"/>
            <a:ext cx="431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 조건식에는 원칙으로는 정수형식만 사용할 수 있기 때문</a:t>
            </a:r>
            <a:endParaRPr lang="en-US" altLang="ko-KR" dirty="0"/>
          </a:p>
          <a:p>
            <a:r>
              <a:rPr lang="en-US" dirty="0"/>
              <a:t>C</a:t>
            </a:r>
            <a:r>
              <a:rPr lang="ko-KR" altLang="en-US" dirty="0"/>
              <a:t>에서 문자는 정수</a:t>
            </a:r>
            <a:r>
              <a:rPr lang="en-US" altLang="ko-KR" dirty="0"/>
              <a:t>(ASCII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로 다루어 지기 때문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E7F7-A00F-4E11-A4FA-C201D04C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E53A-2434-4B21-B65F-241D9724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ko-KR" altLang="en-US" dirty="0"/>
              <a:t>와 </a:t>
            </a:r>
            <a:r>
              <a:rPr lang="en-US" altLang="ko-KR" dirty="0"/>
              <a:t>break</a:t>
            </a:r>
            <a:r>
              <a:rPr lang="ko-KR" altLang="en-US" dirty="0"/>
              <a:t>문의 관계</a:t>
            </a:r>
            <a:endParaRPr lang="en-US" altLang="ko-KR" dirty="0"/>
          </a:p>
          <a:p>
            <a:pPr lvl="1"/>
            <a:r>
              <a:rPr lang="en-US" dirty="0"/>
              <a:t>Break</a:t>
            </a:r>
            <a:r>
              <a:rPr lang="ko-KR" altLang="en-US" dirty="0"/>
              <a:t>문이 있는 경우 </a:t>
            </a:r>
            <a:r>
              <a:rPr lang="en-US" altLang="ko-KR" dirty="0"/>
              <a:t>break</a:t>
            </a:r>
            <a:r>
              <a:rPr lang="ko-KR" altLang="en-US" dirty="0"/>
              <a:t>문을 실행하여 </a:t>
            </a:r>
            <a:r>
              <a:rPr lang="en-US" altLang="ko-KR" dirty="0"/>
              <a:t>switch</a:t>
            </a:r>
            <a:r>
              <a:rPr lang="ko-KR" altLang="en-US" dirty="0"/>
              <a:t>문을 종료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51D73-62E6-44D0-B494-42661D3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8F004-1C4A-4A70-8C7D-AF3C696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82</a:t>
            </a:fld>
            <a:endParaRPr lang="en-US"/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DC03F2FA-F3A0-41FE-BE29-A34604224070}"/>
              </a:ext>
            </a:extLst>
          </p:cNvPr>
          <p:cNvSpPr/>
          <p:nvPr/>
        </p:nvSpPr>
        <p:spPr>
          <a:xfrm>
            <a:off x="5082805" y="4799934"/>
            <a:ext cx="5832648" cy="156812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모서리가 접힌 도형 7">
            <a:extLst>
              <a:ext uri="{FF2B5EF4-FFF2-40B4-BE49-F238E27FC236}">
                <a16:creationId xmlns:a16="http://schemas.microsoft.com/office/drawing/2014/main" id="{7B2C967A-1DBE-4FA2-A36D-953295E4099B}"/>
              </a:ext>
            </a:extLst>
          </p:cNvPr>
          <p:cNvSpPr/>
          <p:nvPr/>
        </p:nvSpPr>
        <p:spPr>
          <a:xfrm>
            <a:off x="5073512" y="2155984"/>
            <a:ext cx="3694341" cy="2546031"/>
          </a:xfrm>
          <a:prstGeom prst="foldedCorner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switch (</a:t>
            </a:r>
            <a:r>
              <a:rPr lang="en-US" altLang="ko-KR" dirty="0" err="1"/>
              <a:t>printFlag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case 1 : </a:t>
            </a:r>
            <a:r>
              <a:rPr lang="en-US" altLang="ko-KR" dirty="0" err="1"/>
              <a:t>printf</a:t>
            </a:r>
            <a:r>
              <a:rPr lang="en-US" altLang="ko-KR" dirty="0"/>
              <a:t>(“This is case 1”);    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case 2 : </a:t>
            </a:r>
            <a:r>
              <a:rPr lang="en-US" altLang="ko-KR" dirty="0" err="1"/>
              <a:t>printf</a:t>
            </a:r>
            <a:r>
              <a:rPr lang="en-US" altLang="ko-KR" dirty="0"/>
              <a:t>(“This is case 2”);    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/>
              <a:t>;	</a:t>
            </a:r>
          </a:p>
          <a:p>
            <a:r>
              <a:rPr lang="en-US" altLang="ko-KR" dirty="0"/>
              <a:t>     default : </a:t>
            </a:r>
            <a:r>
              <a:rPr lang="en-US" altLang="ko-KR" dirty="0" err="1"/>
              <a:t>printf</a:t>
            </a:r>
            <a:r>
              <a:rPr lang="en-US" altLang="ko-KR" dirty="0"/>
              <a:t>(“This is default”);    </a:t>
            </a:r>
          </a:p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987EF964-3E9F-458F-A0A8-C5A2AA3002B2}"/>
              </a:ext>
            </a:extLst>
          </p:cNvPr>
          <p:cNvSpPr/>
          <p:nvPr/>
        </p:nvSpPr>
        <p:spPr>
          <a:xfrm>
            <a:off x="6009011" y="5870701"/>
            <a:ext cx="450228" cy="191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A78ABFF4-75FD-4BB3-BDF8-908897D75CEF}"/>
              </a:ext>
            </a:extLst>
          </p:cNvPr>
          <p:cNvSpPr/>
          <p:nvPr/>
        </p:nvSpPr>
        <p:spPr>
          <a:xfrm>
            <a:off x="5441230" y="5015816"/>
            <a:ext cx="1585791" cy="893996"/>
          </a:xfrm>
          <a:prstGeom prst="roundRect">
            <a:avLst>
              <a:gd name="adj" fmla="val 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5C7D45B3-9BBA-43D2-9433-FB33016A21F9}"/>
              </a:ext>
            </a:extLst>
          </p:cNvPr>
          <p:cNvSpPr/>
          <p:nvPr/>
        </p:nvSpPr>
        <p:spPr>
          <a:xfrm>
            <a:off x="5501162" y="5073282"/>
            <a:ext cx="1465926" cy="797418"/>
          </a:xfrm>
          <a:prstGeom prst="roundRect">
            <a:avLst>
              <a:gd name="adj" fmla="val 69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Abadi" panose="020B0604020202020204" pitchFamily="34" charset="0"/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7BA131E9-A7A8-4621-BDA3-F6E17635F3FC}"/>
              </a:ext>
            </a:extLst>
          </p:cNvPr>
          <p:cNvSpPr/>
          <p:nvPr/>
        </p:nvSpPr>
        <p:spPr>
          <a:xfrm>
            <a:off x="5611454" y="6059854"/>
            <a:ext cx="1245342" cy="420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2CFDB-B041-4B43-BBFE-51F3165CFA8F}"/>
              </a:ext>
            </a:extLst>
          </p:cNvPr>
          <p:cNvSpPr txBox="1"/>
          <p:nvPr/>
        </p:nvSpPr>
        <p:spPr>
          <a:xfrm>
            <a:off x="5497030" y="5104370"/>
            <a:ext cx="124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This is case 1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FEC8A893-0B98-440C-B416-F8D7574C218C}"/>
              </a:ext>
            </a:extLst>
          </p:cNvPr>
          <p:cNvSpPr/>
          <p:nvPr/>
        </p:nvSpPr>
        <p:spPr>
          <a:xfrm>
            <a:off x="7798803" y="5850656"/>
            <a:ext cx="450228" cy="191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9AC558BF-904B-48D4-A1A5-0EA33FD4316C}"/>
              </a:ext>
            </a:extLst>
          </p:cNvPr>
          <p:cNvSpPr/>
          <p:nvPr/>
        </p:nvSpPr>
        <p:spPr>
          <a:xfrm>
            <a:off x="7231022" y="4995771"/>
            <a:ext cx="1585791" cy="893996"/>
          </a:xfrm>
          <a:prstGeom prst="roundRect">
            <a:avLst>
              <a:gd name="adj" fmla="val 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6">
            <a:extLst>
              <a:ext uri="{FF2B5EF4-FFF2-40B4-BE49-F238E27FC236}">
                <a16:creationId xmlns:a16="http://schemas.microsoft.com/office/drawing/2014/main" id="{BDF0180F-84C0-4CA6-95D7-D7CF1D705EA9}"/>
              </a:ext>
            </a:extLst>
          </p:cNvPr>
          <p:cNvSpPr/>
          <p:nvPr/>
        </p:nvSpPr>
        <p:spPr>
          <a:xfrm>
            <a:off x="7290954" y="5053237"/>
            <a:ext cx="1465926" cy="797418"/>
          </a:xfrm>
          <a:prstGeom prst="roundRect">
            <a:avLst>
              <a:gd name="adj" fmla="val 69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Abadi" panose="020B0604020202020204" pitchFamily="34" charset="0"/>
            </a:endParaRPr>
          </a:p>
        </p:txBody>
      </p:sp>
      <p:sp>
        <p:nvSpPr>
          <p:cNvPr id="16" name="직사각형 17">
            <a:extLst>
              <a:ext uri="{FF2B5EF4-FFF2-40B4-BE49-F238E27FC236}">
                <a16:creationId xmlns:a16="http://schemas.microsoft.com/office/drawing/2014/main" id="{F0C28853-427C-4DD1-AA96-390F28CD5569}"/>
              </a:ext>
            </a:extLst>
          </p:cNvPr>
          <p:cNvSpPr/>
          <p:nvPr/>
        </p:nvSpPr>
        <p:spPr>
          <a:xfrm>
            <a:off x="7401246" y="6039809"/>
            <a:ext cx="1245342" cy="420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5B07A-9452-43C6-8DA2-777C3F8AD481}"/>
              </a:ext>
            </a:extLst>
          </p:cNvPr>
          <p:cNvSpPr txBox="1"/>
          <p:nvPr/>
        </p:nvSpPr>
        <p:spPr>
          <a:xfrm>
            <a:off x="7286822" y="5084325"/>
            <a:ext cx="124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This is case 2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grpSp>
        <p:nvGrpSpPr>
          <p:cNvPr id="18" name="그룹 65">
            <a:extLst>
              <a:ext uri="{FF2B5EF4-FFF2-40B4-BE49-F238E27FC236}">
                <a16:creationId xmlns:a16="http://schemas.microsoft.com/office/drawing/2014/main" id="{E58B0FEB-8C2C-4995-9E45-59751C651377}"/>
              </a:ext>
            </a:extLst>
          </p:cNvPr>
          <p:cNvGrpSpPr/>
          <p:nvPr/>
        </p:nvGrpSpPr>
        <p:grpSpPr>
          <a:xfrm>
            <a:off x="1129127" y="3112932"/>
            <a:ext cx="3754900" cy="2756909"/>
            <a:chOff x="541903" y="2753751"/>
            <a:chExt cx="3754900" cy="2756909"/>
          </a:xfrm>
        </p:grpSpPr>
        <p:grpSp>
          <p:nvGrpSpPr>
            <p:cNvPr id="19" name="그룹 63">
              <a:extLst>
                <a:ext uri="{FF2B5EF4-FFF2-40B4-BE49-F238E27FC236}">
                  <a16:creationId xmlns:a16="http://schemas.microsoft.com/office/drawing/2014/main" id="{81E1104F-F530-469A-BFBC-1618A2077C0E}"/>
                </a:ext>
              </a:extLst>
            </p:cNvPr>
            <p:cNvGrpSpPr/>
            <p:nvPr/>
          </p:nvGrpSpPr>
          <p:grpSpPr>
            <a:xfrm>
              <a:off x="541903" y="2753751"/>
              <a:ext cx="3754900" cy="2463364"/>
              <a:chOff x="541903" y="2753751"/>
              <a:chExt cx="3754900" cy="2463364"/>
            </a:xfrm>
          </p:grpSpPr>
          <p:cxnSp>
            <p:nvCxnSpPr>
              <p:cNvPr id="21" name="직선 연결선 61">
                <a:extLst>
                  <a:ext uri="{FF2B5EF4-FFF2-40B4-BE49-F238E27FC236}">
                    <a16:creationId xmlns:a16="http://schemas.microsoft.com/office/drawing/2014/main" id="{36538FFD-4460-490B-85DB-F61E720A0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398" y="4983437"/>
                <a:ext cx="0" cy="23367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51">
                <a:extLst>
                  <a:ext uri="{FF2B5EF4-FFF2-40B4-BE49-F238E27FC236}">
                    <a16:creationId xmlns:a16="http://schemas.microsoft.com/office/drawing/2014/main" id="{BF0C734C-8501-47C3-82CD-2DF8D34A5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3863" y="4373567"/>
                <a:ext cx="0" cy="48254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43">
                <a:extLst>
                  <a:ext uri="{FF2B5EF4-FFF2-40B4-BE49-F238E27FC236}">
                    <a16:creationId xmlns:a16="http://schemas.microsoft.com/office/drawing/2014/main" id="{7DCB18DE-DF26-4B01-B12D-15DC59730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0307" y="4429338"/>
                <a:ext cx="586" cy="2578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42">
                <a:extLst>
                  <a:ext uri="{FF2B5EF4-FFF2-40B4-BE49-F238E27FC236}">
                    <a16:creationId xmlns:a16="http://schemas.microsoft.com/office/drawing/2014/main" id="{7B50A7FC-2D73-4F30-90A1-4A35B8705C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3422" y="4408741"/>
                <a:ext cx="586" cy="2578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7">
                <a:extLst>
                  <a:ext uri="{FF2B5EF4-FFF2-40B4-BE49-F238E27FC236}">
                    <a16:creationId xmlns:a16="http://schemas.microsoft.com/office/drawing/2014/main" id="{F40841AC-F4C1-45A0-A518-8E1C9849FC77}"/>
                  </a:ext>
                </a:extLst>
              </p:cNvPr>
              <p:cNvGrpSpPr/>
              <p:nvPr/>
            </p:nvGrpSpPr>
            <p:grpSpPr>
              <a:xfrm>
                <a:off x="1781028" y="2870590"/>
                <a:ext cx="931179" cy="727384"/>
                <a:chOff x="1801013" y="3312412"/>
                <a:chExt cx="931179" cy="727384"/>
              </a:xfrm>
            </p:grpSpPr>
            <p:sp>
              <p:nvSpPr>
                <p:cNvPr id="44" name="다이아몬드 19">
                  <a:extLst>
                    <a:ext uri="{FF2B5EF4-FFF2-40B4-BE49-F238E27FC236}">
                      <a16:creationId xmlns:a16="http://schemas.microsoft.com/office/drawing/2014/main" id="{8E091978-2F7A-4DCA-B3CF-B68CB849C205}"/>
                    </a:ext>
                  </a:extLst>
                </p:cNvPr>
                <p:cNvSpPr/>
                <p:nvPr/>
              </p:nvSpPr>
              <p:spPr>
                <a:xfrm>
                  <a:off x="1801013" y="3312412"/>
                  <a:ext cx="902603" cy="727384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B164BD-EBCB-488F-904D-9B84B3F63002}"/>
                    </a:ext>
                  </a:extLst>
                </p:cNvPr>
                <p:cNvSpPr txBox="1"/>
                <p:nvPr/>
              </p:nvSpPr>
              <p:spPr>
                <a:xfrm>
                  <a:off x="1900766" y="3507058"/>
                  <a:ext cx="83142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printFlag</a:t>
                  </a:r>
                  <a:endParaRPr lang="ko-KR" altLang="en-US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ko-KR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평행 사변형 21">
                <a:extLst>
                  <a:ext uri="{FF2B5EF4-FFF2-40B4-BE49-F238E27FC236}">
                    <a16:creationId xmlns:a16="http://schemas.microsoft.com/office/drawing/2014/main" id="{8D9A8922-4638-44A4-952C-8A76C87B49FE}"/>
                  </a:ext>
                </a:extLst>
              </p:cNvPr>
              <p:cNvSpPr/>
              <p:nvPr/>
            </p:nvSpPr>
            <p:spPr>
              <a:xfrm>
                <a:off x="573502" y="4148706"/>
                <a:ext cx="861013" cy="325308"/>
              </a:xfrm>
              <a:prstGeom prst="parallelogram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평행 사변형 22">
                <a:extLst>
                  <a:ext uri="{FF2B5EF4-FFF2-40B4-BE49-F238E27FC236}">
                    <a16:creationId xmlns:a16="http://schemas.microsoft.com/office/drawing/2014/main" id="{974C30F4-5B20-4D91-BACA-762BEC1799F6}"/>
                  </a:ext>
                </a:extLst>
              </p:cNvPr>
              <p:cNvSpPr/>
              <p:nvPr/>
            </p:nvSpPr>
            <p:spPr>
              <a:xfrm>
                <a:off x="541903" y="4088035"/>
                <a:ext cx="861013" cy="325308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평행 사변형 23">
                <a:extLst>
                  <a:ext uri="{FF2B5EF4-FFF2-40B4-BE49-F238E27FC236}">
                    <a16:creationId xmlns:a16="http://schemas.microsoft.com/office/drawing/2014/main" id="{7824EC4B-912E-4A88-AA04-60D063C0BA53}"/>
                  </a:ext>
                </a:extLst>
              </p:cNvPr>
              <p:cNvSpPr/>
              <p:nvPr/>
            </p:nvSpPr>
            <p:spPr>
              <a:xfrm>
                <a:off x="1781028" y="4148706"/>
                <a:ext cx="861013" cy="325308"/>
              </a:xfrm>
              <a:prstGeom prst="parallelogram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평행 사변형 24">
                <a:extLst>
                  <a:ext uri="{FF2B5EF4-FFF2-40B4-BE49-F238E27FC236}">
                    <a16:creationId xmlns:a16="http://schemas.microsoft.com/office/drawing/2014/main" id="{BE9EB0FD-8BDC-4F4D-A176-565664AF5AD8}"/>
                  </a:ext>
                </a:extLst>
              </p:cNvPr>
              <p:cNvSpPr/>
              <p:nvPr/>
            </p:nvSpPr>
            <p:spPr>
              <a:xfrm>
                <a:off x="1749429" y="4088035"/>
                <a:ext cx="861013" cy="325308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평행 사변형 25">
                <a:extLst>
                  <a:ext uri="{FF2B5EF4-FFF2-40B4-BE49-F238E27FC236}">
                    <a16:creationId xmlns:a16="http://schemas.microsoft.com/office/drawing/2014/main" id="{81EC1748-DFF2-49C2-8567-4DF95E187D75}"/>
                  </a:ext>
                </a:extLst>
              </p:cNvPr>
              <p:cNvSpPr/>
              <p:nvPr/>
            </p:nvSpPr>
            <p:spPr>
              <a:xfrm>
                <a:off x="2960387" y="4154496"/>
                <a:ext cx="861013" cy="325308"/>
              </a:xfrm>
              <a:prstGeom prst="parallelogram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26">
                <a:extLst>
                  <a:ext uri="{FF2B5EF4-FFF2-40B4-BE49-F238E27FC236}">
                    <a16:creationId xmlns:a16="http://schemas.microsoft.com/office/drawing/2014/main" id="{E25AC9D8-D96E-4895-8F3B-B09300ECB4A4}"/>
                  </a:ext>
                </a:extLst>
              </p:cNvPr>
              <p:cNvSpPr/>
              <p:nvPr/>
            </p:nvSpPr>
            <p:spPr>
              <a:xfrm>
                <a:off x="2928788" y="4093825"/>
                <a:ext cx="861013" cy="325308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29">
                <a:extLst>
                  <a:ext uri="{FF2B5EF4-FFF2-40B4-BE49-F238E27FC236}">
                    <a16:creationId xmlns:a16="http://schemas.microsoft.com/office/drawing/2014/main" id="{F5F7C28E-3B0D-4374-8295-D9336BF0964E}"/>
                  </a:ext>
                </a:extLst>
              </p:cNvPr>
              <p:cNvCxnSpPr>
                <a:stCxn id="44" idx="2"/>
                <a:endCxn id="29" idx="1"/>
              </p:cNvCxnSpPr>
              <p:nvPr/>
            </p:nvCxnSpPr>
            <p:spPr>
              <a:xfrm flipH="1">
                <a:off x="2220599" y="3597974"/>
                <a:ext cx="11731" cy="49006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1">
                <a:extLst>
                  <a:ext uri="{FF2B5EF4-FFF2-40B4-BE49-F238E27FC236}">
                    <a16:creationId xmlns:a16="http://schemas.microsoft.com/office/drawing/2014/main" id="{BB6DAF3D-0157-425E-A40A-C1E790D1C4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3659" y="3383932"/>
                <a:ext cx="967051" cy="4980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2">
                <a:extLst>
                  <a:ext uri="{FF2B5EF4-FFF2-40B4-BE49-F238E27FC236}">
                    <a16:creationId xmlns:a16="http://schemas.microsoft.com/office/drawing/2014/main" id="{63051E0C-1898-4E30-AEA9-D0F765C32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5166" y="3368308"/>
                <a:ext cx="922737" cy="50918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7">
                <a:extLst>
                  <a:ext uri="{FF2B5EF4-FFF2-40B4-BE49-F238E27FC236}">
                    <a16:creationId xmlns:a16="http://schemas.microsoft.com/office/drawing/2014/main" id="{5AFE3814-EB3A-4A99-A509-0001DB579046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 flipH="1">
                <a:off x="1013073" y="3830209"/>
                <a:ext cx="586" cy="2578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41">
                <a:extLst>
                  <a:ext uri="{FF2B5EF4-FFF2-40B4-BE49-F238E27FC236}">
                    <a16:creationId xmlns:a16="http://schemas.microsoft.com/office/drawing/2014/main" id="{0E330941-D435-4D6C-B577-1C00CF3505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7903" y="3837132"/>
                <a:ext cx="586" cy="25782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44">
                <a:extLst>
                  <a:ext uri="{FF2B5EF4-FFF2-40B4-BE49-F238E27FC236}">
                    <a16:creationId xmlns:a16="http://schemas.microsoft.com/office/drawing/2014/main" id="{93D4DD24-54F7-4807-A0FF-52AAFBEE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0915" y="4662812"/>
                <a:ext cx="1093185" cy="27897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46">
                <a:extLst>
                  <a:ext uri="{FF2B5EF4-FFF2-40B4-BE49-F238E27FC236}">
                    <a16:creationId xmlns:a16="http://schemas.microsoft.com/office/drawing/2014/main" id="{2201BC11-630C-4431-96D0-3DE8C9A49E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9215" y="4649081"/>
                <a:ext cx="1050635" cy="30542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54">
                <a:extLst>
                  <a:ext uri="{FF2B5EF4-FFF2-40B4-BE49-F238E27FC236}">
                    <a16:creationId xmlns:a16="http://schemas.microsoft.com/office/drawing/2014/main" id="{156C9C7C-C589-4415-BF2F-F1CA33EB4F7B}"/>
                  </a:ext>
                </a:extLst>
              </p:cNvPr>
              <p:cNvSpPr/>
              <p:nvPr/>
            </p:nvSpPr>
            <p:spPr>
              <a:xfrm>
                <a:off x="2074100" y="4856110"/>
                <a:ext cx="295115" cy="2441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3A1178-710D-4B51-8B82-D558564EE53F}"/>
                  </a:ext>
                </a:extLst>
              </p:cNvPr>
              <p:cNvSpPr txBox="1"/>
              <p:nvPr/>
            </p:nvSpPr>
            <p:spPr>
              <a:xfrm>
                <a:off x="665390" y="4060778"/>
                <a:ext cx="1245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A41431-99A4-4019-9303-FB8DDFD956FF}"/>
                  </a:ext>
                </a:extLst>
              </p:cNvPr>
              <p:cNvSpPr txBox="1"/>
              <p:nvPr/>
            </p:nvSpPr>
            <p:spPr>
              <a:xfrm>
                <a:off x="1892639" y="4055300"/>
                <a:ext cx="1245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20689F-61D8-402E-8BB1-15F1561B8FA4}"/>
                  </a:ext>
                </a:extLst>
              </p:cNvPr>
              <p:cNvSpPr txBox="1"/>
              <p:nvPr/>
            </p:nvSpPr>
            <p:spPr>
              <a:xfrm>
                <a:off x="3051461" y="4071793"/>
                <a:ext cx="1245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default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직선 연결선 58">
                <a:extLst>
                  <a:ext uri="{FF2B5EF4-FFF2-40B4-BE49-F238E27FC236}">
                    <a16:creationId xmlns:a16="http://schemas.microsoft.com/office/drawing/2014/main" id="{6C72195D-A5A6-45CA-8A5B-CB3F7A860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5509" y="2753751"/>
                <a:ext cx="0" cy="23367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494243-1A5A-4153-B86F-ADBCC7CA2925}"/>
                </a:ext>
              </a:extLst>
            </p:cNvPr>
            <p:cNvSpPr txBox="1"/>
            <p:nvPr/>
          </p:nvSpPr>
          <p:spPr>
            <a:xfrm>
              <a:off x="1615301" y="5202883"/>
              <a:ext cx="1525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Logic Flow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직사각형 66">
            <a:extLst>
              <a:ext uri="{FF2B5EF4-FFF2-40B4-BE49-F238E27FC236}">
                <a16:creationId xmlns:a16="http://schemas.microsoft.com/office/drawing/2014/main" id="{9419314C-65BD-475F-B47C-3CAE7AB189FC}"/>
              </a:ext>
            </a:extLst>
          </p:cNvPr>
          <p:cNvSpPr/>
          <p:nvPr/>
        </p:nvSpPr>
        <p:spPr>
          <a:xfrm>
            <a:off x="9609411" y="5869842"/>
            <a:ext cx="450228" cy="191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67">
            <a:extLst>
              <a:ext uri="{FF2B5EF4-FFF2-40B4-BE49-F238E27FC236}">
                <a16:creationId xmlns:a16="http://schemas.microsoft.com/office/drawing/2014/main" id="{2F1E0BAB-6A93-4662-BC07-DFD2CBC14DA0}"/>
              </a:ext>
            </a:extLst>
          </p:cNvPr>
          <p:cNvSpPr/>
          <p:nvPr/>
        </p:nvSpPr>
        <p:spPr>
          <a:xfrm>
            <a:off x="9041630" y="5014957"/>
            <a:ext cx="1585791" cy="893996"/>
          </a:xfrm>
          <a:prstGeom prst="roundRect">
            <a:avLst>
              <a:gd name="adj" fmla="val 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68">
            <a:extLst>
              <a:ext uri="{FF2B5EF4-FFF2-40B4-BE49-F238E27FC236}">
                <a16:creationId xmlns:a16="http://schemas.microsoft.com/office/drawing/2014/main" id="{050C0854-C6CE-40AC-9E54-E75017D193C2}"/>
              </a:ext>
            </a:extLst>
          </p:cNvPr>
          <p:cNvSpPr/>
          <p:nvPr/>
        </p:nvSpPr>
        <p:spPr>
          <a:xfrm>
            <a:off x="9101562" y="5072423"/>
            <a:ext cx="1465926" cy="797418"/>
          </a:xfrm>
          <a:prstGeom prst="roundRect">
            <a:avLst>
              <a:gd name="adj" fmla="val 69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Abadi" panose="020B0604020202020204" pitchFamily="34" charset="0"/>
            </a:endParaRPr>
          </a:p>
        </p:txBody>
      </p:sp>
      <p:sp>
        <p:nvSpPr>
          <p:cNvPr id="49" name="직사각형 69">
            <a:extLst>
              <a:ext uri="{FF2B5EF4-FFF2-40B4-BE49-F238E27FC236}">
                <a16:creationId xmlns:a16="http://schemas.microsoft.com/office/drawing/2014/main" id="{87F4B283-8BCF-4682-AA18-51788CAFE504}"/>
              </a:ext>
            </a:extLst>
          </p:cNvPr>
          <p:cNvSpPr/>
          <p:nvPr/>
        </p:nvSpPr>
        <p:spPr>
          <a:xfrm>
            <a:off x="9211854" y="6058995"/>
            <a:ext cx="1245342" cy="420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F0397A-E97B-4550-86AA-69FB7A48DADC}"/>
              </a:ext>
            </a:extLst>
          </p:cNvPr>
          <p:cNvSpPr txBox="1"/>
          <p:nvPr/>
        </p:nvSpPr>
        <p:spPr>
          <a:xfrm>
            <a:off x="9097430" y="5103511"/>
            <a:ext cx="1359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This is default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52E91-F840-4F7B-9DC5-A10165129723}"/>
              </a:ext>
            </a:extLst>
          </p:cNvPr>
          <p:cNvSpPr txBox="1"/>
          <p:nvPr/>
        </p:nvSpPr>
        <p:spPr>
          <a:xfrm>
            <a:off x="1252614" y="2141428"/>
            <a:ext cx="295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</a:t>
            </a:r>
            <a:r>
              <a:rPr lang="ko-KR" altLang="en-US" dirty="0"/>
              <a:t>문이 있는 </a:t>
            </a:r>
            <a:r>
              <a:rPr lang="en-US" altLang="ko-KR" dirty="0"/>
              <a:t>switch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9FAD9B-DFBF-4F5E-A25E-28BF91B98B0E}"/>
              </a:ext>
            </a:extLst>
          </p:cNvPr>
          <p:cNvSpPr/>
          <p:nvPr/>
        </p:nvSpPr>
        <p:spPr>
          <a:xfrm>
            <a:off x="925975" y="2025570"/>
            <a:ext cx="10105299" cy="4421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5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C16E-2A74-4403-8BFC-301BE851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D231-A84C-41EB-9905-63D62E0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ko-KR" altLang="en-US" dirty="0"/>
              <a:t>와 </a:t>
            </a:r>
            <a:r>
              <a:rPr lang="en-US" altLang="ko-KR" dirty="0"/>
              <a:t>break</a:t>
            </a:r>
            <a:r>
              <a:rPr lang="ko-KR" altLang="en-US" dirty="0"/>
              <a:t>문의 관계</a:t>
            </a:r>
            <a:r>
              <a:rPr lang="en-US" altLang="ko-KR" dirty="0"/>
              <a:t>2</a:t>
            </a:r>
          </a:p>
          <a:p>
            <a:pPr lvl="1"/>
            <a:r>
              <a:rPr lang="en-US" dirty="0"/>
              <a:t>Break</a:t>
            </a:r>
            <a:r>
              <a:rPr lang="ko-KR" altLang="en-US" dirty="0"/>
              <a:t>문이 없는 경우 해당조건 이후의 모든 </a:t>
            </a:r>
            <a:r>
              <a:rPr lang="en-US" altLang="ko-KR" dirty="0"/>
              <a:t>case</a:t>
            </a:r>
            <a:r>
              <a:rPr lang="ko-KR" altLang="en-US" dirty="0"/>
              <a:t>의 실행구문을 동작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EAA11-02C5-494B-9F31-56F76EF2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89A7E-FA8B-4A56-B157-C2277ED3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49839" y="5962374"/>
            <a:ext cx="566239" cy="365125"/>
          </a:xfrm>
        </p:spPr>
        <p:txBody>
          <a:bodyPr/>
          <a:lstStyle/>
          <a:p>
            <a:fld id="{D44D71D4-CC00-41AD-B74E-42A854D5D1AD}" type="slidenum">
              <a:rPr lang="en-US" smtClean="0"/>
              <a:t>83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6ED9-1F73-493D-B928-9A2BACEE1874}"/>
              </a:ext>
            </a:extLst>
          </p:cNvPr>
          <p:cNvSpPr txBox="1"/>
          <p:nvPr/>
        </p:nvSpPr>
        <p:spPr>
          <a:xfrm>
            <a:off x="977634" y="2043680"/>
            <a:ext cx="6120680" cy="28623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</a:rPr>
              <a:t>//without break</a:t>
            </a:r>
          </a:p>
          <a:p>
            <a:endParaRPr lang="en-US" altLang="ko-KR" dirty="0">
              <a:latin typeface="+mj-lt"/>
              <a:ea typeface="휴먼매직체" panose="02030504000101010101" pitchFamily="18" charset="-127"/>
            </a:endParaRPr>
          </a:p>
          <a:p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switch(</a:t>
            </a:r>
            <a:r>
              <a:rPr lang="en-US" altLang="ko-KR" dirty="0" err="1">
                <a:latin typeface="+mj-lt"/>
                <a:ea typeface="휴먼매직체" panose="02030504000101010101" pitchFamily="18" charset="-127"/>
              </a:rPr>
              <a:t>printFlag</a:t>
            </a:r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)</a:t>
            </a:r>
          </a:p>
          <a:p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{</a:t>
            </a:r>
          </a:p>
          <a:p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      case 1 : </a:t>
            </a:r>
            <a:r>
              <a:rPr lang="en-US" altLang="ko-KR" dirty="0" err="1">
                <a:latin typeface="+mj-lt"/>
                <a:ea typeface="휴먼매직체" panose="02030504000101010101" pitchFamily="18" charset="-127"/>
              </a:rPr>
              <a:t>printf</a:t>
            </a:r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(“This is case 1\n”);</a:t>
            </a:r>
          </a:p>
          <a:p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      case 2 : </a:t>
            </a:r>
            <a:r>
              <a:rPr lang="en-US" altLang="ko-KR" dirty="0" err="1">
                <a:latin typeface="+mj-lt"/>
                <a:ea typeface="휴먼매직체" panose="02030504000101010101" pitchFamily="18" charset="-127"/>
              </a:rPr>
              <a:t>printf</a:t>
            </a:r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(“This is case 2\n”); </a:t>
            </a:r>
          </a:p>
          <a:p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      default : </a:t>
            </a:r>
            <a:r>
              <a:rPr lang="en-US" altLang="ko-KR" dirty="0" err="1">
                <a:latin typeface="+mj-lt"/>
                <a:ea typeface="휴먼매직체" panose="02030504000101010101" pitchFamily="18" charset="-127"/>
              </a:rPr>
              <a:t>printf</a:t>
            </a:r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(“This is default\n”);</a:t>
            </a:r>
          </a:p>
          <a:p>
            <a:r>
              <a:rPr lang="en-US" altLang="ko-KR" dirty="0">
                <a:latin typeface="+mj-lt"/>
                <a:ea typeface="휴먼매직체" panose="02030504000101010101" pitchFamily="18" charset="-127"/>
              </a:rPr>
              <a:t>} 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</a:rPr>
              <a:t>//switch</a:t>
            </a:r>
          </a:p>
          <a:p>
            <a:endParaRPr lang="en-US" altLang="ko-KR" dirty="0">
              <a:solidFill>
                <a:srgbClr val="00B050"/>
              </a:solidFill>
              <a:latin typeface="+mj-lt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rgbClr val="00B050"/>
              </a:solidFill>
              <a:latin typeface="+mj-lt"/>
              <a:ea typeface="휴먼매직체" panose="02030504000101010101" pitchFamily="18" charset="-127"/>
            </a:endParaRPr>
          </a:p>
        </p:txBody>
      </p:sp>
      <p:grpSp>
        <p:nvGrpSpPr>
          <p:cNvPr id="7" name="그룹 27">
            <a:extLst>
              <a:ext uri="{FF2B5EF4-FFF2-40B4-BE49-F238E27FC236}">
                <a16:creationId xmlns:a16="http://schemas.microsoft.com/office/drawing/2014/main" id="{645A83D0-CEE8-4531-A213-22DBA8E89DE5}"/>
              </a:ext>
            </a:extLst>
          </p:cNvPr>
          <p:cNvGrpSpPr/>
          <p:nvPr/>
        </p:nvGrpSpPr>
        <p:grpSpPr>
          <a:xfrm>
            <a:off x="5093192" y="4073079"/>
            <a:ext cx="6844389" cy="2037661"/>
            <a:chOff x="4007768" y="4466860"/>
            <a:chExt cx="6717081" cy="2058484"/>
          </a:xfrm>
        </p:grpSpPr>
        <p:sp>
          <p:nvSpPr>
            <p:cNvPr id="8" name="직사각형 2">
              <a:extLst>
                <a:ext uri="{FF2B5EF4-FFF2-40B4-BE49-F238E27FC236}">
                  <a16:creationId xmlns:a16="http://schemas.microsoft.com/office/drawing/2014/main" id="{55B5373E-A376-4D50-ACFD-A4E1226B4A2E}"/>
                </a:ext>
              </a:extLst>
            </p:cNvPr>
            <p:cNvSpPr/>
            <p:nvPr/>
          </p:nvSpPr>
          <p:spPr>
            <a:xfrm>
              <a:off x="4007768" y="4466860"/>
              <a:ext cx="6552728" cy="2058484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EB3D97AB-6F03-447A-9082-38102BB56AFE}"/>
                </a:ext>
              </a:extLst>
            </p:cNvPr>
            <p:cNvSpPr/>
            <p:nvPr/>
          </p:nvSpPr>
          <p:spPr>
            <a:xfrm>
              <a:off x="4762478" y="5561439"/>
              <a:ext cx="450228" cy="191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7">
              <a:extLst>
                <a:ext uri="{FF2B5EF4-FFF2-40B4-BE49-F238E27FC236}">
                  <a16:creationId xmlns:a16="http://schemas.microsoft.com/office/drawing/2014/main" id="{409900A2-EFE1-4AF9-9791-273B5DF50A07}"/>
                </a:ext>
              </a:extLst>
            </p:cNvPr>
            <p:cNvSpPr/>
            <p:nvPr/>
          </p:nvSpPr>
          <p:spPr>
            <a:xfrm>
              <a:off x="4194697" y="4706554"/>
              <a:ext cx="1585791" cy="89399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8">
              <a:extLst>
                <a:ext uri="{FF2B5EF4-FFF2-40B4-BE49-F238E27FC236}">
                  <a16:creationId xmlns:a16="http://schemas.microsoft.com/office/drawing/2014/main" id="{044C6D03-CE65-4885-8FB5-C1677090E742}"/>
                </a:ext>
              </a:extLst>
            </p:cNvPr>
            <p:cNvSpPr/>
            <p:nvPr/>
          </p:nvSpPr>
          <p:spPr>
            <a:xfrm>
              <a:off x="4254629" y="4764020"/>
              <a:ext cx="1465926" cy="797418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latin typeface="Abadi" panose="020B0604020202020204" pitchFamily="34" charset="0"/>
              </a:endParaRPr>
            </a:p>
          </p:txBody>
        </p:sp>
        <p:sp>
          <p:nvSpPr>
            <p:cNvPr id="12" name="직사각형 9">
              <a:extLst>
                <a:ext uri="{FF2B5EF4-FFF2-40B4-BE49-F238E27FC236}">
                  <a16:creationId xmlns:a16="http://schemas.microsoft.com/office/drawing/2014/main" id="{5E1016B5-2FD5-4601-8DA7-C95BD2C21C63}"/>
                </a:ext>
              </a:extLst>
            </p:cNvPr>
            <p:cNvSpPr/>
            <p:nvPr/>
          </p:nvSpPr>
          <p:spPr>
            <a:xfrm>
              <a:off x="4364921" y="5750592"/>
              <a:ext cx="1245342" cy="42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C160E0-C2D7-4C1A-A6EF-1CC2AC72BCA4}"/>
                </a:ext>
              </a:extLst>
            </p:cNvPr>
            <p:cNvSpPr txBox="1"/>
            <p:nvPr/>
          </p:nvSpPr>
          <p:spPr>
            <a:xfrm>
              <a:off x="4302317" y="4881933"/>
              <a:ext cx="1245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This is case 1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1">
              <a:extLst>
                <a:ext uri="{FF2B5EF4-FFF2-40B4-BE49-F238E27FC236}">
                  <a16:creationId xmlns:a16="http://schemas.microsoft.com/office/drawing/2014/main" id="{2B299E2D-03C9-46A8-86E9-EE2C8E5468B5}"/>
                </a:ext>
              </a:extLst>
            </p:cNvPr>
            <p:cNvSpPr/>
            <p:nvPr/>
          </p:nvSpPr>
          <p:spPr>
            <a:xfrm>
              <a:off x="7027104" y="5556643"/>
              <a:ext cx="450228" cy="191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2">
              <a:extLst>
                <a:ext uri="{FF2B5EF4-FFF2-40B4-BE49-F238E27FC236}">
                  <a16:creationId xmlns:a16="http://schemas.microsoft.com/office/drawing/2014/main" id="{DC338899-EB17-4BAE-8700-C7AFB423F580}"/>
                </a:ext>
              </a:extLst>
            </p:cNvPr>
            <p:cNvSpPr/>
            <p:nvPr/>
          </p:nvSpPr>
          <p:spPr>
            <a:xfrm>
              <a:off x="6459323" y="4701758"/>
              <a:ext cx="1585791" cy="89399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3">
              <a:extLst>
                <a:ext uri="{FF2B5EF4-FFF2-40B4-BE49-F238E27FC236}">
                  <a16:creationId xmlns:a16="http://schemas.microsoft.com/office/drawing/2014/main" id="{82A5FA6C-7CBD-4A18-B062-1CA7BE5A6E6F}"/>
                </a:ext>
              </a:extLst>
            </p:cNvPr>
            <p:cNvSpPr/>
            <p:nvPr/>
          </p:nvSpPr>
          <p:spPr>
            <a:xfrm>
              <a:off x="6519255" y="4759224"/>
              <a:ext cx="1465926" cy="797418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latin typeface="Abadi" panose="020B0604020202020204" pitchFamily="34" charset="0"/>
              </a:endParaRPr>
            </a:p>
          </p:txBody>
        </p:sp>
        <p:sp>
          <p:nvSpPr>
            <p:cNvPr id="17" name="직사각형 14">
              <a:extLst>
                <a:ext uri="{FF2B5EF4-FFF2-40B4-BE49-F238E27FC236}">
                  <a16:creationId xmlns:a16="http://schemas.microsoft.com/office/drawing/2014/main" id="{258C78B7-3379-457D-A375-DEF9F8483053}"/>
                </a:ext>
              </a:extLst>
            </p:cNvPr>
            <p:cNvSpPr/>
            <p:nvPr/>
          </p:nvSpPr>
          <p:spPr>
            <a:xfrm>
              <a:off x="6629547" y="5745796"/>
              <a:ext cx="1245342" cy="42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3BE2EA-2BC7-46FE-8CF9-589F1C0404F8}"/>
                </a:ext>
              </a:extLst>
            </p:cNvPr>
            <p:cNvSpPr txBox="1"/>
            <p:nvPr/>
          </p:nvSpPr>
          <p:spPr>
            <a:xfrm>
              <a:off x="6642677" y="4896323"/>
              <a:ext cx="1245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This is case 2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6">
              <a:extLst>
                <a:ext uri="{FF2B5EF4-FFF2-40B4-BE49-F238E27FC236}">
                  <a16:creationId xmlns:a16="http://schemas.microsoft.com/office/drawing/2014/main" id="{23345AAA-0039-4798-8F45-2995D7D7DD5E}"/>
                </a:ext>
              </a:extLst>
            </p:cNvPr>
            <p:cNvSpPr/>
            <p:nvPr/>
          </p:nvSpPr>
          <p:spPr>
            <a:xfrm>
              <a:off x="9314581" y="5556643"/>
              <a:ext cx="450228" cy="191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id="{4DE87CD1-3E65-4D95-90C9-4B9FF443C4A8}"/>
                </a:ext>
              </a:extLst>
            </p:cNvPr>
            <p:cNvSpPr/>
            <p:nvPr/>
          </p:nvSpPr>
          <p:spPr>
            <a:xfrm>
              <a:off x="8746800" y="4701758"/>
              <a:ext cx="1585791" cy="89399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8C5244C4-2EE8-4FC3-B818-4D4B32BFB664}"/>
                </a:ext>
              </a:extLst>
            </p:cNvPr>
            <p:cNvSpPr/>
            <p:nvPr/>
          </p:nvSpPr>
          <p:spPr>
            <a:xfrm>
              <a:off x="8806732" y="4759224"/>
              <a:ext cx="1465926" cy="797418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latin typeface="Abadi" panose="020B0604020202020204" pitchFamily="34" charset="0"/>
              </a:endParaRPr>
            </a:p>
          </p:txBody>
        </p:sp>
        <p:sp>
          <p:nvSpPr>
            <p:cNvPr id="22" name="직사각형 19">
              <a:extLst>
                <a:ext uri="{FF2B5EF4-FFF2-40B4-BE49-F238E27FC236}">
                  <a16:creationId xmlns:a16="http://schemas.microsoft.com/office/drawing/2014/main" id="{D68158F5-3AAA-4FC5-BED6-744630591803}"/>
                </a:ext>
              </a:extLst>
            </p:cNvPr>
            <p:cNvSpPr/>
            <p:nvPr/>
          </p:nvSpPr>
          <p:spPr>
            <a:xfrm>
              <a:off x="8917024" y="5745796"/>
              <a:ext cx="1245342" cy="42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BA3EBE-568C-476F-BDCC-D30AEFA82342}"/>
                </a:ext>
              </a:extLst>
            </p:cNvPr>
            <p:cNvSpPr txBox="1"/>
            <p:nvPr/>
          </p:nvSpPr>
          <p:spPr>
            <a:xfrm>
              <a:off x="8879493" y="4877137"/>
              <a:ext cx="13597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This is default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086EBE-FF5C-47DC-8C41-EADC100AD604}"/>
                </a:ext>
              </a:extLst>
            </p:cNvPr>
            <p:cNvSpPr txBox="1"/>
            <p:nvPr/>
          </p:nvSpPr>
          <p:spPr>
            <a:xfrm>
              <a:off x="4304135" y="5032294"/>
              <a:ext cx="1245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This is case 2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91F2CB-6DC7-4A63-912E-0509C2B98605}"/>
                </a:ext>
              </a:extLst>
            </p:cNvPr>
            <p:cNvSpPr txBox="1"/>
            <p:nvPr/>
          </p:nvSpPr>
          <p:spPr>
            <a:xfrm>
              <a:off x="4304135" y="5201009"/>
              <a:ext cx="1476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This is default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9AC79C-22E3-4637-B537-38D0DE7EDC41}"/>
                </a:ext>
              </a:extLst>
            </p:cNvPr>
            <p:cNvSpPr txBox="1"/>
            <p:nvPr/>
          </p:nvSpPr>
          <p:spPr>
            <a:xfrm>
              <a:off x="6646502" y="5046684"/>
              <a:ext cx="1476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This is default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10D1B8-2730-48FE-A66C-3DD66698AED4}"/>
                </a:ext>
              </a:extLst>
            </p:cNvPr>
            <p:cNvSpPr txBox="1"/>
            <p:nvPr/>
          </p:nvSpPr>
          <p:spPr>
            <a:xfrm>
              <a:off x="4364921" y="5883650"/>
              <a:ext cx="1525858" cy="31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printFlag</a:t>
              </a:r>
              <a:r>
                <a:rPr lang="en-US" altLang="ko-KR" sz="1400" b="1" dirty="0"/>
                <a:t> is 1</a:t>
              </a:r>
              <a:endParaRPr lang="ko-KR" alt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80B352-E1CE-4E04-A548-66F2C62C4A0C}"/>
                </a:ext>
              </a:extLst>
            </p:cNvPr>
            <p:cNvSpPr txBox="1"/>
            <p:nvPr/>
          </p:nvSpPr>
          <p:spPr>
            <a:xfrm>
              <a:off x="6660728" y="5898040"/>
              <a:ext cx="1525858" cy="31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printFlag</a:t>
              </a:r>
              <a:r>
                <a:rPr lang="en-US" altLang="ko-KR" sz="1400" b="1" dirty="0"/>
                <a:t> is 2</a:t>
              </a:r>
              <a:endParaRPr lang="ko-KR" alt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F4CB58-FD3F-4CF1-AA01-88DE9A5BDB9A}"/>
                </a:ext>
              </a:extLst>
            </p:cNvPr>
            <p:cNvSpPr txBox="1"/>
            <p:nvPr/>
          </p:nvSpPr>
          <p:spPr>
            <a:xfrm>
              <a:off x="8647985" y="5857226"/>
              <a:ext cx="2076864" cy="31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printFlag</a:t>
              </a:r>
              <a:r>
                <a:rPr lang="en-US" altLang="ko-KR" sz="1400" b="1" dirty="0"/>
                <a:t> is not 1 or 2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403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7D6A-EC65-4943-9308-2069CA27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A515-631A-4901-B24A-8EA0138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6B597-0B3D-4FB7-8A35-9DD21BA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39E85-3F93-4A20-949A-53F9A98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84</a:t>
            </a:fld>
            <a:endParaRPr lang="en-US"/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99062F99-E3CF-49C5-92B6-0AF09C8B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85" y="1744382"/>
            <a:ext cx="5782709" cy="452431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600">
                <a:latin typeface="휴먼매직체" pitchFamily="18" charset="-127"/>
                <a:ea typeface="휴먼매직체" pitchFamily="18" charset="-127"/>
              </a:defRPr>
            </a:lvl1pPr>
          </a:lstStyle>
          <a:p>
            <a:r>
              <a:rPr lang="en-US" altLang="ko-KR" dirty="0">
                <a:solidFill>
                  <a:srgbClr val="00B050"/>
                </a:solidFill>
                <a:latin typeface="+mj-lt"/>
              </a:rPr>
              <a:t>/* Program fragment that demonstrates multiple cases for one set of statements */</a:t>
            </a:r>
          </a:p>
          <a:p>
            <a:r>
              <a:rPr lang="en-US" altLang="ko-KR" dirty="0" err="1"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dateflag</a:t>
            </a:r>
            <a:r>
              <a:rPr lang="en-US" altLang="ko-KR" dirty="0">
                <a:latin typeface="+mj-lt"/>
              </a:rPr>
              <a:t> = 2;</a:t>
            </a:r>
          </a:p>
          <a:p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switch (</a:t>
            </a:r>
            <a:r>
              <a:rPr lang="en-US" altLang="ko-KR" dirty="0" err="1">
                <a:latin typeface="+mj-lt"/>
              </a:rPr>
              <a:t>dateflag</a:t>
            </a:r>
            <a:r>
              <a:rPr lang="en-US" altLang="ko-KR" dirty="0">
                <a:latin typeface="+mj-lt"/>
              </a:rPr>
              <a:t>){</a:t>
            </a:r>
          </a:p>
          <a:p>
            <a:r>
              <a:rPr lang="en-US" altLang="ko-KR" dirty="0">
                <a:latin typeface="+mj-lt"/>
              </a:rPr>
              <a:t>    case 1 : </a:t>
            </a:r>
          </a:p>
          <a:p>
            <a:r>
              <a:rPr lang="en-US" altLang="ko-KR" dirty="0">
                <a:latin typeface="+mj-lt"/>
              </a:rPr>
              <a:t>    case 3 : 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(“Good Day \n”) ;</a:t>
            </a:r>
          </a:p>
          <a:p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(“Odds have it!\n”) ; </a:t>
            </a:r>
          </a:p>
          <a:p>
            <a:r>
              <a:rPr lang="en-US" altLang="ko-KR" dirty="0">
                <a:latin typeface="+mj-lt"/>
              </a:rPr>
              <a:t>	break; </a:t>
            </a:r>
          </a:p>
          <a:p>
            <a:r>
              <a:rPr lang="en-US" altLang="ko-KR" dirty="0">
                <a:latin typeface="+mj-lt"/>
              </a:rPr>
              <a:t>    case 2 : </a:t>
            </a:r>
          </a:p>
          <a:p>
            <a:r>
              <a:rPr lang="en-US" altLang="ko-KR" dirty="0">
                <a:latin typeface="+mj-lt"/>
              </a:rPr>
              <a:t>    case 4 : 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(“Good Day \n”) ;</a:t>
            </a:r>
          </a:p>
          <a:p>
            <a:r>
              <a:rPr lang="en-US" altLang="ko-KR" dirty="0">
                <a:latin typeface="+mj-lt"/>
              </a:rPr>
              <a:t>                  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(“Evens have it!\n”) ;</a:t>
            </a:r>
          </a:p>
          <a:p>
            <a:r>
              <a:rPr lang="en-US" altLang="ko-KR" dirty="0">
                <a:latin typeface="+mj-lt"/>
              </a:rPr>
              <a:t>                   break; </a:t>
            </a:r>
          </a:p>
          <a:p>
            <a:r>
              <a:rPr lang="en-US" altLang="ko-KR" dirty="0">
                <a:latin typeface="+mj-lt"/>
              </a:rPr>
              <a:t>    default :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(“Good Day, I’m confused \n”) ;</a:t>
            </a:r>
          </a:p>
          <a:p>
            <a:r>
              <a:rPr lang="en-US" altLang="ko-KR" dirty="0">
                <a:latin typeface="+mj-lt"/>
              </a:rPr>
              <a:t>                    </a:t>
            </a:r>
            <a:r>
              <a:rPr lang="en-US" altLang="ko-KR" dirty="0" err="1">
                <a:latin typeface="+mj-lt"/>
              </a:rPr>
              <a:t>printf</a:t>
            </a:r>
            <a:r>
              <a:rPr lang="en-US" altLang="ko-KR" dirty="0">
                <a:latin typeface="+mj-lt"/>
              </a:rPr>
              <a:t>(“Bye! \n”) ;</a:t>
            </a:r>
          </a:p>
          <a:p>
            <a:r>
              <a:rPr lang="en-US" altLang="ko-KR" dirty="0">
                <a:latin typeface="+mj-lt"/>
              </a:rPr>
              <a:t>                    break;} //switch</a:t>
            </a: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8" name="순서도: 문서 4">
            <a:extLst>
              <a:ext uri="{FF2B5EF4-FFF2-40B4-BE49-F238E27FC236}">
                <a16:creationId xmlns:a16="http://schemas.microsoft.com/office/drawing/2014/main" id="{1225C464-47CA-4E36-94B9-D952F658CD23}"/>
              </a:ext>
            </a:extLst>
          </p:cNvPr>
          <p:cNvSpPr/>
          <p:nvPr/>
        </p:nvSpPr>
        <p:spPr>
          <a:xfrm>
            <a:off x="4880693" y="5322627"/>
            <a:ext cx="2736304" cy="881254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매직체" pitchFamily="18" charset="-127"/>
              </a:rPr>
              <a:t>[outputs]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매직체" pitchFamily="18" charset="-127"/>
              </a:rPr>
              <a:t>Good Day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매직체" pitchFamily="18" charset="-127"/>
              </a:rPr>
              <a:t>Evens have it</a:t>
            </a:r>
            <a:endParaRPr lang="ko-KR" altLang="en-US" sz="1600" dirty="0">
              <a:latin typeface="+mj-lt"/>
              <a:ea typeface="휴먼매직체" pitchFamily="18" charset="-127"/>
            </a:endParaRPr>
          </a:p>
        </p:txBody>
      </p:sp>
      <p:grpSp>
        <p:nvGrpSpPr>
          <p:cNvPr id="9" name="그룹 6">
            <a:extLst>
              <a:ext uri="{FF2B5EF4-FFF2-40B4-BE49-F238E27FC236}">
                <a16:creationId xmlns:a16="http://schemas.microsoft.com/office/drawing/2014/main" id="{60B40F43-7501-4073-B650-5C36417AAFEB}"/>
              </a:ext>
            </a:extLst>
          </p:cNvPr>
          <p:cNvGrpSpPr/>
          <p:nvPr/>
        </p:nvGrpSpPr>
        <p:grpSpPr>
          <a:xfrm>
            <a:off x="6888088" y="1949919"/>
            <a:ext cx="4392488" cy="3499752"/>
            <a:chOff x="6899618" y="1833755"/>
            <a:chExt cx="4524976" cy="3499752"/>
          </a:xfrm>
        </p:grpSpPr>
        <p:cxnSp>
          <p:nvCxnSpPr>
            <p:cNvPr id="10" name="직선 화살표 연결선 7">
              <a:extLst>
                <a:ext uri="{FF2B5EF4-FFF2-40B4-BE49-F238E27FC236}">
                  <a16:creationId xmlns:a16="http://schemas.microsoft.com/office/drawing/2014/main" id="{440301FD-9973-4BE8-932B-9979BC107AA9}"/>
                </a:ext>
              </a:extLst>
            </p:cNvPr>
            <p:cNvCxnSpPr/>
            <p:nvPr/>
          </p:nvCxnSpPr>
          <p:spPr>
            <a:xfrm>
              <a:off x="7835722" y="1833755"/>
              <a:ext cx="0" cy="219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8">
              <a:extLst>
                <a:ext uri="{FF2B5EF4-FFF2-40B4-BE49-F238E27FC236}">
                  <a16:creationId xmlns:a16="http://schemas.microsoft.com/office/drawing/2014/main" id="{2C54FE47-68FF-48A8-B62F-53AC67E14C99}"/>
                </a:ext>
              </a:extLst>
            </p:cNvPr>
            <p:cNvSpPr/>
            <p:nvPr/>
          </p:nvSpPr>
          <p:spPr>
            <a:xfrm>
              <a:off x="6899618" y="2057500"/>
              <a:ext cx="1872208" cy="57223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dateflag</a:t>
              </a:r>
              <a:r>
                <a:rPr lang="en-US" altLang="ko-KR" sz="1200" dirty="0"/>
                <a:t>=1 or 3</a:t>
              </a:r>
              <a:endParaRPr lang="ko-KR" altLang="en-US" sz="1200" dirty="0"/>
            </a:p>
          </p:txBody>
        </p:sp>
        <p:cxnSp>
          <p:nvCxnSpPr>
            <p:cNvPr id="12" name="직선 화살표 연결선 10">
              <a:extLst>
                <a:ext uri="{FF2B5EF4-FFF2-40B4-BE49-F238E27FC236}">
                  <a16:creationId xmlns:a16="http://schemas.microsoft.com/office/drawing/2014/main" id="{1F94BA9D-CC3A-42D1-B688-8FCDB7DFE77E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8771826" y="2324215"/>
              <a:ext cx="216024" cy="19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594497-9002-4585-92AC-1FB8B026D0E5}"/>
                </a:ext>
              </a:extLst>
            </p:cNvPr>
            <p:cNvSpPr txBox="1"/>
            <p:nvPr/>
          </p:nvSpPr>
          <p:spPr>
            <a:xfrm>
              <a:off x="8983584" y="2129203"/>
              <a:ext cx="1528782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Print “</a:t>
              </a:r>
              <a:r>
                <a:rPr lang="en-US" altLang="ko-KR" sz="1200" dirty="0" err="1"/>
                <a:t>Goodday</a:t>
              </a:r>
              <a:r>
                <a:rPr lang="en-US" altLang="ko-KR" sz="1200" dirty="0"/>
                <a:t>”</a:t>
              </a:r>
            </a:p>
            <a:p>
              <a:r>
                <a:rPr lang="en-US" altLang="ko-KR" sz="1200" dirty="0"/>
                <a:t>Print “Odds have it”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106CA1-996A-452A-923C-22AF56FA6CDA}"/>
                </a:ext>
              </a:extLst>
            </p:cNvPr>
            <p:cNvSpPr txBox="1"/>
            <p:nvPr/>
          </p:nvSpPr>
          <p:spPr>
            <a:xfrm>
              <a:off x="8663814" y="1981955"/>
              <a:ext cx="42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cxnSp>
          <p:nvCxnSpPr>
            <p:cNvPr id="15" name="직선 화살표 연결선 22">
              <a:extLst>
                <a:ext uri="{FF2B5EF4-FFF2-40B4-BE49-F238E27FC236}">
                  <a16:creationId xmlns:a16="http://schemas.microsoft.com/office/drawing/2014/main" id="{3178E594-4238-4DB3-9861-C29C1ED2DC9F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7850234" y="2635978"/>
              <a:ext cx="0" cy="42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23">
              <a:extLst>
                <a:ext uri="{FF2B5EF4-FFF2-40B4-BE49-F238E27FC236}">
                  <a16:creationId xmlns:a16="http://schemas.microsoft.com/office/drawing/2014/main" id="{05786EF7-2287-4D34-B0E6-0307D3C50103}"/>
                </a:ext>
              </a:extLst>
            </p:cNvPr>
            <p:cNvSpPr/>
            <p:nvPr/>
          </p:nvSpPr>
          <p:spPr>
            <a:xfrm>
              <a:off x="6914130" y="3064976"/>
              <a:ext cx="1872208" cy="57223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dateflag</a:t>
              </a:r>
              <a:r>
                <a:rPr lang="en-US" altLang="ko-KR" sz="1200" dirty="0"/>
                <a:t>=2 or 4</a:t>
              </a:r>
              <a:endParaRPr lang="ko-KR" altLang="en-US" sz="1200" dirty="0"/>
            </a:p>
          </p:txBody>
        </p:sp>
        <p:cxnSp>
          <p:nvCxnSpPr>
            <p:cNvPr id="17" name="직선 화살표 연결선 24">
              <a:extLst>
                <a:ext uri="{FF2B5EF4-FFF2-40B4-BE49-F238E27FC236}">
                  <a16:creationId xmlns:a16="http://schemas.microsoft.com/office/drawing/2014/main" id="{6659A230-10B9-4ADE-AE38-5BDFB7A08EE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8786338" y="3331691"/>
              <a:ext cx="216024" cy="19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1182D1-9CD2-4D42-9933-4210288A6475}"/>
                </a:ext>
              </a:extLst>
            </p:cNvPr>
            <p:cNvSpPr txBox="1"/>
            <p:nvPr/>
          </p:nvSpPr>
          <p:spPr>
            <a:xfrm>
              <a:off x="9008784" y="3120597"/>
              <a:ext cx="1528782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Print “</a:t>
              </a:r>
              <a:r>
                <a:rPr lang="en-US" altLang="ko-KR" sz="1200" dirty="0" err="1"/>
                <a:t>Goodday</a:t>
              </a:r>
              <a:r>
                <a:rPr lang="en-US" altLang="ko-KR" sz="1200" dirty="0"/>
                <a:t>”</a:t>
              </a:r>
            </a:p>
            <a:p>
              <a:r>
                <a:rPr lang="en-US" altLang="ko-KR" sz="1200" dirty="0"/>
                <a:t>Print “Evens have it”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31C38B-4DE0-45BC-8FC3-AE04281F429D}"/>
                </a:ext>
              </a:extLst>
            </p:cNvPr>
            <p:cNvSpPr txBox="1"/>
            <p:nvPr/>
          </p:nvSpPr>
          <p:spPr>
            <a:xfrm>
              <a:off x="8702724" y="2983370"/>
              <a:ext cx="42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cxnSp>
          <p:nvCxnSpPr>
            <p:cNvPr id="20" name="직선 화살표 연결선 27">
              <a:extLst>
                <a:ext uri="{FF2B5EF4-FFF2-40B4-BE49-F238E27FC236}">
                  <a16:creationId xmlns:a16="http://schemas.microsoft.com/office/drawing/2014/main" id="{C2F17815-8C4E-4DB2-A304-4FD2CCD2A4D0}"/>
                </a:ext>
              </a:extLst>
            </p:cNvPr>
            <p:cNvCxnSpPr/>
            <p:nvPr/>
          </p:nvCxnSpPr>
          <p:spPr>
            <a:xfrm>
              <a:off x="7868504" y="3700917"/>
              <a:ext cx="0" cy="40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DBA074-D02E-4DA7-99FC-76DC07941E47}"/>
                </a:ext>
              </a:extLst>
            </p:cNvPr>
            <p:cNvSpPr txBox="1"/>
            <p:nvPr/>
          </p:nvSpPr>
          <p:spPr>
            <a:xfrm>
              <a:off x="7104112" y="4107383"/>
              <a:ext cx="2391803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Print “</a:t>
              </a:r>
              <a:r>
                <a:rPr lang="en-US" altLang="ko-KR" sz="1200" dirty="0" err="1"/>
                <a:t>Goodday</a:t>
              </a:r>
              <a:r>
                <a:rPr lang="en-US" altLang="ko-KR" sz="1200" dirty="0"/>
                <a:t>, I’ m confused”</a:t>
              </a:r>
            </a:p>
            <a:p>
              <a:r>
                <a:rPr lang="en-US" altLang="ko-KR" sz="1200" dirty="0"/>
                <a:t>Print “Bye!”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8E56C4-293D-435B-B108-32E9528FF340}"/>
                </a:ext>
              </a:extLst>
            </p:cNvPr>
            <p:cNvSpPr txBox="1"/>
            <p:nvPr/>
          </p:nvSpPr>
          <p:spPr>
            <a:xfrm>
              <a:off x="7934208" y="2654841"/>
              <a:ext cx="42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5473A5-68EE-4513-B820-680847FC3CB0}"/>
                </a:ext>
              </a:extLst>
            </p:cNvPr>
            <p:cNvSpPr txBox="1"/>
            <p:nvPr/>
          </p:nvSpPr>
          <p:spPr>
            <a:xfrm>
              <a:off x="7934208" y="3687629"/>
              <a:ext cx="27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cxnSp>
          <p:nvCxnSpPr>
            <p:cNvPr id="24" name="직선 화살표 연결선 38">
              <a:extLst>
                <a:ext uri="{FF2B5EF4-FFF2-40B4-BE49-F238E27FC236}">
                  <a16:creationId xmlns:a16="http://schemas.microsoft.com/office/drawing/2014/main" id="{EE3C1250-4C94-4BEE-B82C-09C3D675F02C}"/>
                </a:ext>
              </a:extLst>
            </p:cNvPr>
            <p:cNvCxnSpPr/>
            <p:nvPr/>
          </p:nvCxnSpPr>
          <p:spPr>
            <a:xfrm>
              <a:off x="7868504" y="4569048"/>
              <a:ext cx="0" cy="76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40">
              <a:extLst>
                <a:ext uri="{FF2B5EF4-FFF2-40B4-BE49-F238E27FC236}">
                  <a16:creationId xmlns:a16="http://schemas.microsoft.com/office/drawing/2014/main" id="{C8F88745-14B9-4186-88AD-DD9A9A3C3BDE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10512366" y="2351287"/>
              <a:ext cx="120138" cy="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FA31CB-E221-496B-9C13-9CA99922FABC}"/>
                </a:ext>
              </a:extLst>
            </p:cNvPr>
            <p:cNvSpPr txBox="1"/>
            <p:nvPr/>
          </p:nvSpPr>
          <p:spPr>
            <a:xfrm>
              <a:off x="10632504" y="2221536"/>
              <a:ext cx="630373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break</a:t>
              </a:r>
              <a:endParaRPr lang="ko-KR" altLang="en-US" sz="1200" dirty="0"/>
            </a:p>
          </p:txBody>
        </p:sp>
        <p:cxnSp>
          <p:nvCxnSpPr>
            <p:cNvPr id="27" name="직선 화살표 연결선 47">
              <a:extLst>
                <a:ext uri="{FF2B5EF4-FFF2-40B4-BE49-F238E27FC236}">
                  <a16:creationId xmlns:a16="http://schemas.microsoft.com/office/drawing/2014/main" id="{7CF8FBFE-E768-40A4-89CB-3E73BADD9BDA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11262877" y="2360035"/>
              <a:ext cx="1617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48">
              <a:extLst>
                <a:ext uri="{FF2B5EF4-FFF2-40B4-BE49-F238E27FC236}">
                  <a16:creationId xmlns:a16="http://schemas.microsoft.com/office/drawing/2014/main" id="{F3BD3826-DF65-4233-922F-08533DF62806}"/>
                </a:ext>
              </a:extLst>
            </p:cNvPr>
            <p:cNvCxnSpPr/>
            <p:nvPr/>
          </p:nvCxnSpPr>
          <p:spPr>
            <a:xfrm flipV="1">
              <a:off x="10515646" y="3342343"/>
              <a:ext cx="116858" cy="7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9A3C9C-6B26-4417-8660-D5352B36F90F}"/>
                </a:ext>
              </a:extLst>
            </p:cNvPr>
            <p:cNvSpPr txBox="1"/>
            <p:nvPr/>
          </p:nvSpPr>
          <p:spPr>
            <a:xfrm>
              <a:off x="10649712" y="3212592"/>
              <a:ext cx="613165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break</a:t>
              </a:r>
              <a:endParaRPr lang="ko-KR" altLang="en-US" sz="1200" dirty="0"/>
            </a:p>
          </p:txBody>
        </p:sp>
        <p:cxnSp>
          <p:nvCxnSpPr>
            <p:cNvPr id="30" name="직선 화살표 연결선 50">
              <a:extLst>
                <a:ext uri="{FF2B5EF4-FFF2-40B4-BE49-F238E27FC236}">
                  <a16:creationId xmlns:a16="http://schemas.microsoft.com/office/drawing/2014/main" id="{D8644C82-E7C7-4BEA-923C-D46010AF4FEF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11262877" y="3351091"/>
              <a:ext cx="1617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53">
              <a:extLst>
                <a:ext uri="{FF2B5EF4-FFF2-40B4-BE49-F238E27FC236}">
                  <a16:creationId xmlns:a16="http://schemas.microsoft.com/office/drawing/2014/main" id="{31CCE3C6-B4B1-44F1-BC78-45A1BAD101FD}"/>
                </a:ext>
              </a:extLst>
            </p:cNvPr>
            <p:cNvCxnSpPr/>
            <p:nvPr/>
          </p:nvCxnSpPr>
          <p:spPr>
            <a:xfrm rot="10800000" flipV="1">
              <a:off x="7850234" y="2351287"/>
              <a:ext cx="3574360" cy="2687936"/>
            </a:xfrm>
            <a:prstGeom prst="bentConnector3">
              <a:avLst>
                <a:gd name="adj1" fmla="val -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1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5B34-2DF4-4168-AB47-E18F40D1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E440-D2F7-4AFD-9B3D-6A7FE5FC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7A454-3202-434B-82A7-B60298A8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0C36-FF92-4C6B-8776-22D2FB8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85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3998042F-733D-48BE-823E-388A0A32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284" y="3941606"/>
            <a:ext cx="5832822" cy="156966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switch (grade)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{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case 5 : case 4 : case 3 :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(“Passing”); break;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case 2 : case 1 :           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(“Failing”);  break;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default :                       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(“Illegal</a:t>
            </a:r>
            <a:r>
              <a:rPr lang="ko-KR" altLang="en-US" sz="1600" dirty="0">
                <a:latin typeface="+mj-lt"/>
                <a:ea typeface="휴먼매직체" pitchFamily="18" charset="-127"/>
              </a:rPr>
              <a:t> 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grade”);         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}  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5EDB6A3D-F4E5-46B4-9EE0-EFB7397D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14" y="2445302"/>
            <a:ext cx="3816424" cy="20764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switch (grade)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   case 4 : printf(“A”) ;	break;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   case 3 : printf(“B”) ;	break;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   case 2 : printf(“C”) ;	break;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   case 1 : printf(“D”) ;	break;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   default : printf(“Illegal grade”);</a:t>
            </a:r>
          </a:p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}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E3F606D5-801B-4EA4-ADBC-FA1BC5DD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980" y="1766576"/>
            <a:ext cx="3816498" cy="2062103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switch (grade)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{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 case 4 :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(“A”) 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 case 3 :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(“B”) ;	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 case 2 :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(“C”) ;	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 case 1 :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(“D”) ;	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   default :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(“Illegal grade”);</a:t>
            </a:r>
          </a:p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}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725EFC29-27D8-4491-8094-80030A94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14" y="1850517"/>
            <a:ext cx="2880320" cy="420410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If the value of grade is 4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D73147A6-2116-48F4-8402-0E3444811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363355"/>
            <a:ext cx="936104" cy="726162"/>
          </a:xfrm>
          <a:prstGeom prst="flowChartDocumen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[output]</a:t>
            </a: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A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D90D9A50-1EB3-461C-AFD3-5A197405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50" y="2883893"/>
            <a:ext cx="1944216" cy="726162"/>
          </a:xfrm>
          <a:prstGeom prst="flowChartDocumen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[outputs]</a:t>
            </a:r>
          </a:p>
          <a:p>
            <a:pPr algn="ctr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휴먼매직체" pitchFamily="18" charset="-127"/>
              </a:rPr>
              <a:t>ABCDIllegal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 grade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DF27A037-006A-4E08-8F6D-89201558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414" y="5150250"/>
            <a:ext cx="1224136" cy="726162"/>
          </a:xfrm>
          <a:prstGeom prst="flowChartDocumen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[outputs]</a:t>
            </a: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Passing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휴먼매직체" pitchFamily="18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j-lt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7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D75F-C96E-4D6B-BACB-8D0DBB58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</a:t>
            </a:r>
            <a:r>
              <a:rPr lang="ko-KR" altLang="en-US" dirty="0"/>
              <a:t>문</a:t>
            </a:r>
            <a:r>
              <a:rPr lang="en-US" altLang="ko-KR" dirty="0"/>
              <a:t>-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A3B6-FB8D-4140-A873-846A55A3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11~99</a:t>
            </a:r>
            <a:r>
              <a:rPr lang="ko-KR" altLang="en-US" dirty="0"/>
              <a:t>의 정수를 읽어주는 프로그램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CF01A-5835-4CDF-BDA2-D35C08B9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EAA0E-66B7-4B68-AA05-931C54B3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E164C-EB91-449E-B670-5BB4652A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68" y="2084949"/>
            <a:ext cx="4866798" cy="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4130AF-4AA5-45FD-A975-EB66A46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(loops)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505D0A-79EE-4B87-B83B-E1E15FA29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A135-E4A9-4C12-8B1C-C4FFD9BC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4FEE9-4309-4766-9520-47C4086B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C2805-DD6C-45E7-A8F4-E05AF2A50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550" y="2452046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065B5-A616-4BDE-B426-B073E90C21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534767" y="2452046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301054C7-4F8B-4457-AC34-52A2F93BB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42E96E07-F8ED-4E85-88DE-65B250782D7D}"/>
              </a:ext>
            </a:extLst>
          </p:cNvPr>
          <p:cNvSpPr/>
          <p:nvPr/>
        </p:nvSpPr>
        <p:spPr>
          <a:xfrm rot="1128865" flipV="1">
            <a:off x="4849785" y="3212469"/>
            <a:ext cx="1278872" cy="1269498"/>
          </a:xfrm>
          <a:prstGeom prst="arc">
            <a:avLst>
              <a:gd name="adj1" fmla="val 15866963"/>
              <a:gd name="adj2" fmla="val 12050328"/>
            </a:avLst>
          </a:prstGeom>
          <a:ln w="762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B630130-8BA9-4F07-B701-7E53836A6EDB}"/>
              </a:ext>
            </a:extLst>
          </p:cNvPr>
          <p:cNvSpPr/>
          <p:nvPr/>
        </p:nvSpPr>
        <p:spPr>
          <a:xfrm rot="1128865" flipV="1">
            <a:off x="4784883" y="3151953"/>
            <a:ext cx="1416328" cy="1405946"/>
          </a:xfrm>
          <a:prstGeom prst="arc">
            <a:avLst>
              <a:gd name="adj1" fmla="val 15866963"/>
              <a:gd name="adj2" fmla="val 12050328"/>
            </a:avLst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82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3923A-374B-4F55-988B-7FAEF042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반복</a:t>
            </a:r>
            <a:r>
              <a:rPr lang="en-US" altLang="ko-KR" dirty="0"/>
              <a:t>(loops)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F60A2-EBE9-4BD9-B233-03FF70A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(iteration statement)</a:t>
            </a:r>
          </a:p>
          <a:p>
            <a:pPr lvl="1"/>
            <a:r>
              <a:rPr lang="ko-KR" altLang="en-US" dirty="0"/>
              <a:t>같은 문장을 반복하여 실행하는 구문</a:t>
            </a:r>
            <a:endParaRPr lang="en-US" altLang="ko-KR" dirty="0"/>
          </a:p>
          <a:p>
            <a:pPr lvl="1"/>
            <a:r>
              <a:rPr lang="ko-KR" altLang="en-US" dirty="0"/>
              <a:t>반복문의 종류</a:t>
            </a:r>
            <a:endParaRPr lang="en-US" altLang="ko-KR" dirty="0"/>
          </a:p>
          <a:p>
            <a:pPr lvl="2"/>
            <a:r>
              <a:rPr lang="en-US" dirty="0"/>
              <a:t>While</a:t>
            </a:r>
          </a:p>
          <a:p>
            <a:pPr lvl="2"/>
            <a:r>
              <a:rPr lang="en-US" dirty="0"/>
              <a:t>For</a:t>
            </a:r>
          </a:p>
          <a:p>
            <a:pPr lvl="2"/>
            <a:r>
              <a:rPr lang="en-US" dirty="0"/>
              <a:t>Do-while</a:t>
            </a:r>
          </a:p>
          <a:p>
            <a:pPr lvl="1"/>
            <a:r>
              <a:rPr lang="ko-KR" altLang="en-US" dirty="0"/>
              <a:t>반복을 판단하는 조건식을 설정할 수 있음</a:t>
            </a:r>
            <a:endParaRPr lang="en-US" altLang="ko-KR" dirty="0"/>
          </a:p>
          <a:p>
            <a:pPr lvl="2"/>
            <a:r>
              <a:rPr lang="en-US" dirty="0"/>
              <a:t>While,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의 경우 조건식을 판단하고 반복을 수행</a:t>
            </a:r>
            <a:r>
              <a:rPr lang="en-US" altLang="ko-KR" dirty="0"/>
              <a:t>(pretest)</a:t>
            </a:r>
          </a:p>
          <a:p>
            <a:pPr lvl="2"/>
            <a:r>
              <a:rPr lang="en-US" dirty="0"/>
              <a:t>Do-while</a:t>
            </a:r>
            <a:r>
              <a:rPr lang="ko-KR" altLang="en-US" dirty="0"/>
              <a:t>의 경우 반복을 우선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r>
              <a:rPr lang="ko-KR" altLang="en-US" dirty="0"/>
              <a:t> 수행하고 조건식을 확인하여 반복 판단</a:t>
            </a:r>
            <a:r>
              <a:rPr lang="en-US" altLang="ko-KR" dirty="0"/>
              <a:t>(posttest)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2F442-959A-4116-BAB7-3E36D08A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C07CD-BD82-4B01-8278-C3E2C938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88</a:t>
            </a:fld>
            <a:endParaRPr lang="en-US"/>
          </a:p>
        </p:txBody>
      </p:sp>
      <p:sp>
        <p:nvSpPr>
          <p:cNvPr id="8" name="사각형: 잘린 한쪽 모서리 8">
            <a:extLst>
              <a:ext uri="{FF2B5EF4-FFF2-40B4-BE49-F238E27FC236}">
                <a16:creationId xmlns:a16="http://schemas.microsoft.com/office/drawing/2014/main" id="{2D3C248B-D4C3-49A3-840E-A5D398DC7660}"/>
              </a:ext>
            </a:extLst>
          </p:cNvPr>
          <p:cNvSpPr/>
          <p:nvPr/>
        </p:nvSpPr>
        <p:spPr>
          <a:xfrm>
            <a:off x="8257544" y="897130"/>
            <a:ext cx="2375177" cy="2648995"/>
          </a:xfrm>
          <a:prstGeom prst="snip1Rect">
            <a:avLst>
              <a:gd name="adj" fmla="val 1007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9">
            <a:extLst>
              <a:ext uri="{FF2B5EF4-FFF2-40B4-BE49-F238E27FC236}">
                <a16:creationId xmlns:a16="http://schemas.microsoft.com/office/drawing/2014/main" id="{653CCE20-6268-46AE-A89D-DEA650100535}"/>
              </a:ext>
            </a:extLst>
          </p:cNvPr>
          <p:cNvSpPr/>
          <p:nvPr/>
        </p:nvSpPr>
        <p:spPr>
          <a:xfrm>
            <a:off x="10357524" y="905178"/>
            <a:ext cx="243685" cy="21853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13">
            <a:extLst>
              <a:ext uri="{FF2B5EF4-FFF2-40B4-BE49-F238E27FC236}">
                <a16:creationId xmlns:a16="http://schemas.microsoft.com/office/drawing/2014/main" id="{BEBE9819-3D15-478E-91DA-EBBA6385A4A7}"/>
              </a:ext>
            </a:extLst>
          </p:cNvPr>
          <p:cNvSpPr/>
          <p:nvPr/>
        </p:nvSpPr>
        <p:spPr>
          <a:xfrm>
            <a:off x="8683932" y="1188666"/>
            <a:ext cx="1511255" cy="808442"/>
          </a:xfrm>
          <a:prstGeom prst="hexagon">
            <a:avLst>
              <a:gd name="adj" fmla="val 3084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0" b="1" dirty="0"/>
              <a:t>Condition</a:t>
            </a:r>
            <a:endParaRPr lang="ko-KR" altLang="en-US" sz="1750" b="1" dirty="0"/>
          </a:p>
        </p:txBody>
      </p:sp>
      <p:cxnSp>
        <p:nvCxnSpPr>
          <p:cNvPr id="11" name="직선 연결선 19">
            <a:extLst>
              <a:ext uri="{FF2B5EF4-FFF2-40B4-BE49-F238E27FC236}">
                <a16:creationId xmlns:a16="http://schemas.microsoft.com/office/drawing/2014/main" id="{24D9444F-F0A4-4D73-A420-F212024309E3}"/>
              </a:ext>
            </a:extLst>
          </p:cNvPr>
          <p:cNvCxnSpPr>
            <a:cxnSpLocks/>
          </p:cNvCxnSpPr>
          <p:nvPr/>
        </p:nvCxnSpPr>
        <p:spPr>
          <a:xfrm>
            <a:off x="9884096" y="3594483"/>
            <a:ext cx="1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CAB81CE2-9643-46B2-BF4D-D3B0D80D9CD9}"/>
              </a:ext>
            </a:extLst>
          </p:cNvPr>
          <p:cNvSpPr/>
          <p:nvPr/>
        </p:nvSpPr>
        <p:spPr>
          <a:xfrm>
            <a:off x="8704387" y="2373014"/>
            <a:ext cx="1490800" cy="5654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 action or</a:t>
            </a:r>
          </a:p>
          <a:p>
            <a:pPr algn="ctr"/>
            <a:r>
              <a:rPr lang="en-US" altLang="ko-KR" sz="1400" b="1" dirty="0"/>
              <a:t>Series of actions</a:t>
            </a:r>
            <a:endParaRPr lang="ko-KR" altLang="en-US" sz="1400" b="1" dirty="0"/>
          </a:p>
        </p:txBody>
      </p:sp>
      <p:cxnSp>
        <p:nvCxnSpPr>
          <p:cNvPr id="13" name="연결선: 꺾임 23">
            <a:extLst>
              <a:ext uri="{FF2B5EF4-FFF2-40B4-BE49-F238E27FC236}">
                <a16:creationId xmlns:a16="http://schemas.microsoft.com/office/drawing/2014/main" id="{8374A50B-757E-469B-AB3D-15BE24AA5CA4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449787" y="1592887"/>
            <a:ext cx="745400" cy="1876150"/>
          </a:xfrm>
          <a:prstGeom prst="bentConnector4">
            <a:avLst>
              <a:gd name="adj1" fmla="val -30668"/>
              <a:gd name="adj2" fmla="val 7743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7605A-6761-4FA7-AAEB-1C23D7E0E06F}"/>
              </a:ext>
            </a:extLst>
          </p:cNvPr>
          <p:cNvSpPr txBox="1"/>
          <p:nvPr/>
        </p:nvSpPr>
        <p:spPr>
          <a:xfrm>
            <a:off x="10007225" y="1236402"/>
            <a:ext cx="5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false</a:t>
            </a:r>
            <a:endParaRPr lang="ko-KR" altLang="en-US" sz="1400" b="1" dirty="0"/>
          </a:p>
        </p:txBody>
      </p:sp>
      <p:cxnSp>
        <p:nvCxnSpPr>
          <p:cNvPr id="15" name="직선 연결선 29">
            <a:extLst>
              <a:ext uri="{FF2B5EF4-FFF2-40B4-BE49-F238E27FC236}">
                <a16:creationId xmlns:a16="http://schemas.microsoft.com/office/drawing/2014/main" id="{1905BCF9-7219-4E1D-ACC9-1AD4822A4982}"/>
              </a:ext>
            </a:extLst>
          </p:cNvPr>
          <p:cNvCxnSpPr>
            <a:cxnSpLocks/>
          </p:cNvCxnSpPr>
          <p:nvPr/>
        </p:nvCxnSpPr>
        <p:spPr>
          <a:xfrm>
            <a:off x="9845169" y="1668966"/>
            <a:ext cx="0" cy="100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37E366-C271-440C-964C-41A8F6D03E7A}"/>
              </a:ext>
            </a:extLst>
          </p:cNvPr>
          <p:cNvSpPr txBox="1"/>
          <p:nvPr/>
        </p:nvSpPr>
        <p:spPr>
          <a:xfrm>
            <a:off x="9495837" y="2041601"/>
            <a:ext cx="5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true</a:t>
            </a:r>
            <a:endParaRPr lang="ko-KR" altLang="en-US" sz="1400" b="1" dirty="0"/>
          </a:p>
        </p:txBody>
      </p:sp>
      <p:cxnSp>
        <p:nvCxnSpPr>
          <p:cNvPr id="17" name="직선 화살표 연결선 56">
            <a:extLst>
              <a:ext uri="{FF2B5EF4-FFF2-40B4-BE49-F238E27FC236}">
                <a16:creationId xmlns:a16="http://schemas.microsoft.com/office/drawing/2014/main" id="{29DBD159-1E50-4A86-9DF7-ACF1DDAAE30D}"/>
              </a:ext>
            </a:extLst>
          </p:cNvPr>
          <p:cNvCxnSpPr/>
          <p:nvPr/>
        </p:nvCxnSpPr>
        <p:spPr>
          <a:xfrm>
            <a:off x="9404308" y="1997108"/>
            <a:ext cx="0" cy="352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67">
            <a:extLst>
              <a:ext uri="{FF2B5EF4-FFF2-40B4-BE49-F238E27FC236}">
                <a16:creationId xmlns:a16="http://schemas.microsoft.com/office/drawing/2014/main" id="{E04BBC01-3EEF-4722-AA13-6EC63AE41238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8275161" y="1763810"/>
            <a:ext cx="1345549" cy="1003703"/>
          </a:xfrm>
          <a:prstGeom prst="bentConnector3">
            <a:avLst>
              <a:gd name="adj1" fmla="val -90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72">
            <a:extLst>
              <a:ext uri="{FF2B5EF4-FFF2-40B4-BE49-F238E27FC236}">
                <a16:creationId xmlns:a16="http://schemas.microsoft.com/office/drawing/2014/main" id="{1DDA9317-9716-474D-9E2C-740B58BC0109}"/>
              </a:ext>
            </a:extLst>
          </p:cNvPr>
          <p:cNvCxnSpPr/>
          <p:nvPr/>
        </p:nvCxnSpPr>
        <p:spPr>
          <a:xfrm>
            <a:off x="8446084" y="1592887"/>
            <a:ext cx="237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75">
            <a:extLst>
              <a:ext uri="{FF2B5EF4-FFF2-40B4-BE49-F238E27FC236}">
                <a16:creationId xmlns:a16="http://schemas.microsoft.com/office/drawing/2014/main" id="{200F95BF-9C64-4726-B520-4ACB912AA7DC}"/>
              </a:ext>
            </a:extLst>
          </p:cNvPr>
          <p:cNvCxnSpPr>
            <a:cxnSpLocks/>
          </p:cNvCxnSpPr>
          <p:nvPr/>
        </p:nvCxnSpPr>
        <p:spPr>
          <a:xfrm>
            <a:off x="9449787" y="905178"/>
            <a:ext cx="1" cy="331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781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425C-3660-4819-8F89-3F427826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1902-57BF-4DC4-885E-D64AD93D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인 경우 실행구문을</a:t>
            </a:r>
            <a:r>
              <a:rPr lang="en-US" altLang="ko-KR" dirty="0"/>
              <a:t> </a:t>
            </a:r>
            <a:r>
              <a:rPr lang="ko-KR" altLang="en-US" dirty="0"/>
              <a:t>반복</a:t>
            </a:r>
            <a:endParaRPr lang="en-US" altLang="ko-KR" dirty="0"/>
          </a:p>
          <a:p>
            <a:pPr lvl="2"/>
            <a:r>
              <a:rPr lang="ko-KR" altLang="en-US" dirty="0"/>
              <a:t>조건식이 </a:t>
            </a:r>
            <a:r>
              <a:rPr lang="en-US" altLang="ko-KR" dirty="0"/>
              <a:t>false</a:t>
            </a:r>
            <a:r>
              <a:rPr lang="ko-KR" altLang="en-US" dirty="0"/>
              <a:t>일 때 반복을 중단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445EB-C2A8-4312-9598-022C5124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88B26-8A0F-4875-A8AA-AA2FCB40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05838-AA2D-49F7-8766-3AB77A3F3BC8}"/>
              </a:ext>
            </a:extLst>
          </p:cNvPr>
          <p:cNvSpPr/>
          <p:nvPr/>
        </p:nvSpPr>
        <p:spPr>
          <a:xfrm>
            <a:off x="2565380" y="1663853"/>
            <a:ext cx="285123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실행구문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사각형: 잘린 한쪽 모서리 5">
            <a:extLst>
              <a:ext uri="{FF2B5EF4-FFF2-40B4-BE49-F238E27FC236}">
                <a16:creationId xmlns:a16="http://schemas.microsoft.com/office/drawing/2014/main" id="{9EDA3445-31C2-4B04-BCD9-714AE59A3C2B}"/>
              </a:ext>
            </a:extLst>
          </p:cNvPr>
          <p:cNvSpPr/>
          <p:nvPr/>
        </p:nvSpPr>
        <p:spPr>
          <a:xfrm>
            <a:off x="7517345" y="2011818"/>
            <a:ext cx="4076593" cy="3345332"/>
          </a:xfrm>
          <a:prstGeom prst="snip1Rect">
            <a:avLst>
              <a:gd name="adj" fmla="val 1007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CE8147AC-5B75-4B4E-9893-66FBC4CA5660}"/>
              </a:ext>
            </a:extLst>
          </p:cNvPr>
          <p:cNvSpPr/>
          <p:nvPr/>
        </p:nvSpPr>
        <p:spPr>
          <a:xfrm rot="549509">
            <a:off x="11211524" y="2030759"/>
            <a:ext cx="413714" cy="300562"/>
          </a:xfrm>
          <a:prstGeom prst="rtTriangle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cxnSp>
        <p:nvCxnSpPr>
          <p:cNvPr id="9" name="연결선: 꺾임 10">
            <a:extLst>
              <a:ext uri="{FF2B5EF4-FFF2-40B4-BE49-F238E27FC236}">
                <a16:creationId xmlns:a16="http://schemas.microsoft.com/office/drawing/2014/main" id="{E227EB8A-4886-4ABD-AF7E-8AD57EEA8A09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10516941" y="2421733"/>
            <a:ext cx="165276" cy="224268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9EA3D6-D21F-4CCB-A429-531E1C1747A4}"/>
              </a:ext>
            </a:extLst>
          </p:cNvPr>
          <p:cNvSpPr txBox="1"/>
          <p:nvPr/>
        </p:nvSpPr>
        <p:spPr>
          <a:xfrm>
            <a:off x="10485198" y="2143557"/>
            <a:ext cx="96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false</a:t>
            </a:r>
            <a:endParaRPr lang="ko-KR" altLang="en-US" sz="1400" b="1" dirty="0">
              <a:latin typeface="+mj-lt"/>
            </a:endParaRPr>
          </a:p>
        </p:txBody>
      </p: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9ED91CA7-93E6-4FDC-865A-02923AE9B0E8}"/>
              </a:ext>
            </a:extLst>
          </p:cNvPr>
          <p:cNvCxnSpPr>
            <a:cxnSpLocks/>
          </p:cNvCxnSpPr>
          <p:nvPr/>
        </p:nvCxnSpPr>
        <p:spPr>
          <a:xfrm>
            <a:off x="10212730" y="2765560"/>
            <a:ext cx="0" cy="98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8A4DE-88F5-4672-B4CB-79A9AEEEF5B6}"/>
              </a:ext>
            </a:extLst>
          </p:cNvPr>
          <p:cNvSpPr txBox="1"/>
          <p:nvPr/>
        </p:nvSpPr>
        <p:spPr>
          <a:xfrm>
            <a:off x="9660808" y="2614428"/>
            <a:ext cx="96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true</a:t>
            </a:r>
            <a:endParaRPr lang="ko-KR" altLang="en-US" sz="1400" b="1" dirty="0">
              <a:latin typeface="+mj-lt"/>
            </a:endParaRPr>
          </a:p>
        </p:txBody>
      </p:sp>
      <p:cxnSp>
        <p:nvCxnSpPr>
          <p:cNvPr id="13" name="연결선: 꺾임 14">
            <a:extLst>
              <a:ext uri="{FF2B5EF4-FFF2-40B4-BE49-F238E27FC236}">
                <a16:creationId xmlns:a16="http://schemas.microsoft.com/office/drawing/2014/main" id="{B510AF43-C11F-43A4-8F17-99FB550A9089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>
            <a:off x="7796003" y="2609010"/>
            <a:ext cx="1863893" cy="1622000"/>
          </a:xfrm>
          <a:prstGeom prst="bentConnector3">
            <a:avLst>
              <a:gd name="adj1" fmla="val -98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5">
            <a:extLst>
              <a:ext uri="{FF2B5EF4-FFF2-40B4-BE49-F238E27FC236}">
                <a16:creationId xmlns:a16="http://schemas.microsoft.com/office/drawing/2014/main" id="{BFC0C1DB-498B-4B2D-8F5B-7F865092B5C2}"/>
              </a:ext>
            </a:extLst>
          </p:cNvPr>
          <p:cNvCxnSpPr>
            <a:cxnSpLocks/>
          </p:cNvCxnSpPr>
          <p:nvPr/>
        </p:nvCxnSpPr>
        <p:spPr>
          <a:xfrm>
            <a:off x="7916949" y="2501704"/>
            <a:ext cx="590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2">
            <a:extLst>
              <a:ext uri="{FF2B5EF4-FFF2-40B4-BE49-F238E27FC236}">
                <a16:creationId xmlns:a16="http://schemas.microsoft.com/office/drawing/2014/main" id="{20C97C4A-C8AD-4B6E-B99E-0F051802A82A}"/>
              </a:ext>
            </a:extLst>
          </p:cNvPr>
          <p:cNvCxnSpPr>
            <a:cxnSpLocks/>
          </p:cNvCxnSpPr>
          <p:nvPr/>
        </p:nvCxnSpPr>
        <p:spPr>
          <a:xfrm>
            <a:off x="9538950" y="3736595"/>
            <a:ext cx="0" cy="24438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6713A57D-557F-4367-8EDF-52C7F0EE46E4}"/>
              </a:ext>
            </a:extLst>
          </p:cNvPr>
          <p:cNvGrpSpPr/>
          <p:nvPr/>
        </p:nvGrpSpPr>
        <p:grpSpPr>
          <a:xfrm>
            <a:off x="8463733" y="2736635"/>
            <a:ext cx="2068773" cy="1658198"/>
            <a:chOff x="7571928" y="279310"/>
            <a:chExt cx="2322475" cy="1808847"/>
          </a:xfrm>
        </p:grpSpPr>
        <p:cxnSp>
          <p:nvCxnSpPr>
            <p:cNvPr id="17" name="연결선: 꺾임 24">
              <a:extLst>
                <a:ext uri="{FF2B5EF4-FFF2-40B4-BE49-F238E27FC236}">
                  <a16:creationId xmlns:a16="http://schemas.microsoft.com/office/drawing/2014/main" id="{6989F0FA-89EA-48A6-AD76-184469448DFA}"/>
                </a:ext>
              </a:extLst>
            </p:cNvPr>
            <p:cNvCxnSpPr>
              <a:cxnSpLocks/>
            </p:cNvCxnSpPr>
            <p:nvPr/>
          </p:nvCxnSpPr>
          <p:spPr>
            <a:xfrm>
              <a:off x="7574398" y="279310"/>
              <a:ext cx="2320004" cy="8031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연결선 25">
              <a:extLst>
                <a:ext uri="{FF2B5EF4-FFF2-40B4-BE49-F238E27FC236}">
                  <a16:creationId xmlns:a16="http://schemas.microsoft.com/office/drawing/2014/main" id="{17ACA6D8-C7F5-4E02-8ED3-0FD7AE4E9875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39" y="279310"/>
              <a:ext cx="0" cy="180884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26">
              <a:extLst>
                <a:ext uri="{FF2B5EF4-FFF2-40B4-BE49-F238E27FC236}">
                  <a16:creationId xmlns:a16="http://schemas.microsoft.com/office/drawing/2014/main" id="{D355FC5E-5E22-4F1A-A4B7-B1DE9CA2F2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03" y="292010"/>
              <a:ext cx="0" cy="17952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연결선 27">
              <a:extLst>
                <a:ext uri="{FF2B5EF4-FFF2-40B4-BE49-F238E27FC236}">
                  <a16:creationId xmlns:a16="http://schemas.microsoft.com/office/drawing/2014/main" id="{BA4FBF58-84D4-4FF1-AF23-ABB9E345015A}"/>
                </a:ext>
              </a:extLst>
            </p:cNvPr>
            <p:cNvCxnSpPr/>
            <p:nvPr/>
          </p:nvCxnSpPr>
          <p:spPr>
            <a:xfrm>
              <a:off x="7571928" y="2087221"/>
              <a:ext cx="232247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직선 연결선 28">
              <a:extLst>
                <a:ext uri="{FF2B5EF4-FFF2-40B4-BE49-F238E27FC236}">
                  <a16:creationId xmlns:a16="http://schemas.microsoft.com/office/drawing/2014/main" id="{9DF54BAE-E7AC-4CA8-B1AB-67B7A832F22D}"/>
                </a:ext>
              </a:extLst>
            </p:cNvPr>
            <p:cNvCxnSpPr>
              <a:cxnSpLocks/>
            </p:cNvCxnSpPr>
            <p:nvPr/>
          </p:nvCxnSpPr>
          <p:spPr>
            <a:xfrm>
              <a:off x="8767667" y="2087221"/>
              <a:ext cx="5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9">
            <a:extLst>
              <a:ext uri="{FF2B5EF4-FFF2-40B4-BE49-F238E27FC236}">
                <a16:creationId xmlns:a16="http://schemas.microsoft.com/office/drawing/2014/main" id="{E7A4D8C9-29E4-44E2-A239-EB770614692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38950" y="2011818"/>
            <a:ext cx="16692" cy="1766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5D3A90-6ABF-4608-AD8C-D935E0B696DD}"/>
              </a:ext>
            </a:extLst>
          </p:cNvPr>
          <p:cNvSpPr txBox="1"/>
          <p:nvPr/>
        </p:nvSpPr>
        <p:spPr>
          <a:xfrm>
            <a:off x="10392419" y="4571121"/>
            <a:ext cx="921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exit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4" name="직사각형 42">
            <a:extLst>
              <a:ext uri="{FF2B5EF4-FFF2-40B4-BE49-F238E27FC236}">
                <a16:creationId xmlns:a16="http://schemas.microsoft.com/office/drawing/2014/main" id="{DD1E6C6E-4749-4BDA-9A6E-F4E16D7FD73F}"/>
              </a:ext>
            </a:extLst>
          </p:cNvPr>
          <p:cNvSpPr/>
          <p:nvPr/>
        </p:nvSpPr>
        <p:spPr>
          <a:xfrm>
            <a:off x="8735788" y="3351076"/>
            <a:ext cx="1606325" cy="34621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Action 2</a:t>
            </a:r>
            <a:endParaRPr lang="ko-KR" altLang="en-US" b="1" dirty="0">
              <a:latin typeface="+mj-lt"/>
            </a:endParaRPr>
          </a:p>
        </p:txBody>
      </p:sp>
      <p:sp>
        <p:nvSpPr>
          <p:cNvPr id="25" name="직사각형 43">
            <a:extLst>
              <a:ext uri="{FF2B5EF4-FFF2-40B4-BE49-F238E27FC236}">
                <a16:creationId xmlns:a16="http://schemas.microsoft.com/office/drawing/2014/main" id="{45CC3AAB-3392-44F0-AEAC-D34D232F2C15}"/>
              </a:ext>
            </a:extLst>
          </p:cNvPr>
          <p:cNvSpPr/>
          <p:nvPr/>
        </p:nvSpPr>
        <p:spPr>
          <a:xfrm>
            <a:off x="8735787" y="4005739"/>
            <a:ext cx="1606325" cy="34621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Action n</a:t>
            </a:r>
            <a:endParaRPr lang="ko-KR" altLang="en-US" b="1" dirty="0">
              <a:latin typeface="+mj-lt"/>
            </a:endParaRPr>
          </a:p>
        </p:txBody>
      </p:sp>
      <p:sp>
        <p:nvSpPr>
          <p:cNvPr id="26" name="직사각형 9">
            <a:extLst>
              <a:ext uri="{FF2B5EF4-FFF2-40B4-BE49-F238E27FC236}">
                <a16:creationId xmlns:a16="http://schemas.microsoft.com/office/drawing/2014/main" id="{61FD9BB6-830C-4E65-A535-69F3A5CB0B36}"/>
              </a:ext>
            </a:extLst>
          </p:cNvPr>
          <p:cNvSpPr/>
          <p:nvPr/>
        </p:nvSpPr>
        <p:spPr>
          <a:xfrm>
            <a:off x="8725343" y="2876916"/>
            <a:ext cx="1606325" cy="34621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Action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육각형 7">
            <a:extLst>
              <a:ext uri="{FF2B5EF4-FFF2-40B4-BE49-F238E27FC236}">
                <a16:creationId xmlns:a16="http://schemas.microsoft.com/office/drawing/2014/main" id="{954C24B3-9BF7-4E9F-AFED-C713732AB347}"/>
              </a:ext>
            </a:extLst>
          </p:cNvPr>
          <p:cNvSpPr/>
          <p:nvPr/>
        </p:nvSpPr>
        <p:spPr>
          <a:xfrm>
            <a:off x="8560920" y="2173158"/>
            <a:ext cx="1956021" cy="497149"/>
          </a:xfrm>
          <a:prstGeom prst="hexagon">
            <a:avLst>
              <a:gd name="adj" fmla="val 6149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lt"/>
              </a:rPr>
              <a:t>Count  &lt;  n</a:t>
            </a:r>
            <a:endParaRPr lang="ko-KR" alt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837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0019-EE05-488D-B7EA-D483135C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336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ko-KR" altLang="en-US" dirty="0"/>
              <a:t>설치 경로 확인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868F-B16D-4ABA-8540-0980E872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9595"/>
            <a:ext cx="10870557" cy="5077368"/>
          </a:xfrm>
        </p:spPr>
        <p:txBody>
          <a:bodyPr/>
          <a:lstStyle/>
          <a:p>
            <a:r>
              <a:rPr lang="en-US" dirty="0"/>
              <a:t>GCC</a:t>
            </a:r>
            <a:r>
              <a:rPr lang="ko-KR" altLang="en-US" dirty="0"/>
              <a:t>경로를 설정하기 위해 </a:t>
            </a:r>
            <a:r>
              <a:rPr lang="en-US" altLang="ko-KR" dirty="0"/>
              <a:t>GCC </a:t>
            </a:r>
            <a:r>
              <a:rPr lang="ko-KR" altLang="en-US" dirty="0"/>
              <a:t>설치 위치 파악</a:t>
            </a:r>
            <a:endParaRPr lang="en-US" altLang="ko-KR" dirty="0"/>
          </a:p>
          <a:p>
            <a:pPr lvl="1"/>
            <a:r>
              <a:rPr lang="en-US" altLang="ko-KR" dirty="0"/>
              <a:t>“C:\Program Files\mingw-w64\x86_64-8.1.0-win32-seh-rt_v6-rev0\mingw64\bin”</a:t>
            </a:r>
            <a:br>
              <a:rPr lang="en-US" altLang="ko-KR" dirty="0"/>
            </a:br>
            <a:r>
              <a:rPr lang="ko-KR" altLang="en-US" dirty="0"/>
              <a:t>위치에 </a:t>
            </a:r>
            <a:r>
              <a:rPr lang="en-US" altLang="ko-KR" dirty="0"/>
              <a:t>“</a:t>
            </a:r>
            <a:r>
              <a:rPr lang="en-US" altLang="ko-KR" dirty="0" err="1"/>
              <a:t>gcc</a:t>
            </a:r>
            <a:r>
              <a:rPr lang="en-US" altLang="ko-KR" dirty="0"/>
              <a:t>”, “g++” </a:t>
            </a:r>
            <a:r>
              <a:rPr lang="ko-KR" altLang="en-US" dirty="0"/>
              <a:t>실행 파일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탐색기 주소 창에서 경로 복사</a:t>
            </a:r>
            <a:r>
              <a:rPr lang="en-US" altLang="ko-KR" dirty="0"/>
              <a:t>(</a:t>
            </a:r>
            <a:r>
              <a:rPr lang="en-US" altLang="ko-KR" dirty="0" err="1"/>
              <a:t>ctrl+c</a:t>
            </a:r>
            <a:r>
              <a:rPr lang="en-US" altLang="ko-K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5B2A2-9A3E-4B63-AB46-1DC15A36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39" y="2506724"/>
            <a:ext cx="2614914" cy="1032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5EC6B-C77C-4161-B7C2-399787A4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95" y="2506724"/>
            <a:ext cx="2446780" cy="729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E5114-5E93-4ABC-9BC7-087EC34C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31" y="2545346"/>
            <a:ext cx="4315669" cy="95510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C14804B-4262-4DE0-838F-710664B89664}"/>
              </a:ext>
            </a:extLst>
          </p:cNvPr>
          <p:cNvSpPr/>
          <p:nvPr/>
        </p:nvSpPr>
        <p:spPr>
          <a:xfrm>
            <a:off x="4163753" y="2760213"/>
            <a:ext cx="254642" cy="28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259E1DF-91FA-4DB9-B185-5A4D8C14696C}"/>
              </a:ext>
            </a:extLst>
          </p:cNvPr>
          <p:cNvSpPr/>
          <p:nvPr/>
        </p:nvSpPr>
        <p:spPr>
          <a:xfrm>
            <a:off x="6824332" y="2796866"/>
            <a:ext cx="254642" cy="28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53E07-54D2-4315-8888-4F6293917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933" y="4400819"/>
            <a:ext cx="5838825" cy="914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BD509-50CD-4DEF-BE70-D6E7770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5B9D-712A-4540-8004-51FAEEE8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59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6C9-1AF2-45C5-9FC6-FBBD113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  <a:r>
              <a:rPr lang="ko-KR" altLang="en-US" dirty="0"/>
              <a:t>문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8CB-2761-47F9-8964-CF3F1454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A373-6450-4E39-8B0D-7098237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947B-F838-4A32-9CE0-40104E4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BD0E-4F6F-41A5-B76E-0DEB39A4854B}"/>
              </a:ext>
            </a:extLst>
          </p:cNvPr>
          <p:cNvSpPr/>
          <p:nvPr/>
        </p:nvSpPr>
        <p:spPr>
          <a:xfrm>
            <a:off x="1760317" y="1498144"/>
            <a:ext cx="21287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i, n = 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 = 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 i &lt; n) 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i = i * 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;        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ABB01-1AC1-4DDC-9851-56AFB862DF4B}"/>
              </a:ext>
            </a:extLst>
          </p:cNvPr>
          <p:cNvSpPr txBox="1"/>
          <p:nvPr/>
        </p:nvSpPr>
        <p:spPr>
          <a:xfrm>
            <a:off x="4301925" y="1372564"/>
            <a:ext cx="4718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n(10)</a:t>
            </a:r>
            <a:r>
              <a:rPr lang="ko-KR" altLang="en-US" dirty="0"/>
              <a:t>보다 작은가</a:t>
            </a:r>
            <a:r>
              <a:rPr lang="en-US" altLang="ko-KR" dirty="0"/>
              <a:t>?</a:t>
            </a:r>
            <a:r>
              <a:rPr lang="ko-KR" altLang="en-US" dirty="0"/>
              <a:t> 판단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ko-KR" altLang="en-US" dirty="0"/>
              <a:t>에 </a:t>
            </a:r>
            <a:r>
              <a:rPr lang="en-US" altLang="ko-KR" dirty="0" err="1"/>
              <a:t>i</a:t>
            </a:r>
            <a:r>
              <a:rPr lang="en-US" altLang="ko-KR" dirty="0"/>
              <a:t>*2</a:t>
            </a:r>
            <a:r>
              <a:rPr lang="ko-KR" altLang="en-US" dirty="0"/>
              <a:t>의 결과 값을  저장하는 문장을 반복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(1) &lt; n(10)</a:t>
            </a:r>
            <a:endParaRPr lang="en-US" dirty="0"/>
          </a:p>
          <a:p>
            <a:r>
              <a:rPr lang="en-US" altLang="ko-KR" dirty="0"/>
              <a:t>1 * 2          </a:t>
            </a:r>
            <a:r>
              <a:rPr lang="en-US" altLang="ko-KR" dirty="0" err="1"/>
              <a:t>i</a:t>
            </a:r>
            <a:r>
              <a:rPr lang="en-US" altLang="ko-KR" dirty="0"/>
              <a:t>=2      &lt; 10</a:t>
            </a:r>
          </a:p>
          <a:p>
            <a:r>
              <a:rPr lang="en-US" altLang="ko-KR" dirty="0"/>
              <a:t>2 * 2          </a:t>
            </a:r>
            <a:r>
              <a:rPr lang="en-US" altLang="ko-KR" dirty="0" err="1"/>
              <a:t>i</a:t>
            </a:r>
            <a:r>
              <a:rPr lang="en-US" altLang="ko-KR" dirty="0"/>
              <a:t>=4      &lt; 10</a:t>
            </a:r>
          </a:p>
          <a:p>
            <a:r>
              <a:rPr lang="en-US" altLang="ko-KR" dirty="0"/>
              <a:t>2 * 4          </a:t>
            </a:r>
            <a:r>
              <a:rPr lang="en-US" altLang="ko-KR" dirty="0" err="1"/>
              <a:t>i</a:t>
            </a:r>
            <a:r>
              <a:rPr lang="en-US" altLang="ko-KR" dirty="0"/>
              <a:t>=8      &lt; 10</a:t>
            </a:r>
          </a:p>
          <a:p>
            <a:r>
              <a:rPr lang="en-US" altLang="ko-KR" dirty="0"/>
              <a:t>2 * 8</a:t>
            </a:r>
            <a:r>
              <a:rPr lang="ko-KR" altLang="en-US" dirty="0"/>
              <a:t>          </a:t>
            </a:r>
            <a:r>
              <a:rPr lang="en-US" altLang="ko-KR" dirty="0" err="1"/>
              <a:t>i</a:t>
            </a:r>
            <a:r>
              <a:rPr lang="en-US" altLang="ko-KR" dirty="0"/>
              <a:t>=16 </a:t>
            </a:r>
            <a:r>
              <a:rPr lang="ko-KR" altLang="en-US" dirty="0"/>
              <a:t>수행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가 </a:t>
            </a:r>
            <a:r>
              <a:rPr lang="en-US" altLang="ko-KR" dirty="0"/>
              <a:t>16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가지면 </a:t>
            </a:r>
            <a:r>
              <a:rPr lang="en-US" altLang="ko-KR" dirty="0"/>
              <a:t>10</a:t>
            </a:r>
            <a:r>
              <a:rPr lang="ko-KR" altLang="en-US" dirty="0"/>
              <a:t>보다 크기 때문에</a:t>
            </a:r>
            <a:br>
              <a:rPr lang="en-US" altLang="ko-KR" dirty="0"/>
            </a:br>
            <a:r>
              <a:rPr lang="ko-KR" altLang="en-US" dirty="0"/>
              <a:t>반복을 중단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582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2A4-4F04-4ED3-8915-AB484386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  <a:r>
              <a:rPr lang="ko-KR" altLang="en-US" dirty="0"/>
              <a:t>문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1DD3-FE1E-4815-A668-8E502903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E338-45F4-4FC7-86D4-B7EE6EB0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C26C7-DA58-49B9-9ED1-BC04F057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93BA5-452B-444F-9363-2252C3EE2D8E}"/>
              </a:ext>
            </a:extLst>
          </p:cNvPr>
          <p:cNvSpPr/>
          <p:nvPr/>
        </p:nvSpPr>
        <p:spPr>
          <a:xfrm>
            <a:off x="1057154" y="1595900"/>
            <a:ext cx="6096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last, sum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"input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lastnumber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n: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&amp;last);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last){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= sum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 to %d sum is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last, sum);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692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842E-D794-4B45-AC2C-15076671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  <a:r>
              <a:rPr lang="ko-KR" altLang="en-US" dirty="0"/>
              <a:t>문</a:t>
            </a:r>
            <a:r>
              <a:rPr lang="en-US" dirty="0"/>
              <a:t>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9175-1696-4BB6-B41B-67D68E6A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ko-KR" altLang="en-US" dirty="0"/>
              <a:t>이 입력될 때까지 입력되는 값을 더하는  프로그램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990C-D38C-434D-997A-C10290A2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32368-115C-4EAC-87FF-D7696F5A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58DA1-73EF-4F32-88BB-3DD8079ADE6F}"/>
              </a:ext>
            </a:extLst>
          </p:cNvPr>
          <p:cNvSpPr/>
          <p:nvPr/>
        </p:nvSpPr>
        <p:spPr>
          <a:xfrm>
            <a:off x="1102187" y="1735590"/>
            <a:ext cx="649092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n, sum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"sums a series of numbers.\n"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 integers (0 to terminate) 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n !=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n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&amp;n)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 sum is : 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sum )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09948-4EDB-4283-B72B-40666E25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20" y="1808896"/>
            <a:ext cx="4422124" cy="17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4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113B-C26B-45B2-9AEA-6CFE7744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  <a:r>
              <a:rPr lang="ko-KR" altLang="en-US" dirty="0"/>
              <a:t>문</a:t>
            </a:r>
            <a:r>
              <a:rPr lang="en-US" dirty="0"/>
              <a:t>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505B-0612-477A-B6F5-EEA124F3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구구단을 출력하는 프로그램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단수는 입력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AC794-8EDE-4EB1-AC15-1944D642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2F619-DF4B-4D4E-A93F-7AB23359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E425F-F3B7-4799-9442-3DDDC94B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17" y="1782863"/>
            <a:ext cx="2018518" cy="40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276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EE71-D54F-4908-847A-32F04DE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361A-737E-4209-B3B3-FC0C5BFC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counter</a:t>
            </a:r>
            <a:r>
              <a:rPr lang="ko-KR" altLang="en-US" dirty="0"/>
              <a:t>를 제어하면서 동작하는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ko-KR" altLang="en-US" dirty="0"/>
              <a:t>조건을 먼저 확인하고 </a:t>
            </a:r>
            <a:r>
              <a:rPr lang="en-US" altLang="ko-KR" dirty="0"/>
              <a:t>true</a:t>
            </a:r>
            <a:r>
              <a:rPr lang="ko-KR" altLang="en-US" dirty="0"/>
              <a:t>일 경우 반복</a:t>
            </a:r>
            <a:r>
              <a:rPr lang="en-US" altLang="ko-KR" dirty="0"/>
              <a:t>(pretest)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()</a:t>
            </a:r>
            <a:r>
              <a:rPr lang="ko-KR" altLang="en-US" dirty="0"/>
              <a:t>에 초기화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수식이 들어있는 형태</a:t>
            </a:r>
            <a:endParaRPr lang="en-US" altLang="ko-KR" dirty="0"/>
          </a:p>
          <a:p>
            <a:pPr lvl="2"/>
            <a:r>
              <a:rPr lang="ko-KR" altLang="en-US" dirty="0"/>
              <a:t>각 수식을 </a:t>
            </a:r>
            <a:r>
              <a:rPr lang="en-US" altLang="ko-KR" dirty="0">
                <a:solidFill>
                  <a:srgbClr val="FF0000"/>
                </a:solidFill>
              </a:rPr>
              <a:t>;(</a:t>
            </a:r>
            <a:r>
              <a:rPr lang="ko-KR" altLang="en-US" dirty="0">
                <a:solidFill>
                  <a:srgbClr val="FF0000"/>
                </a:solidFill>
              </a:rPr>
              <a:t>세미콜론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초기화</a:t>
            </a:r>
            <a:r>
              <a:rPr lang="en-US" altLang="ko-KR" dirty="0"/>
              <a:t>: counter</a:t>
            </a:r>
            <a:r>
              <a:rPr lang="ko-KR" altLang="en-US" dirty="0"/>
              <a:t>의 초기화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C00000"/>
                </a:solidFill>
              </a:rPr>
              <a:t>조건식</a:t>
            </a:r>
            <a:r>
              <a:rPr lang="en-US" altLang="ko-KR" dirty="0"/>
              <a:t>: </a:t>
            </a:r>
            <a:r>
              <a:rPr lang="ko-KR" altLang="en-US" dirty="0"/>
              <a:t>반복여부를 판단</a:t>
            </a:r>
            <a:endParaRPr lang="en-US" altLang="ko-KR" dirty="0"/>
          </a:p>
          <a:p>
            <a:pPr lvl="2"/>
            <a:r>
              <a:rPr lang="ko-KR" altLang="en-US" dirty="0" err="1">
                <a:solidFill>
                  <a:srgbClr val="002060"/>
                </a:solidFill>
              </a:rPr>
              <a:t>증감식</a:t>
            </a:r>
            <a:r>
              <a:rPr lang="en-US" altLang="ko-KR" dirty="0"/>
              <a:t>: counter</a:t>
            </a:r>
            <a:r>
              <a:rPr lang="ko-KR" altLang="en-US" dirty="0"/>
              <a:t>의 증가 또는 감소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ED7D31"/>
                </a:solidFill>
              </a:rPr>
              <a:t>수행구문</a:t>
            </a:r>
            <a:r>
              <a:rPr lang="en-US" altLang="ko-KR" dirty="0"/>
              <a:t>: </a:t>
            </a:r>
            <a:r>
              <a:rPr lang="ko-KR" altLang="en-US" dirty="0"/>
              <a:t>반복실행 대상 문장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0A03D-34A2-4C09-9A26-353D1631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1BACD-5C46-4F16-9BD0-75D233C5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2A3E8-4EC9-4E46-A958-7A70BA287E10}"/>
              </a:ext>
            </a:extLst>
          </p:cNvPr>
          <p:cNvSpPr/>
          <p:nvPr/>
        </p:nvSpPr>
        <p:spPr>
          <a:xfrm>
            <a:off x="3441539" y="1732702"/>
            <a:ext cx="365374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초기화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증감식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en-US" sz="2000" dirty="0">
                <a:solidFill>
                  <a:srgbClr val="ED7D31"/>
                </a:solidFill>
                <a:latin typeface="Consolas" panose="020B0609020204030204" pitchFamily="49" charset="0"/>
              </a:rPr>
              <a:t>수행구문</a:t>
            </a:r>
            <a:r>
              <a:rPr lang="en-US" altLang="ko-KR" sz="2000" dirty="0">
                <a:solidFill>
                  <a:srgbClr val="ED7D3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6426-CDB3-4FCA-8F4D-4A5D1CA0CEC7}"/>
              </a:ext>
            </a:extLst>
          </p:cNvPr>
          <p:cNvSpPr/>
          <p:nvPr/>
        </p:nvSpPr>
        <p:spPr>
          <a:xfrm>
            <a:off x="7210808" y="4392704"/>
            <a:ext cx="422030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;i++){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robot!\n"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881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3E1F-1C77-4F20-B176-3C8D75A9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F88-2234-4628-B740-E1E98188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&amp; while </a:t>
            </a:r>
            <a:r>
              <a:rPr lang="ko-KR" altLang="en-US" dirty="0"/>
              <a:t>문 비교</a:t>
            </a:r>
            <a:endParaRPr lang="en-US" altLang="ko-KR" dirty="0"/>
          </a:p>
          <a:p>
            <a:pPr lvl="1"/>
            <a:r>
              <a:rPr lang="en-US" dirty="0"/>
              <a:t>For</a:t>
            </a:r>
            <a:r>
              <a:rPr lang="ko-KR" altLang="en-US" dirty="0"/>
              <a:t>문은 초기화</a:t>
            </a:r>
            <a:r>
              <a:rPr lang="en-US" altLang="ko-KR" dirty="0"/>
              <a:t>(expr1)</a:t>
            </a:r>
            <a:r>
              <a:rPr lang="ko-KR" altLang="en-US" dirty="0"/>
              <a:t>이</a:t>
            </a:r>
            <a:br>
              <a:rPr lang="en-US" altLang="ko-KR" dirty="0"/>
            </a:br>
            <a:r>
              <a:rPr lang="ko-KR" altLang="en-US" dirty="0" err="1"/>
              <a:t>반복문</a:t>
            </a:r>
            <a:r>
              <a:rPr lang="ko-KR" altLang="en-US" dirty="0"/>
              <a:t> 안에 포함</a:t>
            </a:r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문은 초기화</a:t>
            </a:r>
            <a:r>
              <a:rPr lang="en-US" altLang="ko-KR" dirty="0"/>
              <a:t>(expr1)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ko-KR" altLang="en-US" dirty="0" err="1"/>
              <a:t>반복문</a:t>
            </a:r>
            <a:r>
              <a:rPr lang="ko-KR" altLang="en-US" dirty="0"/>
              <a:t> 외부에 있음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5416A-A4FA-49C5-AEDA-F86B35F4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8EFC8-F169-4CCA-9CFE-BE34EBFA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그룹 72">
            <a:extLst>
              <a:ext uri="{FF2B5EF4-FFF2-40B4-BE49-F238E27FC236}">
                <a16:creationId xmlns:a16="http://schemas.microsoft.com/office/drawing/2014/main" id="{65DD8E95-1374-4B8B-ACB7-DC626B1F0FAB}"/>
              </a:ext>
            </a:extLst>
          </p:cNvPr>
          <p:cNvGrpSpPr/>
          <p:nvPr/>
        </p:nvGrpSpPr>
        <p:grpSpPr>
          <a:xfrm>
            <a:off x="5730551" y="1227695"/>
            <a:ext cx="5100459" cy="3844720"/>
            <a:chOff x="6772716" y="1537519"/>
            <a:chExt cx="5290196" cy="3992258"/>
          </a:xfrm>
        </p:grpSpPr>
        <p:sp>
          <p:nvSpPr>
            <p:cNvPr id="7" name="사각형: 잘린 한쪽 모서리 7">
              <a:extLst>
                <a:ext uri="{FF2B5EF4-FFF2-40B4-BE49-F238E27FC236}">
                  <a16:creationId xmlns:a16="http://schemas.microsoft.com/office/drawing/2014/main" id="{F5BA1D13-A49A-4166-99AE-9E85313E2430}"/>
                </a:ext>
              </a:extLst>
            </p:cNvPr>
            <p:cNvSpPr/>
            <p:nvPr/>
          </p:nvSpPr>
          <p:spPr>
            <a:xfrm>
              <a:off x="6772716" y="1537519"/>
              <a:ext cx="2375177" cy="3509794"/>
            </a:xfrm>
            <a:prstGeom prst="snip1Rect">
              <a:avLst>
                <a:gd name="adj" fmla="val 10072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8">
              <a:extLst>
                <a:ext uri="{FF2B5EF4-FFF2-40B4-BE49-F238E27FC236}">
                  <a16:creationId xmlns:a16="http://schemas.microsoft.com/office/drawing/2014/main" id="{F67844D8-6FC9-40EB-9306-64B7B9EA2AB9}"/>
                </a:ext>
              </a:extLst>
            </p:cNvPr>
            <p:cNvSpPr/>
            <p:nvPr/>
          </p:nvSpPr>
          <p:spPr>
            <a:xfrm>
              <a:off x="8872696" y="1545567"/>
              <a:ext cx="243685" cy="21853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D737EC41-1528-4F45-83EF-10D3E286FFFE}"/>
                </a:ext>
              </a:extLst>
            </p:cNvPr>
            <p:cNvCxnSpPr>
              <a:cxnSpLocks/>
            </p:cNvCxnSpPr>
            <p:nvPr/>
          </p:nvCxnSpPr>
          <p:spPr>
            <a:xfrm>
              <a:off x="8399268" y="4234872"/>
              <a:ext cx="12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12">
              <a:extLst>
                <a:ext uri="{FF2B5EF4-FFF2-40B4-BE49-F238E27FC236}">
                  <a16:creationId xmlns:a16="http://schemas.microsoft.com/office/drawing/2014/main" id="{4BA3036D-58BB-4036-B922-F3A2F6B987FB}"/>
                </a:ext>
              </a:extLst>
            </p:cNvPr>
            <p:cNvSpPr/>
            <p:nvPr/>
          </p:nvSpPr>
          <p:spPr>
            <a:xfrm>
              <a:off x="7208484" y="2831617"/>
              <a:ext cx="1490800" cy="56542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Statement</a:t>
              </a:r>
              <a:endParaRPr lang="ko-KR" altLang="en-US" b="1" dirty="0"/>
            </a:p>
          </p:txBody>
        </p:sp>
        <p:cxnSp>
          <p:nvCxnSpPr>
            <p:cNvPr id="11" name="연결선: 꺾임 13">
              <a:extLst>
                <a:ext uri="{FF2B5EF4-FFF2-40B4-BE49-F238E27FC236}">
                  <a16:creationId xmlns:a16="http://schemas.microsoft.com/office/drawing/2014/main" id="{065453BF-3115-46B5-8505-B8671CFB9D0F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>
              <a:off x="7969791" y="2151128"/>
              <a:ext cx="687608" cy="1938088"/>
            </a:xfrm>
            <a:prstGeom prst="bentConnector4">
              <a:avLst>
                <a:gd name="adj1" fmla="val -33246"/>
                <a:gd name="adj2" fmla="val 84805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DDBAF-9583-4043-A48C-8C1BD22B125F}"/>
                </a:ext>
              </a:extLst>
            </p:cNvPr>
            <p:cNvSpPr txBox="1"/>
            <p:nvPr/>
          </p:nvSpPr>
          <p:spPr>
            <a:xfrm>
              <a:off x="8522397" y="1876791"/>
              <a:ext cx="570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false</a:t>
              </a:r>
              <a:endParaRPr lang="ko-KR" altLang="en-US" sz="1400" b="1" dirty="0"/>
            </a:p>
          </p:txBody>
        </p:sp>
        <p:cxnSp>
          <p:nvCxnSpPr>
            <p:cNvPr id="13" name="직선 연결선 15">
              <a:extLst>
                <a:ext uri="{FF2B5EF4-FFF2-40B4-BE49-F238E27FC236}">
                  <a16:creationId xmlns:a16="http://schemas.microsoft.com/office/drawing/2014/main" id="{C1F5B051-5904-4F8E-AAAE-C1F5B827A994}"/>
                </a:ext>
              </a:extLst>
            </p:cNvPr>
            <p:cNvCxnSpPr>
              <a:cxnSpLocks/>
            </p:cNvCxnSpPr>
            <p:nvPr/>
          </p:nvCxnSpPr>
          <p:spPr>
            <a:xfrm>
              <a:off x="8360341" y="2309355"/>
              <a:ext cx="0" cy="10099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3571D-C38F-49E0-AC36-1812E21242D6}"/>
                </a:ext>
              </a:extLst>
            </p:cNvPr>
            <p:cNvSpPr txBox="1"/>
            <p:nvPr/>
          </p:nvSpPr>
          <p:spPr>
            <a:xfrm>
              <a:off x="7969791" y="2560301"/>
              <a:ext cx="570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true</a:t>
              </a:r>
              <a:endParaRPr lang="ko-KR" altLang="en-US" sz="1400" b="1" dirty="0"/>
            </a:p>
          </p:txBody>
        </p:sp>
        <p:cxnSp>
          <p:nvCxnSpPr>
            <p:cNvPr id="15" name="연결선: 꺾임 18">
              <a:extLst>
                <a:ext uri="{FF2B5EF4-FFF2-40B4-BE49-F238E27FC236}">
                  <a16:creationId xmlns:a16="http://schemas.microsoft.com/office/drawing/2014/main" id="{8B7F0009-606B-4211-9E78-886863EF9D9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 flipH="1">
              <a:off x="6781849" y="2225004"/>
              <a:ext cx="1313287" cy="1030783"/>
            </a:xfrm>
            <a:prstGeom prst="bentConnector3">
              <a:avLst>
                <a:gd name="adj1" fmla="val -1740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9">
              <a:extLst>
                <a:ext uri="{FF2B5EF4-FFF2-40B4-BE49-F238E27FC236}">
                  <a16:creationId xmlns:a16="http://schemas.microsoft.com/office/drawing/2014/main" id="{F8FD7D4D-AFF3-419A-B132-60534F693B47}"/>
                </a:ext>
              </a:extLst>
            </p:cNvPr>
            <p:cNvCxnSpPr/>
            <p:nvPr/>
          </p:nvCxnSpPr>
          <p:spPr>
            <a:xfrm>
              <a:off x="6930700" y="2117310"/>
              <a:ext cx="2378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0">
              <a:extLst>
                <a:ext uri="{FF2B5EF4-FFF2-40B4-BE49-F238E27FC236}">
                  <a16:creationId xmlns:a16="http://schemas.microsoft.com/office/drawing/2014/main" id="{D39E6848-0362-4EE8-B77E-F4BAF9C870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253" y="1615087"/>
              <a:ext cx="0" cy="11389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5E41E-08D8-4D1F-8D40-1A0C395696E5}"/>
                </a:ext>
              </a:extLst>
            </p:cNvPr>
            <p:cNvSpPr txBox="1"/>
            <p:nvPr/>
          </p:nvSpPr>
          <p:spPr>
            <a:xfrm>
              <a:off x="7497691" y="5114689"/>
              <a:ext cx="1924705" cy="38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for()</a:t>
              </a:r>
              <a:endParaRPr lang="ko-KR" altLang="en-US" b="1" dirty="0"/>
            </a:p>
          </p:txBody>
        </p:sp>
        <p:sp>
          <p:nvSpPr>
            <p:cNvPr id="19" name="사각형: 잘린 한쪽 모서리 22">
              <a:extLst>
                <a:ext uri="{FF2B5EF4-FFF2-40B4-BE49-F238E27FC236}">
                  <a16:creationId xmlns:a16="http://schemas.microsoft.com/office/drawing/2014/main" id="{A7769368-4536-45DC-9B85-E36AC9FE1911}"/>
                </a:ext>
              </a:extLst>
            </p:cNvPr>
            <p:cNvSpPr/>
            <p:nvPr/>
          </p:nvSpPr>
          <p:spPr>
            <a:xfrm>
              <a:off x="9609320" y="1603321"/>
              <a:ext cx="2375177" cy="3443992"/>
            </a:xfrm>
            <a:prstGeom prst="snip1Rect">
              <a:avLst>
                <a:gd name="adj" fmla="val 10072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23">
              <a:extLst>
                <a:ext uri="{FF2B5EF4-FFF2-40B4-BE49-F238E27FC236}">
                  <a16:creationId xmlns:a16="http://schemas.microsoft.com/office/drawing/2014/main" id="{22DEF030-70CE-4C19-9F52-26D6435D4920}"/>
                </a:ext>
              </a:extLst>
            </p:cNvPr>
            <p:cNvSpPr/>
            <p:nvPr/>
          </p:nvSpPr>
          <p:spPr>
            <a:xfrm>
              <a:off x="11753522" y="1593925"/>
              <a:ext cx="243685" cy="21853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5">
              <a:extLst>
                <a:ext uri="{FF2B5EF4-FFF2-40B4-BE49-F238E27FC236}">
                  <a16:creationId xmlns:a16="http://schemas.microsoft.com/office/drawing/2014/main" id="{5644D222-8BC8-43EB-A267-745001CDE45D}"/>
                </a:ext>
              </a:extLst>
            </p:cNvPr>
            <p:cNvCxnSpPr>
              <a:cxnSpLocks/>
            </p:cNvCxnSpPr>
            <p:nvPr/>
          </p:nvCxnSpPr>
          <p:spPr>
            <a:xfrm>
              <a:off x="11280094" y="4283230"/>
              <a:ext cx="12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09517-2090-46B2-8328-4F67AF821BE5}"/>
                </a:ext>
              </a:extLst>
            </p:cNvPr>
            <p:cNvSpPr txBox="1"/>
            <p:nvPr/>
          </p:nvSpPr>
          <p:spPr>
            <a:xfrm>
              <a:off x="11362297" y="2335721"/>
              <a:ext cx="570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false</a:t>
              </a:r>
              <a:endParaRPr lang="ko-KR" altLang="en-US" sz="1400" b="1" dirty="0"/>
            </a:p>
          </p:txBody>
        </p:sp>
        <p:cxnSp>
          <p:nvCxnSpPr>
            <p:cNvPr id="23" name="직선 연결선 28">
              <a:extLst>
                <a:ext uri="{FF2B5EF4-FFF2-40B4-BE49-F238E27FC236}">
                  <a16:creationId xmlns:a16="http://schemas.microsoft.com/office/drawing/2014/main" id="{0935DDEB-CE7B-4A82-8024-B069893A5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167" y="2357713"/>
              <a:ext cx="0" cy="10099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9601EB-D734-40C3-9BF8-EBCEACDD54AE}"/>
                </a:ext>
              </a:extLst>
            </p:cNvPr>
            <p:cNvSpPr txBox="1"/>
            <p:nvPr/>
          </p:nvSpPr>
          <p:spPr>
            <a:xfrm>
              <a:off x="10804785" y="2927978"/>
              <a:ext cx="570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true</a:t>
              </a:r>
              <a:endParaRPr lang="ko-KR" altLang="en-US" sz="1400" b="1" dirty="0"/>
            </a:p>
          </p:txBody>
        </p:sp>
        <p:cxnSp>
          <p:nvCxnSpPr>
            <p:cNvPr id="25" name="연결선: 꺾임 31">
              <a:extLst>
                <a:ext uri="{FF2B5EF4-FFF2-40B4-BE49-F238E27FC236}">
                  <a16:creationId xmlns:a16="http://schemas.microsoft.com/office/drawing/2014/main" id="{6DA6D907-227B-422C-9891-7755CB31A3E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rot="16200000" flipH="1">
              <a:off x="9419544" y="3007159"/>
              <a:ext cx="1766808" cy="936624"/>
            </a:xfrm>
            <a:prstGeom prst="bentConnector3">
              <a:avLst>
                <a:gd name="adj1" fmla="val 10776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32">
              <a:extLst>
                <a:ext uri="{FF2B5EF4-FFF2-40B4-BE49-F238E27FC236}">
                  <a16:creationId xmlns:a16="http://schemas.microsoft.com/office/drawing/2014/main" id="{4B84E0B0-D8E3-4475-A148-3C0D58A07DC6}"/>
                </a:ext>
              </a:extLst>
            </p:cNvPr>
            <p:cNvCxnSpPr>
              <a:cxnSpLocks/>
            </p:cNvCxnSpPr>
            <p:nvPr/>
          </p:nvCxnSpPr>
          <p:spPr>
            <a:xfrm>
              <a:off x="9834636" y="2602825"/>
              <a:ext cx="2419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3">
              <a:extLst>
                <a:ext uri="{FF2B5EF4-FFF2-40B4-BE49-F238E27FC236}">
                  <a16:creationId xmlns:a16="http://schemas.microsoft.com/office/drawing/2014/main" id="{5B71C98B-D952-4A80-94EF-73AA90354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745273" y="1570857"/>
              <a:ext cx="0" cy="25944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88FB02-996D-460D-933D-9DFDC58D3FAE}"/>
                </a:ext>
              </a:extLst>
            </p:cNvPr>
            <p:cNvSpPr txBox="1"/>
            <p:nvPr/>
          </p:nvSpPr>
          <p:spPr>
            <a:xfrm>
              <a:off x="10138207" y="5146272"/>
              <a:ext cx="1924705" cy="38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while()</a:t>
              </a:r>
              <a:endParaRPr lang="ko-KR" altLang="en-US" b="1" dirty="0"/>
            </a:p>
          </p:txBody>
        </p:sp>
        <p:sp>
          <p:nvSpPr>
            <p:cNvPr id="29" name="육각형 10">
              <a:extLst>
                <a:ext uri="{FF2B5EF4-FFF2-40B4-BE49-F238E27FC236}">
                  <a16:creationId xmlns:a16="http://schemas.microsoft.com/office/drawing/2014/main" id="{6D89D81A-0C68-4487-9BB3-69ACD5815FE6}"/>
                </a:ext>
              </a:extLst>
            </p:cNvPr>
            <p:cNvSpPr/>
            <p:nvPr/>
          </p:nvSpPr>
          <p:spPr>
            <a:xfrm>
              <a:off x="7216646" y="1746907"/>
              <a:ext cx="1440753" cy="808442"/>
            </a:xfrm>
            <a:prstGeom prst="hexagon">
              <a:avLst>
                <a:gd name="adj" fmla="val 30844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0" b="1" dirty="0"/>
            </a:p>
          </p:txBody>
        </p:sp>
        <p:cxnSp>
          <p:nvCxnSpPr>
            <p:cNvPr id="30" name="직선 연결선 5">
              <a:extLst>
                <a:ext uri="{FF2B5EF4-FFF2-40B4-BE49-F238E27FC236}">
                  <a16:creationId xmlns:a16="http://schemas.microsoft.com/office/drawing/2014/main" id="{0F701894-F80B-434F-A196-B9A970472D94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41" y="1720921"/>
              <a:ext cx="0" cy="871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9">
              <a:extLst>
                <a:ext uri="{FF2B5EF4-FFF2-40B4-BE49-F238E27FC236}">
                  <a16:creationId xmlns:a16="http://schemas.microsoft.com/office/drawing/2014/main" id="{1E7437F8-4F97-492E-9D65-E1A2087A9C71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7756541" y="2151128"/>
              <a:ext cx="900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7B46F6-8E3D-48F9-82D8-4CA647FEB6AE}"/>
                </a:ext>
              </a:extLst>
            </p:cNvPr>
            <p:cNvSpPr txBox="1"/>
            <p:nvPr/>
          </p:nvSpPr>
          <p:spPr>
            <a:xfrm>
              <a:off x="7126742" y="1966462"/>
              <a:ext cx="740928" cy="351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expr3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049217-C65D-433A-88F8-68C264089232}"/>
                </a:ext>
              </a:extLst>
            </p:cNvPr>
            <p:cNvSpPr txBox="1"/>
            <p:nvPr/>
          </p:nvSpPr>
          <p:spPr>
            <a:xfrm>
              <a:off x="7781885" y="1754167"/>
              <a:ext cx="740928" cy="351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expr1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85D5AE-3329-4D19-BCCC-FD140BA88BEB}"/>
                </a:ext>
              </a:extLst>
            </p:cNvPr>
            <p:cNvSpPr txBox="1"/>
            <p:nvPr/>
          </p:nvSpPr>
          <p:spPr>
            <a:xfrm>
              <a:off x="7781885" y="2166271"/>
              <a:ext cx="740928" cy="351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expr2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26">
              <a:extLst>
                <a:ext uri="{FF2B5EF4-FFF2-40B4-BE49-F238E27FC236}">
                  <a16:creationId xmlns:a16="http://schemas.microsoft.com/office/drawing/2014/main" id="{10E4763A-7B24-4862-8F03-3931D8291835}"/>
                </a:ext>
              </a:extLst>
            </p:cNvPr>
            <p:cNvSpPr/>
            <p:nvPr/>
          </p:nvSpPr>
          <p:spPr>
            <a:xfrm>
              <a:off x="10102859" y="1736015"/>
              <a:ext cx="1336802" cy="5011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expr1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육각형 24">
              <a:extLst>
                <a:ext uri="{FF2B5EF4-FFF2-40B4-BE49-F238E27FC236}">
                  <a16:creationId xmlns:a16="http://schemas.microsoft.com/office/drawing/2014/main" id="{75D5EE88-3C86-44C2-B2E1-C90C1F60C853}"/>
                </a:ext>
              </a:extLst>
            </p:cNvPr>
            <p:cNvSpPr/>
            <p:nvPr/>
          </p:nvSpPr>
          <p:spPr>
            <a:xfrm>
              <a:off x="10050884" y="2320331"/>
              <a:ext cx="1388778" cy="628252"/>
            </a:xfrm>
            <a:prstGeom prst="hexagon">
              <a:avLst>
                <a:gd name="adj" fmla="val 40547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expr2</a:t>
              </a:r>
              <a:endParaRPr lang="ko-KR" altLang="en-US" sz="1600" b="1" dirty="0"/>
            </a:p>
          </p:txBody>
        </p:sp>
        <p:sp>
          <p:nvSpPr>
            <p:cNvPr id="37" name="직사각형 50">
              <a:extLst>
                <a:ext uri="{FF2B5EF4-FFF2-40B4-BE49-F238E27FC236}">
                  <a16:creationId xmlns:a16="http://schemas.microsoft.com/office/drawing/2014/main" id="{2AF76B6E-7CAF-4EFA-9FF7-0399FCAA17BE}"/>
                </a:ext>
              </a:extLst>
            </p:cNvPr>
            <p:cNvSpPr/>
            <p:nvPr/>
          </p:nvSpPr>
          <p:spPr>
            <a:xfrm>
              <a:off x="10102859" y="3227518"/>
              <a:ext cx="1336802" cy="50115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statement</a:t>
              </a:r>
              <a:endParaRPr lang="ko-KR" altLang="en-US" sz="1400" b="1" dirty="0"/>
            </a:p>
          </p:txBody>
        </p:sp>
        <p:sp>
          <p:nvSpPr>
            <p:cNvPr id="38" name="직사각형 51">
              <a:extLst>
                <a:ext uri="{FF2B5EF4-FFF2-40B4-BE49-F238E27FC236}">
                  <a16:creationId xmlns:a16="http://schemas.microsoft.com/office/drawing/2014/main" id="{C2440BB3-6845-4CFB-9F88-40390341A57B}"/>
                </a:ext>
              </a:extLst>
            </p:cNvPr>
            <p:cNvSpPr/>
            <p:nvPr/>
          </p:nvSpPr>
          <p:spPr>
            <a:xfrm>
              <a:off x="10102859" y="3857716"/>
              <a:ext cx="1336802" cy="5011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expr3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연결선: 꺾임 60">
              <a:extLst>
                <a:ext uri="{FF2B5EF4-FFF2-40B4-BE49-F238E27FC236}">
                  <a16:creationId xmlns:a16="http://schemas.microsoft.com/office/drawing/2014/main" id="{7B4335A0-CB5B-442E-BA40-39269A62E3C8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>
              <a:off x="10804785" y="2634457"/>
              <a:ext cx="634877" cy="2350113"/>
            </a:xfrm>
            <a:prstGeom prst="bentConnector4">
              <a:avLst>
                <a:gd name="adj1" fmla="val -36007"/>
                <a:gd name="adj2" fmla="val 85216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FF09F30-22A8-4EA9-B420-CB5B0C4D1AA2}"/>
              </a:ext>
            </a:extLst>
          </p:cNvPr>
          <p:cNvSpPr/>
          <p:nvPr/>
        </p:nvSpPr>
        <p:spPr>
          <a:xfrm>
            <a:off x="733218" y="3230078"/>
            <a:ext cx="457711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;i++){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robot!\n"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52F52C-4008-406B-981C-7AAA418A1079}"/>
              </a:ext>
            </a:extLst>
          </p:cNvPr>
          <p:cNvSpPr/>
          <p:nvPr/>
        </p:nvSpPr>
        <p:spPr>
          <a:xfrm>
            <a:off x="690234" y="4385460"/>
            <a:ext cx="392076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robot\n"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B6FC2D-90DA-4CAD-A51A-2ACA34B305F2}"/>
              </a:ext>
            </a:extLst>
          </p:cNvPr>
          <p:cNvSpPr/>
          <p:nvPr/>
        </p:nvSpPr>
        <p:spPr>
          <a:xfrm>
            <a:off x="1332523" y="3286369"/>
            <a:ext cx="875323" cy="25790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96D9F4-B1C2-45E0-B346-CFFD8AB72BFA}"/>
              </a:ext>
            </a:extLst>
          </p:cNvPr>
          <p:cNvSpPr/>
          <p:nvPr/>
        </p:nvSpPr>
        <p:spPr>
          <a:xfrm>
            <a:off x="725323" y="4445175"/>
            <a:ext cx="1037046" cy="25790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860D9B-6752-4885-BC50-0C966FE2899D}"/>
              </a:ext>
            </a:extLst>
          </p:cNvPr>
          <p:cNvSpPr/>
          <p:nvPr/>
        </p:nvSpPr>
        <p:spPr>
          <a:xfrm>
            <a:off x="2336372" y="3283123"/>
            <a:ext cx="369442" cy="25790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F8FFC-74D1-400B-A31E-9DBA8F901E21}"/>
              </a:ext>
            </a:extLst>
          </p:cNvPr>
          <p:cNvSpPr/>
          <p:nvPr/>
        </p:nvSpPr>
        <p:spPr>
          <a:xfrm>
            <a:off x="1499206" y="4715068"/>
            <a:ext cx="437700" cy="25790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BA0B38-7ED8-4132-BF39-06619165A771}"/>
              </a:ext>
            </a:extLst>
          </p:cNvPr>
          <p:cNvSpPr/>
          <p:nvPr/>
        </p:nvSpPr>
        <p:spPr>
          <a:xfrm>
            <a:off x="2805919" y="3283123"/>
            <a:ext cx="418315" cy="25790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D661FC-25C6-495C-A69C-6BEBA1268EDD}"/>
              </a:ext>
            </a:extLst>
          </p:cNvPr>
          <p:cNvSpPr/>
          <p:nvPr/>
        </p:nvSpPr>
        <p:spPr>
          <a:xfrm>
            <a:off x="1280356" y="5288928"/>
            <a:ext cx="526776" cy="25790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14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49F1-80E3-40DD-BC67-6DC44D30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r>
              <a:rPr lang="ko-KR" altLang="en-US" dirty="0"/>
              <a:t>문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2349-4282-4F01-B819-1556D37E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합계 구하기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n</a:t>
            </a:r>
            <a:r>
              <a:rPr lang="ko-KR" altLang="en-US" dirty="0"/>
              <a:t>은 사용자 입력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020AF-DCF8-4A87-B073-531D3AFB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FF7A0-66FC-4F4B-88F2-09F95D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BF162-0A8D-47A1-B6F2-854A1262B12B}"/>
              </a:ext>
            </a:extLst>
          </p:cNvPr>
          <p:cNvSpPr/>
          <p:nvPr/>
        </p:nvSpPr>
        <p:spPr>
          <a:xfrm>
            <a:off x="993849" y="1769220"/>
            <a:ext cx="6382021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n, sum=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까지의 합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을 입력하세요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sum+=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부터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까지의 합은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n,sum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D60E2-84AC-4C4F-AFF0-9D8C445D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19" y="2719824"/>
            <a:ext cx="4274110" cy="9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1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42E-867A-4E66-9503-497F3989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r>
              <a:rPr lang="ko-KR" altLang="en-US" dirty="0"/>
              <a:t>문 생략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B0A4-C3E2-475D-80F9-D9801FAF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ko-KR" altLang="en-US" dirty="0"/>
              <a:t>문에서 초기화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증감식을 생략 가능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D2E7-4A04-43B4-BC65-EEEAB377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701CE-0B58-4EE7-A8B4-A6F73115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7CC40-8219-4097-9611-E816B5E550F5}"/>
              </a:ext>
            </a:extLst>
          </p:cNvPr>
          <p:cNvSpPr/>
          <p:nvPr/>
        </p:nvSpPr>
        <p:spPr>
          <a:xfrm>
            <a:off x="2218828" y="2019143"/>
            <a:ext cx="8675965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ea typeface="휴먼매직체" pitchFamily="18" charset="-127"/>
              </a:rPr>
              <a:t>for ( ; </a:t>
            </a:r>
            <a:r>
              <a:rPr lang="en-US" altLang="ko-KR" sz="2400" dirty="0" err="1">
                <a:ea typeface="휴먼매직체" pitchFamily="18" charset="-127"/>
              </a:rPr>
              <a:t>i</a:t>
            </a:r>
            <a:r>
              <a:rPr lang="en-US" altLang="ko-KR" sz="2400" dirty="0">
                <a:ea typeface="휴먼매직체" pitchFamily="18" charset="-127"/>
              </a:rPr>
              <a:t> &gt; 0 ; --</a:t>
            </a:r>
            <a:r>
              <a:rPr lang="en-US" altLang="ko-KR" sz="2400" dirty="0" err="1">
                <a:ea typeface="휴먼매직체" pitchFamily="18" charset="-127"/>
              </a:rPr>
              <a:t>i</a:t>
            </a:r>
            <a:r>
              <a:rPr lang="en-US" altLang="ko-KR" sz="2400" dirty="0">
                <a:ea typeface="휴먼매직체" pitchFamily="18" charset="-127"/>
              </a:rPr>
              <a:t> ) …</a:t>
            </a:r>
            <a:r>
              <a:rPr lang="en-US" altLang="ko-KR" sz="2400" dirty="0">
                <a:solidFill>
                  <a:srgbClr val="00B050"/>
                </a:solidFill>
                <a:ea typeface="휴먼매직체" pitchFamily="18" charset="-127"/>
              </a:rPr>
              <a:t>// need an initialization before for statement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ea typeface="휴먼매직체" pitchFamily="18" charset="-127"/>
              </a:rPr>
              <a:t>for ( </a:t>
            </a:r>
            <a:r>
              <a:rPr lang="en-US" altLang="ko-KR" sz="2400" dirty="0" err="1">
                <a:ea typeface="휴먼매직체" pitchFamily="18" charset="-127"/>
              </a:rPr>
              <a:t>i</a:t>
            </a:r>
            <a:r>
              <a:rPr lang="en-US" altLang="ko-KR" sz="2400" dirty="0">
                <a:ea typeface="휴먼매직체" pitchFamily="18" charset="-127"/>
              </a:rPr>
              <a:t> = 5 ; </a:t>
            </a:r>
            <a:r>
              <a:rPr lang="en-US" altLang="ko-KR" sz="2400" dirty="0" err="1">
                <a:ea typeface="휴먼매직체" pitchFamily="18" charset="-127"/>
              </a:rPr>
              <a:t>i</a:t>
            </a:r>
            <a:r>
              <a:rPr lang="en-US" altLang="ko-KR" sz="2400" dirty="0">
                <a:ea typeface="휴먼매직체" pitchFamily="18" charset="-127"/>
              </a:rPr>
              <a:t> &gt; 0 ; ) …</a:t>
            </a:r>
            <a:r>
              <a:rPr lang="en-US" altLang="ko-KR" sz="2400" dirty="0">
                <a:solidFill>
                  <a:srgbClr val="00B050"/>
                </a:solidFill>
                <a:ea typeface="휴먼매직체" pitchFamily="18" charset="-127"/>
              </a:rPr>
              <a:t>//updating statement should be in loop body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ea typeface="휴먼매직체" pitchFamily="18" charset="-127"/>
              </a:rPr>
              <a:t>for ( ; </a:t>
            </a:r>
            <a:r>
              <a:rPr lang="en-US" altLang="ko-KR" sz="2400" dirty="0" err="1">
                <a:ea typeface="휴먼매직체" pitchFamily="18" charset="-127"/>
              </a:rPr>
              <a:t>i</a:t>
            </a:r>
            <a:r>
              <a:rPr lang="en-US" altLang="ko-KR" sz="2400" dirty="0">
                <a:ea typeface="휴먼매직체" pitchFamily="18" charset="-127"/>
              </a:rPr>
              <a:t> &gt; 0 ; ) 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ea typeface="휴먼매직체" pitchFamily="18" charset="-127"/>
              </a:rPr>
              <a:t>for ( ;  ; ) …</a:t>
            </a:r>
            <a:r>
              <a:rPr lang="en-US" altLang="ko-KR" sz="2400" dirty="0">
                <a:solidFill>
                  <a:srgbClr val="00B050"/>
                </a:solidFill>
                <a:ea typeface="휴먼매직체" pitchFamily="18" charset="-127"/>
              </a:rPr>
              <a:t>//same as for(;1;)</a:t>
            </a:r>
          </a:p>
        </p:txBody>
      </p:sp>
    </p:spTree>
    <p:extLst>
      <p:ext uri="{BB962C8B-B14F-4D97-AF65-F5344CB8AC3E}">
        <p14:creationId xmlns:p14="http://schemas.microsoft.com/office/powerpoint/2010/main" val="18640913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3C6-8504-44A8-90D7-FABC7F93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  <a:r>
              <a:rPr lang="ko-KR" altLang="en-US" dirty="0"/>
              <a:t>문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83F5-32FA-4289-9BA6-5801F488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실수의 평균을 구하는 프로그램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입력은 </a:t>
            </a:r>
            <a:r>
              <a:rPr lang="en-US" altLang="ko-KR" dirty="0"/>
              <a:t>–(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입력되면 중단되고 평균이 출력된다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73C1-F84C-40B9-90B1-7B56DACC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CDC6-E4B4-4717-B263-1B857549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F75E-7995-4DB5-8CE2-317B0FF3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75" y="2233251"/>
            <a:ext cx="4459439" cy="19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029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C774-0B31-4B22-9C08-0B0E6C9A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– while 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34AF-5719-4D5B-834A-9A4B31D8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– 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수행문장을 한번 수행하고 조건식을 판단하는 </a:t>
            </a:r>
            <a:r>
              <a:rPr lang="en-US" altLang="ko-KR" dirty="0"/>
              <a:t>post-test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– while</a:t>
            </a:r>
            <a:r>
              <a:rPr lang="ko-KR" altLang="en-US" dirty="0"/>
              <a:t>문은 언제 사용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while</a:t>
            </a:r>
            <a:r>
              <a:rPr lang="ko-KR" altLang="en-US" dirty="0"/>
              <a:t>문을 사용</a:t>
            </a:r>
            <a:endParaRPr lang="en-US" altLang="ko-KR" dirty="0"/>
          </a:p>
          <a:p>
            <a:pPr lvl="2"/>
            <a:r>
              <a:rPr lang="ko-KR" altLang="en-US" dirty="0"/>
              <a:t>조건식이 앞 부분에 위치해서 코드를 작성</a:t>
            </a:r>
            <a:r>
              <a:rPr lang="en-US" altLang="ko-KR" dirty="0"/>
              <a:t>/</a:t>
            </a:r>
            <a:r>
              <a:rPr lang="ko-KR" altLang="en-US" dirty="0"/>
              <a:t>이해하기 좋기 때문</a:t>
            </a:r>
            <a:endParaRPr lang="en-US" altLang="ko-KR" dirty="0"/>
          </a:p>
          <a:p>
            <a:pPr lvl="2"/>
            <a:r>
              <a:rPr lang="ko-KR" altLang="en-US" dirty="0"/>
              <a:t>그렇지만 </a:t>
            </a:r>
            <a:r>
              <a:rPr lang="en-US" altLang="ko-KR" dirty="0">
                <a:solidFill>
                  <a:srgbClr val="C00000"/>
                </a:solidFill>
              </a:rPr>
              <a:t>“</a:t>
            </a:r>
            <a:r>
              <a:rPr lang="ko-KR" altLang="en-US" dirty="0">
                <a:solidFill>
                  <a:srgbClr val="C00000"/>
                </a:solidFill>
              </a:rPr>
              <a:t>반복영역이 무조건 한 번 이상 실행 되어야 한다</a:t>
            </a:r>
            <a:r>
              <a:rPr lang="en-US" altLang="ko-KR" dirty="0">
                <a:solidFill>
                  <a:srgbClr val="C00000"/>
                </a:solidFill>
              </a:rPr>
              <a:t>”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경우 사용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B44B9-38CB-4531-811F-5292EC9D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6DAD6-BD77-48A0-A360-55C4887E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224DE-1BAD-49D2-8E19-EFB0D808E55B}"/>
              </a:ext>
            </a:extLst>
          </p:cNvPr>
          <p:cNvSpPr/>
          <p:nvPr/>
        </p:nvSpPr>
        <p:spPr>
          <a:xfrm>
            <a:off x="4794462" y="1922239"/>
            <a:ext cx="274608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수행문장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B3D5C-656B-4716-B1A6-49855A5A1363}"/>
              </a:ext>
            </a:extLst>
          </p:cNvPr>
          <p:cNvSpPr/>
          <p:nvPr/>
        </p:nvSpPr>
        <p:spPr>
          <a:xfrm>
            <a:off x="1680845" y="4729634"/>
            <a:ext cx="40461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"hello hustar\n"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43248-82B7-4494-866C-CC174D672804}"/>
              </a:ext>
            </a:extLst>
          </p:cNvPr>
          <p:cNvSpPr/>
          <p:nvPr/>
        </p:nvSpPr>
        <p:spPr>
          <a:xfrm>
            <a:off x="6239123" y="4751358"/>
            <a:ext cx="43372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 printf(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"hello hustar\n"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ED105-7873-4E73-BB82-738DC132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34" y="5894937"/>
            <a:ext cx="2370007" cy="42098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9907CF4-5940-4400-A017-B04050A0B935}"/>
              </a:ext>
            </a:extLst>
          </p:cNvPr>
          <p:cNvSpPr/>
          <p:nvPr/>
        </p:nvSpPr>
        <p:spPr>
          <a:xfrm>
            <a:off x="3518924" y="5507678"/>
            <a:ext cx="242684" cy="316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6E1597F-D426-4B63-9248-CB27A4355A39}"/>
              </a:ext>
            </a:extLst>
          </p:cNvPr>
          <p:cNvSpPr/>
          <p:nvPr/>
        </p:nvSpPr>
        <p:spPr>
          <a:xfrm>
            <a:off x="8195654" y="5557168"/>
            <a:ext cx="242684" cy="316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7C515-532B-43E9-9E0B-05E8B09A9DDD}"/>
              </a:ext>
            </a:extLst>
          </p:cNvPr>
          <p:cNvSpPr txBox="1"/>
          <p:nvPr/>
        </p:nvSpPr>
        <p:spPr>
          <a:xfrm>
            <a:off x="7540551" y="5924662"/>
            <a:ext cx="21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 없음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5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13850</TotalTime>
  <Words>5281</Words>
  <Application>Microsoft Office PowerPoint</Application>
  <PresentationFormat>Widescreen</PresentationFormat>
  <Paragraphs>1809</Paragraphs>
  <Slides>107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22" baseType="lpstr">
      <vt:lpstr>3028545_9</vt:lpstr>
      <vt:lpstr>Yu Gothic UI Semilight</vt:lpstr>
      <vt:lpstr>굴림</vt:lpstr>
      <vt:lpstr>함초롬돋움</vt:lpstr>
      <vt:lpstr>휴먼매직체</vt:lpstr>
      <vt:lpstr>Abadi</vt:lpstr>
      <vt:lpstr>Arial</vt:lpstr>
      <vt:lpstr>Arial Black</vt:lpstr>
      <vt:lpstr>Bauhaus 93</vt:lpstr>
      <vt:lpstr>Calibri</vt:lpstr>
      <vt:lpstr>Calibri Light</vt:lpstr>
      <vt:lpstr>Consolas</vt:lpstr>
      <vt:lpstr>Courier New</vt:lpstr>
      <vt:lpstr>Wingdings</vt:lpstr>
      <vt:lpstr>Office Theme</vt:lpstr>
      <vt:lpstr>C프로그래밍</vt:lpstr>
      <vt:lpstr>C언어</vt:lpstr>
      <vt:lpstr>C언어- 작동 방식</vt:lpstr>
      <vt:lpstr>Compiler(컴파일러)</vt:lpstr>
      <vt:lpstr>C언어의 특징</vt:lpstr>
      <vt:lpstr>C언어 개발환경</vt:lpstr>
      <vt:lpstr>Visual Studio Code install</vt:lpstr>
      <vt:lpstr>GCC(ming64) install</vt:lpstr>
      <vt:lpstr>GCC 설치 경로 확인</vt:lpstr>
      <vt:lpstr>GCC 경로 설정</vt:lpstr>
      <vt:lpstr>GCC 경로 설정 test</vt:lpstr>
      <vt:lpstr>Visual Studio Code 프로젝트 폴더 설정</vt:lpstr>
      <vt:lpstr>VS Code 인터페이스</vt:lpstr>
      <vt:lpstr>VS Code Extension</vt:lpstr>
      <vt:lpstr>VS Code에서 프로그램 작성</vt:lpstr>
      <vt:lpstr>VS Code C 컴파일러 설정</vt:lpstr>
      <vt:lpstr>VS Code에서 C 컴파일러 설정</vt:lpstr>
      <vt:lpstr>VS Code Compile</vt:lpstr>
      <vt:lpstr>VS Code에서 exe파일 실행</vt:lpstr>
      <vt:lpstr>VS Code 한글팩 설치</vt:lpstr>
      <vt:lpstr>가장 먼저 실행하는 프로그램 hellohustar</vt:lpstr>
      <vt:lpstr>C프로그램의 구조</vt:lpstr>
      <vt:lpstr>주석(commnet)</vt:lpstr>
      <vt:lpstr>전처리 문장(#include)</vt:lpstr>
      <vt:lpstr>main()함수</vt:lpstr>
      <vt:lpstr>main()함수 내용 printf()</vt:lpstr>
      <vt:lpstr>printf() 실습</vt:lpstr>
      <vt:lpstr>printf()</vt:lpstr>
      <vt:lpstr>VS Code EUC-KR 인코딩 설정</vt:lpstr>
      <vt:lpstr>변수 와 연산자</vt:lpstr>
      <vt:lpstr>변수(variable)</vt:lpstr>
      <vt:lpstr>변수(variable)</vt:lpstr>
      <vt:lpstr>변수(variable)- 실습</vt:lpstr>
      <vt:lpstr>C의 변수</vt:lpstr>
      <vt:lpstr>연산자(Operator)</vt:lpstr>
      <vt:lpstr>산술연산자(arithmetic operators)</vt:lpstr>
      <vt:lpstr>산술연산자(arithmetic operators)</vt:lpstr>
      <vt:lpstr>산술연산자(arithmetic operators)</vt:lpstr>
      <vt:lpstr>산술연산자(arithmetic operators)</vt:lpstr>
      <vt:lpstr>산술연산자(arithmetic operators)</vt:lpstr>
      <vt:lpstr>관계연산자(relational operators)</vt:lpstr>
      <vt:lpstr>논리연산자(logical operators)</vt:lpstr>
      <vt:lpstr>논리연산- Short-circuit</vt:lpstr>
      <vt:lpstr>연산자 우선순위(expression evaluation)</vt:lpstr>
      <vt:lpstr>연산자 우선순위(expression evaluation)</vt:lpstr>
      <vt:lpstr>입출력과 데이터형식(자료형)</vt:lpstr>
      <vt:lpstr>데이터의 출력</vt:lpstr>
      <vt:lpstr>데이터 입력</vt:lpstr>
      <vt:lpstr>scanf()예시</vt:lpstr>
      <vt:lpstr>서식지정자(Conversion specifier)</vt:lpstr>
      <vt:lpstr>서식지정자</vt:lpstr>
      <vt:lpstr>다양한 서식지정자</vt:lpstr>
      <vt:lpstr>서식지정자 활용 예시</vt:lpstr>
      <vt:lpstr>데이터형식</vt:lpstr>
      <vt:lpstr>데이터형식</vt:lpstr>
      <vt:lpstr>정수(integer)</vt:lpstr>
      <vt:lpstr>정수(integer)</vt:lpstr>
      <vt:lpstr>실수(float)</vt:lpstr>
      <vt:lpstr>실수(float)</vt:lpstr>
      <vt:lpstr>문자(char)</vt:lpstr>
      <vt:lpstr>문자(char)</vt:lpstr>
      <vt:lpstr>문자(char)</vt:lpstr>
      <vt:lpstr>상수(constant)</vt:lpstr>
      <vt:lpstr>상수(constant)</vt:lpstr>
      <vt:lpstr>상수(constant)</vt:lpstr>
      <vt:lpstr>변수와 상수 크기</vt:lpstr>
      <vt:lpstr>자료형 변환</vt:lpstr>
      <vt:lpstr>자동 형 변환</vt:lpstr>
      <vt:lpstr>강제 형 변환</vt:lpstr>
      <vt:lpstr>조건문(if, switch) Select statement</vt:lpstr>
      <vt:lpstr>조건문(selection statement)</vt:lpstr>
      <vt:lpstr>if조건문</vt:lpstr>
      <vt:lpstr>if문</vt:lpstr>
      <vt:lpstr>if-else 문</vt:lpstr>
      <vt:lpstr>if-else 문</vt:lpstr>
      <vt:lpstr>if-else if-else 문</vt:lpstr>
      <vt:lpstr>if-else if-else 문</vt:lpstr>
      <vt:lpstr>if-else if-else 문 실습</vt:lpstr>
      <vt:lpstr>삼항연산자(ternary operator)</vt:lpstr>
      <vt:lpstr>삼항연산자(ternary operator)</vt:lpstr>
      <vt:lpstr>switch문</vt:lpstr>
      <vt:lpstr>switch문</vt:lpstr>
      <vt:lpstr>switch문</vt:lpstr>
      <vt:lpstr>Switch문 예시</vt:lpstr>
      <vt:lpstr>Switch문 예시</vt:lpstr>
      <vt:lpstr>Switch문-실습</vt:lpstr>
      <vt:lpstr>반복문(loops)</vt:lpstr>
      <vt:lpstr>반복(loops)</vt:lpstr>
      <vt:lpstr>While문</vt:lpstr>
      <vt:lpstr>While문 예시</vt:lpstr>
      <vt:lpstr>While문 예시</vt:lpstr>
      <vt:lpstr>While문 예시</vt:lpstr>
      <vt:lpstr>While문 실습</vt:lpstr>
      <vt:lpstr>For문</vt:lpstr>
      <vt:lpstr>For문</vt:lpstr>
      <vt:lpstr>For문 예제</vt:lpstr>
      <vt:lpstr>For문 생략</vt:lpstr>
      <vt:lpstr>For문 실습</vt:lpstr>
      <vt:lpstr>do – while 문</vt:lpstr>
      <vt:lpstr>do – while 예시</vt:lpstr>
      <vt:lpstr>do - while문 예시 </vt:lpstr>
      <vt:lpstr>무한루프와 break</vt:lpstr>
      <vt:lpstr>Continue</vt:lpstr>
      <vt:lpstr>Continue와 break 비교</vt:lpstr>
      <vt:lpstr>중첩 반복문</vt:lpstr>
      <vt:lpstr>중첩반복문</vt:lpstr>
      <vt:lpstr>중첩반복문-실습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nara sori</cp:lastModifiedBy>
  <cp:revision>397</cp:revision>
  <dcterms:created xsi:type="dcterms:W3CDTF">2019-09-14T05:33:52Z</dcterms:created>
  <dcterms:modified xsi:type="dcterms:W3CDTF">2019-10-06T13:14:07Z</dcterms:modified>
</cp:coreProperties>
</file>