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70C0"/>
    <a:srgbClr val="0000FF"/>
    <a:srgbClr val="EFAE2B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72858-DC23-4C69-BE0F-A110DC45589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AAAD0-7532-4D49-94E7-EEFBB56F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0046-E501-49ED-874D-B859E5A1F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73708-7F39-42D5-9FB7-99FB8D930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C7DF-7024-46BE-B212-89FD1946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16AF-8F9F-4334-899B-F933CB304BD3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E058-7538-48A6-A0DB-BA784641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985CD-414C-404C-BE95-71FB0BAF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A3A6-DA5F-4990-B8CD-939FA9FB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60FF6-98C4-4F5D-A3F0-35398E7B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4769E-CDF3-4F49-84DD-0DD53D68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6A5F-3BA7-4637-AD31-24DD1FDC24F0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4431-4A25-4845-9F84-45C8F212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F5A9D-B7B2-416F-8815-87B3F462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BF0B2-D072-4621-8107-1EA51B4C7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8F069-B0CF-4372-8990-6764EECB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AD53-1085-49DD-A4FB-45A1E3B4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8CBB-AEE2-46DF-8122-8206A6C50A68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BFBD0-48DA-45B0-84D6-838BD816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2A716-9E6B-4771-B9B0-D2A40A55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CC55-C6EC-4D5C-806B-A775EF20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7CF27-2688-4FA2-B203-6CD190CC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A57E-F63E-417E-BD97-C4EB6937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6B7B-DB1B-4F5D-9F50-8A9DDD8D3336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3ED69-ABAF-4E1D-B567-7612EC37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1F6C-DC1F-463C-9F94-C0F30327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1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1AB9-AFF7-4A66-84E9-57D38009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061DA-87AB-47DC-812C-D69898A3F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6DAA-CE24-490F-9FFC-64717154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6841-9CF4-4F43-9569-CDB7DC96927F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3919-0B57-4C2F-8697-14594AF7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CE5C-CB3B-4DE0-A8FD-6AB0884A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369-3D3C-4FBB-B589-571C40DF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AE72-6888-413F-BFC5-B7AFC0664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137AD-21A9-4480-A8C4-7B3F67E2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3C01-D796-4B18-899B-87D2D061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DE1-6BF9-4886-9366-23868217CAD0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CB4CC-738F-4967-AFED-F7A2D575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24857-2D0E-42ED-8973-296F4D63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927B-65DB-470B-A3AE-8E60CE48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DFED-A604-451F-8010-D7F84947D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F5AF6-B06E-484E-8333-D8BA0F6BA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2BDC4-1C3B-44CF-92EE-29C6EC543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C13C5-AF36-415C-A2EA-EF75841A7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EFC7A-72B6-48BC-AECE-341B3E3A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D87-D56E-4F39-9160-AF521E0B71E9}" type="datetime1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6FAA4-16F4-41BB-8751-A05A9913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52F6A-8688-4074-8806-DEFDB997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9345-4C9A-444F-8F4A-04742AD7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2A174-B149-4B3E-A0FB-C50DBA79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91C-D651-4A73-9919-189A00CCB0B4}" type="datetime1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E628B-EB36-4C2B-B2FE-06D620B1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21CF5-BDF3-413E-8909-CB0A1CD0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79F0C-8761-45AA-9D84-52CD9721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E936-C32C-462D-99AB-6AF3C4A61495}" type="datetime1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D1D19-7EE5-489E-A289-57C381A0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6B581-7B9E-4445-91DF-67B57593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4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0824-7EFE-4AE5-9135-076F8532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6774-4A9E-4979-8293-FA59E59C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0F463-08C3-4B3A-8DB0-0BDEE0B55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5270F-0915-423B-B1A6-C599D09A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1E00-F426-49AB-B0AC-1561223D8705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E0FC4-2DAF-42E0-BDA7-81F31089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01EAD-0B94-4C51-B9D5-24F83855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D439-7570-42AB-9E7C-0CA446FF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A2213-775E-4D99-A107-15CFA2ED4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D983A-37F4-440E-B850-FA27FA9C0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A3EA-C098-416F-8B76-392084AD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325-71D0-4585-8F57-9EDA072C2575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F5D3-9FC6-405A-853D-2296470A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C0018-C6F6-4996-A42C-0D36CD18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5102D-B023-4946-B9B8-94062485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BC9F9-ADAC-4302-AF1F-5A300342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4447"/>
            <a:ext cx="10515600" cy="5052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91484-D374-433D-AAA9-936B44CD8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3E91-D518-42B6-BBDA-ADFABA9A310A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7DBF4-E5F1-4714-9327-3CAFEC428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A302-032A-4503-B37C-B52366CAD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8431" y="5950800"/>
            <a:ext cx="5662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CF585-ECBA-462C-B43F-7B52CB8324A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2739" y="6221667"/>
            <a:ext cx="1322233" cy="542415"/>
          </a:xfrm>
          <a:prstGeom prst="rect">
            <a:avLst/>
          </a:prstGeom>
        </p:spPr>
      </p:pic>
      <p:pic>
        <p:nvPicPr>
          <p:cNvPr id="1026" name="Picture 2" descr="Signature">
            <a:extLst>
              <a:ext uri="{FF2B5EF4-FFF2-40B4-BE49-F238E27FC236}">
                <a16:creationId xmlns:a16="http://schemas.microsoft.com/office/drawing/2014/main" id="{04B70545-9F28-484A-940F-223EDAD2A8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" t="33948" r="69738" b="49214"/>
          <a:stretch/>
        </p:blipFill>
        <p:spPr bwMode="auto">
          <a:xfrm>
            <a:off x="10161701" y="6280211"/>
            <a:ext cx="1912970" cy="50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34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F01F-4D9C-41B5-BA3D-D57F6BD5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14" y="1442978"/>
            <a:ext cx="9144000" cy="2109426"/>
          </a:xfrm>
        </p:spPr>
        <p:txBody>
          <a:bodyPr/>
          <a:lstStyle/>
          <a:p>
            <a:r>
              <a:rPr lang="en-US" dirty="0"/>
              <a:t>C</a:t>
            </a:r>
            <a:r>
              <a:rPr lang="ko-KR" altLang="en-US" dirty="0"/>
              <a:t>프로그래밍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6CAE3-292E-4E86-A5FE-6F5EC0FCE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048"/>
            <a:ext cx="9144000" cy="1530752"/>
          </a:xfrm>
        </p:spPr>
        <p:txBody>
          <a:bodyPr/>
          <a:lstStyle/>
          <a:p>
            <a:pPr algn="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4D3E2-FB51-4585-AEAD-F6BBBD008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3282" y="2045304"/>
            <a:ext cx="2045283" cy="839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8AE8C-C40D-496C-B6AB-0F74D5B4F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t="77145" r="26189" b="1362"/>
          <a:stretch/>
        </p:blipFill>
        <p:spPr>
          <a:xfrm>
            <a:off x="1560654" y="1945513"/>
            <a:ext cx="2556076" cy="307693"/>
          </a:xfrm>
          <a:prstGeom prst="rect">
            <a:avLst/>
          </a:prstGeom>
        </p:spPr>
      </p:pic>
      <p:pic>
        <p:nvPicPr>
          <p:cNvPr id="6" name="Picture 2" descr="Image result for robotics">
            <a:extLst>
              <a:ext uri="{FF2B5EF4-FFF2-40B4-BE49-F238E27FC236}">
                <a16:creationId xmlns:a16="http://schemas.microsoft.com/office/drawing/2014/main" id="{D3C963F4-B1C3-4652-B6B8-C1115DECA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4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4857-D821-470A-A5BD-172D90C9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0156-D2E1-4A99-A416-C145B8DD1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함수 내에서 둘 이상의 </a:t>
            </a:r>
            <a:r>
              <a:rPr lang="en-US" altLang="ko-KR" dirty="0"/>
              <a:t>return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8A154-FCAC-4412-A646-580F051C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DEC28-1173-4DA3-95C3-EF48267C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563C8D-8D77-4174-9ADC-E8041481B5F2}"/>
              </a:ext>
            </a:extLst>
          </p:cNvPr>
          <p:cNvSpPr/>
          <p:nvPr/>
        </p:nvSpPr>
        <p:spPr>
          <a:xfrm>
            <a:off x="838200" y="1778059"/>
            <a:ext cx="7161717" cy="36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numberCompare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num1,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num2);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"3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과 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중에서 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큰수는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d 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.\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numberCompare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"7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과 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중에서 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큰수는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d 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.\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numberCompare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numberCompare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num1,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num2){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(num1&gt;num2)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num1;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45AAA-BD67-4A9B-ADBB-808A84417BFC}"/>
              </a:ext>
            </a:extLst>
          </p:cNvPr>
          <p:cNvSpPr txBox="1"/>
          <p:nvPr/>
        </p:nvSpPr>
        <p:spPr>
          <a:xfrm>
            <a:off x="3440918" y="4645672"/>
            <a:ext cx="521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값을 비교하여 큰 값을 가진 변수 </a:t>
            </a:r>
            <a:r>
              <a:rPr lang="en-US" altLang="ko-KR" dirty="0"/>
              <a:t>return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AAB18A-DFA8-4C91-9726-FE2F083B4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33" y="5229432"/>
            <a:ext cx="4064670" cy="7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1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6A21-4E7E-45E5-B0C1-FA0C5DB2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함수의 기본 자료형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2A26-AF79-4C52-9299-C3D96AD5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반환형의 기본 자료형</a:t>
            </a:r>
            <a:endParaRPr lang="en-US" altLang="ko-KR" dirty="0"/>
          </a:p>
          <a:p>
            <a:pPr lvl="1"/>
            <a:r>
              <a:rPr lang="ko-KR" altLang="en-US" dirty="0"/>
              <a:t>정수형</a:t>
            </a:r>
            <a:r>
              <a:rPr lang="en-US" altLang="ko-KR" dirty="0"/>
              <a:t>(int)</a:t>
            </a:r>
          </a:p>
          <a:p>
            <a:pPr lvl="1"/>
            <a:r>
              <a:rPr lang="ko-KR" altLang="en-US" dirty="0"/>
              <a:t>자료형이 없는 함수의 경우 </a:t>
            </a:r>
            <a:r>
              <a:rPr lang="en-US" altLang="ko-KR" dirty="0"/>
              <a:t>int</a:t>
            </a:r>
            <a:r>
              <a:rPr lang="ko-KR" altLang="en-US" dirty="0"/>
              <a:t>로 판단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2EC3D-CA73-4667-8ED5-EBC7079D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B99EC-69D8-4B9F-8945-2A045136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9C232-6E4D-4E04-A7EB-9E42AD2D6EE6}"/>
              </a:ext>
            </a:extLst>
          </p:cNvPr>
          <p:cNvSpPr/>
          <p:nvPr/>
        </p:nvSpPr>
        <p:spPr>
          <a:xfrm>
            <a:off x="3334019" y="2551837"/>
            <a:ext cx="7703786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average(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b) 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sum;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sum = a + b;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 /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//int/int produces int result.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71151-AE75-4FB9-8024-4F8DD199BF16}"/>
              </a:ext>
            </a:extLst>
          </p:cNvPr>
          <p:cNvSpPr txBox="1"/>
          <p:nvPr/>
        </p:nvSpPr>
        <p:spPr>
          <a:xfrm>
            <a:off x="488192" y="3018387"/>
            <a:ext cx="2691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(C89)Average </a:t>
            </a:r>
            <a:r>
              <a:rPr lang="ko-KR" altLang="en-US" dirty="0"/>
              <a:t>함수는 자료형이 없으므로 </a:t>
            </a:r>
            <a:r>
              <a:rPr lang="en-US" altLang="ko-KR" dirty="0"/>
              <a:t>int</a:t>
            </a:r>
            <a:r>
              <a:rPr lang="ko-KR" altLang="en-US" dirty="0"/>
              <a:t>로 판단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반환형이 </a:t>
            </a:r>
            <a:r>
              <a:rPr lang="en-US" altLang="ko-KR" dirty="0"/>
              <a:t>int</a:t>
            </a:r>
            <a:r>
              <a:rPr lang="ko-KR" altLang="en-US" dirty="0"/>
              <a:t>인 경우 생략 가능 </a:t>
            </a:r>
            <a:endParaRPr lang="en-US" altLang="ko-KR" dirty="0"/>
          </a:p>
          <a:p>
            <a:r>
              <a:rPr lang="en-US" dirty="0"/>
              <a:t>(C99)</a:t>
            </a:r>
            <a:r>
              <a:rPr lang="ko-KR" altLang="en-US" dirty="0"/>
              <a:t>에서는 함수의 반환형을 생략하는 경우 </a:t>
            </a:r>
            <a:r>
              <a:rPr lang="en-US" altLang="ko-KR" dirty="0"/>
              <a:t>illegal(warning or error)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DCAFE-7125-47A4-B151-34DE8C980F55}"/>
              </a:ext>
            </a:extLst>
          </p:cNvPr>
          <p:cNvSpPr/>
          <p:nvPr/>
        </p:nvSpPr>
        <p:spPr>
          <a:xfrm>
            <a:off x="3419247" y="2595856"/>
            <a:ext cx="416031" cy="28168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3DE129-C955-4CEF-813E-929A7915A9E0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flipH="1">
            <a:off x="1833790" y="2736700"/>
            <a:ext cx="1585457" cy="28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65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0E6F-E554-4718-82EE-9E46EE36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인자 함수</a:t>
            </a:r>
            <a:r>
              <a:rPr lang="en-US" altLang="ko-KR" dirty="0"/>
              <a:t>(</a:t>
            </a:r>
            <a:r>
              <a:rPr lang="en-US" dirty="0"/>
              <a:t>Multi parameter)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0891-E00A-4888-A0B1-85EAE670D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인자</a:t>
            </a:r>
            <a:r>
              <a:rPr lang="en-US" altLang="ko-KR" dirty="0"/>
              <a:t>(parameter)</a:t>
            </a:r>
          </a:p>
          <a:p>
            <a:pPr lvl="1"/>
            <a:r>
              <a:rPr lang="ko-KR" altLang="en-US" dirty="0"/>
              <a:t>함수의 정의에서 입력형태에 나열되는 변수</a:t>
            </a:r>
            <a:endParaRPr lang="en-US" altLang="ko-KR" dirty="0"/>
          </a:p>
          <a:p>
            <a:r>
              <a:rPr lang="ko-KR" altLang="en-US" dirty="0"/>
              <a:t>전달 값</a:t>
            </a:r>
            <a:r>
              <a:rPr lang="en-US" altLang="ko-KR" dirty="0"/>
              <a:t>(argument)</a:t>
            </a:r>
          </a:p>
          <a:p>
            <a:pPr lvl="1"/>
            <a:r>
              <a:rPr lang="ko-KR" altLang="en-US" dirty="0"/>
              <a:t>함수를 호출할 때</a:t>
            </a:r>
            <a:r>
              <a:rPr lang="en-US" altLang="ko-KR" dirty="0"/>
              <a:t>, </a:t>
            </a:r>
            <a:r>
              <a:rPr lang="ko-KR" altLang="en-US" dirty="0"/>
              <a:t>전달 혹은 입력되는 실제 값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ED7BA-28A5-4849-883B-4DD41E27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0E3C6-DA15-4F4C-B959-DD4B12F9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12</a:t>
            </a:fld>
            <a:endParaRPr lang="en-US"/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C0D5AB80-6125-40D2-8BB0-45BE94F3D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059" y="2980880"/>
            <a:ext cx="3816424" cy="176419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#include &lt;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stdio.h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&gt;</a:t>
            </a:r>
          </a:p>
          <a:p>
            <a:pPr>
              <a:defRPr/>
            </a:pPr>
            <a:r>
              <a:rPr lang="en-US" altLang="ko-KR" sz="1600" dirty="0" err="1">
                <a:latin typeface="+mj-lt"/>
                <a:ea typeface="휴먼매직체" pitchFamily="18" charset="-127"/>
              </a:rPr>
              <a:t>int</a:t>
            </a:r>
            <a:r>
              <a:rPr lang="ko-KR" altLang="en-US" sz="1600" dirty="0">
                <a:latin typeface="+mj-lt"/>
                <a:ea typeface="휴먼매직체" pitchFamily="18" charset="-127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j-lt"/>
                <a:ea typeface="휴먼매직체" pitchFamily="18" charset="-127"/>
              </a:rPr>
              <a:t>main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() {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int a ;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printf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(“fun(5) = %d\n”, a=fun( </a:t>
            </a: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itchFamily="18" charset="-127"/>
              </a:rPr>
              <a:t>5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 ));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printf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(“a = %d\n”, a );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} </a:t>
            </a:r>
          </a:p>
          <a:p>
            <a:pPr>
              <a:defRPr/>
            </a:pPr>
            <a:endParaRPr lang="en-US" altLang="ko-KR" sz="1600" dirty="0">
              <a:solidFill>
                <a:srgbClr val="000099"/>
              </a:solidFill>
              <a:latin typeface="+mj-lt"/>
              <a:ea typeface="휴먼매직체" pitchFamily="18" charset="-127"/>
            </a:endParaRPr>
          </a:p>
          <a:p>
            <a:pPr>
              <a:defRPr/>
            </a:pPr>
            <a:endParaRPr lang="en-US" altLang="ko-KR" sz="1600" dirty="0">
              <a:latin typeface="+mj-lt"/>
              <a:ea typeface="휴먼매직체" pitchFamily="18" charset="-127"/>
            </a:endParaRPr>
          </a:p>
          <a:p>
            <a:pPr>
              <a:defRPr/>
            </a:pPr>
            <a:endParaRPr lang="en-US" altLang="ko-KR" sz="1600" dirty="0">
              <a:latin typeface="+mj-lt"/>
              <a:ea typeface="휴먼매직체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</a:t>
            </a:r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id="{0A41E42E-4CAA-4E36-A69E-63B3A482B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5510" y="2972997"/>
            <a:ext cx="1944216" cy="108012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sz="1600" dirty="0" err="1">
                <a:latin typeface="+mj-lt"/>
                <a:ea typeface="휴먼매직체" pitchFamily="18" charset="-127"/>
              </a:rPr>
              <a:t>int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j-lt"/>
                <a:ea typeface="휴먼매직체" pitchFamily="18" charset="-127"/>
              </a:rPr>
              <a:t>fun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 ( </a:t>
            </a:r>
            <a:r>
              <a:rPr lang="en-US" altLang="ko-KR" sz="1600" dirty="0" err="1">
                <a:solidFill>
                  <a:srgbClr val="F60064"/>
                </a:solidFill>
                <a:latin typeface="+mj-lt"/>
                <a:ea typeface="휴먼매직체" pitchFamily="18" charset="-127"/>
              </a:rPr>
              <a:t>int</a:t>
            </a: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itchFamily="18" charset="-127"/>
              </a:rPr>
              <a:t> a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 ) {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a = a + 3 ;  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return a ;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}</a:t>
            </a:r>
          </a:p>
          <a:p>
            <a:pPr>
              <a:defRPr/>
            </a:pPr>
            <a:endParaRPr lang="en-US" altLang="ko-KR" sz="1600" dirty="0">
              <a:latin typeface="+mj-lt"/>
              <a:ea typeface="휴먼매직체" pitchFamily="18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000099"/>
              </a:solidFill>
              <a:latin typeface="+mj-lt"/>
              <a:ea typeface="휴먼매직체" pitchFamily="18" charset="-127"/>
            </a:endParaRPr>
          </a:p>
          <a:p>
            <a:pPr>
              <a:defRPr/>
            </a:pPr>
            <a:endParaRPr lang="en-US" altLang="ko-KR" sz="1600" dirty="0">
              <a:latin typeface="+mj-lt"/>
              <a:ea typeface="휴먼매직체" pitchFamily="18" charset="-127"/>
            </a:endParaRPr>
          </a:p>
          <a:p>
            <a:pPr>
              <a:defRPr/>
            </a:pPr>
            <a:endParaRPr lang="en-US" altLang="ko-KR" sz="1600" dirty="0">
              <a:latin typeface="+mj-lt"/>
              <a:ea typeface="휴먼매직체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B189EE-09AD-4477-83CB-2D6C39D3B7A0}"/>
              </a:ext>
            </a:extLst>
          </p:cNvPr>
          <p:cNvSpPr/>
          <p:nvPr/>
        </p:nvSpPr>
        <p:spPr>
          <a:xfrm>
            <a:off x="5142213" y="4012958"/>
            <a:ext cx="299022" cy="23835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773AB-E227-46CD-93D6-A77D96910AC0}"/>
              </a:ext>
            </a:extLst>
          </p:cNvPr>
          <p:cNvSpPr txBox="1"/>
          <p:nvPr/>
        </p:nvSpPr>
        <p:spPr>
          <a:xfrm>
            <a:off x="4695847" y="4924463"/>
            <a:ext cx="119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F2EBA1-702A-45AC-931A-E53FF2AD819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291724" y="4251309"/>
            <a:ext cx="0" cy="67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9A9E8D-116B-4DC7-BEE3-1355F2AC0938}"/>
              </a:ext>
            </a:extLst>
          </p:cNvPr>
          <p:cNvSpPr/>
          <p:nvPr/>
        </p:nvSpPr>
        <p:spPr>
          <a:xfrm>
            <a:off x="7435435" y="3016941"/>
            <a:ext cx="417137" cy="23835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DAD40-77E9-4F1D-8BA1-973E36560D22}"/>
              </a:ext>
            </a:extLst>
          </p:cNvPr>
          <p:cNvSpPr txBox="1"/>
          <p:nvPr/>
        </p:nvSpPr>
        <p:spPr>
          <a:xfrm>
            <a:off x="7131008" y="4066643"/>
            <a:ext cx="119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774CB5-81D0-496C-B145-E7470EADBDE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644004" y="3255292"/>
            <a:ext cx="82881" cy="97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54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20DF-FE92-4E6C-9317-A159BC1C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인자 함수</a:t>
            </a:r>
            <a:r>
              <a:rPr lang="en-US" altLang="ko-KR" dirty="0"/>
              <a:t>(multi parameter)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4B03-00B5-443F-A6F3-BF4C824B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인자 함수</a:t>
            </a:r>
            <a:endParaRPr lang="en-US" dirty="0"/>
          </a:p>
          <a:p>
            <a:pPr lvl="1"/>
            <a:r>
              <a:rPr lang="en-US" dirty="0"/>
              <a:t>2</a:t>
            </a:r>
            <a:r>
              <a:rPr lang="ko-KR" altLang="en-US" dirty="0"/>
              <a:t>개 이상의 인자를 사용한 함수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D951B-E028-4681-AD2C-D06AC2FE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2B449-4B2D-4E4C-B78D-17CE223E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13</a:t>
            </a:fld>
            <a:endParaRPr lang="en-US"/>
          </a:p>
        </p:txBody>
      </p:sp>
      <p:sp>
        <p:nvSpPr>
          <p:cNvPr id="6" name="사각형: 잘린 한쪽 모서리 6">
            <a:extLst>
              <a:ext uri="{FF2B5EF4-FFF2-40B4-BE49-F238E27FC236}">
                <a16:creationId xmlns:a16="http://schemas.microsoft.com/office/drawing/2014/main" id="{C25FC7A8-799D-421C-89F7-CDBFADF12000}"/>
              </a:ext>
            </a:extLst>
          </p:cNvPr>
          <p:cNvSpPr/>
          <p:nvPr/>
        </p:nvSpPr>
        <p:spPr>
          <a:xfrm>
            <a:off x="1174987" y="2196024"/>
            <a:ext cx="4248570" cy="2465952"/>
          </a:xfrm>
          <a:prstGeom prst="snip1Rect">
            <a:avLst>
              <a:gd name="adj" fmla="val 1007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7">
            <a:extLst>
              <a:ext uri="{FF2B5EF4-FFF2-40B4-BE49-F238E27FC236}">
                <a16:creationId xmlns:a16="http://schemas.microsoft.com/office/drawing/2014/main" id="{D01A923D-EE89-4078-A686-49E266ECD925}"/>
              </a:ext>
            </a:extLst>
          </p:cNvPr>
          <p:cNvSpPr/>
          <p:nvPr/>
        </p:nvSpPr>
        <p:spPr>
          <a:xfrm rot="246195">
            <a:off x="5119247" y="2175740"/>
            <a:ext cx="340030" cy="283489"/>
          </a:xfrm>
          <a:prstGeom prst="rtTriangle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0D5C4-7B9A-4C60-BB96-4FE51817B7BA}"/>
              </a:ext>
            </a:extLst>
          </p:cNvPr>
          <p:cNvSpPr txBox="1"/>
          <p:nvPr/>
        </p:nvSpPr>
        <p:spPr>
          <a:xfrm>
            <a:off x="1388259" y="2488631"/>
            <a:ext cx="4054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x, 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y</a:t>
            </a: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sum  =  x  +  y ;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( sum  /  2 ) ;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  average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D9FD8E-FDBB-45F6-B6B0-254742EF22E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4532997" y="2646551"/>
            <a:ext cx="1183087" cy="3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7F7927-EC13-4344-83A3-52AEDE770DCD}"/>
              </a:ext>
            </a:extLst>
          </p:cNvPr>
          <p:cNvSpPr txBox="1"/>
          <p:nvPr/>
        </p:nvSpPr>
        <p:spPr>
          <a:xfrm>
            <a:off x="5716084" y="2323385"/>
            <a:ext cx="2526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개 사용하는 함수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FBB1E8-E40E-45C7-8890-F7DC5A36349B}"/>
              </a:ext>
            </a:extLst>
          </p:cNvPr>
          <p:cNvSpPr/>
          <p:nvPr/>
        </p:nvSpPr>
        <p:spPr>
          <a:xfrm>
            <a:off x="3354245" y="2526518"/>
            <a:ext cx="1178752" cy="303355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7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0921-93C3-409F-9038-16A1F43E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인자 함수 예시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82099-00D2-4E57-AFC4-9FD1E285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F6B20-9542-45E6-80CE-795C58EC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309AC4-CB13-4F87-B741-7E72A72FAC6E}"/>
              </a:ext>
            </a:extLst>
          </p:cNvPr>
          <p:cNvSpPr/>
          <p:nvPr/>
        </p:nvSpPr>
        <p:spPr>
          <a:xfrm>
            <a:off x="1173041" y="948690"/>
            <a:ext cx="6096000" cy="5909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calc(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num1,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num2,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a, b;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opt;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연산입력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(3+2):"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d%c%d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a,&amp;opt,&amp;b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 %c %d = 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lf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a,opt,b,calc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a,b,opt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calc(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num1,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num2,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result;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'+'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result=num1+num2;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result=num1-num2;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result=num1*num2;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result=num1/num2;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result=num1%num2;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"error input\n"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result=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0.0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result;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52F366-FD37-4A94-B8FC-CE00B55E9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3052" y="5583606"/>
            <a:ext cx="2887027" cy="732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930272-614D-4E25-9AFA-5000C8889E93}"/>
              </a:ext>
            </a:extLst>
          </p:cNvPr>
          <p:cNvSpPr txBox="1"/>
          <p:nvPr/>
        </p:nvSpPr>
        <p:spPr>
          <a:xfrm>
            <a:off x="6977176" y="5267611"/>
            <a:ext cx="148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4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77E3-1CC2-4428-B6E7-DE0316C8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호출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F311D-0F2E-4A92-8F5A-52CF90F7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호출 형식</a:t>
            </a:r>
            <a:endParaRPr lang="en-US" altLang="ko-KR" dirty="0"/>
          </a:p>
          <a:p>
            <a:pPr lvl="1"/>
            <a:r>
              <a:rPr lang="ko-KR" altLang="en-US" dirty="0"/>
              <a:t>호출하는 함수가 되돌려 주는 값이 있는 경우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00B050"/>
                </a:solidFill>
              </a:rPr>
              <a:t>변수 </a:t>
            </a:r>
            <a:r>
              <a:rPr lang="en-US" altLang="ko-KR" dirty="0">
                <a:solidFill>
                  <a:srgbClr val="00B050"/>
                </a:solidFill>
              </a:rPr>
              <a:t>= </a:t>
            </a:r>
            <a:r>
              <a:rPr lang="ko-KR" altLang="en-US" dirty="0">
                <a:solidFill>
                  <a:srgbClr val="00B050"/>
                </a:solidFill>
              </a:rPr>
              <a:t>함수</a:t>
            </a:r>
            <a:r>
              <a:rPr lang="en-US" altLang="ko-KR" dirty="0">
                <a:solidFill>
                  <a:srgbClr val="00B050"/>
                </a:solidFill>
              </a:rPr>
              <a:t>(); , </a:t>
            </a:r>
            <a:r>
              <a:rPr lang="ko-KR" altLang="en-US" dirty="0">
                <a:solidFill>
                  <a:srgbClr val="00B050"/>
                </a:solidFill>
              </a:rPr>
              <a:t>함수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함수</a:t>
            </a:r>
            <a:r>
              <a:rPr lang="en-US" altLang="ko-KR" dirty="0">
                <a:solidFill>
                  <a:srgbClr val="00B050"/>
                </a:solidFill>
              </a:rPr>
              <a:t>);</a:t>
            </a:r>
          </a:p>
          <a:p>
            <a:pPr lvl="1"/>
            <a:r>
              <a:rPr lang="ko-KR" altLang="en-US" dirty="0"/>
              <a:t>호출하는 함수가 되돌려 주는 값이 없는 경우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C00000"/>
                </a:solidFill>
              </a:rPr>
              <a:t>함수</a:t>
            </a:r>
            <a:r>
              <a:rPr lang="en-US" altLang="ko-KR" dirty="0">
                <a:solidFill>
                  <a:srgbClr val="C00000"/>
                </a:solidFill>
              </a:rPr>
              <a:t>();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CDC41-9CCE-4A88-8D60-2CC14318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C9ECC-2258-4FDD-8B67-66439B5A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15</a:t>
            </a:fld>
            <a:endParaRPr lang="en-US"/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B28AD339-17C6-47DF-8191-63EB04957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873" y="3190649"/>
            <a:ext cx="8066798" cy="1200329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j-lt"/>
                <a:ea typeface="휴먼매직체" pitchFamily="18" charset="-127"/>
              </a:rPr>
              <a:t>print_count</a:t>
            </a:r>
            <a:r>
              <a:rPr lang="en-US" altLang="ko-KR" dirty="0">
                <a:latin typeface="+mj-lt"/>
                <a:ea typeface="휴먼매직체" pitchFamily="18" charset="-127"/>
              </a:rPr>
              <a:t>(</a:t>
            </a:r>
            <a:r>
              <a:rPr lang="en-US" altLang="ko-KR" dirty="0" err="1">
                <a:latin typeface="+mj-lt"/>
                <a:ea typeface="휴먼매직체" pitchFamily="18" charset="-127"/>
              </a:rPr>
              <a:t>i</a:t>
            </a:r>
            <a:r>
              <a:rPr lang="en-US" altLang="ko-KR" dirty="0">
                <a:latin typeface="+mj-lt"/>
                <a:ea typeface="휴먼매직체" pitchFamily="18" charset="-127"/>
              </a:rPr>
              <a:t>);	      			</a:t>
            </a:r>
            <a:r>
              <a:rPr lang="en-US" altLang="ko-KR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  <a:t>//void</a:t>
            </a:r>
            <a:r>
              <a:rPr lang="ko-KR" altLang="en-US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  <a:t>function</a:t>
            </a:r>
          </a:p>
          <a:p>
            <a:r>
              <a:rPr lang="en-US" altLang="ko-KR" dirty="0" err="1">
                <a:latin typeface="+mj-lt"/>
                <a:ea typeface="휴먼매직체" pitchFamily="18" charset="-127"/>
              </a:rPr>
              <a:t>print_prn</a:t>
            </a:r>
            <a:r>
              <a:rPr lang="en-US" altLang="ko-KR" dirty="0">
                <a:latin typeface="+mj-lt"/>
                <a:ea typeface="휴먼매직체" pitchFamily="18" charset="-127"/>
              </a:rPr>
              <a:t>(); 	       			</a:t>
            </a:r>
            <a:r>
              <a:rPr lang="en-US" altLang="ko-KR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  <a:t>//void, no parameter</a:t>
            </a:r>
            <a:r>
              <a:rPr lang="ko-KR" altLang="en-US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  <a:t>function </a:t>
            </a:r>
            <a:br>
              <a:rPr lang="en-US" altLang="ko-KR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</a:br>
            <a:r>
              <a:rPr lang="en-US" altLang="ko-KR" dirty="0" err="1">
                <a:latin typeface="+mj-lt"/>
                <a:ea typeface="휴먼매직체" pitchFamily="18" charset="-127"/>
              </a:rPr>
              <a:t>avg</a:t>
            </a:r>
            <a:r>
              <a:rPr lang="en-US" altLang="ko-KR" dirty="0">
                <a:latin typeface="+mj-lt"/>
                <a:ea typeface="휴먼매직체" pitchFamily="18" charset="-127"/>
              </a:rPr>
              <a:t> = average(x, y);     			</a:t>
            </a:r>
            <a:r>
              <a:rPr lang="en-US" altLang="ko-KR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  <a:t>//return valued</a:t>
            </a:r>
            <a:r>
              <a:rPr lang="ko-KR" altLang="en-US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  <a:t>function</a:t>
            </a:r>
          </a:p>
          <a:p>
            <a:pPr>
              <a:defRPr/>
            </a:pPr>
            <a:r>
              <a:rPr lang="en-US" altLang="ko-KR" dirty="0" err="1">
                <a:latin typeface="+mj-lt"/>
                <a:ea typeface="휴먼매직체" pitchFamily="18" charset="-127"/>
              </a:rPr>
              <a:t>printf</a:t>
            </a:r>
            <a:r>
              <a:rPr lang="en-US" altLang="ko-KR" dirty="0">
                <a:latin typeface="+mj-lt"/>
                <a:ea typeface="휴먼매직체" pitchFamily="18" charset="-127"/>
              </a:rPr>
              <a:t>(“The…%f  \n”, average(x, y) ) ; 	</a:t>
            </a:r>
            <a:r>
              <a:rPr lang="en-US" altLang="ko-KR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  <a:t>// return valued</a:t>
            </a:r>
            <a:r>
              <a:rPr lang="ko-KR" altLang="en-US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  <a:t>function</a:t>
            </a:r>
            <a:endParaRPr lang="en-US" altLang="ko-KR" dirty="0">
              <a:latin typeface="+mj-lt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16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EDD2-1031-4EB4-AF15-DD5CBA87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호출 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EEE3-014E-470D-A786-6AE0351A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ko-KR" altLang="en-US" dirty="0"/>
              <a:t>함수 호출에서 </a:t>
            </a:r>
            <a:r>
              <a:rPr lang="en-US" altLang="ko-KR" dirty="0"/>
              <a:t>argument</a:t>
            </a:r>
            <a:r>
              <a:rPr lang="ko-KR" altLang="en-US" dirty="0"/>
              <a:t>는 상수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수식이 올 수 있음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188B5-AD20-4CAF-A58B-8998DF37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F7FDA-064B-41AF-BFE4-FC0866F8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FDF4E-C36C-4D0F-9D60-57482E81AF4E}"/>
              </a:ext>
            </a:extLst>
          </p:cNvPr>
          <p:cNvSpPr txBox="1"/>
          <p:nvPr/>
        </p:nvSpPr>
        <p:spPr>
          <a:xfrm>
            <a:off x="1487488" y="2166555"/>
            <a:ext cx="4608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multiply  ( 6, 7 )</a:t>
            </a:r>
          </a:p>
          <a:p>
            <a:r>
              <a:rPr lang="en-US" altLang="ko-KR" sz="2800" b="1" dirty="0"/>
              <a:t>multiply  ( 6, b )</a:t>
            </a:r>
          </a:p>
          <a:p>
            <a:r>
              <a:rPr lang="en-US" altLang="ko-KR" sz="2800" b="1" dirty="0"/>
              <a:t>multiply  (multiply  ( a, b ), 7 )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36F65-EFFC-44E1-AA5A-78950B9028D9}"/>
              </a:ext>
            </a:extLst>
          </p:cNvPr>
          <p:cNvSpPr txBox="1"/>
          <p:nvPr/>
        </p:nvSpPr>
        <p:spPr>
          <a:xfrm>
            <a:off x="6593905" y="2166554"/>
            <a:ext cx="4608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multiply  ( a, 7 )</a:t>
            </a:r>
          </a:p>
          <a:p>
            <a:r>
              <a:rPr lang="en-US" altLang="ko-KR" sz="2800" b="1" dirty="0"/>
              <a:t>multiply  ( a + 6, 7 )</a:t>
            </a:r>
          </a:p>
          <a:p>
            <a:r>
              <a:rPr lang="en-US" altLang="ko-KR" sz="2800" b="1" dirty="0"/>
              <a:t>multiply  ( … , … )</a:t>
            </a: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EFBF5D42-603E-49ED-B932-85EE0B57D7E4}"/>
              </a:ext>
            </a:extLst>
          </p:cNvPr>
          <p:cNvSpPr/>
          <p:nvPr/>
        </p:nvSpPr>
        <p:spPr>
          <a:xfrm>
            <a:off x="6904965" y="3712955"/>
            <a:ext cx="1989583" cy="903863"/>
          </a:xfrm>
          <a:prstGeom prst="wedgeEllipseCallout">
            <a:avLst>
              <a:gd name="adj1" fmla="val 21518"/>
              <a:gd name="adj2" fmla="val -83640"/>
            </a:avLst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expression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CA8AABFB-6235-4C66-B0AE-B4378BC6D739}"/>
              </a:ext>
            </a:extLst>
          </p:cNvPr>
          <p:cNvSpPr/>
          <p:nvPr/>
        </p:nvSpPr>
        <p:spPr>
          <a:xfrm>
            <a:off x="9053281" y="3723693"/>
            <a:ext cx="1989583" cy="903863"/>
          </a:xfrm>
          <a:prstGeom prst="wedgeEllipseCallout">
            <a:avLst>
              <a:gd name="adj1" fmla="val -62741"/>
              <a:gd name="adj2" fmla="val -81767"/>
            </a:avLst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expression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742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3D18-921E-4144-9C36-C578AA5E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호출 오류 찾기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64C7C-6C3B-4143-9694-A27BFD12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코드에서 오류를 </a:t>
            </a:r>
            <a:r>
              <a:rPr lang="ko-KR" altLang="en-US" dirty="0" err="1"/>
              <a:t>찾으시오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9DE9F-6F87-49FF-B715-D12C6F4A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E1926-E17B-4B1C-9760-473436D4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17</a:t>
            </a:fld>
            <a:endParaRPr lang="en-US"/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68A7C3CD-B8CC-4EFF-B024-DBA28959E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149" y="2239998"/>
            <a:ext cx="3672408" cy="367240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  <a:t>/*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휴먼매직체" pitchFamily="18" charset="-127"/>
              </a:rPr>
              <a:t>wrong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  <a:t> example */ </a:t>
            </a:r>
          </a:p>
          <a:p>
            <a:r>
              <a:rPr lang="en-US" altLang="ko-KR" sz="1600" dirty="0">
                <a:latin typeface="+mj-lt"/>
                <a:ea typeface="휴먼매직체" pitchFamily="18" charset="-127"/>
              </a:rPr>
              <a:t>#include &lt;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stdio.h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&gt;</a:t>
            </a:r>
          </a:p>
          <a:p>
            <a:r>
              <a:rPr lang="en-US" altLang="ko-KR" sz="1600" dirty="0">
                <a:latin typeface="+mj-lt"/>
                <a:ea typeface="휴먼매직체" pitchFamily="18" charset="-127"/>
              </a:rPr>
              <a:t>float average (float a, float b); </a:t>
            </a:r>
          </a:p>
          <a:p>
            <a:endParaRPr lang="en-US" altLang="ko-KR" sz="1600" dirty="0">
              <a:latin typeface="+mj-lt"/>
              <a:ea typeface="휴먼매직체" pitchFamily="18" charset="-127"/>
            </a:endParaRPr>
          </a:p>
          <a:p>
            <a:r>
              <a:rPr lang="en-US" altLang="ko-KR" sz="1600" dirty="0" err="1">
                <a:latin typeface="+mj-lt"/>
                <a:ea typeface="휴먼매직체" pitchFamily="18" charset="-127"/>
              </a:rPr>
              <a:t>int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 main() {</a:t>
            </a:r>
          </a:p>
          <a:p>
            <a:r>
              <a:rPr lang="en-US" altLang="ko-KR" sz="1600" dirty="0">
                <a:latin typeface="+mj-lt"/>
                <a:ea typeface="휴먼매직체" pitchFamily="18" charset="-127"/>
              </a:rPr>
              <a:t>  float x, y, z ;</a:t>
            </a:r>
          </a:p>
          <a:p>
            <a:endParaRPr lang="en-US" altLang="ko-KR" sz="1600" dirty="0">
              <a:latin typeface="+mj-lt"/>
              <a:ea typeface="휴먼매직체" pitchFamily="18" charset="-127"/>
            </a:endParaRPr>
          </a:p>
          <a:p>
            <a:r>
              <a:rPr lang="en-US" altLang="ko-KR" sz="1600" dirty="0">
                <a:latin typeface="+mj-lt"/>
                <a:ea typeface="휴먼매직체" pitchFamily="18" charset="-127"/>
              </a:rPr>
              <a:t> 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printf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(“Enter two numbers ;”);</a:t>
            </a:r>
          </a:p>
          <a:p>
            <a:r>
              <a:rPr lang="en-US" altLang="ko-KR" sz="1600" dirty="0">
                <a:latin typeface="+mj-lt"/>
                <a:ea typeface="휴먼매직체" pitchFamily="18" charset="-127"/>
              </a:rPr>
              <a:t> 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scanf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(“%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f%f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”, &amp;x, &amp;y);</a:t>
            </a:r>
          </a:p>
          <a:p>
            <a:r>
              <a:rPr lang="en-US" altLang="ko-KR" sz="1600" dirty="0">
                <a:latin typeface="+mj-lt"/>
                <a:ea typeface="휴먼매직체" pitchFamily="18" charset="-127"/>
              </a:rPr>
              <a:t> 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printf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(“%f\n”,  average(x, y) );</a:t>
            </a:r>
          </a:p>
          <a:p>
            <a:r>
              <a:rPr lang="en-US" altLang="ko-KR" sz="1600" dirty="0">
                <a:latin typeface="+mj-lt"/>
                <a:ea typeface="휴먼매직체" pitchFamily="18" charset="-127"/>
              </a:rPr>
              <a:t>} </a:t>
            </a:r>
          </a:p>
          <a:p>
            <a:r>
              <a:rPr lang="en-US" altLang="ko-KR" sz="1600" dirty="0">
                <a:latin typeface="+mj-lt"/>
                <a:ea typeface="휴먼매직체" pitchFamily="18" charset="-127"/>
              </a:rPr>
              <a:t>float average (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int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 a,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int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 b ) {</a:t>
            </a:r>
          </a:p>
          <a:p>
            <a:r>
              <a:rPr lang="en-US" altLang="ko-KR" sz="1600" dirty="0">
                <a:latin typeface="+mj-lt"/>
                <a:ea typeface="휴먼매직체" pitchFamily="18" charset="-127"/>
              </a:rPr>
              <a:t>  return (a + b) /2 ;</a:t>
            </a:r>
          </a:p>
          <a:p>
            <a:r>
              <a:rPr lang="en-US" altLang="ko-KR" sz="1600" dirty="0">
                <a:latin typeface="+mj-lt"/>
                <a:ea typeface="휴먼매직체" pitchFamily="18" charset="-127"/>
              </a:rPr>
              <a:t>}</a:t>
            </a:r>
          </a:p>
          <a:p>
            <a:endParaRPr lang="en-US" altLang="ko-KR" sz="1600" dirty="0">
              <a:latin typeface="+mj-lt"/>
              <a:ea typeface="휴먼매직체" pitchFamily="18" charset="-127"/>
            </a:endParaRPr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id="{7EE59491-78D6-4B51-ADCF-DE7FD4877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2239998"/>
            <a:ext cx="3599953" cy="374441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sz="1600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  <a:t>/*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휴먼매직체" pitchFamily="18" charset="-127"/>
              </a:rPr>
              <a:t>wrong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  <a:t> example */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#include &lt;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stdio.h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&gt;</a:t>
            </a:r>
          </a:p>
          <a:p>
            <a:pPr>
              <a:defRPr/>
            </a:pPr>
            <a:r>
              <a:rPr lang="en-US" altLang="ko-KR" sz="1600" dirty="0" err="1">
                <a:latin typeface="+mj-lt"/>
                <a:ea typeface="휴먼매직체" pitchFamily="18" charset="-127"/>
              </a:rPr>
              <a:t>int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 fun (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int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 num ) ;  </a:t>
            </a:r>
          </a:p>
          <a:p>
            <a:pPr>
              <a:defRPr/>
            </a:pPr>
            <a:endParaRPr lang="en-US" altLang="ko-KR" sz="1600" dirty="0">
              <a:latin typeface="+mj-lt"/>
              <a:ea typeface="휴먼매직체" pitchFamily="18" charset="-127"/>
            </a:endParaRPr>
          </a:p>
          <a:p>
            <a:pPr>
              <a:defRPr/>
            </a:pPr>
            <a:r>
              <a:rPr lang="en-US" altLang="ko-KR" sz="1600" dirty="0" err="1">
                <a:latin typeface="+mj-lt"/>
                <a:ea typeface="휴먼매직체" pitchFamily="18" charset="-127"/>
              </a:rPr>
              <a:t>int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 main() {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int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 a = 5 ;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printf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(“fun(a) = %d\n”, fun( ) );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printf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(“a = %d\n”, a );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} </a:t>
            </a:r>
          </a:p>
          <a:p>
            <a:pPr>
              <a:defRPr/>
            </a:pPr>
            <a:endParaRPr lang="en-US" altLang="ko-KR" sz="1600" dirty="0">
              <a:solidFill>
                <a:srgbClr val="000099"/>
              </a:solidFill>
              <a:latin typeface="+mj-lt"/>
              <a:ea typeface="휴먼매직체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void fun (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int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 a ) {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a = a + 3 ;  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return a ;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}</a:t>
            </a:r>
          </a:p>
          <a:p>
            <a:pPr>
              <a:defRPr/>
            </a:pPr>
            <a:endParaRPr lang="en-US" altLang="ko-KR" sz="1600" dirty="0">
              <a:latin typeface="+mj-lt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212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BF59-DF4A-4CA1-B26D-D3A2FCB2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실습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24E4-DDD5-4E92-8C2F-01DAD66E0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ko-KR" altLang="en-US" dirty="0"/>
              <a:t>개의 정수를 받아 평균을 계산하는 </a:t>
            </a:r>
            <a:r>
              <a:rPr lang="en-US" altLang="ko-KR" dirty="0"/>
              <a:t>avr3()</a:t>
            </a:r>
            <a:r>
              <a:rPr lang="ko-KR" altLang="en-US" dirty="0"/>
              <a:t>와 </a:t>
            </a:r>
            <a:r>
              <a:rPr lang="en-US" altLang="ko-KR" dirty="0"/>
              <a:t>main()</a:t>
            </a:r>
            <a:r>
              <a:rPr lang="ko-KR" altLang="en-US" dirty="0"/>
              <a:t> 구현</a:t>
            </a:r>
            <a:endParaRPr lang="en-US" altLang="ko-KR" dirty="0"/>
          </a:p>
          <a:p>
            <a:r>
              <a:rPr lang="ko-KR" altLang="en-US" dirty="0"/>
              <a:t>평균 출력 시 소수점 </a:t>
            </a:r>
            <a:r>
              <a:rPr lang="en-US" altLang="ko-KR" dirty="0"/>
              <a:t>2</a:t>
            </a:r>
            <a:r>
              <a:rPr lang="ko-KR" altLang="en-US" dirty="0"/>
              <a:t>자리까지 출력되어야 함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357D1-EBE7-4587-B218-C5F7E1DF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56508-3945-475D-98A3-BEDF2222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FB9E9-AEDA-4B44-88F3-37CBBECCB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55" y="2329563"/>
            <a:ext cx="6302616" cy="84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FC22-BE5C-4B0D-A5EE-1AEAAC95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실습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8F35-85AF-4608-967C-27405326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수식의 결과를 계산하는 프로그램 작성</a:t>
            </a:r>
            <a:endParaRPr lang="en-US" altLang="ko-KR" dirty="0"/>
          </a:p>
          <a:p>
            <a:r>
              <a:rPr lang="en-US" dirty="0"/>
              <a:t>X</a:t>
            </a:r>
            <a:r>
              <a:rPr lang="ko-KR" altLang="en-US" dirty="0"/>
              <a:t>는 사용자 입력</a:t>
            </a:r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466DC-DCB9-486A-9DBB-B96287FE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2B4BE-21FF-422B-81A3-FC8F627E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78AF40-D787-48C1-9714-B300982CDC0C}"/>
                  </a:ext>
                </a:extLst>
              </p:cNvPr>
              <p:cNvSpPr txBox="1"/>
              <p:nvPr/>
            </p:nvSpPr>
            <p:spPr>
              <a:xfrm>
                <a:off x="3765940" y="2118548"/>
                <a:ext cx="28854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x</a:t>
                </a:r>
                <a:r>
                  <a:rPr lang="en-US" sz="2800" baseline="30000" dirty="0"/>
                  <a:t>5</a:t>
                </a:r>
                <a:r>
                  <a:rPr lang="en-US" sz="2800" dirty="0"/>
                  <a:t>+2x</a:t>
                </a:r>
                <a:r>
                  <a:rPr lang="en-US" sz="2800" baseline="30000" dirty="0"/>
                  <a:t>4</a:t>
                </a:r>
                <a:r>
                  <a:rPr lang="en-US" sz="2800" dirty="0"/>
                  <a:t>-5x</a:t>
                </a:r>
                <a:r>
                  <a:rPr lang="en-US" sz="2800" baseline="30000" dirty="0"/>
                  <a:t>3</a:t>
                </a:r>
                <a:r>
                  <a:rPr lang="en-US" sz="2800" dirty="0"/>
                  <a:t>-x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+7x-6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78AF40-D787-48C1-9714-B300982CD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940" y="2118548"/>
                <a:ext cx="2885405" cy="430887"/>
              </a:xfrm>
              <a:prstGeom prst="rect">
                <a:avLst/>
              </a:prstGeom>
              <a:blipFill>
                <a:blip r:embed="rId2"/>
                <a:stretch>
                  <a:fillRect l="-846" t="-24286" r="-5708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67F9AC-B1A4-4462-98C7-5B813359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328" y="2985918"/>
            <a:ext cx="3479523" cy="6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9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unction in c">
            <a:extLst>
              <a:ext uri="{FF2B5EF4-FFF2-40B4-BE49-F238E27FC236}">
                <a16:creationId xmlns:a16="http://schemas.microsoft.com/office/drawing/2014/main" id="{B527ED56-97E9-4614-BBA2-E65BFD54B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77" y="3995854"/>
            <a:ext cx="433493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E4851A4-DDF6-4B4C-AF2A-FA5D88DC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37AB1A-73A1-4708-A6EA-BDE96319F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8C451-F07A-4DD2-AC1C-F299C833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08A1B-0885-48F7-9FA7-A7D0478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Image result for function">
            <a:extLst>
              <a:ext uri="{FF2B5EF4-FFF2-40B4-BE49-F238E27FC236}">
                <a16:creationId xmlns:a16="http://schemas.microsoft.com/office/drawing/2014/main" id="{B3645A19-CB91-4AAE-836D-366CB86AA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235">
            <a:off x="7136863" y="2255482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48724C-079E-41DE-9434-FBB0CC731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319" y="2571504"/>
            <a:ext cx="3134268" cy="1285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6169E6-24B8-4A5B-9BAC-D2DD396934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6" t="77145" r="26189" b="1362"/>
          <a:stretch/>
        </p:blipFill>
        <p:spPr>
          <a:xfrm>
            <a:off x="417536" y="2571504"/>
            <a:ext cx="2556076" cy="307693"/>
          </a:xfrm>
          <a:prstGeom prst="rect">
            <a:avLst/>
          </a:prstGeom>
        </p:spPr>
      </p:pic>
      <p:pic>
        <p:nvPicPr>
          <p:cNvPr id="12" name="Picture 2" descr="Image result for robotics">
            <a:extLst>
              <a:ext uri="{FF2B5EF4-FFF2-40B4-BE49-F238E27FC236}">
                <a16:creationId xmlns:a16="http://schemas.microsoft.com/office/drawing/2014/main" id="{662BC7AC-4698-43E7-A138-81DEFCD7C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437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3355-F323-451E-BEAF-7B89790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실습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AE7F-51C6-4E94-977F-D6326788D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en-US" altLang="ko-KR" dirty="0"/>
              <a:t>2</a:t>
            </a:r>
            <a:r>
              <a:rPr lang="ko-KR" altLang="en-US" dirty="0"/>
              <a:t>개를 입력 받고 오름차순으로 출력하는 프로그램</a:t>
            </a:r>
            <a:endParaRPr lang="en-US" altLang="ko-KR" dirty="0"/>
          </a:p>
          <a:p>
            <a:r>
              <a:rPr lang="ko-KR" altLang="en-US" dirty="0"/>
              <a:t>문자 크기를 비교하는 함수를 구현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5AB74-0DF4-4A5C-BF1C-BF57427A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10661-EDEE-4CDB-8FDE-96101FC5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E95B5-3DF2-4235-8421-A4137E19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05" y="2335429"/>
            <a:ext cx="4366898" cy="91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45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991E-FA35-47CE-8727-7979FCAF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함수에서 인수 전달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1123-3BE8-4F51-86F2-92EFB96F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by value</a:t>
            </a:r>
          </a:p>
          <a:p>
            <a:pPr lvl="1"/>
            <a:r>
              <a:rPr lang="ko-KR" altLang="en-US" dirty="0"/>
              <a:t>함수에서 인수를 전달하는 일반적인 방법</a:t>
            </a:r>
            <a:endParaRPr lang="en-US" altLang="ko-KR" dirty="0"/>
          </a:p>
          <a:p>
            <a:pPr lvl="1"/>
            <a:r>
              <a:rPr lang="ko-KR" altLang="en-US" dirty="0"/>
              <a:t>인수를 복사하여 전달 해당 함수에 전달하기 때문에</a:t>
            </a:r>
            <a:endParaRPr lang="en-US" altLang="ko-KR" dirty="0"/>
          </a:p>
          <a:p>
            <a:pPr lvl="1"/>
            <a:r>
              <a:rPr lang="ko-KR" altLang="en-US" dirty="0"/>
              <a:t>함수 호출에 사용되었던 인수들은 함수 내에서 변화하지 않음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C0179-DB6B-4969-BEEE-03F84DCF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Hustar</a:t>
            </a:r>
            <a:r>
              <a:rPr lang="ko-KR" altLang="en-US" dirty="0"/>
              <a:t>로봇아카데미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7BD30-3418-4B73-9EE6-5E7809D4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89980-2FF9-47EA-96D6-24E00B25F423}"/>
              </a:ext>
            </a:extLst>
          </p:cNvPr>
          <p:cNvSpPr/>
          <p:nvPr/>
        </p:nvSpPr>
        <p:spPr>
          <a:xfrm>
            <a:off x="1310207" y="3088478"/>
            <a:ext cx="298877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n=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EF7EC-0A2B-44C0-A303-7656F7D3368C}"/>
              </a:ext>
            </a:extLst>
          </p:cNvPr>
          <p:cNvSpPr/>
          <p:nvPr/>
        </p:nvSpPr>
        <p:spPr>
          <a:xfrm>
            <a:off x="5222046" y="3510256"/>
            <a:ext cx="6357465" cy="1911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555F1-0766-4776-9451-142618DEA8AC}"/>
              </a:ext>
            </a:extLst>
          </p:cNvPr>
          <p:cNvSpPr txBox="1"/>
          <p:nvPr/>
        </p:nvSpPr>
        <p:spPr>
          <a:xfrm>
            <a:off x="5161376" y="3137562"/>
            <a:ext cx="17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 메모리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FD4EA9-3F7E-4444-93DC-E4E049BDC2D0}"/>
              </a:ext>
            </a:extLst>
          </p:cNvPr>
          <p:cNvSpPr/>
          <p:nvPr/>
        </p:nvSpPr>
        <p:spPr>
          <a:xfrm>
            <a:off x="7579551" y="3665439"/>
            <a:ext cx="1815800" cy="1482937"/>
          </a:xfrm>
          <a:prstGeom prst="round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0D4A11-18AA-4200-948F-BE68BC72D53D}"/>
              </a:ext>
            </a:extLst>
          </p:cNvPr>
          <p:cNvSpPr/>
          <p:nvPr/>
        </p:nvSpPr>
        <p:spPr>
          <a:xfrm>
            <a:off x="5430062" y="3686282"/>
            <a:ext cx="1768129" cy="1462094"/>
          </a:xfrm>
          <a:prstGeom prst="round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2F600-E4D7-4830-AAA5-1A679E4CCEF1}"/>
              </a:ext>
            </a:extLst>
          </p:cNvPr>
          <p:cNvSpPr txBox="1"/>
          <p:nvPr/>
        </p:nvSpPr>
        <p:spPr>
          <a:xfrm>
            <a:off x="5551405" y="3634224"/>
            <a:ext cx="136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Main() </a:t>
            </a:r>
            <a:r>
              <a:rPr lang="ko-KR" altLang="en-US" dirty="0"/>
              <a:t>영역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70D5A1-DDB7-422E-B8AF-6237084C81C8}"/>
              </a:ext>
            </a:extLst>
          </p:cNvPr>
          <p:cNvSpPr/>
          <p:nvPr/>
        </p:nvSpPr>
        <p:spPr>
          <a:xfrm>
            <a:off x="5584175" y="4079695"/>
            <a:ext cx="1022562" cy="565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FB761F-29BA-4A29-80D4-E26AEA09D696}"/>
              </a:ext>
            </a:extLst>
          </p:cNvPr>
          <p:cNvCxnSpPr/>
          <p:nvPr/>
        </p:nvCxnSpPr>
        <p:spPr>
          <a:xfrm flipV="1">
            <a:off x="2981551" y="4362683"/>
            <a:ext cx="2569854" cy="55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0CC991-2CA0-4D98-BEC5-00BF32F8836B}"/>
              </a:ext>
            </a:extLst>
          </p:cNvPr>
          <p:cNvSpPr/>
          <p:nvPr/>
        </p:nvSpPr>
        <p:spPr>
          <a:xfrm>
            <a:off x="2379173" y="4801683"/>
            <a:ext cx="680383" cy="242685"/>
          </a:xfrm>
          <a:prstGeom prst="round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A2CBDD-FFF9-47B1-96DB-5473D83AA436}"/>
              </a:ext>
            </a:extLst>
          </p:cNvPr>
          <p:cNvSpPr txBox="1"/>
          <p:nvPr/>
        </p:nvSpPr>
        <p:spPr>
          <a:xfrm>
            <a:off x="7689698" y="3634224"/>
            <a:ext cx="136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</a:t>
            </a:r>
            <a:r>
              <a:rPr lang="en-US" dirty="0"/>
              <a:t>() </a:t>
            </a:r>
            <a:r>
              <a:rPr lang="ko-KR" altLang="en-US" dirty="0"/>
              <a:t>영역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A9B471-F0A6-4C58-8ABB-6AC565B9068F}"/>
              </a:ext>
            </a:extLst>
          </p:cNvPr>
          <p:cNvSpPr/>
          <p:nvPr/>
        </p:nvSpPr>
        <p:spPr>
          <a:xfrm>
            <a:off x="2379173" y="5087704"/>
            <a:ext cx="417476" cy="269988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B18455E-D6D0-44A7-A599-DF14A9631F29}"/>
              </a:ext>
            </a:extLst>
          </p:cNvPr>
          <p:cNvCxnSpPr>
            <a:cxnSpLocks/>
            <a:stCxn id="18" idx="3"/>
            <a:endCxn id="26" idx="2"/>
          </p:cNvCxnSpPr>
          <p:nvPr/>
        </p:nvCxnSpPr>
        <p:spPr>
          <a:xfrm flipV="1">
            <a:off x="2796649" y="4317760"/>
            <a:ext cx="4995160" cy="904938"/>
          </a:xfrm>
          <a:prstGeom prst="bentConnector3">
            <a:avLst>
              <a:gd name="adj1" fmla="val 91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2A70B08-E430-47D2-8404-F32C5E64BAD7}"/>
              </a:ext>
            </a:extLst>
          </p:cNvPr>
          <p:cNvSpPr/>
          <p:nvPr/>
        </p:nvSpPr>
        <p:spPr>
          <a:xfrm>
            <a:off x="7791809" y="4034771"/>
            <a:ext cx="1022562" cy="565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n=10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7064091-B436-4028-A92E-5D4743DEC34E}"/>
              </a:ext>
            </a:extLst>
          </p:cNvPr>
          <p:cNvSpPr/>
          <p:nvPr/>
        </p:nvSpPr>
        <p:spPr>
          <a:xfrm rot="19334486">
            <a:off x="6244190" y="3823602"/>
            <a:ext cx="1881244" cy="1735797"/>
          </a:xfrm>
          <a:prstGeom prst="arc">
            <a:avLst>
              <a:gd name="adj1" fmla="val 15447176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1E0639-D802-4D8A-9551-4BA594AFA4DC}"/>
              </a:ext>
            </a:extLst>
          </p:cNvPr>
          <p:cNvSpPr txBox="1"/>
          <p:nvPr/>
        </p:nvSpPr>
        <p:spPr>
          <a:xfrm>
            <a:off x="7016179" y="3475587"/>
            <a:ext cx="83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복사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7C2C2B-B8AF-4A61-820C-D9655C662845}"/>
              </a:ext>
            </a:extLst>
          </p:cNvPr>
          <p:cNvCxnSpPr>
            <a:cxnSpLocks/>
          </p:cNvCxnSpPr>
          <p:nvPr/>
        </p:nvCxnSpPr>
        <p:spPr>
          <a:xfrm flipV="1">
            <a:off x="8220933" y="4406908"/>
            <a:ext cx="0" cy="11791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F70A9C-632C-44B3-8677-9571A1B8C4C4}"/>
              </a:ext>
            </a:extLst>
          </p:cNvPr>
          <p:cNvSpPr txBox="1"/>
          <p:nvPr/>
        </p:nvSpPr>
        <p:spPr>
          <a:xfrm>
            <a:off x="6716927" y="5599108"/>
            <a:ext cx="342380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func</a:t>
            </a:r>
            <a:r>
              <a:rPr lang="en-US" dirty="0"/>
              <a:t>()</a:t>
            </a:r>
            <a:r>
              <a:rPr lang="ko-KR" altLang="en-US" dirty="0"/>
              <a:t>의 </a:t>
            </a:r>
            <a:r>
              <a:rPr lang="en-US" dirty="0"/>
              <a:t>n=20</a:t>
            </a:r>
            <a:r>
              <a:rPr lang="ko-KR" altLang="en-US" dirty="0"/>
              <a:t>으로 수정 하여도 </a:t>
            </a:r>
            <a:br>
              <a:rPr lang="en-US" altLang="ko-KR" dirty="0"/>
            </a:br>
            <a:r>
              <a:rPr lang="en-US" altLang="ko-KR" dirty="0"/>
              <a:t>main()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의 값은 변화가 없음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D2C9BF-11CA-43C6-9AA9-62C442D5D914}"/>
              </a:ext>
            </a:extLst>
          </p:cNvPr>
          <p:cNvSpPr txBox="1"/>
          <p:nvPr/>
        </p:nvSpPr>
        <p:spPr>
          <a:xfrm>
            <a:off x="9885054" y="4317760"/>
            <a:ext cx="13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349965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07C0-8CC9-4553-B9AC-CFE8C7FE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 by value </a:t>
            </a:r>
            <a:r>
              <a:rPr lang="ko-KR" altLang="en-US" dirty="0"/>
              <a:t>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D3ED-4B9A-44BA-BED6-7D14DBB2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값을 변경하는 </a:t>
            </a:r>
            <a:r>
              <a:rPr lang="en-US" altLang="ko-KR" dirty="0"/>
              <a:t>swap </a:t>
            </a:r>
            <a:r>
              <a:rPr lang="ko-KR" altLang="en-US" dirty="0"/>
              <a:t>프로그램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F9209-9A82-4F52-A398-910274CA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FD2AE-5B1B-46A7-83BF-CE05CA3E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C8F23D-3FB1-4F37-927A-B4753A89F484}"/>
              </a:ext>
            </a:extLst>
          </p:cNvPr>
          <p:cNvSpPr/>
          <p:nvPr/>
        </p:nvSpPr>
        <p:spPr>
          <a:xfrm>
            <a:off x="1986617" y="1560648"/>
            <a:ext cx="5176183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swap(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temp;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temp = 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a = b;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b = temp;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 swap function:%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d,%d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b=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"swap 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전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: %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d 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a, b);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swap(a, b);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"swap 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후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: %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d 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a, b);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5105E-6D7C-48F8-BDFE-E0B45BEE6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31" y="5104946"/>
            <a:ext cx="3463372" cy="96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86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FF90-11D3-4E8E-8FF1-9491FC4B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지역</a:t>
            </a:r>
            <a:r>
              <a:rPr lang="en-US" altLang="ko-KR" dirty="0"/>
              <a:t>(local)/</a:t>
            </a:r>
            <a:r>
              <a:rPr lang="ko-KR" altLang="en-US" dirty="0"/>
              <a:t>전역</a:t>
            </a:r>
            <a:r>
              <a:rPr lang="en-US" altLang="ko-KR" dirty="0"/>
              <a:t>(global)</a:t>
            </a:r>
            <a:r>
              <a:rPr lang="ko-KR" altLang="en-US" dirty="0"/>
              <a:t> 변수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5909F-7BC8-400D-B3E4-754C9933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4447"/>
            <a:ext cx="10962327" cy="5052516"/>
          </a:xfrm>
        </p:spPr>
        <p:txBody>
          <a:bodyPr/>
          <a:lstStyle/>
          <a:p>
            <a:r>
              <a:rPr lang="ko-KR" altLang="en-US" dirty="0"/>
              <a:t>변수의 경우 선언 위치에 따라서 지역변수</a:t>
            </a:r>
            <a:r>
              <a:rPr lang="en-US" altLang="ko-KR" dirty="0"/>
              <a:t>, </a:t>
            </a:r>
            <a:r>
              <a:rPr lang="ko-KR" altLang="en-US" dirty="0"/>
              <a:t>전역변수로 나누어짐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지역변수</a:t>
            </a:r>
            <a:r>
              <a:rPr lang="en-US" altLang="ko-KR" dirty="0">
                <a:solidFill>
                  <a:srgbClr val="FF0000"/>
                </a:solidFill>
              </a:rPr>
              <a:t>(local)</a:t>
            </a:r>
            <a:r>
              <a:rPr lang="en-US" altLang="ko-KR" dirty="0"/>
              <a:t>: </a:t>
            </a:r>
            <a:r>
              <a:rPr lang="ko-KR" altLang="en-US" dirty="0"/>
              <a:t>함수 내에만 존재 및 접근 가능한 지역변수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accent1"/>
                </a:solidFill>
              </a:rPr>
              <a:t>전역변수</a:t>
            </a:r>
            <a:r>
              <a:rPr lang="en-US" altLang="ko-KR" dirty="0">
                <a:solidFill>
                  <a:schemeClr val="accent1"/>
                </a:solidFill>
              </a:rPr>
              <a:t>(global)</a:t>
            </a:r>
            <a:r>
              <a:rPr lang="en-US" altLang="ko-KR" dirty="0"/>
              <a:t>: </a:t>
            </a:r>
            <a:r>
              <a:rPr lang="ko-KR" altLang="en-US" dirty="0"/>
              <a:t>프로그램의 시작부터 종료까지 메모리에 유지되는 변수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68F2C-F6E5-47F0-A4E1-C02CCDAA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40A54-4364-4ADF-AA4E-FB124A90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6ED75-0209-403B-BEEA-E01169AB0F24}"/>
              </a:ext>
            </a:extLst>
          </p:cNvPr>
          <p:cNvSpPr/>
          <p:nvPr/>
        </p:nvSpPr>
        <p:spPr>
          <a:xfrm>
            <a:off x="3745717" y="2422089"/>
            <a:ext cx="3144785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add(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b);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전역변수 선언 지역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(...){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add(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5B691-327C-4036-8A52-3FBF3CE82AA3}"/>
              </a:ext>
            </a:extLst>
          </p:cNvPr>
          <p:cNvSpPr/>
          <p:nvPr/>
        </p:nvSpPr>
        <p:spPr>
          <a:xfrm>
            <a:off x="3813610" y="2856769"/>
            <a:ext cx="2283833" cy="42903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6FE3D-A619-4BE7-BB64-BCCB135E6B4C}"/>
              </a:ext>
            </a:extLst>
          </p:cNvPr>
          <p:cNvSpPr/>
          <p:nvPr/>
        </p:nvSpPr>
        <p:spPr>
          <a:xfrm>
            <a:off x="3826611" y="3336910"/>
            <a:ext cx="2283833" cy="1889471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9D28D-3C72-46B5-9D40-60ACE6896AD2}"/>
              </a:ext>
            </a:extLst>
          </p:cNvPr>
          <p:cNvSpPr/>
          <p:nvPr/>
        </p:nvSpPr>
        <p:spPr>
          <a:xfrm>
            <a:off x="3793386" y="5479466"/>
            <a:ext cx="2283833" cy="630979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19E0BC-569E-41E1-BBBC-4640E8FE3154}"/>
              </a:ext>
            </a:extLst>
          </p:cNvPr>
          <p:cNvSpPr/>
          <p:nvPr/>
        </p:nvSpPr>
        <p:spPr>
          <a:xfrm>
            <a:off x="4194972" y="3765941"/>
            <a:ext cx="1915472" cy="654382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DD1BD-15A7-49B6-8392-B1C6A373B1F9}"/>
              </a:ext>
            </a:extLst>
          </p:cNvPr>
          <p:cNvSpPr txBox="1"/>
          <p:nvPr/>
        </p:nvSpPr>
        <p:spPr>
          <a:xfrm>
            <a:off x="6045439" y="3366759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Main() </a:t>
            </a:r>
            <a:r>
              <a:rPr lang="ko-KR" altLang="en-US" dirty="0">
                <a:solidFill>
                  <a:srgbClr val="00B050"/>
                </a:solidFill>
              </a:rPr>
              <a:t>지역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0B32E4-231B-43C6-8DF3-25B3B90E292F}"/>
              </a:ext>
            </a:extLst>
          </p:cNvPr>
          <p:cNvSpPr txBox="1"/>
          <p:nvPr/>
        </p:nvSpPr>
        <p:spPr>
          <a:xfrm>
            <a:off x="5318109" y="395601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if </a:t>
            </a:r>
            <a:r>
              <a:rPr lang="ko-KR" altLang="en-US" dirty="0">
                <a:solidFill>
                  <a:srgbClr val="00B050"/>
                </a:solidFill>
              </a:rPr>
              <a:t>지역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4E24E-6B32-41B2-9FC5-84431A477A38}"/>
              </a:ext>
            </a:extLst>
          </p:cNvPr>
          <p:cNvSpPr txBox="1"/>
          <p:nvPr/>
        </p:nvSpPr>
        <p:spPr>
          <a:xfrm>
            <a:off x="6007355" y="539455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add </a:t>
            </a:r>
            <a:r>
              <a:rPr lang="ko-KR" altLang="en-US" dirty="0">
                <a:solidFill>
                  <a:srgbClr val="00B050"/>
                </a:solidFill>
              </a:rPr>
              <a:t>지역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C87262-D7B4-4127-B5EC-DE324CD171E9}"/>
              </a:ext>
            </a:extLst>
          </p:cNvPr>
          <p:cNvCxnSpPr/>
          <p:nvPr/>
        </p:nvCxnSpPr>
        <p:spPr>
          <a:xfrm flipV="1">
            <a:off x="6110444" y="2812538"/>
            <a:ext cx="1139751" cy="2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59DA31-54DF-4AEF-A5E2-80AAD5D4C101}"/>
              </a:ext>
            </a:extLst>
          </p:cNvPr>
          <p:cNvSpPr txBox="1"/>
          <p:nvPr/>
        </p:nvSpPr>
        <p:spPr>
          <a:xfrm>
            <a:off x="7263196" y="2579716"/>
            <a:ext cx="145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Global </a:t>
            </a:r>
            <a:r>
              <a:rPr lang="ko-KR" altLang="en-US" dirty="0"/>
              <a:t>영역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7849BA-6838-40A2-A3FA-4B00C6A4E02E}"/>
              </a:ext>
            </a:extLst>
          </p:cNvPr>
          <p:cNvCxnSpPr>
            <a:cxnSpLocks/>
          </p:cNvCxnSpPr>
          <p:nvPr/>
        </p:nvCxnSpPr>
        <p:spPr>
          <a:xfrm>
            <a:off x="6110444" y="3794591"/>
            <a:ext cx="1724794" cy="16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F34C28-3EE4-4E26-B22A-C07133E42703}"/>
              </a:ext>
            </a:extLst>
          </p:cNvPr>
          <p:cNvCxnSpPr>
            <a:cxnSpLocks/>
          </p:cNvCxnSpPr>
          <p:nvPr/>
        </p:nvCxnSpPr>
        <p:spPr>
          <a:xfrm flipV="1">
            <a:off x="6096000" y="4117447"/>
            <a:ext cx="1704569" cy="167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1C3A15-7F7B-4D4E-A9F0-99131548BE04}"/>
              </a:ext>
            </a:extLst>
          </p:cNvPr>
          <p:cNvSpPr txBox="1"/>
          <p:nvPr/>
        </p:nvSpPr>
        <p:spPr>
          <a:xfrm>
            <a:off x="7803460" y="3829853"/>
            <a:ext cx="153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Local</a:t>
            </a:r>
            <a:r>
              <a:rPr lang="ko-KR" altLang="en-US" dirty="0"/>
              <a:t> 영역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15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9AA7-4F23-4808-93AF-2427DE97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지역변수</a:t>
            </a:r>
            <a:r>
              <a:rPr lang="en-US" altLang="ko-KR" dirty="0"/>
              <a:t>(local variable)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8D22-7F67-4D39-ACA1-5A1ECE7E0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4388181" cy="5052516"/>
          </a:xfrm>
        </p:spPr>
        <p:txBody>
          <a:bodyPr/>
          <a:lstStyle/>
          <a:p>
            <a:r>
              <a:rPr lang="ko-KR" altLang="en-US" dirty="0"/>
              <a:t>지금까지 지역변수만을 사용했음</a:t>
            </a:r>
            <a:endParaRPr lang="en-US" altLang="ko-KR" dirty="0"/>
          </a:p>
          <a:p>
            <a:r>
              <a:rPr lang="ko-KR" altLang="en-US" dirty="0">
                <a:solidFill>
                  <a:srgbClr val="C00000"/>
                </a:solidFill>
              </a:rPr>
              <a:t>지역변수의 특징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해당 영역 내에서만 접근 및 수정 가능</a:t>
            </a:r>
            <a:endParaRPr lang="en-US" altLang="ko-KR" dirty="0"/>
          </a:p>
          <a:p>
            <a:pPr lvl="1"/>
            <a:r>
              <a:rPr lang="ko-KR" altLang="en-US" dirty="0"/>
              <a:t>지역은 </a:t>
            </a:r>
            <a:r>
              <a:rPr lang="en-US" altLang="ko-KR" dirty="0"/>
              <a:t>{}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생성 되는 영역</a:t>
            </a:r>
            <a:endParaRPr lang="en-US" altLang="ko-KR" dirty="0"/>
          </a:p>
          <a:p>
            <a:pPr lvl="1"/>
            <a:r>
              <a:rPr lang="ko-KR" altLang="en-US" dirty="0"/>
              <a:t>지역변수는 해당 지역을 벗어나면 자동 소멸</a:t>
            </a:r>
            <a:endParaRPr lang="en-US" altLang="ko-KR" dirty="0"/>
          </a:p>
          <a:p>
            <a:pPr lvl="1"/>
            <a:r>
              <a:rPr lang="ko-KR" altLang="en-US" dirty="0"/>
              <a:t>지역변수는 선언된 지역 내에서만 유효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22C41-D546-4992-9C4A-01630183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F8AD1-EC98-48DB-B568-776B74CC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CF8BD2-B054-45D4-BE1F-CA5EC7204C61}"/>
              </a:ext>
            </a:extLst>
          </p:cNvPr>
          <p:cNvSpPr/>
          <p:nvPr/>
        </p:nvSpPr>
        <p:spPr>
          <a:xfrm>
            <a:off x="5279830" y="1423993"/>
            <a:ext cx="6442692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;cnt&lt;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;cnt++){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num=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num++;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번째 반복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지역변수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은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d. 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cnt+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num);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num=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num++;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"if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문 내에 존재하는 지역변수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은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d. 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FF1E20-E56C-418B-8103-0CE189D03293}"/>
              </a:ext>
            </a:extLst>
          </p:cNvPr>
          <p:cNvSpPr/>
          <p:nvPr/>
        </p:nvSpPr>
        <p:spPr>
          <a:xfrm>
            <a:off x="5716083" y="2119155"/>
            <a:ext cx="866730" cy="229683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B88949-F683-40E7-8113-0524C4D8CC9D}"/>
              </a:ext>
            </a:extLst>
          </p:cNvPr>
          <p:cNvSpPr/>
          <p:nvPr/>
        </p:nvSpPr>
        <p:spPr>
          <a:xfrm>
            <a:off x="6149448" y="2755361"/>
            <a:ext cx="970015" cy="229683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8F2FFB-6E8B-496A-8A3C-D404987D8287}"/>
              </a:ext>
            </a:extLst>
          </p:cNvPr>
          <p:cNvSpPr/>
          <p:nvPr/>
        </p:nvSpPr>
        <p:spPr>
          <a:xfrm>
            <a:off x="6149448" y="4024278"/>
            <a:ext cx="970015" cy="229683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24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9AA7-4F23-4808-93AF-2427DE97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전역변수</a:t>
            </a:r>
            <a:r>
              <a:rPr lang="en-US" altLang="ko-KR" dirty="0"/>
              <a:t>(global variable)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8D22-7F67-4D39-ACA1-5A1ECE7E0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5393588" cy="5052516"/>
          </a:xfrm>
        </p:spPr>
        <p:txBody>
          <a:bodyPr/>
          <a:lstStyle/>
          <a:p>
            <a:r>
              <a:rPr lang="ko-KR" altLang="en-US" dirty="0"/>
              <a:t>함수의 외부에서 선언되는 변수</a:t>
            </a:r>
            <a:endParaRPr lang="en-US" altLang="ko-KR" dirty="0"/>
          </a:p>
          <a:p>
            <a:r>
              <a:rPr lang="ko-KR" altLang="en-US" dirty="0">
                <a:solidFill>
                  <a:srgbClr val="C00000"/>
                </a:solidFill>
              </a:rPr>
              <a:t>전역변수의 특징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프로그램의 시작과 동시에 메모리 공간에 할당되어 종료 시까지 존재</a:t>
            </a:r>
            <a:endParaRPr lang="en-US" altLang="ko-KR" dirty="0"/>
          </a:p>
          <a:p>
            <a:pPr lvl="1"/>
            <a:r>
              <a:rPr lang="ko-KR" altLang="en-US" dirty="0"/>
              <a:t>프로그램 전체 영역 어디서든 접근 가능</a:t>
            </a:r>
            <a:endParaRPr lang="en-US" altLang="ko-KR" dirty="0"/>
          </a:p>
          <a:p>
            <a:pPr lvl="1"/>
            <a:r>
              <a:rPr lang="ko-KR" altLang="en-US" dirty="0"/>
              <a:t>전역변수의 경우 자동으로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22C41-D546-4992-9C4A-01630183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F8AD1-EC98-48DB-B568-776B74CC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D48FE-2215-4836-A444-BA542E977DF9}"/>
              </a:ext>
            </a:extLst>
          </p:cNvPr>
          <p:cNvSpPr/>
          <p:nvPr/>
        </p:nvSpPr>
        <p:spPr>
          <a:xfrm>
            <a:off x="6276568" y="1034622"/>
            <a:ext cx="5554295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Add(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num;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//global variable, 0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으로 초기화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"num: %d 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Add(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"num:%d 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num);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num++;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"num:%d 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num);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Add(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num +=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전역변수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에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val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만큼 증가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6F1B5D-EE6D-4FFE-AD89-7CAD6612F0AA}"/>
              </a:ext>
            </a:extLst>
          </p:cNvPr>
          <p:cNvSpPr/>
          <p:nvPr/>
        </p:nvSpPr>
        <p:spPr>
          <a:xfrm>
            <a:off x="6348795" y="1655454"/>
            <a:ext cx="1053077" cy="229683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2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51F2-5C07-4DC5-A23A-BA0E28D5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전역</a:t>
            </a:r>
            <a:r>
              <a:rPr lang="en-US" altLang="ko-KR" dirty="0"/>
              <a:t>/</a:t>
            </a:r>
            <a:r>
              <a:rPr lang="ko-KR" altLang="en-US" dirty="0"/>
              <a:t>지역변수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92441-4EAA-43B9-9844-8D9255D7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동일한 이름의 전역</a:t>
            </a:r>
            <a:r>
              <a:rPr lang="en-US" altLang="ko-KR" dirty="0"/>
              <a:t>/</a:t>
            </a:r>
            <a:r>
              <a:rPr lang="ko-KR" altLang="en-US" dirty="0"/>
              <a:t>지역 변수 있을 경우</a:t>
            </a:r>
            <a:endParaRPr lang="en-US" altLang="ko-KR" dirty="0"/>
          </a:p>
          <a:p>
            <a:pPr lvl="1"/>
            <a:r>
              <a:rPr lang="ko-KR" altLang="en-US" dirty="0"/>
              <a:t>해당 지역 내에서는 </a:t>
            </a:r>
            <a:r>
              <a:rPr lang="ko-KR" altLang="en-US" dirty="0">
                <a:solidFill>
                  <a:srgbClr val="C00000"/>
                </a:solidFill>
              </a:rPr>
              <a:t>지역변수를 우선하여 접근</a:t>
            </a:r>
            <a:endParaRPr lang="en-US" altLang="ko-KR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E695E-56FF-4C9E-B86B-E81854CE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DEF09-20F1-497A-90F0-DE54C3A7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884FB-4CDD-41D4-98FE-A404C15CF2B9}"/>
              </a:ext>
            </a:extLst>
          </p:cNvPr>
          <p:cNvSpPr/>
          <p:nvPr/>
        </p:nvSpPr>
        <p:spPr>
          <a:xfrm>
            <a:off x="3048000" y="1999081"/>
            <a:ext cx="4345206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add(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num=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num=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"num: %d 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add(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"num: %d 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num+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add(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num=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num +=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num;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091500-41BE-45B5-BE9E-45D377A29DF8}"/>
              </a:ext>
            </a:extLst>
          </p:cNvPr>
          <p:cNvSpPr/>
          <p:nvPr/>
        </p:nvSpPr>
        <p:spPr>
          <a:xfrm>
            <a:off x="3124561" y="2634859"/>
            <a:ext cx="1313096" cy="234017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217F7-060D-4034-9ED3-A212121BE182}"/>
              </a:ext>
            </a:extLst>
          </p:cNvPr>
          <p:cNvSpPr/>
          <p:nvPr/>
        </p:nvSpPr>
        <p:spPr>
          <a:xfrm>
            <a:off x="3636654" y="3429000"/>
            <a:ext cx="1313096" cy="234017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EBB1C1-5FB2-4835-B2C3-7F509E18E654}"/>
              </a:ext>
            </a:extLst>
          </p:cNvPr>
          <p:cNvSpPr/>
          <p:nvPr/>
        </p:nvSpPr>
        <p:spPr>
          <a:xfrm>
            <a:off x="3636654" y="5648912"/>
            <a:ext cx="1313096" cy="234017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28BDDB-907B-423E-AB37-0144E3EE2B1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642453" y="2708531"/>
            <a:ext cx="1482108" cy="4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C09232-D739-4199-AA9C-0C8320913A8A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99117" y="3502002"/>
            <a:ext cx="2037537" cy="4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CD33A8-98A7-4B95-9934-A89CEAAC146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599117" y="3546008"/>
            <a:ext cx="2037537" cy="221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5C268-4D7D-47A3-8978-0656ED4E7065}"/>
              </a:ext>
            </a:extLst>
          </p:cNvPr>
          <p:cNvSpPr txBox="1"/>
          <p:nvPr/>
        </p:nvSpPr>
        <p:spPr>
          <a:xfrm>
            <a:off x="528705" y="3349911"/>
            <a:ext cx="143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지역변수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8B432-9A9E-4455-AC14-B125B3A0F87C}"/>
              </a:ext>
            </a:extLst>
          </p:cNvPr>
          <p:cNvSpPr txBox="1"/>
          <p:nvPr/>
        </p:nvSpPr>
        <p:spPr>
          <a:xfrm>
            <a:off x="577279" y="2496892"/>
            <a:ext cx="143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전역변수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B38C18C-FD7F-43EA-BE56-57630CD19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99" y="5589110"/>
            <a:ext cx="1259224" cy="5876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47C43E-3763-4044-AC53-B4604583085F}"/>
              </a:ext>
            </a:extLst>
          </p:cNvPr>
          <p:cNvSpPr txBox="1"/>
          <p:nvPr/>
        </p:nvSpPr>
        <p:spPr>
          <a:xfrm>
            <a:off x="8004159" y="2035227"/>
            <a:ext cx="386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전역변수를 사용을 최대한 신중하게 하자</a:t>
            </a:r>
            <a:endParaRPr lang="en-US" altLang="ko-KR" dirty="0"/>
          </a:p>
          <a:p>
            <a:r>
              <a:rPr lang="en-US" dirty="0"/>
              <a:t>-</a:t>
            </a:r>
            <a:r>
              <a:rPr lang="ko-KR" altLang="en-US" dirty="0"/>
              <a:t>전역변수를 많이 사용하는 경우 프로그램이 복잡해지는 문제가 있음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78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AF68-393C-4536-923C-033FF7F9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</a:t>
            </a:r>
            <a:r>
              <a:rPr lang="ko-KR" altLang="en-US" dirty="0"/>
              <a:t>지역변수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4356-DEDB-4175-83EE-09578DB4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지역변수 선언에 </a:t>
            </a:r>
            <a:r>
              <a:rPr lang="en-US" altLang="ko-KR" dirty="0"/>
              <a:t>static </a:t>
            </a:r>
            <a:r>
              <a:rPr lang="ko-KR" altLang="en-US" dirty="0"/>
              <a:t>키워드를 추가하여 전역변수의 일부 특징을 추가</a:t>
            </a:r>
            <a:endParaRPr lang="en-US" altLang="ko-KR" dirty="0"/>
          </a:p>
          <a:p>
            <a:pPr lvl="1"/>
            <a:r>
              <a:rPr lang="en-US" dirty="0"/>
              <a:t>Static</a:t>
            </a:r>
            <a:r>
              <a:rPr lang="ko-KR" altLang="en-US" dirty="0"/>
              <a:t>이 추가된 변수</a:t>
            </a:r>
            <a:endParaRPr lang="en-US" altLang="ko-KR" dirty="0"/>
          </a:p>
          <a:p>
            <a:pPr lvl="2"/>
            <a:r>
              <a:rPr lang="ko-KR" altLang="en-US" dirty="0"/>
              <a:t>선언된 함수 내에서만 접근이 가능 </a:t>
            </a:r>
            <a:r>
              <a:rPr lang="en-US" altLang="ko-KR" dirty="0"/>
              <a:t>(</a:t>
            </a:r>
            <a:r>
              <a:rPr lang="ko-KR" altLang="en-US" dirty="0"/>
              <a:t>지역변수 특징</a:t>
            </a:r>
            <a:r>
              <a:rPr lang="en-US" altLang="ko-KR" dirty="0"/>
              <a:t>)</a:t>
            </a:r>
          </a:p>
          <a:p>
            <a:pPr lvl="2"/>
            <a:r>
              <a:rPr lang="en-US" dirty="0"/>
              <a:t>1</a:t>
            </a:r>
            <a:r>
              <a:rPr lang="ko-KR" altLang="en-US" dirty="0"/>
              <a:t>회 초기화되고 프로그램 종료 까지 메모리에 존재 </a:t>
            </a:r>
            <a:r>
              <a:rPr lang="en-US" altLang="ko-KR" dirty="0"/>
              <a:t>(</a:t>
            </a:r>
            <a:r>
              <a:rPr lang="ko-KR" altLang="en-US" dirty="0"/>
              <a:t>전역변수 특징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9674F-DF24-43ED-86B0-42CE1449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F5B86-1454-41A0-A575-1FDA5C9B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81D6AF-4999-4111-8765-1F45B6195F93}"/>
              </a:ext>
            </a:extLst>
          </p:cNvPr>
          <p:cNvSpPr/>
          <p:nvPr/>
        </p:nvSpPr>
        <p:spPr>
          <a:xfrm>
            <a:off x="1799909" y="3095494"/>
            <a:ext cx="8150150" cy="3877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num1=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초기화 하지 않으면 자동으로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초기화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num2=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num1++, num2++;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"static: %d, local: %d 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num1, num2);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E936E-AE86-4452-8C5F-EE15A7A80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301" y="5626687"/>
            <a:ext cx="2682777" cy="866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9DF3D4-6891-4D51-B2DA-22CCDE93B492}"/>
              </a:ext>
            </a:extLst>
          </p:cNvPr>
          <p:cNvSpPr txBox="1"/>
          <p:nvPr/>
        </p:nvSpPr>
        <p:spPr>
          <a:xfrm>
            <a:off x="8343033" y="4230006"/>
            <a:ext cx="3712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</a:t>
            </a:r>
            <a:r>
              <a:rPr lang="ko-KR" altLang="en-US" dirty="0"/>
              <a:t>으로 선언된 지역변수는 전역변수와 동일한 시기에 할당 되고 소멸됨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선언된 함수 내에서만 접근 가능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70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16F9-0E89-4331-913D-64E71125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</a:t>
            </a:r>
            <a:r>
              <a:rPr lang="ko-KR" altLang="en-US" dirty="0"/>
              <a:t>지역변수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9144-4732-4D53-800E-779119AE3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사용자의 입력을 누적하여 합계 출력 프로그램</a:t>
            </a:r>
            <a:endParaRPr lang="en-US" altLang="ko-KR" dirty="0"/>
          </a:p>
          <a:p>
            <a:r>
              <a:rPr lang="en-US" dirty="0"/>
              <a:t>Total </a:t>
            </a:r>
            <a:r>
              <a:rPr lang="ko-KR" altLang="en-US" dirty="0"/>
              <a:t>전역변수를 </a:t>
            </a:r>
            <a:r>
              <a:rPr lang="en-US" altLang="ko-KR" dirty="0"/>
              <a:t>static</a:t>
            </a:r>
            <a:r>
              <a:rPr lang="ko-KR" altLang="en-US" dirty="0"/>
              <a:t>지역변수로 대체 </a:t>
            </a:r>
            <a:r>
              <a:rPr lang="ko-KR" altLang="en-US" dirty="0" err="1"/>
              <a:t>할것</a:t>
            </a:r>
            <a:r>
              <a:rPr lang="en-US" altLang="ko-KR" dirty="0"/>
              <a:t>, main</a:t>
            </a:r>
            <a:r>
              <a:rPr lang="ko-KR" altLang="en-US" dirty="0"/>
              <a:t>함수 변경 불가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71EB6-2ED6-4B78-9E6E-75C0163E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1C2BD-1EA5-45D3-8B14-FA122B41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10B66B-C574-4151-8583-A11D007D8624}"/>
              </a:ext>
            </a:extLst>
          </p:cNvPr>
          <p:cNvSpPr/>
          <p:nvPr/>
        </p:nvSpPr>
        <p:spPr>
          <a:xfrm>
            <a:off x="913285" y="2276433"/>
            <a:ext cx="6096000" cy="41242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total=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addToTotal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total+=num;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total;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;i++){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"input%d:"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,i+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,&amp;num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"total: %d 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addToTotal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(num));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3B48D-CAE8-424C-A3AF-B2F900116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750" y="4156899"/>
            <a:ext cx="1493186" cy="209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43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56C3-5227-4CA7-8AD0-A105D4F6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함수를 이용한 반복</a:t>
            </a:r>
            <a:r>
              <a:rPr lang="en-US" altLang="ko-KR" dirty="0"/>
              <a:t>-</a:t>
            </a:r>
            <a:r>
              <a:rPr lang="ko-KR" altLang="en-US" dirty="0"/>
              <a:t>재귀</a:t>
            </a:r>
            <a:r>
              <a:rPr lang="en-US" altLang="ko-KR" dirty="0"/>
              <a:t>(recursion)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7DB4-BF41-4E00-9415-9D9039E1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ko-KR" altLang="en-US" dirty="0"/>
              <a:t>재귀함수</a:t>
            </a:r>
            <a:r>
              <a:rPr lang="en-US" altLang="ko-KR" dirty="0"/>
              <a:t>(recursive function)</a:t>
            </a:r>
          </a:p>
          <a:p>
            <a:r>
              <a:rPr lang="ko-KR" altLang="en-US" dirty="0"/>
              <a:t>반복을 하는 방법</a:t>
            </a:r>
            <a:endParaRPr lang="en-US" altLang="ko-KR" dirty="0"/>
          </a:p>
          <a:p>
            <a:pPr lvl="1"/>
            <a:r>
              <a:rPr lang="en-US" dirty="0"/>
              <a:t>Iteration: for, while</a:t>
            </a:r>
            <a:r>
              <a:rPr lang="ko-KR" altLang="en-US" dirty="0"/>
              <a:t>문과 같이 반복문을 이용한 반복</a:t>
            </a:r>
            <a:endParaRPr lang="en-US" dirty="0"/>
          </a:p>
          <a:p>
            <a:pPr lvl="1"/>
            <a:r>
              <a:rPr lang="en-US" dirty="0"/>
              <a:t>Recursion: </a:t>
            </a:r>
            <a:r>
              <a:rPr lang="ko-KR" altLang="en-US" dirty="0"/>
              <a:t>함수의 자기 호출을 이용한 반복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B0235-9494-49A3-AF2C-F8C00B2E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23729-1400-46B1-B2B1-C65F2E32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7A43A-0023-4F12-8515-70AA0097AFB1}"/>
              </a:ext>
            </a:extLst>
          </p:cNvPr>
          <p:cNvSpPr/>
          <p:nvPr/>
        </p:nvSpPr>
        <p:spPr>
          <a:xfrm>
            <a:off x="3095671" y="3357897"/>
            <a:ext cx="424986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Recursive(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"Recursive Call! 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Recursive();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D3B65C26-C0CD-418B-AD0B-8409D8ACA669}"/>
              </a:ext>
            </a:extLst>
          </p:cNvPr>
          <p:cNvSpPr/>
          <p:nvPr/>
        </p:nvSpPr>
        <p:spPr>
          <a:xfrm rot="7634337">
            <a:off x="3911960" y="2866079"/>
            <a:ext cx="2571787" cy="2569574"/>
          </a:xfrm>
          <a:prstGeom prst="arc">
            <a:avLst>
              <a:gd name="adj1" fmla="val 5144787"/>
              <a:gd name="adj2" fmla="val 2275107"/>
            </a:avLst>
          </a:prstGeom>
          <a:ln w="38100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4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4ECBCB-53AD-4F89-B9A1-6668858C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8BFA74-0E71-4E72-B2E7-97F66360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여러 명령이 있는 작은 프로그램 단위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는 하나 이상의 함수로 이루어져 있음</a:t>
            </a:r>
            <a:endParaRPr lang="en-US" altLang="ko-KR" dirty="0"/>
          </a:p>
          <a:p>
            <a:pPr lvl="1"/>
            <a:r>
              <a:rPr lang="ko-KR" altLang="en-US" dirty="0"/>
              <a:t>구조적 프로그래밍</a:t>
            </a:r>
            <a:r>
              <a:rPr lang="en-US" altLang="ko-KR" dirty="0"/>
              <a:t>(structured</a:t>
            </a:r>
            <a:r>
              <a:rPr lang="ko-KR" altLang="en-US" dirty="0"/>
              <a:t> </a:t>
            </a:r>
            <a:r>
              <a:rPr lang="en-US" altLang="ko-KR" dirty="0"/>
              <a:t>programming)</a:t>
            </a:r>
          </a:p>
          <a:p>
            <a:pPr lvl="1"/>
            <a:r>
              <a:rPr lang="ko-KR" altLang="en-US" dirty="0"/>
              <a:t>소프트웨어 재사용성 증가</a:t>
            </a:r>
            <a:endParaRPr lang="en-US" altLang="ko-KR" dirty="0"/>
          </a:p>
          <a:p>
            <a:pPr lvl="2"/>
            <a:r>
              <a:rPr lang="ko-KR" altLang="en-US" dirty="0"/>
              <a:t>새로운 프로그램을 만들 경우 기존의 만들어 두었던 함수를 사용할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함수는 반환형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입력형태</a:t>
            </a:r>
            <a:r>
              <a:rPr lang="en-US" altLang="ko-KR" dirty="0"/>
              <a:t>, </a:t>
            </a:r>
            <a:r>
              <a:rPr lang="ko-KR" altLang="en-US" dirty="0"/>
              <a:t>몸체로 구성</a:t>
            </a:r>
            <a:endParaRPr lang="en-US" altLang="ko-KR" dirty="0"/>
          </a:p>
          <a:p>
            <a:pPr lvl="2"/>
            <a:r>
              <a:rPr lang="ko-KR" altLang="en-US" dirty="0"/>
              <a:t>반환형</a:t>
            </a:r>
            <a:r>
              <a:rPr lang="en-US" altLang="ko-KR" dirty="0"/>
              <a:t>: </a:t>
            </a:r>
            <a:r>
              <a:rPr lang="ko-KR" altLang="en-US" dirty="0"/>
              <a:t>함수 종료 시 반환되는 데이터 형식</a:t>
            </a:r>
            <a:endParaRPr lang="en-US" altLang="ko-KR" dirty="0"/>
          </a:p>
          <a:p>
            <a:pPr lvl="2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함수를 호출할 때 사용하는 이름</a:t>
            </a:r>
            <a:endParaRPr lang="en-US" altLang="ko-KR" dirty="0"/>
          </a:p>
          <a:p>
            <a:pPr lvl="2"/>
            <a:r>
              <a:rPr lang="ko-KR" altLang="en-US" dirty="0"/>
              <a:t>입력형태</a:t>
            </a:r>
            <a:r>
              <a:rPr lang="en-US" altLang="ko-KR" dirty="0"/>
              <a:t>: </a:t>
            </a:r>
            <a:r>
              <a:rPr lang="ko-KR" altLang="en-US" dirty="0"/>
              <a:t>함수가 동작할 때 필요한 데이터</a:t>
            </a:r>
            <a:r>
              <a:rPr lang="en-US" altLang="ko-KR" dirty="0"/>
              <a:t>(parameters)</a:t>
            </a:r>
          </a:p>
          <a:p>
            <a:pPr lvl="2"/>
            <a:r>
              <a:rPr lang="ko-KR" altLang="en-US" dirty="0"/>
              <a:t>몸체</a:t>
            </a:r>
            <a:r>
              <a:rPr lang="en-US" altLang="ko-KR" dirty="0"/>
              <a:t>: </a:t>
            </a:r>
            <a:r>
              <a:rPr lang="ko-KR" altLang="en-US" dirty="0"/>
              <a:t>함수가 동작하는 실제 내용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D9482-F71C-497D-A982-46FFD42D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Hustar</a:t>
            </a:r>
            <a:r>
              <a:rPr lang="ko-KR" altLang="en-US" dirty="0"/>
              <a:t>로봇아카데미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E7B14-BCB8-42A0-A82D-816AEC03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D7CD67-C78A-4404-B825-9641C77B83D8}"/>
              </a:ext>
            </a:extLst>
          </p:cNvPr>
          <p:cNvSpPr/>
          <p:nvPr/>
        </p:nvSpPr>
        <p:spPr>
          <a:xfrm>
            <a:off x="8652642" y="899603"/>
            <a:ext cx="24266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9BA95-B720-478A-9FE1-CC95E728B06D}"/>
              </a:ext>
            </a:extLst>
          </p:cNvPr>
          <p:cNvSpPr/>
          <p:nvPr/>
        </p:nvSpPr>
        <p:spPr>
          <a:xfrm>
            <a:off x="8715165" y="953390"/>
            <a:ext cx="531446" cy="30480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95C452-F2F2-44BF-AB65-8A6285D2078D}"/>
              </a:ext>
            </a:extLst>
          </p:cNvPr>
          <p:cNvSpPr/>
          <p:nvPr/>
        </p:nvSpPr>
        <p:spPr>
          <a:xfrm>
            <a:off x="9273966" y="953390"/>
            <a:ext cx="582246" cy="3048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4BECFF-C2C9-458A-A169-1840346175D2}"/>
              </a:ext>
            </a:extLst>
          </p:cNvPr>
          <p:cNvSpPr/>
          <p:nvPr/>
        </p:nvSpPr>
        <p:spPr>
          <a:xfrm>
            <a:off x="9883567" y="953390"/>
            <a:ext cx="781536" cy="304800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E46E3C-71BC-42FC-BD2D-702417907D4A}"/>
              </a:ext>
            </a:extLst>
          </p:cNvPr>
          <p:cNvSpPr/>
          <p:nvPr/>
        </p:nvSpPr>
        <p:spPr>
          <a:xfrm>
            <a:off x="8715165" y="1282672"/>
            <a:ext cx="1949938" cy="1248147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F88E7C-D1FF-49CE-B26F-7D050BF23AB8}"/>
              </a:ext>
            </a:extLst>
          </p:cNvPr>
          <p:cNvSpPr txBox="1"/>
          <p:nvPr/>
        </p:nvSpPr>
        <p:spPr>
          <a:xfrm>
            <a:off x="8220877" y="446876"/>
            <a:ext cx="10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반환형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1E4575-7E13-4286-9C36-97DA208D2823}"/>
              </a:ext>
            </a:extLst>
          </p:cNvPr>
          <p:cNvSpPr txBox="1"/>
          <p:nvPr/>
        </p:nvSpPr>
        <p:spPr>
          <a:xfrm>
            <a:off x="9061102" y="365125"/>
            <a:ext cx="10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ED7D31"/>
                </a:solidFill>
              </a:rPr>
              <a:t>함수명</a:t>
            </a:r>
            <a:endParaRPr lang="en-US" dirty="0">
              <a:solidFill>
                <a:srgbClr val="ED7D3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886DC-4A3F-4C52-B1A7-4011B4763A63}"/>
              </a:ext>
            </a:extLst>
          </p:cNvPr>
          <p:cNvSpPr txBox="1"/>
          <p:nvPr/>
        </p:nvSpPr>
        <p:spPr>
          <a:xfrm>
            <a:off x="9961805" y="435395"/>
            <a:ext cx="116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입력형태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2DC17-D5C7-4F28-BDDA-85C8FB235DF9}"/>
              </a:ext>
            </a:extLst>
          </p:cNvPr>
          <p:cNvSpPr txBox="1"/>
          <p:nvPr/>
        </p:nvSpPr>
        <p:spPr>
          <a:xfrm>
            <a:off x="7799638" y="1567102"/>
            <a:ext cx="116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함수의 몸체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0229B2-24E8-463A-A93E-7F9068780ECA}"/>
              </a:ext>
            </a:extLst>
          </p:cNvPr>
          <p:cNvCxnSpPr>
            <a:stCxn id="9" idx="0"/>
            <a:endCxn id="13" idx="2"/>
          </p:cNvCxnSpPr>
          <p:nvPr/>
        </p:nvCxnSpPr>
        <p:spPr>
          <a:xfrm flipH="1" flipV="1">
            <a:off x="8724864" y="816208"/>
            <a:ext cx="256024" cy="1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CCAE59-E321-4B8C-BCCA-61BA2F2F6F1B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V="1">
            <a:off x="9565089" y="734457"/>
            <a:ext cx="0" cy="21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4B1C6B-D00E-415D-9DD8-5B957A2B576E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10274335" y="804727"/>
            <a:ext cx="269887" cy="14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DCE126-2CAC-4334-A71F-0F9707B61740}"/>
              </a:ext>
            </a:extLst>
          </p:cNvPr>
          <p:cNvSpPr txBox="1"/>
          <p:nvPr/>
        </p:nvSpPr>
        <p:spPr>
          <a:xfrm>
            <a:off x="8382055" y="4327182"/>
            <a:ext cx="3498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ko-KR" altLang="en-US" dirty="0">
                <a:solidFill>
                  <a:srgbClr val="FF0000"/>
                </a:solidFill>
              </a:rPr>
              <a:t>함수의 반환형과 </a:t>
            </a:r>
            <a:r>
              <a:rPr lang="en-US" altLang="ko-KR" dirty="0">
                <a:solidFill>
                  <a:srgbClr val="FF0000"/>
                </a:solidFill>
              </a:rPr>
              <a:t>return</a:t>
            </a:r>
            <a:r>
              <a:rPr lang="ko-KR" altLang="en-US" dirty="0">
                <a:solidFill>
                  <a:srgbClr val="FF0000"/>
                </a:solidFill>
              </a:rPr>
              <a:t>의 자료형이 같아야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FFEE3D0-3CC7-4651-B5C9-0788C7C03CA1}"/>
              </a:ext>
            </a:extLst>
          </p:cNvPr>
          <p:cNvSpPr/>
          <p:nvPr/>
        </p:nvSpPr>
        <p:spPr>
          <a:xfrm>
            <a:off x="10218745" y="1890267"/>
            <a:ext cx="225350" cy="241888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ABBD6C-6259-4274-A80E-8E04B171D34E}"/>
              </a:ext>
            </a:extLst>
          </p:cNvPr>
          <p:cNvCxnSpPr>
            <a:stCxn id="9" idx="2"/>
            <a:endCxn id="8" idx="3"/>
          </p:cNvCxnSpPr>
          <p:nvPr/>
        </p:nvCxnSpPr>
        <p:spPr>
          <a:xfrm>
            <a:off x="8980888" y="1258190"/>
            <a:ext cx="2098431" cy="45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7C33DF-78D8-40B2-8944-A9C9B9059EB9}"/>
              </a:ext>
            </a:extLst>
          </p:cNvPr>
          <p:cNvCxnSpPr>
            <a:cxnSpLocks/>
            <a:stCxn id="26" idx="3"/>
            <a:endCxn id="8" idx="3"/>
          </p:cNvCxnSpPr>
          <p:nvPr/>
        </p:nvCxnSpPr>
        <p:spPr>
          <a:xfrm flipV="1">
            <a:off x="10444095" y="1715211"/>
            <a:ext cx="635224" cy="2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A40499-855B-4C75-9078-95A73C193265}"/>
              </a:ext>
            </a:extLst>
          </p:cNvPr>
          <p:cNvSpPr txBox="1"/>
          <p:nvPr/>
        </p:nvSpPr>
        <p:spPr>
          <a:xfrm>
            <a:off x="11020781" y="1553628"/>
            <a:ext cx="1197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</a:t>
            </a:r>
            <a:r>
              <a:rPr lang="en-US" altLang="ko-KR" dirty="0"/>
              <a:t>!</a:t>
            </a:r>
            <a:r>
              <a:rPr lang="ko-KR" altLang="en-US" dirty="0"/>
              <a:t> 자료형이 같다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9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2FED-68A8-4BC6-A2BA-9ACEC5AB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재귀함수</a:t>
            </a:r>
            <a:r>
              <a:rPr lang="en-US" altLang="ko-KR" dirty="0"/>
              <a:t>(recursive function)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20524-E325-4D2B-9DA1-9E1B8D78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재귀함수</a:t>
            </a:r>
            <a:endParaRPr lang="en-US" altLang="ko-KR" dirty="0"/>
          </a:p>
          <a:p>
            <a:pPr lvl="1"/>
            <a:r>
              <a:rPr lang="ko-KR" altLang="en-US" dirty="0"/>
              <a:t>자기자신을 호출하는 함수</a:t>
            </a:r>
            <a:endParaRPr lang="en-US" altLang="ko-KR" dirty="0"/>
          </a:p>
          <a:p>
            <a:pPr lvl="1"/>
            <a:r>
              <a:rPr lang="ko-KR" altLang="en-US" dirty="0"/>
              <a:t>호출을 종료</a:t>
            </a:r>
            <a:r>
              <a:rPr lang="en-US" altLang="ko-KR" dirty="0"/>
              <a:t>(</a:t>
            </a:r>
            <a:r>
              <a:rPr lang="ko-KR" altLang="en-US" dirty="0"/>
              <a:t>탈출</a:t>
            </a:r>
            <a:r>
              <a:rPr lang="en-US" altLang="ko-KR" dirty="0"/>
              <a:t>!)</a:t>
            </a:r>
            <a:r>
              <a:rPr lang="ko-KR" altLang="en-US" dirty="0"/>
              <a:t>하는 시점이 반드시 필요</a:t>
            </a:r>
            <a:endParaRPr lang="en-US" altLang="ko-KR" dirty="0"/>
          </a:p>
          <a:p>
            <a:pPr lvl="1"/>
            <a:r>
              <a:rPr lang="en-US" dirty="0"/>
              <a:t>Recursive </a:t>
            </a:r>
            <a:r>
              <a:rPr lang="ko-KR" altLang="en-US" dirty="0"/>
              <a:t>함수가 다시 </a:t>
            </a:r>
            <a:r>
              <a:rPr lang="en-US" altLang="ko-KR" dirty="0"/>
              <a:t>recursive </a:t>
            </a:r>
            <a:r>
              <a:rPr lang="ko-KR" altLang="en-US" dirty="0"/>
              <a:t>함수를 호출하면 </a:t>
            </a:r>
            <a:r>
              <a:rPr lang="en-US" altLang="ko-KR" dirty="0"/>
              <a:t>recursive </a:t>
            </a:r>
            <a:r>
              <a:rPr lang="ko-KR" altLang="en-US" dirty="0"/>
              <a:t>함수의 복사본을 만들어서 실행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BD375-F1E3-4B1E-AE8B-72AA105B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05C31-7BD2-4C6E-869D-67110229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2FAFFC-F093-40D9-A4A8-675F8AB0C008}"/>
              </a:ext>
            </a:extLst>
          </p:cNvPr>
          <p:cNvSpPr/>
          <p:nvPr/>
        </p:nvSpPr>
        <p:spPr>
          <a:xfrm>
            <a:off x="2198605" y="3215949"/>
            <a:ext cx="60960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recursive(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num){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(num&lt;=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재귀탈출조건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탈출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"Recursive call! %d 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num);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recursive(num-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recursive(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377A2-67FC-429C-AC7C-1D7CD8F93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275" y="4331188"/>
            <a:ext cx="2145329" cy="8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45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2747-AC53-43C2-A553-B6D0F51F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재귀를 이용한 </a:t>
            </a:r>
            <a:r>
              <a:rPr lang="en-US" altLang="ko-KR" dirty="0"/>
              <a:t>factorial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B4E8-9A5D-46A1-99CD-ED77C842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Factorial: 3!=3*2*1</a:t>
            </a:r>
            <a:r>
              <a:rPr lang="ko-KR" altLang="en-US" dirty="0"/>
              <a:t>을 의미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824A1-59F6-4837-AA07-065B66DA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E0E04-D2BC-46C2-94AF-2C8F3AE5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0B5CC6-599C-4975-A1E4-DF67A96E9666}"/>
                  </a:ext>
                </a:extLst>
              </p:cNvPr>
              <p:cNvSpPr txBox="1"/>
              <p:nvPr/>
            </p:nvSpPr>
            <p:spPr>
              <a:xfrm>
                <a:off x="1487488" y="2666246"/>
                <a:ext cx="3600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n>
                          <a:solidFill>
                            <a:schemeClr val="tx1"/>
                          </a:solidFill>
                        </a:ln>
                        <a:latin typeface="Cambria Math" panose="02040503050406030204" pitchFamily="18" charset="0"/>
                      </a:rPr>
                      <m:t>𝑓𝑎𝑐𝑡𝑜𝑟𝑖𝑎𝑙</m:t>
                    </m:r>
                    <m:r>
                      <a:rPr lang="en-US" altLang="ko-KR" sz="2000" b="0" i="1" smtClean="0">
                        <a:ln>
                          <a:solidFill>
                            <a:schemeClr val="tx1"/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000" b="0" i="1" smtClean="0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ln>
                          <a:solidFill>
                            <a:schemeClr val="tx1"/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n>
                      <a:solidFill>
                        <a:schemeClr val="tx1"/>
                      </a:solidFill>
                    </a:ln>
                  </a:rPr>
                  <a:t>= </a:t>
                </a:r>
                <a:endParaRPr lang="ko-KR" altLang="en-US" sz="20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0B5CC6-599C-4975-A1E4-DF67A96E9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2666246"/>
                <a:ext cx="360040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7">
            <a:extLst>
              <a:ext uri="{FF2B5EF4-FFF2-40B4-BE49-F238E27FC236}">
                <a16:creationId xmlns:a16="http://schemas.microsoft.com/office/drawing/2014/main" id="{760BAE71-CC9B-40C8-9095-C7113B224327}"/>
              </a:ext>
            </a:extLst>
          </p:cNvPr>
          <p:cNvSpPr/>
          <p:nvPr/>
        </p:nvSpPr>
        <p:spPr>
          <a:xfrm>
            <a:off x="3566774" y="2503373"/>
            <a:ext cx="6624736" cy="7404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C9F8B24A-A979-4A90-A3A7-646BD2AAA4BD}"/>
              </a:ext>
            </a:extLst>
          </p:cNvPr>
          <p:cNvSpPr/>
          <p:nvPr/>
        </p:nvSpPr>
        <p:spPr>
          <a:xfrm>
            <a:off x="3719736" y="2344628"/>
            <a:ext cx="6336704" cy="1119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96CEC-BACA-4EC6-A55B-5C30B3EB8B21}"/>
              </a:ext>
            </a:extLst>
          </p:cNvPr>
          <p:cNvSpPr txBox="1"/>
          <p:nvPr/>
        </p:nvSpPr>
        <p:spPr>
          <a:xfrm>
            <a:off x="3719736" y="2503373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						if n = 0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079FC-57F2-4045-A478-0C7B7950D5F1}"/>
              </a:ext>
            </a:extLst>
          </p:cNvPr>
          <p:cNvSpPr txBox="1"/>
          <p:nvPr/>
        </p:nvSpPr>
        <p:spPr>
          <a:xfrm>
            <a:off x="3719736" y="2855769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 * (n – 1) * (n – 2) * . . . 3 * 2 * 1			if n = 0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2D6986-18B5-4848-861B-25BB2DA3EFE7}"/>
                  </a:ext>
                </a:extLst>
              </p:cNvPr>
              <p:cNvSpPr txBox="1"/>
              <p:nvPr/>
            </p:nvSpPr>
            <p:spPr>
              <a:xfrm>
                <a:off x="1487488" y="3872343"/>
                <a:ext cx="3600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n>
                          <a:solidFill>
                            <a:schemeClr val="tx1"/>
                          </a:solidFill>
                        </a:ln>
                        <a:latin typeface="Cambria Math" panose="02040503050406030204" pitchFamily="18" charset="0"/>
                      </a:rPr>
                      <m:t>𝑓𝑎𝑐𝑡𝑜𝑟𝑖𝑎𝑙</m:t>
                    </m:r>
                    <m:r>
                      <a:rPr lang="en-US" altLang="ko-KR" sz="2000" b="0" i="1" smtClean="0">
                        <a:ln>
                          <a:solidFill>
                            <a:schemeClr val="tx1"/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000" b="0" i="1" smtClean="0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ln>
                          <a:solidFill>
                            <a:schemeClr val="tx1"/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n>
                      <a:solidFill>
                        <a:schemeClr val="tx1"/>
                      </a:solidFill>
                    </a:ln>
                  </a:rPr>
                  <a:t>= </a:t>
                </a:r>
                <a:endParaRPr lang="ko-KR" altLang="en-US" sz="20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2D6986-18B5-4848-861B-25BB2DA3E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3872343"/>
                <a:ext cx="36004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8">
            <a:extLst>
              <a:ext uri="{FF2B5EF4-FFF2-40B4-BE49-F238E27FC236}">
                <a16:creationId xmlns:a16="http://schemas.microsoft.com/office/drawing/2014/main" id="{23C4D077-67B3-44FB-A1B7-62A7C6CB98E1}"/>
              </a:ext>
            </a:extLst>
          </p:cNvPr>
          <p:cNvSpPr/>
          <p:nvPr/>
        </p:nvSpPr>
        <p:spPr>
          <a:xfrm>
            <a:off x="3566774" y="3709470"/>
            <a:ext cx="6624736" cy="7404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9">
            <a:extLst>
              <a:ext uri="{FF2B5EF4-FFF2-40B4-BE49-F238E27FC236}">
                <a16:creationId xmlns:a16="http://schemas.microsoft.com/office/drawing/2014/main" id="{77A748B6-82A1-4605-BBC7-012E6F8B6F61}"/>
              </a:ext>
            </a:extLst>
          </p:cNvPr>
          <p:cNvSpPr/>
          <p:nvPr/>
        </p:nvSpPr>
        <p:spPr>
          <a:xfrm>
            <a:off x="3719736" y="3550725"/>
            <a:ext cx="6336704" cy="1119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78E7B-30BC-4875-BCB7-A75710F5D8D0}"/>
              </a:ext>
            </a:extLst>
          </p:cNvPr>
          <p:cNvSpPr txBox="1"/>
          <p:nvPr/>
        </p:nvSpPr>
        <p:spPr>
          <a:xfrm>
            <a:off x="3719736" y="370947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						if n = 0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086064-CA83-40C8-ADF5-F1238113E92C}"/>
              </a:ext>
            </a:extLst>
          </p:cNvPr>
          <p:cNvSpPr txBox="1"/>
          <p:nvPr/>
        </p:nvSpPr>
        <p:spPr>
          <a:xfrm>
            <a:off x="3719736" y="406186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 * factorial (n – 1) 					if n = 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3726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C613-C39D-4149-9427-8CDC3998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재귀를 이용한 </a:t>
            </a:r>
            <a:r>
              <a:rPr lang="en-US" altLang="ko-KR" dirty="0"/>
              <a:t>factorial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33ACF-688F-49E7-A55B-089486A1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0AA07-A053-4B51-8B76-14F6DB19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32</a:t>
            </a:fld>
            <a:endParaRPr lang="en-US"/>
          </a:p>
        </p:txBody>
      </p:sp>
      <p:sp>
        <p:nvSpPr>
          <p:cNvPr id="6" name="직사각형 34">
            <a:extLst>
              <a:ext uri="{FF2B5EF4-FFF2-40B4-BE49-F238E27FC236}">
                <a16:creationId xmlns:a16="http://schemas.microsoft.com/office/drawing/2014/main" id="{BAC12887-FEC3-4BE3-BCAD-EC6C07A34477}"/>
              </a:ext>
            </a:extLst>
          </p:cNvPr>
          <p:cNvSpPr/>
          <p:nvPr/>
        </p:nvSpPr>
        <p:spPr>
          <a:xfrm>
            <a:off x="4122257" y="5147906"/>
            <a:ext cx="3765688" cy="504056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 Black" panose="020B0A04020102020204" pitchFamily="34" charset="0"/>
              </a:rPr>
              <a:t>Factorial (0) = 1</a:t>
            </a:r>
            <a:endParaRPr lang="ko-KR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B9E3C714-8E9C-4399-A479-1F5DC9405EBD}"/>
              </a:ext>
            </a:extLst>
          </p:cNvPr>
          <p:cNvSpPr txBox="1">
            <a:spLocks/>
          </p:cNvSpPr>
          <p:nvPr/>
        </p:nvSpPr>
        <p:spPr>
          <a:xfrm>
            <a:off x="719137" y="151331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굴림" charset="-127"/>
              </a:rPr>
              <a:t>Factorial (3) Recursively</a:t>
            </a:r>
          </a:p>
          <a:p>
            <a:endParaRPr lang="ko-KR" altLang="en-US" dirty="0"/>
          </a:p>
        </p:txBody>
      </p:sp>
      <p:sp>
        <p:nvSpPr>
          <p:cNvPr id="8" name="직사각형 4">
            <a:extLst>
              <a:ext uri="{FF2B5EF4-FFF2-40B4-BE49-F238E27FC236}">
                <a16:creationId xmlns:a16="http://schemas.microsoft.com/office/drawing/2014/main" id="{16959DC9-A120-4111-852E-C5D3283C94C5}"/>
              </a:ext>
            </a:extLst>
          </p:cNvPr>
          <p:cNvSpPr/>
          <p:nvPr/>
        </p:nvSpPr>
        <p:spPr>
          <a:xfrm>
            <a:off x="1241937" y="2426574"/>
            <a:ext cx="446449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(3) = 3 * Factorial (2)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6">
            <a:extLst>
              <a:ext uri="{FF2B5EF4-FFF2-40B4-BE49-F238E27FC236}">
                <a16:creationId xmlns:a16="http://schemas.microsoft.com/office/drawing/2014/main" id="{C7FC4305-CDA3-4CFA-9DEC-7391719B5B06}"/>
              </a:ext>
            </a:extLst>
          </p:cNvPr>
          <p:cNvSpPr/>
          <p:nvPr/>
        </p:nvSpPr>
        <p:spPr>
          <a:xfrm>
            <a:off x="1241937" y="3341848"/>
            <a:ext cx="446449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(2) = 2 * Factorial (1)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7">
            <a:extLst>
              <a:ext uri="{FF2B5EF4-FFF2-40B4-BE49-F238E27FC236}">
                <a16:creationId xmlns:a16="http://schemas.microsoft.com/office/drawing/2014/main" id="{628AF0C9-75EC-4499-909D-A61052CD99C9}"/>
              </a:ext>
            </a:extLst>
          </p:cNvPr>
          <p:cNvSpPr/>
          <p:nvPr/>
        </p:nvSpPr>
        <p:spPr>
          <a:xfrm>
            <a:off x="1241937" y="4257123"/>
            <a:ext cx="446449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(1) = 1 * Factorial (0)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8">
            <a:extLst>
              <a:ext uri="{FF2B5EF4-FFF2-40B4-BE49-F238E27FC236}">
                <a16:creationId xmlns:a16="http://schemas.microsoft.com/office/drawing/2014/main" id="{A90AB636-D965-4958-8E32-3AD923B61D4C}"/>
              </a:ext>
            </a:extLst>
          </p:cNvPr>
          <p:cNvSpPr/>
          <p:nvPr/>
        </p:nvSpPr>
        <p:spPr>
          <a:xfrm>
            <a:off x="6570529" y="2426574"/>
            <a:ext cx="446449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(3) = 3 * 2 = 6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4EF7EF09-9B51-48A5-9039-42B935A933C5}"/>
              </a:ext>
            </a:extLst>
          </p:cNvPr>
          <p:cNvSpPr/>
          <p:nvPr/>
        </p:nvSpPr>
        <p:spPr>
          <a:xfrm>
            <a:off x="6570529" y="3341848"/>
            <a:ext cx="446449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(2) = 2 * 1 = 2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0">
            <a:extLst>
              <a:ext uri="{FF2B5EF4-FFF2-40B4-BE49-F238E27FC236}">
                <a16:creationId xmlns:a16="http://schemas.microsoft.com/office/drawing/2014/main" id="{DC9724C9-1064-47A8-8997-384FFD12E99C}"/>
              </a:ext>
            </a:extLst>
          </p:cNvPr>
          <p:cNvSpPr/>
          <p:nvPr/>
        </p:nvSpPr>
        <p:spPr>
          <a:xfrm>
            <a:off x="6570529" y="4257123"/>
            <a:ext cx="446449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(3) = 1 * 1 = 1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25">
            <a:extLst>
              <a:ext uri="{FF2B5EF4-FFF2-40B4-BE49-F238E27FC236}">
                <a16:creationId xmlns:a16="http://schemas.microsoft.com/office/drawing/2014/main" id="{1B232848-DDA5-4718-8B8C-7F0C91F51179}"/>
              </a:ext>
            </a:extLst>
          </p:cNvPr>
          <p:cNvGrpSpPr/>
          <p:nvPr/>
        </p:nvGrpSpPr>
        <p:grpSpPr>
          <a:xfrm>
            <a:off x="2066465" y="2714606"/>
            <a:ext cx="2520280" cy="627242"/>
            <a:chOff x="2023984" y="3212976"/>
            <a:chExt cx="2520280" cy="627242"/>
          </a:xfrm>
        </p:grpSpPr>
        <p:sp>
          <p:nvSpPr>
            <p:cNvPr id="15" name="이등변 삼각형 16">
              <a:extLst>
                <a:ext uri="{FF2B5EF4-FFF2-40B4-BE49-F238E27FC236}">
                  <a16:creationId xmlns:a16="http://schemas.microsoft.com/office/drawing/2014/main" id="{19527D1B-80A9-489D-99EC-2DD60A150C2F}"/>
                </a:ext>
              </a:extLst>
            </p:cNvPr>
            <p:cNvSpPr/>
            <p:nvPr/>
          </p:nvSpPr>
          <p:spPr>
            <a:xfrm flipV="1">
              <a:off x="2023984" y="3669878"/>
              <a:ext cx="144016" cy="170340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연결선: 꺾임 18">
              <a:extLst>
                <a:ext uri="{FF2B5EF4-FFF2-40B4-BE49-F238E27FC236}">
                  <a16:creationId xmlns:a16="http://schemas.microsoft.com/office/drawing/2014/main" id="{0CC9C1BC-AFAA-4114-ADE1-291498F7F24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rot="5400000" flipH="1" flipV="1">
              <a:off x="3235693" y="2361307"/>
              <a:ext cx="168870" cy="2448272"/>
            </a:xfrm>
            <a:prstGeom prst="bentConnector2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21">
              <a:extLst>
                <a:ext uri="{FF2B5EF4-FFF2-40B4-BE49-F238E27FC236}">
                  <a16:creationId xmlns:a16="http://schemas.microsoft.com/office/drawing/2014/main" id="{F0E2AC1A-3864-4805-B547-E4D1E19ECB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1824" y="3212976"/>
              <a:ext cx="0" cy="2880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530FBFEE-1EE7-4DA8-8CE8-C7C9E1589C26}"/>
              </a:ext>
            </a:extLst>
          </p:cNvPr>
          <p:cNvGrpSpPr/>
          <p:nvPr/>
        </p:nvGrpSpPr>
        <p:grpSpPr>
          <a:xfrm>
            <a:off x="2077161" y="3703851"/>
            <a:ext cx="2520280" cy="627242"/>
            <a:chOff x="2023984" y="3212976"/>
            <a:chExt cx="2520280" cy="627242"/>
          </a:xfrm>
        </p:grpSpPr>
        <p:sp>
          <p:nvSpPr>
            <p:cNvPr id="19" name="이등변 삼각형 27">
              <a:extLst>
                <a:ext uri="{FF2B5EF4-FFF2-40B4-BE49-F238E27FC236}">
                  <a16:creationId xmlns:a16="http://schemas.microsoft.com/office/drawing/2014/main" id="{6D339C96-8E34-459A-8A2C-AE4901A165B2}"/>
                </a:ext>
              </a:extLst>
            </p:cNvPr>
            <p:cNvSpPr/>
            <p:nvPr/>
          </p:nvSpPr>
          <p:spPr>
            <a:xfrm flipV="1">
              <a:off x="2023984" y="3669878"/>
              <a:ext cx="144016" cy="170340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연결선: 꺾임 28">
              <a:extLst>
                <a:ext uri="{FF2B5EF4-FFF2-40B4-BE49-F238E27FC236}">
                  <a16:creationId xmlns:a16="http://schemas.microsoft.com/office/drawing/2014/main" id="{5BB988F4-9A8D-4FCB-BF82-F3A0A4F4314F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rot="5400000" flipH="1" flipV="1">
              <a:off x="3235693" y="2361307"/>
              <a:ext cx="168870" cy="2448272"/>
            </a:xfrm>
            <a:prstGeom prst="bentConnector2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9">
              <a:extLst>
                <a:ext uri="{FF2B5EF4-FFF2-40B4-BE49-F238E27FC236}">
                  <a16:creationId xmlns:a16="http://schemas.microsoft.com/office/drawing/2014/main" id="{B977D651-81CE-49AC-9974-5A0476615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1824" y="3212976"/>
              <a:ext cx="0" cy="2880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30">
            <a:extLst>
              <a:ext uri="{FF2B5EF4-FFF2-40B4-BE49-F238E27FC236}">
                <a16:creationId xmlns:a16="http://schemas.microsoft.com/office/drawing/2014/main" id="{6B61CF34-18D3-4A67-AFFC-038BBFA17148}"/>
              </a:ext>
            </a:extLst>
          </p:cNvPr>
          <p:cNvGrpSpPr/>
          <p:nvPr/>
        </p:nvGrpSpPr>
        <p:grpSpPr>
          <a:xfrm flipH="1">
            <a:off x="4444921" y="4637282"/>
            <a:ext cx="1076491" cy="627242"/>
            <a:chOff x="2023984" y="3212976"/>
            <a:chExt cx="2520280" cy="627242"/>
          </a:xfrm>
        </p:grpSpPr>
        <p:sp>
          <p:nvSpPr>
            <p:cNvPr id="23" name="이등변 삼각형 31">
              <a:extLst>
                <a:ext uri="{FF2B5EF4-FFF2-40B4-BE49-F238E27FC236}">
                  <a16:creationId xmlns:a16="http://schemas.microsoft.com/office/drawing/2014/main" id="{19817830-5E69-409C-8709-4EE42429692D}"/>
                </a:ext>
              </a:extLst>
            </p:cNvPr>
            <p:cNvSpPr/>
            <p:nvPr/>
          </p:nvSpPr>
          <p:spPr>
            <a:xfrm flipV="1">
              <a:off x="2023984" y="3669878"/>
              <a:ext cx="144016" cy="170340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연결선: 꺾임 32">
              <a:extLst>
                <a:ext uri="{FF2B5EF4-FFF2-40B4-BE49-F238E27FC236}">
                  <a16:creationId xmlns:a16="http://schemas.microsoft.com/office/drawing/2014/main" id="{5E064927-DEF6-4BB4-99DF-51E0F68BD9F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rot="5400000" flipH="1" flipV="1">
              <a:off x="3235693" y="2361307"/>
              <a:ext cx="168870" cy="2448272"/>
            </a:xfrm>
            <a:prstGeom prst="bentConnector2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33">
              <a:extLst>
                <a:ext uri="{FF2B5EF4-FFF2-40B4-BE49-F238E27FC236}">
                  <a16:creationId xmlns:a16="http://schemas.microsoft.com/office/drawing/2014/main" id="{FC9A61FA-DEE3-4CEE-B16B-61A05C051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1824" y="3212976"/>
              <a:ext cx="0" cy="2880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35">
            <a:extLst>
              <a:ext uri="{FF2B5EF4-FFF2-40B4-BE49-F238E27FC236}">
                <a16:creationId xmlns:a16="http://schemas.microsoft.com/office/drawing/2014/main" id="{EE3E8685-9055-47A0-8B16-B32A66E54ED0}"/>
              </a:ext>
            </a:extLst>
          </p:cNvPr>
          <p:cNvGrpSpPr/>
          <p:nvPr/>
        </p:nvGrpSpPr>
        <p:grpSpPr>
          <a:xfrm flipH="1" flipV="1">
            <a:off x="6898179" y="4652253"/>
            <a:ext cx="2903136" cy="627242"/>
            <a:chOff x="2023984" y="3212976"/>
            <a:chExt cx="2520280" cy="627242"/>
          </a:xfrm>
          <a:solidFill>
            <a:srgbClr val="FFC000"/>
          </a:solidFill>
        </p:grpSpPr>
        <p:sp>
          <p:nvSpPr>
            <p:cNvPr id="27" name="이등변 삼각형 36">
              <a:extLst>
                <a:ext uri="{FF2B5EF4-FFF2-40B4-BE49-F238E27FC236}">
                  <a16:creationId xmlns:a16="http://schemas.microsoft.com/office/drawing/2014/main" id="{F67BA1B2-52EF-42ED-A63D-4EEE4DECA415}"/>
                </a:ext>
              </a:extLst>
            </p:cNvPr>
            <p:cNvSpPr/>
            <p:nvPr/>
          </p:nvSpPr>
          <p:spPr>
            <a:xfrm flipV="1">
              <a:off x="2023984" y="3669878"/>
              <a:ext cx="144016" cy="170340"/>
            </a:xfrm>
            <a:prstGeom prst="triangl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연결선: 꺾임 37">
              <a:extLst>
                <a:ext uri="{FF2B5EF4-FFF2-40B4-BE49-F238E27FC236}">
                  <a16:creationId xmlns:a16="http://schemas.microsoft.com/office/drawing/2014/main" id="{5CCC1FD7-EC41-4C4D-9E09-5F9922FE5F77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rot="5400000" flipH="1" flipV="1">
              <a:off x="3235693" y="2361307"/>
              <a:ext cx="168870" cy="2448272"/>
            </a:xfrm>
            <a:prstGeom prst="bentConnector2">
              <a:avLst/>
            </a:prstGeom>
            <a:grpFill/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38">
              <a:extLst>
                <a:ext uri="{FF2B5EF4-FFF2-40B4-BE49-F238E27FC236}">
                  <a16:creationId xmlns:a16="http://schemas.microsoft.com/office/drawing/2014/main" id="{F99D8E71-EA53-4008-A00E-2C23D8F60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1824" y="3212976"/>
              <a:ext cx="0" cy="288032"/>
            </a:xfrm>
            <a:prstGeom prst="line">
              <a:avLst/>
            </a:prstGeom>
            <a:grpFill/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47">
            <a:extLst>
              <a:ext uri="{FF2B5EF4-FFF2-40B4-BE49-F238E27FC236}">
                <a16:creationId xmlns:a16="http://schemas.microsoft.com/office/drawing/2014/main" id="{E14A4A64-3B7C-4DAD-82E9-8F4F1F242133}"/>
              </a:ext>
            </a:extLst>
          </p:cNvPr>
          <p:cNvGrpSpPr/>
          <p:nvPr/>
        </p:nvGrpSpPr>
        <p:grpSpPr>
          <a:xfrm>
            <a:off x="9635423" y="3737893"/>
            <a:ext cx="541497" cy="627242"/>
            <a:chOff x="9592942" y="4236263"/>
            <a:chExt cx="541497" cy="627242"/>
          </a:xfrm>
          <a:solidFill>
            <a:srgbClr val="FFC000"/>
          </a:solidFill>
        </p:grpSpPr>
        <p:sp>
          <p:nvSpPr>
            <p:cNvPr id="31" name="이등변 삼각형 40">
              <a:extLst>
                <a:ext uri="{FF2B5EF4-FFF2-40B4-BE49-F238E27FC236}">
                  <a16:creationId xmlns:a16="http://schemas.microsoft.com/office/drawing/2014/main" id="{DD356DB0-0DEA-4B6A-94AD-9865B1BEA530}"/>
                </a:ext>
              </a:extLst>
            </p:cNvPr>
            <p:cNvSpPr/>
            <p:nvPr/>
          </p:nvSpPr>
          <p:spPr>
            <a:xfrm>
              <a:off x="9592942" y="4236263"/>
              <a:ext cx="109150" cy="206558"/>
            </a:xfrm>
            <a:prstGeom prst="triangl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연결선: 꺾임 41">
              <a:extLst>
                <a:ext uri="{FF2B5EF4-FFF2-40B4-BE49-F238E27FC236}">
                  <a16:creationId xmlns:a16="http://schemas.microsoft.com/office/drawing/2014/main" id="{5DB894D7-DEFD-4A8C-9BED-F9CC2B838951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rot="16200000" flipH="1">
              <a:off x="9824652" y="4265685"/>
              <a:ext cx="132652" cy="486923"/>
            </a:xfrm>
            <a:prstGeom prst="bentConnector2">
              <a:avLst/>
            </a:prstGeom>
            <a:grpFill/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42">
              <a:extLst>
                <a:ext uri="{FF2B5EF4-FFF2-40B4-BE49-F238E27FC236}">
                  <a16:creationId xmlns:a16="http://schemas.microsoft.com/office/drawing/2014/main" id="{55466467-7168-42E8-8D59-BB6BF468C525}"/>
                </a:ext>
              </a:extLst>
            </p:cNvPr>
            <p:cNvCxnSpPr>
              <a:cxnSpLocks/>
            </p:cNvCxnSpPr>
            <p:nvPr/>
          </p:nvCxnSpPr>
          <p:spPr>
            <a:xfrm>
              <a:off x="10128538" y="4575473"/>
              <a:ext cx="0" cy="288032"/>
            </a:xfrm>
            <a:prstGeom prst="line">
              <a:avLst/>
            </a:prstGeom>
            <a:grpFill/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48">
            <a:extLst>
              <a:ext uri="{FF2B5EF4-FFF2-40B4-BE49-F238E27FC236}">
                <a16:creationId xmlns:a16="http://schemas.microsoft.com/office/drawing/2014/main" id="{55887264-2627-4F69-8D53-A45E698B2318}"/>
              </a:ext>
            </a:extLst>
          </p:cNvPr>
          <p:cNvGrpSpPr/>
          <p:nvPr/>
        </p:nvGrpSpPr>
        <p:grpSpPr>
          <a:xfrm>
            <a:off x="9605686" y="2857887"/>
            <a:ext cx="541497" cy="627242"/>
            <a:chOff x="9592942" y="4236263"/>
            <a:chExt cx="541497" cy="627242"/>
          </a:xfrm>
        </p:grpSpPr>
        <p:sp>
          <p:nvSpPr>
            <p:cNvPr id="35" name="이등변 삼각형 49">
              <a:extLst>
                <a:ext uri="{FF2B5EF4-FFF2-40B4-BE49-F238E27FC236}">
                  <a16:creationId xmlns:a16="http://schemas.microsoft.com/office/drawing/2014/main" id="{FE011F18-1ABD-4199-96A8-4872C28011E7}"/>
                </a:ext>
              </a:extLst>
            </p:cNvPr>
            <p:cNvSpPr/>
            <p:nvPr/>
          </p:nvSpPr>
          <p:spPr>
            <a:xfrm>
              <a:off x="9592942" y="4236263"/>
              <a:ext cx="109150" cy="206558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연결선: 꺾임 50">
              <a:extLst>
                <a:ext uri="{FF2B5EF4-FFF2-40B4-BE49-F238E27FC236}">
                  <a16:creationId xmlns:a16="http://schemas.microsoft.com/office/drawing/2014/main" id="{D30B1D4E-BF76-47B8-8EEC-087E546B5079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rot="16200000" flipH="1">
              <a:off x="9824652" y="4265685"/>
              <a:ext cx="132652" cy="486923"/>
            </a:xfrm>
            <a:prstGeom prst="bentConnector2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51">
              <a:extLst>
                <a:ext uri="{FF2B5EF4-FFF2-40B4-BE49-F238E27FC236}">
                  <a16:creationId xmlns:a16="http://schemas.microsoft.com/office/drawing/2014/main" id="{D498218E-2AA2-45DA-8C2F-A69CD4EBED6A}"/>
                </a:ext>
              </a:extLst>
            </p:cNvPr>
            <p:cNvCxnSpPr>
              <a:cxnSpLocks/>
            </p:cNvCxnSpPr>
            <p:nvPr/>
          </p:nvCxnSpPr>
          <p:spPr>
            <a:xfrm>
              <a:off x="10128538" y="4575473"/>
              <a:ext cx="0" cy="2880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982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5B27-2849-4150-8E15-0CD0FC71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재귀를 이용한 </a:t>
            </a:r>
            <a:r>
              <a:rPr lang="en-US" altLang="ko-KR" dirty="0"/>
              <a:t>factorial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ADC20-59AD-4489-89D2-C36E98013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</a:t>
            </a:r>
            <a:r>
              <a:rPr lang="ko-KR" altLang="en-US" dirty="0"/>
              <a:t>과 </a:t>
            </a:r>
            <a:r>
              <a:rPr lang="en-US" altLang="ko-KR" dirty="0"/>
              <a:t>recursion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1891D-2AE4-44C6-BF61-913F4A2F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22A48-8AAA-43AC-829C-43E81468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5AC9B-D69B-406A-A1EF-2676B35DD380}"/>
              </a:ext>
            </a:extLst>
          </p:cNvPr>
          <p:cNvSpPr txBox="1"/>
          <p:nvPr/>
        </p:nvSpPr>
        <p:spPr>
          <a:xfrm>
            <a:off x="964748" y="2515517"/>
            <a:ext cx="4875349" cy="280076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/* Calculate the factorial of a number using a loop */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factorial(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n){</a:t>
            </a:r>
          </a:p>
          <a:p>
            <a:r>
              <a:rPr lang="en-US" altLang="ko-KR" sz="1600" dirty="0"/>
              <a:t>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factn</a:t>
            </a:r>
            <a:r>
              <a:rPr lang="en-US" altLang="ko-KR" sz="1600" dirty="0"/>
              <a:t> = 1,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		</a:t>
            </a:r>
            <a:r>
              <a:rPr lang="en-US" altLang="ko-KR" sz="1600" dirty="0">
                <a:solidFill>
                  <a:srgbClr val="00B050"/>
                </a:solidFill>
              </a:rPr>
              <a:t>//local declarations</a:t>
            </a:r>
          </a:p>
          <a:p>
            <a:r>
              <a:rPr lang="en-US" altLang="ko-KR" sz="1600" dirty="0"/>
              <a:t>     </a:t>
            </a:r>
          </a:p>
          <a:p>
            <a:r>
              <a:rPr lang="en-US" altLang="ko-KR" sz="1600" dirty="0"/>
              <a:t>     for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=1;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&lt;=n;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</a:t>
            </a:r>
          </a:p>
          <a:p>
            <a:r>
              <a:rPr lang="en-US" altLang="ko-KR" sz="1600" dirty="0"/>
              <a:t>       	</a:t>
            </a:r>
            <a:r>
              <a:rPr lang="en-US" altLang="ko-KR" sz="1600" dirty="0" err="1"/>
              <a:t>factn</a:t>
            </a:r>
            <a:r>
              <a:rPr lang="en-US" altLang="ko-KR" sz="1600" dirty="0"/>
              <a:t> *=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 return </a:t>
            </a:r>
            <a:r>
              <a:rPr lang="en-US" altLang="ko-KR" sz="1600" dirty="0" err="1"/>
              <a:t>factn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} </a:t>
            </a:r>
            <a:r>
              <a:rPr lang="en-US" altLang="ko-KR" sz="1600" dirty="0">
                <a:solidFill>
                  <a:srgbClr val="00B050"/>
                </a:solidFill>
              </a:rPr>
              <a:t>//factorial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F3D02-A2BA-49FD-AD2A-1D650DEFCB4D}"/>
              </a:ext>
            </a:extLst>
          </p:cNvPr>
          <p:cNvSpPr txBox="1"/>
          <p:nvPr/>
        </p:nvSpPr>
        <p:spPr>
          <a:xfrm>
            <a:off x="6195245" y="2515517"/>
            <a:ext cx="4960168" cy="280076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/* Calculate the factorial of a number using recursion */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factorial(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n){</a:t>
            </a:r>
          </a:p>
          <a:p>
            <a:r>
              <a:rPr lang="en-US" altLang="ko-KR" sz="1600" dirty="0"/>
              <a:t>     </a:t>
            </a:r>
          </a:p>
          <a:p>
            <a:r>
              <a:rPr lang="en-US" altLang="ko-KR" sz="1600" dirty="0"/>
              <a:t>     </a:t>
            </a:r>
            <a:r>
              <a:rPr lang="en-US" altLang="ko-KR" sz="1600" dirty="0">
                <a:solidFill>
                  <a:srgbClr val="C00000"/>
                </a:solidFill>
              </a:rPr>
              <a:t>if (n ==0)</a:t>
            </a:r>
          </a:p>
          <a:p>
            <a:r>
              <a:rPr lang="en-US" altLang="ko-KR" sz="1600" dirty="0"/>
              <a:t>	return 1;</a:t>
            </a:r>
          </a:p>
          <a:p>
            <a:r>
              <a:rPr lang="en-US" altLang="ko-KR" sz="1600" dirty="0"/>
              <a:t>     else</a:t>
            </a:r>
          </a:p>
          <a:p>
            <a:r>
              <a:rPr lang="en-US" altLang="ko-KR" sz="1600" dirty="0"/>
              <a:t>	return (n* factorial (n-1));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} </a:t>
            </a:r>
            <a:r>
              <a:rPr lang="en-US" altLang="ko-KR" sz="1600" dirty="0">
                <a:solidFill>
                  <a:srgbClr val="00B050"/>
                </a:solidFill>
              </a:rPr>
              <a:t>//factorial</a:t>
            </a:r>
          </a:p>
          <a:p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10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F749-7F22-4AF5-8858-81CB29A9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재귀를 이용한 </a:t>
            </a:r>
            <a:r>
              <a:rPr lang="en-US" altLang="ko-KR" dirty="0"/>
              <a:t>factorial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2E29-3646-4B6C-923C-636566E72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DBFA7-197D-4C5D-87C6-BF2F0808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FD0BD-644D-4CAD-9964-7603A2D5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9BE4BA-1967-476D-AB0F-C244A0B8175D}"/>
              </a:ext>
            </a:extLst>
          </p:cNvPr>
          <p:cNvSpPr/>
          <p:nvPr/>
        </p:nvSpPr>
        <p:spPr>
          <a:xfrm>
            <a:off x="1318874" y="1048308"/>
            <a:ext cx="6096000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factorial(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(n ==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(n* factorial (n-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"1! = %d 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"2! = %d 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"3! = %d 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"4! = %d 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"9! = %d 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762686-B0EC-4019-9821-37AB7D1E2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88" y="4805185"/>
            <a:ext cx="1933620" cy="169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81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539E-FF75-43EF-8C80-92557D7D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재귀함수 실습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5DEFD-A3B5-4968-AC92-2606B87C82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피보나치 수열 구하기</a:t>
                </a:r>
                <a:endParaRPr lang="en-US" altLang="ko-KR" dirty="0"/>
              </a:p>
              <a:p>
                <a:pPr lvl="1"/>
                <a:r>
                  <a:rPr lang="en-US" dirty="0"/>
                  <a:t>1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5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8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13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…</a:t>
                </a:r>
              </a:p>
              <a:p>
                <a:pPr lvl="1"/>
                <a:r>
                  <a:rPr lang="en-US" dirty="0"/>
                  <a:t>N</a:t>
                </a:r>
                <a:r>
                  <a:rPr lang="ko-KR" altLang="en-US" dirty="0"/>
                  <a:t>항은 </a:t>
                </a:r>
                <a:r>
                  <a:rPr lang="en-US" altLang="ko-KR" dirty="0"/>
                  <a:t>n-1</a:t>
                </a:r>
                <a:r>
                  <a:rPr lang="ko-KR" altLang="en-US" dirty="0"/>
                  <a:t>항과 </a:t>
                </a:r>
                <a:r>
                  <a:rPr lang="en-US" altLang="ko-KR" dirty="0"/>
                  <a:t>n-2</a:t>
                </a:r>
                <a:r>
                  <a:rPr lang="ko-KR" altLang="en-US" dirty="0"/>
                  <a:t>항을 더한 것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5DEFD-A3B5-4968-AC92-2606B87C8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03DC6-F1CC-428F-9491-F6850A2F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7B655-F5D3-42AF-A367-18BAE736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B6838-42F5-4544-82CD-7190DA7A1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29" y="706716"/>
            <a:ext cx="1554922" cy="56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3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42EB-4208-459B-B344-3096613E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함수의 종류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021E-C61A-4621-BB18-62A1E60B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ko-KR" altLang="en-US" dirty="0"/>
              <a:t>함수</a:t>
            </a:r>
            <a:r>
              <a:rPr lang="en-US" altLang="ko-KR" dirty="0"/>
              <a:t>(library function)</a:t>
            </a:r>
          </a:p>
          <a:p>
            <a:pPr lvl="1"/>
            <a:r>
              <a:rPr lang="ko-KR" altLang="en-US" dirty="0"/>
              <a:t>시스템에서 미리 정의된 함수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 err="1"/>
              <a:t>printf</a:t>
            </a:r>
            <a:r>
              <a:rPr lang="en-US" altLang="ko-KR" dirty="0"/>
              <a:t>(), </a:t>
            </a:r>
            <a:r>
              <a:rPr lang="en-US" altLang="ko-KR" dirty="0" err="1"/>
              <a:t>scanf</a:t>
            </a:r>
            <a:r>
              <a:rPr lang="en-US" altLang="ko-KR" dirty="0"/>
              <a:t>(), </a:t>
            </a:r>
            <a:r>
              <a:rPr lang="en-US" altLang="ko-KR" dirty="0" err="1"/>
              <a:t>getchar</a:t>
            </a:r>
            <a:r>
              <a:rPr lang="en-US" altLang="ko-KR" dirty="0"/>
              <a:t>(), </a:t>
            </a:r>
            <a:r>
              <a:rPr lang="en-US" altLang="ko-KR" dirty="0" err="1"/>
              <a:t>putchar</a:t>
            </a:r>
            <a:r>
              <a:rPr lang="en-US" altLang="ko-KR" dirty="0"/>
              <a:t>() …</a:t>
            </a:r>
          </a:p>
          <a:p>
            <a:endParaRPr lang="en-US" dirty="0"/>
          </a:p>
          <a:p>
            <a:r>
              <a:rPr lang="ko-KR" altLang="en-US" dirty="0"/>
              <a:t>사용자 정의 함수</a:t>
            </a:r>
            <a:r>
              <a:rPr lang="en-US" altLang="ko-KR" dirty="0"/>
              <a:t>(user define function)</a:t>
            </a:r>
          </a:p>
          <a:p>
            <a:pPr lvl="1"/>
            <a:r>
              <a:rPr lang="ko-KR" altLang="en-US" dirty="0"/>
              <a:t>프로그래머가 만든 함수</a:t>
            </a:r>
            <a:endParaRPr lang="en-US" altLang="ko-KR" dirty="0"/>
          </a:p>
          <a:p>
            <a:pPr lvl="1"/>
            <a:r>
              <a:rPr lang="ko-KR" altLang="en-US" dirty="0"/>
              <a:t>함수를 사용하기 위한 단계</a:t>
            </a:r>
            <a:endParaRPr lang="en-US" altLang="ko-KR" dirty="0"/>
          </a:p>
          <a:p>
            <a:pPr lvl="2"/>
            <a:r>
              <a:rPr lang="ko-KR" altLang="en-US" dirty="0"/>
              <a:t>함수 선언</a:t>
            </a:r>
            <a:r>
              <a:rPr lang="en-US" altLang="ko-KR" dirty="0"/>
              <a:t>: </a:t>
            </a:r>
            <a:r>
              <a:rPr lang="ko-KR" altLang="en-US" dirty="0"/>
              <a:t>함수가 있다는 것을 알림</a:t>
            </a:r>
            <a:endParaRPr lang="en-US" altLang="ko-KR" dirty="0"/>
          </a:p>
          <a:p>
            <a:pPr lvl="2"/>
            <a:r>
              <a:rPr lang="ko-KR" altLang="en-US" dirty="0"/>
              <a:t>함수 정의</a:t>
            </a:r>
            <a:r>
              <a:rPr lang="en-US" altLang="ko-KR" dirty="0"/>
              <a:t>: </a:t>
            </a:r>
            <a:r>
              <a:rPr lang="ko-KR" altLang="en-US" dirty="0"/>
              <a:t>함수의 동작을 작성</a:t>
            </a:r>
            <a:endParaRPr lang="en-US" altLang="ko-KR" dirty="0"/>
          </a:p>
          <a:p>
            <a:pPr lvl="2"/>
            <a:r>
              <a:rPr lang="ko-KR" altLang="en-US" dirty="0"/>
              <a:t>함수 호출</a:t>
            </a:r>
            <a:r>
              <a:rPr lang="en-US" altLang="ko-KR" dirty="0"/>
              <a:t>: </a:t>
            </a:r>
            <a:r>
              <a:rPr lang="ko-KR" altLang="en-US" dirty="0"/>
              <a:t>함수의 사용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DED51-665B-443C-B806-7E7EDA43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58F31-1C20-4A67-B13E-B26E07AD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8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C972-3290-4B5D-8F97-6E2EC7D9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함수의 형태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E57B4-D8A2-4E8F-961D-D64CAF668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입력형태와 반환형에 따라서 </a:t>
            </a:r>
            <a:r>
              <a:rPr lang="en-US" altLang="ko-KR" dirty="0"/>
              <a:t>4</a:t>
            </a:r>
            <a:r>
              <a:rPr lang="ko-KR" altLang="en-US" dirty="0"/>
              <a:t>가지로 나누어짐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96CA6-7C12-4D63-8627-C009F489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A8F8D-AB19-470E-907D-A0C0E973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B0FF870-F308-4551-98BD-8D67CB814B04}"/>
              </a:ext>
            </a:extLst>
          </p:cNvPr>
          <p:cNvGrpSpPr/>
          <p:nvPr/>
        </p:nvGrpSpPr>
        <p:grpSpPr>
          <a:xfrm>
            <a:off x="1382253" y="1966188"/>
            <a:ext cx="3826793" cy="1419180"/>
            <a:chOff x="7094003" y="1639962"/>
            <a:chExt cx="3826793" cy="141918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FE655BC-ABD9-497B-99FF-616D59994D70}"/>
                </a:ext>
              </a:extLst>
            </p:cNvPr>
            <p:cNvGrpSpPr/>
            <p:nvPr/>
          </p:nvGrpSpPr>
          <p:grpSpPr>
            <a:xfrm>
              <a:off x="7094003" y="1639962"/>
              <a:ext cx="3826793" cy="1419180"/>
              <a:chOff x="7094003" y="1639962"/>
              <a:chExt cx="3826793" cy="141918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9C2B01-F2D7-43DE-A6AA-BDE8F355CA27}"/>
                  </a:ext>
                </a:extLst>
              </p:cNvPr>
              <p:cNvSpPr/>
              <p:nvPr/>
            </p:nvSpPr>
            <p:spPr>
              <a:xfrm>
                <a:off x="7177968" y="1981924"/>
                <a:ext cx="3339799" cy="107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pt-BR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Add(</a:t>
                </a:r>
                <a:r>
                  <a:rPr lang="pt-BR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pt-BR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num1, </a:t>
                </a:r>
                <a:r>
                  <a:rPr lang="pt-BR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pt-BR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num2){</a:t>
                </a:r>
              </a:p>
              <a:p>
                <a:r>
                  <a:rPr lang="pt-BR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pt-BR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pt-BR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result=num1+num2;</a:t>
                </a:r>
              </a:p>
              <a:p>
                <a:r>
                  <a:rPr lang="pt-BR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pt-BR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pt-BR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result;</a:t>
                </a:r>
              </a:p>
              <a:p>
                <a:r>
                  <a:rPr lang="pt-BR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pt-BR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FF2440-7155-414D-892D-70F67C248020}"/>
                  </a:ext>
                </a:extLst>
              </p:cNvPr>
              <p:cNvSpPr txBox="1"/>
              <p:nvPr/>
            </p:nvSpPr>
            <p:spPr>
              <a:xfrm>
                <a:off x="7094003" y="1639962"/>
                <a:ext cx="3826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Case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1: </a:t>
                </a:r>
                <a:r>
                  <a:rPr lang="ko-KR" altLang="en-US" dirty="0"/>
                  <a:t>반환 값 있음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전달 인자 있음</a:t>
                </a:r>
                <a:endParaRPr lang="en-US" dirty="0"/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15E28F5-39B1-48B1-84D0-0423AFE3D4C1}"/>
                </a:ext>
              </a:extLst>
            </p:cNvPr>
            <p:cNvSpPr/>
            <p:nvPr/>
          </p:nvSpPr>
          <p:spPr>
            <a:xfrm>
              <a:off x="7679227" y="2520533"/>
              <a:ext cx="1586116" cy="257443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C808C9E-F6A7-4EC0-8D83-83A6AB6D2033}"/>
                </a:ext>
              </a:extLst>
            </p:cNvPr>
            <p:cNvSpPr/>
            <p:nvPr/>
          </p:nvSpPr>
          <p:spPr>
            <a:xfrm>
              <a:off x="8139316" y="2041455"/>
              <a:ext cx="2018758" cy="257443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02F46AF-5BFB-4623-B622-4E315CEFF83A}"/>
                </a:ext>
              </a:extLst>
            </p:cNvPr>
            <p:cNvSpPr/>
            <p:nvPr/>
          </p:nvSpPr>
          <p:spPr>
            <a:xfrm>
              <a:off x="7261933" y="2047363"/>
              <a:ext cx="378291" cy="257443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6BEE18-B20A-40AF-81D1-549B9AED827D}"/>
              </a:ext>
            </a:extLst>
          </p:cNvPr>
          <p:cNvGrpSpPr/>
          <p:nvPr/>
        </p:nvGrpSpPr>
        <p:grpSpPr>
          <a:xfrm>
            <a:off x="6138072" y="1966188"/>
            <a:ext cx="5042743" cy="1169280"/>
            <a:chOff x="6688446" y="3201049"/>
            <a:chExt cx="5042743" cy="11692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52B10B-EFA2-484D-9ABD-1842389AE156}"/>
                </a:ext>
              </a:extLst>
            </p:cNvPr>
            <p:cNvSpPr/>
            <p:nvPr/>
          </p:nvSpPr>
          <p:spPr>
            <a:xfrm>
              <a:off x="6815386" y="3508555"/>
              <a:ext cx="4915803" cy="8617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ShowAddresult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num){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덧셈결과 출력</a:t>
              </a:r>
              <a:r>
                <a:rPr lang="en-US" altLang="ko-KR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: %</a:t>
              </a:r>
              <a:r>
                <a:rPr lang="en-US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d\n"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num);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B9F918-C69E-4692-86DC-E960D5EC0A2C}"/>
                </a:ext>
              </a:extLst>
            </p:cNvPr>
            <p:cNvSpPr txBox="1"/>
            <p:nvPr/>
          </p:nvSpPr>
          <p:spPr>
            <a:xfrm>
              <a:off x="6688446" y="3201049"/>
              <a:ext cx="4497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Case</a:t>
              </a:r>
              <a:r>
                <a:rPr lang="ko-KR" altLang="en-US" dirty="0"/>
                <a:t> </a:t>
              </a:r>
              <a:r>
                <a:rPr lang="en-US" altLang="ko-KR" dirty="0"/>
                <a:t>2: </a:t>
              </a:r>
              <a:r>
                <a:rPr lang="ko-KR" altLang="en-US" dirty="0"/>
                <a:t>반환 값 없음</a:t>
              </a:r>
              <a:r>
                <a:rPr lang="en-US" altLang="ko-KR" dirty="0"/>
                <a:t>, </a:t>
              </a:r>
              <a:r>
                <a:rPr lang="ko-KR" altLang="en-US" dirty="0"/>
                <a:t>전달 인자 있음</a:t>
              </a:r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4957D29-66FE-46F8-98B8-ADCB63D34F48}"/>
                </a:ext>
              </a:extLst>
            </p:cNvPr>
            <p:cNvSpPr/>
            <p:nvPr/>
          </p:nvSpPr>
          <p:spPr>
            <a:xfrm>
              <a:off x="6867933" y="3564132"/>
              <a:ext cx="533940" cy="257443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74E84CE-B0A2-43A8-A493-0DB49FE9964B}"/>
                </a:ext>
              </a:extLst>
            </p:cNvPr>
            <p:cNvSpPr/>
            <p:nvPr/>
          </p:nvSpPr>
          <p:spPr>
            <a:xfrm>
              <a:off x="8998101" y="3552571"/>
              <a:ext cx="813281" cy="257443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E8DD50-0132-4BF3-9CAF-5BAD2662C198}"/>
              </a:ext>
            </a:extLst>
          </p:cNvPr>
          <p:cNvSpPr txBox="1"/>
          <p:nvPr/>
        </p:nvSpPr>
        <p:spPr>
          <a:xfrm>
            <a:off x="5384018" y="3695261"/>
            <a:ext cx="469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</a:t>
            </a:r>
            <a:r>
              <a:rPr lang="ko-KR" altLang="en-US" dirty="0"/>
              <a:t>이 없는 경우 반드시 </a:t>
            </a:r>
            <a:r>
              <a:rPr lang="en-US" altLang="ko-KR" dirty="0"/>
              <a:t>void</a:t>
            </a:r>
            <a:r>
              <a:rPr lang="ko-KR" altLang="en-US" dirty="0"/>
              <a:t>라고 작성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4F73CD-C202-4A01-B5CC-1A07394263D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972219" y="2457993"/>
            <a:ext cx="345340" cy="131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8D9473-6C40-47C5-A61C-FA3DDD3E8DA5}"/>
              </a:ext>
            </a:extLst>
          </p:cNvPr>
          <p:cNvSpPr txBox="1"/>
          <p:nvPr/>
        </p:nvSpPr>
        <p:spPr>
          <a:xfrm>
            <a:off x="3752367" y="5918838"/>
            <a:ext cx="498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입력형태</a:t>
            </a:r>
            <a:r>
              <a:rPr lang="en-US" altLang="ko-KR" dirty="0"/>
              <a:t>(</a:t>
            </a:r>
            <a:r>
              <a:rPr lang="ko-KR" altLang="en-US" dirty="0"/>
              <a:t>전달인자</a:t>
            </a:r>
            <a:r>
              <a:rPr lang="en-US" altLang="ko-KR" dirty="0"/>
              <a:t>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없는 경우 </a:t>
            </a:r>
            <a:r>
              <a:rPr lang="en-US" altLang="ko-KR" dirty="0"/>
              <a:t>void</a:t>
            </a:r>
            <a:r>
              <a:rPr lang="ko-KR" altLang="en-US" dirty="0"/>
              <a:t> 생략 가능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DA4EC6-1161-400E-B436-838BC946A631}"/>
              </a:ext>
            </a:extLst>
          </p:cNvPr>
          <p:cNvGrpSpPr/>
          <p:nvPr/>
        </p:nvGrpSpPr>
        <p:grpSpPr>
          <a:xfrm>
            <a:off x="1382253" y="4067497"/>
            <a:ext cx="4204306" cy="1837020"/>
            <a:chOff x="1581058" y="4455689"/>
            <a:chExt cx="4204306" cy="183702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EF3EF8-D2D8-46AC-865C-26D20DA18E9B}"/>
                </a:ext>
              </a:extLst>
            </p:cNvPr>
            <p:cNvSpPr/>
            <p:nvPr/>
          </p:nvSpPr>
          <p:spPr>
            <a:xfrm>
              <a:off x="1649046" y="4779145"/>
              <a:ext cx="2684603" cy="1354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ReadNum(){</a:t>
              </a:r>
            </a:p>
            <a:p>
              <a:r>
                <a:rPr lang="pt-B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pt-BR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num;</a:t>
              </a:r>
            </a:p>
            <a:p>
              <a:r>
                <a:rPr lang="pt-B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scanf(</a:t>
              </a:r>
              <a:r>
                <a:rPr lang="pt-BR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"%d"</a:t>
              </a:r>
              <a:r>
                <a:rPr lang="pt-B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,&amp;num);</a:t>
              </a:r>
            </a:p>
            <a:p>
              <a:r>
                <a:rPr lang="pt-B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pt-BR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num;</a:t>
              </a:r>
            </a:p>
            <a:p>
              <a:r>
                <a:rPr lang="pt-B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5FE2ADE-173D-4B66-9FF3-0431CD62F2BE}"/>
                </a:ext>
              </a:extLst>
            </p:cNvPr>
            <p:cNvSpPr/>
            <p:nvPr/>
          </p:nvSpPr>
          <p:spPr>
            <a:xfrm>
              <a:off x="1687764" y="4819742"/>
              <a:ext cx="444107" cy="257443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DBAA1A4-31A5-4FE9-8BBB-10E7EEFB0E8A}"/>
                </a:ext>
              </a:extLst>
            </p:cNvPr>
            <p:cNvSpPr/>
            <p:nvPr/>
          </p:nvSpPr>
          <p:spPr>
            <a:xfrm>
              <a:off x="2169023" y="5560306"/>
              <a:ext cx="1237225" cy="257443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ED6F97-163B-4ED4-A13D-444CDDB1AE1E}"/>
                </a:ext>
              </a:extLst>
            </p:cNvPr>
            <p:cNvSpPr txBox="1"/>
            <p:nvPr/>
          </p:nvSpPr>
          <p:spPr>
            <a:xfrm>
              <a:off x="1581058" y="4455689"/>
              <a:ext cx="4204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Case</a:t>
              </a:r>
              <a:r>
                <a:rPr lang="ko-KR" altLang="en-US" dirty="0"/>
                <a:t> </a:t>
              </a:r>
              <a:r>
                <a:rPr lang="en-US" altLang="ko-KR" dirty="0"/>
                <a:t>3:</a:t>
              </a:r>
              <a:r>
                <a:rPr lang="ko-KR" altLang="en-US" dirty="0"/>
                <a:t> 반환 값 있음</a:t>
              </a:r>
              <a:r>
                <a:rPr lang="en-US" altLang="ko-KR" dirty="0"/>
                <a:t>, </a:t>
              </a:r>
              <a:r>
                <a:rPr lang="ko-KR" altLang="en-US" dirty="0"/>
                <a:t>전달 인자 없음</a:t>
              </a:r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DA4025F-1599-47C7-A980-619732908C15}"/>
                </a:ext>
              </a:extLst>
            </p:cNvPr>
            <p:cNvSpPr/>
            <p:nvPr/>
          </p:nvSpPr>
          <p:spPr>
            <a:xfrm>
              <a:off x="2991347" y="4834541"/>
              <a:ext cx="215553" cy="257443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5296426-33D5-4F4A-8AFD-EDA3A383B14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3099124" y="5091984"/>
              <a:ext cx="2308727" cy="1200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93691B4-9FA9-4334-8665-41C636454FC6}"/>
              </a:ext>
            </a:extLst>
          </p:cNvPr>
          <p:cNvGrpSpPr/>
          <p:nvPr/>
        </p:nvGrpSpPr>
        <p:grpSpPr>
          <a:xfrm>
            <a:off x="5834717" y="4189765"/>
            <a:ext cx="5484776" cy="1729073"/>
            <a:chOff x="6246413" y="4502904"/>
            <a:chExt cx="5484776" cy="17290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3ECB8C-C720-4EFD-AF74-3C35F220E23D}"/>
                </a:ext>
              </a:extLst>
            </p:cNvPr>
            <p:cNvSpPr/>
            <p:nvPr/>
          </p:nvSpPr>
          <p:spPr>
            <a:xfrm>
              <a:off x="6322794" y="4819742"/>
              <a:ext cx="5408395" cy="10772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ko-KR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HowToUseThisProg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){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두 개의 정수 입력</a:t>
              </a:r>
              <a:r>
                <a:rPr lang="en-US" altLang="ko-KR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! </a:t>
              </a:r>
              <a:r>
                <a:rPr lang="ko-KR" altLang="en-US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덧셈 결과 출력</a:t>
              </a:r>
              <a:r>
                <a:rPr lang="en-US" altLang="ko-KR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\n"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두 개의 정수를 입력하세요</a:t>
              </a:r>
              <a:r>
                <a:rPr lang="en-US" altLang="ko-KR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. \n"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6943F7-285B-4C78-BF1A-CE643BE8C913}"/>
                </a:ext>
              </a:extLst>
            </p:cNvPr>
            <p:cNvSpPr txBox="1"/>
            <p:nvPr/>
          </p:nvSpPr>
          <p:spPr>
            <a:xfrm>
              <a:off x="6246413" y="4502904"/>
              <a:ext cx="4531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Case</a:t>
              </a:r>
              <a:r>
                <a:rPr lang="ko-KR" altLang="en-US" dirty="0"/>
                <a:t> </a:t>
              </a:r>
              <a:r>
                <a:rPr lang="en-US" altLang="ko-KR" dirty="0"/>
                <a:t>4:</a:t>
              </a:r>
              <a:r>
                <a:rPr lang="ko-KR" altLang="en-US" dirty="0"/>
                <a:t> 반환 값 없음</a:t>
              </a:r>
              <a:r>
                <a:rPr lang="en-US" altLang="ko-KR" dirty="0"/>
                <a:t>, </a:t>
              </a:r>
              <a:r>
                <a:rPr lang="ko-KR" altLang="en-US" dirty="0"/>
                <a:t>전달 인자 없음</a:t>
              </a:r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E3FEFDD-371D-4061-98FC-0D0D7492D10D}"/>
                </a:ext>
              </a:extLst>
            </p:cNvPr>
            <p:cNvSpPr/>
            <p:nvPr/>
          </p:nvSpPr>
          <p:spPr>
            <a:xfrm>
              <a:off x="6406884" y="4872236"/>
              <a:ext cx="533940" cy="257443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B6AD32C-724A-468C-ACE4-862E453E959F}"/>
                </a:ext>
              </a:extLst>
            </p:cNvPr>
            <p:cNvSpPr/>
            <p:nvPr/>
          </p:nvSpPr>
          <p:spPr>
            <a:xfrm>
              <a:off x="8835499" y="4866876"/>
              <a:ext cx="503516" cy="257443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EE7137E-5A96-43C1-B78E-C26993B0255E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6658109" y="5124319"/>
              <a:ext cx="2236982" cy="1107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A228DF-65D3-445E-9D1F-B68C5FDBD7A6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876791" y="3975125"/>
            <a:ext cx="118397" cy="71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2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6765-551C-47B9-BCDC-BD38E9BB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함수의 동작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A29C-09E8-4DC3-A89B-875807E1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84EC5-209B-42F2-9CEB-04045EDC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E0A9C-3B61-46EF-9D22-C2AF5E8A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</a:t>
            </a:fld>
            <a:endParaRPr lang="en-US"/>
          </a:p>
        </p:txBody>
      </p:sp>
      <p:sp>
        <p:nvSpPr>
          <p:cNvPr id="6" name="사각형: 잘린 한쪽 모서리 6">
            <a:extLst>
              <a:ext uri="{FF2B5EF4-FFF2-40B4-BE49-F238E27FC236}">
                <a16:creationId xmlns:a16="http://schemas.microsoft.com/office/drawing/2014/main" id="{4A292255-FE43-48E1-A1DB-4F64404D047B}"/>
              </a:ext>
            </a:extLst>
          </p:cNvPr>
          <p:cNvSpPr/>
          <p:nvPr/>
        </p:nvSpPr>
        <p:spPr>
          <a:xfrm>
            <a:off x="1803845" y="1947073"/>
            <a:ext cx="3368056" cy="2774121"/>
          </a:xfrm>
          <a:prstGeom prst="snip1Rect">
            <a:avLst>
              <a:gd name="adj" fmla="val 1007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3">
            <a:extLst>
              <a:ext uri="{FF2B5EF4-FFF2-40B4-BE49-F238E27FC236}">
                <a16:creationId xmlns:a16="http://schemas.microsoft.com/office/drawing/2014/main" id="{BB65AE69-9416-4377-9AD3-6A876F20AC95}"/>
              </a:ext>
            </a:extLst>
          </p:cNvPr>
          <p:cNvGrpSpPr/>
          <p:nvPr/>
        </p:nvGrpSpPr>
        <p:grpSpPr>
          <a:xfrm>
            <a:off x="6521518" y="1947073"/>
            <a:ext cx="3701633" cy="2126049"/>
            <a:chOff x="6205162" y="3247167"/>
            <a:chExt cx="3368056" cy="3111300"/>
          </a:xfrm>
          <a:solidFill>
            <a:schemeClr val="bg2"/>
          </a:solidFill>
        </p:grpSpPr>
        <p:sp>
          <p:nvSpPr>
            <p:cNvPr id="8" name="사각형: 잘린 한쪽 모서리 13">
              <a:extLst>
                <a:ext uri="{FF2B5EF4-FFF2-40B4-BE49-F238E27FC236}">
                  <a16:creationId xmlns:a16="http://schemas.microsoft.com/office/drawing/2014/main" id="{C7E8CCA4-82DE-4C7E-972F-70E377676CEB}"/>
                </a:ext>
              </a:extLst>
            </p:cNvPr>
            <p:cNvSpPr/>
            <p:nvPr/>
          </p:nvSpPr>
          <p:spPr>
            <a:xfrm>
              <a:off x="6205162" y="3247167"/>
              <a:ext cx="3368056" cy="3111300"/>
            </a:xfrm>
            <a:prstGeom prst="snip1Rect">
              <a:avLst>
                <a:gd name="adj" fmla="val 1007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14">
              <a:extLst>
                <a:ext uri="{FF2B5EF4-FFF2-40B4-BE49-F238E27FC236}">
                  <a16:creationId xmlns:a16="http://schemas.microsoft.com/office/drawing/2014/main" id="{E337DEE4-3B99-4A19-9498-D605E34B586E}"/>
                </a:ext>
              </a:extLst>
            </p:cNvPr>
            <p:cNvSpPr/>
            <p:nvPr/>
          </p:nvSpPr>
          <p:spPr>
            <a:xfrm>
              <a:off x="9303659" y="3247167"/>
              <a:ext cx="269559" cy="357679"/>
            </a:xfrm>
            <a:prstGeom prst="rtTriangle">
              <a:avLst/>
            </a:prstGeom>
            <a:grpFill/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CFFE6E-5731-4CA5-8F4C-E72FF795F8C9}"/>
                </a:ext>
              </a:extLst>
            </p:cNvPr>
            <p:cNvSpPr txBox="1"/>
            <p:nvPr/>
          </p:nvSpPr>
          <p:spPr>
            <a:xfrm>
              <a:off x="6270013" y="3592652"/>
              <a:ext cx="3303205" cy="21619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 lang="en-US" altLang="ko-K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greeting</a:t>
              </a:r>
              <a:r>
                <a:rPr lang="en-US" altLang="ko-K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( </a:t>
              </a:r>
              <a:r>
                <a:rPr lang="en-US" altLang="ko-KR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 ) </a:t>
              </a:r>
            </a:p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ko-KR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printf</a:t>
              </a:r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 ( “Hello  world!”) ;</a:t>
              </a:r>
            </a:p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ko-KR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 ;</a:t>
              </a:r>
            </a:p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}   </a:t>
              </a:r>
              <a:r>
                <a:rPr lang="en-US" altLang="ko-K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 /  greeting</a:t>
              </a:r>
              <a:endPara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직선 화살표 연결선 5">
            <a:extLst>
              <a:ext uri="{FF2B5EF4-FFF2-40B4-BE49-F238E27FC236}">
                <a16:creationId xmlns:a16="http://schemas.microsoft.com/office/drawing/2014/main" id="{22CE0903-3E81-4E9E-B4E1-B807364D146B}"/>
              </a:ext>
            </a:extLst>
          </p:cNvPr>
          <p:cNvCxnSpPr/>
          <p:nvPr/>
        </p:nvCxnSpPr>
        <p:spPr>
          <a:xfrm>
            <a:off x="4540149" y="2920994"/>
            <a:ext cx="0" cy="6228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8">
            <a:extLst>
              <a:ext uri="{FF2B5EF4-FFF2-40B4-BE49-F238E27FC236}">
                <a16:creationId xmlns:a16="http://schemas.microsoft.com/office/drawing/2014/main" id="{BD22C7A9-AA16-4CC6-A8F0-343A7064DC7C}"/>
              </a:ext>
            </a:extLst>
          </p:cNvPr>
          <p:cNvCxnSpPr>
            <a:cxnSpLocks/>
          </p:cNvCxnSpPr>
          <p:nvPr/>
        </p:nvCxnSpPr>
        <p:spPr>
          <a:xfrm>
            <a:off x="4540149" y="3953486"/>
            <a:ext cx="0" cy="119975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73524E-C510-4C9C-A64D-0D265692AF95}"/>
              </a:ext>
            </a:extLst>
          </p:cNvPr>
          <p:cNvSpPr txBox="1"/>
          <p:nvPr/>
        </p:nvSpPr>
        <p:spPr>
          <a:xfrm>
            <a:off x="3317828" y="515324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Back to Operating System</a:t>
            </a:r>
            <a:endParaRPr lang="ko-KR" altLang="en-US" b="1" dirty="0"/>
          </a:p>
        </p:txBody>
      </p:sp>
      <p:cxnSp>
        <p:nvCxnSpPr>
          <p:cNvPr id="14" name="직선 화살표 연결선 22">
            <a:extLst>
              <a:ext uri="{FF2B5EF4-FFF2-40B4-BE49-F238E27FC236}">
                <a16:creationId xmlns:a16="http://schemas.microsoft.com/office/drawing/2014/main" id="{585C1ADA-B4CE-411D-899B-64C3B9606BF8}"/>
              </a:ext>
            </a:extLst>
          </p:cNvPr>
          <p:cNvCxnSpPr>
            <a:cxnSpLocks/>
          </p:cNvCxnSpPr>
          <p:nvPr/>
        </p:nvCxnSpPr>
        <p:spPr>
          <a:xfrm flipV="1">
            <a:off x="4975445" y="2505382"/>
            <a:ext cx="1634852" cy="11884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25">
            <a:extLst>
              <a:ext uri="{FF2B5EF4-FFF2-40B4-BE49-F238E27FC236}">
                <a16:creationId xmlns:a16="http://schemas.microsoft.com/office/drawing/2014/main" id="{D69314FD-E9E5-4122-99AA-F9334F1DC29F}"/>
              </a:ext>
            </a:extLst>
          </p:cNvPr>
          <p:cNvCxnSpPr>
            <a:cxnSpLocks/>
          </p:cNvCxnSpPr>
          <p:nvPr/>
        </p:nvCxnSpPr>
        <p:spPr>
          <a:xfrm flipH="1">
            <a:off x="5135088" y="3392109"/>
            <a:ext cx="1303236" cy="38697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27">
            <a:extLst>
              <a:ext uri="{FF2B5EF4-FFF2-40B4-BE49-F238E27FC236}">
                <a16:creationId xmlns:a16="http://schemas.microsoft.com/office/drawing/2014/main" id="{19B44DB8-271E-473C-AF57-7C2B4F399D1D}"/>
              </a:ext>
            </a:extLst>
          </p:cNvPr>
          <p:cNvCxnSpPr>
            <a:cxnSpLocks/>
          </p:cNvCxnSpPr>
          <p:nvPr/>
        </p:nvCxnSpPr>
        <p:spPr>
          <a:xfrm>
            <a:off x="6438324" y="2769277"/>
            <a:ext cx="0" cy="46313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29">
            <a:extLst>
              <a:ext uri="{FF2B5EF4-FFF2-40B4-BE49-F238E27FC236}">
                <a16:creationId xmlns:a16="http://schemas.microsoft.com/office/drawing/2014/main" id="{A791BAB1-5A47-455E-92E3-4867267441AB}"/>
              </a:ext>
            </a:extLst>
          </p:cNvPr>
          <p:cNvCxnSpPr>
            <a:cxnSpLocks/>
          </p:cNvCxnSpPr>
          <p:nvPr/>
        </p:nvCxnSpPr>
        <p:spPr>
          <a:xfrm>
            <a:off x="8212557" y="3709937"/>
            <a:ext cx="0" cy="6512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30">
            <a:extLst>
              <a:ext uri="{FF2B5EF4-FFF2-40B4-BE49-F238E27FC236}">
                <a16:creationId xmlns:a16="http://schemas.microsoft.com/office/drawing/2014/main" id="{1E130841-C34B-4BD4-BC35-D1071EA71D34}"/>
              </a:ext>
            </a:extLst>
          </p:cNvPr>
          <p:cNvGrpSpPr/>
          <p:nvPr/>
        </p:nvGrpSpPr>
        <p:grpSpPr>
          <a:xfrm>
            <a:off x="7721571" y="4400161"/>
            <a:ext cx="1267010" cy="762397"/>
            <a:chOff x="7211675" y="5666335"/>
            <a:chExt cx="1585791" cy="1086077"/>
          </a:xfrm>
        </p:grpSpPr>
        <p:sp>
          <p:nvSpPr>
            <p:cNvPr id="19" name="직사각형 32">
              <a:extLst>
                <a:ext uri="{FF2B5EF4-FFF2-40B4-BE49-F238E27FC236}">
                  <a16:creationId xmlns:a16="http://schemas.microsoft.com/office/drawing/2014/main" id="{7B71C75F-52CF-453B-9BEC-9337D22BB4CC}"/>
                </a:ext>
              </a:extLst>
            </p:cNvPr>
            <p:cNvSpPr/>
            <p:nvPr/>
          </p:nvSpPr>
          <p:spPr>
            <a:xfrm>
              <a:off x="7779456" y="6521220"/>
              <a:ext cx="450228" cy="191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33">
              <a:extLst>
                <a:ext uri="{FF2B5EF4-FFF2-40B4-BE49-F238E27FC236}">
                  <a16:creationId xmlns:a16="http://schemas.microsoft.com/office/drawing/2014/main" id="{7C605920-8293-4D55-9BE9-CEC67D076D14}"/>
                </a:ext>
              </a:extLst>
            </p:cNvPr>
            <p:cNvSpPr/>
            <p:nvPr/>
          </p:nvSpPr>
          <p:spPr>
            <a:xfrm>
              <a:off x="7211675" y="5666335"/>
              <a:ext cx="1585791" cy="893996"/>
            </a:xfrm>
            <a:prstGeom prst="roundRect">
              <a:avLst>
                <a:gd name="adj" fmla="val 694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34">
              <a:extLst>
                <a:ext uri="{FF2B5EF4-FFF2-40B4-BE49-F238E27FC236}">
                  <a16:creationId xmlns:a16="http://schemas.microsoft.com/office/drawing/2014/main" id="{ED4C8AFC-34B1-4823-9082-B789C1E45F72}"/>
                </a:ext>
              </a:extLst>
            </p:cNvPr>
            <p:cNvSpPr/>
            <p:nvPr/>
          </p:nvSpPr>
          <p:spPr>
            <a:xfrm>
              <a:off x="7271607" y="5723801"/>
              <a:ext cx="1465926" cy="797418"/>
            </a:xfrm>
            <a:prstGeom prst="roundRect">
              <a:avLst>
                <a:gd name="adj" fmla="val 694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latin typeface="Abadi" panose="020B0604020202020204" pitchFamily="34" charset="0"/>
              </a:endParaRPr>
            </a:p>
          </p:txBody>
        </p:sp>
        <p:sp>
          <p:nvSpPr>
            <p:cNvPr id="22" name="직사각형 35">
              <a:extLst>
                <a:ext uri="{FF2B5EF4-FFF2-40B4-BE49-F238E27FC236}">
                  <a16:creationId xmlns:a16="http://schemas.microsoft.com/office/drawing/2014/main" id="{0E6C89B6-E1FD-4723-A278-46CF496AD9C8}"/>
                </a:ext>
              </a:extLst>
            </p:cNvPr>
            <p:cNvSpPr/>
            <p:nvPr/>
          </p:nvSpPr>
          <p:spPr>
            <a:xfrm>
              <a:off x="7381899" y="6710373"/>
              <a:ext cx="1245342" cy="420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794369-233A-4F79-B414-6E0378E8962E}"/>
                </a:ext>
              </a:extLst>
            </p:cNvPr>
            <p:cNvSpPr txBox="1"/>
            <p:nvPr/>
          </p:nvSpPr>
          <p:spPr>
            <a:xfrm>
              <a:off x="7267475" y="5754890"/>
              <a:ext cx="1465926" cy="372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Arial Black" panose="020B0A04020102020204" pitchFamily="34" charset="0"/>
                </a:rPr>
                <a:t>Hello World!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4" name="직사각형 594943">
            <a:extLst>
              <a:ext uri="{FF2B5EF4-FFF2-40B4-BE49-F238E27FC236}">
                <a16:creationId xmlns:a16="http://schemas.microsoft.com/office/drawing/2014/main" id="{DB7B766B-EEA8-43AD-803A-133EA9469722}"/>
              </a:ext>
            </a:extLst>
          </p:cNvPr>
          <p:cNvSpPr/>
          <p:nvPr/>
        </p:nvSpPr>
        <p:spPr>
          <a:xfrm>
            <a:off x="1785503" y="2324372"/>
            <a:ext cx="3368051" cy="567138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7">
            <a:extLst>
              <a:ext uri="{FF2B5EF4-FFF2-40B4-BE49-F238E27FC236}">
                <a16:creationId xmlns:a16="http://schemas.microsoft.com/office/drawing/2014/main" id="{D726F964-E9CC-48C6-9912-F491837E4524}"/>
              </a:ext>
            </a:extLst>
          </p:cNvPr>
          <p:cNvSpPr/>
          <p:nvPr/>
        </p:nvSpPr>
        <p:spPr>
          <a:xfrm>
            <a:off x="4902342" y="1947073"/>
            <a:ext cx="269559" cy="357679"/>
          </a:xfrm>
          <a:prstGeom prst="rtTriangle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40">
            <a:extLst>
              <a:ext uri="{FF2B5EF4-FFF2-40B4-BE49-F238E27FC236}">
                <a16:creationId xmlns:a16="http://schemas.microsoft.com/office/drawing/2014/main" id="{D16A698E-9289-4035-B35F-91C574974593}"/>
              </a:ext>
            </a:extLst>
          </p:cNvPr>
          <p:cNvSpPr/>
          <p:nvPr/>
        </p:nvSpPr>
        <p:spPr>
          <a:xfrm>
            <a:off x="1767037" y="3535337"/>
            <a:ext cx="3368051" cy="243742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46529D-24C9-4ACC-AF33-DC47D4EC497B}"/>
              </a:ext>
            </a:extLst>
          </p:cNvPr>
          <p:cNvSpPr txBox="1"/>
          <p:nvPr/>
        </p:nvSpPr>
        <p:spPr>
          <a:xfrm>
            <a:off x="1868696" y="2292560"/>
            <a:ext cx="3303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/  Function Declaration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greeting  ( 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) ;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int  main  ( void 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/  Statements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greeting (  ) ;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ko-KR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/ call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0 ;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 /  main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7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8AF2-F88D-4461-9BCD-667E2B1A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사용 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4483-02B7-4102-A0F8-4B861A73B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BDAB4-E34B-4D5F-96B6-A0D9CE99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C6350-E5E4-40C7-9DD8-0B82A3C6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63BA8-7E39-4300-99A9-D9858A767F4A}"/>
              </a:ext>
            </a:extLst>
          </p:cNvPr>
          <p:cNvSpPr/>
          <p:nvPr/>
        </p:nvSpPr>
        <p:spPr>
          <a:xfrm>
            <a:off x="924873" y="1130812"/>
            <a:ext cx="9896612" cy="5109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multiply(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num1,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num2);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multiplier, multiplicand, product;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 two integers: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d%d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&amp;multiplier, &amp;multiplicand);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product = multiply (multiplier, multiplicand);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"product of %d &amp; %d is 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multiplier, multiplicand, product);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//main</a:t>
            </a:r>
          </a:p>
          <a:p>
            <a:endParaRPr lang="en-US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multiply ( 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num1, 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num2){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(num1 * num2);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//multiply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CECCA1-5390-4A1B-86D0-12DF6E4B805D}"/>
              </a:ext>
            </a:extLst>
          </p:cNvPr>
          <p:cNvSpPr/>
          <p:nvPr/>
        </p:nvSpPr>
        <p:spPr>
          <a:xfrm>
            <a:off x="966404" y="1625118"/>
            <a:ext cx="3709604" cy="351026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85CE2F-9B3C-4BD8-AE3D-5D69246C517A}"/>
              </a:ext>
            </a:extLst>
          </p:cNvPr>
          <p:cNvSpPr/>
          <p:nvPr/>
        </p:nvSpPr>
        <p:spPr>
          <a:xfrm>
            <a:off x="966404" y="5057369"/>
            <a:ext cx="3978290" cy="862396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81E01-C5AD-4657-B10E-F41FA2B30A35}"/>
              </a:ext>
            </a:extLst>
          </p:cNvPr>
          <p:cNvSpPr txBox="1"/>
          <p:nvPr/>
        </p:nvSpPr>
        <p:spPr>
          <a:xfrm>
            <a:off x="4810351" y="1625118"/>
            <a:ext cx="476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함수 선언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컴파일러에게 함수가 있다는 것을 알려줌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D5C95-56DA-4F91-A995-AA351A6F95D1}"/>
              </a:ext>
            </a:extLst>
          </p:cNvPr>
          <p:cNvSpPr txBox="1"/>
          <p:nvPr/>
        </p:nvSpPr>
        <p:spPr>
          <a:xfrm>
            <a:off x="4986225" y="4984418"/>
            <a:ext cx="3674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함수 정의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함수가 어떤 동작을 할지 정의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실제 함수의 몸체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A64057-7180-4E7B-892B-2EFD69D9FE74}"/>
              </a:ext>
            </a:extLst>
          </p:cNvPr>
          <p:cNvSpPr/>
          <p:nvPr/>
        </p:nvSpPr>
        <p:spPr>
          <a:xfrm>
            <a:off x="2423231" y="3525871"/>
            <a:ext cx="4211585" cy="403029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FAA99-8801-44ED-9980-BA992D21598F}"/>
              </a:ext>
            </a:extLst>
          </p:cNvPr>
          <p:cNvSpPr txBox="1"/>
          <p:nvPr/>
        </p:nvSpPr>
        <p:spPr>
          <a:xfrm>
            <a:off x="6745751" y="3362191"/>
            <a:ext cx="476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함수 호출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함수를 사용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95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F8AD-0257-4633-BDC6-2C25699D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사용 예시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2D352-C890-486A-9E6E-3177D6BD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BBBB8-935F-440A-9C11-5D74BA64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686BF-FE51-43E1-8B82-301F4A0E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2EBC9-1241-4D6E-A118-274891E165D6}"/>
              </a:ext>
            </a:extLst>
          </p:cNvPr>
          <p:cNvSpPr/>
          <p:nvPr/>
        </p:nvSpPr>
        <p:spPr>
          <a:xfrm>
            <a:off x="2797010" y="1163450"/>
            <a:ext cx="6096000" cy="335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Add(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num1,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num2){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num1+num2;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result;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result = Add(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덧셈결과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1: %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d 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result);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result = Add(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덧셈결과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2: %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d 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result);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451D7-A2FB-45E2-87AB-751BA96B0AA2}"/>
              </a:ext>
            </a:extLst>
          </p:cNvPr>
          <p:cNvSpPr/>
          <p:nvPr/>
        </p:nvSpPr>
        <p:spPr>
          <a:xfrm>
            <a:off x="2855875" y="1453639"/>
            <a:ext cx="3141535" cy="79305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9905C-941D-40B4-A697-7FEE5DC7D178}"/>
              </a:ext>
            </a:extLst>
          </p:cNvPr>
          <p:cNvSpPr/>
          <p:nvPr/>
        </p:nvSpPr>
        <p:spPr>
          <a:xfrm>
            <a:off x="3328965" y="2896650"/>
            <a:ext cx="2014425" cy="275581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E8B592-ECD2-45E1-B673-E9C646027B34}"/>
              </a:ext>
            </a:extLst>
          </p:cNvPr>
          <p:cNvSpPr/>
          <p:nvPr/>
        </p:nvSpPr>
        <p:spPr>
          <a:xfrm>
            <a:off x="3328964" y="3414127"/>
            <a:ext cx="2014425" cy="275581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1C92F-415B-46BC-B27B-CEEC48567CB3}"/>
              </a:ext>
            </a:extLst>
          </p:cNvPr>
          <p:cNvSpPr txBox="1"/>
          <p:nvPr/>
        </p:nvSpPr>
        <p:spPr>
          <a:xfrm>
            <a:off x="5997410" y="1480836"/>
            <a:ext cx="139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함수 정의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B3132-75F6-4053-B6F7-3C944E36C353}"/>
              </a:ext>
            </a:extLst>
          </p:cNvPr>
          <p:cNvSpPr txBox="1"/>
          <p:nvPr/>
        </p:nvSpPr>
        <p:spPr>
          <a:xfrm>
            <a:off x="5466538" y="2849774"/>
            <a:ext cx="139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함수 호출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61863-785E-43D3-A23A-6B27EA24DA97}"/>
              </a:ext>
            </a:extLst>
          </p:cNvPr>
          <p:cNvSpPr txBox="1"/>
          <p:nvPr/>
        </p:nvSpPr>
        <p:spPr>
          <a:xfrm>
            <a:off x="5466538" y="3367251"/>
            <a:ext cx="139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함수 호출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33D40B-CE31-41F4-A08B-2B156986BDC6}"/>
              </a:ext>
            </a:extLst>
          </p:cNvPr>
          <p:cNvSpPr txBox="1"/>
          <p:nvPr/>
        </p:nvSpPr>
        <p:spPr>
          <a:xfrm>
            <a:off x="2470180" y="4728011"/>
            <a:ext cx="741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선언이 반드시 필요한 것은 아님</a:t>
            </a:r>
            <a:endParaRPr lang="en-US" altLang="ko-KR" dirty="0"/>
          </a:p>
          <a:p>
            <a:r>
              <a:rPr lang="ko-KR" altLang="en-US" dirty="0"/>
              <a:t>함수의 정의가 함수 호출 전에 있다면</a:t>
            </a:r>
            <a:r>
              <a:rPr lang="en-US" altLang="ko-KR" dirty="0"/>
              <a:t>, </a:t>
            </a:r>
            <a:r>
              <a:rPr lang="ko-KR" altLang="en-US" dirty="0"/>
              <a:t>호출 가능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3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594F-9C96-443F-B6AF-900E878E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</a:t>
            </a:r>
            <a:r>
              <a:rPr lang="en-US" altLang="ko-KR" dirty="0"/>
              <a:t>-return</a:t>
            </a:r>
            <a:r>
              <a:rPr lang="ko-KR" altLang="en-US" dirty="0"/>
              <a:t>의 활용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48B8-9359-48AF-B6C4-26EFD467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Retrun</a:t>
            </a:r>
            <a:r>
              <a:rPr lang="ko-KR" altLang="en-US" dirty="0"/>
              <a:t>의 의미</a:t>
            </a:r>
            <a:endParaRPr lang="en-US" dirty="0"/>
          </a:p>
          <a:p>
            <a:pPr lvl="1"/>
            <a:r>
              <a:rPr lang="ko-KR" altLang="en-US" dirty="0"/>
              <a:t>함수의 종료</a:t>
            </a:r>
            <a:endParaRPr lang="en-US" altLang="ko-KR" dirty="0"/>
          </a:p>
          <a:p>
            <a:pPr lvl="1"/>
            <a:r>
              <a:rPr lang="ko-KR" altLang="en-US" dirty="0"/>
              <a:t>값의 반환</a:t>
            </a:r>
            <a:endParaRPr lang="en-US" dirty="0"/>
          </a:p>
          <a:p>
            <a:r>
              <a:rPr lang="en-US" dirty="0"/>
              <a:t>Return</a:t>
            </a:r>
            <a:r>
              <a:rPr lang="ko-KR" altLang="en-US" dirty="0"/>
              <a:t>은 반드시 하나의 값으로 이루어 져야 함</a:t>
            </a:r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76CBA-232B-4DAE-B638-E48187AA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B0A92-69E9-448B-85C8-54AEAD4A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C140E-43CC-49C7-8628-274D118C3B25}"/>
              </a:ext>
            </a:extLst>
          </p:cNvPr>
          <p:cNvSpPr txBox="1"/>
          <p:nvPr/>
        </p:nvSpPr>
        <p:spPr>
          <a:xfrm>
            <a:off x="1737792" y="2915195"/>
            <a:ext cx="780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0;</a:t>
            </a:r>
          </a:p>
          <a:p>
            <a:r>
              <a:rPr lang="en-US" dirty="0"/>
              <a:t>return x+a+12; =&gt; </a:t>
            </a:r>
            <a:r>
              <a:rPr lang="ko-KR" altLang="en-US" dirty="0"/>
              <a:t>수식이 </a:t>
            </a:r>
            <a:r>
              <a:rPr lang="en-US" altLang="ko-KR" dirty="0"/>
              <a:t>return</a:t>
            </a:r>
            <a:r>
              <a:rPr lang="ko-KR" altLang="en-US" dirty="0"/>
              <a:t>에 있는 경우 수식의 결과를 되돌려 줌</a:t>
            </a:r>
            <a:endParaRPr lang="en-US" dirty="0"/>
          </a:p>
        </p:txBody>
      </p:sp>
      <p:graphicFrame>
        <p:nvGraphicFramePr>
          <p:cNvPr id="7" name="Group 31">
            <a:extLst>
              <a:ext uri="{FF2B5EF4-FFF2-40B4-BE49-F238E27FC236}">
                <a16:creationId xmlns:a16="http://schemas.microsoft.com/office/drawing/2014/main" id="{EF4CC371-505F-4046-8272-BCC3C30F6E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13509"/>
              </p:ext>
            </p:extLst>
          </p:nvPr>
        </p:nvGraphicFramePr>
        <p:xfrm>
          <a:off x="1877049" y="3716719"/>
          <a:ext cx="5400675" cy="2305051"/>
        </p:xfrm>
        <a:graphic>
          <a:graphicData uri="http://schemas.openxmlformats.org/drawingml/2006/table">
            <a:tbl>
              <a:tblPr/>
              <a:tblGrid>
                <a:gridCol w="270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return 0 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return status ; 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변수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return i &gt; j ?  i : j ; 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조건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삼항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연산자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return ; 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j-ea"/>
                          <a:ea typeface="+mj-ea"/>
                        </a:rPr>
                        <a:t>Void type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j-ea"/>
                          <a:ea typeface="+mj-ea"/>
                        </a:rPr>
                        <a:t>에 사용 반드시 필요하지는 않음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474BFCD-E697-49CC-895E-2850629D40B8}"/>
              </a:ext>
            </a:extLst>
          </p:cNvPr>
          <p:cNvSpPr/>
          <p:nvPr/>
        </p:nvSpPr>
        <p:spPr>
          <a:xfrm>
            <a:off x="8043645" y="3716719"/>
            <a:ext cx="381650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Noreturntype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num){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(num&lt;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86305-6C0B-41CF-9D08-06572E0AF507}"/>
              </a:ext>
            </a:extLst>
          </p:cNvPr>
          <p:cNvSpPr txBox="1"/>
          <p:nvPr/>
        </p:nvSpPr>
        <p:spPr>
          <a:xfrm>
            <a:off x="8019908" y="4879926"/>
            <a:ext cx="381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함수를 종료의 의미만 가진 </a:t>
            </a:r>
            <a:r>
              <a:rPr lang="en-US" altLang="ko-KR" dirty="0"/>
              <a:t>return </a:t>
            </a:r>
            <a:r>
              <a:rPr lang="ko-KR" altLang="en-US" dirty="0"/>
              <a:t>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8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15084</TotalTime>
  <Words>1678</Words>
  <Application>Microsoft Office PowerPoint</Application>
  <PresentationFormat>Widescreen</PresentationFormat>
  <Paragraphs>609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Abadi</vt:lpstr>
      <vt:lpstr>Arial</vt:lpstr>
      <vt:lpstr>Arial Black</vt:lpstr>
      <vt:lpstr>Calibri</vt:lpstr>
      <vt:lpstr>Calibri Light</vt:lpstr>
      <vt:lpstr>Cambria Math</vt:lpstr>
      <vt:lpstr>Consolas</vt:lpstr>
      <vt:lpstr>Office Theme</vt:lpstr>
      <vt:lpstr>C프로그래밍2</vt:lpstr>
      <vt:lpstr>함수(function)</vt:lpstr>
      <vt:lpstr>함수(function)</vt:lpstr>
      <vt:lpstr>함수의 종류</vt:lpstr>
      <vt:lpstr>함수의 형태</vt:lpstr>
      <vt:lpstr>함수의 동작</vt:lpstr>
      <vt:lpstr>함수 사용 예시</vt:lpstr>
      <vt:lpstr>함수 사용 예시2</vt:lpstr>
      <vt:lpstr>함수-return의 활용</vt:lpstr>
      <vt:lpstr>함수 예시</vt:lpstr>
      <vt:lpstr>함수의 기본 자료형</vt:lpstr>
      <vt:lpstr>다중 인자 함수(Multi parameter)</vt:lpstr>
      <vt:lpstr>다중 인자 함수(multi parameter)</vt:lpstr>
      <vt:lpstr>다중 인자 함수 예시</vt:lpstr>
      <vt:lpstr>함수 호출</vt:lpstr>
      <vt:lpstr>함수 호출 예시</vt:lpstr>
      <vt:lpstr>함수 호출 오류 찾기</vt:lpstr>
      <vt:lpstr>함수 실습</vt:lpstr>
      <vt:lpstr>함수 실습2</vt:lpstr>
      <vt:lpstr>함수 실습3</vt:lpstr>
      <vt:lpstr>함수에서 인수 전달</vt:lpstr>
      <vt:lpstr>Call by value 예시</vt:lpstr>
      <vt:lpstr>지역(local)/전역(global) 변수</vt:lpstr>
      <vt:lpstr>지역변수(local variable)</vt:lpstr>
      <vt:lpstr>전역변수(global variable)</vt:lpstr>
      <vt:lpstr>전역/지역변수</vt:lpstr>
      <vt:lpstr>Static 지역변수</vt:lpstr>
      <vt:lpstr>Static 지역변수- 실습</vt:lpstr>
      <vt:lpstr>함수를 이용한 반복-재귀(recursion)</vt:lpstr>
      <vt:lpstr>재귀함수(recursive function)</vt:lpstr>
      <vt:lpstr>재귀를 이용한 factorial</vt:lpstr>
      <vt:lpstr>재귀를 이용한 factorial</vt:lpstr>
      <vt:lpstr>재귀를 이용한 factorial</vt:lpstr>
      <vt:lpstr>재귀를 이용한 factorial</vt:lpstr>
      <vt:lpstr>재귀함수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C프로그래밍</dc:title>
  <dc:creator>nara sori</dc:creator>
  <cp:lastModifiedBy>nara sori</cp:lastModifiedBy>
  <cp:revision>480</cp:revision>
  <dcterms:created xsi:type="dcterms:W3CDTF">2019-09-14T05:33:52Z</dcterms:created>
  <dcterms:modified xsi:type="dcterms:W3CDTF">2019-10-07T21:52:41Z</dcterms:modified>
</cp:coreProperties>
</file>