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81" r:id="rId13"/>
    <p:sldId id="283" r:id="rId14"/>
    <p:sldId id="284" r:id="rId15"/>
    <p:sldId id="285" r:id="rId16"/>
    <p:sldId id="286" r:id="rId17"/>
    <p:sldId id="287" r:id="rId18"/>
    <p:sldId id="289" r:id="rId19"/>
    <p:sldId id="290" r:id="rId20"/>
    <p:sldId id="291" r:id="rId21"/>
    <p:sldId id="292" r:id="rId22"/>
    <p:sldId id="293" r:id="rId23"/>
    <p:sldId id="295" r:id="rId24"/>
    <p:sldId id="296" r:id="rId25"/>
    <p:sldId id="297" r:id="rId26"/>
    <p:sldId id="298" r:id="rId27"/>
    <p:sldId id="301" r:id="rId28"/>
    <p:sldId id="299" r:id="rId29"/>
    <p:sldId id="302" r:id="rId30"/>
    <p:sldId id="303" r:id="rId31"/>
    <p:sldId id="304" r:id="rId32"/>
    <p:sldId id="306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305" r:id="rId44"/>
    <p:sldId id="308" r:id="rId45"/>
    <p:sldId id="309" r:id="rId46"/>
    <p:sldId id="307" r:id="rId47"/>
    <p:sldId id="310" r:id="rId48"/>
    <p:sldId id="316" r:id="rId49"/>
    <p:sldId id="314" r:id="rId50"/>
    <p:sldId id="312" r:id="rId51"/>
    <p:sldId id="311" r:id="rId52"/>
    <p:sldId id="315" r:id="rId53"/>
    <p:sldId id="313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8000"/>
    <a:srgbClr val="0000FF"/>
    <a:srgbClr val="ED7D31"/>
    <a:srgbClr val="0070C0"/>
    <a:srgbClr val="EFAE2B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2858-DC23-4C69-BE0F-A110DC45589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AAAD0-7532-4D49-94E7-EEFBB56F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0046-E501-49ED-874D-B859E5A1F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73708-7F39-42D5-9FB7-99FB8D930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C7DF-7024-46BE-B212-89FD1946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6AF-8F9F-4334-899B-F933CB304BD3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E058-7538-48A6-A0DB-BA784641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85CD-414C-404C-BE95-71FB0BAF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A3A6-DA5F-4990-B8CD-939FA9FB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0FF6-98C4-4F5D-A3F0-35398E7B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769E-CDF3-4F49-84DD-0DD53D68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6A5F-3BA7-4637-AD31-24DD1FDC24F0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4431-4A25-4845-9F84-45C8F21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5A9D-B7B2-416F-8815-87B3F462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F0B2-D072-4621-8107-1EA51B4C7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8F069-B0CF-4372-8990-6764EECB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AD53-1085-49DD-A4FB-45A1E3B4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8CBB-AEE2-46DF-8122-8206A6C50A68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FBD0-48DA-45B0-84D6-838BD816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2A716-9E6B-4771-B9B0-D2A40A55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CC55-C6EC-4D5C-806B-A775EF20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CF27-2688-4FA2-B203-6CD190CC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A57E-F63E-417E-BD97-C4EB6937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6B7B-DB1B-4F5D-9F50-8A9DDD8D3336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ED69-ABAF-4E1D-B567-7612EC37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1F6C-DC1F-463C-9F94-C0F3032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1AB9-AFF7-4A66-84E9-57D38009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61DA-87AB-47DC-812C-D69898A3F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6DAA-CE24-490F-9FFC-64717154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841-9CF4-4F43-9569-CDB7DC96927F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3919-0B57-4C2F-8697-14594AF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CE5C-CB3B-4DE0-A8FD-6AB0884A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369-3D3C-4FBB-B589-571C40DF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AE72-6888-413F-BFC5-B7AFC0664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137AD-21A9-4480-A8C4-7B3F67E2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3C01-D796-4B18-899B-87D2D061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DE1-6BF9-4886-9366-23868217CAD0}" type="datetime1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CB4CC-738F-4967-AFED-F7A2D575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24857-2D0E-42ED-8973-296F4D63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927B-65DB-470B-A3AE-8E60CE48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DFED-A604-451F-8010-D7F84947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F5AF6-B06E-484E-8333-D8BA0F6B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BDC4-1C3B-44CF-92EE-29C6EC543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C13C5-AF36-415C-A2EA-EF75841A7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EFC7A-72B6-48BC-AECE-341B3E3A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D87-D56E-4F39-9160-AF521E0B71E9}" type="datetime1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6FAA4-16F4-41BB-8751-A05A991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52F6A-8688-4074-8806-DEFDB997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9345-4C9A-444F-8F4A-04742AD7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2A174-B149-4B3E-A0FB-C50DBA79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91C-D651-4A73-9919-189A00CCB0B4}" type="datetime1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E628B-EB36-4C2B-B2FE-06D620B1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1CF5-BDF3-413E-8909-CB0A1CD0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79F0C-8761-45AA-9D84-52CD9721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936-C32C-462D-99AB-6AF3C4A61495}" type="datetime1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D1D19-7EE5-489E-A289-57C381A0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6B581-7B9E-4445-91DF-67B5759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0824-7EFE-4AE5-9135-076F8532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6774-4A9E-4979-8293-FA59E59C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0F463-08C3-4B3A-8DB0-0BDEE0B55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270F-0915-423B-B1A6-C599D09A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1E00-F426-49AB-B0AC-1561223D8705}" type="datetime1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E0FC4-2DAF-42E0-BDA7-81F31089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01EAD-0B94-4C51-B9D5-24F83855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D439-7570-42AB-9E7C-0CA446FF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A2213-775E-4D99-A107-15CFA2ED4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D983A-37F4-440E-B850-FA27FA9C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A3EA-C098-416F-8B76-392084AD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325-71D0-4585-8F57-9EDA072C2575}" type="datetime1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F5D3-9FC6-405A-853D-2296470A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0018-C6F6-4996-A42C-0D36CD18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5102D-B023-4946-B9B8-94062485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C9F9-ADAC-4302-AF1F-5A300342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4447"/>
            <a:ext cx="10515600" cy="5052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1484-D374-433D-AAA9-936B44CD8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3E91-D518-42B6-BBDA-ADFABA9A310A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DBF4-E5F1-4714-9327-3CAFEC428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A302-032A-4503-B37C-B52366CA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8431" y="5950800"/>
            <a:ext cx="566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CF585-ECBA-462C-B43F-7B52CB8324A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2739" y="6221667"/>
            <a:ext cx="1322233" cy="542415"/>
          </a:xfrm>
          <a:prstGeom prst="rect">
            <a:avLst/>
          </a:prstGeom>
        </p:spPr>
      </p:pic>
      <p:pic>
        <p:nvPicPr>
          <p:cNvPr id="1026" name="Picture 2" descr="Signature">
            <a:extLst>
              <a:ext uri="{FF2B5EF4-FFF2-40B4-BE49-F238E27FC236}">
                <a16:creationId xmlns:a16="http://schemas.microsoft.com/office/drawing/2014/main" id="{04B70545-9F28-484A-940F-223EDAD2A8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t="33948" r="69738" b="49214"/>
          <a:stretch/>
        </p:blipFill>
        <p:spPr bwMode="auto">
          <a:xfrm>
            <a:off x="10161701" y="6280211"/>
            <a:ext cx="1912970" cy="5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34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01F-4D9C-41B5-BA3D-D57F6BD5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14" y="1442978"/>
            <a:ext cx="9144000" cy="2109426"/>
          </a:xfrm>
        </p:spPr>
        <p:txBody>
          <a:bodyPr/>
          <a:lstStyle/>
          <a:p>
            <a:r>
              <a:rPr lang="en-US" dirty="0"/>
              <a:t>C</a:t>
            </a:r>
            <a:r>
              <a:rPr lang="ko-KR" altLang="en-US" dirty="0"/>
              <a:t>프로그래밍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6CAE3-292E-4E86-A5FE-6F5EC0FC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048"/>
            <a:ext cx="9144000" cy="1530752"/>
          </a:xfrm>
        </p:spPr>
        <p:txBody>
          <a:bodyPr/>
          <a:lstStyle/>
          <a:p>
            <a:pPr algn="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4D3E2-FB51-4585-AEAD-F6BBBD00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3282" y="2045304"/>
            <a:ext cx="2045283" cy="83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8AE8C-C40D-496C-B6AB-0F74D5B4F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1560654" y="1945513"/>
            <a:ext cx="2556076" cy="307693"/>
          </a:xfrm>
          <a:prstGeom prst="rect">
            <a:avLst/>
          </a:prstGeom>
        </p:spPr>
      </p:pic>
      <p:pic>
        <p:nvPicPr>
          <p:cNvPr id="6" name="Picture 2" descr="Image result for robotics">
            <a:extLst>
              <a:ext uri="{FF2B5EF4-FFF2-40B4-BE49-F238E27FC236}">
                <a16:creationId xmlns:a16="http://schemas.microsoft.com/office/drawing/2014/main" id="{D3C963F4-B1C3-4652-B6B8-C1115DECA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4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DE06-1AD1-44D7-B614-811BEC00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초기화와 데이터 입력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5435E-8106-4650-8525-6D177175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7F156-7FED-43ED-B21E-273B3E71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C4661-B777-451B-8F8E-D6CDD3C2BF9A}"/>
              </a:ext>
            </a:extLst>
          </p:cNvPr>
          <p:cNvSpPr/>
          <p:nvPr/>
        </p:nvSpPr>
        <p:spPr>
          <a:xfrm>
            <a:off x="1998947" y="1001376"/>
            <a:ext cx="6698687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arr1[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]={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arr2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arr3[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]={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ar1Len, ar2Len, ar3Len,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배열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arr1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의 크기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: %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d 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(arr1));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배열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arr2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의 크기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: %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d 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(arr2));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배열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arr3</a:t>
            </a:r>
            <a:r>
              <a:rPr lang="ko-KR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의 크기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: %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d 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(arr3));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ar1Len =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(arr1) /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배열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arr1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의 길이 계산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ar2Len =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(arr2) /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배열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arr2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의 길이 계산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ar3Len =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(arr3) /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배열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arr3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의 길이 계산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&lt;ar1Len;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arr1[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&lt;ar2Len;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arr2[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&lt;ar3Len;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"%d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 arr3[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581E8-8817-403B-966B-5FD4334B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4416294"/>
            <a:ext cx="2677270" cy="17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1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8881-7C4E-4B8D-B62D-836D18B6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실습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DB87A-9F0A-4BAC-9D9B-511D7974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길이가 </a:t>
            </a:r>
            <a:r>
              <a:rPr lang="en-US" altLang="ko-KR" dirty="0"/>
              <a:t>7</a:t>
            </a:r>
            <a:r>
              <a:rPr lang="ko-KR" altLang="en-US" dirty="0"/>
              <a:t>인 </a:t>
            </a:r>
            <a:r>
              <a:rPr lang="en-US" altLang="ko-KR" dirty="0"/>
              <a:t>int</a:t>
            </a:r>
            <a:r>
              <a:rPr lang="ko-KR" altLang="en-US" dirty="0"/>
              <a:t>형 배열 선언</a:t>
            </a:r>
            <a:r>
              <a:rPr lang="en-US" altLang="ko-KR" dirty="0"/>
              <a:t>, 7</a:t>
            </a:r>
            <a:r>
              <a:rPr lang="ko-KR" altLang="en-US" dirty="0"/>
              <a:t>개의 정수 입력</a:t>
            </a:r>
            <a:endParaRPr lang="en-US" altLang="ko-KR" dirty="0"/>
          </a:p>
          <a:p>
            <a:pPr lvl="1"/>
            <a:r>
              <a:rPr lang="ko-KR" altLang="en-US" dirty="0"/>
              <a:t>입력된 정수에서 최댓값 찾기</a:t>
            </a:r>
            <a:endParaRPr lang="en-US" altLang="ko-KR" dirty="0"/>
          </a:p>
          <a:p>
            <a:pPr lvl="1"/>
            <a:r>
              <a:rPr lang="ko-KR" altLang="en-US" dirty="0"/>
              <a:t>입력된 정수에서 최솟값 찾기</a:t>
            </a:r>
            <a:endParaRPr lang="en-US" altLang="ko-KR" dirty="0"/>
          </a:p>
          <a:p>
            <a:pPr lvl="1"/>
            <a:r>
              <a:rPr lang="ko-KR" altLang="en-US" dirty="0"/>
              <a:t>입력된 정수의 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67AA2-CADB-4FF7-BE45-39346375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2AE2-D01A-45EA-B277-2EAEB2DC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148B7-1021-4C68-83A8-3F7853A2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348" y="2777925"/>
            <a:ext cx="2944489" cy="21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B534-AD7F-4AA2-A103-22DF148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실습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AC52-F6C4-4C9D-A16A-B80D40B1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</a:t>
            </a:r>
            <a:r>
              <a:rPr lang="en-US" altLang="ko-KR" dirty="0" err="1"/>
              <a:t>socre</a:t>
            </a:r>
            <a:r>
              <a:rPr lang="en-US" altLang="ko-KR" dirty="0"/>
              <a:t>[10]</a:t>
            </a:r>
            <a:r>
              <a:rPr lang="ko-KR" altLang="en-US" dirty="0"/>
              <a:t>를 선언하고 평균 계산</a:t>
            </a:r>
            <a:endParaRPr lang="en-US" altLang="ko-KR" dirty="0"/>
          </a:p>
          <a:p>
            <a:pPr lvl="1"/>
            <a:r>
              <a:rPr lang="ko-KR" altLang="en-US" dirty="0"/>
              <a:t>사용자는 최대 </a:t>
            </a:r>
            <a:r>
              <a:rPr lang="en-US" altLang="ko-KR" dirty="0"/>
              <a:t>10</a:t>
            </a:r>
            <a:r>
              <a:rPr lang="ko-KR" altLang="en-US" dirty="0"/>
              <a:t>개 까지의 값을 입력 할 수 있음</a:t>
            </a:r>
            <a:endParaRPr lang="en-US" altLang="ko-KR" dirty="0"/>
          </a:p>
          <a:p>
            <a:pPr lvl="1"/>
            <a:r>
              <a:rPr lang="ko-KR" altLang="en-US" dirty="0"/>
              <a:t>사용자가 </a:t>
            </a:r>
            <a:r>
              <a:rPr lang="en-US" altLang="ko-KR" dirty="0"/>
              <a:t>0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입력하면 입력을 중단하고 입력한 점수의 평균을 출력</a:t>
            </a:r>
            <a:endParaRPr lang="en-US" altLang="ko-KR" dirty="0"/>
          </a:p>
          <a:p>
            <a:pPr lvl="1"/>
            <a:r>
              <a:rPr lang="ko-KR" altLang="en-US" dirty="0"/>
              <a:t>평균은 소수점 </a:t>
            </a:r>
            <a:r>
              <a:rPr lang="en-US" altLang="ko-KR" dirty="0"/>
              <a:t>3</a:t>
            </a:r>
            <a:r>
              <a:rPr lang="ko-KR" altLang="en-US" dirty="0"/>
              <a:t>자리까지 출력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F1B45-C05E-4A10-8EDF-96768D35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2569E-7A38-4CEE-8802-0F5810C9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E295A-9183-40BB-B7C2-3C475837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78" y="3561830"/>
            <a:ext cx="3891143" cy="1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8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8C9A9-7F50-44DF-91A9-5727DC2D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전달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7F70-5FC5-4423-831D-CC2D6E69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함수로 배열을 전달하는 방법</a:t>
            </a:r>
            <a:endParaRPr lang="en-US" altLang="ko-KR" dirty="0"/>
          </a:p>
          <a:p>
            <a:pPr lvl="1"/>
            <a:r>
              <a:rPr lang="en-US" dirty="0"/>
              <a:t>Call by value</a:t>
            </a:r>
          </a:p>
          <a:p>
            <a:pPr lvl="2"/>
            <a:r>
              <a:rPr lang="ko-KR" altLang="en-US" dirty="0"/>
              <a:t>함수로 배열이 가지고 있는 데이터 중 하나의 데이터를 전달 하는 방법</a:t>
            </a:r>
            <a:endParaRPr lang="en-US" altLang="ko-KR" dirty="0"/>
          </a:p>
          <a:p>
            <a:pPr lvl="2"/>
            <a:r>
              <a:rPr lang="ko-KR" altLang="en-US" dirty="0"/>
              <a:t>데이터를 복사하여 전달</a:t>
            </a:r>
            <a:endParaRPr lang="en-US" altLang="ko-KR" dirty="0"/>
          </a:p>
          <a:p>
            <a:pPr lvl="2"/>
            <a:r>
              <a:rPr lang="ko-KR" altLang="en-US" dirty="0"/>
              <a:t>함수에서 데이터를 수정하여도 원본 데이터는 변경되지 않음</a:t>
            </a:r>
            <a:endParaRPr lang="en-US" altLang="ko-KR" dirty="0"/>
          </a:p>
          <a:p>
            <a:pPr lvl="2"/>
            <a:endParaRPr lang="en-US" dirty="0"/>
          </a:p>
          <a:p>
            <a:pPr lvl="1"/>
            <a:r>
              <a:rPr lang="en-US" dirty="0"/>
              <a:t>Call by reference</a:t>
            </a:r>
          </a:p>
          <a:p>
            <a:pPr lvl="2"/>
            <a:r>
              <a:rPr lang="ko-KR" altLang="en-US" dirty="0"/>
              <a:t>함수로 데이터가 저장된 위치를 전달</a:t>
            </a:r>
            <a:endParaRPr lang="en-US" altLang="ko-KR" dirty="0"/>
          </a:p>
          <a:p>
            <a:pPr lvl="2"/>
            <a:r>
              <a:rPr lang="ko-KR" altLang="en-US" dirty="0"/>
              <a:t>값을 전달하는 것이 </a:t>
            </a:r>
            <a:endParaRPr lang="en-US" altLang="ko-KR" dirty="0"/>
          </a:p>
          <a:p>
            <a:pPr lvl="2"/>
            <a:r>
              <a:rPr lang="ko-KR" altLang="en-US" dirty="0"/>
              <a:t>아니라 값이 저장된 위치를 전달</a:t>
            </a:r>
            <a:endParaRPr lang="en-US" altLang="ko-KR" dirty="0"/>
          </a:p>
          <a:p>
            <a:pPr lvl="2"/>
            <a:r>
              <a:rPr lang="ko-KR" altLang="en-US" dirty="0"/>
              <a:t>함수에서 원본 데이터에 직접 접근해서 데이터를 읽어오는 방식이기 때문에</a:t>
            </a:r>
            <a:br>
              <a:rPr lang="en-US" altLang="ko-KR" dirty="0"/>
            </a:br>
            <a:r>
              <a:rPr lang="ko-KR" altLang="en-US" dirty="0"/>
              <a:t>데이터를 변경할 경우 원본 데이터도 변경됨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07475-1BC6-4A91-99FC-2965F0F3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88455-1E7F-40FA-9A02-93B7BEE8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44F6-CB77-4E72-82DB-73E23380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전달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0BF3-379C-498E-81EC-E38F62B6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0D1CB-756D-4D39-82D2-75D893A7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10680-14CA-4766-A5A4-4480D052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7B3CB8-434E-494E-AB43-49093B25909B}"/>
              </a:ext>
            </a:extLst>
          </p:cNvPr>
          <p:cNvSpPr/>
          <p:nvPr/>
        </p:nvSpPr>
        <p:spPr>
          <a:xfrm>
            <a:off x="8550289" y="1851228"/>
            <a:ext cx="2617164" cy="3878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DBA16-4276-4831-98E3-8E98AA025646}"/>
              </a:ext>
            </a:extLst>
          </p:cNvPr>
          <p:cNvSpPr txBox="1"/>
          <p:nvPr/>
        </p:nvSpPr>
        <p:spPr>
          <a:xfrm>
            <a:off x="8693300" y="1405757"/>
            <a:ext cx="100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A924E-7B3A-4A57-9616-FA2D55E7AFEF}"/>
              </a:ext>
            </a:extLst>
          </p:cNvPr>
          <p:cNvSpPr/>
          <p:nvPr/>
        </p:nvSpPr>
        <p:spPr>
          <a:xfrm>
            <a:off x="1197532" y="1703483"/>
            <a:ext cx="609600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"sum: 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sum(a[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],a[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],a[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a+b+c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BC0F97-4983-4E4E-9912-7E90459E9F73}"/>
              </a:ext>
            </a:extLst>
          </p:cNvPr>
          <p:cNvSpPr/>
          <p:nvPr/>
        </p:nvSpPr>
        <p:spPr>
          <a:xfrm>
            <a:off x="8693300" y="1971810"/>
            <a:ext cx="2331504" cy="17897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5DCBD-7BAA-465A-B54E-2310302E4571}"/>
              </a:ext>
            </a:extLst>
          </p:cNvPr>
          <p:cNvSpPr txBox="1"/>
          <p:nvPr/>
        </p:nvSpPr>
        <p:spPr>
          <a:xfrm>
            <a:off x="8790806" y="1971810"/>
            <a:ext cx="18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</a:t>
            </a:r>
            <a:r>
              <a:rPr lang="ko-KR" altLang="en-US" dirty="0"/>
              <a:t>영역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2A7952-B890-4685-8C66-40E6845C0B11}"/>
              </a:ext>
            </a:extLst>
          </p:cNvPr>
          <p:cNvGrpSpPr/>
          <p:nvPr/>
        </p:nvGrpSpPr>
        <p:grpSpPr>
          <a:xfrm>
            <a:off x="9141391" y="2135242"/>
            <a:ext cx="1201799" cy="1557733"/>
            <a:chOff x="6827761" y="657417"/>
            <a:chExt cx="1201799" cy="15577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803554-3A63-417B-AA39-B8B4C953FE21}"/>
                </a:ext>
              </a:extLst>
            </p:cNvPr>
            <p:cNvSpPr/>
            <p:nvPr/>
          </p:nvSpPr>
          <p:spPr>
            <a:xfrm>
              <a:off x="7219168" y="1059792"/>
              <a:ext cx="81039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D5A5C3-3C9A-4EC9-8E69-800AF0059C15}"/>
                </a:ext>
              </a:extLst>
            </p:cNvPr>
            <p:cNvSpPr txBox="1"/>
            <p:nvPr/>
          </p:nvSpPr>
          <p:spPr>
            <a:xfrm>
              <a:off x="7453875" y="657417"/>
              <a:ext cx="420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1FAE0C-4D73-4343-AB4B-D258DF9C5FC4}"/>
                </a:ext>
              </a:extLst>
            </p:cNvPr>
            <p:cNvSpPr/>
            <p:nvPr/>
          </p:nvSpPr>
          <p:spPr>
            <a:xfrm>
              <a:off x="7219168" y="1452805"/>
              <a:ext cx="81039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CC753C-08A2-4FE4-8241-F0E2605B7966}"/>
                </a:ext>
              </a:extLst>
            </p:cNvPr>
            <p:cNvSpPr/>
            <p:nvPr/>
          </p:nvSpPr>
          <p:spPr>
            <a:xfrm>
              <a:off x="7219168" y="1845818"/>
              <a:ext cx="81039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2359FD-D1AA-450D-8968-83DF2AD2BFC3}"/>
                </a:ext>
              </a:extLst>
            </p:cNvPr>
            <p:cNvSpPr txBox="1"/>
            <p:nvPr/>
          </p:nvSpPr>
          <p:spPr>
            <a:xfrm>
              <a:off x="6833222" y="1027893"/>
              <a:ext cx="484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[0]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6C40BF-D44F-4E62-89AE-EFAACDEC4AF1}"/>
                </a:ext>
              </a:extLst>
            </p:cNvPr>
            <p:cNvSpPr txBox="1"/>
            <p:nvPr/>
          </p:nvSpPr>
          <p:spPr>
            <a:xfrm>
              <a:off x="6827761" y="1421576"/>
              <a:ext cx="484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[1]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2D51F7-2A3D-4B8D-B5F7-4FBDE85D627D}"/>
                </a:ext>
              </a:extLst>
            </p:cNvPr>
            <p:cNvSpPr txBox="1"/>
            <p:nvPr/>
          </p:nvSpPr>
          <p:spPr>
            <a:xfrm>
              <a:off x="6827761" y="1824329"/>
              <a:ext cx="484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[2]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38E87A-4FA9-4915-A721-436B4D67E1A8}"/>
              </a:ext>
            </a:extLst>
          </p:cNvPr>
          <p:cNvSpPr/>
          <p:nvPr/>
        </p:nvSpPr>
        <p:spPr>
          <a:xfrm>
            <a:off x="8693300" y="3746359"/>
            <a:ext cx="2331504" cy="17372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312F8-0DE9-46E7-BBE6-610EA1A0BFFC}"/>
              </a:ext>
            </a:extLst>
          </p:cNvPr>
          <p:cNvSpPr txBox="1"/>
          <p:nvPr/>
        </p:nvSpPr>
        <p:spPr>
          <a:xfrm>
            <a:off x="8790805" y="3738811"/>
            <a:ext cx="18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sum() </a:t>
            </a:r>
            <a:r>
              <a:rPr lang="ko-KR" altLang="en-US" dirty="0"/>
              <a:t>영역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18943B-EF23-495A-A60B-47373B61E7F6}"/>
              </a:ext>
            </a:extLst>
          </p:cNvPr>
          <p:cNvGrpSpPr/>
          <p:nvPr/>
        </p:nvGrpSpPr>
        <p:grpSpPr>
          <a:xfrm>
            <a:off x="8790805" y="4208516"/>
            <a:ext cx="955554" cy="369332"/>
            <a:chOff x="6834165" y="494036"/>
            <a:chExt cx="955554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172B77-171B-49E7-985E-1BC96ABD901D}"/>
                </a:ext>
              </a:extLst>
            </p:cNvPr>
            <p:cNvSpPr/>
            <p:nvPr/>
          </p:nvSpPr>
          <p:spPr>
            <a:xfrm>
              <a:off x="7197847" y="550704"/>
              <a:ext cx="591872" cy="31202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ADA874-2B51-49D3-AED3-B9A5B1CB0987}"/>
                </a:ext>
              </a:extLst>
            </p:cNvPr>
            <p:cNvSpPr txBox="1"/>
            <p:nvPr/>
          </p:nvSpPr>
          <p:spPr>
            <a:xfrm>
              <a:off x="6834165" y="494036"/>
              <a:ext cx="59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994255-D51C-42D4-80C6-436FF9EECC15}"/>
              </a:ext>
            </a:extLst>
          </p:cNvPr>
          <p:cNvGrpSpPr/>
          <p:nvPr/>
        </p:nvGrpSpPr>
        <p:grpSpPr>
          <a:xfrm>
            <a:off x="9896766" y="4089773"/>
            <a:ext cx="950294" cy="378699"/>
            <a:chOff x="6834165" y="926196"/>
            <a:chExt cx="950294" cy="3786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E7BE2C-7C4A-4B92-A24D-4CF10045DB52}"/>
                </a:ext>
              </a:extLst>
            </p:cNvPr>
            <p:cNvSpPr/>
            <p:nvPr/>
          </p:nvSpPr>
          <p:spPr>
            <a:xfrm>
              <a:off x="7192587" y="992872"/>
              <a:ext cx="591872" cy="31202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164472-21E0-4F9C-8837-AD47F27E60B4}"/>
                </a:ext>
              </a:extLst>
            </p:cNvPr>
            <p:cNvSpPr txBox="1"/>
            <p:nvPr/>
          </p:nvSpPr>
          <p:spPr>
            <a:xfrm>
              <a:off x="6834165" y="926196"/>
              <a:ext cx="59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8C11EF-4D7E-408F-9D89-76099A14E2EA}"/>
              </a:ext>
            </a:extLst>
          </p:cNvPr>
          <p:cNvGrpSpPr/>
          <p:nvPr/>
        </p:nvGrpSpPr>
        <p:grpSpPr>
          <a:xfrm>
            <a:off x="9320226" y="4825921"/>
            <a:ext cx="955554" cy="369332"/>
            <a:chOff x="6828905" y="1339436"/>
            <a:chExt cx="955554" cy="3693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592FCC-6DE4-408E-8956-976E4D899982}"/>
                </a:ext>
              </a:extLst>
            </p:cNvPr>
            <p:cNvSpPr/>
            <p:nvPr/>
          </p:nvSpPr>
          <p:spPr>
            <a:xfrm>
              <a:off x="7192587" y="1396104"/>
              <a:ext cx="591872" cy="31202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071BA0-585B-41DC-AC7B-12B6E4DA3FCA}"/>
                </a:ext>
              </a:extLst>
            </p:cNvPr>
            <p:cNvSpPr txBox="1"/>
            <p:nvPr/>
          </p:nvSpPr>
          <p:spPr>
            <a:xfrm>
              <a:off x="6828905" y="1339436"/>
              <a:ext cx="59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6447DCA-8AEC-4852-8E64-9AACAA0BAA6E}"/>
              </a:ext>
            </a:extLst>
          </p:cNvPr>
          <p:cNvCxnSpPr>
            <a:cxnSpLocks/>
            <a:stCxn id="9" idx="3"/>
            <a:endCxn id="23" idx="0"/>
          </p:cNvCxnSpPr>
          <p:nvPr/>
        </p:nvCxnSpPr>
        <p:spPr>
          <a:xfrm flipH="1">
            <a:off x="9450423" y="2722283"/>
            <a:ext cx="892767" cy="1542901"/>
          </a:xfrm>
          <a:prstGeom prst="bentConnector4">
            <a:avLst>
              <a:gd name="adj1" fmla="val -25606"/>
              <a:gd name="adj2" fmla="val 8603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7AA7AE3-3545-491B-BE2C-E36760D7F82C}"/>
              </a:ext>
            </a:extLst>
          </p:cNvPr>
          <p:cNvCxnSpPr>
            <a:cxnSpLocks/>
            <a:stCxn id="15" idx="3"/>
            <a:endCxn id="25" idx="3"/>
          </p:cNvCxnSpPr>
          <p:nvPr/>
        </p:nvCxnSpPr>
        <p:spPr>
          <a:xfrm>
            <a:off x="10343190" y="3115296"/>
            <a:ext cx="503870" cy="1197165"/>
          </a:xfrm>
          <a:prstGeom prst="bentConnector3">
            <a:avLst>
              <a:gd name="adj1" fmla="val 14536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DBAC87B-1DB4-44DC-957C-A3D2C174B365}"/>
              </a:ext>
            </a:extLst>
          </p:cNvPr>
          <p:cNvCxnSpPr>
            <a:cxnSpLocks/>
            <a:stCxn id="16" idx="3"/>
            <a:endCxn id="27" idx="3"/>
          </p:cNvCxnSpPr>
          <p:nvPr/>
        </p:nvCxnSpPr>
        <p:spPr>
          <a:xfrm flipH="1">
            <a:off x="10275780" y="3508309"/>
            <a:ext cx="67410" cy="1530292"/>
          </a:xfrm>
          <a:prstGeom prst="bentConnector3">
            <a:avLst>
              <a:gd name="adj1" fmla="val -136772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8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44F6-CB77-4E72-82DB-73E23380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전달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0BF3-379C-498E-81EC-E38F62B6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reference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0D1CB-756D-4D39-82D2-75D893A7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10680-14CA-4766-A5A4-4480D052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7B3CB8-434E-494E-AB43-49093B25909B}"/>
              </a:ext>
            </a:extLst>
          </p:cNvPr>
          <p:cNvSpPr/>
          <p:nvPr/>
        </p:nvSpPr>
        <p:spPr>
          <a:xfrm>
            <a:off x="7432207" y="1854801"/>
            <a:ext cx="2617164" cy="3878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DBA16-4276-4831-98E3-8E98AA025646}"/>
              </a:ext>
            </a:extLst>
          </p:cNvPr>
          <p:cNvSpPr txBox="1"/>
          <p:nvPr/>
        </p:nvSpPr>
        <p:spPr>
          <a:xfrm>
            <a:off x="7575218" y="1409330"/>
            <a:ext cx="100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BC0F97-4983-4E4E-9912-7E90459E9F73}"/>
              </a:ext>
            </a:extLst>
          </p:cNvPr>
          <p:cNvSpPr/>
          <p:nvPr/>
        </p:nvSpPr>
        <p:spPr>
          <a:xfrm>
            <a:off x="7575218" y="1975383"/>
            <a:ext cx="2331504" cy="17897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95DCBD-7BAA-465A-B54E-2310302E4571}"/>
              </a:ext>
            </a:extLst>
          </p:cNvPr>
          <p:cNvSpPr txBox="1"/>
          <p:nvPr/>
        </p:nvSpPr>
        <p:spPr>
          <a:xfrm>
            <a:off x="7672724" y="1975383"/>
            <a:ext cx="18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</a:t>
            </a:r>
            <a:r>
              <a:rPr lang="ko-KR" altLang="en-US" dirty="0"/>
              <a:t>영역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2A7952-B890-4685-8C66-40E6845C0B11}"/>
              </a:ext>
            </a:extLst>
          </p:cNvPr>
          <p:cNvGrpSpPr/>
          <p:nvPr/>
        </p:nvGrpSpPr>
        <p:grpSpPr>
          <a:xfrm>
            <a:off x="8023309" y="2138815"/>
            <a:ext cx="1201799" cy="1557733"/>
            <a:chOff x="6827761" y="657417"/>
            <a:chExt cx="1201799" cy="15577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803554-3A63-417B-AA39-B8B4C953FE21}"/>
                </a:ext>
              </a:extLst>
            </p:cNvPr>
            <p:cNvSpPr/>
            <p:nvPr/>
          </p:nvSpPr>
          <p:spPr>
            <a:xfrm>
              <a:off x="7219168" y="1059792"/>
              <a:ext cx="81039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D5A5C3-3C9A-4EC9-8E69-800AF0059C15}"/>
                </a:ext>
              </a:extLst>
            </p:cNvPr>
            <p:cNvSpPr txBox="1"/>
            <p:nvPr/>
          </p:nvSpPr>
          <p:spPr>
            <a:xfrm>
              <a:off x="7453875" y="657417"/>
              <a:ext cx="286561" cy="378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1FAE0C-4D73-4343-AB4B-D258DF9C5FC4}"/>
                </a:ext>
              </a:extLst>
            </p:cNvPr>
            <p:cNvSpPr/>
            <p:nvPr/>
          </p:nvSpPr>
          <p:spPr>
            <a:xfrm>
              <a:off x="7219168" y="1452805"/>
              <a:ext cx="81039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CC753C-08A2-4FE4-8241-F0E2605B7966}"/>
                </a:ext>
              </a:extLst>
            </p:cNvPr>
            <p:cNvSpPr/>
            <p:nvPr/>
          </p:nvSpPr>
          <p:spPr>
            <a:xfrm>
              <a:off x="7219168" y="1845818"/>
              <a:ext cx="81039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2359FD-D1AA-450D-8968-83DF2AD2BFC3}"/>
                </a:ext>
              </a:extLst>
            </p:cNvPr>
            <p:cNvSpPr txBox="1"/>
            <p:nvPr/>
          </p:nvSpPr>
          <p:spPr>
            <a:xfrm>
              <a:off x="6833222" y="1027893"/>
              <a:ext cx="484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[0]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6C40BF-D44F-4E62-89AE-EFAACDEC4AF1}"/>
                </a:ext>
              </a:extLst>
            </p:cNvPr>
            <p:cNvSpPr txBox="1"/>
            <p:nvPr/>
          </p:nvSpPr>
          <p:spPr>
            <a:xfrm>
              <a:off x="6827761" y="1421576"/>
              <a:ext cx="484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[1]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2D51F7-2A3D-4B8D-B5F7-4FBDE85D627D}"/>
                </a:ext>
              </a:extLst>
            </p:cNvPr>
            <p:cNvSpPr txBox="1"/>
            <p:nvPr/>
          </p:nvSpPr>
          <p:spPr>
            <a:xfrm>
              <a:off x="6827761" y="1824329"/>
              <a:ext cx="484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[2]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38E87A-4FA9-4915-A721-436B4D67E1A8}"/>
              </a:ext>
            </a:extLst>
          </p:cNvPr>
          <p:cNvSpPr/>
          <p:nvPr/>
        </p:nvSpPr>
        <p:spPr>
          <a:xfrm>
            <a:off x="7575218" y="3749932"/>
            <a:ext cx="2331504" cy="17372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312F8-0DE9-46E7-BBE6-610EA1A0BFFC}"/>
              </a:ext>
            </a:extLst>
          </p:cNvPr>
          <p:cNvSpPr txBox="1"/>
          <p:nvPr/>
        </p:nvSpPr>
        <p:spPr>
          <a:xfrm>
            <a:off x="7672723" y="3742384"/>
            <a:ext cx="18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sum() </a:t>
            </a:r>
            <a:r>
              <a:rPr lang="ko-KR" altLang="en-US" dirty="0"/>
              <a:t>영역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DA874-2B51-49D3-AED3-B9A5B1CB0987}"/>
              </a:ext>
            </a:extLst>
          </p:cNvPr>
          <p:cNvSpPr txBox="1"/>
          <p:nvPr/>
        </p:nvSpPr>
        <p:spPr>
          <a:xfrm>
            <a:off x="7986915" y="4181233"/>
            <a:ext cx="46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a[]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6447DCA-8AEC-4852-8E64-9AACAA0BAA6E}"/>
              </a:ext>
            </a:extLst>
          </p:cNvPr>
          <p:cNvCxnSpPr>
            <a:cxnSpLocks/>
            <a:stCxn id="10" idx="3"/>
            <a:endCxn id="24" idx="3"/>
          </p:cNvCxnSpPr>
          <p:nvPr/>
        </p:nvCxnSpPr>
        <p:spPr>
          <a:xfrm flipH="1">
            <a:off x="8454949" y="2328162"/>
            <a:ext cx="481035" cy="2037737"/>
          </a:xfrm>
          <a:prstGeom prst="bentConnector3">
            <a:avLst>
              <a:gd name="adj1" fmla="val -95271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D17E31E-13DE-4C1D-9AE1-B908AF4C541C}"/>
              </a:ext>
            </a:extLst>
          </p:cNvPr>
          <p:cNvSpPr/>
          <p:nvPr/>
        </p:nvSpPr>
        <p:spPr>
          <a:xfrm>
            <a:off x="1874564" y="1666945"/>
            <a:ext cx="4564719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"sum: 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sum(a));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]+a[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]+a[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44F6-CB77-4E72-82DB-73E23380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전달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0BF3-379C-498E-81EC-E38F62B6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value vs </a:t>
            </a:r>
            <a:r>
              <a:rPr lang="en-US" dirty="0"/>
              <a:t>Call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reference </a:t>
            </a:r>
            <a:r>
              <a:rPr lang="ko-KR" altLang="en-US" dirty="0"/>
              <a:t>비교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0D1CB-756D-4D39-82D2-75D893A7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10680-14CA-4766-A5A4-4480D052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812565-3063-4BF8-99C2-627A1991FE15}"/>
              </a:ext>
            </a:extLst>
          </p:cNvPr>
          <p:cNvSpPr/>
          <p:nvPr/>
        </p:nvSpPr>
        <p:spPr>
          <a:xfrm>
            <a:off x="627232" y="1659285"/>
            <a:ext cx="5873242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data1=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data2=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data3=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sumref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%d //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"main: 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sumval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%d //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(data1,data2,data3));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"main: 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,data1+data2+data3);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12D543-6535-4BB3-8FA3-04C265749DD2}"/>
              </a:ext>
            </a:extLst>
          </p:cNvPr>
          <p:cNvSpPr/>
          <p:nvPr/>
        </p:nvSpPr>
        <p:spPr>
          <a:xfrm>
            <a:off x="6509141" y="1659285"/>
            <a:ext cx="342358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a[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]+a[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]+a[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a=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a+b+c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FCDA24E-1064-47F3-85B8-77F0F22E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57" y="4928602"/>
            <a:ext cx="3910611" cy="69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0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6FA0-AA69-4923-B4C9-8F1AAD7C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전달 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4273-3419-4D89-96B0-0B17F744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배열을 선언하고 </a:t>
            </a:r>
            <a:r>
              <a:rPr lang="en-US" altLang="ko-KR" dirty="0"/>
              <a:t>10</a:t>
            </a:r>
            <a:r>
              <a:rPr lang="ko-KR" altLang="en-US" dirty="0"/>
              <a:t>개의 값을 입력 받음</a:t>
            </a:r>
            <a:endParaRPr lang="en-US" altLang="ko-KR" dirty="0"/>
          </a:p>
          <a:p>
            <a:r>
              <a:rPr lang="ko-KR" altLang="en-US" dirty="0"/>
              <a:t>출력함수에서 </a:t>
            </a:r>
            <a:r>
              <a:rPr lang="en-US" altLang="ko-KR" dirty="0"/>
              <a:t>10</a:t>
            </a:r>
            <a:r>
              <a:rPr lang="ko-KR" altLang="en-US" dirty="0"/>
              <a:t>개의 값을 출력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FDE3A-FFE3-405A-807D-789E899D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1EF48-1328-4ACF-B87A-41C05AEB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34133-5EB7-473F-8662-6AA73804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29" y="2263135"/>
            <a:ext cx="4379107" cy="270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7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B400-A615-4ED4-9E97-9A93A081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다차원 배열</a:t>
            </a:r>
            <a:r>
              <a:rPr lang="en-US" altLang="ko-KR" dirty="0"/>
              <a:t>(multi</a:t>
            </a:r>
            <a:r>
              <a:rPr lang="ko-KR" altLang="en-US" dirty="0"/>
              <a:t> </a:t>
            </a:r>
            <a:r>
              <a:rPr lang="en-US" altLang="ko-KR" dirty="0"/>
              <a:t>array)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4B0C-67CA-43BB-87DF-452A65AD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 err="1"/>
              <a:t>일차원</a:t>
            </a:r>
            <a:r>
              <a:rPr lang="ko-KR" altLang="en-US" dirty="0"/>
              <a:t> 배열</a:t>
            </a:r>
            <a:r>
              <a:rPr lang="en-US" altLang="ko-KR" dirty="0"/>
              <a:t>(one-dimensional array)</a:t>
            </a:r>
          </a:p>
          <a:p>
            <a:pPr lvl="1"/>
            <a:r>
              <a:rPr lang="ko-KR" altLang="en-US" dirty="0"/>
              <a:t>하나의 행으로 구성된 배열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이차원</a:t>
            </a:r>
            <a:r>
              <a:rPr lang="en-US" altLang="ko-KR" dirty="0"/>
              <a:t> </a:t>
            </a:r>
            <a:r>
              <a:rPr lang="ko-KR" altLang="en-US" dirty="0"/>
              <a:t>배열</a:t>
            </a:r>
            <a:r>
              <a:rPr lang="en-US" altLang="ko-KR" dirty="0"/>
              <a:t>(Tow-dimensional array)</a:t>
            </a:r>
          </a:p>
          <a:p>
            <a:pPr lvl="1"/>
            <a:r>
              <a:rPr lang="ko-KR" altLang="en-US" dirty="0"/>
              <a:t>행과 열로 구성된 배열</a:t>
            </a:r>
            <a:endParaRPr lang="en-US" altLang="ko-K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1A3DA-6124-4580-B792-B8A72355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A293F-2C9A-47B6-9D55-9660EED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521E5C-4403-49B1-AF1E-082A5272F352}"/>
              </a:ext>
            </a:extLst>
          </p:cNvPr>
          <p:cNvSpPr/>
          <p:nvPr/>
        </p:nvSpPr>
        <p:spPr>
          <a:xfrm>
            <a:off x="5377225" y="1757893"/>
            <a:ext cx="215956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141AC-ACBE-49C9-A24B-6DD6A7F4227A}"/>
              </a:ext>
            </a:extLst>
          </p:cNvPr>
          <p:cNvSpPr/>
          <p:nvPr/>
        </p:nvSpPr>
        <p:spPr>
          <a:xfrm>
            <a:off x="3739829" y="3841045"/>
            <a:ext cx="2582758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074" name="Picture 2" descr="Image result for 배열">
            <a:extLst>
              <a:ext uri="{FF2B5EF4-FFF2-40B4-BE49-F238E27FC236}">
                <a16:creationId xmlns:a16="http://schemas.microsoft.com/office/drawing/2014/main" id="{6D68C0B2-CBBA-46AE-9BD0-0DE51223A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2385" r="4484" b="73886"/>
          <a:stretch/>
        </p:blipFill>
        <p:spPr bwMode="auto">
          <a:xfrm>
            <a:off x="7982271" y="1191318"/>
            <a:ext cx="3995626" cy="8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배열">
            <a:extLst>
              <a:ext uri="{FF2B5EF4-FFF2-40B4-BE49-F238E27FC236}">
                <a16:creationId xmlns:a16="http://schemas.microsoft.com/office/drawing/2014/main" id="{59705330-7783-4DB7-A9D1-D5F947BBB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32"/>
          <a:stretch/>
        </p:blipFill>
        <p:spPr bwMode="auto">
          <a:xfrm>
            <a:off x="7088394" y="3650705"/>
            <a:ext cx="4835901" cy="196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750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0D0B-0183-4EF4-BDD0-51E61597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다차원 배열</a:t>
            </a:r>
            <a:r>
              <a:rPr lang="en-US" altLang="ko-KR" dirty="0"/>
              <a:t>(multi</a:t>
            </a:r>
            <a:r>
              <a:rPr lang="ko-KR" altLang="en-US" dirty="0"/>
              <a:t> </a:t>
            </a:r>
            <a:r>
              <a:rPr lang="en-US" altLang="ko-KR" dirty="0"/>
              <a:t>array)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71F3-9262-41E6-A98B-8B930522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이차원 배열의 구성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84B84-795A-4579-8C57-77777296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E087-C111-4164-BEC3-7FA96BC6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DCC7D-9634-4CAD-81B2-B33044567993}"/>
              </a:ext>
            </a:extLst>
          </p:cNvPr>
          <p:cNvSpPr txBox="1"/>
          <p:nvPr/>
        </p:nvSpPr>
        <p:spPr>
          <a:xfrm>
            <a:off x="1014791" y="178641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+mj-lt"/>
                <a:ea typeface="굴림" charset="-127"/>
              </a:rPr>
              <a:t>int</a:t>
            </a:r>
            <a:r>
              <a:rPr lang="en-US" altLang="ko-KR" b="1" dirty="0">
                <a:latin typeface="+mj-lt"/>
                <a:ea typeface="굴림" charset="-127"/>
              </a:rPr>
              <a:t> table[2][5] ;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2E642-CA8F-4E94-BFB0-469097291AFA}"/>
              </a:ext>
            </a:extLst>
          </p:cNvPr>
          <p:cNvSpPr txBox="1"/>
          <p:nvPr/>
        </p:nvSpPr>
        <p:spPr>
          <a:xfrm>
            <a:off x="1403033" y="236343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+mj-ea"/>
                <a:ea typeface="+mj-ea"/>
              </a:rPr>
              <a:t>행위치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74073-131F-48ED-B74F-A17335A96B8B}"/>
              </a:ext>
            </a:extLst>
          </p:cNvPr>
          <p:cNvSpPr txBox="1"/>
          <p:nvPr/>
        </p:nvSpPr>
        <p:spPr>
          <a:xfrm>
            <a:off x="2277540" y="234304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열위치</a:t>
            </a:r>
            <a:endParaRPr lang="ko-KR" altLang="en-US" sz="1400" dirty="0">
              <a:latin typeface="+mj-ea"/>
              <a:ea typeface="+mj-ea"/>
            </a:endParaRPr>
          </a:p>
        </p:txBody>
      </p:sp>
      <p:cxnSp>
        <p:nvCxnSpPr>
          <p:cNvPr id="10" name="직선 화살표 연결선 16">
            <a:extLst>
              <a:ext uri="{FF2B5EF4-FFF2-40B4-BE49-F238E27FC236}">
                <a16:creationId xmlns:a16="http://schemas.microsoft.com/office/drawing/2014/main" id="{861D12E2-A6AC-4195-A02E-2D3B3920FB03}"/>
              </a:ext>
            </a:extLst>
          </p:cNvPr>
          <p:cNvCxnSpPr>
            <a:cxnSpLocks/>
          </p:cNvCxnSpPr>
          <p:nvPr/>
        </p:nvCxnSpPr>
        <p:spPr>
          <a:xfrm flipH="1" flipV="1">
            <a:off x="2251361" y="2109346"/>
            <a:ext cx="179817" cy="304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직선 화살표 연결선 16">
            <a:extLst>
              <a:ext uri="{FF2B5EF4-FFF2-40B4-BE49-F238E27FC236}">
                <a16:creationId xmlns:a16="http://schemas.microsoft.com/office/drawing/2014/main" id="{E10862A9-2A3B-4639-8C36-D2A61773B713}"/>
              </a:ext>
            </a:extLst>
          </p:cNvPr>
          <p:cNvCxnSpPr>
            <a:cxnSpLocks/>
          </p:cNvCxnSpPr>
          <p:nvPr/>
        </p:nvCxnSpPr>
        <p:spPr>
          <a:xfrm flipV="1">
            <a:off x="1780683" y="2062605"/>
            <a:ext cx="122489" cy="300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" name="그룹 11">
            <a:extLst>
              <a:ext uri="{FF2B5EF4-FFF2-40B4-BE49-F238E27FC236}">
                <a16:creationId xmlns:a16="http://schemas.microsoft.com/office/drawing/2014/main" id="{B874FD11-BC70-4E84-968A-A12DFA8C4902}"/>
              </a:ext>
            </a:extLst>
          </p:cNvPr>
          <p:cNvGrpSpPr/>
          <p:nvPr/>
        </p:nvGrpSpPr>
        <p:grpSpPr>
          <a:xfrm>
            <a:off x="3879343" y="1918090"/>
            <a:ext cx="3323024" cy="329798"/>
            <a:chOff x="2783632" y="3429000"/>
            <a:chExt cx="3323024" cy="329798"/>
          </a:xfrm>
        </p:grpSpPr>
        <p:sp>
          <p:nvSpPr>
            <p:cNvPr id="15" name="직사각형 6">
              <a:extLst>
                <a:ext uri="{FF2B5EF4-FFF2-40B4-BE49-F238E27FC236}">
                  <a16:creationId xmlns:a16="http://schemas.microsoft.com/office/drawing/2014/main" id="{DB3722AE-72D2-4090-8FB3-5A1EB795A332}"/>
                </a:ext>
              </a:extLst>
            </p:cNvPr>
            <p:cNvSpPr/>
            <p:nvPr/>
          </p:nvSpPr>
          <p:spPr>
            <a:xfrm>
              <a:off x="2783632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00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438BFFB4-4068-4C82-A2E7-BA9696ADBB01}"/>
                </a:ext>
              </a:extLst>
            </p:cNvPr>
            <p:cNvSpPr/>
            <p:nvPr/>
          </p:nvSpPr>
          <p:spPr>
            <a:xfrm>
              <a:off x="3451136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01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7" name="직사각형 8">
              <a:extLst>
                <a:ext uri="{FF2B5EF4-FFF2-40B4-BE49-F238E27FC236}">
                  <a16:creationId xmlns:a16="http://schemas.microsoft.com/office/drawing/2014/main" id="{35D4C894-DFAE-44E7-A8CE-C1A2EEF0DF32}"/>
                </a:ext>
              </a:extLst>
            </p:cNvPr>
            <p:cNvSpPr/>
            <p:nvPr/>
          </p:nvSpPr>
          <p:spPr>
            <a:xfrm>
              <a:off x="4117734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02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8" name="직사각형 9">
              <a:extLst>
                <a:ext uri="{FF2B5EF4-FFF2-40B4-BE49-F238E27FC236}">
                  <a16:creationId xmlns:a16="http://schemas.microsoft.com/office/drawing/2014/main" id="{D2D36B7D-0939-4EB9-A042-B327A4B42A3D}"/>
                </a:ext>
              </a:extLst>
            </p:cNvPr>
            <p:cNvSpPr/>
            <p:nvPr/>
          </p:nvSpPr>
          <p:spPr>
            <a:xfrm>
              <a:off x="4784332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03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직사각형 10">
              <a:extLst>
                <a:ext uri="{FF2B5EF4-FFF2-40B4-BE49-F238E27FC236}">
                  <a16:creationId xmlns:a16="http://schemas.microsoft.com/office/drawing/2014/main" id="{D2E965E6-E1D4-4B89-93E2-FB739866BA08}"/>
                </a:ext>
              </a:extLst>
            </p:cNvPr>
            <p:cNvSpPr/>
            <p:nvPr/>
          </p:nvSpPr>
          <p:spPr>
            <a:xfrm>
              <a:off x="5458584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04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8">
            <a:extLst>
              <a:ext uri="{FF2B5EF4-FFF2-40B4-BE49-F238E27FC236}">
                <a16:creationId xmlns:a16="http://schemas.microsoft.com/office/drawing/2014/main" id="{07D8CEAF-5AFB-4716-81DA-D8154CCE541C}"/>
              </a:ext>
            </a:extLst>
          </p:cNvPr>
          <p:cNvGrpSpPr/>
          <p:nvPr/>
        </p:nvGrpSpPr>
        <p:grpSpPr>
          <a:xfrm>
            <a:off x="3879343" y="2267095"/>
            <a:ext cx="3323024" cy="329798"/>
            <a:chOff x="2783632" y="3429000"/>
            <a:chExt cx="3323024" cy="329798"/>
          </a:xfrm>
        </p:grpSpPr>
        <p:sp>
          <p:nvSpPr>
            <p:cNvPr id="21" name="직사각형 19">
              <a:extLst>
                <a:ext uri="{FF2B5EF4-FFF2-40B4-BE49-F238E27FC236}">
                  <a16:creationId xmlns:a16="http://schemas.microsoft.com/office/drawing/2014/main" id="{B2602409-2E1E-48AE-B0B1-E00DD7DBB736}"/>
                </a:ext>
              </a:extLst>
            </p:cNvPr>
            <p:cNvSpPr/>
            <p:nvPr/>
          </p:nvSpPr>
          <p:spPr>
            <a:xfrm>
              <a:off x="2783632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10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직사각형 20">
              <a:extLst>
                <a:ext uri="{FF2B5EF4-FFF2-40B4-BE49-F238E27FC236}">
                  <a16:creationId xmlns:a16="http://schemas.microsoft.com/office/drawing/2014/main" id="{F02751E5-0537-4C44-B391-479556CDEE26}"/>
                </a:ext>
              </a:extLst>
            </p:cNvPr>
            <p:cNvSpPr/>
            <p:nvPr/>
          </p:nvSpPr>
          <p:spPr>
            <a:xfrm>
              <a:off x="3451136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11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3" name="직사각형 21">
              <a:extLst>
                <a:ext uri="{FF2B5EF4-FFF2-40B4-BE49-F238E27FC236}">
                  <a16:creationId xmlns:a16="http://schemas.microsoft.com/office/drawing/2014/main" id="{1655FBED-8252-40F1-8D94-B80E45703323}"/>
                </a:ext>
              </a:extLst>
            </p:cNvPr>
            <p:cNvSpPr/>
            <p:nvPr/>
          </p:nvSpPr>
          <p:spPr>
            <a:xfrm>
              <a:off x="4117734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12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4" name="직사각형 22">
              <a:extLst>
                <a:ext uri="{FF2B5EF4-FFF2-40B4-BE49-F238E27FC236}">
                  <a16:creationId xmlns:a16="http://schemas.microsoft.com/office/drawing/2014/main" id="{2CF86FCE-4052-42E2-99E5-8BEC151DDA4E}"/>
                </a:ext>
              </a:extLst>
            </p:cNvPr>
            <p:cNvSpPr/>
            <p:nvPr/>
          </p:nvSpPr>
          <p:spPr>
            <a:xfrm>
              <a:off x="4784332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13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5" name="직사각형 23">
              <a:extLst>
                <a:ext uri="{FF2B5EF4-FFF2-40B4-BE49-F238E27FC236}">
                  <a16:creationId xmlns:a16="http://schemas.microsoft.com/office/drawing/2014/main" id="{0B4596D4-DC4E-41F7-9718-2F0CFBC00E62}"/>
                </a:ext>
              </a:extLst>
            </p:cNvPr>
            <p:cNvSpPr/>
            <p:nvPr/>
          </p:nvSpPr>
          <p:spPr>
            <a:xfrm>
              <a:off x="5458584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14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26" name="직사각형 30">
            <a:extLst>
              <a:ext uri="{FF2B5EF4-FFF2-40B4-BE49-F238E27FC236}">
                <a16:creationId xmlns:a16="http://schemas.microsoft.com/office/drawing/2014/main" id="{27BE6EBA-A42F-4023-9776-A567FBB6088D}"/>
              </a:ext>
            </a:extLst>
          </p:cNvPr>
          <p:cNvSpPr/>
          <p:nvPr/>
        </p:nvSpPr>
        <p:spPr>
          <a:xfrm>
            <a:off x="3653982" y="3577908"/>
            <a:ext cx="7488832" cy="1224136"/>
          </a:xfrm>
          <a:prstGeom prst="rect">
            <a:avLst/>
          </a:prstGeom>
          <a:solidFill>
            <a:srgbClr val="ECF1F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7" name="그룹 31">
            <a:extLst>
              <a:ext uri="{FF2B5EF4-FFF2-40B4-BE49-F238E27FC236}">
                <a16:creationId xmlns:a16="http://schemas.microsoft.com/office/drawing/2014/main" id="{E647556C-A274-43BF-846A-593DEA55EA63}"/>
              </a:ext>
            </a:extLst>
          </p:cNvPr>
          <p:cNvGrpSpPr/>
          <p:nvPr/>
        </p:nvGrpSpPr>
        <p:grpSpPr>
          <a:xfrm>
            <a:off x="3955571" y="3957504"/>
            <a:ext cx="3309934" cy="329798"/>
            <a:chOff x="2783632" y="3429000"/>
            <a:chExt cx="3309934" cy="329798"/>
          </a:xfrm>
        </p:grpSpPr>
        <p:sp>
          <p:nvSpPr>
            <p:cNvPr id="28" name="직사각형 32">
              <a:extLst>
                <a:ext uri="{FF2B5EF4-FFF2-40B4-BE49-F238E27FC236}">
                  <a16:creationId xmlns:a16="http://schemas.microsoft.com/office/drawing/2014/main" id="{2B49228F-FCD4-4FC8-9F9A-4A7E97EC337E}"/>
                </a:ext>
              </a:extLst>
            </p:cNvPr>
            <p:cNvSpPr/>
            <p:nvPr/>
          </p:nvSpPr>
          <p:spPr>
            <a:xfrm>
              <a:off x="2783632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00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9" name="직사각형 33">
              <a:extLst>
                <a:ext uri="{FF2B5EF4-FFF2-40B4-BE49-F238E27FC236}">
                  <a16:creationId xmlns:a16="http://schemas.microsoft.com/office/drawing/2014/main" id="{52F99D64-1C21-479C-8FE0-3EFE5148DC7F}"/>
                </a:ext>
              </a:extLst>
            </p:cNvPr>
            <p:cNvSpPr/>
            <p:nvPr/>
          </p:nvSpPr>
          <p:spPr>
            <a:xfrm>
              <a:off x="3451136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01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" name="직사각형 34">
              <a:extLst>
                <a:ext uri="{FF2B5EF4-FFF2-40B4-BE49-F238E27FC236}">
                  <a16:creationId xmlns:a16="http://schemas.microsoft.com/office/drawing/2014/main" id="{FE79CB73-5328-4A9E-A889-6CF7B825396E}"/>
                </a:ext>
              </a:extLst>
            </p:cNvPr>
            <p:cNvSpPr/>
            <p:nvPr/>
          </p:nvSpPr>
          <p:spPr>
            <a:xfrm>
              <a:off x="4117734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02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" name="직사각형 35">
              <a:extLst>
                <a:ext uri="{FF2B5EF4-FFF2-40B4-BE49-F238E27FC236}">
                  <a16:creationId xmlns:a16="http://schemas.microsoft.com/office/drawing/2014/main" id="{070946A2-9274-4DED-8DF6-2CCDAE6480C3}"/>
                </a:ext>
              </a:extLst>
            </p:cNvPr>
            <p:cNvSpPr/>
            <p:nvPr/>
          </p:nvSpPr>
          <p:spPr>
            <a:xfrm>
              <a:off x="4784332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03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2" name="직사각형 36">
              <a:extLst>
                <a:ext uri="{FF2B5EF4-FFF2-40B4-BE49-F238E27FC236}">
                  <a16:creationId xmlns:a16="http://schemas.microsoft.com/office/drawing/2014/main" id="{8F0FEFBE-A9DA-4DBE-9F19-81F158E39589}"/>
                </a:ext>
              </a:extLst>
            </p:cNvPr>
            <p:cNvSpPr/>
            <p:nvPr/>
          </p:nvSpPr>
          <p:spPr>
            <a:xfrm>
              <a:off x="5445494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04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37AAEEE-52F4-4BF8-8669-AF3EE5717DBB}"/>
              </a:ext>
            </a:extLst>
          </p:cNvPr>
          <p:cNvSpPr txBox="1"/>
          <p:nvPr/>
        </p:nvSpPr>
        <p:spPr>
          <a:xfrm>
            <a:off x="5271146" y="3577908"/>
            <a:ext cx="1119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cs typeface="Arial" panose="020B0604020202020204" pitchFamily="34" charset="0"/>
              </a:rPr>
              <a:t>row 0</a:t>
            </a:r>
            <a:endParaRPr lang="ko-KR" altLang="en-US" sz="16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FF806E-B02F-4D42-BA45-753D5C12CF48}"/>
              </a:ext>
            </a:extLst>
          </p:cNvPr>
          <p:cNvSpPr txBox="1"/>
          <p:nvPr/>
        </p:nvSpPr>
        <p:spPr>
          <a:xfrm>
            <a:off x="3955571" y="439600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a[0][0]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0FE872-4956-4086-A725-1581C91826F8}"/>
              </a:ext>
            </a:extLst>
          </p:cNvPr>
          <p:cNvSpPr txBox="1"/>
          <p:nvPr/>
        </p:nvSpPr>
        <p:spPr>
          <a:xfrm>
            <a:off x="4581196" y="440370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a[0][1]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0FC433-9E3E-4CBB-A6AD-1706A3B127C6}"/>
              </a:ext>
            </a:extLst>
          </p:cNvPr>
          <p:cNvSpPr txBox="1"/>
          <p:nvPr/>
        </p:nvSpPr>
        <p:spPr>
          <a:xfrm>
            <a:off x="5271146" y="440910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a[0][2]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91BC78-1860-47AC-81D3-0545149BC40E}"/>
              </a:ext>
            </a:extLst>
          </p:cNvPr>
          <p:cNvSpPr txBox="1"/>
          <p:nvPr/>
        </p:nvSpPr>
        <p:spPr>
          <a:xfrm>
            <a:off x="5928550" y="439600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a[0][3]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B4F590-A6CD-4FAE-B982-F3C9F9B0E4AC}"/>
              </a:ext>
            </a:extLst>
          </p:cNvPr>
          <p:cNvSpPr txBox="1"/>
          <p:nvPr/>
        </p:nvSpPr>
        <p:spPr>
          <a:xfrm>
            <a:off x="6596280" y="441200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a[0][4]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9" name="그룹 43">
            <a:extLst>
              <a:ext uri="{FF2B5EF4-FFF2-40B4-BE49-F238E27FC236}">
                <a16:creationId xmlns:a16="http://schemas.microsoft.com/office/drawing/2014/main" id="{6E8662A2-7738-46A5-A233-FFC49062895F}"/>
              </a:ext>
            </a:extLst>
          </p:cNvPr>
          <p:cNvGrpSpPr/>
          <p:nvPr/>
        </p:nvGrpSpPr>
        <p:grpSpPr>
          <a:xfrm>
            <a:off x="7278595" y="3961658"/>
            <a:ext cx="3216147" cy="329798"/>
            <a:chOff x="2783632" y="3429000"/>
            <a:chExt cx="3216147" cy="329798"/>
          </a:xfrm>
        </p:grpSpPr>
        <p:sp>
          <p:nvSpPr>
            <p:cNvPr id="40" name="직사각형 44">
              <a:extLst>
                <a:ext uri="{FF2B5EF4-FFF2-40B4-BE49-F238E27FC236}">
                  <a16:creationId xmlns:a16="http://schemas.microsoft.com/office/drawing/2014/main" id="{172FE199-E8DE-43C4-9660-7B930C57F9E9}"/>
                </a:ext>
              </a:extLst>
            </p:cNvPr>
            <p:cNvSpPr/>
            <p:nvPr/>
          </p:nvSpPr>
          <p:spPr>
            <a:xfrm>
              <a:off x="2783632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10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1" name="직사각형 45">
              <a:extLst>
                <a:ext uri="{FF2B5EF4-FFF2-40B4-BE49-F238E27FC236}">
                  <a16:creationId xmlns:a16="http://schemas.microsoft.com/office/drawing/2014/main" id="{26073998-6F9D-4C06-A087-F5E86A2C13B0}"/>
                </a:ext>
              </a:extLst>
            </p:cNvPr>
            <p:cNvSpPr/>
            <p:nvPr/>
          </p:nvSpPr>
          <p:spPr>
            <a:xfrm>
              <a:off x="3407491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11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2" name="직사각형 46">
              <a:extLst>
                <a:ext uri="{FF2B5EF4-FFF2-40B4-BE49-F238E27FC236}">
                  <a16:creationId xmlns:a16="http://schemas.microsoft.com/office/drawing/2014/main" id="{1FA1F1CC-6A92-4A9B-8D0A-E489CE88D328}"/>
                </a:ext>
              </a:extLst>
            </p:cNvPr>
            <p:cNvSpPr/>
            <p:nvPr/>
          </p:nvSpPr>
          <p:spPr>
            <a:xfrm>
              <a:off x="4055563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12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3" name="직사각형 47">
              <a:extLst>
                <a:ext uri="{FF2B5EF4-FFF2-40B4-BE49-F238E27FC236}">
                  <a16:creationId xmlns:a16="http://schemas.microsoft.com/office/drawing/2014/main" id="{0DB5FF65-B1EF-4F4E-A158-47658A3505AC}"/>
                </a:ext>
              </a:extLst>
            </p:cNvPr>
            <p:cNvSpPr/>
            <p:nvPr/>
          </p:nvSpPr>
          <p:spPr>
            <a:xfrm>
              <a:off x="4703635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13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4" name="직사각형 48">
              <a:extLst>
                <a:ext uri="{FF2B5EF4-FFF2-40B4-BE49-F238E27FC236}">
                  <a16:creationId xmlns:a16="http://schemas.microsoft.com/office/drawing/2014/main" id="{B115E460-FA0E-4520-B5E3-E861095729F5}"/>
                </a:ext>
              </a:extLst>
            </p:cNvPr>
            <p:cNvSpPr/>
            <p:nvPr/>
          </p:nvSpPr>
          <p:spPr>
            <a:xfrm>
              <a:off x="5351707" y="3429000"/>
              <a:ext cx="648072" cy="3297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latin typeface="+mj-lt"/>
                  <a:cs typeface="Arial" panose="020B0604020202020204" pitchFamily="34" charset="0"/>
                </a:rPr>
                <a:t>14</a:t>
              </a:r>
              <a:endParaRPr lang="ko-KR" altLang="en-US" sz="1400" dirty="0">
                <a:ln>
                  <a:solidFill>
                    <a:schemeClr val="tx1"/>
                  </a:solidFill>
                </a:ln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88EFFDA-0A7F-466B-8183-644E689A30E0}"/>
              </a:ext>
            </a:extLst>
          </p:cNvPr>
          <p:cNvSpPr txBox="1"/>
          <p:nvPr/>
        </p:nvSpPr>
        <p:spPr>
          <a:xfrm>
            <a:off x="8830524" y="3582062"/>
            <a:ext cx="1119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  <a:cs typeface="Arial" panose="020B0604020202020204" pitchFamily="34" charset="0"/>
              </a:rPr>
              <a:t>row 1</a:t>
            </a:r>
            <a:endParaRPr lang="ko-KR" altLang="en-US" sz="16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2B4164-43AA-4B6C-8036-B28D144EF076}"/>
              </a:ext>
            </a:extLst>
          </p:cNvPr>
          <p:cNvSpPr txBox="1"/>
          <p:nvPr/>
        </p:nvSpPr>
        <p:spPr>
          <a:xfrm>
            <a:off x="7254382" y="440016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a[1][0]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D97801-5951-4B54-B750-ADA591625591}"/>
              </a:ext>
            </a:extLst>
          </p:cNvPr>
          <p:cNvSpPr txBox="1"/>
          <p:nvPr/>
        </p:nvSpPr>
        <p:spPr>
          <a:xfrm>
            <a:off x="7975602" y="440785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a[1][1]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39D33E-6B71-4284-9643-9707F139CBF4}"/>
              </a:ext>
            </a:extLst>
          </p:cNvPr>
          <p:cNvSpPr txBox="1"/>
          <p:nvPr/>
        </p:nvSpPr>
        <p:spPr>
          <a:xfrm>
            <a:off x="8622534" y="441326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a[1][2]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1C2FCB-F676-4113-A894-4FEA0139F2B0}"/>
              </a:ext>
            </a:extLst>
          </p:cNvPr>
          <p:cNvSpPr txBox="1"/>
          <p:nvPr/>
        </p:nvSpPr>
        <p:spPr>
          <a:xfrm>
            <a:off x="9270606" y="4400163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a[1][3]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0E1135-9708-46FC-847A-A0C9B07462FD}"/>
              </a:ext>
            </a:extLst>
          </p:cNvPr>
          <p:cNvSpPr txBox="1"/>
          <p:nvPr/>
        </p:nvSpPr>
        <p:spPr>
          <a:xfrm>
            <a:off x="9918678" y="4390879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lt"/>
                <a:cs typeface="Arial" panose="020B0604020202020204" pitchFamily="34" charset="0"/>
              </a:rPr>
              <a:t>a[1][4]</a:t>
            </a:r>
            <a:endParaRPr lang="ko-KR" alt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4E7BAD-C166-4103-B8DB-B70A1F17F47A}"/>
              </a:ext>
            </a:extLst>
          </p:cNvPr>
          <p:cNvSpPr txBox="1"/>
          <p:nvPr/>
        </p:nvSpPr>
        <p:spPr>
          <a:xfrm>
            <a:off x="4247435" y="2700375"/>
            <a:ext cx="2515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  <a:cs typeface="Arial" panose="020B0604020202020204" pitchFamily="34" charset="0"/>
              </a:rPr>
              <a:t>사람의 생각에서 </a:t>
            </a:r>
            <a:r>
              <a:rPr lang="en-US" altLang="ko-KR" sz="1400" dirty="0">
                <a:latin typeface="+mj-lt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+mj-lt"/>
                <a:cs typeface="Arial" panose="020B0604020202020204" pitchFamily="34" charset="0"/>
              </a:rPr>
              <a:t>차원 배열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227A42-C092-4F15-8745-C12F5481AE53}"/>
              </a:ext>
            </a:extLst>
          </p:cNvPr>
          <p:cNvSpPr txBox="1"/>
          <p:nvPr/>
        </p:nvSpPr>
        <p:spPr>
          <a:xfrm>
            <a:off x="4492453" y="4873676"/>
            <a:ext cx="217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j-lt"/>
                <a:cs typeface="Arial" panose="020B0604020202020204" pitchFamily="34" charset="0"/>
              </a:rPr>
              <a:t>메모리에서 </a:t>
            </a:r>
            <a:r>
              <a:rPr lang="en-US" altLang="ko-KR" sz="1400" dirty="0">
                <a:latin typeface="+mj-lt"/>
                <a:cs typeface="Arial" panose="020B0604020202020204" pitchFamily="34" charset="0"/>
              </a:rPr>
              <a:t>2</a:t>
            </a:r>
            <a:r>
              <a:rPr lang="ko-KR" altLang="en-US" sz="1400" dirty="0">
                <a:latin typeface="+mj-lt"/>
                <a:cs typeface="Arial" panose="020B0604020202020204" pitchFamily="34" charset="0"/>
              </a:rPr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125214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age result for array">
            <a:extLst>
              <a:ext uri="{FF2B5EF4-FFF2-40B4-BE49-F238E27FC236}">
                <a16:creationId xmlns:a16="http://schemas.microsoft.com/office/drawing/2014/main" id="{DBA9B797-8EEF-4707-92BF-7F63C6FF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118" y="2543175"/>
            <a:ext cx="39338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E4851A4-DDF6-4B4C-AF2A-FA5D88DC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37AB1A-73A1-4708-A6EA-BDE96319F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8C451-F07A-4DD2-AC1C-F299C833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08A1B-0885-48F7-9FA7-A7D0478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8724C-079E-41DE-9434-FBB0CC731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319" y="2571504"/>
            <a:ext cx="3134268" cy="1285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169E6-24B8-4A5B-9BAC-D2DD396934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6" t="77145" r="26189" b="1362"/>
          <a:stretch/>
        </p:blipFill>
        <p:spPr>
          <a:xfrm>
            <a:off x="417536" y="2571504"/>
            <a:ext cx="2556076" cy="307693"/>
          </a:xfrm>
          <a:prstGeom prst="rect">
            <a:avLst/>
          </a:prstGeom>
        </p:spPr>
      </p:pic>
      <p:pic>
        <p:nvPicPr>
          <p:cNvPr id="12" name="Picture 2" descr="Image result for robotics">
            <a:extLst>
              <a:ext uri="{FF2B5EF4-FFF2-40B4-BE49-F238E27FC236}">
                <a16:creationId xmlns:a16="http://schemas.microsoft.com/office/drawing/2014/main" id="{662BC7AC-4698-43E7-A138-81DEFCD7C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43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7032-066F-4145-93F7-3A01A26B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이차원 배열 초기화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6E06-8F58-4E53-B0A7-ED926078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이차원 배열의 초기화</a:t>
            </a:r>
            <a:endParaRPr lang="en-US" altLang="ko-KR" dirty="0"/>
          </a:p>
          <a:p>
            <a:pPr lvl="1"/>
            <a:r>
              <a:rPr lang="ko-KR" altLang="en-US" dirty="0" err="1"/>
              <a:t>일차원</a:t>
            </a:r>
            <a:r>
              <a:rPr lang="ko-KR" altLang="en-US" dirty="0"/>
              <a:t> 배열 초기화 방법 사용 가능 </a:t>
            </a: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table[5][4]={0}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881EE-D426-4678-943A-42AB2623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44F7B-DBB0-49B7-B17A-E4742E18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938AA1-1401-4E60-A88A-ED3653E06450}"/>
              </a:ext>
            </a:extLst>
          </p:cNvPr>
          <p:cNvSpPr/>
          <p:nvPr/>
        </p:nvSpPr>
        <p:spPr>
          <a:xfrm>
            <a:off x="1860580" y="2232915"/>
            <a:ext cx="798547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table[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 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E76EC-4A82-487F-81F9-30A522A23EA8}"/>
              </a:ext>
            </a:extLst>
          </p:cNvPr>
          <p:cNvSpPr txBox="1"/>
          <p:nvPr/>
        </p:nvSpPr>
        <p:spPr>
          <a:xfrm>
            <a:off x="1144084" y="2299135"/>
            <a:ext cx="94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나열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DC0E6B-41A3-4382-AB2B-A5B50B602F16}"/>
              </a:ext>
            </a:extLst>
          </p:cNvPr>
          <p:cNvSpPr/>
          <p:nvPr/>
        </p:nvSpPr>
        <p:spPr>
          <a:xfrm>
            <a:off x="1860580" y="3178716"/>
            <a:ext cx="284395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table[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 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0F981-55EE-4D90-A80A-CF3AAEE1C3D5}"/>
              </a:ext>
            </a:extLst>
          </p:cNvPr>
          <p:cNvSpPr txBox="1"/>
          <p:nvPr/>
        </p:nvSpPr>
        <p:spPr>
          <a:xfrm>
            <a:off x="958460" y="3268717"/>
            <a:ext cx="94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행 구별</a:t>
            </a:r>
            <a:endParaRPr lang="en-US" dirty="0"/>
          </a:p>
        </p:txBody>
      </p:sp>
      <p:graphicFrame>
        <p:nvGraphicFramePr>
          <p:cNvPr id="11" name="Group 54">
            <a:extLst>
              <a:ext uri="{FF2B5EF4-FFF2-40B4-BE49-F238E27FC236}">
                <a16:creationId xmlns:a16="http://schemas.microsoft.com/office/drawing/2014/main" id="{C30B5643-1090-4F9E-9F0C-5912CE3FD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17525"/>
              </p:ext>
            </p:extLst>
          </p:nvPr>
        </p:nvGraphicFramePr>
        <p:xfrm>
          <a:off x="6096000" y="3178716"/>
          <a:ext cx="3455987" cy="2428875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0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11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12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13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21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22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23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31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32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33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40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41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42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43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Box 28">
            <a:extLst>
              <a:ext uri="{FF2B5EF4-FFF2-40B4-BE49-F238E27FC236}">
                <a16:creationId xmlns:a16="http://schemas.microsoft.com/office/drawing/2014/main" id="{20D7BB2A-5466-4809-8D41-5CCB92392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399" y="3273965"/>
            <a:ext cx="300082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solidFill>
                  <a:srgbClr val="000099"/>
                </a:solidFill>
                <a:latin typeface="+mj-lt"/>
                <a:ea typeface="휴먼매직체" pitchFamily="18" charset="-127"/>
              </a:rPr>
              <a:t>0</a:t>
            </a:r>
          </a:p>
          <a:p>
            <a:pPr>
              <a:defRPr/>
            </a:pPr>
            <a:endParaRPr lang="en-US" altLang="ko-KR" sz="1600">
              <a:solidFill>
                <a:srgbClr val="000099"/>
              </a:solidFill>
              <a:latin typeface="+mj-lt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600">
                <a:solidFill>
                  <a:srgbClr val="000099"/>
                </a:solidFill>
                <a:latin typeface="+mj-lt"/>
                <a:ea typeface="휴먼매직체" pitchFamily="18" charset="-127"/>
              </a:rPr>
              <a:t>1</a:t>
            </a:r>
          </a:p>
          <a:p>
            <a:pPr>
              <a:defRPr/>
            </a:pPr>
            <a:endParaRPr lang="en-US" altLang="ko-KR" sz="1600">
              <a:solidFill>
                <a:srgbClr val="000099"/>
              </a:solidFill>
              <a:latin typeface="+mj-lt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600">
                <a:solidFill>
                  <a:srgbClr val="000099"/>
                </a:solidFill>
                <a:latin typeface="+mj-lt"/>
                <a:ea typeface="휴먼매직체" pitchFamily="18" charset="-127"/>
              </a:rPr>
              <a:t>2</a:t>
            </a:r>
          </a:p>
          <a:p>
            <a:pPr>
              <a:defRPr/>
            </a:pPr>
            <a:endParaRPr lang="en-US" altLang="ko-KR" sz="1600">
              <a:solidFill>
                <a:srgbClr val="000099"/>
              </a:solidFill>
              <a:latin typeface="+mj-lt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600">
                <a:solidFill>
                  <a:srgbClr val="000099"/>
                </a:solidFill>
                <a:latin typeface="+mj-lt"/>
                <a:ea typeface="휴먼매직체" pitchFamily="18" charset="-127"/>
              </a:rPr>
              <a:t>3</a:t>
            </a:r>
          </a:p>
          <a:p>
            <a:pPr>
              <a:defRPr/>
            </a:pPr>
            <a:endParaRPr lang="en-US" altLang="ko-KR" sz="1600">
              <a:solidFill>
                <a:srgbClr val="000099"/>
              </a:solidFill>
              <a:latin typeface="+mj-lt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600">
                <a:solidFill>
                  <a:srgbClr val="000099"/>
                </a:solidFill>
                <a:latin typeface="+mj-lt"/>
                <a:ea typeface="휴먼매직체" pitchFamily="18" charset="-127"/>
              </a:rPr>
              <a:t>4</a:t>
            </a:r>
          </a:p>
        </p:txBody>
      </p:sp>
      <p:sp>
        <p:nvSpPr>
          <p:cNvPr id="13" name="Text Box 28">
            <a:extLst>
              <a:ext uri="{FF2B5EF4-FFF2-40B4-BE49-F238E27FC236}">
                <a16:creationId xmlns:a16="http://schemas.microsoft.com/office/drawing/2014/main" id="{8B5BBA18-83EF-47C7-B3FF-684611963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999" y="5631402"/>
            <a:ext cx="399821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000099"/>
                </a:solidFill>
                <a:latin typeface="+mj-lt"/>
                <a:ea typeface="휴먼매직체" pitchFamily="18" charset="-127"/>
              </a:rPr>
              <a:t>0                1                 2                3</a:t>
            </a:r>
          </a:p>
        </p:txBody>
      </p:sp>
    </p:spTree>
    <p:extLst>
      <p:ext uri="{BB962C8B-B14F-4D97-AF65-F5344CB8AC3E}">
        <p14:creationId xmlns:p14="http://schemas.microsoft.com/office/powerpoint/2010/main" val="316664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9686-5298-40C8-B37D-7C981961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이차원 배열 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1128-4038-4A1B-9FDE-BCAE681A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6649B-F2F7-419D-9390-86344299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ECCB1-1821-4F46-A93B-6A69110A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1EB50-8ED3-4516-B100-E135AB611E16}"/>
              </a:ext>
            </a:extLst>
          </p:cNvPr>
          <p:cNvSpPr/>
          <p:nvPr/>
        </p:nvSpPr>
        <p:spPr>
          <a:xfrm>
            <a:off x="1106525" y="1185704"/>
            <a:ext cx="6655042" cy="5170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 M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number of rows 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 N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/* number of columns */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 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a[M][N],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j, sum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M; 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 j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N; ++j 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a[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j;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sum += a[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M; 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) 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 j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N; ++j 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"a[%d][%d] = %d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j, a[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 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nsum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= 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sum);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A163ED-ECD0-4024-81E9-C3C17450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16" y="3254909"/>
            <a:ext cx="53721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4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07EF-6C94-4F87-A288-63F50089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이차원 배열 실습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6CD8-327F-4B9B-8FA6-8D863C4A5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이차원 배열을 </a:t>
            </a:r>
            <a:r>
              <a:rPr lang="en-US" altLang="ko-KR" dirty="0"/>
              <a:t>[3][4]</a:t>
            </a:r>
            <a:r>
              <a:rPr lang="ko-KR" altLang="en-US" dirty="0"/>
              <a:t>의 크기로 만들고 각 열의 합을 계산하고 결과를 출력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각 열의 합은 </a:t>
            </a:r>
            <a:r>
              <a:rPr lang="ko-KR" altLang="en-US" dirty="0" err="1"/>
              <a:t>일차원</a:t>
            </a:r>
            <a:r>
              <a:rPr lang="ko-KR" altLang="en-US" dirty="0"/>
              <a:t> 배열</a:t>
            </a:r>
            <a:r>
              <a:rPr lang="en-US" altLang="ko-KR" dirty="0"/>
              <a:t> sum[4]</a:t>
            </a:r>
            <a:r>
              <a:rPr lang="ko-KR" altLang="en-US" dirty="0"/>
              <a:t>에 저장 할 것</a:t>
            </a:r>
            <a:endParaRPr lang="en-US" altLang="ko-KR" dirty="0"/>
          </a:p>
          <a:p>
            <a:pPr lvl="1"/>
            <a:r>
              <a:rPr lang="ko-KR" altLang="en-US" dirty="0"/>
              <a:t>배열의 숫자는 임의로 초기화에서 입력할 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01D57-4599-4791-8E06-5640EA3B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E97C8-466B-4099-80F2-68051C65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94931-21E8-4684-8707-F015D2E7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26" y="2802923"/>
            <a:ext cx="1846474" cy="15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0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D2CF-C03E-4579-ADAA-3229FDD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이차원 배열의 전달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4292-1354-4BF8-B60A-7BC3AAD0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value</a:t>
            </a:r>
          </a:p>
          <a:p>
            <a:pPr lvl="1"/>
            <a:r>
              <a:rPr lang="ko-KR" altLang="en-US" dirty="0"/>
              <a:t>배열 하나의 요소만 전달하는 방법</a:t>
            </a:r>
            <a:endParaRPr lang="en-US" dirty="0"/>
          </a:p>
          <a:p>
            <a:pPr lvl="1"/>
            <a:r>
              <a:rPr lang="ko-KR" altLang="en-US" dirty="0"/>
              <a:t>배열의 값을 복사하여 전달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en-US" dirty="0"/>
              <a:t>Cal by reference</a:t>
            </a:r>
          </a:p>
          <a:p>
            <a:pPr lvl="1"/>
            <a:r>
              <a:rPr lang="en-US" dirty="0"/>
              <a:t>2</a:t>
            </a:r>
            <a:r>
              <a:rPr lang="ko-KR" altLang="en-US" dirty="0"/>
              <a:t>차원 배열의 한 행만 전달</a:t>
            </a:r>
            <a:endParaRPr lang="en-US" altLang="ko-KR" dirty="0"/>
          </a:p>
          <a:p>
            <a:pPr lvl="2"/>
            <a:r>
              <a:rPr lang="ko-KR" altLang="en-US" dirty="0"/>
              <a:t>해당 행의 시작 주소를 전달하는 방식</a:t>
            </a:r>
            <a:endParaRPr lang="en-US" altLang="ko-KR" dirty="0"/>
          </a:p>
          <a:p>
            <a:pPr lvl="2"/>
            <a:r>
              <a:rPr lang="ko-KR" altLang="en-US" dirty="0"/>
              <a:t>함수에서 데이터 수정 시 원본 데이터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dirty="0"/>
              <a:t>2</a:t>
            </a:r>
            <a:r>
              <a:rPr lang="ko-KR" altLang="en-US" dirty="0"/>
              <a:t>차원 배열 전체를 전달</a:t>
            </a:r>
            <a:endParaRPr lang="en-US" altLang="ko-KR" dirty="0"/>
          </a:p>
          <a:p>
            <a:pPr lvl="2"/>
            <a:r>
              <a:rPr lang="ko-KR" altLang="en-US" dirty="0"/>
              <a:t>원본 데이터 변경</a:t>
            </a:r>
            <a:endParaRPr lang="en-US" altLang="ko-KR" dirty="0"/>
          </a:p>
          <a:p>
            <a:pPr lvl="2"/>
            <a:r>
              <a:rPr lang="ko-KR" altLang="en-US" dirty="0"/>
              <a:t>함수에서 데이터 수정 시 원본 데이터 변경</a:t>
            </a:r>
            <a:endParaRPr lang="en-US" altLang="ko-KR" dirty="0"/>
          </a:p>
          <a:p>
            <a:pPr lvl="2"/>
            <a:r>
              <a:rPr lang="ko-KR" altLang="en-US" dirty="0"/>
              <a:t>배열 전체를 전달할 때에 배열의 최대 열의 길이를 같이 전달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4EBED-5CA7-4D6F-8BBA-F5E642F5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767BB-A3FA-4887-979E-859A7CEF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C8943C-E8FD-46AD-826B-E59CDC5256FE}"/>
              </a:ext>
            </a:extLst>
          </p:cNvPr>
          <p:cNvSpPr/>
          <p:nvPr/>
        </p:nvSpPr>
        <p:spPr>
          <a:xfrm>
            <a:off x="5196424" y="2468830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(table[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Group 54">
            <a:extLst>
              <a:ext uri="{FF2B5EF4-FFF2-40B4-BE49-F238E27FC236}">
                <a16:creationId xmlns:a16="http://schemas.microsoft.com/office/drawing/2014/main" id="{8420FBCC-523E-4B2B-BF36-B859A4882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82892"/>
              </p:ext>
            </p:extLst>
          </p:nvPr>
        </p:nvGraphicFramePr>
        <p:xfrm>
          <a:off x="8485208" y="601420"/>
          <a:ext cx="3455987" cy="2428875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0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11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12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13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21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22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23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31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32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33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40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41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42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43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E6BED2C-EB4F-47E0-B29B-041B3AE10961}"/>
              </a:ext>
            </a:extLst>
          </p:cNvPr>
          <p:cNvSpPr/>
          <p:nvPr/>
        </p:nvSpPr>
        <p:spPr>
          <a:xfrm>
            <a:off x="7058684" y="3659023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sum(table[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516D8A-FF80-42FB-91B6-F06FF1A7CAC7}"/>
              </a:ext>
            </a:extLst>
          </p:cNvPr>
          <p:cNvSpPr/>
          <p:nvPr/>
        </p:nvSpPr>
        <p:spPr>
          <a:xfrm>
            <a:off x="8215925" y="523978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sum(table[][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MAX_col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57DC6E-0438-4C7B-AF5A-930C6A12CA3C}"/>
              </a:ext>
            </a:extLst>
          </p:cNvPr>
          <p:cNvSpPr/>
          <p:nvPr/>
        </p:nvSpPr>
        <p:spPr>
          <a:xfrm>
            <a:off x="8518016" y="652041"/>
            <a:ext cx="799329" cy="39626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6811A2-3BA7-4FEB-9772-6EBBF02F835E}"/>
              </a:ext>
            </a:extLst>
          </p:cNvPr>
          <p:cNvCxnSpPr>
            <a:stCxn id="10" idx="1"/>
          </p:cNvCxnSpPr>
          <p:nvPr/>
        </p:nvCxnSpPr>
        <p:spPr>
          <a:xfrm flipH="1">
            <a:off x="7388872" y="850175"/>
            <a:ext cx="1129144" cy="165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2CC894-42A6-445D-B80E-EBA7065293DC}"/>
              </a:ext>
            </a:extLst>
          </p:cNvPr>
          <p:cNvSpPr/>
          <p:nvPr/>
        </p:nvSpPr>
        <p:spPr>
          <a:xfrm>
            <a:off x="8518016" y="1137091"/>
            <a:ext cx="3407157" cy="39626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D77DFC-37C4-45EE-8B01-213038322E2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913835" y="1335225"/>
            <a:ext cx="604181" cy="234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DD04B59-4C95-4B4F-9CE9-34B70596DC14}"/>
              </a:ext>
            </a:extLst>
          </p:cNvPr>
          <p:cNvSpPr/>
          <p:nvPr/>
        </p:nvSpPr>
        <p:spPr>
          <a:xfrm>
            <a:off x="8337941" y="478368"/>
            <a:ext cx="3705270" cy="2663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55613E-44C9-479C-8650-91F5B5049A93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flipH="1">
            <a:off x="9701268" y="3141896"/>
            <a:ext cx="489308" cy="209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2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3FBD-434D-4BB7-84BC-391E942C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이차원 배열 하나의 행 전달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CA8D-A85A-45C0-9A39-65785352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7CBBC-05C3-4D64-B611-9D6B7CDF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8B87A-F5A7-4E87-862D-09B78083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71D774-0DFF-4C7B-89B6-65D29EFC20B8}"/>
              </a:ext>
            </a:extLst>
          </p:cNvPr>
          <p:cNvSpPr/>
          <p:nvPr/>
        </p:nvSpPr>
        <p:spPr>
          <a:xfrm>
            <a:off x="683569" y="1118708"/>
            <a:ext cx="6991324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#define MAX_ROWS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#define MAX_COLS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print_square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[ ] ) 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row 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table[MAX_ROWS][MAX_COLS] = { 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 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                  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}} 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(row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; row &lt; MAX_ROWS ; row++)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print_square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 table[row] ) 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print_square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x[ ] 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col 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(col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; col &lt; MAX_COLS ; col++)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"%6d"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x[col] * x[col] ) 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;}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C4B48-7022-403A-9EB7-6C454194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026" y="5171713"/>
            <a:ext cx="2852995" cy="7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03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0C0B-6C2D-4993-9AED-F2CDADDC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이차원 배열 하나의 행 전달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F129-0E5B-4F0F-B36C-07806DF59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60DF-AF4F-4BF5-9060-66684769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73CEA-DC39-4CC2-93E1-819BF89B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25</a:t>
            </a:fld>
            <a:endParaRPr lang="en-US"/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8DC296B1-BCF2-4649-A861-11A3B038C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712" y="1619351"/>
            <a:ext cx="3071812" cy="428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휴먼매직체" pitchFamily="18" charset="-127"/>
              </a:rPr>
              <a:t>print_square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매직체" pitchFamily="18" charset="-127"/>
              </a:rPr>
              <a:t>( </a:t>
            </a:r>
            <a:r>
              <a:rPr lang="en-US" altLang="ko-KR" sz="1600" dirty="0">
                <a:solidFill>
                  <a:srgbClr val="CC0066"/>
                </a:solidFill>
                <a:latin typeface="+mj-lt"/>
                <a:ea typeface="휴먼매직체" pitchFamily="18" charset="-127"/>
              </a:rPr>
              <a:t>table[row]</a:t>
            </a:r>
            <a:r>
              <a:rPr lang="en-US" altLang="ko-KR" sz="1600" dirty="0">
                <a:solidFill>
                  <a:srgbClr val="FF0000"/>
                </a:solidFill>
                <a:latin typeface="+mj-lt"/>
                <a:ea typeface="휴먼매직체" pitchFamily="18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휴먼매직체" pitchFamily="18" charset="-127"/>
              </a:rPr>
              <a:t>) ;</a:t>
            </a:r>
            <a:endParaRPr lang="en-US" altLang="ko-KR" sz="1600" dirty="0">
              <a:latin typeface="+mj-lt"/>
              <a:ea typeface="휴먼매직체" pitchFamily="18" charset="-127"/>
            </a:endParaRP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id="{DBABFF26-45C9-468C-9E09-97BEF6B9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097" y="1619351"/>
            <a:ext cx="3071813" cy="428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600">
                <a:latin typeface="+mj-lt"/>
                <a:ea typeface="휴먼매직체" pitchFamily="18" charset="-127"/>
              </a:rPr>
              <a:t>void print_square ( </a:t>
            </a:r>
            <a:r>
              <a:rPr lang="en-US" altLang="ko-KR" sz="1600">
                <a:solidFill>
                  <a:srgbClr val="CC0066"/>
                </a:solidFill>
                <a:latin typeface="+mj-lt"/>
                <a:ea typeface="휴먼매직체" pitchFamily="18" charset="-127"/>
              </a:rPr>
              <a:t>int x[ ]</a:t>
            </a:r>
            <a:r>
              <a:rPr lang="en-US" altLang="ko-KR" sz="1600">
                <a:solidFill>
                  <a:srgbClr val="FF0000"/>
                </a:solidFill>
                <a:latin typeface="+mj-lt"/>
                <a:ea typeface="휴먼매직체" pitchFamily="18" charset="-127"/>
              </a:rPr>
              <a:t> </a:t>
            </a:r>
            <a:r>
              <a:rPr lang="en-US" altLang="ko-KR" sz="1600">
                <a:latin typeface="+mj-lt"/>
                <a:ea typeface="휴먼매직체" pitchFamily="18" charset="-127"/>
              </a:rPr>
              <a:t>)</a:t>
            </a:r>
          </a:p>
        </p:txBody>
      </p:sp>
      <p:graphicFrame>
        <p:nvGraphicFramePr>
          <p:cNvPr id="8" name="Group 43">
            <a:extLst>
              <a:ext uri="{FF2B5EF4-FFF2-40B4-BE49-F238E27FC236}">
                <a16:creationId xmlns:a16="http://schemas.microsoft.com/office/drawing/2014/main" id="{DB068B94-19ED-4D84-BC4B-898EA0FBA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73156"/>
              </p:ext>
            </p:extLst>
          </p:nvPr>
        </p:nvGraphicFramePr>
        <p:xfrm>
          <a:off x="5342242" y="2761209"/>
          <a:ext cx="2928957" cy="585792"/>
        </p:xfrm>
        <a:graphic>
          <a:graphicData uri="http://schemas.openxmlformats.org/drawingml/2006/table">
            <a:tbl>
              <a:tblPr/>
              <a:tblGrid>
                <a:gridCol w="73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7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  0</a:t>
                      </a:r>
                    </a:p>
                  </a:txBody>
                  <a:tcPr marL="93726" marR="93726" marT="46863" marB="46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  1</a:t>
                      </a:r>
                    </a:p>
                  </a:txBody>
                  <a:tcPr marL="93726" marR="93726" marT="46863" marB="46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  2</a:t>
                      </a:r>
                    </a:p>
                  </a:txBody>
                  <a:tcPr marL="93726" marR="93726" marT="46863" marB="46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  3</a:t>
                      </a:r>
                    </a:p>
                  </a:txBody>
                  <a:tcPr marL="93726" marR="93726" marT="46863" marB="46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28">
            <a:extLst>
              <a:ext uri="{FF2B5EF4-FFF2-40B4-BE49-F238E27FC236}">
                <a16:creationId xmlns:a16="http://schemas.microsoft.com/office/drawing/2014/main" id="{1C0451FC-59B4-48DD-984F-FD072C9E5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892" y="3189834"/>
            <a:ext cx="82445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solidFill>
                  <a:srgbClr val="000099"/>
                </a:solidFill>
                <a:latin typeface="+mj-lt"/>
                <a:ea typeface="휴먼매직체" pitchFamily="18" charset="-127"/>
              </a:rPr>
              <a:t>table[0]</a:t>
            </a:r>
          </a:p>
        </p:txBody>
      </p:sp>
      <p:cxnSp>
        <p:nvCxnSpPr>
          <p:cNvPr id="10" name="AutoShape 33">
            <a:extLst>
              <a:ext uri="{FF2B5EF4-FFF2-40B4-BE49-F238E27FC236}">
                <a16:creationId xmlns:a16="http://schemas.microsoft.com/office/drawing/2014/main" id="{E6716678-7F04-4509-95F8-C454253495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56305" y="2761210"/>
            <a:ext cx="1785937" cy="21431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11" name="Text Box 28">
            <a:extLst>
              <a:ext uri="{FF2B5EF4-FFF2-40B4-BE49-F238E27FC236}">
                <a16:creationId xmlns:a16="http://schemas.microsoft.com/office/drawing/2014/main" id="{4A3B6F91-4CAA-4EFC-8941-A6C0FE76F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266" y="5517109"/>
            <a:ext cx="2921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+mj-lt"/>
                <a:ea typeface="휴먼매직체" pitchFamily="18" charset="-127"/>
              </a:rPr>
              <a:t>x</a:t>
            </a:r>
          </a:p>
        </p:txBody>
      </p:sp>
      <p:graphicFrame>
        <p:nvGraphicFramePr>
          <p:cNvPr id="12" name="Group 43">
            <a:extLst>
              <a:ext uri="{FF2B5EF4-FFF2-40B4-BE49-F238E27FC236}">
                <a16:creationId xmlns:a16="http://schemas.microsoft.com/office/drawing/2014/main" id="{04382BD1-F115-40F9-8A9B-9FEF73093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39589"/>
              </p:ext>
            </p:extLst>
          </p:nvPr>
        </p:nvGraphicFramePr>
        <p:xfrm>
          <a:off x="6258230" y="5034509"/>
          <a:ext cx="642941" cy="502262"/>
        </p:xfrm>
        <a:graphic>
          <a:graphicData uri="http://schemas.openxmlformats.org/drawingml/2006/table">
            <a:tbl>
              <a:tblPr/>
              <a:tblGrid>
                <a:gridCol w="642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43">
            <a:extLst>
              <a:ext uri="{FF2B5EF4-FFF2-40B4-BE49-F238E27FC236}">
                <a16:creationId xmlns:a16="http://schemas.microsoft.com/office/drawing/2014/main" id="{3AE3CF48-8CDD-4D69-BBA3-5FE5760AB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29738"/>
              </p:ext>
            </p:extLst>
          </p:nvPr>
        </p:nvGraphicFramePr>
        <p:xfrm>
          <a:off x="7115479" y="5055147"/>
          <a:ext cx="642942" cy="491274"/>
        </p:xfrm>
        <a:graphic>
          <a:graphicData uri="http://schemas.openxmlformats.org/drawingml/2006/table">
            <a:tbl>
              <a:tblPr/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8">
            <a:extLst>
              <a:ext uri="{FF2B5EF4-FFF2-40B4-BE49-F238E27FC236}">
                <a16:creationId xmlns:a16="http://schemas.microsoft.com/office/drawing/2014/main" id="{C036430A-B4BA-425F-8803-D94C71F20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616" y="5525047"/>
            <a:ext cx="42152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 err="1">
                <a:latin typeface="+mj-lt"/>
                <a:ea typeface="휴먼매직체" pitchFamily="18" charset="-127"/>
              </a:rPr>
              <a:t>col</a:t>
            </a:r>
            <a:endParaRPr lang="en-US" altLang="ko-KR" sz="1600" dirty="0">
              <a:latin typeface="+mj-lt"/>
              <a:ea typeface="휴먼매직체" pitchFamily="18" charset="-127"/>
            </a:endParaRP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7A1ADE99-15DB-4BE1-9F67-018F444B7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741" y="2332584"/>
            <a:ext cx="13069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solidFill>
                  <a:srgbClr val="F60064"/>
                </a:solidFill>
                <a:latin typeface="+mj-lt"/>
                <a:ea typeface="휴먼매직체" pitchFamily="18" charset="-127"/>
              </a:rPr>
              <a:t>Address 1000</a:t>
            </a:r>
          </a:p>
        </p:txBody>
      </p:sp>
      <p:cxnSp>
        <p:nvCxnSpPr>
          <p:cNvPr id="16" name="AutoShape 37">
            <a:extLst>
              <a:ext uri="{FF2B5EF4-FFF2-40B4-BE49-F238E27FC236}">
                <a16:creationId xmlns:a16="http://schemas.microsoft.com/office/drawing/2014/main" id="{EF1115A1-B0A3-4B3A-B90F-5DDEED5815CE}"/>
              </a:ext>
            </a:extLst>
          </p:cNvPr>
          <p:cNvCxnSpPr>
            <a:cxnSpLocks noChangeShapeType="1"/>
            <a:stCxn id="15" idx="2"/>
          </p:cNvCxnSpPr>
          <p:nvPr/>
        </p:nvCxnSpPr>
        <p:spPr bwMode="auto">
          <a:xfrm>
            <a:off x="4281222" y="2671138"/>
            <a:ext cx="1061020" cy="90071"/>
          </a:xfrm>
          <a:prstGeom prst="straightConnector1">
            <a:avLst/>
          </a:prstGeom>
          <a:noFill/>
          <a:ln w="19050">
            <a:solidFill>
              <a:srgbClr val="F60064"/>
            </a:solidFill>
            <a:prstDash val="sysDot"/>
            <a:round/>
            <a:headEnd/>
            <a:tailEnd type="stealth" w="med" len="med"/>
          </a:ln>
        </p:spPr>
      </p:cxnSp>
      <p:graphicFrame>
        <p:nvGraphicFramePr>
          <p:cNvPr id="17" name="Group 88">
            <a:extLst>
              <a:ext uri="{FF2B5EF4-FFF2-40B4-BE49-F238E27FC236}">
                <a16:creationId xmlns:a16="http://schemas.microsoft.com/office/drawing/2014/main" id="{104CE6A6-4BC9-47CE-BB25-661FFBCF6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87029"/>
              </p:ext>
            </p:extLst>
          </p:nvPr>
        </p:nvGraphicFramePr>
        <p:xfrm>
          <a:off x="2894316" y="2773909"/>
          <a:ext cx="668338" cy="363538"/>
        </p:xfrm>
        <a:graphic>
          <a:graphicData uri="http://schemas.openxmlformats.org/drawingml/2006/table">
            <a:tbl>
              <a:tblPr/>
              <a:tblGrid>
                <a:gridCol w="66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구부러진 연결선 37">
            <a:extLst>
              <a:ext uri="{FF2B5EF4-FFF2-40B4-BE49-F238E27FC236}">
                <a16:creationId xmlns:a16="http://schemas.microsoft.com/office/drawing/2014/main" id="{DC724611-3F18-4916-AEBA-8B37F6ABC535}"/>
              </a:ext>
            </a:extLst>
          </p:cNvPr>
          <p:cNvCxnSpPr>
            <a:stCxn id="9" idx="2"/>
            <a:endCxn id="11" idx="1"/>
          </p:cNvCxnSpPr>
          <p:nvPr/>
        </p:nvCxnSpPr>
        <p:spPr bwMode="auto">
          <a:xfrm rot="16200000" flipH="1">
            <a:off x="3740798" y="2995710"/>
            <a:ext cx="2157790" cy="3223146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자유형 50">
            <a:extLst>
              <a:ext uri="{FF2B5EF4-FFF2-40B4-BE49-F238E27FC236}">
                <a16:creationId xmlns:a16="http://schemas.microsoft.com/office/drawing/2014/main" id="{45C69F49-D5B7-4EA8-BFFB-20336356A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205" y="4774159"/>
            <a:ext cx="5888037" cy="1416050"/>
          </a:xfrm>
          <a:custGeom>
            <a:avLst/>
            <a:gdLst>
              <a:gd name="T0" fmla="*/ 0 w 6488723"/>
              <a:gd name="T1" fmla="*/ 2199426 h 2202473"/>
              <a:gd name="T2" fmla="*/ 2047648 w 6488723"/>
              <a:gd name="T3" fmla="*/ 338034 h 2202473"/>
              <a:gd name="T4" fmla="*/ 5141083 w 6488723"/>
              <a:gd name="T5" fmla="*/ 171215 h 2202473"/>
              <a:gd name="T6" fmla="*/ 6485680 w 6488723"/>
              <a:gd name="T7" fmla="*/ 1338974 h 2202473"/>
              <a:gd name="T8" fmla="*/ 6485680 w 6488723"/>
              <a:gd name="T9" fmla="*/ 1338974 h 2202473"/>
              <a:gd name="T10" fmla="*/ 6485680 w 6488723"/>
              <a:gd name="T11" fmla="*/ 1338974 h 22024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88723"/>
              <a:gd name="T19" fmla="*/ 0 h 2202473"/>
              <a:gd name="T20" fmla="*/ 6488723 w 6488723"/>
              <a:gd name="T21" fmla="*/ 2202473 h 22024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88723" h="2202473">
                <a:moveTo>
                  <a:pt x="0" y="2202473"/>
                </a:moveTo>
                <a:cubicBezTo>
                  <a:pt x="595678" y="1439740"/>
                  <a:pt x="1191357" y="677008"/>
                  <a:pt x="2048607" y="338504"/>
                </a:cubicBezTo>
                <a:cubicBezTo>
                  <a:pt x="2905857" y="0"/>
                  <a:pt x="4403481" y="4396"/>
                  <a:pt x="5143500" y="171450"/>
                </a:cubicBezTo>
                <a:cubicBezTo>
                  <a:pt x="5883519" y="338504"/>
                  <a:pt x="6488723" y="1340827"/>
                  <a:pt x="6488723" y="1340827"/>
                </a:cubicBezTo>
              </a:path>
            </a:pathLst>
          </a:custGeom>
          <a:noFill/>
          <a:ln w="15875" algn="ctr">
            <a:solidFill>
              <a:srgbClr val="E79809"/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ko-KR" altLang="en-US" sz="1600">
              <a:latin typeface="+mj-lt"/>
              <a:ea typeface="휴먼매직체" pitchFamily="18" charset="-127"/>
            </a:endParaRPr>
          </a:p>
        </p:txBody>
      </p:sp>
      <p:graphicFrame>
        <p:nvGraphicFramePr>
          <p:cNvPr id="20" name="Group 43">
            <a:extLst>
              <a:ext uri="{FF2B5EF4-FFF2-40B4-BE49-F238E27FC236}">
                <a16:creationId xmlns:a16="http://schemas.microsoft.com/office/drawing/2014/main" id="{028A0D60-023F-4416-B0C1-C749BB023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3851"/>
              </p:ext>
            </p:extLst>
          </p:nvPr>
        </p:nvGraphicFramePr>
        <p:xfrm>
          <a:off x="5342242" y="3350172"/>
          <a:ext cx="2928957" cy="585792"/>
        </p:xfrm>
        <a:graphic>
          <a:graphicData uri="http://schemas.openxmlformats.org/drawingml/2006/table">
            <a:tbl>
              <a:tblPr/>
              <a:tblGrid>
                <a:gridCol w="73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7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10</a:t>
                      </a:r>
                    </a:p>
                  </a:txBody>
                  <a:tcPr marL="93726" marR="93726" marT="46863" marB="46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11</a:t>
                      </a:r>
                    </a:p>
                  </a:txBody>
                  <a:tcPr marL="93726" marR="93726" marT="46863" marB="46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12</a:t>
                      </a:r>
                    </a:p>
                  </a:txBody>
                  <a:tcPr marL="93726" marR="93726" marT="46863" marB="46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13</a:t>
                      </a:r>
                    </a:p>
                  </a:txBody>
                  <a:tcPr marL="93726" marR="93726" marT="46863" marB="46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43">
            <a:extLst>
              <a:ext uri="{FF2B5EF4-FFF2-40B4-BE49-F238E27FC236}">
                <a16:creationId xmlns:a16="http://schemas.microsoft.com/office/drawing/2014/main" id="{3F283E28-CDE0-4BDA-A0FA-4DB62FBC2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38877"/>
              </p:ext>
            </p:extLst>
          </p:nvPr>
        </p:nvGraphicFramePr>
        <p:xfrm>
          <a:off x="5342242" y="3939134"/>
          <a:ext cx="2928957" cy="585792"/>
        </p:xfrm>
        <a:graphic>
          <a:graphicData uri="http://schemas.openxmlformats.org/drawingml/2006/table">
            <a:tbl>
              <a:tblPr/>
              <a:tblGrid>
                <a:gridCol w="73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7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20</a:t>
                      </a:r>
                    </a:p>
                  </a:txBody>
                  <a:tcPr marL="93726" marR="93726" marT="46863" marB="46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21</a:t>
                      </a:r>
                    </a:p>
                  </a:txBody>
                  <a:tcPr marL="93726" marR="93726" marT="46863" marB="46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22</a:t>
                      </a:r>
                    </a:p>
                  </a:txBody>
                  <a:tcPr marL="93726" marR="93726" marT="46863" marB="46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23</a:t>
                      </a:r>
                    </a:p>
                  </a:txBody>
                  <a:tcPr marL="93726" marR="93726" marT="46863" marB="46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 Box 28">
            <a:extLst>
              <a:ext uri="{FF2B5EF4-FFF2-40B4-BE49-F238E27FC236}">
                <a16:creationId xmlns:a16="http://schemas.microsoft.com/office/drawing/2014/main" id="{08281581-0003-40EF-8377-FCD5BABE6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080" y="4137572"/>
            <a:ext cx="82445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solidFill>
                  <a:srgbClr val="000099"/>
                </a:solidFill>
                <a:latin typeface="+mj-lt"/>
                <a:ea typeface="휴먼매직체" pitchFamily="18" charset="-127"/>
              </a:rPr>
              <a:t>table[1]</a:t>
            </a:r>
          </a:p>
        </p:txBody>
      </p:sp>
      <p:graphicFrame>
        <p:nvGraphicFramePr>
          <p:cNvPr id="23" name="Group 43">
            <a:extLst>
              <a:ext uri="{FF2B5EF4-FFF2-40B4-BE49-F238E27FC236}">
                <a16:creationId xmlns:a16="http://schemas.microsoft.com/office/drawing/2014/main" id="{3007B451-94D6-4EE0-AFCE-43A89113D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70827"/>
              </p:ext>
            </p:extLst>
          </p:nvPr>
        </p:nvGraphicFramePr>
        <p:xfrm>
          <a:off x="1989442" y="3704185"/>
          <a:ext cx="646113" cy="341313"/>
        </p:xfrm>
        <a:graphic>
          <a:graphicData uri="http://schemas.openxmlformats.org/drawingml/2006/table">
            <a:tbl>
              <a:tblPr/>
              <a:tblGrid>
                <a:gridCol w="64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 Box 28">
            <a:extLst>
              <a:ext uri="{FF2B5EF4-FFF2-40B4-BE49-F238E27FC236}">
                <a16:creationId xmlns:a16="http://schemas.microsoft.com/office/drawing/2014/main" id="{77B70A03-52B6-4BF7-978D-8AB94405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6017" y="5118647"/>
            <a:ext cx="82445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000099"/>
                </a:solidFill>
                <a:latin typeface="+mj-lt"/>
                <a:ea typeface="휴먼매직체" pitchFamily="18" charset="-127"/>
              </a:rPr>
              <a:t>table[2]</a:t>
            </a:r>
          </a:p>
        </p:txBody>
      </p:sp>
      <p:graphicFrame>
        <p:nvGraphicFramePr>
          <p:cNvPr id="25" name="Group 43">
            <a:extLst>
              <a:ext uri="{FF2B5EF4-FFF2-40B4-BE49-F238E27FC236}">
                <a16:creationId xmlns:a16="http://schemas.microsoft.com/office/drawing/2014/main" id="{206764F4-03B4-4580-A691-DE13AFC0D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56073"/>
              </p:ext>
            </p:extLst>
          </p:nvPr>
        </p:nvGraphicFramePr>
        <p:xfrm>
          <a:off x="2622855" y="4628109"/>
          <a:ext cx="650875" cy="368300"/>
        </p:xfrm>
        <a:graphic>
          <a:graphicData uri="http://schemas.openxmlformats.org/drawingml/2006/table">
            <a:tbl>
              <a:tblPr/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  <a:cs typeface="+mn-cs"/>
                        </a:rPr>
                        <a:t>1032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AutoShape 33">
            <a:extLst>
              <a:ext uri="{FF2B5EF4-FFF2-40B4-BE49-F238E27FC236}">
                <a16:creationId xmlns:a16="http://schemas.microsoft.com/office/drawing/2014/main" id="{DC9DF42D-C34C-463C-8B7C-455BB42C9C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27617" y="3332709"/>
            <a:ext cx="2714625" cy="5715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stealth" w="med" len="med"/>
          </a:ln>
        </p:spPr>
      </p:cxnSp>
      <p:cxnSp>
        <p:nvCxnSpPr>
          <p:cNvPr id="27" name="AutoShape 33">
            <a:extLst>
              <a:ext uri="{FF2B5EF4-FFF2-40B4-BE49-F238E27FC236}">
                <a16:creationId xmlns:a16="http://schemas.microsoft.com/office/drawing/2014/main" id="{EC6F4DE5-4B7B-46F5-815A-5C43332539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0555" y="3975647"/>
            <a:ext cx="2071687" cy="85725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28" name="직사각형 2">
            <a:extLst>
              <a:ext uri="{FF2B5EF4-FFF2-40B4-BE49-F238E27FC236}">
                <a16:creationId xmlns:a16="http://schemas.microsoft.com/office/drawing/2014/main" id="{C9053D84-9CDE-4ADF-8B29-0E258935E627}"/>
              </a:ext>
            </a:extLst>
          </p:cNvPr>
          <p:cNvSpPr/>
          <p:nvPr/>
        </p:nvSpPr>
        <p:spPr>
          <a:xfrm>
            <a:off x="8119822" y="5148610"/>
            <a:ext cx="1176659" cy="386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</a:rPr>
              <a:t>x[col]</a:t>
            </a:r>
            <a:endParaRPr lang="ko-KR" altLang="en-US" sz="1600">
              <a:latin typeface="+mj-lt"/>
            </a:endParaRPr>
          </a:p>
        </p:txBody>
      </p:sp>
      <p:cxnSp>
        <p:nvCxnSpPr>
          <p:cNvPr id="29" name="꺾인 연결선 27">
            <a:extLst>
              <a:ext uri="{FF2B5EF4-FFF2-40B4-BE49-F238E27FC236}">
                <a16:creationId xmlns:a16="http://schemas.microsoft.com/office/drawing/2014/main" id="{94631AFC-AAC1-4F33-A77D-C76187456905}"/>
              </a:ext>
            </a:extLst>
          </p:cNvPr>
          <p:cNvCxnSpPr>
            <a:stCxn id="28" idx="0"/>
          </p:cNvCxnSpPr>
          <p:nvPr/>
        </p:nvCxnSpPr>
        <p:spPr>
          <a:xfrm rot="16200000" flipV="1">
            <a:off x="5949233" y="2389692"/>
            <a:ext cx="2677886" cy="283995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09B74C-81D3-49CD-8D77-22ACE83E4917}"/>
              </a:ext>
            </a:extLst>
          </p:cNvPr>
          <p:cNvCxnSpPr/>
          <p:nvPr/>
        </p:nvCxnSpPr>
        <p:spPr>
          <a:xfrm flipH="1">
            <a:off x="5864413" y="2470723"/>
            <a:ext cx="3787" cy="32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25854C-EEF6-4C9D-B281-1F271FB16E55}"/>
              </a:ext>
            </a:extLst>
          </p:cNvPr>
          <p:cNvSpPr txBox="1"/>
          <p:nvPr/>
        </p:nvSpPr>
        <p:spPr>
          <a:xfrm>
            <a:off x="1696400" y="2378195"/>
            <a:ext cx="1742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In main function</a:t>
            </a:r>
            <a:endParaRPr lang="ko-KR" alt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51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8892-41A0-4282-8C0F-7FCC61BC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이차원 배열 전체 전달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DD2516-853B-4DD1-97CB-7ACBC7315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3350" y="5649040"/>
            <a:ext cx="1731265" cy="4596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B289-63B9-4FAC-8DE7-5B86BE5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F67CA-94CF-49B5-8BCE-5B63BE58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BA2CA-B935-4B3D-A713-E6794BF10794}"/>
              </a:ext>
            </a:extLst>
          </p:cNvPr>
          <p:cNvSpPr/>
          <p:nvPr/>
        </p:nvSpPr>
        <p:spPr>
          <a:xfrm>
            <a:off x="838200" y="1262206"/>
            <a:ext cx="5164266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 MAX_ROWS 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 MAX_COLS  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average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[ ][MAX_COLS] ) 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avg 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table[MAX_ROWS][MAX_COLS]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= { {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{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},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{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 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avg = average( table );  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lf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avg);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CF43F-03BB-4A2D-92B5-F213024FC2C7}"/>
              </a:ext>
            </a:extLst>
          </p:cNvPr>
          <p:cNvSpPr/>
          <p:nvPr/>
        </p:nvSpPr>
        <p:spPr>
          <a:xfrm>
            <a:off x="4322094" y="4136152"/>
            <a:ext cx="467889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average(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x[ ][MAX_COLS] 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j  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MAX_ROWS 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 j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; j &lt; MAX_COLS 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sum += x[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 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(sum / (MAX_ROWS * MAX_COLS));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9" name="Group 43">
            <a:extLst>
              <a:ext uri="{FF2B5EF4-FFF2-40B4-BE49-F238E27FC236}">
                <a16:creationId xmlns:a16="http://schemas.microsoft.com/office/drawing/2014/main" id="{63A9E4DE-3F6E-421F-9B52-853E300C6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45827"/>
              </p:ext>
            </p:extLst>
          </p:nvPr>
        </p:nvGraphicFramePr>
        <p:xfrm>
          <a:off x="8856775" y="1048308"/>
          <a:ext cx="2605466" cy="420510"/>
        </p:xfrm>
        <a:graphic>
          <a:graphicData uri="http://schemas.openxmlformats.org/drawingml/2006/table">
            <a:tbl>
              <a:tblPr/>
              <a:tblGrid>
                <a:gridCol w="65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5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  0</a:t>
                      </a:r>
                    </a:p>
                  </a:txBody>
                  <a:tcPr marL="93726" marR="93726" marT="46863" marB="46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  1</a:t>
                      </a:r>
                    </a:p>
                  </a:txBody>
                  <a:tcPr marL="93726" marR="93726" marT="46863" marB="46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  2</a:t>
                      </a:r>
                    </a:p>
                  </a:txBody>
                  <a:tcPr marL="93726" marR="93726" marT="46863" marB="46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   3</a:t>
                      </a:r>
                    </a:p>
                  </a:txBody>
                  <a:tcPr marL="93726" marR="93726" marT="46863" marB="46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28">
            <a:extLst>
              <a:ext uri="{FF2B5EF4-FFF2-40B4-BE49-F238E27FC236}">
                <a16:creationId xmlns:a16="http://schemas.microsoft.com/office/drawing/2014/main" id="{06BCAA3F-D7B6-4B54-9922-BE3427C4E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596" y="1461930"/>
            <a:ext cx="75351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000099"/>
                </a:solidFill>
                <a:latin typeface="+mj-lt"/>
                <a:ea typeface="휴먼매직체" pitchFamily="18" charset="-127"/>
              </a:rPr>
              <a:t>table</a:t>
            </a:r>
          </a:p>
        </p:txBody>
      </p:sp>
      <p:cxnSp>
        <p:nvCxnSpPr>
          <p:cNvPr id="11" name="AutoShape 33">
            <a:extLst>
              <a:ext uri="{FF2B5EF4-FFF2-40B4-BE49-F238E27FC236}">
                <a16:creationId xmlns:a16="http://schemas.microsoft.com/office/drawing/2014/main" id="{D4B7EE75-0655-4081-900A-84BE6654C59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72054" y="1058578"/>
            <a:ext cx="792088" cy="15183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12" name="Text Box 28">
            <a:extLst>
              <a:ext uri="{FF2B5EF4-FFF2-40B4-BE49-F238E27FC236}">
                <a16:creationId xmlns:a16="http://schemas.microsoft.com/office/drawing/2014/main" id="{A0FC1B2A-AAAA-43BA-ACCD-89002016E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9904" y="3810970"/>
            <a:ext cx="25983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x</a:t>
            </a:r>
          </a:p>
        </p:txBody>
      </p:sp>
      <p:graphicFrame>
        <p:nvGraphicFramePr>
          <p:cNvPr id="13" name="Group 43">
            <a:extLst>
              <a:ext uri="{FF2B5EF4-FFF2-40B4-BE49-F238E27FC236}">
                <a16:creationId xmlns:a16="http://schemas.microsoft.com/office/drawing/2014/main" id="{B1C4D07D-747C-4E23-8710-14E04C2D3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35936"/>
              </p:ext>
            </p:extLst>
          </p:nvPr>
        </p:nvGraphicFramePr>
        <p:xfrm>
          <a:off x="8849904" y="3406831"/>
          <a:ext cx="648919" cy="339910"/>
        </p:xfrm>
        <a:graphic>
          <a:graphicData uri="http://schemas.openxmlformats.org/drawingml/2006/table">
            <a:tbl>
              <a:tblPr/>
              <a:tblGrid>
                <a:gridCol w="64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9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43">
            <a:extLst>
              <a:ext uri="{FF2B5EF4-FFF2-40B4-BE49-F238E27FC236}">
                <a16:creationId xmlns:a16="http://schemas.microsoft.com/office/drawing/2014/main" id="{37F961B8-FB4B-4F68-B644-D2CB0674C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60831"/>
              </p:ext>
            </p:extLst>
          </p:nvPr>
        </p:nvGraphicFramePr>
        <p:xfrm>
          <a:off x="9567418" y="3392198"/>
          <a:ext cx="548498" cy="338035"/>
        </p:xfrm>
        <a:graphic>
          <a:graphicData uri="http://schemas.openxmlformats.org/drawingml/2006/table">
            <a:tbl>
              <a:tblPr/>
              <a:tblGrid>
                <a:gridCol w="54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0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  <a:cs typeface="+mn-cs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28">
            <a:extLst>
              <a:ext uri="{FF2B5EF4-FFF2-40B4-BE49-F238E27FC236}">
                <a16:creationId xmlns:a16="http://schemas.microsoft.com/office/drawing/2014/main" id="{92DFAD99-E825-4986-A704-DBA40A6AF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290" y="3818814"/>
            <a:ext cx="20476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err="1">
                <a:latin typeface="+mj-lt"/>
                <a:ea typeface="휴먼매직체" pitchFamily="18" charset="-127"/>
              </a:rPr>
              <a:t>i</a:t>
            </a:r>
            <a:endParaRPr lang="en-US" altLang="ko-KR" sz="1600" dirty="0">
              <a:latin typeface="+mj-lt"/>
              <a:ea typeface="휴먼매직체" pitchFamily="18" charset="-127"/>
            </a:endParaRP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43EF0CF4-3467-41ED-91FF-5CC86568C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038" y="467719"/>
            <a:ext cx="157785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Address 1000</a:t>
            </a:r>
          </a:p>
        </p:txBody>
      </p:sp>
      <p:cxnSp>
        <p:nvCxnSpPr>
          <p:cNvPr id="17" name="AutoShape 37">
            <a:extLst>
              <a:ext uri="{FF2B5EF4-FFF2-40B4-BE49-F238E27FC236}">
                <a16:creationId xmlns:a16="http://schemas.microsoft.com/office/drawing/2014/main" id="{4B591833-7A80-47DF-9477-C87F285F0272}"/>
              </a:ext>
            </a:extLst>
          </p:cNvPr>
          <p:cNvCxnSpPr>
            <a:cxnSpLocks noChangeShapeType="1"/>
            <a:stCxn id="16" idx="2"/>
          </p:cNvCxnSpPr>
          <p:nvPr/>
        </p:nvCxnSpPr>
        <p:spPr bwMode="auto">
          <a:xfrm>
            <a:off x="8716964" y="806274"/>
            <a:ext cx="147178" cy="191833"/>
          </a:xfrm>
          <a:prstGeom prst="straightConnector1">
            <a:avLst/>
          </a:prstGeom>
          <a:noFill/>
          <a:ln w="19050">
            <a:solidFill>
              <a:srgbClr val="F60064"/>
            </a:solidFill>
            <a:prstDash val="sysDot"/>
            <a:round/>
            <a:headEnd/>
            <a:tailEnd type="stealth" w="med" len="med"/>
          </a:ln>
        </p:spPr>
      </p:cxnSp>
      <p:cxnSp>
        <p:nvCxnSpPr>
          <p:cNvPr id="18" name="구부러진 연결선 37">
            <a:extLst>
              <a:ext uri="{FF2B5EF4-FFF2-40B4-BE49-F238E27FC236}">
                <a16:creationId xmlns:a16="http://schemas.microsoft.com/office/drawing/2014/main" id="{6B33CDA1-D925-40FB-9560-5044CE50A3C0}"/>
              </a:ext>
            </a:extLst>
          </p:cNvPr>
          <p:cNvCxnSpPr>
            <a:stCxn id="10" idx="2"/>
          </p:cNvCxnSpPr>
          <p:nvPr/>
        </p:nvCxnSpPr>
        <p:spPr bwMode="auto">
          <a:xfrm rot="16200000" flipH="1">
            <a:off x="6941126" y="1781712"/>
            <a:ext cx="1798930" cy="1836473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자유형 50">
            <a:extLst>
              <a:ext uri="{FF2B5EF4-FFF2-40B4-BE49-F238E27FC236}">
                <a16:creationId xmlns:a16="http://schemas.microsoft.com/office/drawing/2014/main" id="{480BBDE7-BCCB-4EA7-A859-20BAFE9A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054" y="2879268"/>
            <a:ext cx="3860652" cy="987640"/>
          </a:xfrm>
          <a:custGeom>
            <a:avLst/>
            <a:gdLst>
              <a:gd name="T0" fmla="*/ 0 w 6488723"/>
              <a:gd name="T1" fmla="*/ 2198210 h 2202473"/>
              <a:gd name="T2" fmla="*/ 2047264 w 6488723"/>
              <a:gd name="T3" fmla="*/ 337848 h 2202473"/>
              <a:gd name="T4" fmla="*/ 5140115 w 6488723"/>
              <a:gd name="T5" fmla="*/ 171121 h 2202473"/>
              <a:gd name="T6" fmla="*/ 6484464 w 6488723"/>
              <a:gd name="T7" fmla="*/ 1338234 h 2202473"/>
              <a:gd name="T8" fmla="*/ 6484464 w 6488723"/>
              <a:gd name="T9" fmla="*/ 1338234 h 2202473"/>
              <a:gd name="T10" fmla="*/ 6484464 w 6488723"/>
              <a:gd name="T11" fmla="*/ 1338234 h 22024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88723"/>
              <a:gd name="T19" fmla="*/ 0 h 2202473"/>
              <a:gd name="T20" fmla="*/ 6488723 w 6488723"/>
              <a:gd name="T21" fmla="*/ 2202473 h 22024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88723" h="2202473">
                <a:moveTo>
                  <a:pt x="0" y="2202473"/>
                </a:moveTo>
                <a:cubicBezTo>
                  <a:pt x="595678" y="1439740"/>
                  <a:pt x="1191357" y="677008"/>
                  <a:pt x="2048607" y="338504"/>
                </a:cubicBezTo>
                <a:cubicBezTo>
                  <a:pt x="2905857" y="0"/>
                  <a:pt x="4403481" y="4396"/>
                  <a:pt x="5143500" y="171450"/>
                </a:cubicBezTo>
                <a:cubicBezTo>
                  <a:pt x="5883519" y="338504"/>
                  <a:pt x="6488723" y="1340827"/>
                  <a:pt x="6488723" y="1340827"/>
                </a:cubicBezTo>
              </a:path>
            </a:pathLst>
          </a:custGeom>
          <a:noFill/>
          <a:ln w="15875" algn="ctr">
            <a:solidFill>
              <a:srgbClr val="E79809"/>
            </a:solidFill>
            <a:round/>
            <a:headEnd/>
            <a:tailEnd/>
          </a:ln>
        </p:spPr>
        <p:txBody>
          <a:bodyPr anchor="ctr"/>
          <a:lstStyle/>
          <a:p>
            <a:endParaRPr lang="ko-KR" altLang="en-US" sz="1600">
              <a:latin typeface="+mj-lt"/>
              <a:ea typeface="휴먼매직체" pitchFamily="18" charset="-127"/>
            </a:endParaRPr>
          </a:p>
        </p:txBody>
      </p:sp>
      <p:graphicFrame>
        <p:nvGraphicFramePr>
          <p:cNvPr id="20" name="Group 43">
            <a:extLst>
              <a:ext uri="{FF2B5EF4-FFF2-40B4-BE49-F238E27FC236}">
                <a16:creationId xmlns:a16="http://schemas.microsoft.com/office/drawing/2014/main" id="{78AB080E-3AA8-440D-9855-BE0DB694D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54804"/>
              </p:ext>
            </p:extLst>
          </p:nvPr>
        </p:nvGraphicFramePr>
        <p:xfrm>
          <a:off x="8856775" y="1637271"/>
          <a:ext cx="2605466" cy="420510"/>
        </p:xfrm>
        <a:graphic>
          <a:graphicData uri="http://schemas.openxmlformats.org/drawingml/2006/table">
            <a:tbl>
              <a:tblPr/>
              <a:tblGrid>
                <a:gridCol w="65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5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  <a:cs typeface="+mn-cs"/>
                        </a:rPr>
                        <a:t> 10</a:t>
                      </a:r>
                    </a:p>
                  </a:txBody>
                  <a:tcPr marL="93726" marR="93726" marT="46863" marB="46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  <a:cs typeface="+mn-cs"/>
                        </a:rPr>
                        <a:t> 11</a:t>
                      </a:r>
                    </a:p>
                  </a:txBody>
                  <a:tcPr marL="93726" marR="93726" marT="46863" marB="46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  <a:cs typeface="+mn-cs"/>
                        </a:rPr>
                        <a:t> 12</a:t>
                      </a:r>
                    </a:p>
                  </a:txBody>
                  <a:tcPr marL="93726" marR="93726" marT="46863" marB="46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  <a:cs typeface="+mn-cs"/>
                        </a:rPr>
                        <a:t> 13</a:t>
                      </a:r>
                    </a:p>
                  </a:txBody>
                  <a:tcPr marL="93726" marR="93726" marT="46863" marB="46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43">
            <a:extLst>
              <a:ext uri="{FF2B5EF4-FFF2-40B4-BE49-F238E27FC236}">
                <a16:creationId xmlns:a16="http://schemas.microsoft.com/office/drawing/2014/main" id="{A8CF4599-68E7-4A08-8722-9E51A7DCC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4134"/>
              </p:ext>
            </p:extLst>
          </p:nvPr>
        </p:nvGraphicFramePr>
        <p:xfrm>
          <a:off x="8856775" y="2226233"/>
          <a:ext cx="2605466" cy="420510"/>
        </p:xfrm>
        <a:graphic>
          <a:graphicData uri="http://schemas.openxmlformats.org/drawingml/2006/table">
            <a:tbl>
              <a:tblPr/>
              <a:tblGrid>
                <a:gridCol w="65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5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  <a:cs typeface="+mn-cs"/>
                        </a:rPr>
                        <a:t> 20</a:t>
                      </a:r>
                    </a:p>
                  </a:txBody>
                  <a:tcPr marL="93726" marR="93726" marT="46863" marB="46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  <a:cs typeface="+mn-cs"/>
                        </a:rPr>
                        <a:t> 21</a:t>
                      </a:r>
                    </a:p>
                  </a:txBody>
                  <a:tcPr marL="93726" marR="93726" marT="46863" marB="46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  <a:cs typeface="+mn-cs"/>
                        </a:rPr>
                        <a:t> 22</a:t>
                      </a:r>
                    </a:p>
                  </a:txBody>
                  <a:tcPr marL="93726" marR="93726" marT="46863" marB="46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itchFamily="18" charset="-127"/>
                          <a:cs typeface="+mn-cs"/>
                        </a:rPr>
                        <a:t> 23</a:t>
                      </a:r>
                    </a:p>
                  </a:txBody>
                  <a:tcPr marL="93726" marR="93726" marT="46863" marB="46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43">
            <a:extLst>
              <a:ext uri="{FF2B5EF4-FFF2-40B4-BE49-F238E27FC236}">
                <a16:creationId xmlns:a16="http://schemas.microsoft.com/office/drawing/2014/main" id="{BBCB43BF-BE7D-4B49-9026-D03D77DF0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32715"/>
              </p:ext>
            </p:extLst>
          </p:nvPr>
        </p:nvGraphicFramePr>
        <p:xfrm>
          <a:off x="10184510" y="3377573"/>
          <a:ext cx="571932" cy="352660"/>
        </p:xfrm>
        <a:graphic>
          <a:graphicData uri="http://schemas.openxmlformats.org/drawingml/2006/table">
            <a:tbl>
              <a:tblPr/>
              <a:tblGrid>
                <a:gridCol w="571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6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  <a:cs typeface="+mn-cs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 Box 28">
            <a:extLst>
              <a:ext uri="{FF2B5EF4-FFF2-40B4-BE49-F238E27FC236}">
                <a16:creationId xmlns:a16="http://schemas.microsoft.com/office/drawing/2014/main" id="{6EA24B48-558B-45FF-8CAA-756501EAD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6444" y="3821974"/>
            <a:ext cx="20476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j</a:t>
            </a:r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829E52BA-FEF0-4BD0-8A39-3A2DD7E98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334" y="1044442"/>
            <a:ext cx="100034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000099"/>
                </a:solidFill>
                <a:latin typeface="+mj-lt"/>
                <a:ea typeface="휴먼매직체" pitchFamily="18" charset="-127"/>
              </a:rPr>
              <a:t>table[0]</a:t>
            </a:r>
          </a:p>
        </p:txBody>
      </p:sp>
      <p:cxnSp>
        <p:nvCxnSpPr>
          <p:cNvPr id="25" name="꺾인 연결선 46">
            <a:extLst>
              <a:ext uri="{FF2B5EF4-FFF2-40B4-BE49-F238E27FC236}">
                <a16:creationId xmlns:a16="http://schemas.microsoft.com/office/drawing/2014/main" id="{846B47BC-B796-4C36-AB02-823D0CCD95AB}"/>
              </a:ext>
            </a:extLst>
          </p:cNvPr>
          <p:cNvCxnSpPr>
            <a:stCxn id="10" idx="0"/>
            <a:endCxn id="24" idx="1"/>
          </p:cNvCxnSpPr>
          <p:nvPr/>
        </p:nvCxnSpPr>
        <p:spPr>
          <a:xfrm rot="5400000" flipH="1" flipV="1">
            <a:off x="6910239" y="1225836"/>
            <a:ext cx="248211" cy="2239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Group 43">
            <a:extLst>
              <a:ext uri="{FF2B5EF4-FFF2-40B4-BE49-F238E27FC236}">
                <a16:creationId xmlns:a16="http://schemas.microsoft.com/office/drawing/2014/main" id="{38A49CBF-34CB-450A-B22B-1C1A809E4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22318"/>
              </p:ext>
            </p:extLst>
          </p:nvPr>
        </p:nvGraphicFramePr>
        <p:xfrm>
          <a:off x="10848594" y="3377573"/>
          <a:ext cx="829176" cy="352660"/>
        </p:xfrm>
        <a:graphic>
          <a:graphicData uri="http://schemas.openxmlformats.org/drawingml/2006/table">
            <a:tbl>
              <a:tblPr/>
              <a:tblGrid>
                <a:gridCol w="82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6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매직체" pitchFamily="18" charset="-127"/>
                          <a:ea typeface="휴먼매직체" pitchFamily="18" charset="-127"/>
                          <a:cs typeface="+mn-cs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 Box 28">
            <a:extLst>
              <a:ext uri="{FF2B5EF4-FFF2-40B4-BE49-F238E27FC236}">
                <a16:creationId xmlns:a16="http://schemas.microsoft.com/office/drawing/2014/main" id="{7F39E64B-1BD1-4E64-A04A-E88DA72F7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9795" y="3842372"/>
            <a:ext cx="58231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981078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7258-C42C-4A1A-AD2C-E4E883BE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이차원 배열 전체 전달 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6AA5-1E80-41EF-9A3C-986053D9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2F4FF-4074-4343-96E2-DE335E3B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C155F-86F2-4E76-AF88-BE58A367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B0A8F-2CFD-48AD-BA3A-4AE413648741}"/>
              </a:ext>
            </a:extLst>
          </p:cNvPr>
          <p:cNvSpPr/>
          <p:nvPr/>
        </p:nvSpPr>
        <p:spPr>
          <a:xfrm>
            <a:off x="651492" y="1366897"/>
            <a:ext cx="4124189" cy="41242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array1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]={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array2[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={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array3[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]={{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},{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(array1);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(array2);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(array3);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D622AD-0043-40CC-ABFA-3AD8B4D240AD}"/>
              </a:ext>
            </a:extLst>
          </p:cNvPr>
          <p:cNvSpPr/>
          <p:nvPr/>
        </p:nvSpPr>
        <p:spPr>
          <a:xfrm>
            <a:off x="3065335" y="4321552"/>
            <a:ext cx="4202195" cy="2339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j;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(j=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;j&lt;=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"%5d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a[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AAF8BC-20DE-4617-BAA5-E8063A2C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825" y="4524332"/>
            <a:ext cx="2170571" cy="160903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D71777-C851-4077-900C-D4F1320EF355}"/>
              </a:ext>
            </a:extLst>
          </p:cNvPr>
          <p:cNvSpPr/>
          <p:nvPr/>
        </p:nvSpPr>
        <p:spPr>
          <a:xfrm>
            <a:off x="784391" y="3258904"/>
            <a:ext cx="2088818" cy="142577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E3AD2A-FDE4-4C23-9A46-288D4DCD1622}"/>
              </a:ext>
            </a:extLst>
          </p:cNvPr>
          <p:cNvSpPr/>
          <p:nvPr/>
        </p:nvSpPr>
        <p:spPr>
          <a:xfrm>
            <a:off x="1205477" y="1664120"/>
            <a:ext cx="2335113" cy="29468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E61466-2CE4-4287-BA26-56CB47FE9CDE}"/>
              </a:ext>
            </a:extLst>
          </p:cNvPr>
          <p:cNvCxnSpPr/>
          <p:nvPr/>
        </p:nvCxnSpPr>
        <p:spPr>
          <a:xfrm>
            <a:off x="3553592" y="1811465"/>
            <a:ext cx="2439845" cy="35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E0C07A-C8E4-4DD3-9FB9-FAD02BEB450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873209" y="2242964"/>
            <a:ext cx="3120228" cy="172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794079-D49E-44C1-8AC8-17ABC00824C1}"/>
              </a:ext>
            </a:extLst>
          </p:cNvPr>
          <p:cNvSpPr txBox="1"/>
          <p:nvPr/>
        </p:nvSpPr>
        <p:spPr>
          <a:xfrm>
            <a:off x="6175450" y="1958809"/>
            <a:ext cx="4272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배열을 전달받는 함수에서 열의 길이가 정해져 있어야 함</a:t>
            </a:r>
            <a:endParaRPr lang="en-US" altLang="ko-KR" dirty="0"/>
          </a:p>
          <a:p>
            <a:r>
              <a:rPr lang="ko-KR" altLang="en-US" dirty="0"/>
              <a:t>배열을 전달하는 경우에는 배열의 이름만 전달하여도 오류가 없음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61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19EB-2914-4D70-B8A2-3C9FB98E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이차원 배열 실습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8A45-4D65-4312-B9F3-AE2B662D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이차원 배열 </a:t>
            </a:r>
            <a:r>
              <a:rPr lang="en-US" altLang="ko-KR" dirty="0"/>
              <a:t>[6][6]</a:t>
            </a:r>
            <a:r>
              <a:rPr lang="ko-KR" altLang="en-US" dirty="0"/>
              <a:t>을 생성하고 아래와 같이 값을 입력하는 프로그램</a:t>
            </a:r>
            <a:endParaRPr lang="en-US" altLang="ko-KR" dirty="0"/>
          </a:p>
          <a:p>
            <a:pPr lvl="1"/>
            <a:r>
              <a:rPr lang="ko-KR" altLang="en-US" dirty="0"/>
              <a:t>행과 열이 같은 경우 </a:t>
            </a:r>
            <a:r>
              <a:rPr lang="en-US" altLang="ko-KR" dirty="0"/>
              <a:t>0</a:t>
            </a:r>
          </a:p>
          <a:p>
            <a:pPr lvl="1"/>
            <a:r>
              <a:rPr lang="ko-KR" altLang="en-US" dirty="0"/>
              <a:t>행의 값이 열보다 큰 경우 </a:t>
            </a:r>
            <a:r>
              <a:rPr lang="en-US" altLang="ko-KR" dirty="0"/>
              <a:t>-1</a:t>
            </a:r>
          </a:p>
          <a:p>
            <a:pPr lvl="1"/>
            <a:r>
              <a:rPr lang="ko-KR" altLang="en-US" dirty="0"/>
              <a:t>행의 값이 열보다 작은 경우 </a:t>
            </a:r>
            <a:r>
              <a:rPr lang="en-US" altLang="ko-KR" dirty="0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5DC70-952A-4589-A89D-79E18274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C22C7-734E-4B53-96B9-1537250C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EC14C-4ED3-4F38-9455-3B5B4389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217" y="3394331"/>
            <a:ext cx="2964328" cy="21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42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4598-0358-46E1-88C8-1DCD4D7F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입력 받은 값으로 배열 생성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A2-08E4-4424-84E6-08181CA1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E1C67-53AD-4B49-921A-9DEE7D89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2BF4A-FB85-42C3-90CA-184E480D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F3F8D-F9DB-4B28-8B29-5BB1AA068A0B}"/>
              </a:ext>
            </a:extLst>
          </p:cNvPr>
          <p:cNvSpPr/>
          <p:nvPr/>
        </p:nvSpPr>
        <p:spPr>
          <a:xfrm>
            <a:off x="725164" y="1227695"/>
            <a:ext cx="6403689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row, col 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 size of 1-D array: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 row and column sizes of 2-D array: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 %d"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&amp;row, &amp;col);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array_1[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array_s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array_2[row][col];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"1D array size : %u 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(array_1));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"2D array size : %u 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(array_2));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"2D row size : %u 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(array_2[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04818-71CC-4FF4-86AA-50B6512B3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59" y="4604025"/>
            <a:ext cx="5179568" cy="12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9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7F7557-8DA0-4254-8F1C-1A81572C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724CB1-D6F8-4AB2-B50D-F6BB9E98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같은 자료형을 가진 연속된 변수</a:t>
            </a:r>
            <a:endParaRPr lang="en-US" altLang="ko-KR" dirty="0"/>
          </a:p>
          <a:p>
            <a:pPr lvl="1"/>
            <a:r>
              <a:rPr lang="ko-KR" altLang="en-US" dirty="0"/>
              <a:t>다수의 데이터를 저장하고 처리에 적합한 구조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dirty="0"/>
              <a:t>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2"/>
            <a:r>
              <a:rPr lang="ko-KR" altLang="en-US" dirty="0"/>
              <a:t>자료형</a:t>
            </a:r>
            <a:r>
              <a:rPr lang="en-US" altLang="ko-KR" dirty="0"/>
              <a:t>: </a:t>
            </a:r>
            <a:r>
              <a:rPr lang="ko-KR" altLang="en-US" dirty="0"/>
              <a:t>배열에 저장할 수 있는 데이터의 형식</a:t>
            </a:r>
            <a:endParaRPr lang="en-US" altLang="ko-KR" dirty="0"/>
          </a:p>
          <a:p>
            <a:pPr lvl="2"/>
            <a:r>
              <a:rPr lang="ko-KR" altLang="en-US" dirty="0" err="1"/>
              <a:t>배열명</a:t>
            </a:r>
            <a:r>
              <a:rPr lang="en-US" altLang="ko-KR" dirty="0"/>
              <a:t>: </a:t>
            </a:r>
            <a:r>
              <a:rPr lang="ko-KR" altLang="en-US" dirty="0"/>
              <a:t>배열에 접근할 때 사용되는 이름</a:t>
            </a:r>
            <a:endParaRPr lang="en-US" altLang="ko-KR" dirty="0"/>
          </a:p>
          <a:p>
            <a:pPr lvl="2"/>
            <a:r>
              <a:rPr lang="ko-KR" altLang="en-US" dirty="0"/>
              <a:t>배열크기</a:t>
            </a:r>
            <a:r>
              <a:rPr lang="en-US" altLang="ko-KR" dirty="0"/>
              <a:t>: </a:t>
            </a:r>
            <a:r>
              <a:rPr lang="ko-KR" altLang="en-US" dirty="0"/>
              <a:t>저장할 수 있는 데이터의 수</a:t>
            </a:r>
            <a:endParaRPr lang="en-US" altLang="ko-KR" dirty="0"/>
          </a:p>
          <a:p>
            <a:pPr lvl="1"/>
            <a:r>
              <a:rPr lang="ko-KR" altLang="en-US" dirty="0"/>
              <a:t>데이터에 접근 하기 위한 </a:t>
            </a:r>
            <a:r>
              <a:rPr lang="en-US" altLang="ko-KR" dirty="0"/>
              <a:t>index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2"/>
            <a:r>
              <a:rPr lang="en-US" altLang="ko-KR" dirty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A340-A80A-4AFF-A165-8F45EA93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5193D-FBB5-4FC2-B4AA-6DACF380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배열">
            <a:extLst>
              <a:ext uri="{FF2B5EF4-FFF2-40B4-BE49-F238E27FC236}">
                <a16:creationId xmlns:a16="http://schemas.microsoft.com/office/drawing/2014/main" id="{9B727FDC-05BC-42AB-B95F-8F627F4A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609" y="4694148"/>
            <a:ext cx="7572025" cy="20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B122874-1043-48D4-B802-DC9B718AC925}"/>
              </a:ext>
            </a:extLst>
          </p:cNvPr>
          <p:cNvSpPr/>
          <p:nvPr/>
        </p:nvSpPr>
        <p:spPr>
          <a:xfrm>
            <a:off x="8874646" y="244588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91EDCD-FCFF-4185-9840-304DFF6B44E6}"/>
              </a:ext>
            </a:extLst>
          </p:cNvPr>
          <p:cNvSpPr/>
          <p:nvPr/>
        </p:nvSpPr>
        <p:spPr>
          <a:xfrm>
            <a:off x="2461609" y="4729722"/>
            <a:ext cx="453293" cy="335111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F1F58F-33A6-4EBE-B378-A5BDFD8C9B37}"/>
              </a:ext>
            </a:extLst>
          </p:cNvPr>
          <p:cNvSpPr/>
          <p:nvPr/>
        </p:nvSpPr>
        <p:spPr>
          <a:xfrm>
            <a:off x="2988791" y="4734083"/>
            <a:ext cx="777150" cy="335111"/>
          </a:xfrm>
          <a:prstGeom prst="round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F2BA78-091A-4D2D-98E6-3B38E5D438E6}"/>
              </a:ext>
            </a:extLst>
          </p:cNvPr>
          <p:cNvSpPr/>
          <p:nvPr/>
        </p:nvSpPr>
        <p:spPr>
          <a:xfrm>
            <a:off x="3785671" y="4753994"/>
            <a:ext cx="475394" cy="335111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B96E7-940E-4B22-9418-976850BCF2B8}"/>
              </a:ext>
            </a:extLst>
          </p:cNvPr>
          <p:cNvSpPr txBox="1"/>
          <p:nvPr/>
        </p:nvSpPr>
        <p:spPr>
          <a:xfrm>
            <a:off x="545566" y="5003563"/>
            <a:ext cx="97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자료형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41AAB3-38E0-4B28-BE9C-12A7AF926FD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353143" y="4897278"/>
            <a:ext cx="1108466" cy="16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12F886-4892-4400-8EE2-A0CE23CF4795}"/>
              </a:ext>
            </a:extLst>
          </p:cNvPr>
          <p:cNvSpPr txBox="1"/>
          <p:nvPr/>
        </p:nvSpPr>
        <p:spPr>
          <a:xfrm>
            <a:off x="1670830" y="5436232"/>
            <a:ext cx="97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배열명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4C98D-A1E9-40B2-A192-6D437B11044C}"/>
              </a:ext>
            </a:extLst>
          </p:cNvPr>
          <p:cNvSpPr txBox="1"/>
          <p:nvPr/>
        </p:nvSpPr>
        <p:spPr>
          <a:xfrm>
            <a:off x="2731458" y="5529548"/>
            <a:ext cx="12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배열크기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83E131-510F-4466-9911-487FC773BEAB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2158366" y="5069194"/>
            <a:ext cx="1219000" cy="36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EC17B7-3514-48E7-BC91-46FD12F8994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431054" y="5089105"/>
            <a:ext cx="592314" cy="46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993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0D28-DE59-464F-BCFB-6776DC93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ko-KR" altLang="en-US" dirty="0"/>
              <a:t>차원 배열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227B-8C05-4F04-BEB5-CDC86F10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ko-KR" altLang="en-US" dirty="0"/>
              <a:t>차원으로 구성된 배열</a:t>
            </a:r>
            <a:endParaRPr lang="en-US" altLang="ko-KR" dirty="0"/>
          </a:p>
          <a:p>
            <a:pPr lvl="1"/>
            <a:r>
              <a:rPr lang="en-US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array[1][2][3]</a:t>
            </a:r>
          </a:p>
          <a:p>
            <a:pPr lvl="1"/>
            <a:r>
              <a:rPr lang="en-US" dirty="0"/>
              <a:t>2</a:t>
            </a:r>
            <a:r>
              <a:rPr lang="ko-KR" altLang="en-US" dirty="0"/>
              <a:t>차원 배열을 배열로 만든 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D9BDC-D13A-4B67-8731-A460ECC6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B6923-54B6-419E-A192-11469A0C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30</a:t>
            </a:fld>
            <a:endParaRPr lang="en-US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78EB085-2090-40DB-954D-52D920019260}"/>
              </a:ext>
            </a:extLst>
          </p:cNvPr>
          <p:cNvSpPr txBox="1">
            <a:spLocks/>
          </p:cNvSpPr>
          <p:nvPr/>
        </p:nvSpPr>
        <p:spPr>
          <a:xfrm>
            <a:off x="10210800" y="6381750"/>
            <a:ext cx="4572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C323C-A799-4AC1-ADA9-1E443A555955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1EF971BC-ABEA-49B6-9234-3508DA0B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86638"/>
              </p:ext>
            </p:extLst>
          </p:nvPr>
        </p:nvGraphicFramePr>
        <p:xfrm>
          <a:off x="5395516" y="2601250"/>
          <a:ext cx="2571768" cy="2214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6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44">
            <a:extLst>
              <a:ext uri="{FF2B5EF4-FFF2-40B4-BE49-F238E27FC236}">
                <a16:creationId xmlns:a16="http://schemas.microsoft.com/office/drawing/2014/main" id="{AB84C6B1-9FFE-471C-B48C-32FC6EBD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955" y="5458751"/>
            <a:ext cx="2069797" cy="307777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third-D (columns) - 4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8536D8FF-BA5A-46B9-B928-856D99116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0142" y="2601251"/>
            <a:ext cx="1895071" cy="307777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first-D (planes) - 3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9D23BC85-2D4C-47B8-8EFE-745092C10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040" y="1818291"/>
            <a:ext cx="3384376" cy="428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600" dirty="0" err="1">
                <a:latin typeface="휴먼매직체" pitchFamily="18" charset="-127"/>
                <a:ea typeface="휴먼매직체" pitchFamily="18" charset="-127"/>
              </a:rPr>
              <a:t>int</a:t>
            </a:r>
            <a:r>
              <a:rPr lang="en-US" altLang="ko-KR" sz="1600" dirty="0">
                <a:latin typeface="휴먼매직체" pitchFamily="18" charset="-127"/>
                <a:ea typeface="휴먼매직체" pitchFamily="18" charset="-127"/>
              </a:rPr>
              <a:t> table[3][5][4] = {0};</a:t>
            </a:r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96C662CA-DDF3-40AF-9175-ADE2287D5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7606"/>
              </p:ext>
            </p:extLst>
          </p:nvPr>
        </p:nvGraphicFramePr>
        <p:xfrm>
          <a:off x="5109766" y="2815562"/>
          <a:ext cx="2571768" cy="2214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6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Box 44">
            <a:extLst>
              <a:ext uri="{FF2B5EF4-FFF2-40B4-BE49-F238E27FC236}">
                <a16:creationId xmlns:a16="http://schemas.microsoft.com/office/drawing/2014/main" id="{C4735231-D7BD-40EB-8A6E-6650A4548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017" y="3529938"/>
            <a:ext cx="2013693" cy="307777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second-D (rows) - 5</a:t>
            </a: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2C4D51CF-2A03-4741-B96B-C040A46E7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22402"/>
              </p:ext>
            </p:extLst>
          </p:nvPr>
        </p:nvGraphicFramePr>
        <p:xfrm>
          <a:off x="4752579" y="3101312"/>
          <a:ext cx="2571768" cy="2214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6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8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831E-049B-4AAB-8668-AF39B5AF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ko-KR" altLang="en-US" dirty="0"/>
              <a:t>차원 배열 초기화와 전달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7C8D-FFE8-46A3-ABE3-F8012E0D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ko-KR" altLang="en-US" dirty="0"/>
              <a:t>차원 배열의 전달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1ECA0-8F16-46D0-85D8-455678F4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FE7C4-77B4-4619-824D-78A51763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E88CB-061F-411F-B429-9CAAA5A2DF4F}"/>
              </a:ext>
            </a:extLst>
          </p:cNvPr>
          <p:cNvSpPr/>
          <p:nvPr/>
        </p:nvSpPr>
        <p:spPr>
          <a:xfrm>
            <a:off x="1180197" y="1732068"/>
            <a:ext cx="90342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][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][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] = { {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}, {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} 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59A35-0562-48C8-A21E-B294813C1CC4}"/>
              </a:ext>
            </a:extLst>
          </p:cNvPr>
          <p:cNvSpPr/>
          <p:nvPr/>
        </p:nvSpPr>
        <p:spPr>
          <a:xfrm>
            <a:off x="1180197" y="2322656"/>
            <a:ext cx="76084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  ][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][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] = { {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}, {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 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 } 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AF0EE9-E634-46BE-8FF7-74F8D8A17AF0}"/>
              </a:ext>
            </a:extLst>
          </p:cNvPr>
          <p:cNvSpPr/>
          <p:nvPr/>
        </p:nvSpPr>
        <p:spPr>
          <a:xfrm>
            <a:off x="1037186" y="3353554"/>
            <a:ext cx="4453548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sum(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 ][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][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] )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j, k,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j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j &lt;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++j 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k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k &lt;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++k 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sum += a[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][ j ][ k ];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sum; 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1E88A7-CADF-4678-94D2-92E984486B2E}"/>
              </a:ext>
            </a:extLst>
          </p:cNvPr>
          <p:cNvSpPr/>
          <p:nvPr/>
        </p:nvSpPr>
        <p:spPr>
          <a:xfrm>
            <a:off x="5544077" y="2874139"/>
            <a:ext cx="30973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 sum(a));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1A2C21-5C80-44BA-8BD8-62C50213C6DE}"/>
              </a:ext>
            </a:extLst>
          </p:cNvPr>
          <p:cNvCxnSpPr>
            <a:cxnSpLocks/>
          </p:cNvCxnSpPr>
          <p:nvPr/>
        </p:nvCxnSpPr>
        <p:spPr>
          <a:xfrm flipH="1">
            <a:off x="4519997" y="3159314"/>
            <a:ext cx="3462585" cy="34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CAD0D53-55B6-495C-88EB-F46D45EA5BDC}"/>
              </a:ext>
            </a:extLst>
          </p:cNvPr>
          <p:cNvSpPr/>
          <p:nvPr/>
        </p:nvSpPr>
        <p:spPr>
          <a:xfrm>
            <a:off x="7982582" y="2977217"/>
            <a:ext cx="170818" cy="22472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6DD964-B8A2-4CAB-9BCA-2CFC192ACA8F}"/>
              </a:ext>
            </a:extLst>
          </p:cNvPr>
          <p:cNvSpPr/>
          <p:nvPr/>
        </p:nvSpPr>
        <p:spPr>
          <a:xfrm>
            <a:off x="2761257" y="3387914"/>
            <a:ext cx="1758740" cy="30398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9F20B9-148B-4465-8F95-823B4EE86DA0}"/>
              </a:ext>
            </a:extLst>
          </p:cNvPr>
          <p:cNvSpPr txBox="1"/>
          <p:nvPr/>
        </p:nvSpPr>
        <p:spPr>
          <a:xfrm>
            <a:off x="4683234" y="3655661"/>
            <a:ext cx="295988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ko-KR" altLang="en-US" dirty="0"/>
              <a:t>차원 배열을 전달하기 위해서는 행과 열을 전달 받는 함수가 알고 있어야 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4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DC5B30-2607-46AA-A338-71F37264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다루기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E8A8CD-A239-462B-9492-EEB938D4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6E8BD-436E-4921-89B1-7D1C886F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9BDF9-FDE7-48FD-BD43-D843EEBC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57000-1115-4C22-9B91-D6578CF29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319" y="2571504"/>
            <a:ext cx="3134268" cy="128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F2923D-BCB0-4215-978D-B140B012DD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417536" y="2571504"/>
            <a:ext cx="2556076" cy="307693"/>
          </a:xfrm>
          <a:prstGeom prst="rect">
            <a:avLst/>
          </a:prstGeom>
        </p:spPr>
      </p:pic>
      <p:pic>
        <p:nvPicPr>
          <p:cNvPr id="10" name="Picture 2" descr="Image result for robotics">
            <a:extLst>
              <a:ext uri="{FF2B5EF4-FFF2-40B4-BE49-F238E27FC236}">
                <a16:creationId xmlns:a16="http://schemas.microsoft.com/office/drawing/2014/main" id="{F73AA7B5-D0A6-4B20-924A-8700EAAA1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50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E67B-41B9-44B9-ACF9-0B48E3FD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character, string</a:t>
            </a:r>
            <a:r>
              <a:rPr lang="ko-KR" altLang="en-US" dirty="0"/>
              <a:t> 그리고 </a:t>
            </a:r>
            <a:r>
              <a:rPr lang="en-US" altLang="ko-KR" dirty="0"/>
              <a:t>NULL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5BEC-B5F6-40A3-983F-85A5ED2D5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</a:t>
            </a:r>
            <a:r>
              <a:rPr lang="en-US" altLang="ko-KR" dirty="0"/>
              <a:t>: ‘a’</a:t>
            </a:r>
          </a:p>
          <a:p>
            <a:pPr lvl="1"/>
            <a:r>
              <a:rPr lang="ko-KR" altLang="en-US" dirty="0"/>
              <a:t>문자형 변수에는 하나의 문자만 저장할 수 있음</a:t>
            </a:r>
            <a:endParaRPr lang="en-US" altLang="ko-KR" dirty="0"/>
          </a:p>
          <a:p>
            <a:pPr lvl="1"/>
            <a:r>
              <a:rPr lang="ko-KR" altLang="en-US" dirty="0"/>
              <a:t>문자는 </a:t>
            </a:r>
            <a:r>
              <a:rPr lang="en-US" altLang="ko-KR" dirty="0"/>
              <a:t>‘’(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</a:t>
            </a:r>
            <a:endParaRPr lang="en-US" altLang="ko-KR" dirty="0"/>
          </a:p>
          <a:p>
            <a:pPr lvl="1"/>
            <a:r>
              <a:rPr lang="ko-KR" altLang="en-US" dirty="0"/>
              <a:t>그렇다면</a:t>
            </a:r>
            <a:r>
              <a:rPr lang="en-US" altLang="ko-KR" dirty="0"/>
              <a:t>, hello</a:t>
            </a:r>
            <a:r>
              <a:rPr lang="ko-KR" altLang="en-US" dirty="0"/>
              <a:t>와 같은 단어를 저장은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r>
              <a:rPr lang="ko-KR" altLang="en-US" dirty="0"/>
              <a:t>문자열</a:t>
            </a:r>
            <a:r>
              <a:rPr lang="en-US" altLang="ko-KR" dirty="0"/>
              <a:t>: “hello”</a:t>
            </a:r>
          </a:p>
          <a:p>
            <a:pPr lvl="1"/>
            <a:r>
              <a:rPr lang="ko-KR" altLang="en-US" dirty="0"/>
              <a:t>문자 여러 개가 합쳐진 데이터 </a:t>
            </a:r>
            <a:r>
              <a:rPr lang="en-US" altLang="ko-KR" dirty="0"/>
              <a:t>(</a:t>
            </a:r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문자열을 저장하기 위해서는 </a:t>
            </a:r>
            <a:r>
              <a:rPr lang="en-US" altLang="ko-KR" dirty="0"/>
              <a:t>char </a:t>
            </a:r>
            <a:r>
              <a:rPr lang="ko-KR" altLang="en-US" dirty="0"/>
              <a:t>배열을 사용하여 저장</a:t>
            </a:r>
            <a:endParaRPr lang="en-US" altLang="ko-KR" dirty="0"/>
          </a:p>
          <a:p>
            <a:pPr lvl="1"/>
            <a:r>
              <a:rPr lang="ko-KR" altLang="en-US" dirty="0"/>
              <a:t>문자는 </a:t>
            </a:r>
            <a:r>
              <a:rPr lang="en-US" altLang="ko-KR" dirty="0"/>
              <a:t>“”(</a:t>
            </a:r>
            <a:r>
              <a:rPr lang="ko-KR" altLang="en-US" dirty="0"/>
              <a:t>큰따옴표</a:t>
            </a:r>
            <a:r>
              <a:rPr lang="en-US" altLang="ko-KR" dirty="0"/>
              <a:t>)</a:t>
            </a:r>
            <a:r>
              <a:rPr lang="ko-KR" altLang="en-US" dirty="0"/>
              <a:t>로 구분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4C3BA-545E-4919-B631-85EC18CC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104E5-F665-4E96-8495-63178AF6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68835-6178-4AF9-AED3-2BE6A63AED80}"/>
              </a:ext>
            </a:extLst>
          </p:cNvPr>
          <p:cNvSpPr/>
          <p:nvPr/>
        </p:nvSpPr>
        <p:spPr>
          <a:xfrm>
            <a:off x="3995264" y="2793635"/>
            <a:ext cx="188983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a=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6DD285-7477-4AEE-8A9F-86F9AD83C311}"/>
              </a:ext>
            </a:extLst>
          </p:cNvPr>
          <p:cNvSpPr/>
          <p:nvPr/>
        </p:nvSpPr>
        <p:spPr>
          <a:xfrm>
            <a:off x="3399646" y="5380823"/>
            <a:ext cx="38523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hu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hustar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robot!"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39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FF28-AD20-44AE-A28D-D14DBEF3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character, string</a:t>
            </a:r>
            <a:r>
              <a:rPr lang="ko-KR" altLang="en-US" dirty="0"/>
              <a:t> 그리고 </a:t>
            </a:r>
            <a:r>
              <a:rPr lang="en-US" altLang="ko-KR" dirty="0"/>
              <a:t>NULL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5ED6-4351-45A8-AF3B-95D61953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altLang="ko-KR" dirty="0"/>
          </a:p>
          <a:p>
            <a:r>
              <a:rPr lang="ko-KR" altLang="en-US" dirty="0"/>
              <a:t>문자열이 저장된 배열의 크기는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90FA8-F67C-4FDD-82BD-42B6A583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4E1DC-5DA2-4631-9F31-E037D18A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AF862-99CE-4086-A4B9-F67274E60C6C}"/>
              </a:ext>
            </a:extLst>
          </p:cNvPr>
          <p:cNvSpPr/>
          <p:nvPr/>
        </p:nvSpPr>
        <p:spPr>
          <a:xfrm>
            <a:off x="1320596" y="1370706"/>
            <a:ext cx="38523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hu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hustar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robot!"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658AA-5D53-4324-BEB7-910AA1F018CE}"/>
              </a:ext>
            </a:extLst>
          </p:cNvPr>
          <p:cNvSpPr txBox="1"/>
          <p:nvPr/>
        </p:nvSpPr>
        <p:spPr>
          <a:xfrm>
            <a:off x="5460398" y="1370706"/>
            <a:ext cx="32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배열의 크기를 출력 해보자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46938-D071-423A-9AD8-D38B50C87EC8}"/>
              </a:ext>
            </a:extLst>
          </p:cNvPr>
          <p:cNvSpPr/>
          <p:nvPr/>
        </p:nvSpPr>
        <p:spPr>
          <a:xfrm>
            <a:off x="1151907" y="2760643"/>
            <a:ext cx="72054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hustar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robot!"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"size of str:%d 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(str),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5033A2-1BD3-48E5-A328-CC69A6D6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10" y="5117963"/>
            <a:ext cx="3665306" cy="4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86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0BA-2E01-4B3A-B9D6-735C6CBC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character, string</a:t>
            </a:r>
            <a:r>
              <a:rPr lang="ko-KR" altLang="en-US" dirty="0"/>
              <a:t> 그리고 </a:t>
            </a:r>
            <a:r>
              <a:rPr lang="en-US" altLang="ko-KR" dirty="0"/>
              <a:t>NULL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0494-2D96-42A8-8138-5C303C12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문자열의 경우 마지막에 </a:t>
            </a:r>
            <a:r>
              <a:rPr lang="en-US" altLang="ko-KR" dirty="0"/>
              <a:t>‘\0’</a:t>
            </a:r>
            <a:r>
              <a:rPr lang="ko-KR" altLang="en-US" dirty="0"/>
              <a:t>문자를 추가하여 </a:t>
            </a:r>
            <a:r>
              <a:rPr lang="en-US" altLang="ko-KR" dirty="0"/>
              <a:t>string</a:t>
            </a:r>
            <a:r>
              <a:rPr lang="ko-KR" altLang="en-US" dirty="0"/>
              <a:t>이 끝났음을 알림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‘\0’=&gt; NULL </a:t>
            </a:r>
            <a:r>
              <a:rPr lang="ko-KR" altLang="en-US" dirty="0"/>
              <a:t>이라고 읽음</a:t>
            </a:r>
            <a:endParaRPr lang="en-US" altLang="ko-KR" dirty="0"/>
          </a:p>
          <a:p>
            <a:pPr lvl="1"/>
            <a:r>
              <a:rPr lang="ko-KR" altLang="en-US" dirty="0"/>
              <a:t>문자열의 경우 끝을 명시하기 위해 </a:t>
            </a:r>
            <a:r>
              <a:rPr lang="en-US" altLang="ko-KR" dirty="0"/>
              <a:t>NULL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lvl="1"/>
            <a:r>
              <a:rPr lang="ko-KR" altLang="en-US" dirty="0"/>
              <a:t>문자형 배열</a:t>
            </a:r>
            <a:r>
              <a:rPr lang="en-US" altLang="ko-KR" dirty="0"/>
              <a:t> </a:t>
            </a:r>
            <a:r>
              <a:rPr lang="ko-KR" altLang="en-US" dirty="0"/>
              <a:t>마지막</a:t>
            </a:r>
            <a:endParaRPr lang="en-US" altLang="ko-KR" dirty="0"/>
          </a:p>
          <a:p>
            <a:pPr lvl="2"/>
            <a:r>
              <a:rPr lang="en-US" altLang="ko-KR" dirty="0"/>
              <a:t>‘\0’</a:t>
            </a:r>
            <a:r>
              <a:rPr lang="ko-KR" altLang="en-US" dirty="0"/>
              <a:t>문자가 있으면 문자열</a:t>
            </a:r>
            <a:endParaRPr lang="en-US" altLang="ko-KR" dirty="0"/>
          </a:p>
          <a:p>
            <a:pPr lvl="2"/>
            <a:r>
              <a:rPr lang="en-US" altLang="ko-KR" dirty="0"/>
              <a:t>‘\0’</a:t>
            </a:r>
            <a:r>
              <a:rPr lang="ko-KR" altLang="en-US" dirty="0"/>
              <a:t>문자가 없으면 문자 배열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53324-1F47-4221-8CE1-748D26D6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7948E-972B-4ABE-9B57-44EC185C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9A3A23-8FAD-499B-894D-086ECC210772}"/>
              </a:ext>
            </a:extLst>
          </p:cNvPr>
          <p:cNvSpPr/>
          <p:nvPr/>
        </p:nvSpPr>
        <p:spPr>
          <a:xfrm>
            <a:off x="1320596" y="1370706"/>
            <a:ext cx="385233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hu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hustar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 robot!"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그룹 49">
            <a:extLst>
              <a:ext uri="{FF2B5EF4-FFF2-40B4-BE49-F238E27FC236}">
                <a16:creationId xmlns:a16="http://schemas.microsoft.com/office/drawing/2014/main" id="{9E857767-5E2D-4D47-8436-83E7FD301ECB}"/>
              </a:ext>
            </a:extLst>
          </p:cNvPr>
          <p:cNvGrpSpPr/>
          <p:nvPr/>
        </p:nvGrpSpPr>
        <p:grpSpPr>
          <a:xfrm>
            <a:off x="6030226" y="1190776"/>
            <a:ext cx="3110028" cy="1017149"/>
            <a:chOff x="4465677" y="2780926"/>
            <a:chExt cx="3110028" cy="1017149"/>
          </a:xfrm>
        </p:grpSpPr>
        <p:sp>
          <p:nvSpPr>
            <p:cNvPr id="12" name="직사각형 50">
              <a:extLst>
                <a:ext uri="{FF2B5EF4-FFF2-40B4-BE49-F238E27FC236}">
                  <a16:creationId xmlns:a16="http://schemas.microsoft.com/office/drawing/2014/main" id="{F002DA46-7343-4F78-87AB-7B8EB1859E8C}"/>
                </a:ext>
              </a:extLst>
            </p:cNvPr>
            <p:cNvSpPr/>
            <p:nvPr/>
          </p:nvSpPr>
          <p:spPr>
            <a:xfrm>
              <a:off x="4810635" y="3240081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[1]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3" name="직사각형 51">
              <a:extLst>
                <a:ext uri="{FF2B5EF4-FFF2-40B4-BE49-F238E27FC236}">
                  <a16:creationId xmlns:a16="http://schemas.microsoft.com/office/drawing/2014/main" id="{3AAA2FDB-C85E-4BF2-84F9-87A721314700}"/>
                </a:ext>
              </a:extLst>
            </p:cNvPr>
            <p:cNvSpPr/>
            <p:nvPr/>
          </p:nvSpPr>
          <p:spPr>
            <a:xfrm>
              <a:off x="5159276" y="3240082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[2]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4" name="직사각형 52">
              <a:extLst>
                <a:ext uri="{FF2B5EF4-FFF2-40B4-BE49-F238E27FC236}">
                  <a16:creationId xmlns:a16="http://schemas.microsoft.com/office/drawing/2014/main" id="{50C1D4B8-FFD2-4F0B-AC7A-29488FC6483F}"/>
                </a:ext>
              </a:extLst>
            </p:cNvPr>
            <p:cNvSpPr/>
            <p:nvPr/>
          </p:nvSpPr>
          <p:spPr>
            <a:xfrm>
              <a:off x="5507917" y="3240082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[3]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5" name="직사각형 53">
              <a:extLst>
                <a:ext uri="{FF2B5EF4-FFF2-40B4-BE49-F238E27FC236}">
                  <a16:creationId xmlns:a16="http://schemas.microsoft.com/office/drawing/2014/main" id="{F8D5B554-7A60-4883-9B4E-06ED08697CC2}"/>
                </a:ext>
              </a:extLst>
            </p:cNvPr>
            <p:cNvSpPr/>
            <p:nvPr/>
          </p:nvSpPr>
          <p:spPr>
            <a:xfrm>
              <a:off x="5861149" y="3240082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[4]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6" name="직사각형 54">
              <a:extLst>
                <a:ext uri="{FF2B5EF4-FFF2-40B4-BE49-F238E27FC236}">
                  <a16:creationId xmlns:a16="http://schemas.microsoft.com/office/drawing/2014/main" id="{110D1F56-E302-4AFB-8F18-915D21A65603}"/>
                </a:ext>
              </a:extLst>
            </p:cNvPr>
            <p:cNvSpPr/>
            <p:nvPr/>
          </p:nvSpPr>
          <p:spPr>
            <a:xfrm>
              <a:off x="6204005" y="3240082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[5]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7" name="직사각형 55">
              <a:extLst>
                <a:ext uri="{FF2B5EF4-FFF2-40B4-BE49-F238E27FC236}">
                  <a16:creationId xmlns:a16="http://schemas.microsoft.com/office/drawing/2014/main" id="{8799427B-6FE9-4329-B316-F261592CBC0A}"/>
                </a:ext>
              </a:extLst>
            </p:cNvPr>
            <p:cNvSpPr/>
            <p:nvPr/>
          </p:nvSpPr>
          <p:spPr>
            <a:xfrm>
              <a:off x="6545889" y="3240082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[6]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8" name="직사각형 56">
              <a:extLst>
                <a:ext uri="{FF2B5EF4-FFF2-40B4-BE49-F238E27FC236}">
                  <a16:creationId xmlns:a16="http://schemas.microsoft.com/office/drawing/2014/main" id="{18A88C0B-AE69-42F7-97FA-54378C12A71F}"/>
                </a:ext>
              </a:extLst>
            </p:cNvPr>
            <p:cNvSpPr/>
            <p:nvPr/>
          </p:nvSpPr>
          <p:spPr>
            <a:xfrm>
              <a:off x="6900938" y="3240082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[7]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9" name="직사각형 57">
              <a:extLst>
                <a:ext uri="{FF2B5EF4-FFF2-40B4-BE49-F238E27FC236}">
                  <a16:creationId xmlns:a16="http://schemas.microsoft.com/office/drawing/2014/main" id="{88126969-72CE-4BA2-8FB9-4F57DB4526F4}"/>
                </a:ext>
              </a:extLst>
            </p:cNvPr>
            <p:cNvSpPr/>
            <p:nvPr/>
          </p:nvSpPr>
          <p:spPr>
            <a:xfrm>
              <a:off x="7243353" y="3240081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[8]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20" name="직사각형 58">
              <a:extLst>
                <a:ext uri="{FF2B5EF4-FFF2-40B4-BE49-F238E27FC236}">
                  <a16:creationId xmlns:a16="http://schemas.microsoft.com/office/drawing/2014/main" id="{0F789101-8CC0-4A35-9CDF-64238543C066}"/>
                </a:ext>
              </a:extLst>
            </p:cNvPr>
            <p:cNvSpPr/>
            <p:nvPr/>
          </p:nvSpPr>
          <p:spPr>
            <a:xfrm>
              <a:off x="4465678" y="3240081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[0]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21" name="직사각형 59">
              <a:extLst>
                <a:ext uri="{FF2B5EF4-FFF2-40B4-BE49-F238E27FC236}">
                  <a16:creationId xmlns:a16="http://schemas.microsoft.com/office/drawing/2014/main" id="{EAB8612C-97A1-48BA-9B0C-CCDF07261DE6}"/>
                </a:ext>
              </a:extLst>
            </p:cNvPr>
            <p:cNvSpPr/>
            <p:nvPr/>
          </p:nvSpPr>
          <p:spPr>
            <a:xfrm>
              <a:off x="4465677" y="2780929"/>
              <a:ext cx="342211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h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22" name="직사각형 60">
              <a:extLst>
                <a:ext uri="{FF2B5EF4-FFF2-40B4-BE49-F238E27FC236}">
                  <a16:creationId xmlns:a16="http://schemas.microsoft.com/office/drawing/2014/main" id="{868F6F7D-68EF-466C-A405-77A7CAF95FD6}"/>
                </a:ext>
              </a:extLst>
            </p:cNvPr>
            <p:cNvSpPr/>
            <p:nvPr/>
          </p:nvSpPr>
          <p:spPr>
            <a:xfrm>
              <a:off x="4810635" y="2780928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u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23" name="직사각형 61">
              <a:extLst>
                <a:ext uri="{FF2B5EF4-FFF2-40B4-BE49-F238E27FC236}">
                  <a16:creationId xmlns:a16="http://schemas.microsoft.com/office/drawing/2014/main" id="{472E5B56-2BFA-4E64-8385-97DAB4340F8E}"/>
                </a:ext>
              </a:extLst>
            </p:cNvPr>
            <p:cNvSpPr/>
            <p:nvPr/>
          </p:nvSpPr>
          <p:spPr>
            <a:xfrm>
              <a:off x="5159276" y="2780927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s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24" name="직사각형 62">
              <a:extLst>
                <a:ext uri="{FF2B5EF4-FFF2-40B4-BE49-F238E27FC236}">
                  <a16:creationId xmlns:a16="http://schemas.microsoft.com/office/drawing/2014/main" id="{03678206-C63E-448A-8FB7-20800E2F174B}"/>
                </a:ext>
              </a:extLst>
            </p:cNvPr>
            <p:cNvSpPr/>
            <p:nvPr/>
          </p:nvSpPr>
          <p:spPr>
            <a:xfrm>
              <a:off x="5507917" y="2780927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t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25" name="직사각형 63">
              <a:extLst>
                <a:ext uri="{FF2B5EF4-FFF2-40B4-BE49-F238E27FC236}">
                  <a16:creationId xmlns:a16="http://schemas.microsoft.com/office/drawing/2014/main" id="{FE8E5F65-5D67-4FF1-96E7-013741389E62}"/>
                </a:ext>
              </a:extLst>
            </p:cNvPr>
            <p:cNvSpPr/>
            <p:nvPr/>
          </p:nvSpPr>
          <p:spPr>
            <a:xfrm>
              <a:off x="5861149" y="2780927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+mj-lt"/>
                </a:rPr>
                <a:t>a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직사각형 64">
              <a:extLst>
                <a:ext uri="{FF2B5EF4-FFF2-40B4-BE49-F238E27FC236}">
                  <a16:creationId xmlns:a16="http://schemas.microsoft.com/office/drawing/2014/main" id="{03C927E1-20AA-420D-946E-FDFE1C15E971}"/>
                </a:ext>
              </a:extLst>
            </p:cNvPr>
            <p:cNvSpPr/>
            <p:nvPr/>
          </p:nvSpPr>
          <p:spPr>
            <a:xfrm>
              <a:off x="6204005" y="2780927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+mj-lt"/>
                </a:rPr>
                <a:t>r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직사각형 65">
              <a:extLst>
                <a:ext uri="{FF2B5EF4-FFF2-40B4-BE49-F238E27FC236}">
                  <a16:creationId xmlns:a16="http://schemas.microsoft.com/office/drawing/2014/main" id="{9BADDA34-B978-4D3E-8D81-382BC8A1B3EA}"/>
                </a:ext>
              </a:extLst>
            </p:cNvPr>
            <p:cNvSpPr/>
            <p:nvPr/>
          </p:nvSpPr>
          <p:spPr>
            <a:xfrm>
              <a:off x="6545889" y="2780927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8" name="직사각형 66">
              <a:extLst>
                <a:ext uri="{FF2B5EF4-FFF2-40B4-BE49-F238E27FC236}">
                  <a16:creationId xmlns:a16="http://schemas.microsoft.com/office/drawing/2014/main" id="{1959887A-3432-4DEA-8688-951AC511D096}"/>
                </a:ext>
              </a:extLst>
            </p:cNvPr>
            <p:cNvSpPr/>
            <p:nvPr/>
          </p:nvSpPr>
          <p:spPr>
            <a:xfrm>
              <a:off x="6900938" y="2780927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+mj-lt"/>
                </a:rPr>
                <a:t>r</a:t>
              </a:r>
              <a:endParaRPr lang="ko-KR" altLang="en-US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직사각형 67">
              <a:extLst>
                <a:ext uri="{FF2B5EF4-FFF2-40B4-BE49-F238E27FC236}">
                  <a16:creationId xmlns:a16="http://schemas.microsoft.com/office/drawing/2014/main" id="{0A64CE52-9BB7-4C5B-9C8A-00B41C43B461}"/>
                </a:ext>
              </a:extLst>
            </p:cNvPr>
            <p:cNvSpPr/>
            <p:nvPr/>
          </p:nvSpPr>
          <p:spPr>
            <a:xfrm>
              <a:off x="7243353" y="2780926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o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</p:grpSp>
      <p:sp>
        <p:nvSpPr>
          <p:cNvPr id="9" name="직사각형 68">
            <a:extLst>
              <a:ext uri="{FF2B5EF4-FFF2-40B4-BE49-F238E27FC236}">
                <a16:creationId xmlns:a16="http://schemas.microsoft.com/office/drawing/2014/main" id="{4C09E9A6-7C3A-4650-98BA-5689FFABD39D}"/>
              </a:ext>
            </a:extLst>
          </p:cNvPr>
          <p:cNvSpPr/>
          <p:nvPr/>
        </p:nvSpPr>
        <p:spPr>
          <a:xfrm>
            <a:off x="9149786" y="1649931"/>
            <a:ext cx="332352" cy="557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ysClr val="windowText" lastClr="000000"/>
                  </a:solidFill>
                </a:ln>
                <a:latin typeface="+mj-lt"/>
              </a:rPr>
              <a:t>[9]</a:t>
            </a:r>
            <a:endParaRPr lang="ko-KR" altLang="en-US" sz="1400" dirty="0">
              <a:ln>
                <a:solidFill>
                  <a:sysClr val="windowText" lastClr="000000"/>
                </a:solidFill>
              </a:ln>
              <a:latin typeface="+mj-lt"/>
            </a:endParaRPr>
          </a:p>
        </p:txBody>
      </p:sp>
      <p:sp>
        <p:nvSpPr>
          <p:cNvPr id="10" name="직사각형 69">
            <a:extLst>
              <a:ext uri="{FF2B5EF4-FFF2-40B4-BE49-F238E27FC236}">
                <a16:creationId xmlns:a16="http://schemas.microsoft.com/office/drawing/2014/main" id="{E12DABB5-E6B7-40C2-BF70-8047560F6984}"/>
              </a:ext>
            </a:extLst>
          </p:cNvPr>
          <p:cNvSpPr/>
          <p:nvPr/>
        </p:nvSpPr>
        <p:spPr>
          <a:xfrm>
            <a:off x="9149786" y="1190776"/>
            <a:ext cx="332352" cy="557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latin typeface="+mj-lt"/>
              </a:rPr>
              <a:t>b</a:t>
            </a:r>
            <a:endParaRPr lang="ko-KR" altLang="en-US" dirty="0">
              <a:ln>
                <a:solidFill>
                  <a:sysClr val="windowText" lastClr="000000"/>
                </a:solidFill>
              </a:ln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A9DE9-32AA-4D53-95C1-95AE2BE3408F}"/>
              </a:ext>
            </a:extLst>
          </p:cNvPr>
          <p:cNvSpPr txBox="1"/>
          <p:nvPr/>
        </p:nvSpPr>
        <p:spPr>
          <a:xfrm>
            <a:off x="8356297" y="2022069"/>
            <a:ext cx="52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</a:t>
            </a:r>
          </a:p>
        </p:txBody>
      </p:sp>
      <p:sp>
        <p:nvSpPr>
          <p:cNvPr id="30" name="직사각형 68">
            <a:extLst>
              <a:ext uri="{FF2B5EF4-FFF2-40B4-BE49-F238E27FC236}">
                <a16:creationId xmlns:a16="http://schemas.microsoft.com/office/drawing/2014/main" id="{15417917-D96F-4596-B34C-662CCE07EA97}"/>
              </a:ext>
            </a:extLst>
          </p:cNvPr>
          <p:cNvSpPr/>
          <p:nvPr/>
        </p:nvSpPr>
        <p:spPr>
          <a:xfrm>
            <a:off x="9391298" y="1648742"/>
            <a:ext cx="541847" cy="557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ysClr val="windowText" lastClr="000000"/>
                  </a:solidFill>
                </a:ln>
                <a:latin typeface="+mj-lt"/>
              </a:rPr>
              <a:t>[10]</a:t>
            </a:r>
            <a:endParaRPr lang="ko-KR" altLang="en-US" sz="1400" dirty="0">
              <a:ln>
                <a:solidFill>
                  <a:sysClr val="windowText" lastClr="000000"/>
                </a:solidFill>
              </a:ln>
              <a:latin typeface="+mj-lt"/>
            </a:endParaRPr>
          </a:p>
        </p:txBody>
      </p:sp>
      <p:sp>
        <p:nvSpPr>
          <p:cNvPr id="31" name="직사각형 69">
            <a:extLst>
              <a:ext uri="{FF2B5EF4-FFF2-40B4-BE49-F238E27FC236}">
                <a16:creationId xmlns:a16="http://schemas.microsoft.com/office/drawing/2014/main" id="{34D63F1A-8E6B-48C4-8DCD-C75A347AE7AE}"/>
              </a:ext>
            </a:extLst>
          </p:cNvPr>
          <p:cNvSpPr/>
          <p:nvPr/>
        </p:nvSpPr>
        <p:spPr>
          <a:xfrm>
            <a:off x="9496045" y="1190776"/>
            <a:ext cx="332352" cy="557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latin typeface="+mj-lt"/>
              </a:rPr>
              <a:t>o</a:t>
            </a:r>
            <a:endParaRPr lang="ko-KR" altLang="en-US" dirty="0">
              <a:ln>
                <a:solidFill>
                  <a:sysClr val="windowText" lastClr="000000"/>
                </a:solidFill>
              </a:ln>
              <a:latin typeface="+mj-lt"/>
            </a:endParaRPr>
          </a:p>
        </p:txBody>
      </p:sp>
      <p:sp>
        <p:nvSpPr>
          <p:cNvPr id="32" name="직사각형 68">
            <a:extLst>
              <a:ext uri="{FF2B5EF4-FFF2-40B4-BE49-F238E27FC236}">
                <a16:creationId xmlns:a16="http://schemas.microsoft.com/office/drawing/2014/main" id="{3BC77CB0-774B-42A0-97D3-0F72CD8C4B1E}"/>
              </a:ext>
            </a:extLst>
          </p:cNvPr>
          <p:cNvSpPr/>
          <p:nvPr/>
        </p:nvSpPr>
        <p:spPr>
          <a:xfrm>
            <a:off x="9759293" y="1649931"/>
            <a:ext cx="528790" cy="557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ysClr val="windowText" lastClr="000000"/>
                  </a:solidFill>
                </a:ln>
                <a:latin typeface="+mj-lt"/>
              </a:rPr>
              <a:t>[11]</a:t>
            </a:r>
            <a:endParaRPr lang="ko-KR" altLang="en-US" sz="1400" dirty="0">
              <a:ln>
                <a:solidFill>
                  <a:sysClr val="windowText" lastClr="000000"/>
                </a:solidFill>
              </a:ln>
              <a:latin typeface="+mj-lt"/>
            </a:endParaRPr>
          </a:p>
        </p:txBody>
      </p:sp>
      <p:sp>
        <p:nvSpPr>
          <p:cNvPr id="33" name="직사각형 69">
            <a:extLst>
              <a:ext uri="{FF2B5EF4-FFF2-40B4-BE49-F238E27FC236}">
                <a16:creationId xmlns:a16="http://schemas.microsoft.com/office/drawing/2014/main" id="{5D72F545-B44F-4233-9B1F-21873E796911}"/>
              </a:ext>
            </a:extLst>
          </p:cNvPr>
          <p:cNvSpPr/>
          <p:nvPr/>
        </p:nvSpPr>
        <p:spPr>
          <a:xfrm>
            <a:off x="9842304" y="1190776"/>
            <a:ext cx="332352" cy="557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latin typeface="+mj-lt"/>
              </a:rPr>
              <a:t>t</a:t>
            </a:r>
            <a:endParaRPr lang="ko-KR" altLang="en-US" dirty="0">
              <a:ln>
                <a:solidFill>
                  <a:sysClr val="windowText" lastClr="000000"/>
                </a:solidFill>
              </a:ln>
              <a:latin typeface="+mj-lt"/>
            </a:endParaRPr>
          </a:p>
        </p:txBody>
      </p:sp>
      <p:sp>
        <p:nvSpPr>
          <p:cNvPr id="34" name="직사각형 68">
            <a:extLst>
              <a:ext uri="{FF2B5EF4-FFF2-40B4-BE49-F238E27FC236}">
                <a16:creationId xmlns:a16="http://schemas.microsoft.com/office/drawing/2014/main" id="{35E58F05-52A1-4754-AE4D-BD97B552230D}"/>
              </a:ext>
            </a:extLst>
          </p:cNvPr>
          <p:cNvSpPr/>
          <p:nvPr/>
        </p:nvSpPr>
        <p:spPr>
          <a:xfrm>
            <a:off x="10114598" y="1649931"/>
            <a:ext cx="541846" cy="557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ysClr val="windowText" lastClr="000000"/>
                  </a:solidFill>
                </a:ln>
                <a:latin typeface="+mj-lt"/>
              </a:rPr>
              <a:t>[12]</a:t>
            </a:r>
            <a:endParaRPr lang="ko-KR" altLang="en-US" sz="1400" dirty="0">
              <a:ln>
                <a:solidFill>
                  <a:sysClr val="windowText" lastClr="000000"/>
                </a:solidFill>
              </a:ln>
              <a:latin typeface="+mj-lt"/>
            </a:endParaRPr>
          </a:p>
        </p:txBody>
      </p:sp>
      <p:sp>
        <p:nvSpPr>
          <p:cNvPr id="35" name="직사각형 69">
            <a:extLst>
              <a:ext uri="{FF2B5EF4-FFF2-40B4-BE49-F238E27FC236}">
                <a16:creationId xmlns:a16="http://schemas.microsoft.com/office/drawing/2014/main" id="{7D95F5C4-496E-4E92-BE41-6D8D49C477CC}"/>
              </a:ext>
            </a:extLst>
          </p:cNvPr>
          <p:cNvSpPr/>
          <p:nvPr/>
        </p:nvSpPr>
        <p:spPr>
          <a:xfrm>
            <a:off x="10188563" y="1190776"/>
            <a:ext cx="332352" cy="557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latin typeface="+mj-lt"/>
              </a:rPr>
              <a:t>!</a:t>
            </a:r>
            <a:endParaRPr lang="ko-KR" altLang="en-US" dirty="0">
              <a:ln>
                <a:solidFill>
                  <a:sysClr val="windowText" lastClr="000000"/>
                </a:solidFill>
              </a:ln>
              <a:latin typeface="+mj-lt"/>
            </a:endParaRPr>
          </a:p>
        </p:txBody>
      </p:sp>
      <p:sp>
        <p:nvSpPr>
          <p:cNvPr id="38" name="직사각형 68">
            <a:extLst>
              <a:ext uri="{FF2B5EF4-FFF2-40B4-BE49-F238E27FC236}">
                <a16:creationId xmlns:a16="http://schemas.microsoft.com/office/drawing/2014/main" id="{7D83D431-9331-487E-9043-7B5D15A8CFA6}"/>
              </a:ext>
            </a:extLst>
          </p:cNvPr>
          <p:cNvSpPr/>
          <p:nvPr/>
        </p:nvSpPr>
        <p:spPr>
          <a:xfrm>
            <a:off x="10465985" y="1649931"/>
            <a:ext cx="541846" cy="557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>
                  <a:solidFill>
                    <a:sysClr val="windowText" lastClr="000000"/>
                  </a:solidFill>
                </a:ln>
                <a:latin typeface="+mj-lt"/>
              </a:rPr>
              <a:t>[13]</a:t>
            </a:r>
            <a:endParaRPr lang="ko-KR" altLang="en-US" sz="1400" dirty="0">
              <a:ln>
                <a:solidFill>
                  <a:sysClr val="windowText" lastClr="000000"/>
                </a:solidFill>
              </a:ln>
              <a:latin typeface="+mj-lt"/>
            </a:endParaRPr>
          </a:p>
        </p:txBody>
      </p:sp>
      <p:sp>
        <p:nvSpPr>
          <p:cNvPr id="39" name="직사각형 69">
            <a:extLst>
              <a:ext uri="{FF2B5EF4-FFF2-40B4-BE49-F238E27FC236}">
                <a16:creationId xmlns:a16="http://schemas.microsoft.com/office/drawing/2014/main" id="{B560FA50-A7A4-4846-A028-FB9AD4AECCE2}"/>
              </a:ext>
            </a:extLst>
          </p:cNvPr>
          <p:cNvSpPr/>
          <p:nvPr/>
        </p:nvSpPr>
        <p:spPr>
          <a:xfrm>
            <a:off x="10539950" y="1190776"/>
            <a:ext cx="332352" cy="5579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</a:rPr>
              <a:t>\0</a:t>
            </a:r>
            <a:endParaRPr lang="ko-KR" altLang="en-US" sz="12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0F27816-FD7E-4255-B9A7-15DE55F97FDA}"/>
              </a:ext>
            </a:extLst>
          </p:cNvPr>
          <p:cNvSpPr/>
          <p:nvPr/>
        </p:nvSpPr>
        <p:spPr>
          <a:xfrm>
            <a:off x="5433884" y="1440638"/>
            <a:ext cx="295887" cy="231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66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FCC9-E7FA-449F-801D-C9788909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</a:t>
            </a:r>
            <a:r>
              <a:rPr lang="ko-KR" altLang="en-US" dirty="0"/>
              <a:t>을 이용한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3AFC-7841-43C5-B645-9788D6A4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49956-5E9E-46C5-AD35-7C9393B6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85ADA-0DB4-4FB8-ACF8-6D90A5FF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C94B1-402A-48A8-B86D-F5AFDC4D27D4}"/>
              </a:ext>
            </a:extLst>
          </p:cNvPr>
          <p:cNvSpPr/>
          <p:nvPr/>
        </p:nvSpPr>
        <p:spPr>
          <a:xfrm>
            <a:off x="1015517" y="1250048"/>
            <a:ext cx="7439431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 like C programming"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"string: %s 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str);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str[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9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번째 요소에 널 문자 저장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"string: %s 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str);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str[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7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번째 요소에 널 문자 저장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"string: %s 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str);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str[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2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번째 요소에 널 문자 저장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"string: %s 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str);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E0758-6495-428A-ADA1-CCBE1040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595" y="4958613"/>
            <a:ext cx="3732423" cy="115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49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D40F-2CCA-41EE-9CBD-F920FEE3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다루기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ABA15-CAFA-4BCD-9A66-D401958B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문자입</a:t>
            </a:r>
            <a:r>
              <a:rPr lang="en-US" altLang="ko-KR" dirty="0"/>
              <a:t>/</a:t>
            </a:r>
            <a:r>
              <a:rPr lang="ko-KR" altLang="en-US" dirty="0"/>
              <a:t>출력을 위한 새로운 입출력 함수</a:t>
            </a:r>
            <a:endParaRPr lang="en-US" altLang="ko-KR" dirty="0"/>
          </a:p>
          <a:p>
            <a:pPr lvl="1"/>
            <a:r>
              <a:rPr lang="en-US" dirty="0" err="1"/>
              <a:t>getchar</a:t>
            </a:r>
            <a:r>
              <a:rPr lang="en-US" dirty="0"/>
              <a:t>()</a:t>
            </a:r>
          </a:p>
          <a:p>
            <a:pPr lvl="2"/>
            <a:r>
              <a:rPr lang="ko-KR" altLang="en-US" dirty="0"/>
              <a:t>키보드 입력</a:t>
            </a:r>
            <a:r>
              <a:rPr lang="en-US" altLang="ko-KR" dirty="0"/>
              <a:t>(</a:t>
            </a:r>
            <a:r>
              <a:rPr lang="ko-KR" altLang="en-US" dirty="0"/>
              <a:t>표준입력</a:t>
            </a:r>
            <a:r>
              <a:rPr lang="en-US" altLang="ko-KR" dirty="0"/>
              <a:t>)</a:t>
            </a:r>
            <a:r>
              <a:rPr lang="ko-KR" altLang="en-US" dirty="0"/>
              <a:t>에서 문자 하나를 읽어 들이는 함수</a:t>
            </a:r>
            <a:endParaRPr lang="en-US" dirty="0"/>
          </a:p>
          <a:p>
            <a:pPr lvl="1"/>
            <a:r>
              <a:rPr lang="en-US" dirty="0" err="1"/>
              <a:t>putchar</a:t>
            </a:r>
            <a:r>
              <a:rPr lang="en-US" dirty="0"/>
              <a:t>()</a:t>
            </a:r>
          </a:p>
          <a:p>
            <a:pPr lvl="2"/>
            <a:r>
              <a:rPr lang="ko-KR" altLang="en-US" dirty="0"/>
              <a:t>모니터 출력</a:t>
            </a:r>
            <a:r>
              <a:rPr lang="en-US" altLang="ko-KR" dirty="0"/>
              <a:t>(</a:t>
            </a:r>
            <a:r>
              <a:rPr lang="ko-KR" altLang="en-US" dirty="0"/>
              <a:t>표준출력</a:t>
            </a:r>
            <a:r>
              <a:rPr lang="en-US" altLang="ko-KR" dirty="0"/>
              <a:t>)</a:t>
            </a:r>
            <a:r>
              <a:rPr lang="ko-KR" altLang="en-US" dirty="0"/>
              <a:t>에서 문자 하나를 출력 하는 함수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두 함수는 모두 서식지정자</a:t>
            </a:r>
            <a:r>
              <a:rPr lang="en-US" altLang="ko-KR" dirty="0"/>
              <a:t>(%c)</a:t>
            </a:r>
            <a:r>
              <a:rPr lang="ko-KR" altLang="en-US" dirty="0"/>
              <a:t>가 필요 없음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DF529-60EA-499E-B9D6-ED4900A3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F0A66-CC87-4A5A-8495-EF3D09C4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37</a:t>
            </a:fld>
            <a:endParaRPr lang="en-US"/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C21840C3-8749-48E3-BE4A-44E241A79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1493" y="4114860"/>
            <a:ext cx="3529013" cy="20621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lt"/>
                <a:ea typeface="휴먼매직체" pitchFamily="18" charset="-127"/>
              </a:rPr>
              <a:t>char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ch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;</a:t>
            </a:r>
          </a:p>
          <a:p>
            <a:pPr>
              <a:defRPr/>
            </a:pPr>
            <a:endParaRPr lang="en-US" altLang="ko-KR" sz="1600" dirty="0">
              <a:latin typeface="+mj-lt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600" dirty="0" err="1">
                <a:latin typeface="+mj-lt"/>
                <a:ea typeface="휴먼매직체" pitchFamily="18" charset="-127"/>
              </a:rPr>
              <a:t>scanf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(“%c”, &amp;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ch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) ;</a:t>
            </a:r>
          </a:p>
          <a:p>
            <a:pPr>
              <a:defRPr/>
            </a:pPr>
            <a:r>
              <a:rPr lang="en-US" altLang="ko-KR" sz="1600" dirty="0" err="1">
                <a:latin typeface="+mj-lt"/>
                <a:ea typeface="휴먼매직체" pitchFamily="18" charset="-127"/>
              </a:rPr>
              <a:t>printf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(“%c”, </a:t>
            </a:r>
            <a:r>
              <a:rPr lang="en-US" altLang="ko-KR" sz="1600" dirty="0" err="1">
                <a:latin typeface="+mj-lt"/>
                <a:ea typeface="휴먼매직체" pitchFamily="18" charset="-127"/>
              </a:rPr>
              <a:t>ch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) ;</a:t>
            </a:r>
          </a:p>
          <a:p>
            <a:pPr>
              <a:defRPr/>
            </a:pPr>
            <a:endParaRPr lang="en-US" altLang="ko-KR" sz="1600" dirty="0">
              <a:latin typeface="+mj-lt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sz="1600" dirty="0" err="1">
                <a:latin typeface="+mj-lt"/>
                <a:ea typeface="휴먼매직체" pitchFamily="18" charset="-127"/>
              </a:rPr>
              <a:t>ch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= </a:t>
            </a:r>
            <a:r>
              <a:rPr lang="en-US" altLang="ko-KR" sz="1600" dirty="0" err="1">
                <a:solidFill>
                  <a:srgbClr val="F60064"/>
                </a:solidFill>
                <a:latin typeface="+mj-lt"/>
                <a:ea typeface="휴먼매직체" pitchFamily="18" charset="-127"/>
              </a:rPr>
              <a:t>getchar</a:t>
            </a: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()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 ;</a:t>
            </a:r>
          </a:p>
          <a:p>
            <a:pPr>
              <a:defRPr/>
            </a:pPr>
            <a:r>
              <a:rPr lang="en-US" altLang="ko-KR" sz="1600" dirty="0" err="1">
                <a:solidFill>
                  <a:srgbClr val="F60064"/>
                </a:solidFill>
                <a:latin typeface="+mj-lt"/>
                <a:ea typeface="휴먼매직체" pitchFamily="18" charset="-127"/>
              </a:rPr>
              <a:t>putchar</a:t>
            </a: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(</a:t>
            </a:r>
            <a:r>
              <a:rPr lang="en-US" altLang="ko-KR" sz="1600" dirty="0" err="1">
                <a:solidFill>
                  <a:srgbClr val="F60064"/>
                </a:solidFill>
                <a:latin typeface="+mj-lt"/>
                <a:ea typeface="휴먼매직체" pitchFamily="18" charset="-127"/>
              </a:rPr>
              <a:t>ch</a:t>
            </a: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) ;</a:t>
            </a:r>
          </a:p>
          <a:p>
            <a:pPr>
              <a:defRPr/>
            </a:pPr>
            <a:endParaRPr lang="en-US" altLang="ko-KR" sz="1600" dirty="0">
              <a:solidFill>
                <a:srgbClr val="F60064"/>
              </a:solidFill>
              <a:latin typeface="+mj-lt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406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0A42-3B25-4966-AFD6-BE5BF74A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getchar</a:t>
            </a:r>
            <a:r>
              <a:rPr lang="en-US" dirty="0"/>
              <a:t>(), </a:t>
            </a:r>
            <a:r>
              <a:rPr lang="en-US" dirty="0" err="1"/>
              <a:t>putchar</a:t>
            </a:r>
            <a:r>
              <a:rPr lang="en-US" dirty="0"/>
              <a:t>()</a:t>
            </a:r>
            <a:r>
              <a:rPr lang="ko-KR" altLang="en-US" dirty="0"/>
              <a:t>를 이용한 입출력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6A86-AA7E-4082-8FE5-132FDB1B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 입</a:t>
            </a:r>
            <a:r>
              <a:rPr lang="en-US" altLang="ko-KR" dirty="0"/>
              <a:t>/</a:t>
            </a:r>
            <a:r>
              <a:rPr lang="ko-KR" altLang="en-US" dirty="0"/>
              <a:t>출력 예제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5391-3AD6-425C-87EF-2C20C632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32F33-715A-4350-830E-B04782A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E93AB-155A-4328-8ACD-4942BBBDDA11}"/>
              </a:ext>
            </a:extLst>
          </p:cNvPr>
          <p:cNvSpPr/>
          <p:nvPr/>
        </p:nvSpPr>
        <p:spPr>
          <a:xfrm>
            <a:off x="1570225" y="1754045"/>
            <a:ext cx="6096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 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 ( c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) != EOF 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CC843-AA66-44AB-9CD6-898BD290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574" y="3210466"/>
            <a:ext cx="2121651" cy="2001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B44E98-69F2-4425-96DE-9B8CC1560CE8}"/>
              </a:ext>
            </a:extLst>
          </p:cNvPr>
          <p:cNvSpPr txBox="1"/>
          <p:nvPr/>
        </p:nvSpPr>
        <p:spPr>
          <a:xfrm>
            <a:off x="4151636" y="5412735"/>
            <a:ext cx="335424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EOF(End of File)</a:t>
            </a:r>
            <a:r>
              <a:rPr lang="ko-KR" altLang="en-US" dirty="0"/>
              <a:t>의 의미이며</a:t>
            </a:r>
            <a:endParaRPr lang="en-US" altLang="ko-KR" dirty="0"/>
          </a:p>
          <a:p>
            <a:r>
              <a:rPr lang="ko-KR" altLang="en-US" dirty="0"/>
              <a:t>위의 코드는 </a:t>
            </a:r>
            <a:r>
              <a:rPr lang="en-US" altLang="ko-KR" dirty="0" err="1"/>
              <a:t>ctrl+z</a:t>
            </a:r>
            <a:r>
              <a:rPr lang="en-US" altLang="ko-KR" dirty="0"/>
              <a:t>(^z)</a:t>
            </a:r>
            <a:r>
              <a:rPr lang="ko-KR" altLang="en-US" dirty="0"/>
              <a:t>가 입력 되면 프로그램이 종료된다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85227D-48FF-4B9C-9476-0BF45C7B4A97}"/>
              </a:ext>
            </a:extLst>
          </p:cNvPr>
          <p:cNvSpPr/>
          <p:nvPr/>
        </p:nvSpPr>
        <p:spPr>
          <a:xfrm>
            <a:off x="5768087" y="3167898"/>
            <a:ext cx="420364" cy="261102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17FC73-3705-428E-BE1A-2E7CA8DCD28C}"/>
              </a:ext>
            </a:extLst>
          </p:cNvPr>
          <p:cNvSpPr/>
          <p:nvPr/>
        </p:nvSpPr>
        <p:spPr>
          <a:xfrm>
            <a:off x="7125241" y="4983013"/>
            <a:ext cx="420364" cy="261102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D9379-F251-492A-8878-B80BD4202492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5828759" y="3429000"/>
            <a:ext cx="149510" cy="198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09DF8A-CF9E-44EA-9236-A5B5C91C7366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5828759" y="5244115"/>
            <a:ext cx="1506664" cy="16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39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501C-4BE4-48EE-9832-50862074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특수 문자를 이용한 입력 종료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DEEA-2AEC-4E30-84D8-8F2BE459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7D023-7F49-4679-96A2-190F9C0E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530C4-E4AE-4FC2-97A4-8A20D10C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7582B-2735-4B8E-80CD-1A9FE1A0E9D9}"/>
              </a:ext>
            </a:extLst>
          </p:cNvPr>
          <p:cNvSpPr/>
          <p:nvPr/>
        </p:nvSpPr>
        <p:spPr>
          <a:xfrm>
            <a:off x="838200" y="1124447"/>
            <a:ext cx="7916133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 a message: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"Your message was %d character(s) long 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F6336F-F25B-4D8A-9C50-7DFE3E203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12" y="4672388"/>
            <a:ext cx="5367859" cy="683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CA8C7-6CC2-4873-91B9-01177E93AFA0}"/>
              </a:ext>
            </a:extLst>
          </p:cNvPr>
          <p:cNvSpPr txBox="1"/>
          <p:nvPr/>
        </p:nvSpPr>
        <p:spPr>
          <a:xfrm>
            <a:off x="6283790" y="2119155"/>
            <a:ext cx="3917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\n(</a:t>
            </a:r>
            <a:r>
              <a:rPr lang="ko-KR" altLang="en-US" dirty="0" err="1"/>
              <a:t>줄바꿈</a:t>
            </a:r>
            <a:r>
              <a:rPr lang="en-US" altLang="ko-KR" dirty="0"/>
              <a:t>)</a:t>
            </a:r>
            <a:r>
              <a:rPr lang="en-US" dirty="0"/>
              <a:t> </a:t>
            </a:r>
            <a:r>
              <a:rPr lang="ko-KR" altLang="en-US" dirty="0" err="1"/>
              <a:t>개행문자를</a:t>
            </a:r>
            <a:r>
              <a:rPr lang="ko-KR" altLang="en-US" dirty="0"/>
              <a:t> 이용하여 사용자가 </a:t>
            </a:r>
            <a:r>
              <a:rPr lang="ko-KR" altLang="en-US" dirty="0" err="1"/>
              <a:t>엔터를</a:t>
            </a:r>
            <a:r>
              <a:rPr lang="ko-KR" altLang="en-US" dirty="0"/>
              <a:t> 눌렀을 때 프로그램이 종료되게 설정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3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5A69-DC79-4139-AE27-EFD68FE7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주소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8DD5-D7D3-4885-83CD-FF5A02E1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a[10]; </a:t>
            </a:r>
            <a:r>
              <a:rPr lang="ko-KR" altLang="en-US" dirty="0"/>
              <a:t>으로 선언된 배열의 구조와 인덱스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202A9-D4EF-42AE-8345-B3336280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481CE-23A5-451D-A92C-4818E4B7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Group 43">
            <a:extLst>
              <a:ext uri="{FF2B5EF4-FFF2-40B4-BE49-F238E27FC236}">
                <a16:creationId xmlns:a16="http://schemas.microsoft.com/office/drawing/2014/main" id="{4EA72727-085E-42CA-BA8C-44D5AB1E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26963"/>
              </p:ext>
            </p:extLst>
          </p:nvPr>
        </p:nvGraphicFramePr>
        <p:xfrm>
          <a:off x="2628257" y="3509150"/>
          <a:ext cx="6746901" cy="644528"/>
        </p:xfrm>
        <a:graphic>
          <a:graphicData uri="http://schemas.openxmlformats.org/drawingml/2006/table">
            <a:tbl>
              <a:tblPr/>
              <a:tblGrid>
                <a:gridCol w="674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2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56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4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45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8">
            <a:extLst>
              <a:ext uri="{FF2B5EF4-FFF2-40B4-BE49-F238E27FC236}">
                <a16:creationId xmlns:a16="http://schemas.microsoft.com/office/drawing/2014/main" id="{5539B247-169C-4520-99E6-F5C8B3A4D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031" y="3074176"/>
            <a:ext cx="3289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solidFill>
                  <a:srgbClr val="000099"/>
                </a:solidFill>
                <a:latin typeface="+mj-lt"/>
                <a:ea typeface="휴먼매직체" pitchFamily="18" charset="-127"/>
              </a:rPr>
              <a:t>a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0F682A2D-6658-4A21-81AC-60D98648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218" y="4296550"/>
            <a:ext cx="68387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99"/>
                </a:solidFill>
                <a:latin typeface="+mj-lt"/>
                <a:ea typeface="휴먼매직체" pitchFamily="18" charset="-127"/>
              </a:rPr>
              <a:t>a[0]      a[1]       a[2]      a[3]      a[4]      a[5]      a[6]      a[7]      a[8]      a[9]  </a:t>
            </a:r>
          </a:p>
        </p:txBody>
      </p:sp>
      <p:cxnSp>
        <p:nvCxnSpPr>
          <p:cNvPr id="9" name="AutoShape 33">
            <a:extLst>
              <a:ext uri="{FF2B5EF4-FFF2-40B4-BE49-F238E27FC236}">
                <a16:creationId xmlns:a16="http://schemas.microsoft.com/office/drawing/2014/main" id="{C7A49B9B-EF67-4124-BED2-D0CDE3F4FB62}"/>
              </a:ext>
            </a:extLst>
          </p:cNvPr>
          <p:cNvCxnSpPr>
            <a:cxnSpLocks noChangeShapeType="1"/>
            <a:stCxn id="7" idx="3"/>
          </p:cNvCxnSpPr>
          <p:nvPr/>
        </p:nvCxnSpPr>
        <p:spPr bwMode="auto">
          <a:xfrm>
            <a:off x="2172967" y="3305009"/>
            <a:ext cx="487040" cy="205729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10" name="Text Box 30">
            <a:extLst>
              <a:ext uri="{FF2B5EF4-FFF2-40B4-BE49-F238E27FC236}">
                <a16:creationId xmlns:a16="http://schemas.microsoft.com/office/drawing/2014/main" id="{62360DDC-A75F-4AB8-97C3-8588BB0BD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1708925"/>
            <a:ext cx="13069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Address 1000</a:t>
            </a:r>
          </a:p>
        </p:txBody>
      </p:sp>
      <p:cxnSp>
        <p:nvCxnSpPr>
          <p:cNvPr id="11" name="AutoShape 37">
            <a:extLst>
              <a:ext uri="{FF2B5EF4-FFF2-40B4-BE49-F238E27FC236}">
                <a16:creationId xmlns:a16="http://schemas.microsoft.com/office/drawing/2014/main" id="{83630043-44C0-4035-B196-0EF4F1EA42CC}"/>
              </a:ext>
            </a:extLst>
          </p:cNvPr>
          <p:cNvCxnSpPr>
            <a:cxnSpLocks noChangeShapeType="1"/>
            <a:stCxn id="10" idx="2"/>
          </p:cNvCxnSpPr>
          <p:nvPr/>
        </p:nvCxnSpPr>
        <p:spPr bwMode="auto">
          <a:xfrm flipH="1">
            <a:off x="2628257" y="2047479"/>
            <a:ext cx="232792" cy="1447386"/>
          </a:xfrm>
          <a:prstGeom prst="straightConnector1">
            <a:avLst/>
          </a:prstGeom>
          <a:noFill/>
          <a:ln w="19050">
            <a:solidFill>
              <a:srgbClr val="F60064"/>
            </a:solidFill>
            <a:prstDash val="sysDot"/>
            <a:round/>
            <a:headEnd/>
            <a:tailEnd type="stealth" w="med" len="med"/>
          </a:ln>
        </p:spPr>
      </p:cxnSp>
      <p:sp>
        <p:nvSpPr>
          <p:cNvPr id="12" name="Text Box 40">
            <a:extLst>
              <a:ext uri="{FF2B5EF4-FFF2-40B4-BE49-F238E27FC236}">
                <a16:creationId xmlns:a16="http://schemas.microsoft.com/office/drawing/2014/main" id="{049F54AA-24BE-4A7B-B8C4-EF177D28F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093" y="2596338"/>
            <a:ext cx="13069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Address 1004</a:t>
            </a:r>
          </a:p>
        </p:txBody>
      </p:sp>
      <p:cxnSp>
        <p:nvCxnSpPr>
          <p:cNvPr id="13" name="AutoShape 41">
            <a:extLst>
              <a:ext uri="{FF2B5EF4-FFF2-40B4-BE49-F238E27FC236}">
                <a16:creationId xmlns:a16="http://schemas.microsoft.com/office/drawing/2014/main" id="{7D202B17-3578-4FCB-909A-4715B5EBCB92}"/>
              </a:ext>
            </a:extLst>
          </p:cNvPr>
          <p:cNvCxnSpPr>
            <a:cxnSpLocks noChangeShapeType="1"/>
            <a:stCxn id="12" idx="2"/>
          </p:cNvCxnSpPr>
          <p:nvPr/>
        </p:nvCxnSpPr>
        <p:spPr bwMode="auto">
          <a:xfrm flipH="1">
            <a:off x="3298182" y="2934892"/>
            <a:ext cx="207392" cy="574260"/>
          </a:xfrm>
          <a:prstGeom prst="straightConnector1">
            <a:avLst/>
          </a:prstGeom>
          <a:noFill/>
          <a:ln w="19050">
            <a:solidFill>
              <a:srgbClr val="F60064"/>
            </a:solidFill>
            <a:prstDash val="sysDot"/>
            <a:round/>
            <a:headEnd/>
            <a:tailEnd type="stealth" w="med" len="med"/>
          </a:ln>
        </p:spPr>
      </p:cxnSp>
      <p:sp>
        <p:nvSpPr>
          <p:cNvPr id="14" name="Text Box 44">
            <a:extLst>
              <a:ext uri="{FF2B5EF4-FFF2-40B4-BE49-F238E27FC236}">
                <a16:creationId xmlns:a16="http://schemas.microsoft.com/office/drawing/2014/main" id="{719F71E8-328F-47F5-B359-1BAC2A0B1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256" y="4725175"/>
            <a:ext cx="207620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000099"/>
                </a:solidFill>
                <a:latin typeface="+mj-lt"/>
                <a:ea typeface="휴먼매직체" pitchFamily="18" charset="-127"/>
              </a:rPr>
              <a:t>Array element name</a:t>
            </a:r>
          </a:p>
        </p:txBody>
      </p:sp>
      <p:sp>
        <p:nvSpPr>
          <p:cNvPr id="15" name="Text Box 45">
            <a:extLst>
              <a:ext uri="{FF2B5EF4-FFF2-40B4-BE49-F238E27FC236}">
                <a16:creationId xmlns:a16="http://schemas.microsoft.com/office/drawing/2014/main" id="{BE23C413-94D6-4B36-A65F-92D257DD8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381" y="1804175"/>
            <a:ext cx="13069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Address 1016</a:t>
            </a:r>
          </a:p>
        </p:txBody>
      </p:sp>
      <p:cxnSp>
        <p:nvCxnSpPr>
          <p:cNvPr id="16" name="AutoShape 46">
            <a:extLst>
              <a:ext uri="{FF2B5EF4-FFF2-40B4-BE49-F238E27FC236}">
                <a16:creationId xmlns:a16="http://schemas.microsoft.com/office/drawing/2014/main" id="{4E3151B3-FD8B-4BB8-8198-05DF5DAC0830}"/>
              </a:ext>
            </a:extLst>
          </p:cNvPr>
          <p:cNvCxnSpPr>
            <a:cxnSpLocks noChangeShapeType="1"/>
            <a:stCxn id="15" idx="2"/>
          </p:cNvCxnSpPr>
          <p:nvPr/>
        </p:nvCxnSpPr>
        <p:spPr bwMode="auto">
          <a:xfrm flipH="1">
            <a:off x="5312720" y="2142729"/>
            <a:ext cx="1001142" cy="1366420"/>
          </a:xfrm>
          <a:prstGeom prst="straightConnector1">
            <a:avLst/>
          </a:prstGeom>
          <a:noFill/>
          <a:ln w="19050">
            <a:solidFill>
              <a:srgbClr val="F60064"/>
            </a:solidFill>
            <a:prstDash val="sysDot"/>
            <a:round/>
            <a:headEnd/>
            <a:tailEnd type="stealth" w="med" len="med"/>
          </a:ln>
        </p:spPr>
      </p:cxnSp>
      <p:sp>
        <p:nvSpPr>
          <p:cNvPr id="17" name="Text Box 47">
            <a:extLst>
              <a:ext uri="{FF2B5EF4-FFF2-40B4-BE49-F238E27FC236}">
                <a16:creationId xmlns:a16="http://schemas.microsoft.com/office/drawing/2014/main" id="{4C69880A-8823-4888-A797-7BF910B26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743" y="2380438"/>
            <a:ext cx="13069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Address 1032</a:t>
            </a:r>
          </a:p>
        </p:txBody>
      </p:sp>
      <p:cxnSp>
        <p:nvCxnSpPr>
          <p:cNvPr id="18" name="AutoShape 48">
            <a:extLst>
              <a:ext uri="{FF2B5EF4-FFF2-40B4-BE49-F238E27FC236}">
                <a16:creationId xmlns:a16="http://schemas.microsoft.com/office/drawing/2014/main" id="{566B4CB1-AB90-449F-8D24-2A19AEB32EB4}"/>
              </a:ext>
            </a:extLst>
          </p:cNvPr>
          <p:cNvCxnSpPr>
            <a:cxnSpLocks noChangeShapeType="1"/>
            <a:stCxn id="17" idx="2"/>
          </p:cNvCxnSpPr>
          <p:nvPr/>
        </p:nvCxnSpPr>
        <p:spPr bwMode="auto">
          <a:xfrm>
            <a:off x="7182224" y="2718992"/>
            <a:ext cx="810194" cy="790158"/>
          </a:xfrm>
          <a:prstGeom prst="straightConnector1">
            <a:avLst/>
          </a:prstGeom>
          <a:noFill/>
          <a:ln w="19050">
            <a:solidFill>
              <a:srgbClr val="F60064"/>
            </a:solidFill>
            <a:prstDash val="sysDot"/>
            <a:round/>
            <a:headEnd/>
            <a:tailEnd type="stealth" w="med" len="med"/>
          </a:ln>
        </p:spPr>
      </p:cxnSp>
      <p:sp>
        <p:nvSpPr>
          <p:cNvPr id="19" name="Text Box 49">
            <a:extLst>
              <a:ext uri="{FF2B5EF4-FFF2-40B4-BE49-F238E27FC236}">
                <a16:creationId xmlns:a16="http://schemas.microsoft.com/office/drawing/2014/main" id="{66D35193-C928-4658-8DB3-C258EFE93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5431" y="1780363"/>
            <a:ext cx="13069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Address 1036</a:t>
            </a:r>
          </a:p>
        </p:txBody>
      </p:sp>
      <p:cxnSp>
        <p:nvCxnSpPr>
          <p:cNvPr id="20" name="AutoShape 50">
            <a:extLst>
              <a:ext uri="{FF2B5EF4-FFF2-40B4-BE49-F238E27FC236}">
                <a16:creationId xmlns:a16="http://schemas.microsoft.com/office/drawing/2014/main" id="{533E894F-95A9-4B82-839F-BAAD8B79FB07}"/>
              </a:ext>
            </a:extLst>
          </p:cNvPr>
          <p:cNvCxnSpPr>
            <a:cxnSpLocks noChangeShapeType="1"/>
            <a:stCxn id="19" idx="2"/>
          </p:cNvCxnSpPr>
          <p:nvPr/>
        </p:nvCxnSpPr>
        <p:spPr bwMode="auto">
          <a:xfrm>
            <a:off x="8618912" y="2118917"/>
            <a:ext cx="45022" cy="1390232"/>
          </a:xfrm>
          <a:prstGeom prst="straightConnector1">
            <a:avLst/>
          </a:prstGeom>
          <a:noFill/>
          <a:ln w="19050">
            <a:solidFill>
              <a:srgbClr val="F60064"/>
            </a:solidFill>
            <a:prstDash val="sysDot"/>
            <a:round/>
            <a:headEnd/>
            <a:tailEnd type="stealth" w="med" len="med"/>
          </a:ln>
        </p:spPr>
      </p:cxnSp>
      <p:cxnSp>
        <p:nvCxnSpPr>
          <p:cNvPr id="21" name="AutoShape 51">
            <a:extLst>
              <a:ext uri="{FF2B5EF4-FFF2-40B4-BE49-F238E27FC236}">
                <a16:creationId xmlns:a16="http://schemas.microsoft.com/office/drawing/2014/main" id="{7442F0ED-4CBA-486F-A318-29CF7F763C98}"/>
              </a:ext>
            </a:extLst>
          </p:cNvPr>
          <p:cNvCxnSpPr>
            <a:cxnSpLocks noChangeShapeType="1"/>
            <a:stCxn id="22" idx="2"/>
          </p:cNvCxnSpPr>
          <p:nvPr/>
        </p:nvCxnSpPr>
        <p:spPr bwMode="auto">
          <a:xfrm flipH="1">
            <a:off x="3969695" y="2479279"/>
            <a:ext cx="620142" cy="1029870"/>
          </a:xfrm>
          <a:prstGeom prst="straightConnector1">
            <a:avLst/>
          </a:prstGeom>
          <a:noFill/>
          <a:ln w="19050">
            <a:solidFill>
              <a:srgbClr val="F60064"/>
            </a:solidFill>
            <a:prstDash val="sysDot"/>
            <a:round/>
            <a:headEnd/>
            <a:tailEnd type="stealth" w="med" len="med"/>
          </a:ln>
        </p:spPr>
      </p:cxnSp>
      <p:sp>
        <p:nvSpPr>
          <p:cNvPr id="22" name="Text Box 52">
            <a:extLst>
              <a:ext uri="{FF2B5EF4-FFF2-40B4-BE49-F238E27FC236}">
                <a16:creationId xmlns:a16="http://schemas.microsoft.com/office/drawing/2014/main" id="{D5AB7968-AFA9-41B0-8165-517767B36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356" y="2140725"/>
            <a:ext cx="130696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itchFamily="18" charset="-127"/>
              </a:rPr>
              <a:t>Address 1008</a:t>
            </a:r>
          </a:p>
        </p:txBody>
      </p:sp>
    </p:spTree>
    <p:extLst>
      <p:ext uri="{BB962C8B-B14F-4D97-AF65-F5344CB8AC3E}">
        <p14:creationId xmlns:p14="http://schemas.microsoft.com/office/powerpoint/2010/main" val="239038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7" grpId="0"/>
      <p:bldP spid="19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6003-8A0E-470E-A72E-F346D278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문자를 다루는 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ED0A-CA83-4249-A2C5-88D85147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문자를 다루기 위한 추가 함수 </a:t>
            </a:r>
            <a:r>
              <a:rPr lang="en-US" altLang="ko-KR" dirty="0" err="1"/>
              <a:t>ctype.h</a:t>
            </a:r>
            <a:r>
              <a:rPr lang="ko-KR" altLang="en-US" dirty="0"/>
              <a:t>에 정의 되어 있어</a:t>
            </a:r>
            <a:br>
              <a:rPr lang="en-US" altLang="ko-KR" dirty="0"/>
            </a:br>
            <a:r>
              <a:rPr lang="ko-KR" altLang="en-US" dirty="0"/>
              <a:t>사용하기 위해서는 </a:t>
            </a:r>
            <a:r>
              <a:rPr lang="en-US" altLang="ko-KR" dirty="0"/>
              <a:t>#include &lt;</a:t>
            </a:r>
            <a:r>
              <a:rPr lang="en-US" altLang="ko-KR" dirty="0" err="1"/>
              <a:t>ctype.h</a:t>
            </a:r>
            <a:r>
              <a:rPr lang="en-US" altLang="ko-KR" dirty="0"/>
              <a:t>&gt;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추가되어야 함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78164-8236-4172-BC12-EA68BD04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15C86-F246-4CB8-BA93-D65B0F8D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AD14EAF3-ADAB-402E-8EBC-B3A373B1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389348"/>
              </p:ext>
            </p:extLst>
          </p:nvPr>
        </p:nvGraphicFramePr>
        <p:xfrm>
          <a:off x="1595500" y="2349174"/>
          <a:ext cx="9001000" cy="39796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6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6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설명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(True, false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를 반환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j-ea"/>
                          <a:ea typeface="+mj-ea"/>
                        </a:rPr>
                        <a:t>isspace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공백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 )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인지 확인하여 </a:t>
                      </a:r>
                      <a:r>
                        <a:rPr lang="ko-KR" altLang="en-US" sz="1600" dirty="0" err="1">
                          <a:latin typeface="+mj-ea"/>
                          <a:ea typeface="+mj-ea"/>
                        </a:rPr>
                        <a:t>맞다면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true 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아니면 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false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3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j-ea"/>
                          <a:ea typeface="+mj-ea"/>
                        </a:rPr>
                        <a:t>isalnum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알파벳이나 숫자인지 확인하는 함수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j-ea"/>
                          <a:ea typeface="+mj-ea"/>
                        </a:rPr>
                        <a:t>ispunct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구획문자인지 확인하는 함수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 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구획문자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알파벳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숫자가 아닌 문자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j-ea"/>
                          <a:ea typeface="+mj-ea"/>
                        </a:rPr>
                        <a:t>isalpha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알파벳인지 확인하는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j-ea"/>
                          <a:ea typeface="+mj-ea"/>
                        </a:rPr>
                        <a:t>isupper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대문자 알파벳인지 확인하는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j-ea"/>
                          <a:ea typeface="+mj-ea"/>
                        </a:rPr>
                        <a:t>islower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소문자 알파벳인지 확인하는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j-ea"/>
                          <a:ea typeface="+mj-ea"/>
                        </a:rPr>
                        <a:t>isdigit</a:t>
                      </a:r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()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j-ea"/>
                          <a:ea typeface="+mj-ea"/>
                        </a:rPr>
                        <a:t>‘0’~’9’</a:t>
                      </a:r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사이의 문자인지 확인하는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toupper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대문자로 변환하는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555405"/>
                  </a:ext>
                </a:extLst>
              </a:tr>
              <a:tr h="13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tolower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j-ea"/>
                          <a:ea typeface="+mj-ea"/>
                        </a:rPr>
                        <a:t>소문자로 변환하는 함수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0978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BFE2BEA-0D15-4C34-8FE4-4A756CE77F70}"/>
              </a:ext>
            </a:extLst>
          </p:cNvPr>
          <p:cNvSpPr/>
          <p:nvPr/>
        </p:nvSpPr>
        <p:spPr>
          <a:xfrm>
            <a:off x="1122708" y="1948813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#include &lt;</a:t>
            </a:r>
            <a:r>
              <a:rPr lang="en-US" altLang="ko-KR" dirty="0" err="1">
                <a:solidFill>
                  <a:srgbClr val="C00000"/>
                </a:solidFill>
              </a:rPr>
              <a:t>ctype.h</a:t>
            </a:r>
            <a:r>
              <a:rPr lang="en-US" altLang="ko-KR" dirty="0">
                <a:solidFill>
                  <a:srgbClr val="C00000"/>
                </a:solidFill>
              </a:rPr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51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9C82-E078-4C4C-B999-29ABE2BE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다루기</a:t>
            </a:r>
            <a:r>
              <a:rPr lang="en-US" altLang="ko-KR" dirty="0"/>
              <a:t>-</a:t>
            </a:r>
            <a:r>
              <a:rPr lang="ko-KR" altLang="en-US" dirty="0"/>
              <a:t> 실습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9CBC-3EB1-4F72-829F-CE89D946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입력문자에서 알파벳 문자가 나온 횟수를 확인하는 프로그램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664BB-06DC-4C1E-80A2-1A648FEB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2504B-8151-48EC-873B-49694E05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9750E-5E18-42DC-A681-13901CFE40DF}"/>
              </a:ext>
            </a:extLst>
          </p:cNvPr>
          <p:cNvSpPr/>
          <p:nvPr/>
        </p:nvSpPr>
        <p:spPr>
          <a:xfrm>
            <a:off x="1173336" y="1650009"/>
            <a:ext cx="6096000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ctype.h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c,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letter[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{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 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"input:"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 c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) != EOF)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c=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toupper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(c) )  ++letter[c -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%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"%4c:%3d"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letter[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54072-D3FF-4D3A-8D97-F92669C1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804" y="3472375"/>
            <a:ext cx="6168459" cy="22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2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496A-C184-4DCF-92FD-4BD660C1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문자 다루기</a:t>
            </a:r>
            <a:r>
              <a:rPr lang="en-US" altLang="ko-KR" dirty="0"/>
              <a:t>-</a:t>
            </a:r>
            <a:r>
              <a:rPr lang="ko-KR" altLang="en-US" dirty="0"/>
              <a:t> 실습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C2DB-C718-4FA3-902B-E8164053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 다루기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  <a:r>
              <a:rPr lang="ko-KR" altLang="en-US" dirty="0"/>
              <a:t>에서는 모든 알파벳을 대문자로 변경하여 입력된 문자의 횟수를 확인</a:t>
            </a:r>
            <a:r>
              <a:rPr lang="en-US" altLang="ko-KR" dirty="0"/>
              <a:t>. </a:t>
            </a:r>
            <a:r>
              <a:rPr lang="ko-KR" altLang="en-US" dirty="0"/>
              <a:t>이를 소문자로 변경하여 확인하도록 수정하는 프로그램 작성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49EFD-68B9-44A5-ADAD-2480BC4C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64E94-363C-4FE0-BAA9-FCA3264A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905F7-2C40-429E-9386-C32BBAAD8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46" y="2402443"/>
            <a:ext cx="5658969" cy="21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03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AA9467-26F3-4011-A479-0EC4011B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  <a:r>
              <a:rPr lang="en-US" altLang="ko-KR" dirty="0"/>
              <a:t>(pointer)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501C30-493B-4F5B-A62B-B2F310E56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BEA85-0684-4D8B-8631-FCC0C8C5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C3DEE-5964-4628-BEA1-D742DAA6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4B315-56F2-4A97-B0FB-E4A3BE800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319" y="2571504"/>
            <a:ext cx="3134268" cy="128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78572-CFE1-4F35-B7AD-0D38B8F4A1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417536" y="2571504"/>
            <a:ext cx="2556076" cy="307693"/>
          </a:xfrm>
          <a:prstGeom prst="rect">
            <a:avLst/>
          </a:prstGeom>
        </p:spPr>
      </p:pic>
      <p:pic>
        <p:nvPicPr>
          <p:cNvPr id="10" name="Picture 2" descr="Image result for robotics">
            <a:extLst>
              <a:ext uri="{FF2B5EF4-FFF2-40B4-BE49-F238E27FC236}">
                <a16:creationId xmlns:a16="http://schemas.microsoft.com/office/drawing/2014/main" id="{56B1F31D-2A6C-425D-93DF-39343EEB8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12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807C-CAC9-45AF-A15A-5FDC8721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</a:t>
            </a:r>
            <a:r>
              <a:rPr lang="en-US" altLang="ko-KR" dirty="0"/>
              <a:t>(pointer)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F39D-66F7-4310-9087-E2911C65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652" y="1124447"/>
            <a:ext cx="6981148" cy="5052516"/>
          </a:xfrm>
        </p:spPr>
        <p:txBody>
          <a:bodyPr/>
          <a:lstStyle/>
          <a:p>
            <a:endParaRPr lang="en-US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B6D1A-2630-4F9B-A13F-5AB8DF23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AB851-31EB-4617-AB0B-8ABC3C4B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A9886-6EEB-41C6-B33B-16ECB226FC7F}"/>
              </a:ext>
            </a:extLst>
          </p:cNvPr>
          <p:cNvSpPr/>
          <p:nvPr/>
        </p:nvSpPr>
        <p:spPr>
          <a:xfrm>
            <a:off x="1333930" y="128552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num1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BA92DFAA-1217-4CF2-B1B8-B5E52D5A3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5" y="1730995"/>
            <a:ext cx="2935215" cy="254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C4482-2C36-4DC6-9F08-FBF4CB2F23FD}"/>
              </a:ext>
            </a:extLst>
          </p:cNvPr>
          <p:cNvSpPr txBox="1"/>
          <p:nvPr/>
        </p:nvSpPr>
        <p:spPr>
          <a:xfrm>
            <a:off x="1521111" y="4476660"/>
            <a:ext cx="247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변수가 메모리에서 생성되는 예제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233C7-91BA-47F4-9B47-916DA5534E07}"/>
              </a:ext>
            </a:extLst>
          </p:cNvPr>
          <p:cNvSpPr/>
          <p:nvPr/>
        </p:nvSpPr>
        <p:spPr>
          <a:xfrm>
            <a:off x="4264311" y="1404485"/>
            <a:ext cx="7666225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num1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"%p\n"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&amp;num1);   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008AF7FC: num1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메모리 주소를 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컴퓨터마다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실행할 때마다 달라짐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B08C0-08E7-4EAB-904B-B41E57046885}"/>
              </a:ext>
            </a:extLst>
          </p:cNvPr>
          <p:cNvSpPr/>
          <p:nvPr/>
        </p:nvSpPr>
        <p:spPr>
          <a:xfrm>
            <a:off x="4179443" y="4185165"/>
            <a:ext cx="8012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D3131"/>
                </a:solidFill>
                <a:latin typeface="Consolas" panose="020B0609020204030204" pitchFamily="49" charset="0"/>
              </a:rPr>
              <a:t>0061FE1C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메모리 주소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 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컴퓨터마다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실행할 때마다 달라짐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B975-42C3-47D6-9A69-B5A8FAE81090}"/>
              </a:ext>
            </a:extLst>
          </p:cNvPr>
          <p:cNvSpPr txBox="1"/>
          <p:nvPr/>
        </p:nvSpPr>
        <p:spPr>
          <a:xfrm>
            <a:off x="4179443" y="3914922"/>
            <a:ext cx="1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실행 결과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0CE79-374D-4AA1-8CE6-9DADC9EDA46F}"/>
              </a:ext>
            </a:extLst>
          </p:cNvPr>
          <p:cNvSpPr/>
          <p:nvPr/>
        </p:nvSpPr>
        <p:spPr>
          <a:xfrm>
            <a:off x="4264311" y="4530185"/>
            <a:ext cx="69237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- </a:t>
            </a:r>
            <a:r>
              <a:rPr lang="ko-KR" altLang="en-US" dirty="0">
                <a:latin typeface="Arial" panose="020B0604020202020204" pitchFamily="34" charset="0"/>
              </a:rPr>
              <a:t>메모리 주소는 </a:t>
            </a:r>
            <a:r>
              <a:rPr lang="en-US" altLang="ko-KR" dirty="0">
                <a:latin typeface="N_Code"/>
              </a:rPr>
              <a:t>008AF7FC</a:t>
            </a:r>
            <a:r>
              <a:rPr lang="ko-KR" altLang="en-US" dirty="0">
                <a:latin typeface="Arial" panose="020B0604020202020204" pitchFamily="34" charset="0"/>
              </a:rPr>
              <a:t>과 같이 </a:t>
            </a:r>
            <a:r>
              <a:rPr lang="en-US" altLang="ko-KR" dirty="0">
                <a:latin typeface="Arial" panose="020B0604020202020204" pitchFamily="34" charset="0"/>
              </a:rPr>
              <a:t>16</a:t>
            </a:r>
            <a:r>
              <a:rPr lang="ko-KR" altLang="en-US" dirty="0">
                <a:latin typeface="Arial" panose="020B0604020202020204" pitchFamily="34" charset="0"/>
              </a:rPr>
              <a:t>진수 형태이며 </a:t>
            </a:r>
            <a:r>
              <a:rPr lang="en-US" altLang="ko-KR" dirty="0" err="1">
                <a:latin typeface="N_Code"/>
              </a:rPr>
              <a:t>printf</a:t>
            </a:r>
            <a:r>
              <a:rPr lang="ko-KR" altLang="en-US" dirty="0">
                <a:latin typeface="Arial" panose="020B0604020202020204" pitchFamily="34" charset="0"/>
              </a:rPr>
              <a:t>에서 서식 지정자 </a:t>
            </a:r>
            <a:r>
              <a:rPr lang="en-US" altLang="ko-KR" dirty="0">
                <a:latin typeface="N_Code"/>
              </a:rPr>
              <a:t>%p</a:t>
            </a:r>
            <a:r>
              <a:rPr lang="ko-KR" altLang="en-US" dirty="0">
                <a:latin typeface="Arial" panose="020B0604020202020204" pitchFamily="34" charset="0"/>
              </a:rPr>
              <a:t>를 사용하여 출력</a:t>
            </a:r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(pointer</a:t>
            </a:r>
            <a:r>
              <a:rPr lang="ko-KR" altLang="en-US" dirty="0">
                <a:latin typeface="Arial" panose="020B0604020202020204" pitchFamily="34" charset="0"/>
              </a:rPr>
              <a:t>의 약어로 </a:t>
            </a:r>
            <a:r>
              <a:rPr lang="en-US" altLang="ko-KR" dirty="0">
                <a:latin typeface="Arial" panose="020B0604020202020204" pitchFamily="34" charset="0"/>
              </a:rPr>
              <a:t>p</a:t>
            </a:r>
            <a:r>
              <a:rPr lang="ko-KR" altLang="en-US" dirty="0">
                <a:latin typeface="Arial" panose="020B0604020202020204" pitchFamily="34" charset="0"/>
              </a:rPr>
              <a:t>를 사용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75157-C584-4D59-876D-7FC22C71C9A7}"/>
              </a:ext>
            </a:extLst>
          </p:cNvPr>
          <p:cNvSpPr/>
          <p:nvPr/>
        </p:nvSpPr>
        <p:spPr>
          <a:xfrm>
            <a:off x="4283026" y="54535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- </a:t>
            </a:r>
            <a:r>
              <a:rPr lang="ko-KR" altLang="en-US" dirty="0">
                <a:latin typeface="Arial" panose="020B0604020202020204" pitchFamily="34" charset="0"/>
              </a:rPr>
              <a:t>변수의 메모리 주소를 구할 때는 변수 앞에 </a:t>
            </a:r>
            <a:r>
              <a:rPr lang="en-US" altLang="ko-KR" b="1" dirty="0">
                <a:latin typeface="Arial" panose="020B0604020202020204" pitchFamily="34" charset="0"/>
              </a:rPr>
              <a:t>&amp;</a:t>
            </a:r>
            <a:r>
              <a:rPr lang="ko-KR" altLang="en-US" dirty="0">
                <a:latin typeface="Arial" panose="020B0604020202020204" pitchFamily="34" charset="0"/>
              </a:rPr>
              <a:t> 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</a:rPr>
              <a:t>주소 연산자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</a:rPr>
              <a:t>를 붙여서 나타냄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79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0A86-69C6-4C67-9259-86329A94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</a:t>
            </a:r>
            <a:r>
              <a:rPr lang="en-US" altLang="ko-KR" dirty="0"/>
              <a:t>(pointer)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B2E0-834D-483E-B159-7D4C404A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주소로 표현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4B24D-79E2-4EBB-A9AD-04A3A710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DA638-3EFD-4305-B740-F3AA5A3B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7D8AC2-6490-45F2-B2AE-74A7B59CFAF0}"/>
              </a:ext>
            </a:extLst>
          </p:cNvPr>
          <p:cNvGrpSpPr/>
          <p:nvPr/>
        </p:nvGrpSpPr>
        <p:grpSpPr>
          <a:xfrm>
            <a:off x="948770" y="1612320"/>
            <a:ext cx="4489938" cy="3102891"/>
            <a:chOff x="1013774" y="1736535"/>
            <a:chExt cx="4489938" cy="255028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B8378DB-EFB6-4292-92B0-51D0C301D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774" y="1736535"/>
              <a:ext cx="4489938" cy="255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75A6FB-3556-43BB-A057-BE51717EB51E}"/>
                </a:ext>
              </a:extLst>
            </p:cNvPr>
            <p:cNvSpPr/>
            <p:nvPr/>
          </p:nvSpPr>
          <p:spPr>
            <a:xfrm>
              <a:off x="2641244" y="2702627"/>
              <a:ext cx="80021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</a:rPr>
                <a:t>0061FE1C</a:t>
              </a:r>
              <a:endParaRPr lang="en-US" sz="11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BF6F8D1-544A-47A4-93CE-EF893FB23F3F}"/>
              </a:ext>
            </a:extLst>
          </p:cNvPr>
          <p:cNvSpPr/>
          <p:nvPr/>
        </p:nvSpPr>
        <p:spPr>
          <a:xfrm>
            <a:off x="5661190" y="145613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</a:rPr>
              <a:t>시스템이 </a:t>
            </a:r>
            <a:r>
              <a:rPr lang="en-US" altLang="ko-KR" dirty="0">
                <a:latin typeface="Arial" panose="020B0604020202020204" pitchFamily="34" charset="0"/>
              </a:rPr>
              <a:t>32</a:t>
            </a:r>
            <a:r>
              <a:rPr lang="ko-KR" altLang="en-US" dirty="0">
                <a:latin typeface="Arial" panose="020B0604020202020204" pitchFamily="34" charset="0"/>
              </a:rPr>
              <a:t>비트인지 </a:t>
            </a:r>
            <a:r>
              <a:rPr lang="en-US" altLang="ko-KR" dirty="0">
                <a:latin typeface="Arial" panose="020B0604020202020204" pitchFamily="34" charset="0"/>
              </a:rPr>
              <a:t>64</a:t>
            </a:r>
            <a:r>
              <a:rPr lang="ko-KR" altLang="en-US" dirty="0">
                <a:latin typeface="Arial" panose="020B0604020202020204" pitchFamily="34" charset="0"/>
              </a:rPr>
              <a:t>비트인지에 따라 메모리 주소의 범위 변경됨</a:t>
            </a:r>
            <a:endParaRPr lang="en-US" altLang="ko-KR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32</a:t>
            </a:r>
            <a:r>
              <a:rPr lang="ko-KR" altLang="en-US" dirty="0">
                <a:latin typeface="Arial" panose="020B0604020202020204" pitchFamily="34" charset="0"/>
              </a:rPr>
              <a:t>비트</a:t>
            </a:r>
            <a:r>
              <a:rPr lang="en-US" altLang="ko-KR" dirty="0">
                <a:latin typeface="Arial" panose="020B0604020202020204" pitchFamily="34" charset="0"/>
              </a:rPr>
              <a:t>: 16</a:t>
            </a:r>
            <a:r>
              <a:rPr lang="ko-KR" altLang="en-US" dirty="0">
                <a:latin typeface="Arial" panose="020B0604020202020204" pitchFamily="34" charset="0"/>
              </a:rPr>
              <a:t>진수 </a:t>
            </a:r>
            <a:r>
              <a:rPr lang="en-US" altLang="ko-KR" dirty="0">
                <a:latin typeface="Arial" panose="020B0604020202020204" pitchFamily="34" charset="0"/>
              </a:rPr>
              <a:t>8</a:t>
            </a:r>
            <a:r>
              <a:rPr lang="ko-KR" altLang="en-US" dirty="0">
                <a:latin typeface="Arial" panose="020B0604020202020204" pitchFamily="34" charset="0"/>
              </a:rPr>
              <a:t>자리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0x00000000 ~ 0xFFFFFFFF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예</a:t>
            </a:r>
            <a:r>
              <a:rPr lang="en-US" altLang="ko-KR" dirty="0">
                <a:latin typeface="Arial" panose="020B0604020202020204" pitchFamily="34" charset="0"/>
              </a:rPr>
              <a:t>) 0x008AF7FC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64</a:t>
            </a:r>
            <a:r>
              <a:rPr lang="ko-KR" altLang="en-US" dirty="0">
                <a:latin typeface="Arial" panose="020B0604020202020204" pitchFamily="34" charset="0"/>
              </a:rPr>
              <a:t>비트</a:t>
            </a:r>
            <a:r>
              <a:rPr lang="en-US" altLang="ko-KR" dirty="0">
                <a:latin typeface="Arial" panose="020B0604020202020204" pitchFamily="34" charset="0"/>
              </a:rPr>
              <a:t>: 16</a:t>
            </a:r>
            <a:r>
              <a:rPr lang="ko-KR" altLang="en-US" dirty="0">
                <a:latin typeface="Arial" panose="020B0604020202020204" pitchFamily="34" charset="0"/>
              </a:rPr>
              <a:t>진수 </a:t>
            </a:r>
            <a:r>
              <a:rPr lang="en-US" altLang="ko-KR" dirty="0">
                <a:latin typeface="Arial" panose="020B0604020202020204" pitchFamily="34" charset="0"/>
              </a:rPr>
              <a:t>16</a:t>
            </a:r>
            <a:r>
              <a:rPr lang="ko-KR" altLang="en-US" dirty="0">
                <a:latin typeface="Arial" panose="020B0604020202020204" pitchFamily="34" charset="0"/>
              </a:rPr>
              <a:t>자리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0x0000000000000000 ~ 0xFFFFFFFFFFFFFFFF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예</a:t>
            </a:r>
            <a:r>
              <a:rPr lang="en-US" altLang="ko-KR" dirty="0">
                <a:latin typeface="Arial" panose="020B0604020202020204" pitchFamily="34" charset="0"/>
              </a:rPr>
              <a:t>) 0x00000000008AF7FC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64</a:t>
            </a:r>
            <a:r>
              <a:rPr lang="ko-KR" altLang="en-US" dirty="0">
                <a:latin typeface="Arial" panose="020B0604020202020204" pitchFamily="34" charset="0"/>
              </a:rPr>
              <a:t>비트 메모리 주소는 </a:t>
            </a:r>
            <a:r>
              <a:rPr lang="en-US" altLang="ko-KR" dirty="0">
                <a:latin typeface="Arial" panose="020B0604020202020204" pitchFamily="34" charset="0"/>
              </a:rPr>
              <a:t>0x00000000`00000000</a:t>
            </a:r>
            <a:r>
              <a:rPr lang="ko-KR" altLang="en-US" dirty="0">
                <a:latin typeface="Arial" panose="020B0604020202020204" pitchFamily="34" charset="0"/>
              </a:rPr>
              <a:t>처럼 </a:t>
            </a:r>
            <a:r>
              <a:rPr lang="en-US" altLang="ko-KR" dirty="0">
                <a:latin typeface="Arial" panose="020B0604020202020204" pitchFamily="34" charset="0"/>
              </a:rPr>
              <a:t>8</a:t>
            </a:r>
            <a:r>
              <a:rPr lang="ko-KR" altLang="en-US" dirty="0">
                <a:latin typeface="Arial" panose="020B0604020202020204" pitchFamily="34" charset="0"/>
              </a:rPr>
              <a:t>자리 씩 끊어서 </a:t>
            </a:r>
            <a:r>
              <a:rPr lang="en-US" altLang="ko-KR" dirty="0">
                <a:latin typeface="Arial" panose="020B0604020202020204" pitchFamily="34" charset="0"/>
              </a:rPr>
              <a:t>`</a:t>
            </a:r>
            <a:r>
              <a:rPr lang="ko-KR" altLang="en-US" dirty="0">
                <a:latin typeface="Arial" panose="020B0604020202020204" pitchFamily="34" charset="0"/>
              </a:rPr>
              <a:t>를 붙이는 경우도 있음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328B04-1155-4B81-851A-10E04EDBF08F}"/>
              </a:ext>
            </a:extLst>
          </p:cNvPr>
          <p:cNvSpPr/>
          <p:nvPr/>
        </p:nvSpPr>
        <p:spPr>
          <a:xfrm>
            <a:off x="5501608" y="4933912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b="1" dirty="0">
                <a:latin typeface="Arial" panose="020B0604020202020204" pitchFamily="34" charset="0"/>
              </a:rPr>
              <a:t>리눅스</a:t>
            </a:r>
            <a:r>
              <a:rPr lang="en-US" altLang="ko-KR" sz="1600" b="1" dirty="0">
                <a:latin typeface="Arial" panose="020B0604020202020204" pitchFamily="34" charset="0"/>
              </a:rPr>
              <a:t>, OS X</a:t>
            </a:r>
            <a:r>
              <a:rPr lang="ko-KR" altLang="en-US" sz="1600" b="1" dirty="0">
                <a:latin typeface="Arial" panose="020B0604020202020204" pitchFamily="34" charset="0"/>
              </a:rPr>
              <a:t>에서 </a:t>
            </a:r>
            <a:r>
              <a:rPr lang="ko-KR" altLang="en-US" sz="1600" b="1" dirty="0">
                <a:latin typeface="N_Code"/>
              </a:rPr>
              <a:t>메모리 주소</a:t>
            </a:r>
            <a:endParaRPr lang="en-US" altLang="ko-KR" sz="1600" b="1" dirty="0">
              <a:latin typeface="N_Code"/>
            </a:endParaRPr>
          </a:p>
          <a:p>
            <a:r>
              <a:rPr lang="ko-KR" altLang="en-US" sz="1400" dirty="0">
                <a:latin typeface="Arial" panose="020B0604020202020204" pitchFamily="34" charset="0"/>
              </a:rPr>
              <a:t>리눅스</a:t>
            </a:r>
            <a:r>
              <a:rPr lang="en-US" altLang="ko-KR" sz="1400" dirty="0">
                <a:latin typeface="Arial" panose="020B0604020202020204" pitchFamily="34" charset="0"/>
              </a:rPr>
              <a:t>, OS X</a:t>
            </a:r>
            <a:r>
              <a:rPr lang="ko-KR" altLang="en-US" sz="1400" dirty="0">
                <a:latin typeface="Arial" panose="020B0604020202020204" pitchFamily="34" charset="0"/>
              </a:rPr>
              <a:t>에서 서식 지정자 </a:t>
            </a:r>
            <a:r>
              <a:rPr lang="en-US" altLang="ko-KR" sz="1400" dirty="0">
                <a:latin typeface="N_Code"/>
              </a:rPr>
              <a:t>%p</a:t>
            </a:r>
            <a:r>
              <a:rPr lang="ko-KR" altLang="en-US" sz="1400" dirty="0">
                <a:latin typeface="Arial" panose="020B0604020202020204" pitchFamily="34" charset="0"/>
              </a:rPr>
              <a:t>를 사용하면 메모리 주소 </a:t>
            </a:r>
            <a:r>
              <a:rPr lang="en-US" altLang="ko-KR" sz="1400" dirty="0">
                <a:latin typeface="N_Code"/>
              </a:rPr>
              <a:t>008AF7FC</a:t>
            </a:r>
            <a:r>
              <a:rPr lang="ko-KR" altLang="en-US" sz="1400" dirty="0">
                <a:latin typeface="Arial" panose="020B0604020202020204" pitchFamily="34" charset="0"/>
              </a:rPr>
              <a:t>는 </a:t>
            </a:r>
            <a:r>
              <a:rPr lang="en-US" altLang="ko-KR" sz="1400" dirty="0">
                <a:latin typeface="N_Code"/>
              </a:rPr>
              <a:t>0x8af7fc</a:t>
            </a:r>
            <a:r>
              <a:rPr lang="ko-KR" altLang="en-US" sz="1400" dirty="0">
                <a:latin typeface="Arial" panose="020B0604020202020204" pitchFamily="34" charset="0"/>
              </a:rPr>
              <a:t>와 같이 앞에 </a:t>
            </a:r>
            <a:r>
              <a:rPr lang="en-US" altLang="ko-KR" sz="1400" dirty="0">
                <a:latin typeface="N_Code"/>
              </a:rPr>
              <a:t>0x</a:t>
            </a:r>
            <a:r>
              <a:rPr lang="ko-KR" altLang="en-US" sz="1400" dirty="0">
                <a:latin typeface="Arial" panose="020B0604020202020204" pitchFamily="34" charset="0"/>
              </a:rPr>
              <a:t>가 붙고</a:t>
            </a:r>
            <a:r>
              <a:rPr lang="en-US" altLang="ko-KR" sz="1400" dirty="0">
                <a:latin typeface="Arial" panose="020B0604020202020204" pitchFamily="34" charset="0"/>
              </a:rPr>
              <a:t>, </a:t>
            </a:r>
            <a:r>
              <a:rPr lang="en-US" altLang="ko-KR" sz="1400" dirty="0">
                <a:latin typeface="N_Code"/>
              </a:rPr>
              <a:t>A~F</a:t>
            </a:r>
            <a:r>
              <a:rPr lang="ko-KR" altLang="en-US" sz="1400" dirty="0">
                <a:latin typeface="Arial" panose="020B0604020202020204" pitchFamily="34" charset="0"/>
              </a:rPr>
              <a:t>는 소문자로 출력</a:t>
            </a:r>
            <a:endParaRPr lang="ko-KR" altLang="en-US" sz="1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97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F53AA1-3A91-4DD1-B976-F7D4191B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</a:t>
            </a:r>
            <a:r>
              <a:rPr lang="en-US" altLang="ko-KR" dirty="0"/>
              <a:t>(pointer)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D74836-0E4D-494B-A278-3EB9C8C34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포인터를 사용하는 이유</a:t>
            </a:r>
            <a:endParaRPr lang="en-US" altLang="ko-KR" dirty="0"/>
          </a:p>
          <a:p>
            <a:pPr lvl="1"/>
            <a:r>
              <a:rPr lang="ko-KR" altLang="en-US" dirty="0"/>
              <a:t>효율적인 대형 자료 구조 관리</a:t>
            </a:r>
            <a:endParaRPr lang="en-US" altLang="ko-KR" dirty="0"/>
          </a:p>
          <a:p>
            <a:pPr lvl="2"/>
            <a:r>
              <a:rPr lang="ko-KR" altLang="en-US" dirty="0"/>
              <a:t>배열 </a:t>
            </a:r>
            <a:r>
              <a:rPr lang="en-US" altLang="ko-KR" dirty="0"/>
              <a:t>or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lvl="1"/>
            <a:r>
              <a:rPr lang="ko-KR" altLang="en-US" dirty="0"/>
              <a:t>함수 사이의 데이터 공유</a:t>
            </a:r>
            <a:endParaRPr lang="en-US" altLang="ko-KR" dirty="0"/>
          </a:p>
          <a:p>
            <a:pPr lvl="2"/>
            <a:r>
              <a:rPr lang="ko-KR" altLang="en-US" dirty="0"/>
              <a:t>포인터를 파라미터로 사용</a:t>
            </a:r>
            <a:endParaRPr lang="en-US" altLang="ko-KR" dirty="0"/>
          </a:p>
          <a:p>
            <a:pPr lvl="1"/>
            <a:r>
              <a:rPr lang="ko-KR" altLang="en-US" dirty="0"/>
              <a:t>동적 메모리 할당 지원</a:t>
            </a:r>
            <a:endParaRPr lang="en-US" altLang="ko-KR" dirty="0"/>
          </a:p>
          <a:p>
            <a:pPr lvl="2"/>
            <a:r>
              <a:rPr lang="ko-KR" altLang="en-US" dirty="0"/>
              <a:t>프로그램이 실행되는 동안에 메모리 할당이 가능함</a:t>
            </a:r>
            <a:endParaRPr lang="en-US" altLang="ko-KR" dirty="0"/>
          </a:p>
          <a:p>
            <a:pPr lvl="1"/>
            <a:r>
              <a:rPr lang="en-US" dirty="0"/>
              <a:t>Linked list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en-US" altLang="ko-KR" dirty="0"/>
              <a:t>Linked list</a:t>
            </a:r>
            <a:r>
              <a:rPr lang="ko-KR" altLang="en-US" dirty="0"/>
              <a:t>는 데이터가 담긴 노드</a:t>
            </a:r>
            <a:r>
              <a:rPr lang="en-US" altLang="ko-KR" dirty="0"/>
              <a:t>(</a:t>
            </a:r>
            <a:r>
              <a:rPr lang="ko-KR" altLang="en-US" dirty="0"/>
              <a:t>메모리 공간</a:t>
            </a:r>
            <a:r>
              <a:rPr lang="en-US" altLang="ko-KR" dirty="0"/>
              <a:t>)</a:t>
            </a:r>
            <a:r>
              <a:rPr lang="ko-KR" altLang="en-US" dirty="0"/>
              <a:t>를 일렬로 연결되어 있는 자료구조</a:t>
            </a:r>
            <a:endParaRPr lang="en-US" altLang="ko-KR" dirty="0"/>
          </a:p>
          <a:p>
            <a:pPr lvl="2"/>
            <a:r>
              <a:rPr lang="ko-KR" altLang="en-US" dirty="0"/>
              <a:t>노드 사이를 포인터를 이용하여 연결 할 수 있음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03A1F-9198-4BDD-9EF7-87D8807D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BF7AE-DE25-4E30-A113-E5831830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585486-C540-4144-A247-2FE3A1864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91521" y="5196678"/>
            <a:ext cx="7660177" cy="63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361B8-1434-4474-A4D1-787C2EB99617}"/>
              </a:ext>
            </a:extLst>
          </p:cNvPr>
          <p:cNvSpPr txBox="1"/>
          <p:nvPr/>
        </p:nvSpPr>
        <p:spPr>
          <a:xfrm>
            <a:off x="2695530" y="5872095"/>
            <a:ext cx="286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예제 단일 연결 리스트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49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C8A4-5792-4949-A142-793E7FB6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 변수 선언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C9B-0AAA-4854-B187-EC5D7DD74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변수 선언 방법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포인터 변수 사용법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5CFBB-10D3-447A-A8BF-F55BB531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1B32A-B237-4170-BAE7-E4C00FE0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6" name="Group 8">
            <a:extLst>
              <a:ext uri="{FF2B5EF4-FFF2-40B4-BE49-F238E27FC236}">
                <a16:creationId xmlns:a16="http://schemas.microsoft.com/office/drawing/2014/main" id="{A8F41C56-336C-4A2D-8452-24F5EA2F5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52838"/>
              </p:ext>
            </p:extLst>
          </p:nvPr>
        </p:nvGraphicFramePr>
        <p:xfrm>
          <a:off x="4591698" y="4042055"/>
          <a:ext cx="4248150" cy="1807783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A3990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2A3990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3.2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rgbClr val="2A3990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AutoShape 26">
            <a:extLst>
              <a:ext uri="{FF2B5EF4-FFF2-40B4-BE49-F238E27FC236}">
                <a16:creationId xmlns:a16="http://schemas.microsoft.com/office/drawing/2014/main" id="{21C7A062-3C9F-437B-8221-7F41981C3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53" y="3465791"/>
            <a:ext cx="1441450" cy="287338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>
                <a:latin typeface="+mj-ea"/>
                <a:ea typeface="+mj-ea"/>
              </a:rPr>
              <a:t>address</a:t>
            </a:r>
          </a:p>
        </p:txBody>
      </p:sp>
      <p:sp>
        <p:nvSpPr>
          <p:cNvPr id="8" name="Line 27">
            <a:extLst>
              <a:ext uri="{FF2B5EF4-FFF2-40B4-BE49-F238E27FC236}">
                <a16:creationId xmlns:a16="http://schemas.microsoft.com/office/drawing/2014/main" id="{050EDDC3-2BDB-48F0-9136-284F861825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4796" y="3753129"/>
            <a:ext cx="142875" cy="205044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9" name="AutoShape 28">
            <a:extLst>
              <a:ext uri="{FF2B5EF4-FFF2-40B4-BE49-F238E27FC236}">
                <a16:creationId xmlns:a16="http://schemas.microsoft.com/office/drawing/2014/main" id="{A056165C-BFD4-40C1-B7A1-B678E1FA6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685" y="3465793"/>
            <a:ext cx="1441450" cy="28733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>
                <a:latin typeface="+mj-ea"/>
                <a:ea typeface="+mj-ea"/>
              </a:rPr>
              <a:t>value</a:t>
            </a:r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4981F52C-D8F7-4515-9EAD-2D2AFB5C32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4061" y="3753129"/>
            <a:ext cx="225425" cy="4587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11" name="AutoShape 30">
            <a:extLst>
              <a:ext uri="{FF2B5EF4-FFF2-40B4-BE49-F238E27FC236}">
                <a16:creationId xmlns:a16="http://schemas.microsoft.com/office/drawing/2014/main" id="{4726637D-A297-41D3-84EC-12AAC0912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8498" y="4118254"/>
            <a:ext cx="1851373" cy="329615"/>
          </a:xfrm>
          <a:prstGeom prst="rect">
            <a:avLst/>
          </a:prstGeom>
          <a:solidFill>
            <a:schemeClr val="bg1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>
                <a:latin typeface="+mj-ea"/>
                <a:ea typeface="+mj-ea"/>
              </a:rPr>
              <a:t>char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: 1bytes</a:t>
            </a:r>
          </a:p>
        </p:txBody>
      </p:sp>
      <p:sp>
        <p:nvSpPr>
          <p:cNvPr id="12" name="Line 31">
            <a:extLst>
              <a:ext uri="{FF2B5EF4-FFF2-40B4-BE49-F238E27FC236}">
                <a16:creationId xmlns:a16="http://schemas.microsoft.com/office/drawing/2014/main" id="{E112C6A4-AEC1-41C0-AE88-3AE9083FBD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0323" y="4211917"/>
            <a:ext cx="6477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13" name="AutoShape 32">
            <a:extLst>
              <a:ext uri="{FF2B5EF4-FFF2-40B4-BE49-F238E27FC236}">
                <a16:creationId xmlns:a16="http://schemas.microsoft.com/office/drawing/2014/main" id="{D8D114E2-0894-473D-B1BC-5791ADE80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434" y="4716743"/>
            <a:ext cx="1843436" cy="287337"/>
          </a:xfrm>
          <a:prstGeom prst="rect">
            <a:avLst/>
          </a:prstGeom>
          <a:solidFill>
            <a:schemeClr val="bg1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>
                <a:latin typeface="+mj-ea"/>
                <a:ea typeface="+mj-ea"/>
              </a:rPr>
              <a:t>double : 8bytes</a:t>
            </a:r>
          </a:p>
        </p:txBody>
      </p:sp>
      <p:sp>
        <p:nvSpPr>
          <p:cNvPr id="14" name="Line 33">
            <a:extLst>
              <a:ext uri="{FF2B5EF4-FFF2-40B4-BE49-F238E27FC236}">
                <a16:creationId xmlns:a16="http://schemas.microsoft.com/office/drawing/2014/main" id="{940CFBAC-F43E-4BF6-B831-07C5CAA610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0323" y="4788179"/>
            <a:ext cx="6477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15" name="직사각형 16">
            <a:extLst>
              <a:ext uri="{FF2B5EF4-FFF2-40B4-BE49-F238E27FC236}">
                <a16:creationId xmlns:a16="http://schemas.microsoft.com/office/drawing/2014/main" id="{E7B15818-4B41-4172-B560-1869499DA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767" y="4278592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1600" dirty="0">
                <a:solidFill>
                  <a:srgbClr val="2A3990"/>
                </a:solidFill>
                <a:latin typeface="+mj-ea"/>
                <a:ea typeface="+mj-ea"/>
              </a:rPr>
              <a:t>1001</a:t>
            </a:r>
          </a:p>
        </p:txBody>
      </p:sp>
      <p:sp>
        <p:nvSpPr>
          <p:cNvPr id="16" name="직사각형 18">
            <a:extLst>
              <a:ext uri="{FF2B5EF4-FFF2-40B4-BE49-F238E27FC236}">
                <a16:creationId xmlns:a16="http://schemas.microsoft.com/office/drawing/2014/main" id="{93D0FC44-0C6B-4E70-AD32-D9642F0D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767" y="5083454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ko-KR" sz="1600">
                <a:solidFill>
                  <a:srgbClr val="2A3990"/>
                </a:solidFill>
                <a:latin typeface="+mj-ea"/>
                <a:ea typeface="+mj-ea"/>
              </a:rPr>
              <a:t>1009</a:t>
            </a:r>
          </a:p>
        </p:txBody>
      </p:sp>
      <p:sp>
        <p:nvSpPr>
          <p:cNvPr id="17" name="AutoShape 32">
            <a:extLst>
              <a:ext uri="{FF2B5EF4-FFF2-40B4-BE49-F238E27FC236}">
                <a16:creationId xmlns:a16="http://schemas.microsoft.com/office/drawing/2014/main" id="{333B4165-A545-46F6-A20D-9FF196B80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562" y="5516965"/>
            <a:ext cx="1843436" cy="287337"/>
          </a:xfrm>
          <a:prstGeom prst="rect">
            <a:avLst/>
          </a:prstGeom>
          <a:solidFill>
            <a:schemeClr val="bg1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ko-KR" altLang="en-US" sz="160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: 4bytes</a:t>
            </a:r>
          </a:p>
        </p:txBody>
      </p:sp>
      <p:sp>
        <p:nvSpPr>
          <p:cNvPr id="18" name="Line 33">
            <a:extLst>
              <a:ext uri="{FF2B5EF4-FFF2-40B4-BE49-F238E27FC236}">
                <a16:creationId xmlns:a16="http://schemas.microsoft.com/office/drawing/2014/main" id="{EC9BB374-2560-4917-BB5B-2BACD5471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3451" y="5588401"/>
            <a:ext cx="6477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19" name="타원 13">
            <a:extLst>
              <a:ext uri="{FF2B5EF4-FFF2-40B4-BE49-F238E27FC236}">
                <a16:creationId xmlns:a16="http://schemas.microsoft.com/office/drawing/2014/main" id="{457192C7-1AE4-4F69-BEE4-09CEB359BA3D}"/>
              </a:ext>
            </a:extLst>
          </p:cNvPr>
          <p:cNvSpPr/>
          <p:nvPr/>
        </p:nvSpPr>
        <p:spPr>
          <a:xfrm>
            <a:off x="4716768" y="3869018"/>
            <a:ext cx="936104" cy="18231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20">
            <a:extLst>
              <a:ext uri="{FF2B5EF4-FFF2-40B4-BE49-F238E27FC236}">
                <a16:creationId xmlns:a16="http://schemas.microsoft.com/office/drawing/2014/main" id="{D5BA1833-8D90-4912-92CF-5002F675A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552" y="3890645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ko-KR" sz="1600" dirty="0">
                <a:solidFill>
                  <a:srgbClr val="2A3990"/>
                </a:solidFill>
                <a:latin typeface="+mj-ea"/>
                <a:ea typeface="+mj-ea"/>
              </a:rPr>
              <a:t>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C04035-E0F1-4630-99DE-77D178926F6C}"/>
              </a:ext>
            </a:extLst>
          </p:cNvPr>
          <p:cNvSpPr/>
          <p:nvPr/>
        </p:nvSpPr>
        <p:spPr>
          <a:xfrm>
            <a:off x="1224963" y="159510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B13A7C-ABD3-402D-8AA8-188E8C7E2905}"/>
              </a:ext>
            </a:extLst>
          </p:cNvPr>
          <p:cNvSpPr txBox="1"/>
          <p:nvPr/>
        </p:nvSpPr>
        <p:spPr>
          <a:xfrm>
            <a:off x="1956197" y="2124441"/>
            <a:ext cx="156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/>
              <a:t>포인터이름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459882-E223-4818-9D77-BC44EF6E21EA}"/>
              </a:ext>
            </a:extLst>
          </p:cNvPr>
          <p:cNvSpPr txBox="1"/>
          <p:nvPr/>
        </p:nvSpPr>
        <p:spPr>
          <a:xfrm>
            <a:off x="981042" y="2080009"/>
            <a:ext cx="99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자료형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3FADF5-777D-4EF5-8947-564EE0016031}"/>
              </a:ext>
            </a:extLst>
          </p:cNvPr>
          <p:cNvSpPr/>
          <p:nvPr/>
        </p:nvSpPr>
        <p:spPr>
          <a:xfrm>
            <a:off x="1280509" y="1595104"/>
            <a:ext cx="448029" cy="31170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EEED98-121A-4908-8E44-D29AAF932BA7}"/>
              </a:ext>
            </a:extLst>
          </p:cNvPr>
          <p:cNvSpPr/>
          <p:nvPr/>
        </p:nvSpPr>
        <p:spPr>
          <a:xfrm>
            <a:off x="1792853" y="1550902"/>
            <a:ext cx="1136423" cy="422488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4BC8CE-CDE2-44A1-9AAD-A51AA4A96F4F}"/>
              </a:ext>
            </a:extLst>
          </p:cNvPr>
          <p:cNvCxnSpPr>
            <a:stCxn id="25" idx="4"/>
          </p:cNvCxnSpPr>
          <p:nvPr/>
        </p:nvCxnSpPr>
        <p:spPr>
          <a:xfrm flipH="1">
            <a:off x="1425771" y="1906806"/>
            <a:ext cx="78753" cy="23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C7433E-DE42-47FE-8391-E8B7B97EAE38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2361065" y="1973390"/>
            <a:ext cx="70569" cy="19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15E765-CF39-45C1-B9C3-66AF40A6B42A}"/>
              </a:ext>
            </a:extLst>
          </p:cNvPr>
          <p:cNvSpPr/>
          <p:nvPr/>
        </p:nvSpPr>
        <p:spPr>
          <a:xfrm>
            <a:off x="6178841" y="235783"/>
            <a:ext cx="5463288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포인터 변수 선언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num1 = </a:t>
            </a:r>
            <a:r>
              <a:rPr lang="en-US" altLang="ko-KR" sz="12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int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형 변수를 선언하고 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10 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저장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&amp;num1;   </a:t>
            </a:r>
            <a:r>
              <a:rPr lang="en-US" altLang="ko-KR" sz="1200" dirty="0">
                <a:solidFill>
                  <a:srgbClr val="008000"/>
                </a:solidFill>
                <a:latin typeface="Consolas" panose="020B0609020204030204" pitchFamily="49" charset="0"/>
              </a:rPr>
              <a:t>// num1</a:t>
            </a:r>
            <a:r>
              <a:rPr lang="ko-KR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의 메모리 주소를 포인터 변수에 저장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C781EC-FDB8-4612-9E75-2B2541071489}"/>
              </a:ext>
            </a:extLst>
          </p:cNvPr>
          <p:cNvSpPr/>
          <p:nvPr/>
        </p:nvSpPr>
        <p:spPr>
          <a:xfrm>
            <a:off x="1035006" y="3112623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&amp;num1;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62037B-E48A-4303-9188-1DC086E18A4F}"/>
              </a:ext>
            </a:extLst>
          </p:cNvPr>
          <p:cNvSpPr/>
          <p:nvPr/>
        </p:nvSpPr>
        <p:spPr>
          <a:xfrm>
            <a:off x="1054098" y="3142623"/>
            <a:ext cx="856268" cy="31170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0F2AE2E-70B5-4D9E-88D5-7C5B0CE3AE1E}"/>
              </a:ext>
            </a:extLst>
          </p:cNvPr>
          <p:cNvSpPr/>
          <p:nvPr/>
        </p:nvSpPr>
        <p:spPr>
          <a:xfrm>
            <a:off x="2198695" y="3112623"/>
            <a:ext cx="859630" cy="422488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75DCBE-3BB0-4666-BCB1-91073F00F407}"/>
              </a:ext>
            </a:extLst>
          </p:cNvPr>
          <p:cNvSpPr txBox="1"/>
          <p:nvPr/>
        </p:nvSpPr>
        <p:spPr>
          <a:xfrm>
            <a:off x="153393" y="3795088"/>
            <a:ext cx="214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 </a:t>
            </a:r>
            <a:r>
              <a:rPr lang="ko-KR" altLang="en-US" dirty="0" err="1"/>
              <a:t>변수명</a:t>
            </a:r>
            <a:r>
              <a:rPr lang="en-US" altLang="ko-KR" dirty="0"/>
              <a:t>: </a:t>
            </a:r>
            <a:r>
              <a:rPr lang="ko-KR" altLang="en-US" dirty="0"/>
              <a:t>메모리 주소를 저장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031138-B77C-4CE3-8BB7-D4DA50F25211}"/>
              </a:ext>
            </a:extLst>
          </p:cNvPr>
          <p:cNvSpPr txBox="1"/>
          <p:nvPr/>
        </p:nvSpPr>
        <p:spPr>
          <a:xfrm>
            <a:off x="2398210" y="3801538"/>
            <a:ext cx="2143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(&amp;</a:t>
            </a:r>
            <a:r>
              <a:rPr lang="ko-KR" altLang="en-US" dirty="0"/>
              <a:t>주소 연산</a:t>
            </a:r>
            <a:r>
              <a:rPr lang="en-US" altLang="ko-KR" dirty="0"/>
              <a:t>)</a:t>
            </a:r>
          </a:p>
          <a:p>
            <a:r>
              <a:rPr lang="en-US" dirty="0"/>
              <a:t>&amp;</a:t>
            </a:r>
            <a:r>
              <a:rPr lang="ko-KR" altLang="en-US" dirty="0"/>
              <a:t>로 변수의 주소를 가져옴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562F8E-0636-4719-902A-1CC87B6E58B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224963" y="3465791"/>
            <a:ext cx="86983" cy="329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D27C80-2F5E-4397-A51E-2396C04FA9A3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2628510" y="3535111"/>
            <a:ext cx="185852" cy="32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7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BB6-A1B2-4C51-9E68-341042FF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 변수 선언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7AEB-C866-45D8-9B4A-57383A31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연산자</a:t>
            </a:r>
            <a:endParaRPr lang="en-US" altLang="ko-KR" dirty="0"/>
          </a:p>
          <a:p>
            <a:pPr lvl="1"/>
            <a:r>
              <a:rPr lang="ko-KR" altLang="en-US" dirty="0"/>
              <a:t>주소 연산자</a:t>
            </a:r>
            <a:r>
              <a:rPr lang="en-US" altLang="ko-KR" dirty="0"/>
              <a:t>(Address Operator): “ </a:t>
            </a:r>
            <a:r>
              <a:rPr lang="en-US" altLang="ko-KR" dirty="0">
                <a:solidFill>
                  <a:srgbClr val="CC0066"/>
                </a:solidFill>
              </a:rPr>
              <a:t>&amp; </a:t>
            </a:r>
            <a:r>
              <a:rPr lang="en-US" altLang="ko-KR" dirty="0"/>
              <a:t>“</a:t>
            </a:r>
          </a:p>
          <a:p>
            <a:pPr lvl="2"/>
            <a:r>
              <a:rPr lang="ko-KR" altLang="en-US" dirty="0"/>
              <a:t>변수의 주소를 되돌려주는 역할</a:t>
            </a:r>
            <a:endParaRPr lang="en-US" altLang="ko-KR" dirty="0"/>
          </a:p>
          <a:p>
            <a:pPr lvl="1"/>
            <a:r>
              <a:rPr lang="ko-KR" altLang="en-US" dirty="0" err="1"/>
              <a:t>역참조</a:t>
            </a:r>
            <a:r>
              <a:rPr lang="ko-KR" altLang="en-US" dirty="0"/>
              <a:t> 연산자</a:t>
            </a:r>
            <a:r>
              <a:rPr lang="en-US" altLang="ko-KR" dirty="0"/>
              <a:t>(Indirection Operator): “ </a:t>
            </a:r>
            <a:r>
              <a:rPr lang="en-US" altLang="ko-KR" dirty="0">
                <a:solidFill>
                  <a:srgbClr val="CC0066"/>
                </a:solidFill>
              </a:rPr>
              <a:t>* </a:t>
            </a:r>
            <a:r>
              <a:rPr lang="en-US" altLang="ko-KR" dirty="0"/>
              <a:t>“</a:t>
            </a:r>
          </a:p>
          <a:p>
            <a:pPr lvl="2"/>
            <a:r>
              <a:rPr lang="ko-KR" altLang="en-US" dirty="0"/>
              <a:t>해당 주소에 있는 변수의 값을 되돌려 주는 역할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1C5C9-7F0C-49DB-AF46-F509756C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3C6C0-A2A0-4EB4-BB87-E6415E74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48</a:t>
            </a:fld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9668306-B217-4E17-A891-54141235F189}"/>
              </a:ext>
            </a:extLst>
          </p:cNvPr>
          <p:cNvSpPr/>
          <p:nvPr/>
        </p:nvSpPr>
        <p:spPr>
          <a:xfrm>
            <a:off x="6678154" y="1473440"/>
            <a:ext cx="1703124" cy="537373"/>
          </a:xfrm>
          <a:prstGeom prst="wedgeRoundRectCallout">
            <a:avLst>
              <a:gd name="adj1" fmla="val -50095"/>
              <a:gd name="adj2" fmla="val 118952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(Asterisk, </a:t>
            </a:r>
            <a:r>
              <a:rPr lang="ko-KR" altLang="en-US" sz="1600" dirty="0" err="1">
                <a:solidFill>
                  <a:schemeClr val="tx1"/>
                </a:solidFill>
              </a:rPr>
              <a:t>애스터리스크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58250-194B-49F2-9391-FEE368E53AD0}"/>
              </a:ext>
            </a:extLst>
          </p:cNvPr>
          <p:cNvSpPr/>
          <p:nvPr/>
        </p:nvSpPr>
        <p:spPr>
          <a:xfrm>
            <a:off x="492579" y="4050665"/>
            <a:ext cx="11298971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p; 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선언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pointer variable ‘p’ 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 = &amp;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변수의 주소를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에 할당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: p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포인터 변수를 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를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가르킴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(“%d”, *p);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역참조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(*)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연산에 의하여 포인터 변수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 가지고 있는 주소에 있는 변수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의 값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을 되돌려 받음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1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4F9E-56A0-48FE-99CF-C3DA48DD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 변수 선언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D226-48FF-4C9A-9EE8-B03C0FB7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E337B-CFA6-44E5-8162-227F80D5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ED927-CA27-4B07-8644-04A3633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49</a:t>
            </a:fld>
            <a:endParaRPr lang="en-US"/>
          </a:p>
        </p:txBody>
      </p:sp>
      <p:sp>
        <p:nvSpPr>
          <p:cNvPr id="6" name="직사각형 8">
            <a:extLst>
              <a:ext uri="{FF2B5EF4-FFF2-40B4-BE49-F238E27FC236}">
                <a16:creationId xmlns:a16="http://schemas.microsoft.com/office/drawing/2014/main" id="{84EC7532-6A5D-4988-B531-8A767E8A3EC9}"/>
              </a:ext>
            </a:extLst>
          </p:cNvPr>
          <p:cNvSpPr/>
          <p:nvPr/>
        </p:nvSpPr>
        <p:spPr>
          <a:xfrm>
            <a:off x="6289406" y="2276872"/>
            <a:ext cx="4968552" cy="38884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BC9130DB-B4DF-4C0B-9C0E-932D6FCB5E45}"/>
              </a:ext>
            </a:extLst>
          </p:cNvPr>
          <p:cNvSpPr/>
          <p:nvPr/>
        </p:nvSpPr>
        <p:spPr>
          <a:xfrm>
            <a:off x="551384" y="2276872"/>
            <a:ext cx="4968552" cy="38884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79DB6-E137-4839-AFCE-3B7AFF871062}"/>
              </a:ext>
            </a:extLst>
          </p:cNvPr>
          <p:cNvSpPr txBox="1"/>
          <p:nvPr/>
        </p:nvSpPr>
        <p:spPr>
          <a:xfrm>
            <a:off x="5243098" y="1858205"/>
            <a:ext cx="1413272" cy="1015663"/>
          </a:xfrm>
          <a:prstGeom prst="rect">
            <a:avLst/>
          </a:prstGeom>
          <a:solidFill>
            <a:srgbClr val="EFE8E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ko-KR" sz="2000" dirty="0" err="1">
                <a:solidFill>
                  <a:schemeClr val="tx1"/>
                </a:solidFill>
                <a:latin typeface="+mj-lt"/>
                <a:ea typeface="휴먼매직체" panose="02030504000101010101" pitchFamily="18" charset="-127"/>
                <a:cs typeface="Calibri" pitchFamily="34" charset="0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+mj-lt"/>
                <a:ea typeface="휴먼매직체" panose="02030504000101010101" pitchFamily="18" charset="-127"/>
                <a:cs typeface="Calibri" pitchFamily="34" charset="0"/>
              </a:rPr>
              <a:t> a = -123;</a:t>
            </a:r>
          </a:p>
          <a:p>
            <a:pPr algn="l"/>
            <a:r>
              <a:rPr lang="en-US" altLang="ko-KR" sz="2000" dirty="0" err="1">
                <a:solidFill>
                  <a:schemeClr val="tx1"/>
                </a:solidFill>
                <a:latin typeface="+mj-lt"/>
                <a:ea typeface="휴먼매직체" panose="02030504000101010101" pitchFamily="18" charset="-127"/>
                <a:cs typeface="Calibri" pitchFamily="34" charset="0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+mj-lt"/>
                <a:ea typeface="휴먼매직체" panose="02030504000101010101" pitchFamily="18" charset="-127"/>
                <a:cs typeface="Calibri" pitchFamily="34" charset="0"/>
              </a:rPr>
              <a:t>* p;</a:t>
            </a:r>
          </a:p>
          <a:p>
            <a:pPr algn="l"/>
            <a:r>
              <a:rPr lang="en-US" altLang="ko-KR" sz="2000" dirty="0">
                <a:solidFill>
                  <a:schemeClr val="tx1"/>
                </a:solidFill>
                <a:latin typeface="+mj-lt"/>
                <a:ea typeface="휴먼매직체" panose="02030504000101010101" pitchFamily="18" charset="-127"/>
                <a:cs typeface="Calibri" pitchFamily="34" charset="0"/>
              </a:rPr>
              <a:t>p = &amp;a;</a:t>
            </a:r>
            <a:endParaRPr lang="ko-KR" altLang="en-US" sz="2000" dirty="0">
              <a:solidFill>
                <a:schemeClr val="tx1"/>
              </a:solidFill>
              <a:latin typeface="+mj-lt"/>
              <a:ea typeface="휴먼매직체" panose="02030504000101010101" pitchFamily="18" charset="-127"/>
              <a:cs typeface="Calibri" pitchFamily="34" charset="0"/>
            </a:endParaRPr>
          </a:p>
        </p:txBody>
      </p:sp>
      <p:sp>
        <p:nvSpPr>
          <p:cNvPr id="9" name="구름 모양 설명선 4">
            <a:extLst>
              <a:ext uri="{FF2B5EF4-FFF2-40B4-BE49-F238E27FC236}">
                <a16:creationId xmlns:a16="http://schemas.microsoft.com/office/drawing/2014/main" id="{75B20E42-2230-46A7-8F6F-8264F3E67A1A}"/>
              </a:ext>
            </a:extLst>
          </p:cNvPr>
          <p:cNvSpPr/>
          <p:nvPr/>
        </p:nvSpPr>
        <p:spPr>
          <a:xfrm>
            <a:off x="9222010" y="1799085"/>
            <a:ext cx="2696798" cy="1991358"/>
          </a:xfrm>
          <a:prstGeom prst="cloudCallout">
            <a:avLst>
              <a:gd name="adj1" fmla="val -17279"/>
              <a:gd name="adj2" fmla="val 81953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포인터 변수 </a:t>
            </a:r>
            <a:r>
              <a:rPr lang="en-US" altLang="ko-KR" sz="1400" dirty="0">
                <a:latin typeface="+mj-ea"/>
                <a:ea typeface="+mj-ea"/>
              </a:rPr>
              <a:t>p</a:t>
            </a:r>
            <a:r>
              <a:rPr lang="ko-KR" altLang="en-US" sz="1400" dirty="0">
                <a:latin typeface="+mj-ea"/>
                <a:ea typeface="+mj-ea"/>
              </a:rPr>
              <a:t>를 이용하여 변수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의 값에 접근 가능 그렇지만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변수 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에서 포인터 변수로 접근 불가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FC326-49A8-443E-A907-CBEC2F678D8C}"/>
              </a:ext>
            </a:extLst>
          </p:cNvPr>
          <p:cNvSpPr txBox="1"/>
          <p:nvPr/>
        </p:nvSpPr>
        <p:spPr>
          <a:xfrm>
            <a:off x="3467693" y="3546456"/>
            <a:ext cx="119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234560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직사각형 16">
            <a:extLst>
              <a:ext uri="{FF2B5EF4-FFF2-40B4-BE49-F238E27FC236}">
                <a16:creationId xmlns:a16="http://schemas.microsoft.com/office/drawing/2014/main" id="{29728D48-70FA-4035-A579-CCA22952D1FB}"/>
              </a:ext>
            </a:extLst>
          </p:cNvPr>
          <p:cNvSpPr/>
          <p:nvPr/>
        </p:nvSpPr>
        <p:spPr>
          <a:xfrm>
            <a:off x="2201984" y="3538712"/>
            <a:ext cx="1199337" cy="3646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-</a:t>
            </a:r>
            <a:r>
              <a:rPr lang="en-US" altLang="ko-KR" sz="2000" b="1" dirty="0"/>
              <a:t>123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18077-FC8A-4A1B-B870-D556EB09D91B}"/>
              </a:ext>
            </a:extLst>
          </p:cNvPr>
          <p:cNvSpPr txBox="1"/>
          <p:nvPr/>
        </p:nvSpPr>
        <p:spPr>
          <a:xfrm>
            <a:off x="1802057" y="3534024"/>
            <a:ext cx="7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3" name="말풍선: 타원형 19">
            <a:extLst>
              <a:ext uri="{FF2B5EF4-FFF2-40B4-BE49-F238E27FC236}">
                <a16:creationId xmlns:a16="http://schemas.microsoft.com/office/drawing/2014/main" id="{046052DC-05ED-4F73-9729-CFE02ECE9D8A}"/>
              </a:ext>
            </a:extLst>
          </p:cNvPr>
          <p:cNvSpPr/>
          <p:nvPr/>
        </p:nvSpPr>
        <p:spPr>
          <a:xfrm>
            <a:off x="2388274" y="2781887"/>
            <a:ext cx="1638163" cy="525427"/>
          </a:xfrm>
          <a:prstGeom prst="wedgeEllipseCallout">
            <a:avLst>
              <a:gd name="adj1" fmla="val 41750"/>
              <a:gd name="adj2" fmla="val 105352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변수 </a:t>
            </a:r>
            <a:r>
              <a:rPr lang="en-US" altLang="ko-KR" sz="1600" dirty="0">
                <a:solidFill>
                  <a:schemeClr val="tx1"/>
                </a:solidFill>
              </a:rPr>
              <a:t>a</a:t>
            </a:r>
            <a:r>
              <a:rPr lang="ko-KR" altLang="en-US" sz="1600" dirty="0">
                <a:solidFill>
                  <a:schemeClr val="tx1"/>
                </a:solidFill>
              </a:rPr>
              <a:t>주소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4" name="직사각형 23">
            <a:extLst>
              <a:ext uri="{FF2B5EF4-FFF2-40B4-BE49-F238E27FC236}">
                <a16:creationId xmlns:a16="http://schemas.microsoft.com/office/drawing/2014/main" id="{F746A3F2-2212-4D77-A1F1-306CA85B981D}"/>
              </a:ext>
            </a:extLst>
          </p:cNvPr>
          <p:cNvSpPr/>
          <p:nvPr/>
        </p:nvSpPr>
        <p:spPr>
          <a:xfrm>
            <a:off x="2227229" y="5157192"/>
            <a:ext cx="1199337" cy="364647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234560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30973-755E-4A9F-AA33-580258BB7235}"/>
              </a:ext>
            </a:extLst>
          </p:cNvPr>
          <p:cNvSpPr txBox="1"/>
          <p:nvPr/>
        </p:nvSpPr>
        <p:spPr>
          <a:xfrm>
            <a:off x="1827301" y="5152507"/>
            <a:ext cx="7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</a:t>
            </a:r>
            <a:endParaRPr lang="ko-KR" altLang="en-US" b="1" dirty="0"/>
          </a:p>
        </p:txBody>
      </p:sp>
      <p:sp>
        <p:nvSpPr>
          <p:cNvPr id="16" name="말풍선: 타원형 25">
            <a:extLst>
              <a:ext uri="{FF2B5EF4-FFF2-40B4-BE49-F238E27FC236}">
                <a16:creationId xmlns:a16="http://schemas.microsoft.com/office/drawing/2014/main" id="{7D07CD6B-54BB-4456-800C-548C6152A1AC}"/>
              </a:ext>
            </a:extLst>
          </p:cNvPr>
          <p:cNvSpPr/>
          <p:nvPr/>
        </p:nvSpPr>
        <p:spPr>
          <a:xfrm>
            <a:off x="901399" y="3979496"/>
            <a:ext cx="1846067" cy="811510"/>
          </a:xfrm>
          <a:prstGeom prst="wedgeEllipseCallout">
            <a:avLst>
              <a:gd name="adj1" fmla="val 29032"/>
              <a:gd name="adj2" fmla="val 109758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&amp;a</a:t>
            </a:r>
            <a:r>
              <a:rPr lang="ko-KR" altLang="en-US" sz="1600" dirty="0">
                <a:solidFill>
                  <a:schemeClr val="tx1"/>
                </a:solidFill>
              </a:rPr>
              <a:t>로 포인터변수에 주소 저장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7" name="말풍선: 타원형 26">
            <a:extLst>
              <a:ext uri="{FF2B5EF4-FFF2-40B4-BE49-F238E27FC236}">
                <a16:creationId xmlns:a16="http://schemas.microsoft.com/office/drawing/2014/main" id="{8D7EFCC7-20A3-4671-9A19-48B069672AB7}"/>
              </a:ext>
            </a:extLst>
          </p:cNvPr>
          <p:cNvSpPr/>
          <p:nvPr/>
        </p:nvSpPr>
        <p:spPr>
          <a:xfrm>
            <a:off x="2917955" y="4330197"/>
            <a:ext cx="1749074" cy="525427"/>
          </a:xfrm>
          <a:prstGeom prst="wedgeEllipseCallout">
            <a:avLst>
              <a:gd name="adj1" fmla="val -28200"/>
              <a:gd name="adj2" fmla="val 103149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포인터변수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29">
            <a:extLst>
              <a:ext uri="{FF2B5EF4-FFF2-40B4-BE49-F238E27FC236}">
                <a16:creationId xmlns:a16="http://schemas.microsoft.com/office/drawing/2014/main" id="{9BB0020E-2A66-401E-B40B-2CAAA10268F1}"/>
              </a:ext>
            </a:extLst>
          </p:cNvPr>
          <p:cNvSpPr/>
          <p:nvPr/>
        </p:nvSpPr>
        <p:spPr>
          <a:xfrm>
            <a:off x="7873398" y="3435356"/>
            <a:ext cx="1199337" cy="36464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-</a:t>
            </a:r>
            <a:r>
              <a:rPr lang="en-US" altLang="ko-KR" sz="2000" b="1" dirty="0"/>
              <a:t>123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2413C-47CE-4069-A0FB-60092E5F6789}"/>
              </a:ext>
            </a:extLst>
          </p:cNvPr>
          <p:cNvSpPr txBox="1"/>
          <p:nvPr/>
        </p:nvSpPr>
        <p:spPr>
          <a:xfrm>
            <a:off x="7473471" y="3430668"/>
            <a:ext cx="7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20" name="직사각형 32">
            <a:extLst>
              <a:ext uri="{FF2B5EF4-FFF2-40B4-BE49-F238E27FC236}">
                <a16:creationId xmlns:a16="http://schemas.microsoft.com/office/drawing/2014/main" id="{DBE5FE98-6B17-4C64-A2D1-9B8DF37618A9}"/>
              </a:ext>
            </a:extLst>
          </p:cNvPr>
          <p:cNvSpPr/>
          <p:nvPr/>
        </p:nvSpPr>
        <p:spPr>
          <a:xfrm>
            <a:off x="7964457" y="4771711"/>
            <a:ext cx="1199337" cy="364647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731892-BEAD-4A6B-A848-0EE1F0BEB64D}"/>
              </a:ext>
            </a:extLst>
          </p:cNvPr>
          <p:cNvSpPr txBox="1"/>
          <p:nvPr/>
        </p:nvSpPr>
        <p:spPr>
          <a:xfrm>
            <a:off x="7564529" y="4767026"/>
            <a:ext cx="7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</a:t>
            </a:r>
            <a:endParaRPr lang="ko-KR" altLang="en-US" b="1" dirty="0"/>
          </a:p>
        </p:txBody>
      </p:sp>
      <p:cxnSp>
        <p:nvCxnSpPr>
          <p:cNvPr id="22" name="직선 연결선 35">
            <a:extLst>
              <a:ext uri="{FF2B5EF4-FFF2-40B4-BE49-F238E27FC236}">
                <a16:creationId xmlns:a16="http://schemas.microsoft.com/office/drawing/2014/main" id="{2093B18E-CCDC-4FEC-80FD-D4926ED170CF}"/>
              </a:ext>
            </a:extLst>
          </p:cNvPr>
          <p:cNvCxnSpPr/>
          <p:nvPr/>
        </p:nvCxnSpPr>
        <p:spPr>
          <a:xfrm>
            <a:off x="8544272" y="4985353"/>
            <a:ext cx="148005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36">
            <a:extLst>
              <a:ext uri="{FF2B5EF4-FFF2-40B4-BE49-F238E27FC236}">
                <a16:creationId xmlns:a16="http://schemas.microsoft.com/office/drawing/2014/main" id="{F5F96AE7-D5FB-4039-B928-5F3EB3BE7081}"/>
              </a:ext>
            </a:extLst>
          </p:cNvPr>
          <p:cNvCxnSpPr>
            <a:cxnSpLocks/>
          </p:cNvCxnSpPr>
          <p:nvPr/>
        </p:nvCxnSpPr>
        <p:spPr>
          <a:xfrm flipV="1">
            <a:off x="10024322" y="4212885"/>
            <a:ext cx="0" cy="7724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39">
            <a:extLst>
              <a:ext uri="{FF2B5EF4-FFF2-40B4-BE49-F238E27FC236}">
                <a16:creationId xmlns:a16="http://schemas.microsoft.com/office/drawing/2014/main" id="{BF1BC21D-A8E1-407C-AA6F-A7895E44F183}"/>
              </a:ext>
            </a:extLst>
          </p:cNvPr>
          <p:cNvCxnSpPr>
            <a:cxnSpLocks/>
          </p:cNvCxnSpPr>
          <p:nvPr/>
        </p:nvCxnSpPr>
        <p:spPr>
          <a:xfrm flipH="1" flipV="1">
            <a:off x="9284297" y="3800000"/>
            <a:ext cx="740025" cy="4345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42">
            <a:extLst>
              <a:ext uri="{FF2B5EF4-FFF2-40B4-BE49-F238E27FC236}">
                <a16:creationId xmlns:a16="http://schemas.microsoft.com/office/drawing/2014/main" id="{5B282F42-D00A-4B76-B447-092B33DA53EA}"/>
              </a:ext>
            </a:extLst>
          </p:cNvPr>
          <p:cNvSpPr/>
          <p:nvPr/>
        </p:nvSpPr>
        <p:spPr>
          <a:xfrm rot="17605985">
            <a:off x="9164599" y="3658622"/>
            <a:ext cx="216024" cy="26364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9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73BA-8CCE-4E9E-8F4A-BC61908C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배열의 선언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5B3E-A53D-46AA-8040-EB5E40BD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상수를 이용한 선언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#define</a:t>
            </a:r>
            <a:r>
              <a:rPr lang="ko-KR" altLang="en-US" dirty="0"/>
              <a:t>을 이용한 배열 선언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변수를 이용한 선언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923D2-BB2C-429E-AA20-BAC5A2DF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32023-4321-4182-A2AA-ACD79809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C13FE-4CEE-4767-B39D-D7B3587D5A5F}"/>
              </a:ext>
            </a:extLst>
          </p:cNvPr>
          <p:cNvSpPr/>
          <p:nvPr/>
        </p:nvSpPr>
        <p:spPr>
          <a:xfrm>
            <a:off x="3514717" y="1714556"/>
            <a:ext cx="17043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A7A8E-D032-4EA3-8D27-1E66BF306316}"/>
              </a:ext>
            </a:extLst>
          </p:cNvPr>
          <p:cNvSpPr/>
          <p:nvPr/>
        </p:nvSpPr>
        <p:spPr>
          <a:xfrm>
            <a:off x="5539539" y="1215648"/>
            <a:ext cx="6096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//(c99)</a:t>
            </a:r>
            <a:r>
              <a:rPr lang="ko-KR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부터 지원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많은 컴파일러에서 사용가능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7334C-371A-417C-B59F-DDF825C5A561}"/>
              </a:ext>
            </a:extLst>
          </p:cNvPr>
          <p:cNvSpPr/>
          <p:nvPr/>
        </p:nvSpPr>
        <p:spPr>
          <a:xfrm>
            <a:off x="3514717" y="3213892"/>
            <a:ext cx="279375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C5C1C-6D20-4C2C-A092-939514A94BBC}"/>
              </a:ext>
            </a:extLst>
          </p:cNvPr>
          <p:cNvSpPr/>
          <p:nvPr/>
        </p:nvSpPr>
        <p:spPr>
          <a:xfrm>
            <a:off x="3433695" y="44661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//(C99)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부터 지원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일부 컴파일러에서 사용가능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30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4DBA-A80E-414F-9A78-5E5853E9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 변수 선언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D98B-9CB8-4410-BC81-DD83B5B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변수 선언 예제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5875B-FB70-4556-A63D-283039C5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33365-EAE2-4950-B7C4-A2FC72C5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2ABD7-B01A-48A2-999D-2677405B5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20354"/>
            <a:ext cx="10369152" cy="144655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6600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	</a:t>
            </a:r>
            <a:r>
              <a:rPr lang="en-US" altLang="ko-KR" sz="1600" dirty="0">
                <a:latin typeface="+mj-lt"/>
                <a:ea typeface="휴먼매직체" panose="02030504000101010101" pitchFamily="18" charset="-127"/>
                <a:cs typeface="Tahoma" pitchFamily="34" charset="0"/>
              </a:rPr>
              <a:t>int *p;</a:t>
            </a:r>
            <a:r>
              <a:rPr lang="en-US" altLang="ko-KR" sz="1600" dirty="0">
                <a:solidFill>
                  <a:srgbClr val="006600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	          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  <a:cs typeface="Tahoma" pitchFamily="34" charset="0"/>
              </a:rPr>
              <a:t>정수형 포인터 변수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  <a:cs typeface="Tahoma" pitchFamily="34" charset="0"/>
              </a:rPr>
              <a:t>p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  <a:cs typeface="Tahoma" pitchFamily="34" charset="0"/>
              </a:rPr>
              <a:t>를 선언</a:t>
            </a:r>
            <a:endParaRPr lang="en-US" altLang="ko-KR" sz="1600" dirty="0">
              <a:solidFill>
                <a:srgbClr val="006600"/>
              </a:solidFill>
              <a:latin typeface="+mj-ea"/>
              <a:ea typeface="+mj-ea"/>
              <a:cs typeface="Tahoma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6600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	</a:t>
            </a:r>
            <a:r>
              <a:rPr lang="en-US" altLang="ko-KR" sz="1600" dirty="0">
                <a:latin typeface="+mj-lt"/>
                <a:ea typeface="휴먼매직체" panose="02030504000101010101" pitchFamily="18" charset="-127"/>
                <a:cs typeface="Tahoma" pitchFamily="34" charset="0"/>
              </a:rPr>
              <a:t>char *cp;	</a:t>
            </a:r>
            <a:r>
              <a:rPr lang="en-US" altLang="ko-KR" sz="1600" dirty="0">
                <a:solidFill>
                  <a:srgbClr val="006600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		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//Points only to </a:t>
            </a: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char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	</a:t>
            </a:r>
            <a:r>
              <a:rPr lang="en-US" altLang="ko-KR" sz="1600" dirty="0">
                <a:latin typeface="+mj-lt"/>
                <a:ea typeface="휴먼매직체" panose="02030504000101010101" pitchFamily="18" charset="-127"/>
                <a:cs typeface="Tahoma" pitchFamily="34" charset="0"/>
              </a:rPr>
              <a:t>float *</a:t>
            </a:r>
            <a:r>
              <a:rPr lang="en-US" altLang="ko-KR" sz="1600" dirty="0" err="1">
                <a:latin typeface="+mj-lt"/>
                <a:ea typeface="휴먼매직체" panose="02030504000101010101" pitchFamily="18" charset="-127"/>
                <a:cs typeface="Tahoma" pitchFamily="34" charset="0"/>
              </a:rPr>
              <a:t>fp</a:t>
            </a:r>
            <a:r>
              <a:rPr lang="en-US" altLang="ko-KR" sz="1600" dirty="0">
                <a:latin typeface="+mj-lt"/>
                <a:ea typeface="휴먼매직체" panose="02030504000101010101" pitchFamily="18" charset="-127"/>
                <a:cs typeface="Tahoma" pitchFamily="34" charset="0"/>
              </a:rPr>
              <a:t>;</a:t>
            </a: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			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//Points only to </a:t>
            </a: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float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6600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	</a:t>
            </a:r>
            <a:r>
              <a:rPr lang="en-US" altLang="ko-KR" sz="1600" dirty="0">
                <a:latin typeface="+mj-lt"/>
                <a:ea typeface="휴먼매직체" panose="02030504000101010101" pitchFamily="18" charset="-127"/>
                <a:cs typeface="Tahoma" pitchFamily="34" charset="0"/>
              </a:rPr>
              <a:t>double *</a:t>
            </a:r>
            <a:r>
              <a:rPr lang="en-US" altLang="ko-KR" sz="1600" dirty="0" err="1">
                <a:latin typeface="+mj-lt"/>
                <a:ea typeface="휴먼매직체" panose="02030504000101010101" pitchFamily="18" charset="-127"/>
                <a:cs typeface="Tahoma" pitchFamily="34" charset="0"/>
              </a:rPr>
              <a:t>dp</a:t>
            </a:r>
            <a:r>
              <a:rPr lang="en-US" altLang="ko-KR" sz="1600" dirty="0">
                <a:latin typeface="+mj-lt"/>
                <a:ea typeface="휴먼매직체" panose="02030504000101010101" pitchFamily="18" charset="-127"/>
                <a:cs typeface="Tahoma" pitchFamily="34" charset="0"/>
              </a:rPr>
              <a:t>;</a:t>
            </a: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		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//Points only to </a:t>
            </a:r>
            <a:r>
              <a:rPr lang="en-US" altLang="ko-KR" sz="1600" dirty="0">
                <a:solidFill>
                  <a:srgbClr val="F60064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double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82BB415-F5E7-4825-A423-AEC770E4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30" y="3577505"/>
            <a:ext cx="10365622" cy="95410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6600"/>
                </a:solidFill>
                <a:latin typeface="+mj-lt"/>
                <a:ea typeface="휴먼매직체" panose="02030504000101010101" pitchFamily="18" charset="-127"/>
                <a:cs typeface="Tahoma" pitchFamily="34" charset="0"/>
              </a:rPr>
              <a:t>	</a:t>
            </a:r>
            <a:r>
              <a:rPr lang="en-US" altLang="ko-KR" sz="1600" dirty="0">
                <a:latin typeface="+mj-ea"/>
                <a:ea typeface="+mj-ea"/>
                <a:cs typeface="Tahoma" pitchFamily="34" charset="0"/>
              </a:rPr>
              <a:t>int*  p, q, r;</a:t>
            </a:r>
            <a:r>
              <a:rPr lang="en-US" altLang="ko-KR" sz="1600" dirty="0">
                <a:solidFill>
                  <a:srgbClr val="006600"/>
                </a:solidFill>
                <a:latin typeface="+mj-ea"/>
                <a:ea typeface="+mj-ea"/>
                <a:cs typeface="Tahoma" pitchFamily="34" charset="0"/>
              </a:rPr>
              <a:t> 		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  <a:cs typeface="Tahoma" pitchFamily="34" charset="0"/>
              </a:rPr>
              <a:t>//</a:t>
            </a:r>
            <a:r>
              <a:rPr lang="en-US" altLang="ko-KR" sz="1600" dirty="0">
                <a:solidFill>
                  <a:srgbClr val="F60064"/>
                </a:solidFill>
                <a:latin typeface="+mj-ea"/>
                <a:ea typeface="+mj-ea"/>
                <a:cs typeface="Tahoma" pitchFamily="34" charset="0"/>
              </a:rPr>
              <a:t>int  *p, q, r; </a:t>
            </a:r>
            <a:r>
              <a:rPr lang="ko-KR" altLang="en-US" sz="1600" dirty="0">
                <a:solidFill>
                  <a:srgbClr val="008000"/>
                </a:solidFill>
                <a:latin typeface="+mj-ea"/>
                <a:ea typeface="+mj-ea"/>
                <a:cs typeface="Tahoma" pitchFamily="34" charset="0"/>
              </a:rPr>
              <a:t>와 같은 의미를 가짐</a:t>
            </a:r>
            <a:br>
              <a:rPr lang="en-US" altLang="ko-KR" sz="1600" dirty="0">
                <a:solidFill>
                  <a:srgbClr val="F60064"/>
                </a:solidFill>
                <a:latin typeface="+mj-ea"/>
                <a:ea typeface="+mj-ea"/>
                <a:cs typeface="Tahoma" pitchFamily="34" charset="0"/>
              </a:rPr>
            </a:br>
            <a:r>
              <a:rPr lang="en-US" altLang="ko-KR" sz="1600" dirty="0">
                <a:solidFill>
                  <a:srgbClr val="006600"/>
                </a:solidFill>
                <a:latin typeface="+mj-ea"/>
                <a:ea typeface="+mj-ea"/>
                <a:cs typeface="Tahoma" pitchFamily="34" charset="0"/>
              </a:rPr>
              <a:t>				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  <a:cs typeface="Tahoma" pitchFamily="34" charset="0"/>
              </a:rPr>
              <a:t>//p: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  <a:cs typeface="Tahoma" pitchFamily="34" charset="0"/>
              </a:rPr>
              <a:t>포인터 변수 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  <a:cs typeface="Tahoma" pitchFamily="34" charset="0"/>
              </a:rPr>
              <a:t>q, r: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  <a:cs typeface="Tahoma" pitchFamily="34" charset="0"/>
              </a:rPr>
              <a:t>정수형 변수</a:t>
            </a:r>
            <a:endParaRPr lang="en-US" altLang="ko-KR" sz="1600" dirty="0">
              <a:solidFill>
                <a:srgbClr val="00B050"/>
              </a:solidFill>
              <a:latin typeface="+mj-ea"/>
              <a:ea typeface="+mj-ea"/>
              <a:cs typeface="Tahoma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rgbClr val="006600"/>
                </a:solidFill>
                <a:latin typeface="+mj-ea"/>
                <a:ea typeface="+mj-ea"/>
                <a:cs typeface="Tahoma" pitchFamily="34" charset="0"/>
              </a:rPr>
              <a:t>	</a:t>
            </a:r>
            <a:r>
              <a:rPr lang="en-US" altLang="ko-KR" sz="1600" dirty="0">
                <a:latin typeface="+mj-ea"/>
                <a:ea typeface="+mj-ea"/>
                <a:cs typeface="Tahoma" pitchFamily="34" charset="0"/>
              </a:rPr>
              <a:t>int *p, *q, *r;</a:t>
            </a:r>
            <a:r>
              <a:rPr lang="en-US" altLang="ko-KR" sz="1600" dirty="0">
                <a:solidFill>
                  <a:srgbClr val="006600"/>
                </a:solidFill>
                <a:latin typeface="+mj-ea"/>
                <a:ea typeface="+mj-ea"/>
                <a:cs typeface="Tahoma" pitchFamily="34" charset="0"/>
              </a:rPr>
              <a:t>		</a:t>
            </a:r>
            <a:r>
              <a:rPr lang="en-US" altLang="ko-KR" sz="1600" dirty="0">
                <a:solidFill>
                  <a:srgbClr val="00B050"/>
                </a:solidFill>
                <a:latin typeface="+mj-ea"/>
                <a:ea typeface="+mj-ea"/>
                <a:cs typeface="Tahoma" pitchFamily="34" charset="0"/>
              </a:rPr>
              <a:t>//p, q, r: </a:t>
            </a:r>
            <a:r>
              <a:rPr lang="ko-KR" altLang="en-US" sz="1600" dirty="0">
                <a:solidFill>
                  <a:srgbClr val="00B050"/>
                </a:solidFill>
                <a:latin typeface="+mj-ea"/>
                <a:ea typeface="+mj-ea"/>
                <a:cs typeface="Tahoma" pitchFamily="34" charset="0"/>
              </a:rPr>
              <a:t>포인터 변수</a:t>
            </a:r>
            <a:endParaRPr lang="en-US" altLang="ko-KR" sz="1600" dirty="0">
              <a:solidFill>
                <a:srgbClr val="00B050"/>
              </a:solidFill>
              <a:latin typeface="+mj-ea"/>
              <a:ea typeface="+mj-ea"/>
              <a:cs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8ED68-5B4D-47EF-BFCC-005CC0795738}"/>
              </a:ext>
            </a:extLst>
          </p:cNvPr>
          <p:cNvSpPr/>
          <p:nvPr/>
        </p:nvSpPr>
        <p:spPr>
          <a:xfrm>
            <a:off x="1691568" y="4710999"/>
            <a:ext cx="6096000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자료형 쪽에 *을 붙임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자료형과 변수 가운데 *를 넣음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변수 쪽에 *을 붙임 </a:t>
            </a:r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//</a:t>
            </a:r>
            <a:r>
              <a:rPr lang="ko-KR" altLang="en-US" dirty="0">
                <a:latin typeface="Consolas" panose="020B0609020204030204" pitchFamily="49" charset="0"/>
              </a:rPr>
              <a:t>같은 의미를 가짐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89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BF8D-0B90-461D-91DB-32837C5C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 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DA020-E0AC-4DDA-B620-DC41FAE1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BB53A-439C-4FFD-9FF5-7EFBA3B4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7FA3C-8430-4017-A08F-8BE8DA9C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BF204-3ADF-4EBB-8534-84FE3C60E301}"/>
              </a:ext>
            </a:extLst>
          </p:cNvPr>
          <p:cNvSpPr/>
          <p:nvPr/>
        </p:nvSpPr>
        <p:spPr>
          <a:xfrm>
            <a:off x="838200" y="1120676"/>
            <a:ext cx="8158817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포인터 변수 선언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num1 = 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int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형 변수를 선언하고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10 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저장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&amp;num1; 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num1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메모리 주소를 포인터 변수에 저장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"%p\n"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포인터 변수 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numPtr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값 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 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컴퓨터마다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실행할 때마다 달라짐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</a:rPr>
              <a:t>"%p\n"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&amp;num1);   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변수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num1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의 메모리 주소 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   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컴퓨터마다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</a:rPr>
              <a:t>, 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실행할 때마다 달라짐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2E4B9-1700-4FD4-805B-DCA9E3DF6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520" y="5153573"/>
            <a:ext cx="2764076" cy="65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152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D525-7EF2-4ED0-B6C9-39FE26C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다중 포인터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C841-A66F-476B-8747-66806FB0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변수에 여러 포인터 변수를 연결하여 사용할 수 있음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49B34-DEF5-4387-A4FE-13041E49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109E8-2E97-4396-8960-BF91CBCF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3DC70-E02F-4BFC-82D7-B3786C07CF77}"/>
              </a:ext>
            </a:extLst>
          </p:cNvPr>
          <p:cNvSpPr txBox="1"/>
          <p:nvPr/>
        </p:nvSpPr>
        <p:spPr>
          <a:xfrm>
            <a:off x="1127448" y="2859221"/>
            <a:ext cx="2289758" cy="1323439"/>
          </a:xfrm>
          <a:prstGeom prst="rect">
            <a:avLst/>
          </a:prstGeom>
          <a:solidFill>
            <a:srgbClr val="EFE8E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sz="2000" dirty="0" err="1">
                <a:latin typeface="+mn-lt"/>
              </a:rPr>
              <a:t>int</a:t>
            </a:r>
            <a:r>
              <a:rPr lang="en-US" altLang="ko-KR" sz="2000" dirty="0">
                <a:latin typeface="+mn-lt"/>
              </a:rPr>
              <a:t> a = -123;</a:t>
            </a:r>
          </a:p>
          <a:p>
            <a:r>
              <a:rPr lang="en-US" altLang="ko-KR" sz="2000" dirty="0" err="1">
                <a:latin typeface="+mn-lt"/>
              </a:rPr>
              <a:t>int</a:t>
            </a:r>
            <a:r>
              <a:rPr lang="en-US" altLang="ko-KR" sz="2000" dirty="0">
                <a:latin typeface="+mn-lt"/>
              </a:rPr>
              <a:t>* p = &amp;a;</a:t>
            </a:r>
          </a:p>
          <a:p>
            <a:r>
              <a:rPr lang="en-US" altLang="ko-KR" sz="2000" dirty="0" err="1">
                <a:latin typeface="+mn-lt"/>
              </a:rPr>
              <a:t>int</a:t>
            </a:r>
            <a:r>
              <a:rPr lang="en-US" altLang="ko-KR" sz="2000" dirty="0">
                <a:latin typeface="+mn-lt"/>
              </a:rPr>
              <a:t>* q;</a:t>
            </a:r>
          </a:p>
          <a:p>
            <a:r>
              <a:rPr lang="en-US" altLang="ko-KR" sz="2000" dirty="0">
                <a:latin typeface="+mn-lt"/>
              </a:rPr>
              <a:t>q = p;</a:t>
            </a:r>
            <a:endParaRPr lang="ko-KR" altLang="en-US" sz="2000" dirty="0">
              <a:latin typeface="+mn-lt"/>
            </a:endParaRPr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FC775D43-8A27-48F3-BF15-AF3128D249D9}"/>
              </a:ext>
            </a:extLst>
          </p:cNvPr>
          <p:cNvSpPr/>
          <p:nvPr/>
        </p:nvSpPr>
        <p:spPr>
          <a:xfrm>
            <a:off x="8691620" y="3271738"/>
            <a:ext cx="1796885" cy="5889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-</a:t>
            </a:r>
            <a:r>
              <a:rPr lang="en-US" altLang="ko-KR" sz="2800" b="1" dirty="0"/>
              <a:t>123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E83A1-4E4F-4A47-B525-99FD000BBBF3}"/>
              </a:ext>
            </a:extLst>
          </p:cNvPr>
          <p:cNvSpPr txBox="1"/>
          <p:nvPr/>
        </p:nvSpPr>
        <p:spPr>
          <a:xfrm>
            <a:off x="8675155" y="2781094"/>
            <a:ext cx="73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9" name="직사각형 10">
            <a:extLst>
              <a:ext uri="{FF2B5EF4-FFF2-40B4-BE49-F238E27FC236}">
                <a16:creationId xmlns:a16="http://schemas.microsoft.com/office/drawing/2014/main" id="{CC211ACF-5AE9-4D87-92E2-CA4308BBDD06}"/>
              </a:ext>
            </a:extLst>
          </p:cNvPr>
          <p:cNvSpPr/>
          <p:nvPr/>
        </p:nvSpPr>
        <p:spPr>
          <a:xfrm>
            <a:off x="4807916" y="3222558"/>
            <a:ext cx="1769453" cy="63795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234560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513BC-40A3-4B3E-BDE8-523FB1EF0762}"/>
              </a:ext>
            </a:extLst>
          </p:cNvPr>
          <p:cNvSpPr txBox="1"/>
          <p:nvPr/>
        </p:nvSpPr>
        <p:spPr>
          <a:xfrm>
            <a:off x="4370363" y="3275300"/>
            <a:ext cx="73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</a:t>
            </a:r>
            <a:endParaRPr lang="ko-KR" altLang="en-US" sz="2400" b="1" dirty="0"/>
          </a:p>
        </p:txBody>
      </p:sp>
      <p:cxnSp>
        <p:nvCxnSpPr>
          <p:cNvPr id="11" name="직선 연결선 12">
            <a:extLst>
              <a:ext uri="{FF2B5EF4-FFF2-40B4-BE49-F238E27FC236}">
                <a16:creationId xmlns:a16="http://schemas.microsoft.com/office/drawing/2014/main" id="{5B61F881-3A80-4F8F-8994-C04AD2C31F1B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6734036" y="3621584"/>
            <a:ext cx="1552405" cy="73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3">
            <a:extLst>
              <a:ext uri="{FF2B5EF4-FFF2-40B4-BE49-F238E27FC236}">
                <a16:creationId xmlns:a16="http://schemas.microsoft.com/office/drawing/2014/main" id="{15A11D09-A2CE-44F0-AFAB-F9D19E1F747B}"/>
              </a:ext>
            </a:extLst>
          </p:cNvPr>
          <p:cNvCxnSpPr>
            <a:cxnSpLocks/>
          </p:cNvCxnSpPr>
          <p:nvPr/>
        </p:nvCxnSpPr>
        <p:spPr>
          <a:xfrm flipV="1">
            <a:off x="7680176" y="3667406"/>
            <a:ext cx="0" cy="14177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4">
            <a:extLst>
              <a:ext uri="{FF2B5EF4-FFF2-40B4-BE49-F238E27FC236}">
                <a16:creationId xmlns:a16="http://schemas.microsoft.com/office/drawing/2014/main" id="{0AACE33D-AE02-4367-A8A4-45A2C6C0A5EA}"/>
              </a:ext>
            </a:extLst>
          </p:cNvPr>
          <p:cNvCxnSpPr>
            <a:cxnSpLocks/>
          </p:cNvCxnSpPr>
          <p:nvPr/>
        </p:nvCxnSpPr>
        <p:spPr>
          <a:xfrm flipH="1">
            <a:off x="6725109" y="5055005"/>
            <a:ext cx="974500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5">
            <a:extLst>
              <a:ext uri="{FF2B5EF4-FFF2-40B4-BE49-F238E27FC236}">
                <a16:creationId xmlns:a16="http://schemas.microsoft.com/office/drawing/2014/main" id="{0C317ACA-9A18-4B5B-902A-3D3AD7FEBEF5}"/>
              </a:ext>
            </a:extLst>
          </p:cNvPr>
          <p:cNvSpPr/>
          <p:nvPr/>
        </p:nvSpPr>
        <p:spPr>
          <a:xfrm rot="5400000">
            <a:off x="8310250" y="3497132"/>
            <a:ext cx="216024" cy="26364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A3598-0134-456A-BC20-4F06862EEE97}"/>
              </a:ext>
            </a:extLst>
          </p:cNvPr>
          <p:cNvSpPr txBox="1"/>
          <p:nvPr/>
        </p:nvSpPr>
        <p:spPr>
          <a:xfrm>
            <a:off x="9096686" y="3951323"/>
            <a:ext cx="168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234560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직사각형 24">
            <a:extLst>
              <a:ext uri="{FF2B5EF4-FFF2-40B4-BE49-F238E27FC236}">
                <a16:creationId xmlns:a16="http://schemas.microsoft.com/office/drawing/2014/main" id="{8F93AA84-719F-48FB-9D6F-2123999BBBC3}"/>
              </a:ext>
            </a:extLst>
          </p:cNvPr>
          <p:cNvSpPr/>
          <p:nvPr/>
        </p:nvSpPr>
        <p:spPr>
          <a:xfrm>
            <a:off x="4808222" y="4771431"/>
            <a:ext cx="1769453" cy="63795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234560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9A81F7-A690-4C47-AA97-C1353B138B55}"/>
              </a:ext>
            </a:extLst>
          </p:cNvPr>
          <p:cNvSpPr txBox="1"/>
          <p:nvPr/>
        </p:nvSpPr>
        <p:spPr>
          <a:xfrm>
            <a:off x="4370669" y="4824173"/>
            <a:ext cx="73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9ECBCD-C7A6-4CAF-805F-1F21220E605F}"/>
              </a:ext>
            </a:extLst>
          </p:cNvPr>
          <p:cNvSpPr txBox="1"/>
          <p:nvPr/>
        </p:nvSpPr>
        <p:spPr>
          <a:xfrm>
            <a:off x="7775563" y="3181256"/>
            <a:ext cx="73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&amp;a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말풍선: 타원형 32">
            <a:extLst>
              <a:ext uri="{FF2B5EF4-FFF2-40B4-BE49-F238E27FC236}">
                <a16:creationId xmlns:a16="http://schemas.microsoft.com/office/drawing/2014/main" id="{AAEA6DC2-3053-4B29-9E76-C2F59EBC628E}"/>
              </a:ext>
            </a:extLst>
          </p:cNvPr>
          <p:cNvSpPr/>
          <p:nvPr/>
        </p:nvSpPr>
        <p:spPr>
          <a:xfrm>
            <a:off x="6187318" y="2035631"/>
            <a:ext cx="2179673" cy="892153"/>
          </a:xfrm>
          <a:prstGeom prst="wedgeEllipseCallout">
            <a:avLst>
              <a:gd name="adj1" fmla="val 28822"/>
              <a:gd name="adj2" fmla="val 88271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의 메모리 주소</a:t>
            </a:r>
          </a:p>
        </p:txBody>
      </p:sp>
    </p:spTree>
    <p:extLst>
      <p:ext uri="{BB962C8B-B14F-4D97-AF65-F5344CB8AC3E}">
        <p14:creationId xmlns:p14="http://schemas.microsoft.com/office/powerpoint/2010/main" val="970742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1A62-3C6E-4AB9-AD92-5EC51F7B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다중포인터</a:t>
            </a:r>
            <a:r>
              <a:rPr lang="ko-KR" altLang="en-US" dirty="0"/>
              <a:t> 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21C0-0354-46F5-B1E7-7045462D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9CFC7-B22C-477B-83DB-013547CB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1B0F8-2341-43AE-ACD3-A06984C5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7D0DE-48C7-4F73-A29F-8BFAEC0CF0AB}"/>
              </a:ext>
            </a:extLst>
          </p:cNvPr>
          <p:cNvSpPr/>
          <p:nvPr/>
        </p:nvSpPr>
        <p:spPr>
          <a:xfrm>
            <a:off x="742498" y="1227695"/>
            <a:ext cx="4379876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*ptr2; 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num1 =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&amp;num1;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ptr2= &amp;num1;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"%p 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"%d\n\n"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"%p 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ptr2);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"%d\n\n"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*ptr2);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1CFC6-D386-4BC5-92C9-D35C4E8A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29" y="4958415"/>
            <a:ext cx="3132800" cy="10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37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9DEA-BB33-4293-BBF8-60AFE46F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 연산자 연습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FF5F-C964-47B4-B0DC-3A2203C2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9887E-2682-4413-A939-7A998B3D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76DB5-C0E0-438A-ABF6-3563482D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54</a:t>
            </a:fld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369A46-08DC-47DD-AC4C-12050FEF4094}"/>
              </a:ext>
            </a:extLst>
          </p:cNvPr>
          <p:cNvSpPr/>
          <p:nvPr/>
        </p:nvSpPr>
        <p:spPr>
          <a:xfrm>
            <a:off x="3086927" y="1655623"/>
            <a:ext cx="1368152" cy="5760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>
                <a:latin typeface="+mj-lt"/>
                <a:ea typeface="휴먼매직체" panose="02030504000101010101" pitchFamily="18" charset="-127"/>
                <a:cs typeface="Arial Unicode MS" panose="020B0604020202020204" pitchFamily="50" charset="-127"/>
              </a:rPr>
              <a:t>int</a:t>
            </a:r>
            <a:r>
              <a:rPr lang="en-US" altLang="ko-KR" sz="1600" dirty="0">
                <a:latin typeface="+mj-lt"/>
                <a:ea typeface="휴먼매직체" panose="02030504000101010101" pitchFamily="18" charset="-127"/>
                <a:cs typeface="Arial Unicode MS" panose="020B0604020202020204" pitchFamily="50" charset="-127"/>
              </a:rPr>
              <a:t> x, *p, *q;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j-lt"/>
                <a:ea typeface="휴먼매직체" panose="02030504000101010101" pitchFamily="18" charset="-127"/>
                <a:cs typeface="Arial Unicode MS" panose="020B0604020202020204" pitchFamily="50" charset="-127"/>
              </a:rPr>
              <a:t>p </a:t>
            </a:r>
            <a:r>
              <a:rPr lang="en-US" altLang="ko-KR" sz="1600" dirty="0">
                <a:latin typeface="+mj-lt"/>
                <a:ea typeface="휴먼매직체" panose="02030504000101010101" pitchFamily="18" charset="-127"/>
                <a:cs typeface="Arial Unicode MS" panose="020B0604020202020204" pitchFamily="50" charset="-127"/>
              </a:rPr>
              <a:t>= </a:t>
            </a:r>
            <a:r>
              <a:rPr lang="en-US" altLang="ko-KR" sz="1600" dirty="0">
                <a:solidFill>
                  <a:srgbClr val="C00000"/>
                </a:solidFill>
                <a:latin typeface="+mj-lt"/>
                <a:ea typeface="휴먼매직체" panose="02030504000101010101" pitchFamily="18" charset="-127"/>
                <a:cs typeface="Arial Unicode MS" panose="020B0604020202020204" pitchFamily="50" charset="-127"/>
              </a:rPr>
              <a:t>q </a:t>
            </a:r>
            <a:r>
              <a:rPr lang="en-US" altLang="ko-KR" sz="1600" dirty="0">
                <a:latin typeface="+mj-lt"/>
                <a:ea typeface="휴먼매직체" panose="02030504000101010101" pitchFamily="18" charset="-127"/>
                <a:cs typeface="Arial Unicode MS" panose="020B0604020202020204" pitchFamily="50" charset="-127"/>
              </a:rPr>
              <a:t>= &amp;x;</a:t>
            </a:r>
            <a:endParaRPr lang="ko-KR" altLang="en-US" sz="1600" dirty="0">
              <a:latin typeface="+mj-lt"/>
              <a:ea typeface="휴먼매직체" panose="02030504000101010101" pitchFamily="18" charset="-127"/>
              <a:cs typeface="Arial Unicode MS" panose="020B0604020202020204" pitchFamily="50" charset="-127"/>
            </a:endParaRPr>
          </a:p>
        </p:txBody>
      </p:sp>
      <p:grpSp>
        <p:nvGrpSpPr>
          <p:cNvPr id="7" name="그룹 30">
            <a:extLst>
              <a:ext uri="{FF2B5EF4-FFF2-40B4-BE49-F238E27FC236}">
                <a16:creationId xmlns:a16="http://schemas.microsoft.com/office/drawing/2014/main" id="{C4C04557-34F7-40B8-B028-43E43E8BDDE1}"/>
              </a:ext>
            </a:extLst>
          </p:cNvPr>
          <p:cNvGrpSpPr/>
          <p:nvPr/>
        </p:nvGrpSpPr>
        <p:grpSpPr>
          <a:xfrm>
            <a:off x="1434224" y="2587895"/>
            <a:ext cx="2224656" cy="731483"/>
            <a:chOff x="2583566" y="2513518"/>
            <a:chExt cx="2545215" cy="917311"/>
          </a:xfrm>
        </p:grpSpPr>
        <p:sp>
          <p:nvSpPr>
            <p:cNvPr id="8" name="직사각형 8">
              <a:extLst>
                <a:ext uri="{FF2B5EF4-FFF2-40B4-BE49-F238E27FC236}">
                  <a16:creationId xmlns:a16="http://schemas.microsoft.com/office/drawing/2014/main" id="{31D4E217-B333-40F9-A11C-3214FD7DDCC0}"/>
                </a:ext>
              </a:extLst>
            </p:cNvPr>
            <p:cNvSpPr/>
            <p:nvPr/>
          </p:nvSpPr>
          <p:spPr>
            <a:xfrm>
              <a:off x="4026793" y="2613914"/>
              <a:ext cx="994503" cy="3088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?</a:t>
              </a:r>
              <a:endParaRPr lang="ko-KR" altLang="en-US" sz="24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A54500-EAB4-4E76-9074-92CD4DBEFC95}"/>
                </a:ext>
              </a:extLst>
            </p:cNvPr>
            <p:cNvSpPr txBox="1"/>
            <p:nvPr/>
          </p:nvSpPr>
          <p:spPr>
            <a:xfrm>
              <a:off x="2599586" y="2513518"/>
              <a:ext cx="738680" cy="57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C00000"/>
                  </a:solidFill>
                </a:rPr>
                <a:t>p</a:t>
              </a:r>
              <a:endParaRPr lang="ko-KR" alt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직선 연결선 10">
              <a:extLst>
                <a:ext uri="{FF2B5EF4-FFF2-40B4-BE49-F238E27FC236}">
                  <a16:creationId xmlns:a16="http://schemas.microsoft.com/office/drawing/2014/main" id="{29D7F112-030C-4E26-9E1B-E88F3A02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949" y="2768321"/>
              <a:ext cx="690261" cy="97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이등변 삼각형 13">
              <a:extLst>
                <a:ext uri="{FF2B5EF4-FFF2-40B4-BE49-F238E27FC236}">
                  <a16:creationId xmlns:a16="http://schemas.microsoft.com/office/drawing/2014/main" id="{E265F490-46A6-404B-8BE1-9BD757632057}"/>
                </a:ext>
              </a:extLst>
            </p:cNvPr>
            <p:cNvSpPr/>
            <p:nvPr/>
          </p:nvSpPr>
          <p:spPr>
            <a:xfrm rot="5400000">
              <a:off x="3645421" y="2659959"/>
              <a:ext cx="216024" cy="263643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23696D-5C05-4C2C-9DC5-7294C677668D}"/>
                </a:ext>
              </a:extLst>
            </p:cNvPr>
            <p:cNvSpPr txBox="1"/>
            <p:nvPr/>
          </p:nvSpPr>
          <p:spPr>
            <a:xfrm>
              <a:off x="4390101" y="2825443"/>
              <a:ext cx="73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x</a:t>
              </a:r>
              <a:endParaRPr lang="ko-KR" altLang="en-US" sz="2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333B78-6BD7-42E4-B828-199D177B517C}"/>
                </a:ext>
              </a:extLst>
            </p:cNvPr>
            <p:cNvSpPr txBox="1"/>
            <p:nvPr/>
          </p:nvSpPr>
          <p:spPr>
            <a:xfrm>
              <a:off x="2583566" y="2851881"/>
              <a:ext cx="738680" cy="578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C00000"/>
                  </a:solidFill>
                </a:rPr>
                <a:t>q</a:t>
              </a:r>
              <a:endParaRPr lang="ko-KR" alt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직선 연결선 22">
              <a:extLst>
                <a:ext uri="{FF2B5EF4-FFF2-40B4-BE49-F238E27FC236}">
                  <a16:creationId xmlns:a16="http://schemas.microsoft.com/office/drawing/2014/main" id="{288A0BB4-9650-494F-9A7B-B0BA3A5F2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005" y="3113158"/>
              <a:ext cx="371241" cy="4338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24">
              <a:extLst>
                <a:ext uri="{FF2B5EF4-FFF2-40B4-BE49-F238E27FC236}">
                  <a16:creationId xmlns:a16="http://schemas.microsoft.com/office/drawing/2014/main" id="{178A674A-F443-4A20-B5F4-91828D61AB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1079" y="3049038"/>
              <a:ext cx="365652" cy="7737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이등변 삼각형 25">
              <a:extLst>
                <a:ext uri="{FF2B5EF4-FFF2-40B4-BE49-F238E27FC236}">
                  <a16:creationId xmlns:a16="http://schemas.microsoft.com/office/drawing/2014/main" id="{BBF3FE55-47DA-4C74-ADB8-B474D31B3FED}"/>
                </a:ext>
              </a:extLst>
            </p:cNvPr>
            <p:cNvSpPr/>
            <p:nvPr/>
          </p:nvSpPr>
          <p:spPr>
            <a:xfrm rot="4364942">
              <a:off x="3677359" y="2880529"/>
              <a:ext cx="216024" cy="263643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31">
            <a:extLst>
              <a:ext uri="{FF2B5EF4-FFF2-40B4-BE49-F238E27FC236}">
                <a16:creationId xmlns:a16="http://schemas.microsoft.com/office/drawing/2014/main" id="{831D80D6-2F7D-49DD-8ED3-E2CA2112E635}"/>
              </a:ext>
            </a:extLst>
          </p:cNvPr>
          <p:cNvGrpSpPr/>
          <p:nvPr/>
        </p:nvGrpSpPr>
        <p:grpSpPr>
          <a:xfrm>
            <a:off x="2721100" y="3522023"/>
            <a:ext cx="963197" cy="536819"/>
            <a:chOff x="4026793" y="2613914"/>
            <a:chExt cx="1101988" cy="673194"/>
          </a:xfrm>
        </p:grpSpPr>
        <p:sp>
          <p:nvSpPr>
            <p:cNvPr id="18" name="직사각형 42">
              <a:extLst>
                <a:ext uri="{FF2B5EF4-FFF2-40B4-BE49-F238E27FC236}">
                  <a16:creationId xmlns:a16="http://schemas.microsoft.com/office/drawing/2014/main" id="{5E85079D-5DF5-47A6-875E-5133273D8F1A}"/>
                </a:ext>
              </a:extLst>
            </p:cNvPr>
            <p:cNvSpPr/>
            <p:nvPr/>
          </p:nvSpPr>
          <p:spPr>
            <a:xfrm>
              <a:off x="4026793" y="2613914"/>
              <a:ext cx="994503" cy="3088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B7FAC5-7BDA-438D-A9C6-30D84AEFD47D}"/>
                </a:ext>
              </a:extLst>
            </p:cNvPr>
            <p:cNvSpPr txBox="1"/>
            <p:nvPr/>
          </p:nvSpPr>
          <p:spPr>
            <a:xfrm>
              <a:off x="4390101" y="2825443"/>
              <a:ext cx="73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x</a:t>
              </a:r>
              <a:endParaRPr lang="ko-KR" altLang="en-US" sz="2400" b="1" dirty="0"/>
            </a:p>
          </p:txBody>
        </p:sp>
      </p:grpSp>
      <p:grpSp>
        <p:nvGrpSpPr>
          <p:cNvPr id="20" name="그룹 43">
            <a:extLst>
              <a:ext uri="{FF2B5EF4-FFF2-40B4-BE49-F238E27FC236}">
                <a16:creationId xmlns:a16="http://schemas.microsoft.com/office/drawing/2014/main" id="{26191109-EE84-4E27-B165-DBC50A42453D}"/>
              </a:ext>
            </a:extLst>
          </p:cNvPr>
          <p:cNvGrpSpPr/>
          <p:nvPr/>
        </p:nvGrpSpPr>
        <p:grpSpPr>
          <a:xfrm>
            <a:off x="2735103" y="4419404"/>
            <a:ext cx="963197" cy="536819"/>
            <a:chOff x="4026793" y="2613914"/>
            <a:chExt cx="1101988" cy="673194"/>
          </a:xfrm>
        </p:grpSpPr>
        <p:sp>
          <p:nvSpPr>
            <p:cNvPr id="21" name="직사각형 54">
              <a:extLst>
                <a:ext uri="{FF2B5EF4-FFF2-40B4-BE49-F238E27FC236}">
                  <a16:creationId xmlns:a16="http://schemas.microsoft.com/office/drawing/2014/main" id="{E6CBE09C-966D-4507-80B6-C4C74AB35CA2}"/>
                </a:ext>
              </a:extLst>
            </p:cNvPr>
            <p:cNvSpPr/>
            <p:nvPr/>
          </p:nvSpPr>
          <p:spPr>
            <a:xfrm>
              <a:off x="4026793" y="2613914"/>
              <a:ext cx="994503" cy="3088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7</a:t>
              </a:r>
              <a:endParaRPr lang="ko-KR" altLang="en-US" sz="2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3931B3-D729-4474-BD05-CFF622E6FFEE}"/>
                </a:ext>
              </a:extLst>
            </p:cNvPr>
            <p:cNvSpPr txBox="1"/>
            <p:nvPr/>
          </p:nvSpPr>
          <p:spPr>
            <a:xfrm>
              <a:off x="4390101" y="2825443"/>
              <a:ext cx="73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x</a:t>
              </a:r>
              <a:endParaRPr lang="ko-KR" altLang="en-US" sz="2400" b="1" dirty="0"/>
            </a:p>
          </p:txBody>
        </p:sp>
      </p:grpSp>
      <p:grpSp>
        <p:nvGrpSpPr>
          <p:cNvPr id="23" name="그룹 55">
            <a:extLst>
              <a:ext uri="{FF2B5EF4-FFF2-40B4-BE49-F238E27FC236}">
                <a16:creationId xmlns:a16="http://schemas.microsoft.com/office/drawing/2014/main" id="{843FA6FD-7BF1-4AD2-9976-A534A2EFAB8B}"/>
              </a:ext>
            </a:extLst>
          </p:cNvPr>
          <p:cNvGrpSpPr/>
          <p:nvPr/>
        </p:nvGrpSpPr>
        <p:grpSpPr>
          <a:xfrm>
            <a:off x="2723569" y="5165821"/>
            <a:ext cx="963197" cy="536819"/>
            <a:chOff x="4026793" y="2613914"/>
            <a:chExt cx="1101988" cy="673194"/>
          </a:xfrm>
        </p:grpSpPr>
        <p:sp>
          <p:nvSpPr>
            <p:cNvPr id="24" name="직사각형 66">
              <a:extLst>
                <a:ext uri="{FF2B5EF4-FFF2-40B4-BE49-F238E27FC236}">
                  <a16:creationId xmlns:a16="http://schemas.microsoft.com/office/drawing/2014/main" id="{804311FD-BAA4-4038-A0B1-A87FA1BAE87F}"/>
                </a:ext>
              </a:extLst>
            </p:cNvPr>
            <p:cNvSpPr/>
            <p:nvPr/>
          </p:nvSpPr>
          <p:spPr>
            <a:xfrm>
              <a:off x="4026793" y="2613914"/>
              <a:ext cx="994503" cy="3088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8</a:t>
              </a:r>
              <a:endParaRPr lang="ko-KR" altLang="en-US" sz="2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F24D7F-0CF8-4B68-9179-270AAD0FFBFE}"/>
                </a:ext>
              </a:extLst>
            </p:cNvPr>
            <p:cNvSpPr txBox="1"/>
            <p:nvPr/>
          </p:nvSpPr>
          <p:spPr>
            <a:xfrm>
              <a:off x="4390101" y="2825443"/>
              <a:ext cx="73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x</a:t>
              </a:r>
              <a:endParaRPr lang="ko-KR" altLang="en-US" sz="2400" b="1" dirty="0"/>
            </a:p>
          </p:txBody>
        </p:sp>
      </p:grpSp>
      <p:grpSp>
        <p:nvGrpSpPr>
          <p:cNvPr id="26" name="그룹 67">
            <a:extLst>
              <a:ext uri="{FF2B5EF4-FFF2-40B4-BE49-F238E27FC236}">
                <a16:creationId xmlns:a16="http://schemas.microsoft.com/office/drawing/2014/main" id="{A811F264-4786-4527-B1A2-EAEE8F01AB3D}"/>
              </a:ext>
            </a:extLst>
          </p:cNvPr>
          <p:cNvGrpSpPr/>
          <p:nvPr/>
        </p:nvGrpSpPr>
        <p:grpSpPr>
          <a:xfrm>
            <a:off x="2769376" y="6037044"/>
            <a:ext cx="963197" cy="536819"/>
            <a:chOff x="4026793" y="2613914"/>
            <a:chExt cx="1101988" cy="673194"/>
          </a:xfrm>
        </p:grpSpPr>
        <p:sp>
          <p:nvSpPr>
            <p:cNvPr id="27" name="직사각형 78">
              <a:extLst>
                <a:ext uri="{FF2B5EF4-FFF2-40B4-BE49-F238E27FC236}">
                  <a16:creationId xmlns:a16="http://schemas.microsoft.com/office/drawing/2014/main" id="{12F105DD-FEC1-4BF4-A47E-81F34F593545}"/>
                </a:ext>
              </a:extLst>
            </p:cNvPr>
            <p:cNvSpPr/>
            <p:nvPr/>
          </p:nvSpPr>
          <p:spPr>
            <a:xfrm>
              <a:off x="4026793" y="2613914"/>
              <a:ext cx="994503" cy="3088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16</a:t>
              </a:r>
              <a:endParaRPr lang="ko-KR" altLang="en-US" sz="2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D046FE-EC3B-4E25-80F7-544F1BE8A1AB}"/>
                </a:ext>
              </a:extLst>
            </p:cNvPr>
            <p:cNvSpPr txBox="1"/>
            <p:nvPr/>
          </p:nvSpPr>
          <p:spPr>
            <a:xfrm>
              <a:off x="4390101" y="2825443"/>
              <a:ext cx="73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x</a:t>
              </a:r>
              <a:endParaRPr lang="ko-KR" altLang="en-US" sz="24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3DD0BBD-C00F-4589-A725-63A7EC5CBE4D}"/>
              </a:ext>
            </a:extLst>
          </p:cNvPr>
          <p:cNvSpPr txBox="1"/>
          <p:nvPr/>
        </p:nvSpPr>
        <p:spPr>
          <a:xfrm>
            <a:off x="2226520" y="224606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Before</a:t>
            </a:r>
            <a:endParaRPr lang="ko-KR" altLang="en-US" sz="2000" b="1" dirty="0"/>
          </a:p>
        </p:txBody>
      </p:sp>
      <p:grpSp>
        <p:nvGrpSpPr>
          <p:cNvPr id="30" name="그룹 80">
            <a:extLst>
              <a:ext uri="{FF2B5EF4-FFF2-40B4-BE49-F238E27FC236}">
                <a16:creationId xmlns:a16="http://schemas.microsoft.com/office/drawing/2014/main" id="{0F4EA917-40AB-4AF8-AEAD-99856B36F3F4}"/>
              </a:ext>
            </a:extLst>
          </p:cNvPr>
          <p:cNvGrpSpPr/>
          <p:nvPr/>
        </p:nvGrpSpPr>
        <p:grpSpPr>
          <a:xfrm>
            <a:off x="6235093" y="2648953"/>
            <a:ext cx="2224656" cy="637959"/>
            <a:chOff x="2583566" y="2513518"/>
            <a:chExt cx="2545215" cy="800028"/>
          </a:xfrm>
        </p:grpSpPr>
        <p:sp>
          <p:nvSpPr>
            <p:cNvPr id="31" name="직사각형 91">
              <a:extLst>
                <a:ext uri="{FF2B5EF4-FFF2-40B4-BE49-F238E27FC236}">
                  <a16:creationId xmlns:a16="http://schemas.microsoft.com/office/drawing/2014/main" id="{4EE0C33D-CE8A-413A-9C2D-2BDBB9217584}"/>
                </a:ext>
              </a:extLst>
            </p:cNvPr>
            <p:cNvSpPr/>
            <p:nvPr/>
          </p:nvSpPr>
          <p:spPr>
            <a:xfrm>
              <a:off x="4026793" y="2613914"/>
              <a:ext cx="994503" cy="3088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4</a:t>
              </a:r>
              <a:endParaRPr lang="ko-KR" altLang="en-US" sz="24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8BAB21-163E-4ACF-BA2A-92829286717B}"/>
                </a:ext>
              </a:extLst>
            </p:cNvPr>
            <p:cNvSpPr txBox="1"/>
            <p:nvPr/>
          </p:nvSpPr>
          <p:spPr>
            <a:xfrm>
              <a:off x="2599586" y="2513518"/>
              <a:ext cx="73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p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직선 연결선 83">
              <a:extLst>
                <a:ext uri="{FF2B5EF4-FFF2-40B4-BE49-F238E27FC236}">
                  <a16:creationId xmlns:a16="http://schemas.microsoft.com/office/drawing/2014/main" id="{BF8E579F-3354-45CC-A17F-3A75CFF5A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949" y="2768321"/>
              <a:ext cx="690261" cy="97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이등변 삼각형 84">
              <a:extLst>
                <a:ext uri="{FF2B5EF4-FFF2-40B4-BE49-F238E27FC236}">
                  <a16:creationId xmlns:a16="http://schemas.microsoft.com/office/drawing/2014/main" id="{9000E647-0E14-469B-83EB-D36C21F1E4EE}"/>
                </a:ext>
              </a:extLst>
            </p:cNvPr>
            <p:cNvSpPr/>
            <p:nvPr/>
          </p:nvSpPr>
          <p:spPr>
            <a:xfrm rot="5400000">
              <a:off x="3645421" y="2659959"/>
              <a:ext cx="216024" cy="26364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4FBD56-2CA2-4489-B12A-1D25FF7BA8E2}"/>
                </a:ext>
              </a:extLst>
            </p:cNvPr>
            <p:cNvSpPr txBox="1"/>
            <p:nvPr/>
          </p:nvSpPr>
          <p:spPr>
            <a:xfrm>
              <a:off x="4390101" y="2825443"/>
              <a:ext cx="73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x</a:t>
              </a:r>
              <a:endParaRPr lang="ko-KR" altLang="en-US" sz="2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7B1DAD-BDDB-4188-99B5-2B1809EAE740}"/>
                </a:ext>
              </a:extLst>
            </p:cNvPr>
            <p:cNvSpPr txBox="1"/>
            <p:nvPr/>
          </p:nvSpPr>
          <p:spPr>
            <a:xfrm>
              <a:off x="2583566" y="2851881"/>
              <a:ext cx="73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q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직선 연결선 87">
              <a:extLst>
                <a:ext uri="{FF2B5EF4-FFF2-40B4-BE49-F238E27FC236}">
                  <a16:creationId xmlns:a16="http://schemas.microsoft.com/office/drawing/2014/main" id="{07B8FEEA-E1F1-4145-B28F-B9D38138A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005" y="3113158"/>
              <a:ext cx="371241" cy="433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88">
              <a:extLst>
                <a:ext uri="{FF2B5EF4-FFF2-40B4-BE49-F238E27FC236}">
                  <a16:creationId xmlns:a16="http://schemas.microsoft.com/office/drawing/2014/main" id="{1126046C-1756-4DE5-BE1B-86FAFC22A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1079" y="3049038"/>
              <a:ext cx="365652" cy="773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89">
              <a:extLst>
                <a:ext uri="{FF2B5EF4-FFF2-40B4-BE49-F238E27FC236}">
                  <a16:creationId xmlns:a16="http://schemas.microsoft.com/office/drawing/2014/main" id="{49E07873-E0BF-4CBA-9712-7C5A9A454B8A}"/>
                </a:ext>
              </a:extLst>
            </p:cNvPr>
            <p:cNvSpPr/>
            <p:nvPr/>
          </p:nvSpPr>
          <p:spPr>
            <a:xfrm rot="4364942">
              <a:off x="3677359" y="2880529"/>
              <a:ext cx="216024" cy="26364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0" name="그룹 92">
            <a:extLst>
              <a:ext uri="{FF2B5EF4-FFF2-40B4-BE49-F238E27FC236}">
                <a16:creationId xmlns:a16="http://schemas.microsoft.com/office/drawing/2014/main" id="{669442DA-5305-453F-B659-C0600A96077C}"/>
              </a:ext>
            </a:extLst>
          </p:cNvPr>
          <p:cNvGrpSpPr/>
          <p:nvPr/>
        </p:nvGrpSpPr>
        <p:grpSpPr>
          <a:xfrm>
            <a:off x="7521969" y="3625497"/>
            <a:ext cx="963197" cy="536819"/>
            <a:chOff x="4026793" y="2613914"/>
            <a:chExt cx="1101988" cy="673194"/>
          </a:xfrm>
        </p:grpSpPr>
        <p:sp>
          <p:nvSpPr>
            <p:cNvPr id="41" name="직사각형 103">
              <a:extLst>
                <a:ext uri="{FF2B5EF4-FFF2-40B4-BE49-F238E27FC236}">
                  <a16:creationId xmlns:a16="http://schemas.microsoft.com/office/drawing/2014/main" id="{5A8805B6-586A-4414-9BF3-5B59EA239CE8}"/>
                </a:ext>
              </a:extLst>
            </p:cNvPr>
            <p:cNvSpPr/>
            <p:nvPr/>
          </p:nvSpPr>
          <p:spPr>
            <a:xfrm>
              <a:off x="4026793" y="2613914"/>
              <a:ext cx="994503" cy="3088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7</a:t>
              </a:r>
              <a:endParaRPr lang="ko-KR" altLang="en-US" sz="24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19457E0-AEC3-440E-AA26-D0C3A2E01426}"/>
                </a:ext>
              </a:extLst>
            </p:cNvPr>
            <p:cNvSpPr txBox="1"/>
            <p:nvPr/>
          </p:nvSpPr>
          <p:spPr>
            <a:xfrm>
              <a:off x="4390101" y="2825443"/>
              <a:ext cx="73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x</a:t>
              </a:r>
              <a:endParaRPr lang="ko-KR" altLang="en-US" sz="2400" b="1" dirty="0"/>
            </a:p>
          </p:txBody>
        </p:sp>
      </p:grpSp>
      <p:grpSp>
        <p:nvGrpSpPr>
          <p:cNvPr id="43" name="그룹 104">
            <a:extLst>
              <a:ext uri="{FF2B5EF4-FFF2-40B4-BE49-F238E27FC236}">
                <a16:creationId xmlns:a16="http://schemas.microsoft.com/office/drawing/2014/main" id="{D5B957EA-7BC7-498E-9C66-0F496C6B58E9}"/>
              </a:ext>
            </a:extLst>
          </p:cNvPr>
          <p:cNvGrpSpPr/>
          <p:nvPr/>
        </p:nvGrpSpPr>
        <p:grpSpPr>
          <a:xfrm>
            <a:off x="7535972" y="4480462"/>
            <a:ext cx="963197" cy="536819"/>
            <a:chOff x="4026793" y="2613914"/>
            <a:chExt cx="1101988" cy="673194"/>
          </a:xfrm>
        </p:grpSpPr>
        <p:sp>
          <p:nvSpPr>
            <p:cNvPr id="44" name="직사각형 115">
              <a:extLst>
                <a:ext uri="{FF2B5EF4-FFF2-40B4-BE49-F238E27FC236}">
                  <a16:creationId xmlns:a16="http://schemas.microsoft.com/office/drawing/2014/main" id="{8AA16A21-BF9D-4E04-AD65-7CDCE5E22EB7}"/>
                </a:ext>
              </a:extLst>
            </p:cNvPr>
            <p:cNvSpPr/>
            <p:nvPr/>
          </p:nvSpPr>
          <p:spPr>
            <a:xfrm>
              <a:off x="4026793" y="2613914"/>
              <a:ext cx="994503" cy="3088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8</a:t>
              </a:r>
              <a:endParaRPr lang="ko-KR" altLang="en-US" sz="2400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A5A694-B89B-4257-9B83-C34BB3FBDE9D}"/>
                </a:ext>
              </a:extLst>
            </p:cNvPr>
            <p:cNvSpPr txBox="1"/>
            <p:nvPr/>
          </p:nvSpPr>
          <p:spPr>
            <a:xfrm>
              <a:off x="4390101" y="2825443"/>
              <a:ext cx="73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x</a:t>
              </a:r>
              <a:endParaRPr lang="ko-KR" altLang="en-US" sz="2400" b="1" dirty="0"/>
            </a:p>
          </p:txBody>
        </p:sp>
      </p:grpSp>
      <p:grpSp>
        <p:nvGrpSpPr>
          <p:cNvPr id="46" name="그룹 116">
            <a:extLst>
              <a:ext uri="{FF2B5EF4-FFF2-40B4-BE49-F238E27FC236}">
                <a16:creationId xmlns:a16="http://schemas.microsoft.com/office/drawing/2014/main" id="{5FA91399-76BE-47C4-9EAB-E980550FDECB}"/>
              </a:ext>
            </a:extLst>
          </p:cNvPr>
          <p:cNvGrpSpPr/>
          <p:nvPr/>
        </p:nvGrpSpPr>
        <p:grpSpPr>
          <a:xfrm>
            <a:off x="7524438" y="5226879"/>
            <a:ext cx="963197" cy="536819"/>
            <a:chOff x="4026793" y="2613914"/>
            <a:chExt cx="1101988" cy="673194"/>
          </a:xfrm>
        </p:grpSpPr>
        <p:sp>
          <p:nvSpPr>
            <p:cNvPr id="47" name="직사각형 127">
              <a:extLst>
                <a:ext uri="{FF2B5EF4-FFF2-40B4-BE49-F238E27FC236}">
                  <a16:creationId xmlns:a16="http://schemas.microsoft.com/office/drawing/2014/main" id="{BECB6FA4-8F68-48C6-B41B-5CC6502B2305}"/>
                </a:ext>
              </a:extLst>
            </p:cNvPr>
            <p:cNvSpPr/>
            <p:nvPr/>
          </p:nvSpPr>
          <p:spPr>
            <a:xfrm>
              <a:off x="4026793" y="2613914"/>
              <a:ext cx="994503" cy="3088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16</a:t>
              </a:r>
              <a:endParaRPr lang="ko-KR" altLang="en-US" sz="24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D184B2-BC28-4902-8634-031C6A1BE4B0}"/>
                </a:ext>
              </a:extLst>
            </p:cNvPr>
            <p:cNvSpPr txBox="1"/>
            <p:nvPr/>
          </p:nvSpPr>
          <p:spPr>
            <a:xfrm>
              <a:off x="4390101" y="2825443"/>
              <a:ext cx="73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x</a:t>
              </a:r>
              <a:endParaRPr lang="ko-KR" altLang="en-US" sz="2400" b="1" dirty="0"/>
            </a:p>
          </p:txBody>
        </p:sp>
      </p:grpSp>
      <p:grpSp>
        <p:nvGrpSpPr>
          <p:cNvPr id="49" name="그룹 128">
            <a:extLst>
              <a:ext uri="{FF2B5EF4-FFF2-40B4-BE49-F238E27FC236}">
                <a16:creationId xmlns:a16="http://schemas.microsoft.com/office/drawing/2014/main" id="{0E0E1EE7-40F0-43D5-990F-E183561F470F}"/>
              </a:ext>
            </a:extLst>
          </p:cNvPr>
          <p:cNvGrpSpPr/>
          <p:nvPr/>
        </p:nvGrpSpPr>
        <p:grpSpPr>
          <a:xfrm>
            <a:off x="7570245" y="6098102"/>
            <a:ext cx="963197" cy="536819"/>
            <a:chOff x="4026793" y="2613914"/>
            <a:chExt cx="1101988" cy="673194"/>
          </a:xfrm>
        </p:grpSpPr>
        <p:sp>
          <p:nvSpPr>
            <p:cNvPr id="50" name="직사각형 139">
              <a:extLst>
                <a:ext uri="{FF2B5EF4-FFF2-40B4-BE49-F238E27FC236}">
                  <a16:creationId xmlns:a16="http://schemas.microsoft.com/office/drawing/2014/main" id="{8BD35C53-DE6E-407F-A52E-572C53D09E03}"/>
                </a:ext>
              </a:extLst>
            </p:cNvPr>
            <p:cNvSpPr/>
            <p:nvPr/>
          </p:nvSpPr>
          <p:spPr>
            <a:xfrm>
              <a:off x="4026793" y="2613914"/>
              <a:ext cx="994503" cy="3088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256</a:t>
              </a:r>
              <a:endParaRPr lang="ko-KR" altLang="en-US" sz="2400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CB8C314-E291-475D-82C0-32DB24FED1D8}"/>
                </a:ext>
              </a:extLst>
            </p:cNvPr>
            <p:cNvSpPr txBox="1"/>
            <p:nvPr/>
          </p:nvSpPr>
          <p:spPr>
            <a:xfrm>
              <a:off x="4390101" y="2825443"/>
              <a:ext cx="738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x</a:t>
              </a:r>
              <a:endParaRPr lang="ko-KR" altLang="en-US" sz="2400" b="1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3C08756-0D9F-40ED-A375-AEBF60B1D52D}"/>
              </a:ext>
            </a:extLst>
          </p:cNvPr>
          <p:cNvSpPr txBox="1"/>
          <p:nvPr/>
        </p:nvSpPr>
        <p:spPr>
          <a:xfrm>
            <a:off x="7121646" y="2337255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After</a:t>
            </a:r>
            <a:endParaRPr lang="ko-KR" altLang="en-US" sz="2000" b="1" dirty="0"/>
          </a:p>
        </p:txBody>
      </p:sp>
      <p:sp>
        <p:nvSpPr>
          <p:cNvPr id="53" name="직사각형 142">
            <a:extLst>
              <a:ext uri="{FF2B5EF4-FFF2-40B4-BE49-F238E27FC236}">
                <a16:creationId xmlns:a16="http://schemas.microsoft.com/office/drawing/2014/main" id="{DD83B05B-9AAA-49EB-8875-276A5BA576FD}"/>
              </a:ext>
            </a:extLst>
          </p:cNvPr>
          <p:cNvSpPr/>
          <p:nvPr/>
        </p:nvSpPr>
        <p:spPr>
          <a:xfrm>
            <a:off x="4163921" y="2231687"/>
            <a:ext cx="2166697" cy="430659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fr-FR" altLang="ko-KR" sz="2000" b="1" dirty="0">
              <a:latin typeface="+mj-lt"/>
              <a:ea typeface="휴먼매직체" panose="02030504000101010101" pitchFamily="18" charset="-127"/>
              <a:cs typeface="Arial Unicode MS" panose="020B0604020202020204" pitchFamily="50" charset="-127"/>
            </a:endParaRPr>
          </a:p>
          <a:p>
            <a:r>
              <a:rPr lang="fr-FR" altLang="ko-KR" sz="2000" b="1" dirty="0">
                <a:latin typeface="+mj-lt"/>
                <a:ea typeface="휴먼매직체" panose="02030504000101010101" pitchFamily="18" charset="-127"/>
                <a:cs typeface="Arial Unicode MS" panose="020B0604020202020204" pitchFamily="50" charset="-127"/>
              </a:rPr>
              <a:t>x   =   4 ;</a:t>
            </a:r>
          </a:p>
          <a:p>
            <a:endParaRPr lang="fr-FR" altLang="ko-KR" sz="2000" b="1" dirty="0">
              <a:latin typeface="+mj-lt"/>
              <a:ea typeface="휴먼매직체" panose="02030504000101010101" pitchFamily="18" charset="-127"/>
              <a:cs typeface="Arial Unicode MS" panose="020B0604020202020204" pitchFamily="50" charset="-127"/>
            </a:endParaRPr>
          </a:p>
          <a:p>
            <a:endParaRPr lang="fr-FR" altLang="ko-KR" sz="2000" b="1" dirty="0">
              <a:latin typeface="+mj-lt"/>
              <a:ea typeface="휴먼매직체" panose="02030504000101010101" pitchFamily="18" charset="-127"/>
              <a:cs typeface="Arial Unicode MS" panose="020B0604020202020204" pitchFamily="50" charset="-127"/>
            </a:endParaRPr>
          </a:p>
          <a:p>
            <a:r>
              <a:rPr lang="fr-FR" altLang="ko-KR" sz="2000" b="1" dirty="0">
                <a:latin typeface="+mj-lt"/>
                <a:ea typeface="휴먼매직체" panose="02030504000101010101" pitchFamily="18" charset="-127"/>
                <a:cs typeface="Arial Unicode MS" panose="020B0604020202020204" pitchFamily="50" charset="-127"/>
              </a:rPr>
              <a:t>x   =   x   +   3 ;</a:t>
            </a:r>
          </a:p>
          <a:p>
            <a:endParaRPr lang="fr-FR" altLang="ko-KR" sz="2000" b="1" dirty="0">
              <a:latin typeface="+mj-lt"/>
              <a:ea typeface="휴먼매직체" panose="02030504000101010101" pitchFamily="18" charset="-127"/>
              <a:cs typeface="Arial Unicode MS" panose="020B0604020202020204" pitchFamily="50" charset="-127"/>
            </a:endParaRPr>
          </a:p>
          <a:p>
            <a:endParaRPr lang="fr-FR" altLang="ko-KR" sz="2000" b="1" dirty="0">
              <a:latin typeface="+mj-lt"/>
              <a:ea typeface="휴먼매직체" panose="02030504000101010101" pitchFamily="18" charset="-127"/>
              <a:cs typeface="Arial Unicode MS" panose="020B0604020202020204" pitchFamily="50" charset="-127"/>
            </a:endParaRPr>
          </a:p>
          <a:p>
            <a:r>
              <a:rPr lang="fr-FR" altLang="ko-KR" sz="2000" b="1" dirty="0">
                <a:latin typeface="+mj-lt"/>
                <a:ea typeface="휴먼매직체" panose="02030504000101010101" pitchFamily="18" charset="-127"/>
                <a:cs typeface="Arial Unicode MS" panose="020B0604020202020204" pitchFamily="50" charset="-127"/>
              </a:rPr>
              <a:t>*p   =   8 ;</a:t>
            </a:r>
          </a:p>
          <a:p>
            <a:endParaRPr lang="fr-FR" altLang="ko-KR" sz="2000" b="1" dirty="0">
              <a:latin typeface="+mj-lt"/>
              <a:ea typeface="휴먼매직체" panose="02030504000101010101" pitchFamily="18" charset="-127"/>
              <a:cs typeface="Arial Unicode MS" panose="020B0604020202020204" pitchFamily="50" charset="-127"/>
            </a:endParaRPr>
          </a:p>
          <a:p>
            <a:r>
              <a:rPr lang="fr-FR" altLang="ko-KR" sz="2000" b="1" dirty="0">
                <a:latin typeface="+mj-lt"/>
                <a:ea typeface="휴먼매직체" panose="02030504000101010101" pitchFamily="18" charset="-127"/>
                <a:cs typeface="Arial Unicode MS" panose="020B0604020202020204" pitchFamily="50" charset="-127"/>
              </a:rPr>
              <a:t>*&amp;x   =   *q   +   *p ;</a:t>
            </a:r>
          </a:p>
          <a:p>
            <a:endParaRPr lang="fr-FR" altLang="ko-KR" sz="2000" b="1" dirty="0">
              <a:latin typeface="+mj-lt"/>
              <a:ea typeface="휴먼매직체" panose="02030504000101010101" pitchFamily="18" charset="-127"/>
              <a:cs typeface="Arial Unicode MS" panose="020B0604020202020204" pitchFamily="50" charset="-127"/>
            </a:endParaRPr>
          </a:p>
          <a:p>
            <a:endParaRPr lang="fr-FR" altLang="ko-KR" sz="2000" b="1" dirty="0">
              <a:latin typeface="+mj-lt"/>
              <a:ea typeface="휴먼매직체" panose="02030504000101010101" pitchFamily="18" charset="-127"/>
              <a:cs typeface="Arial Unicode MS" panose="020B0604020202020204" pitchFamily="50" charset="-127"/>
            </a:endParaRPr>
          </a:p>
          <a:p>
            <a:r>
              <a:rPr lang="fr-FR" altLang="ko-KR" sz="2000" b="1" dirty="0">
                <a:latin typeface="+mj-lt"/>
                <a:ea typeface="휴먼매직체" panose="02030504000101010101" pitchFamily="18" charset="-127"/>
                <a:cs typeface="Arial Unicode MS" panose="020B0604020202020204" pitchFamily="50" charset="-127"/>
              </a:rPr>
              <a:t>x   =   *p   *   *q ;</a:t>
            </a:r>
          </a:p>
        </p:txBody>
      </p:sp>
    </p:spTree>
    <p:extLst>
      <p:ext uri="{BB962C8B-B14F-4D97-AF65-F5344CB8AC3E}">
        <p14:creationId xmlns:p14="http://schemas.microsoft.com/office/powerpoint/2010/main" val="1948992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54A3-BFD9-4CFD-8F53-B6EEA6C2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 연산자 연습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6A1C-965E-4D68-9403-1763991D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연산자의 활용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D443C-3EDF-4E87-A60E-E3366658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9D30C-BFED-40D3-A21A-F1971D5C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F54FAA-D863-4670-A75D-3590DE10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684" y="2093414"/>
            <a:ext cx="1944215" cy="1277273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    </a:t>
            </a:r>
            <a:r>
              <a:rPr lang="en-US" altLang="ko-KR" sz="1400" dirty="0" err="1">
                <a:solidFill>
                  <a:srgbClr val="002060"/>
                </a:solidFill>
                <a:latin typeface="+mj-lt"/>
                <a:ea typeface="휴먼매직체" pitchFamily="18" charset="-127"/>
              </a:rPr>
              <a:t>int</a:t>
            </a: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 x, *p;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    x = 10;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    p = &amp;x;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F787EE-2253-4C72-826A-E5E7E4052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881" y="2313738"/>
            <a:ext cx="1752292" cy="954107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 err="1">
                <a:solidFill>
                  <a:srgbClr val="002060"/>
                </a:solidFill>
                <a:latin typeface="+mj-lt"/>
                <a:ea typeface="휴먼매직체" pitchFamily="18" charset="-127"/>
              </a:rPr>
              <a:t>int</a:t>
            </a: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 x, *p = &amp;x;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*p = 10;</a:t>
            </a:r>
          </a:p>
          <a:p>
            <a:pPr>
              <a:spcBef>
                <a:spcPct val="50000"/>
              </a:spcBef>
            </a:pPr>
            <a:endParaRPr lang="ko-KR" altLang="en-US" sz="1400" dirty="0">
              <a:solidFill>
                <a:srgbClr val="002060"/>
              </a:solidFill>
              <a:latin typeface="+mj-lt"/>
              <a:ea typeface="휴먼매직체" pitchFamily="18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F80E28-A80D-4E86-A964-311263B1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907" y="3856740"/>
            <a:ext cx="1971279" cy="954107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    </a:t>
            </a:r>
            <a:r>
              <a:rPr lang="en-US" altLang="ko-KR" sz="1400" dirty="0" err="1">
                <a:solidFill>
                  <a:srgbClr val="002060"/>
                </a:solidFill>
                <a:latin typeface="+mj-lt"/>
                <a:ea typeface="휴먼매직체" pitchFamily="18" charset="-127"/>
              </a:rPr>
              <a:t>printf</a:t>
            </a: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(“%d”, *p);</a:t>
            </a:r>
          </a:p>
          <a:p>
            <a:pPr>
              <a:spcBef>
                <a:spcPct val="50000"/>
              </a:spcBef>
            </a:pPr>
            <a:endParaRPr lang="ko-KR" altLang="en-US" sz="1400" dirty="0">
              <a:solidFill>
                <a:srgbClr val="002060"/>
              </a:solidFill>
              <a:latin typeface="+mj-lt"/>
              <a:ea typeface="휴먼매직체" pitchFamily="18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A0238-5D06-474A-8AE4-D209C2E9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049" y="3951761"/>
            <a:ext cx="1792132" cy="630942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 err="1">
                <a:solidFill>
                  <a:srgbClr val="002060"/>
                </a:solidFill>
                <a:latin typeface="+mj-lt"/>
                <a:ea typeface="휴먼매직체" pitchFamily="18" charset="-127"/>
              </a:rPr>
              <a:t>printf</a:t>
            </a: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(“%d”, x);</a:t>
            </a:r>
          </a:p>
          <a:p>
            <a:pPr>
              <a:spcBef>
                <a:spcPct val="50000"/>
              </a:spcBef>
            </a:pPr>
            <a:r>
              <a:rPr lang="en-US" altLang="ko-KR" sz="1400" dirty="0" err="1">
                <a:solidFill>
                  <a:srgbClr val="002060"/>
                </a:solidFill>
                <a:latin typeface="+mj-lt"/>
                <a:ea typeface="휴먼매직체" pitchFamily="18" charset="-127"/>
              </a:rPr>
              <a:t>printf</a:t>
            </a: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(“%d”, *&amp;x);</a:t>
            </a: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B32875A9-C661-4955-A025-32CC93EF4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365" y="2488868"/>
            <a:ext cx="1439862" cy="581025"/>
          </a:xfrm>
          <a:prstGeom prst="leftRightArrow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같은 의미</a:t>
            </a:r>
            <a:endParaRPr lang="en-US" altLang="ko-KR" sz="1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5269304A-C1D5-4E6F-9469-EAD52A34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186" y="3978720"/>
            <a:ext cx="1439863" cy="581025"/>
          </a:xfrm>
          <a:prstGeom prst="leftRightArrow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같은 의미</a:t>
            </a:r>
            <a:endParaRPr lang="en-US" altLang="ko-KR" sz="1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6623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9E06-F5FE-45DA-991B-F8C951F0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 연습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749F-89CA-4F1E-8471-AF0E5337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변수와 포인터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10BB-36AE-4596-891F-E6E6D41E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14098-E1A9-439B-8D78-CF0EF363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56</a:t>
            </a:fld>
            <a:endParaRPr lang="en-US"/>
          </a:p>
        </p:txBody>
      </p:sp>
      <p:sp>
        <p:nvSpPr>
          <p:cNvPr id="6" name="직사각형 9">
            <a:extLst>
              <a:ext uri="{FF2B5EF4-FFF2-40B4-BE49-F238E27FC236}">
                <a16:creationId xmlns:a16="http://schemas.microsoft.com/office/drawing/2014/main" id="{74A52FD6-6837-4CC3-9AC1-4817B611012B}"/>
              </a:ext>
            </a:extLst>
          </p:cNvPr>
          <p:cNvSpPr/>
          <p:nvPr/>
        </p:nvSpPr>
        <p:spPr>
          <a:xfrm>
            <a:off x="5996606" y="2459772"/>
            <a:ext cx="641984" cy="3111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1AC14-D696-46E5-9C5D-3F9C80896662}"/>
              </a:ext>
            </a:extLst>
          </p:cNvPr>
          <p:cNvSpPr txBox="1"/>
          <p:nvPr/>
        </p:nvSpPr>
        <p:spPr>
          <a:xfrm>
            <a:off x="5724218" y="2439922"/>
            <a:ext cx="7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8" name="직사각형 12">
            <a:extLst>
              <a:ext uri="{FF2B5EF4-FFF2-40B4-BE49-F238E27FC236}">
                <a16:creationId xmlns:a16="http://schemas.microsoft.com/office/drawing/2014/main" id="{2E6C4788-5398-4990-A25E-1DC64DBF8C08}"/>
              </a:ext>
            </a:extLst>
          </p:cNvPr>
          <p:cNvSpPr/>
          <p:nvPr/>
        </p:nvSpPr>
        <p:spPr>
          <a:xfrm>
            <a:off x="7213865" y="3382095"/>
            <a:ext cx="551874" cy="37086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C0A2A-ABE4-4C00-98DD-FAF0F600D511}"/>
              </a:ext>
            </a:extLst>
          </p:cNvPr>
          <p:cNvSpPr txBox="1"/>
          <p:nvPr/>
        </p:nvSpPr>
        <p:spPr>
          <a:xfrm>
            <a:off x="7329093" y="3742468"/>
            <a:ext cx="7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</a:t>
            </a:r>
            <a:endParaRPr lang="ko-KR" altLang="en-US" b="1" dirty="0"/>
          </a:p>
        </p:txBody>
      </p:sp>
      <p:cxnSp>
        <p:nvCxnSpPr>
          <p:cNvPr id="10" name="직선 연결선 16">
            <a:extLst>
              <a:ext uri="{FF2B5EF4-FFF2-40B4-BE49-F238E27FC236}">
                <a16:creationId xmlns:a16="http://schemas.microsoft.com/office/drawing/2014/main" id="{A34D0EE9-ACFA-4CCA-AF73-F0CC0265F8AE}"/>
              </a:ext>
            </a:extLst>
          </p:cNvPr>
          <p:cNvCxnSpPr>
            <a:cxnSpLocks/>
          </p:cNvCxnSpPr>
          <p:nvPr/>
        </p:nvCxnSpPr>
        <p:spPr>
          <a:xfrm flipH="1" flipV="1">
            <a:off x="6758241" y="2951722"/>
            <a:ext cx="680293" cy="64178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7">
            <a:extLst>
              <a:ext uri="{FF2B5EF4-FFF2-40B4-BE49-F238E27FC236}">
                <a16:creationId xmlns:a16="http://schemas.microsoft.com/office/drawing/2014/main" id="{AB2493F1-29BC-43DF-A025-11DF0CB94842}"/>
              </a:ext>
            </a:extLst>
          </p:cNvPr>
          <p:cNvSpPr/>
          <p:nvPr/>
        </p:nvSpPr>
        <p:spPr>
          <a:xfrm rot="18927737">
            <a:off x="6609446" y="2766446"/>
            <a:ext cx="216024" cy="26364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21">
            <a:extLst>
              <a:ext uri="{FF2B5EF4-FFF2-40B4-BE49-F238E27FC236}">
                <a16:creationId xmlns:a16="http://schemas.microsoft.com/office/drawing/2014/main" id="{932E8363-A3CF-460E-B204-C84D767B857A}"/>
              </a:ext>
            </a:extLst>
          </p:cNvPr>
          <p:cNvSpPr/>
          <p:nvPr/>
        </p:nvSpPr>
        <p:spPr>
          <a:xfrm>
            <a:off x="7165121" y="2459772"/>
            <a:ext cx="641984" cy="3111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128B09-C444-448E-B36C-B5C888AC5FF4}"/>
              </a:ext>
            </a:extLst>
          </p:cNvPr>
          <p:cNvSpPr txBox="1"/>
          <p:nvPr/>
        </p:nvSpPr>
        <p:spPr>
          <a:xfrm>
            <a:off x="6892733" y="2439922"/>
            <a:ext cx="7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14" name="직사각형 25">
            <a:extLst>
              <a:ext uri="{FF2B5EF4-FFF2-40B4-BE49-F238E27FC236}">
                <a16:creationId xmlns:a16="http://schemas.microsoft.com/office/drawing/2014/main" id="{3F1B905F-7E52-4C7B-8660-7EF54E46B6FD}"/>
              </a:ext>
            </a:extLst>
          </p:cNvPr>
          <p:cNvSpPr/>
          <p:nvPr/>
        </p:nvSpPr>
        <p:spPr>
          <a:xfrm>
            <a:off x="8382006" y="2482026"/>
            <a:ext cx="641984" cy="3111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30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88AD19-16D3-4032-B9A9-3FF24A909A11}"/>
              </a:ext>
            </a:extLst>
          </p:cNvPr>
          <p:cNvSpPr txBox="1"/>
          <p:nvPr/>
        </p:nvSpPr>
        <p:spPr>
          <a:xfrm>
            <a:off x="8109618" y="2462176"/>
            <a:ext cx="7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</a:t>
            </a:r>
            <a:endParaRPr lang="ko-KR" altLang="en-US" b="1" dirty="0"/>
          </a:p>
        </p:txBody>
      </p:sp>
      <p:sp>
        <p:nvSpPr>
          <p:cNvPr id="16" name="이등변 삼각형 28">
            <a:extLst>
              <a:ext uri="{FF2B5EF4-FFF2-40B4-BE49-F238E27FC236}">
                <a16:creationId xmlns:a16="http://schemas.microsoft.com/office/drawing/2014/main" id="{7A540942-DFD7-4F0D-B464-C00B46C01A1C}"/>
              </a:ext>
            </a:extLst>
          </p:cNvPr>
          <p:cNvSpPr/>
          <p:nvPr/>
        </p:nvSpPr>
        <p:spPr>
          <a:xfrm>
            <a:off x="7354389" y="2781440"/>
            <a:ext cx="216024" cy="26364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29">
            <a:extLst>
              <a:ext uri="{FF2B5EF4-FFF2-40B4-BE49-F238E27FC236}">
                <a16:creationId xmlns:a16="http://schemas.microsoft.com/office/drawing/2014/main" id="{731D9BA9-CC18-40B2-B5BD-C4FEB71C41E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7462401" y="3045083"/>
            <a:ext cx="0" cy="5224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34">
            <a:extLst>
              <a:ext uri="{FF2B5EF4-FFF2-40B4-BE49-F238E27FC236}">
                <a16:creationId xmlns:a16="http://schemas.microsoft.com/office/drawing/2014/main" id="{D86D05BB-93BD-4D87-BCED-6E9895EDD986}"/>
              </a:ext>
            </a:extLst>
          </p:cNvPr>
          <p:cNvCxnSpPr>
            <a:cxnSpLocks/>
          </p:cNvCxnSpPr>
          <p:nvPr/>
        </p:nvCxnSpPr>
        <p:spPr>
          <a:xfrm flipV="1">
            <a:off x="7483712" y="2979930"/>
            <a:ext cx="757384" cy="62157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이등변 삼각형 37">
            <a:extLst>
              <a:ext uri="{FF2B5EF4-FFF2-40B4-BE49-F238E27FC236}">
                <a16:creationId xmlns:a16="http://schemas.microsoft.com/office/drawing/2014/main" id="{F060EF14-0425-47C6-BE35-1AF1B6D33ED5}"/>
              </a:ext>
            </a:extLst>
          </p:cNvPr>
          <p:cNvSpPr/>
          <p:nvPr/>
        </p:nvSpPr>
        <p:spPr>
          <a:xfrm rot="3226250">
            <a:off x="8194635" y="2803179"/>
            <a:ext cx="216024" cy="26364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B3862A6A-1C68-471C-965C-88715E523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" y="1791850"/>
            <a:ext cx="3578977" cy="381642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          </a:t>
            </a:r>
          </a:p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           </a:t>
            </a:r>
            <a:r>
              <a:rPr lang="en-US" altLang="ko-KR" dirty="0" err="1"/>
              <a:t>int</a:t>
            </a:r>
            <a:r>
              <a:rPr lang="en-US" altLang="ko-KR" dirty="0"/>
              <a:t> a = 10, b = 20, c = 30;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*p;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 = &amp;a;</a:t>
            </a:r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(“*p = %d\n”, *p);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 = &amp;b;</a:t>
            </a:r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(“*p = %d\n”, *p);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 = &amp;c;</a:t>
            </a:r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(“*p = %d\n”, *p);</a:t>
            </a:r>
          </a:p>
          <a:p>
            <a:pPr>
              <a:spcBef>
                <a:spcPct val="50000"/>
              </a:spcBef>
            </a:pPr>
            <a:endParaRPr lang="ko-KR" altLang="en-US" sz="1400" dirty="0">
              <a:solidFill>
                <a:srgbClr val="002060"/>
              </a:solidFill>
              <a:latin typeface="+mj-lt"/>
              <a:ea typeface="휴먼매직체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71BB9-D64B-46DF-9305-04EEE684AAED}"/>
              </a:ext>
            </a:extLst>
          </p:cNvPr>
          <p:cNvSpPr txBox="1"/>
          <p:nvPr/>
        </p:nvSpPr>
        <p:spPr>
          <a:xfrm>
            <a:off x="6420222" y="3012763"/>
            <a:ext cx="2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EC7FB2-FBF7-4B97-9ECF-ECFA4367EA9B}"/>
              </a:ext>
            </a:extLst>
          </p:cNvPr>
          <p:cNvSpPr txBox="1"/>
          <p:nvPr/>
        </p:nvSpPr>
        <p:spPr>
          <a:xfrm>
            <a:off x="7010311" y="2829104"/>
            <a:ext cx="2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5F6112-EF83-4B6A-8D3E-8203361F556E}"/>
              </a:ext>
            </a:extLst>
          </p:cNvPr>
          <p:cNvSpPr txBox="1"/>
          <p:nvPr/>
        </p:nvSpPr>
        <p:spPr>
          <a:xfrm>
            <a:off x="7745421" y="2790814"/>
            <a:ext cx="2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167D3B-1195-41F9-8E7C-67AEE3434178}"/>
              </a:ext>
            </a:extLst>
          </p:cNvPr>
          <p:cNvSpPr txBox="1"/>
          <p:nvPr/>
        </p:nvSpPr>
        <p:spPr>
          <a:xfrm>
            <a:off x="7329093" y="4151601"/>
            <a:ext cx="363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 변수 </a:t>
            </a:r>
            <a:r>
              <a:rPr lang="en-US" altLang="ko-KR" dirty="0"/>
              <a:t>p</a:t>
            </a:r>
            <a:r>
              <a:rPr lang="ko-KR" altLang="en-US" dirty="0"/>
              <a:t>는 순차적으로 </a:t>
            </a:r>
            <a:r>
              <a:rPr lang="en-US" altLang="ko-KR" dirty="0"/>
              <a:t>a</a:t>
            </a:r>
            <a:r>
              <a:rPr lang="en-US" dirty="0"/>
              <a:t>, b, c </a:t>
            </a:r>
            <a:r>
              <a:rPr lang="ko-KR" altLang="en-US" dirty="0"/>
              <a:t>변수의 메모리주소를 가짐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동시에 가지는 것이 아님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711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CF08-89F0-465C-A7FC-DFA77AA9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 연습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EBA9-F2B6-426B-A631-2848D7F7B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포인터 변수와 하나의 정수 변수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B65C9-63F8-4BE6-8E59-68BD53D9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3E514-31F1-422C-9F18-A3A004E0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57</a:t>
            </a:fld>
            <a:endParaRPr lang="en-US"/>
          </a:p>
        </p:txBody>
      </p:sp>
      <p:sp>
        <p:nvSpPr>
          <p:cNvPr id="6" name="직사각형 40">
            <a:extLst>
              <a:ext uri="{FF2B5EF4-FFF2-40B4-BE49-F238E27FC236}">
                <a16:creationId xmlns:a16="http://schemas.microsoft.com/office/drawing/2014/main" id="{2B335B94-D394-42A9-9F1C-638C5922F622}"/>
              </a:ext>
            </a:extLst>
          </p:cNvPr>
          <p:cNvSpPr/>
          <p:nvPr/>
        </p:nvSpPr>
        <p:spPr>
          <a:xfrm>
            <a:off x="6152364" y="4334182"/>
            <a:ext cx="641984" cy="3111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19AF7-00DF-47F7-9ED1-C7B117B52B03}"/>
              </a:ext>
            </a:extLst>
          </p:cNvPr>
          <p:cNvSpPr txBox="1"/>
          <p:nvPr/>
        </p:nvSpPr>
        <p:spPr>
          <a:xfrm>
            <a:off x="5879976" y="4314332"/>
            <a:ext cx="7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</a:t>
            </a:r>
            <a:endParaRPr lang="ko-KR" altLang="en-US" b="1" dirty="0"/>
          </a:p>
        </p:txBody>
      </p:sp>
      <p:sp>
        <p:nvSpPr>
          <p:cNvPr id="8" name="직사각형 44">
            <a:extLst>
              <a:ext uri="{FF2B5EF4-FFF2-40B4-BE49-F238E27FC236}">
                <a16:creationId xmlns:a16="http://schemas.microsoft.com/office/drawing/2014/main" id="{F508B8C8-C68E-4BEA-8EBE-E10BDA827D2A}"/>
              </a:ext>
            </a:extLst>
          </p:cNvPr>
          <p:cNvSpPr/>
          <p:nvPr/>
        </p:nvSpPr>
        <p:spPr>
          <a:xfrm>
            <a:off x="7344986" y="2996952"/>
            <a:ext cx="551874" cy="370869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959ED-1FE5-4EBC-8565-EE2EEA28AD5B}"/>
              </a:ext>
            </a:extLst>
          </p:cNvPr>
          <p:cNvSpPr txBox="1"/>
          <p:nvPr/>
        </p:nvSpPr>
        <p:spPr>
          <a:xfrm>
            <a:off x="6975645" y="3010963"/>
            <a:ext cx="7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10" name="이등변 삼각형 47">
            <a:extLst>
              <a:ext uri="{FF2B5EF4-FFF2-40B4-BE49-F238E27FC236}">
                <a16:creationId xmlns:a16="http://schemas.microsoft.com/office/drawing/2014/main" id="{671D3A6F-798B-4AC4-95EE-56AC002044B2}"/>
              </a:ext>
            </a:extLst>
          </p:cNvPr>
          <p:cNvSpPr/>
          <p:nvPr/>
        </p:nvSpPr>
        <p:spPr>
          <a:xfrm rot="18927737">
            <a:off x="7862253" y="3437845"/>
            <a:ext cx="216024" cy="26364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50">
            <a:extLst>
              <a:ext uri="{FF2B5EF4-FFF2-40B4-BE49-F238E27FC236}">
                <a16:creationId xmlns:a16="http://schemas.microsoft.com/office/drawing/2014/main" id="{5C7D0344-BB71-480A-B13F-888CC53DBF58}"/>
              </a:ext>
            </a:extLst>
          </p:cNvPr>
          <p:cNvSpPr/>
          <p:nvPr/>
        </p:nvSpPr>
        <p:spPr>
          <a:xfrm>
            <a:off x="7320879" y="4334182"/>
            <a:ext cx="641984" cy="3111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2EDE2-FC6B-4E02-86AE-B4BA189C4AD7}"/>
              </a:ext>
            </a:extLst>
          </p:cNvPr>
          <p:cNvSpPr txBox="1"/>
          <p:nvPr/>
        </p:nvSpPr>
        <p:spPr>
          <a:xfrm>
            <a:off x="7048491" y="4314332"/>
            <a:ext cx="7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</a:t>
            </a:r>
            <a:endParaRPr lang="ko-KR" altLang="en-US" b="1" dirty="0"/>
          </a:p>
        </p:txBody>
      </p:sp>
      <p:sp>
        <p:nvSpPr>
          <p:cNvPr id="13" name="직사각형 54">
            <a:extLst>
              <a:ext uri="{FF2B5EF4-FFF2-40B4-BE49-F238E27FC236}">
                <a16:creationId xmlns:a16="http://schemas.microsoft.com/office/drawing/2014/main" id="{A1DB0357-D3B0-4FF2-BD56-2990895D48E6}"/>
              </a:ext>
            </a:extLst>
          </p:cNvPr>
          <p:cNvSpPr/>
          <p:nvPr/>
        </p:nvSpPr>
        <p:spPr>
          <a:xfrm>
            <a:off x="8537764" y="4356436"/>
            <a:ext cx="641984" cy="3111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9D051-4723-4E66-AB75-000B66BCE2CB}"/>
              </a:ext>
            </a:extLst>
          </p:cNvPr>
          <p:cNvSpPr txBox="1"/>
          <p:nvPr/>
        </p:nvSpPr>
        <p:spPr>
          <a:xfrm>
            <a:off x="8265376" y="4336586"/>
            <a:ext cx="73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</a:t>
            </a:r>
            <a:endParaRPr lang="ko-KR" altLang="en-US" b="1" dirty="0"/>
          </a:p>
        </p:txBody>
      </p:sp>
      <p:sp>
        <p:nvSpPr>
          <p:cNvPr id="15" name="이등변 삼각형 56">
            <a:extLst>
              <a:ext uri="{FF2B5EF4-FFF2-40B4-BE49-F238E27FC236}">
                <a16:creationId xmlns:a16="http://schemas.microsoft.com/office/drawing/2014/main" id="{D2CDF141-B910-461A-98D3-8D485EAE8BCF}"/>
              </a:ext>
            </a:extLst>
          </p:cNvPr>
          <p:cNvSpPr/>
          <p:nvPr/>
        </p:nvSpPr>
        <p:spPr>
          <a:xfrm>
            <a:off x="7528430" y="3437845"/>
            <a:ext cx="216024" cy="26364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57">
            <a:extLst>
              <a:ext uri="{FF2B5EF4-FFF2-40B4-BE49-F238E27FC236}">
                <a16:creationId xmlns:a16="http://schemas.microsoft.com/office/drawing/2014/main" id="{1EC745E2-7F2E-4249-9793-283BC78026DC}"/>
              </a:ext>
            </a:extLst>
          </p:cNvPr>
          <p:cNvCxnSpPr>
            <a:cxnSpLocks/>
          </p:cNvCxnSpPr>
          <p:nvPr/>
        </p:nvCxnSpPr>
        <p:spPr>
          <a:xfrm flipV="1">
            <a:off x="7641872" y="3628520"/>
            <a:ext cx="0" cy="823831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58">
            <a:extLst>
              <a:ext uri="{FF2B5EF4-FFF2-40B4-BE49-F238E27FC236}">
                <a16:creationId xmlns:a16="http://schemas.microsoft.com/office/drawing/2014/main" id="{10773AAB-BB84-4F7F-93B7-2E1655CA95EE}"/>
              </a:ext>
            </a:extLst>
          </p:cNvPr>
          <p:cNvCxnSpPr>
            <a:cxnSpLocks/>
          </p:cNvCxnSpPr>
          <p:nvPr/>
        </p:nvCxnSpPr>
        <p:spPr>
          <a:xfrm flipV="1">
            <a:off x="6393243" y="3530291"/>
            <a:ext cx="894309" cy="927896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이등변 삼각형 59">
            <a:extLst>
              <a:ext uri="{FF2B5EF4-FFF2-40B4-BE49-F238E27FC236}">
                <a16:creationId xmlns:a16="http://schemas.microsoft.com/office/drawing/2014/main" id="{BD7000A9-5A59-401B-9E72-670160649E79}"/>
              </a:ext>
            </a:extLst>
          </p:cNvPr>
          <p:cNvSpPr/>
          <p:nvPr/>
        </p:nvSpPr>
        <p:spPr>
          <a:xfrm rot="2894398">
            <a:off x="7178793" y="3398205"/>
            <a:ext cx="216024" cy="26364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46">
            <a:extLst>
              <a:ext uri="{FF2B5EF4-FFF2-40B4-BE49-F238E27FC236}">
                <a16:creationId xmlns:a16="http://schemas.microsoft.com/office/drawing/2014/main" id="{F85A9022-EBE8-44A1-87A5-6F7045C128D6}"/>
              </a:ext>
            </a:extLst>
          </p:cNvPr>
          <p:cNvCxnSpPr>
            <a:cxnSpLocks/>
          </p:cNvCxnSpPr>
          <p:nvPr/>
        </p:nvCxnSpPr>
        <p:spPr>
          <a:xfrm flipH="1" flipV="1">
            <a:off x="8088053" y="3672591"/>
            <a:ext cx="741341" cy="750897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7">
            <a:extLst>
              <a:ext uri="{FF2B5EF4-FFF2-40B4-BE49-F238E27FC236}">
                <a16:creationId xmlns:a16="http://schemas.microsoft.com/office/drawing/2014/main" id="{18CA30CA-3950-4309-8B51-647F82E8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055" y="2053382"/>
            <a:ext cx="3578977" cy="2846933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 dirty="0">
                <a:solidFill>
                  <a:srgbClr val="002060"/>
                </a:solidFill>
                <a:latin typeface="+mj-lt"/>
                <a:ea typeface="휴먼매직체" pitchFamily="18" charset="-127"/>
              </a:rPr>
              <a:t>          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a = 10;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*p, *q, *r;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 = q = r = &amp;a;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(“*p = %d\n”, *p);</a:t>
            </a:r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(“*q = %d\n”, *q);</a:t>
            </a:r>
          </a:p>
          <a:p>
            <a:pPr lvl="1"/>
            <a:r>
              <a:rPr lang="en-US" altLang="ko-KR" dirty="0" err="1"/>
              <a:t>printf</a:t>
            </a:r>
            <a:r>
              <a:rPr lang="en-US" altLang="ko-KR" dirty="0"/>
              <a:t>(“*r = %d\n”, *r);</a:t>
            </a:r>
          </a:p>
          <a:p>
            <a:pPr>
              <a:spcBef>
                <a:spcPct val="50000"/>
              </a:spcBef>
            </a:pPr>
            <a:endParaRPr lang="ko-KR" altLang="en-US" sz="1400" dirty="0">
              <a:solidFill>
                <a:srgbClr val="002060"/>
              </a:solidFill>
              <a:latin typeface="+mj-lt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990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45EE-F453-46D7-8172-A5A8C9DB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 연습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8CFA-2325-44C6-AB0A-3271FD83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포인터 연산의 오류 예시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B0E83-BF5F-4108-9CC4-9C3240E7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5F3AA-166E-41BC-9AB1-9334B94E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E66DA-CDC2-43F1-A232-30C7799E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367" y="1889391"/>
            <a:ext cx="6840538" cy="1465263"/>
          </a:xfrm>
          <a:prstGeom prst="rect">
            <a:avLst/>
          </a:prstGeom>
          <a:solidFill>
            <a:schemeClr val="bg1">
              <a:alpha val="30196"/>
            </a:schemeClr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sz="2000" dirty="0" err="1">
                <a:ea typeface="굴림" pitchFamily="50" charset="-127"/>
              </a:rPr>
              <a:t>int</a:t>
            </a:r>
            <a:r>
              <a:rPr lang="en-US" altLang="ko-KR" sz="2000" dirty="0">
                <a:ea typeface="굴림" pitchFamily="50" charset="-127"/>
              </a:rPr>
              <a:t> x, </a:t>
            </a:r>
            <a:r>
              <a:rPr lang="en-US" altLang="ko-KR" sz="2000" dirty="0">
                <a:solidFill>
                  <a:srgbClr val="DA1C5C"/>
                </a:solidFill>
                <a:ea typeface="굴림" pitchFamily="50" charset="-127"/>
              </a:rPr>
              <a:t>*p</a:t>
            </a:r>
            <a:r>
              <a:rPr lang="en-US" altLang="ko-KR" sz="2000" dirty="0">
                <a:ea typeface="굴림" pitchFamily="50" charset="-127"/>
              </a:rPr>
              <a:t>;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2000" dirty="0">
                <a:ea typeface="굴림" pitchFamily="50" charset="-127"/>
              </a:rPr>
              <a:t>	x = 10;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sz="2000" dirty="0">
                <a:solidFill>
                  <a:srgbClr val="DA1C5C"/>
                </a:solidFill>
                <a:ea typeface="굴림" pitchFamily="50" charset="-127"/>
              </a:rPr>
              <a:t>*p</a:t>
            </a:r>
            <a:r>
              <a:rPr lang="en-US" altLang="ko-KR" sz="2000" dirty="0">
                <a:solidFill>
                  <a:srgbClr val="3366FF"/>
                </a:solidFill>
                <a:ea typeface="굴림" pitchFamily="50" charset="-127"/>
              </a:rPr>
              <a:t> </a:t>
            </a:r>
            <a:r>
              <a:rPr lang="en-US" altLang="ko-KR" sz="2000" dirty="0">
                <a:ea typeface="굴림" pitchFamily="50" charset="-127"/>
              </a:rPr>
              <a:t>= x; </a:t>
            </a:r>
          </a:p>
          <a:p>
            <a:pPr>
              <a:lnSpc>
                <a:spcPct val="110000"/>
              </a:lnSpc>
              <a:defRPr/>
            </a:pP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E11D8F-7DEC-4737-A8FB-9DD4DA924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775" y="3811701"/>
            <a:ext cx="6840538" cy="1199975"/>
          </a:xfrm>
          <a:prstGeom prst="rect">
            <a:avLst/>
          </a:prstGeom>
          <a:solidFill>
            <a:schemeClr val="bg1">
              <a:alpha val="30196"/>
            </a:schemeClr>
          </a:solidFill>
          <a:ln w="28575" algn="ctr">
            <a:solidFill>
              <a:schemeClr val="accent2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sz="2000" dirty="0" err="1">
                <a:ea typeface="굴림" pitchFamily="50" charset="-127"/>
              </a:rPr>
              <a:t>int</a:t>
            </a:r>
            <a:r>
              <a:rPr lang="en-US" altLang="ko-KR" sz="2000" dirty="0">
                <a:ea typeface="굴림" pitchFamily="50" charset="-127"/>
              </a:rPr>
              <a:t> x, </a:t>
            </a:r>
            <a:r>
              <a:rPr lang="en-US" altLang="ko-KR" sz="2000" dirty="0">
                <a:solidFill>
                  <a:srgbClr val="DA1C5C"/>
                </a:solidFill>
                <a:ea typeface="굴림" pitchFamily="50" charset="-127"/>
              </a:rPr>
              <a:t>*p</a:t>
            </a:r>
            <a:r>
              <a:rPr lang="en-US" altLang="ko-KR" sz="2000" dirty="0">
                <a:ea typeface="굴림" pitchFamily="50" charset="-127"/>
              </a:rPr>
              <a:t>;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2000" dirty="0">
                <a:ea typeface="굴림" pitchFamily="50" charset="-127"/>
              </a:rPr>
              <a:t>	x = 10;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2000" dirty="0">
                <a:ea typeface="굴림" pitchFamily="50" charset="-127"/>
              </a:rPr>
              <a:t>	</a:t>
            </a:r>
            <a:r>
              <a:rPr lang="en-US" altLang="ko-KR" sz="2000" dirty="0">
                <a:solidFill>
                  <a:srgbClr val="DA1C5C"/>
                </a:solidFill>
                <a:ea typeface="굴림" pitchFamily="50" charset="-127"/>
              </a:rPr>
              <a:t>p</a:t>
            </a:r>
            <a:r>
              <a:rPr lang="en-US" altLang="ko-KR" sz="2000" dirty="0">
                <a:ea typeface="굴림" pitchFamily="50" charset="-127"/>
              </a:rPr>
              <a:t> = x;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22DDA3D4-BAE4-4DDE-ADFF-B349CCE46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796" y="2362053"/>
            <a:ext cx="5513715" cy="7858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Error!!</a:t>
            </a:r>
          </a:p>
          <a:p>
            <a:pPr>
              <a:defRPr/>
            </a:pPr>
            <a:r>
              <a:rPr lang="en-US" altLang="ko-KR" sz="1600" dirty="0">
                <a:latin typeface="휴먼매직체" pitchFamily="18" charset="-127"/>
                <a:ea typeface="휴먼매직체" pitchFamily="18" charset="-127"/>
              </a:rPr>
              <a:t>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포인터 변수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초기화 되지 않아서 값을 저장할 수 없음</a:t>
            </a:r>
            <a:r>
              <a:rPr lang="en-US" altLang="ko-KR" sz="1600" dirty="0"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CD0241B3-11EC-48BA-A29A-7856B1FF13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9923" y="2878179"/>
            <a:ext cx="1084261" cy="1588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F91E8560-E3B0-4CCF-B45B-B607D75EFF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39923" y="4806024"/>
            <a:ext cx="1084262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F306733-C781-4BC1-A2CF-FD3251B9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85" y="4298104"/>
            <a:ext cx="4926584" cy="10491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  <a:latin typeface="휴먼매직체" pitchFamily="18" charset="-127"/>
                <a:ea typeface="휴먼매직체" pitchFamily="18" charset="-127"/>
              </a:rPr>
              <a:t>Error!!</a:t>
            </a:r>
          </a:p>
          <a:p>
            <a:pPr algn="ctr"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포인터 변수에는 </a:t>
            </a:r>
            <a:b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정수형 변수가 가지는 값을 저장할 수 없음</a:t>
            </a:r>
          </a:p>
        </p:txBody>
      </p:sp>
    </p:spTree>
    <p:extLst>
      <p:ext uri="{BB962C8B-B14F-4D97-AF65-F5344CB8AC3E}">
        <p14:creationId xmlns:p14="http://schemas.microsoft.com/office/powerpoint/2010/main" val="34205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E861-59DB-44C7-B83E-A602D689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배열과 포인터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B402-A72E-4706-B1B8-5FBC5038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이름은 포인터 변수와 같은 역할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D8CCC-5797-4F83-9F46-8C25FABD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BFCF2-C1D7-4334-B5FE-F652DA4A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49E39E-1DCD-4255-9464-1574ABC3A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2714" y="1923206"/>
            <a:ext cx="1252537" cy="3213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altLang="ko-KR" sz="1600" dirty="0">
                <a:latin typeface="Arial" charset="0"/>
                <a:ea typeface="맑은 고딕" pitchFamily="50" charset="-127"/>
              </a:rPr>
              <a:t>p =&amp;list[1];</a:t>
            </a:r>
          </a:p>
        </p:txBody>
      </p:sp>
      <p:graphicFrame>
        <p:nvGraphicFramePr>
          <p:cNvPr id="7" name="Group 83">
            <a:extLst>
              <a:ext uri="{FF2B5EF4-FFF2-40B4-BE49-F238E27FC236}">
                <a16:creationId xmlns:a16="http://schemas.microsoft.com/office/drawing/2014/main" id="{5218ADC2-D654-4AED-A297-407165357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13339"/>
              </p:ext>
            </p:extLst>
          </p:nvPr>
        </p:nvGraphicFramePr>
        <p:xfrm>
          <a:off x="5555457" y="2381687"/>
          <a:ext cx="1081087" cy="295751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4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39">
            <a:extLst>
              <a:ext uri="{FF2B5EF4-FFF2-40B4-BE49-F238E27FC236}">
                <a16:creationId xmlns:a16="http://schemas.microsoft.com/office/drawing/2014/main" id="{2466DD0C-60D1-4100-AB8C-66440B5BB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318" y="2310250"/>
            <a:ext cx="8318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/>
              <a:t>1000</a:t>
            </a:r>
            <a:br>
              <a:rPr lang="en-US" altLang="ko-KR" sz="1600" dirty="0"/>
            </a:br>
            <a:r>
              <a:rPr lang="en-US" altLang="ko-KR" sz="1600" dirty="0"/>
              <a:t>&amp;list[0]</a:t>
            </a:r>
          </a:p>
        </p:txBody>
      </p:sp>
      <p:sp>
        <p:nvSpPr>
          <p:cNvPr id="9" name="Text Box 40">
            <a:extLst>
              <a:ext uri="{FF2B5EF4-FFF2-40B4-BE49-F238E27FC236}">
                <a16:creationId xmlns:a16="http://schemas.microsoft.com/office/drawing/2014/main" id="{9C8E59D1-95DE-4AD9-A481-EA7560F97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318" y="3102412"/>
            <a:ext cx="8318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/>
              <a:t>1008</a:t>
            </a:r>
            <a:br>
              <a:rPr lang="en-US" altLang="ko-KR" sz="1600"/>
            </a:br>
            <a:r>
              <a:rPr lang="en-US" altLang="ko-KR" sz="1600"/>
              <a:t>&amp;list[1]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CDE9C0DF-3DBC-4A2B-AF1A-7985457FF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318" y="3966012"/>
            <a:ext cx="8318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/>
              <a:t>1016</a:t>
            </a:r>
            <a:br>
              <a:rPr lang="en-US" altLang="ko-KR" sz="1600"/>
            </a:br>
            <a:r>
              <a:rPr lang="en-US" altLang="ko-KR" sz="1600"/>
              <a:t>&amp;list[2]</a:t>
            </a:r>
          </a:p>
        </p:txBody>
      </p:sp>
      <p:sp>
        <p:nvSpPr>
          <p:cNvPr id="11" name="Text Box 45">
            <a:extLst>
              <a:ext uri="{FF2B5EF4-FFF2-40B4-BE49-F238E27FC236}">
                <a16:creationId xmlns:a16="http://schemas.microsoft.com/office/drawing/2014/main" id="{4BFC4BDE-B167-465E-8776-340642513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318" y="4758175"/>
            <a:ext cx="8318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/>
              <a:t>1024</a:t>
            </a:r>
            <a:br>
              <a:rPr lang="en-US" altLang="ko-KR" sz="1600"/>
            </a:br>
            <a:endParaRPr lang="en-US" altLang="ko-KR" sz="1600"/>
          </a:p>
        </p:txBody>
      </p:sp>
      <p:sp>
        <p:nvSpPr>
          <p:cNvPr id="12" name="Text Box 49">
            <a:extLst>
              <a:ext uri="{FF2B5EF4-FFF2-40B4-BE49-F238E27FC236}">
                <a16:creationId xmlns:a16="http://schemas.microsoft.com/office/drawing/2014/main" id="{E8077983-007F-4CB8-81FD-415705A23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544" y="2526149"/>
            <a:ext cx="12239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/>
              <a:t>list[0]</a:t>
            </a: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610E9ECA-E1D9-47ED-85E2-B916E792E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544" y="3318311"/>
            <a:ext cx="12239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/>
              <a:t>list[1]</a:t>
            </a:r>
          </a:p>
        </p:txBody>
      </p:sp>
      <p:sp>
        <p:nvSpPr>
          <p:cNvPr id="14" name="Text Box 51">
            <a:extLst>
              <a:ext uri="{FF2B5EF4-FFF2-40B4-BE49-F238E27FC236}">
                <a16:creationId xmlns:a16="http://schemas.microsoft.com/office/drawing/2014/main" id="{258B2CD0-27AF-486B-AEA7-85E40F70E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544" y="4110474"/>
            <a:ext cx="12239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/>
              <a:t>list[2]</a:t>
            </a:r>
          </a:p>
        </p:txBody>
      </p:sp>
      <p:sp>
        <p:nvSpPr>
          <p:cNvPr id="15" name="Text Box 52">
            <a:extLst>
              <a:ext uri="{FF2B5EF4-FFF2-40B4-BE49-F238E27FC236}">
                <a16:creationId xmlns:a16="http://schemas.microsoft.com/office/drawing/2014/main" id="{23194436-BFBD-4C03-BE06-C751A583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544" y="4831199"/>
            <a:ext cx="12239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latin typeface="Arial" charset="0"/>
              </a:rPr>
              <a:t>p</a:t>
            </a:r>
          </a:p>
        </p:txBody>
      </p:sp>
      <p:graphicFrame>
        <p:nvGraphicFramePr>
          <p:cNvPr id="16" name="Group 84">
            <a:extLst>
              <a:ext uri="{FF2B5EF4-FFF2-40B4-BE49-F238E27FC236}">
                <a16:creationId xmlns:a16="http://schemas.microsoft.com/office/drawing/2014/main" id="{8242DA26-9EC8-4A15-8EA2-8E39F546F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84156"/>
              </p:ext>
            </p:extLst>
          </p:nvPr>
        </p:nvGraphicFramePr>
        <p:xfrm>
          <a:off x="7717632" y="2381687"/>
          <a:ext cx="1081087" cy="295751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2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4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 Box 75">
            <a:extLst>
              <a:ext uri="{FF2B5EF4-FFF2-40B4-BE49-F238E27FC236}">
                <a16:creationId xmlns:a16="http://schemas.microsoft.com/office/drawing/2014/main" id="{849C5228-15BA-43C0-8800-86B1C0C1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53" y="2601068"/>
            <a:ext cx="12239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/>
              <a:t>list[0]</a:t>
            </a:r>
          </a:p>
        </p:txBody>
      </p:sp>
      <p:sp>
        <p:nvSpPr>
          <p:cNvPr id="18" name="Text Box 76">
            <a:extLst>
              <a:ext uri="{FF2B5EF4-FFF2-40B4-BE49-F238E27FC236}">
                <a16:creationId xmlns:a16="http://schemas.microsoft.com/office/drawing/2014/main" id="{87ACAB3F-EFB3-4498-835B-D4235BF5B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53" y="3371271"/>
            <a:ext cx="12239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/>
              <a:t>list[1]</a:t>
            </a:r>
          </a:p>
        </p:txBody>
      </p:sp>
      <p:sp>
        <p:nvSpPr>
          <p:cNvPr id="19" name="Text Box 77">
            <a:extLst>
              <a:ext uri="{FF2B5EF4-FFF2-40B4-BE49-F238E27FC236}">
                <a16:creationId xmlns:a16="http://schemas.microsoft.com/office/drawing/2014/main" id="{99C035CD-403F-4A77-9CF7-645B42642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9288" y="4191623"/>
            <a:ext cx="12239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/>
              <a:t>list[2]</a:t>
            </a:r>
          </a:p>
        </p:txBody>
      </p:sp>
      <p:sp>
        <p:nvSpPr>
          <p:cNvPr id="20" name="Text Box 78">
            <a:extLst>
              <a:ext uri="{FF2B5EF4-FFF2-40B4-BE49-F238E27FC236}">
                <a16:creationId xmlns:a16="http://schemas.microsoft.com/office/drawing/2014/main" id="{30B4BC55-EE66-44DB-BA67-8FA354175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816" y="4878825"/>
            <a:ext cx="12239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dirty="0">
                <a:latin typeface="Arial" charset="0"/>
              </a:rPr>
              <a:t>p</a:t>
            </a:r>
          </a:p>
        </p:txBody>
      </p:sp>
      <p:sp>
        <p:nvSpPr>
          <p:cNvPr id="21" name="직사각형 23">
            <a:extLst>
              <a:ext uri="{FF2B5EF4-FFF2-40B4-BE49-F238E27FC236}">
                <a16:creationId xmlns:a16="http://schemas.microsoft.com/office/drawing/2014/main" id="{84E37321-91DF-413C-84D7-43F9F2AAA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491" y="2229287"/>
            <a:ext cx="2313998" cy="929485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[Ex]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double list[3], *p;</a:t>
            </a:r>
          </a:p>
          <a:p>
            <a:pPr eaLnBrk="0" hangingPunct="0">
              <a:spcBef>
                <a:spcPct val="20000"/>
              </a:spcBef>
            </a:pPr>
            <a:endParaRPr lang="en-US" altLang="ko-KR" sz="1600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22" name="구부러진 연결선 29">
            <a:extLst>
              <a:ext uri="{FF2B5EF4-FFF2-40B4-BE49-F238E27FC236}">
                <a16:creationId xmlns:a16="http://schemas.microsoft.com/office/drawing/2014/main" id="{EECE0CB0-58E9-4173-B669-EBD31BE0F47E}"/>
              </a:ext>
            </a:extLst>
          </p:cNvPr>
          <p:cNvCxnSpPr>
            <a:stCxn id="15" idx="1"/>
            <a:endCxn id="12" idx="1"/>
          </p:cNvCxnSpPr>
          <p:nvPr/>
        </p:nvCxnSpPr>
        <p:spPr>
          <a:xfrm rot="10800000">
            <a:off x="6636543" y="2694424"/>
            <a:ext cx="1588" cy="2305050"/>
          </a:xfrm>
          <a:prstGeom prst="curvedConnector3">
            <a:avLst>
              <a:gd name="adj1" fmla="val -49202471"/>
            </a:avLst>
          </a:prstGeom>
          <a:ln w="28575">
            <a:solidFill>
              <a:srgbClr val="333399">
                <a:alpha val="50196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대괄호 30">
            <a:extLst>
              <a:ext uri="{FF2B5EF4-FFF2-40B4-BE49-F238E27FC236}">
                <a16:creationId xmlns:a16="http://schemas.microsoft.com/office/drawing/2014/main" id="{F5C675A3-B9A6-4A65-B6A9-14EBD1DD8FD6}"/>
              </a:ext>
            </a:extLst>
          </p:cNvPr>
          <p:cNvSpPr/>
          <p:nvPr/>
        </p:nvSpPr>
        <p:spPr>
          <a:xfrm>
            <a:off x="8870155" y="3286151"/>
            <a:ext cx="708948" cy="1762536"/>
          </a:xfrm>
          <a:prstGeom prst="rightBracket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10B5D7BB-FB38-49E6-8737-6A7968A7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731" y="1910199"/>
            <a:ext cx="1252537" cy="3384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/>
            <a:r>
              <a:rPr lang="en-US" altLang="ko-KR" sz="1600" dirty="0">
                <a:latin typeface="Arial" charset="0"/>
                <a:ea typeface="맑은 고딕" pitchFamily="50" charset="-127"/>
              </a:rPr>
              <a:t>p =list;</a:t>
            </a:r>
          </a:p>
        </p:txBody>
      </p:sp>
      <p:sp>
        <p:nvSpPr>
          <p:cNvPr id="25" name="타원 7">
            <a:extLst>
              <a:ext uri="{FF2B5EF4-FFF2-40B4-BE49-F238E27FC236}">
                <a16:creationId xmlns:a16="http://schemas.microsoft.com/office/drawing/2014/main" id="{CFFF4611-FC54-4046-8758-1008A1E10B9E}"/>
              </a:ext>
            </a:extLst>
          </p:cNvPr>
          <p:cNvSpPr/>
          <p:nvPr/>
        </p:nvSpPr>
        <p:spPr>
          <a:xfrm>
            <a:off x="1641078" y="3519924"/>
            <a:ext cx="2444826" cy="8921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" charset="0"/>
                <a:ea typeface="맑은 고딕" pitchFamily="50" charset="-127"/>
              </a:rPr>
              <a:t>p =&amp;list[0];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Arial" charset="0"/>
                <a:ea typeface="맑은 고딕" pitchFamily="50" charset="-127"/>
              </a:rPr>
              <a:t>와 같다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꺾인 연결선 9">
            <a:extLst>
              <a:ext uri="{FF2B5EF4-FFF2-40B4-BE49-F238E27FC236}">
                <a16:creationId xmlns:a16="http://schemas.microsoft.com/office/drawing/2014/main" id="{C26905E0-939E-48C7-A103-C23A331E16DF}"/>
              </a:ext>
            </a:extLst>
          </p:cNvPr>
          <p:cNvCxnSpPr>
            <a:stCxn id="25" idx="6"/>
            <a:endCxn id="24" idx="1"/>
          </p:cNvCxnSpPr>
          <p:nvPr/>
        </p:nvCxnSpPr>
        <p:spPr>
          <a:xfrm flipV="1">
            <a:off x="4085904" y="2079411"/>
            <a:ext cx="1383827" cy="18866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8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8" grpId="0"/>
      <p:bldP spid="19" grpId="0"/>
      <p:bldP spid="20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3F81-FFEC-4D0E-ACBE-E47C1C04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배열의 선언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FF821-6C10-4DA6-85C6-DB6577CE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087BA-B7FA-4756-BE31-819DDD54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B6DDC7-D21E-4CED-8C38-E9CAD0CED07A}"/>
              </a:ext>
            </a:extLst>
          </p:cNvPr>
          <p:cNvSpPr/>
          <p:nvPr/>
        </p:nvSpPr>
        <p:spPr>
          <a:xfrm>
            <a:off x="1152878" y="145020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arr1[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B49F9-4F8D-4270-8BDB-CFB6769D6C37}"/>
              </a:ext>
            </a:extLst>
          </p:cNvPr>
          <p:cNvSpPr txBox="1"/>
          <p:nvPr/>
        </p:nvSpPr>
        <p:spPr>
          <a:xfrm>
            <a:off x="3306573" y="1450203"/>
            <a:ext cx="5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크기가 </a:t>
            </a:r>
            <a:r>
              <a:rPr lang="en-US" altLang="ko-KR" dirty="0"/>
              <a:t>7</a:t>
            </a:r>
            <a:r>
              <a:rPr lang="ko-KR" altLang="en-US" dirty="0"/>
              <a:t>인 정수형 </a:t>
            </a:r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/>
              <a:t>arr1</a:t>
            </a:r>
            <a:endParaRPr lang="en-US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7FBBEB4-E9B1-4DCF-89EC-9F7BA044E7F8}"/>
              </a:ext>
            </a:extLst>
          </p:cNvPr>
          <p:cNvGrpSpPr/>
          <p:nvPr/>
        </p:nvGrpSpPr>
        <p:grpSpPr>
          <a:xfrm>
            <a:off x="7260614" y="1141821"/>
            <a:ext cx="2412563" cy="1201813"/>
            <a:chOff x="7260614" y="1141821"/>
            <a:chExt cx="2412563" cy="1201813"/>
          </a:xfrm>
        </p:grpSpPr>
        <p:sp>
          <p:nvSpPr>
            <p:cNvPr id="9" name="직사각형 19">
              <a:extLst>
                <a:ext uri="{FF2B5EF4-FFF2-40B4-BE49-F238E27FC236}">
                  <a16:creationId xmlns:a16="http://schemas.microsoft.com/office/drawing/2014/main" id="{518D62A2-BDD3-426E-B456-798FB48C7717}"/>
                </a:ext>
              </a:extLst>
            </p:cNvPr>
            <p:cNvSpPr/>
            <p:nvPr/>
          </p:nvSpPr>
          <p:spPr>
            <a:xfrm>
              <a:off x="7605571" y="1600975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[1]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0" name="직사각형 20">
              <a:extLst>
                <a:ext uri="{FF2B5EF4-FFF2-40B4-BE49-F238E27FC236}">
                  <a16:creationId xmlns:a16="http://schemas.microsoft.com/office/drawing/2014/main" id="{9ADD9815-C68A-4B0A-851E-F05CF335BA51}"/>
                </a:ext>
              </a:extLst>
            </p:cNvPr>
            <p:cNvSpPr/>
            <p:nvPr/>
          </p:nvSpPr>
          <p:spPr>
            <a:xfrm>
              <a:off x="7954212" y="1600976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[2]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1" name="직사각형 21">
              <a:extLst>
                <a:ext uri="{FF2B5EF4-FFF2-40B4-BE49-F238E27FC236}">
                  <a16:creationId xmlns:a16="http://schemas.microsoft.com/office/drawing/2014/main" id="{ED9AB2F5-92EE-43A3-A044-344B111F2864}"/>
                </a:ext>
              </a:extLst>
            </p:cNvPr>
            <p:cNvSpPr/>
            <p:nvPr/>
          </p:nvSpPr>
          <p:spPr>
            <a:xfrm>
              <a:off x="8302853" y="1600976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[3]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2" name="직사각형 22">
              <a:extLst>
                <a:ext uri="{FF2B5EF4-FFF2-40B4-BE49-F238E27FC236}">
                  <a16:creationId xmlns:a16="http://schemas.microsoft.com/office/drawing/2014/main" id="{C43BF66C-2A98-4C34-A60C-B2BF292AF39E}"/>
                </a:ext>
              </a:extLst>
            </p:cNvPr>
            <p:cNvSpPr/>
            <p:nvPr/>
          </p:nvSpPr>
          <p:spPr>
            <a:xfrm>
              <a:off x="8656085" y="1600976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[4]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3" name="직사각형 23">
              <a:extLst>
                <a:ext uri="{FF2B5EF4-FFF2-40B4-BE49-F238E27FC236}">
                  <a16:creationId xmlns:a16="http://schemas.microsoft.com/office/drawing/2014/main" id="{B80AFD7B-4EBF-45BC-B683-D4FE674C84D1}"/>
                </a:ext>
              </a:extLst>
            </p:cNvPr>
            <p:cNvSpPr/>
            <p:nvPr/>
          </p:nvSpPr>
          <p:spPr>
            <a:xfrm>
              <a:off x="8998941" y="1600976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[5]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4" name="직사각형 24">
              <a:extLst>
                <a:ext uri="{FF2B5EF4-FFF2-40B4-BE49-F238E27FC236}">
                  <a16:creationId xmlns:a16="http://schemas.microsoft.com/office/drawing/2014/main" id="{8C0A49FE-D761-4B31-99EF-7BB5B9F7098C}"/>
                </a:ext>
              </a:extLst>
            </p:cNvPr>
            <p:cNvSpPr/>
            <p:nvPr/>
          </p:nvSpPr>
          <p:spPr>
            <a:xfrm>
              <a:off x="9340825" y="1600976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[6]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7" name="직사각형 27">
              <a:extLst>
                <a:ext uri="{FF2B5EF4-FFF2-40B4-BE49-F238E27FC236}">
                  <a16:creationId xmlns:a16="http://schemas.microsoft.com/office/drawing/2014/main" id="{B09D177E-ABE3-4CF8-AABE-B0C452E39256}"/>
                </a:ext>
              </a:extLst>
            </p:cNvPr>
            <p:cNvSpPr/>
            <p:nvPr/>
          </p:nvSpPr>
          <p:spPr>
            <a:xfrm>
              <a:off x="7260614" y="1600975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[0]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8" name="직사각형 8">
              <a:extLst>
                <a:ext uri="{FF2B5EF4-FFF2-40B4-BE49-F238E27FC236}">
                  <a16:creationId xmlns:a16="http://schemas.microsoft.com/office/drawing/2014/main" id="{2AC790D0-A6B2-4C1B-8130-72FA0A433C70}"/>
                </a:ext>
              </a:extLst>
            </p:cNvPr>
            <p:cNvSpPr/>
            <p:nvPr/>
          </p:nvSpPr>
          <p:spPr>
            <a:xfrm>
              <a:off x="7260614" y="1141823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	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9" name="직사각형 9">
              <a:extLst>
                <a:ext uri="{FF2B5EF4-FFF2-40B4-BE49-F238E27FC236}">
                  <a16:creationId xmlns:a16="http://schemas.microsoft.com/office/drawing/2014/main" id="{111DF2E9-C2FD-499E-888E-8F0191F1B6B5}"/>
                </a:ext>
              </a:extLst>
            </p:cNvPr>
            <p:cNvSpPr/>
            <p:nvPr/>
          </p:nvSpPr>
          <p:spPr>
            <a:xfrm>
              <a:off x="7605571" y="1141822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20" name="직사각형 10">
              <a:extLst>
                <a:ext uri="{FF2B5EF4-FFF2-40B4-BE49-F238E27FC236}">
                  <a16:creationId xmlns:a16="http://schemas.microsoft.com/office/drawing/2014/main" id="{9C77DE2A-7FD5-4C1B-93E6-85E65F0F1AE8}"/>
                </a:ext>
              </a:extLst>
            </p:cNvPr>
            <p:cNvSpPr/>
            <p:nvPr/>
          </p:nvSpPr>
          <p:spPr>
            <a:xfrm>
              <a:off x="7954212" y="1141821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21" name="직사각형 11">
              <a:extLst>
                <a:ext uri="{FF2B5EF4-FFF2-40B4-BE49-F238E27FC236}">
                  <a16:creationId xmlns:a16="http://schemas.microsoft.com/office/drawing/2014/main" id="{A5B61D36-EDA8-45FC-9074-ECD90D68CB8A}"/>
                </a:ext>
              </a:extLst>
            </p:cNvPr>
            <p:cNvSpPr/>
            <p:nvPr/>
          </p:nvSpPr>
          <p:spPr>
            <a:xfrm>
              <a:off x="8302853" y="1141821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22" name="직사각형 12">
              <a:extLst>
                <a:ext uri="{FF2B5EF4-FFF2-40B4-BE49-F238E27FC236}">
                  <a16:creationId xmlns:a16="http://schemas.microsoft.com/office/drawing/2014/main" id="{C1C9FDCB-C333-42B6-B266-7F04D4669F7E}"/>
                </a:ext>
              </a:extLst>
            </p:cNvPr>
            <p:cNvSpPr/>
            <p:nvPr/>
          </p:nvSpPr>
          <p:spPr>
            <a:xfrm>
              <a:off x="8656085" y="1141821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3" name="직사각형 13">
              <a:extLst>
                <a:ext uri="{FF2B5EF4-FFF2-40B4-BE49-F238E27FC236}">
                  <a16:creationId xmlns:a16="http://schemas.microsoft.com/office/drawing/2014/main" id="{B58A3289-8042-4162-ACFF-E878D886D9CA}"/>
                </a:ext>
              </a:extLst>
            </p:cNvPr>
            <p:cNvSpPr/>
            <p:nvPr/>
          </p:nvSpPr>
          <p:spPr>
            <a:xfrm>
              <a:off x="8998941" y="1141821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rgbClr val="FF0000"/>
                  </a:solidFill>
                </a:ln>
                <a:latin typeface="+mj-lt"/>
              </a:endParaRPr>
            </a:p>
          </p:txBody>
        </p:sp>
        <p:sp>
          <p:nvSpPr>
            <p:cNvPr id="24" name="직사각형 14">
              <a:extLst>
                <a:ext uri="{FF2B5EF4-FFF2-40B4-BE49-F238E27FC236}">
                  <a16:creationId xmlns:a16="http://schemas.microsoft.com/office/drawing/2014/main" id="{A78A8F43-C9FE-4309-A437-3278A862E33B}"/>
                </a:ext>
              </a:extLst>
            </p:cNvPr>
            <p:cNvSpPr/>
            <p:nvPr/>
          </p:nvSpPr>
          <p:spPr>
            <a:xfrm>
              <a:off x="9340825" y="1141821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EA74B3-75E6-40D3-AC01-F1C772BC253E}"/>
                </a:ext>
              </a:extLst>
            </p:cNvPr>
            <p:cNvSpPr txBox="1"/>
            <p:nvPr/>
          </p:nvSpPr>
          <p:spPr>
            <a:xfrm>
              <a:off x="8333924" y="1974302"/>
              <a:ext cx="1079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arr1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F693286-4C16-455A-BA83-08731BD3F13D}"/>
              </a:ext>
            </a:extLst>
          </p:cNvPr>
          <p:cNvSpPr/>
          <p:nvPr/>
        </p:nvSpPr>
        <p:spPr>
          <a:xfrm>
            <a:off x="1105932" y="257695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gpa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F19D93-0540-43A6-AE84-1A16D1BF9DCE}"/>
              </a:ext>
            </a:extLst>
          </p:cNvPr>
          <p:cNvSpPr txBox="1"/>
          <p:nvPr/>
        </p:nvSpPr>
        <p:spPr>
          <a:xfrm>
            <a:off x="3063519" y="2593000"/>
            <a:ext cx="5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크기가 </a:t>
            </a:r>
            <a:r>
              <a:rPr lang="en-US" altLang="ko-KR" dirty="0"/>
              <a:t>10</a:t>
            </a:r>
            <a:r>
              <a:rPr lang="ko-KR" altLang="en-US" dirty="0"/>
              <a:t>인 </a:t>
            </a:r>
            <a:r>
              <a:rPr lang="en-US" altLang="ko-KR" dirty="0"/>
              <a:t>float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 err="1"/>
              <a:t>gpa</a:t>
            </a:r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F05CFB5-F75F-4A5B-BA82-A9ECF0D6272A}"/>
              </a:ext>
            </a:extLst>
          </p:cNvPr>
          <p:cNvGrpSpPr/>
          <p:nvPr/>
        </p:nvGrpSpPr>
        <p:grpSpPr>
          <a:xfrm>
            <a:off x="7096305" y="2576387"/>
            <a:ext cx="3451911" cy="1160079"/>
            <a:chOff x="7096305" y="2576387"/>
            <a:chExt cx="3451911" cy="1160079"/>
          </a:xfrm>
        </p:grpSpPr>
        <p:grpSp>
          <p:nvGrpSpPr>
            <p:cNvPr id="33" name="그룹 49">
              <a:extLst>
                <a:ext uri="{FF2B5EF4-FFF2-40B4-BE49-F238E27FC236}">
                  <a16:creationId xmlns:a16="http://schemas.microsoft.com/office/drawing/2014/main" id="{589657C0-8490-4C22-9A70-F89A1AF52CEC}"/>
                </a:ext>
              </a:extLst>
            </p:cNvPr>
            <p:cNvGrpSpPr/>
            <p:nvPr/>
          </p:nvGrpSpPr>
          <p:grpSpPr>
            <a:xfrm>
              <a:off x="7096305" y="2576387"/>
              <a:ext cx="3110027" cy="1017149"/>
              <a:chOff x="4465678" y="2780926"/>
              <a:chExt cx="3110027" cy="1017149"/>
            </a:xfrm>
          </p:grpSpPr>
          <p:sp>
            <p:nvSpPr>
              <p:cNvPr id="36" name="직사각형 50">
                <a:extLst>
                  <a:ext uri="{FF2B5EF4-FFF2-40B4-BE49-F238E27FC236}">
                    <a16:creationId xmlns:a16="http://schemas.microsoft.com/office/drawing/2014/main" id="{4E43A1CA-1EDF-4D0A-A946-3AE9B79B94D1}"/>
                  </a:ext>
                </a:extLst>
              </p:cNvPr>
              <p:cNvSpPr/>
              <p:nvPr/>
            </p:nvSpPr>
            <p:spPr>
              <a:xfrm>
                <a:off x="4810635" y="3240081"/>
                <a:ext cx="332352" cy="5579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rPr>
                  <a:t>[1]</a:t>
                </a:r>
                <a:endParaRPr lang="ko-KR" altLang="en-US" sz="1400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37" name="직사각형 51">
                <a:extLst>
                  <a:ext uri="{FF2B5EF4-FFF2-40B4-BE49-F238E27FC236}">
                    <a16:creationId xmlns:a16="http://schemas.microsoft.com/office/drawing/2014/main" id="{D2B970CD-13FB-40EB-841B-DE1D6BA61ABA}"/>
                  </a:ext>
                </a:extLst>
              </p:cNvPr>
              <p:cNvSpPr/>
              <p:nvPr/>
            </p:nvSpPr>
            <p:spPr>
              <a:xfrm>
                <a:off x="5159276" y="3240082"/>
                <a:ext cx="332352" cy="5579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rPr>
                  <a:t>[2]</a:t>
                </a:r>
                <a:endParaRPr lang="ko-KR" altLang="en-US" sz="1400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38" name="직사각형 52">
                <a:extLst>
                  <a:ext uri="{FF2B5EF4-FFF2-40B4-BE49-F238E27FC236}">
                    <a16:creationId xmlns:a16="http://schemas.microsoft.com/office/drawing/2014/main" id="{2AE7AACC-0FAB-43B8-9C02-F7DA44B0813E}"/>
                  </a:ext>
                </a:extLst>
              </p:cNvPr>
              <p:cNvSpPr/>
              <p:nvPr/>
            </p:nvSpPr>
            <p:spPr>
              <a:xfrm>
                <a:off x="5507917" y="3240082"/>
                <a:ext cx="332352" cy="5579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rPr>
                  <a:t>[3]</a:t>
                </a:r>
                <a:endParaRPr lang="ko-KR" altLang="en-US" sz="1400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39" name="직사각형 53">
                <a:extLst>
                  <a:ext uri="{FF2B5EF4-FFF2-40B4-BE49-F238E27FC236}">
                    <a16:creationId xmlns:a16="http://schemas.microsoft.com/office/drawing/2014/main" id="{99634235-61F0-46C3-844E-19D3C3A0E3B6}"/>
                  </a:ext>
                </a:extLst>
              </p:cNvPr>
              <p:cNvSpPr/>
              <p:nvPr/>
            </p:nvSpPr>
            <p:spPr>
              <a:xfrm>
                <a:off x="5861149" y="3240082"/>
                <a:ext cx="332352" cy="5579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rPr>
                  <a:t>[4]</a:t>
                </a:r>
                <a:endParaRPr lang="ko-KR" altLang="en-US" sz="1400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40" name="직사각형 54">
                <a:extLst>
                  <a:ext uri="{FF2B5EF4-FFF2-40B4-BE49-F238E27FC236}">
                    <a16:creationId xmlns:a16="http://schemas.microsoft.com/office/drawing/2014/main" id="{EAC2FA2D-D97B-4265-B0AC-17AD7E20CFCA}"/>
                  </a:ext>
                </a:extLst>
              </p:cNvPr>
              <p:cNvSpPr/>
              <p:nvPr/>
            </p:nvSpPr>
            <p:spPr>
              <a:xfrm>
                <a:off x="6204005" y="3240082"/>
                <a:ext cx="332352" cy="5579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rPr>
                  <a:t>[5]</a:t>
                </a:r>
                <a:endParaRPr lang="ko-KR" altLang="en-US" sz="1400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41" name="직사각형 55">
                <a:extLst>
                  <a:ext uri="{FF2B5EF4-FFF2-40B4-BE49-F238E27FC236}">
                    <a16:creationId xmlns:a16="http://schemas.microsoft.com/office/drawing/2014/main" id="{050FDBA0-8DDC-47C7-AE28-B21758551F11}"/>
                  </a:ext>
                </a:extLst>
              </p:cNvPr>
              <p:cNvSpPr/>
              <p:nvPr/>
            </p:nvSpPr>
            <p:spPr>
              <a:xfrm>
                <a:off x="6545889" y="3240082"/>
                <a:ext cx="332352" cy="5579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rPr>
                  <a:t>[6]</a:t>
                </a:r>
                <a:endParaRPr lang="ko-KR" altLang="en-US" sz="1400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42" name="직사각형 56">
                <a:extLst>
                  <a:ext uri="{FF2B5EF4-FFF2-40B4-BE49-F238E27FC236}">
                    <a16:creationId xmlns:a16="http://schemas.microsoft.com/office/drawing/2014/main" id="{69E5D9B1-1AC2-4BF4-BD10-A1D3BE4CE2A8}"/>
                  </a:ext>
                </a:extLst>
              </p:cNvPr>
              <p:cNvSpPr/>
              <p:nvPr/>
            </p:nvSpPr>
            <p:spPr>
              <a:xfrm>
                <a:off x="6900938" y="3240082"/>
                <a:ext cx="332352" cy="5579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rPr>
                  <a:t>[7]</a:t>
                </a:r>
                <a:endParaRPr lang="ko-KR" altLang="en-US" sz="1400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43" name="직사각형 57">
                <a:extLst>
                  <a:ext uri="{FF2B5EF4-FFF2-40B4-BE49-F238E27FC236}">
                    <a16:creationId xmlns:a16="http://schemas.microsoft.com/office/drawing/2014/main" id="{4EBD86BE-9722-43CB-8E50-281DED5C0935}"/>
                  </a:ext>
                </a:extLst>
              </p:cNvPr>
              <p:cNvSpPr/>
              <p:nvPr/>
            </p:nvSpPr>
            <p:spPr>
              <a:xfrm>
                <a:off x="7243353" y="3240081"/>
                <a:ext cx="332352" cy="5579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rPr>
                  <a:t>[8]</a:t>
                </a:r>
                <a:endParaRPr lang="ko-KR" altLang="en-US" sz="1400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44" name="직사각형 58">
                <a:extLst>
                  <a:ext uri="{FF2B5EF4-FFF2-40B4-BE49-F238E27FC236}">
                    <a16:creationId xmlns:a16="http://schemas.microsoft.com/office/drawing/2014/main" id="{3EF9A818-99B9-410C-996C-7B39C4936924}"/>
                  </a:ext>
                </a:extLst>
              </p:cNvPr>
              <p:cNvSpPr/>
              <p:nvPr/>
            </p:nvSpPr>
            <p:spPr>
              <a:xfrm>
                <a:off x="4465678" y="3240081"/>
                <a:ext cx="332352" cy="5579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rPr>
                  <a:t>[0]</a:t>
                </a:r>
                <a:endParaRPr lang="ko-KR" altLang="en-US" sz="1400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45" name="직사각형 59">
                <a:extLst>
                  <a:ext uri="{FF2B5EF4-FFF2-40B4-BE49-F238E27FC236}">
                    <a16:creationId xmlns:a16="http://schemas.microsoft.com/office/drawing/2014/main" id="{19BB8E64-90D3-44B9-B700-7809068C8D7F}"/>
                  </a:ext>
                </a:extLst>
              </p:cNvPr>
              <p:cNvSpPr/>
              <p:nvPr/>
            </p:nvSpPr>
            <p:spPr>
              <a:xfrm>
                <a:off x="4465678" y="2780929"/>
                <a:ext cx="332352" cy="5579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rPr>
                  <a:t>	</a:t>
                </a:r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46" name="직사각형 60">
                <a:extLst>
                  <a:ext uri="{FF2B5EF4-FFF2-40B4-BE49-F238E27FC236}">
                    <a16:creationId xmlns:a16="http://schemas.microsoft.com/office/drawing/2014/main" id="{EBD5C59D-6555-4E37-A58D-E9D2A90944BC}"/>
                  </a:ext>
                </a:extLst>
              </p:cNvPr>
              <p:cNvSpPr/>
              <p:nvPr/>
            </p:nvSpPr>
            <p:spPr>
              <a:xfrm>
                <a:off x="4810635" y="2780928"/>
                <a:ext cx="332352" cy="5579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47" name="직사각형 61">
                <a:extLst>
                  <a:ext uri="{FF2B5EF4-FFF2-40B4-BE49-F238E27FC236}">
                    <a16:creationId xmlns:a16="http://schemas.microsoft.com/office/drawing/2014/main" id="{C6554190-8E61-4D26-9F1D-5A370011B2BA}"/>
                  </a:ext>
                </a:extLst>
              </p:cNvPr>
              <p:cNvSpPr/>
              <p:nvPr/>
            </p:nvSpPr>
            <p:spPr>
              <a:xfrm>
                <a:off x="5159276" y="2780927"/>
                <a:ext cx="332352" cy="5579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48" name="직사각형 62">
                <a:extLst>
                  <a:ext uri="{FF2B5EF4-FFF2-40B4-BE49-F238E27FC236}">
                    <a16:creationId xmlns:a16="http://schemas.microsoft.com/office/drawing/2014/main" id="{94227B16-E980-42CF-914D-12792669037C}"/>
                  </a:ext>
                </a:extLst>
              </p:cNvPr>
              <p:cNvSpPr/>
              <p:nvPr/>
            </p:nvSpPr>
            <p:spPr>
              <a:xfrm>
                <a:off x="5507917" y="2780927"/>
                <a:ext cx="332352" cy="5579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49" name="직사각형 63">
                <a:extLst>
                  <a:ext uri="{FF2B5EF4-FFF2-40B4-BE49-F238E27FC236}">
                    <a16:creationId xmlns:a16="http://schemas.microsoft.com/office/drawing/2014/main" id="{DD2D8A8F-7EF7-455C-A47C-7AD1E0E30A4E}"/>
                  </a:ext>
                </a:extLst>
              </p:cNvPr>
              <p:cNvSpPr/>
              <p:nvPr/>
            </p:nvSpPr>
            <p:spPr>
              <a:xfrm>
                <a:off x="5861149" y="2780927"/>
                <a:ext cx="332352" cy="5579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50" name="직사각형 64">
                <a:extLst>
                  <a:ext uri="{FF2B5EF4-FFF2-40B4-BE49-F238E27FC236}">
                    <a16:creationId xmlns:a16="http://schemas.microsoft.com/office/drawing/2014/main" id="{AFF38F96-4B24-4943-BF38-1CF3875D2804}"/>
                  </a:ext>
                </a:extLst>
              </p:cNvPr>
              <p:cNvSpPr/>
              <p:nvPr/>
            </p:nvSpPr>
            <p:spPr>
              <a:xfrm>
                <a:off x="6204005" y="2780927"/>
                <a:ext cx="332352" cy="5579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rgbClr val="FF0000"/>
                    </a:solidFill>
                  </a:ln>
                  <a:latin typeface="+mj-lt"/>
                </a:endParaRPr>
              </a:p>
            </p:txBody>
          </p:sp>
          <p:sp>
            <p:nvSpPr>
              <p:cNvPr id="51" name="직사각형 65">
                <a:extLst>
                  <a:ext uri="{FF2B5EF4-FFF2-40B4-BE49-F238E27FC236}">
                    <a16:creationId xmlns:a16="http://schemas.microsoft.com/office/drawing/2014/main" id="{5F2349FA-F2EE-439A-9BFC-192640898583}"/>
                  </a:ext>
                </a:extLst>
              </p:cNvPr>
              <p:cNvSpPr/>
              <p:nvPr/>
            </p:nvSpPr>
            <p:spPr>
              <a:xfrm>
                <a:off x="6545889" y="2780927"/>
                <a:ext cx="332352" cy="5579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+mj-lt"/>
                </a:endParaRPr>
              </a:p>
            </p:txBody>
          </p:sp>
          <p:sp>
            <p:nvSpPr>
              <p:cNvPr id="52" name="직사각형 66">
                <a:extLst>
                  <a:ext uri="{FF2B5EF4-FFF2-40B4-BE49-F238E27FC236}">
                    <a16:creationId xmlns:a16="http://schemas.microsoft.com/office/drawing/2014/main" id="{CF4B22E1-DD13-41C3-92B0-38916452A00A}"/>
                  </a:ext>
                </a:extLst>
              </p:cNvPr>
              <p:cNvSpPr/>
              <p:nvPr/>
            </p:nvSpPr>
            <p:spPr>
              <a:xfrm>
                <a:off x="6900938" y="2780927"/>
                <a:ext cx="332352" cy="5579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lt"/>
                </a:endParaRPr>
              </a:p>
            </p:txBody>
          </p:sp>
          <p:sp>
            <p:nvSpPr>
              <p:cNvPr id="53" name="직사각형 67">
                <a:extLst>
                  <a:ext uri="{FF2B5EF4-FFF2-40B4-BE49-F238E27FC236}">
                    <a16:creationId xmlns:a16="http://schemas.microsoft.com/office/drawing/2014/main" id="{493F4EC9-DE71-4CC3-A9A5-57822B0FA5E5}"/>
                  </a:ext>
                </a:extLst>
              </p:cNvPr>
              <p:cNvSpPr/>
              <p:nvPr/>
            </p:nvSpPr>
            <p:spPr>
              <a:xfrm>
                <a:off x="7243353" y="2780926"/>
                <a:ext cx="332352" cy="5579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</p:grpSp>
        <p:sp>
          <p:nvSpPr>
            <p:cNvPr id="34" name="직사각형 68">
              <a:extLst>
                <a:ext uri="{FF2B5EF4-FFF2-40B4-BE49-F238E27FC236}">
                  <a16:creationId xmlns:a16="http://schemas.microsoft.com/office/drawing/2014/main" id="{9A7ECE15-9E52-4764-8A35-4CC2F15B02FC}"/>
                </a:ext>
              </a:extLst>
            </p:cNvPr>
            <p:cNvSpPr/>
            <p:nvPr/>
          </p:nvSpPr>
          <p:spPr>
            <a:xfrm>
              <a:off x="10215864" y="3035542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[9]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35" name="직사각형 69">
              <a:extLst>
                <a:ext uri="{FF2B5EF4-FFF2-40B4-BE49-F238E27FC236}">
                  <a16:creationId xmlns:a16="http://schemas.microsoft.com/office/drawing/2014/main" id="{26168EA6-4D33-4122-B293-B275A45EF199}"/>
                </a:ext>
              </a:extLst>
            </p:cNvPr>
            <p:cNvSpPr/>
            <p:nvPr/>
          </p:nvSpPr>
          <p:spPr>
            <a:xfrm>
              <a:off x="10215864" y="2576387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7B1117-459B-4B98-BB8D-A14FCE79D5E7}"/>
                </a:ext>
              </a:extLst>
            </p:cNvPr>
            <p:cNvSpPr txBox="1"/>
            <p:nvPr/>
          </p:nvSpPr>
          <p:spPr>
            <a:xfrm>
              <a:off x="8635205" y="3367134"/>
              <a:ext cx="1825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gpa</a:t>
              </a:r>
              <a:endParaRPr lang="en-US" dirty="0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52B1502-EDFD-45F3-9834-A80A5494DC03}"/>
              </a:ext>
            </a:extLst>
          </p:cNvPr>
          <p:cNvSpPr/>
          <p:nvPr/>
        </p:nvSpPr>
        <p:spPr>
          <a:xfrm>
            <a:off x="1180675" y="4088948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91109B-893C-439A-8E70-815CF7CA436B}"/>
              </a:ext>
            </a:extLst>
          </p:cNvPr>
          <p:cNvSpPr txBox="1"/>
          <p:nvPr/>
        </p:nvSpPr>
        <p:spPr>
          <a:xfrm>
            <a:off x="3063519" y="4092379"/>
            <a:ext cx="528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크기가 </a:t>
            </a:r>
            <a:r>
              <a:rPr lang="en-US" altLang="ko-KR" dirty="0"/>
              <a:t>40</a:t>
            </a:r>
            <a:r>
              <a:rPr lang="ko-KR" altLang="en-US" dirty="0"/>
              <a:t>인 </a:t>
            </a:r>
            <a:r>
              <a:rPr lang="en-US" altLang="ko-KR" dirty="0"/>
              <a:t>char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/>
              <a:t>name</a:t>
            </a:r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A24067-D9CC-400E-9154-87CBE9B02E97}"/>
              </a:ext>
            </a:extLst>
          </p:cNvPr>
          <p:cNvGrpSpPr/>
          <p:nvPr/>
        </p:nvGrpSpPr>
        <p:grpSpPr>
          <a:xfrm>
            <a:off x="7096305" y="4002386"/>
            <a:ext cx="3560785" cy="1201814"/>
            <a:chOff x="7096305" y="4002386"/>
            <a:chExt cx="3560785" cy="1201814"/>
          </a:xfrm>
        </p:grpSpPr>
        <p:grpSp>
          <p:nvGrpSpPr>
            <p:cNvPr id="60" name="그룹 71">
              <a:extLst>
                <a:ext uri="{FF2B5EF4-FFF2-40B4-BE49-F238E27FC236}">
                  <a16:creationId xmlns:a16="http://schemas.microsoft.com/office/drawing/2014/main" id="{4BA8AA8F-AF29-4E13-A3E0-7D68852CA104}"/>
                </a:ext>
              </a:extLst>
            </p:cNvPr>
            <p:cNvGrpSpPr/>
            <p:nvPr/>
          </p:nvGrpSpPr>
          <p:grpSpPr>
            <a:xfrm>
              <a:off x="7096305" y="4002386"/>
              <a:ext cx="3560785" cy="1043839"/>
              <a:chOff x="4465678" y="4181158"/>
              <a:chExt cx="3560785" cy="1043839"/>
            </a:xfrm>
          </p:grpSpPr>
          <p:grpSp>
            <p:nvGrpSpPr>
              <p:cNvPr id="61" name="그룹 72">
                <a:extLst>
                  <a:ext uri="{FF2B5EF4-FFF2-40B4-BE49-F238E27FC236}">
                    <a16:creationId xmlns:a16="http://schemas.microsoft.com/office/drawing/2014/main" id="{57D298C8-3BA9-4269-BD13-CA503A96A20C}"/>
                  </a:ext>
                </a:extLst>
              </p:cNvPr>
              <p:cNvGrpSpPr/>
              <p:nvPr/>
            </p:nvGrpSpPr>
            <p:grpSpPr>
              <a:xfrm>
                <a:off x="4465678" y="4181158"/>
                <a:ext cx="3187667" cy="1043839"/>
                <a:chOff x="4465678" y="2780926"/>
                <a:chExt cx="3187667" cy="1043839"/>
              </a:xfrm>
            </p:grpSpPr>
            <p:sp>
              <p:nvSpPr>
                <p:cNvPr id="64" name="직사각형 75">
                  <a:extLst>
                    <a:ext uri="{FF2B5EF4-FFF2-40B4-BE49-F238E27FC236}">
                      <a16:creationId xmlns:a16="http://schemas.microsoft.com/office/drawing/2014/main" id="{6B660A38-5E02-479E-9821-658555C013E4}"/>
                    </a:ext>
                  </a:extLst>
                </p:cNvPr>
                <p:cNvSpPr/>
                <p:nvPr/>
              </p:nvSpPr>
              <p:spPr>
                <a:xfrm>
                  <a:off x="4810635" y="3240081"/>
                  <a:ext cx="332352" cy="557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n>
                        <a:solidFill>
                          <a:sysClr val="windowText" lastClr="000000"/>
                        </a:solidFill>
                      </a:ln>
                      <a:latin typeface="+mj-lt"/>
                    </a:rPr>
                    <a:t>[1]</a:t>
                  </a:r>
                  <a:endParaRPr lang="ko-KR" altLang="en-US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endParaRPr>
                </a:p>
              </p:txBody>
            </p:sp>
            <p:sp>
              <p:nvSpPr>
                <p:cNvPr id="65" name="직사각형 76">
                  <a:extLst>
                    <a:ext uri="{FF2B5EF4-FFF2-40B4-BE49-F238E27FC236}">
                      <a16:creationId xmlns:a16="http://schemas.microsoft.com/office/drawing/2014/main" id="{369A0B52-FD4A-467F-ADCA-2E5768E36C35}"/>
                    </a:ext>
                  </a:extLst>
                </p:cNvPr>
                <p:cNvSpPr/>
                <p:nvPr/>
              </p:nvSpPr>
              <p:spPr>
                <a:xfrm>
                  <a:off x="5159276" y="3240082"/>
                  <a:ext cx="332352" cy="557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n>
                        <a:solidFill>
                          <a:sysClr val="windowText" lastClr="000000"/>
                        </a:solidFill>
                      </a:ln>
                      <a:latin typeface="+mj-lt"/>
                    </a:rPr>
                    <a:t>[2]</a:t>
                  </a:r>
                  <a:endParaRPr lang="ko-KR" altLang="en-US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endParaRPr>
                </a:p>
              </p:txBody>
            </p:sp>
            <p:sp>
              <p:nvSpPr>
                <p:cNvPr id="66" name="직사각형 81">
                  <a:extLst>
                    <a:ext uri="{FF2B5EF4-FFF2-40B4-BE49-F238E27FC236}">
                      <a16:creationId xmlns:a16="http://schemas.microsoft.com/office/drawing/2014/main" id="{6701D2FF-7E93-4EFC-BF2F-1999FE2D8293}"/>
                    </a:ext>
                  </a:extLst>
                </p:cNvPr>
                <p:cNvSpPr/>
                <p:nvPr/>
              </p:nvSpPr>
              <p:spPr>
                <a:xfrm>
                  <a:off x="6810106" y="3266772"/>
                  <a:ext cx="470149" cy="557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n>
                        <a:solidFill>
                          <a:sysClr val="windowText" lastClr="000000"/>
                        </a:solidFill>
                      </a:ln>
                      <a:latin typeface="+mj-lt"/>
                    </a:rPr>
                    <a:t>[37]</a:t>
                  </a:r>
                  <a:endParaRPr lang="ko-KR" altLang="en-US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endParaRPr>
                </a:p>
              </p:txBody>
            </p:sp>
            <p:sp>
              <p:nvSpPr>
                <p:cNvPr id="67" name="직사각형 82">
                  <a:extLst>
                    <a:ext uri="{FF2B5EF4-FFF2-40B4-BE49-F238E27FC236}">
                      <a16:creationId xmlns:a16="http://schemas.microsoft.com/office/drawing/2014/main" id="{F003ED3E-BBB7-4D47-ACAD-A5CBC0FD3520}"/>
                    </a:ext>
                  </a:extLst>
                </p:cNvPr>
                <p:cNvSpPr/>
                <p:nvPr/>
              </p:nvSpPr>
              <p:spPr>
                <a:xfrm>
                  <a:off x="7189422" y="3266772"/>
                  <a:ext cx="463923" cy="557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n>
                        <a:solidFill>
                          <a:sysClr val="windowText" lastClr="000000"/>
                        </a:solidFill>
                      </a:ln>
                      <a:latin typeface="+mj-lt"/>
                    </a:rPr>
                    <a:t>[38]</a:t>
                  </a:r>
                  <a:endParaRPr lang="ko-KR" altLang="en-US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endParaRPr>
                </a:p>
              </p:txBody>
            </p:sp>
            <p:sp>
              <p:nvSpPr>
                <p:cNvPr id="68" name="직사각형 83">
                  <a:extLst>
                    <a:ext uri="{FF2B5EF4-FFF2-40B4-BE49-F238E27FC236}">
                      <a16:creationId xmlns:a16="http://schemas.microsoft.com/office/drawing/2014/main" id="{0AA70CEF-F81D-4103-BF2C-3247B6068CF4}"/>
                    </a:ext>
                  </a:extLst>
                </p:cNvPr>
                <p:cNvSpPr/>
                <p:nvPr/>
              </p:nvSpPr>
              <p:spPr>
                <a:xfrm>
                  <a:off x="4465678" y="3240081"/>
                  <a:ext cx="332352" cy="557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n>
                        <a:solidFill>
                          <a:sysClr val="windowText" lastClr="000000"/>
                        </a:solidFill>
                      </a:ln>
                      <a:latin typeface="+mj-lt"/>
                    </a:rPr>
                    <a:t>[0]</a:t>
                  </a:r>
                  <a:endParaRPr lang="ko-KR" altLang="en-US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endParaRPr>
                </a:p>
              </p:txBody>
            </p:sp>
            <p:sp>
              <p:nvSpPr>
                <p:cNvPr id="69" name="직사각형 84">
                  <a:extLst>
                    <a:ext uri="{FF2B5EF4-FFF2-40B4-BE49-F238E27FC236}">
                      <a16:creationId xmlns:a16="http://schemas.microsoft.com/office/drawing/2014/main" id="{7B419E0E-917A-4FC0-B277-3554F98E83EB}"/>
                    </a:ext>
                  </a:extLst>
                </p:cNvPr>
                <p:cNvSpPr/>
                <p:nvPr/>
              </p:nvSpPr>
              <p:spPr>
                <a:xfrm>
                  <a:off x="4465678" y="2780929"/>
                  <a:ext cx="332352" cy="55799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n>
                        <a:solidFill>
                          <a:sysClr val="windowText" lastClr="000000"/>
                        </a:solidFill>
                      </a:ln>
                      <a:latin typeface="+mj-lt"/>
                    </a:rPr>
                    <a:t>	</a:t>
                  </a:r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endParaRPr>
                </a:p>
              </p:txBody>
            </p:sp>
            <p:sp>
              <p:nvSpPr>
                <p:cNvPr id="70" name="직사각형 85">
                  <a:extLst>
                    <a:ext uri="{FF2B5EF4-FFF2-40B4-BE49-F238E27FC236}">
                      <a16:creationId xmlns:a16="http://schemas.microsoft.com/office/drawing/2014/main" id="{DA4893E0-AA40-4729-9355-C95C8DF03DA0}"/>
                    </a:ext>
                  </a:extLst>
                </p:cNvPr>
                <p:cNvSpPr/>
                <p:nvPr/>
              </p:nvSpPr>
              <p:spPr>
                <a:xfrm>
                  <a:off x="4810635" y="2780928"/>
                  <a:ext cx="332352" cy="55799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endParaRPr>
                </a:p>
              </p:txBody>
            </p:sp>
            <p:sp>
              <p:nvSpPr>
                <p:cNvPr id="71" name="직사각형 86">
                  <a:extLst>
                    <a:ext uri="{FF2B5EF4-FFF2-40B4-BE49-F238E27FC236}">
                      <a16:creationId xmlns:a16="http://schemas.microsoft.com/office/drawing/2014/main" id="{01777391-8865-4733-AABB-0982DB98B3E6}"/>
                    </a:ext>
                  </a:extLst>
                </p:cNvPr>
                <p:cNvSpPr/>
                <p:nvPr/>
              </p:nvSpPr>
              <p:spPr>
                <a:xfrm>
                  <a:off x="5159276" y="2780927"/>
                  <a:ext cx="332352" cy="55799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endParaRPr>
                </a:p>
              </p:txBody>
            </p:sp>
            <p:sp>
              <p:nvSpPr>
                <p:cNvPr id="72" name="직사각형 87">
                  <a:extLst>
                    <a:ext uri="{FF2B5EF4-FFF2-40B4-BE49-F238E27FC236}">
                      <a16:creationId xmlns:a16="http://schemas.microsoft.com/office/drawing/2014/main" id="{17B7149F-C124-43AE-B884-0EEB0D399AC3}"/>
                    </a:ext>
                  </a:extLst>
                </p:cNvPr>
                <p:cNvSpPr/>
                <p:nvPr/>
              </p:nvSpPr>
              <p:spPr>
                <a:xfrm>
                  <a:off x="5507917" y="2780927"/>
                  <a:ext cx="332352" cy="557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endParaRPr>
                </a:p>
              </p:txBody>
            </p:sp>
            <p:sp>
              <p:nvSpPr>
                <p:cNvPr id="73" name="직사각형 88">
                  <a:extLst>
                    <a:ext uri="{FF2B5EF4-FFF2-40B4-BE49-F238E27FC236}">
                      <a16:creationId xmlns:a16="http://schemas.microsoft.com/office/drawing/2014/main" id="{EEE14C78-9C5A-4681-A7E8-C7C571ED0B5C}"/>
                    </a:ext>
                  </a:extLst>
                </p:cNvPr>
                <p:cNvSpPr/>
                <p:nvPr/>
              </p:nvSpPr>
              <p:spPr>
                <a:xfrm>
                  <a:off x="5861149" y="2780927"/>
                  <a:ext cx="332352" cy="557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74" name="직사각형 89">
                  <a:extLst>
                    <a:ext uri="{FF2B5EF4-FFF2-40B4-BE49-F238E27FC236}">
                      <a16:creationId xmlns:a16="http://schemas.microsoft.com/office/drawing/2014/main" id="{9553D641-B50C-4B88-8671-BD8838AAE743}"/>
                    </a:ext>
                  </a:extLst>
                </p:cNvPr>
                <p:cNvSpPr/>
                <p:nvPr/>
              </p:nvSpPr>
              <p:spPr>
                <a:xfrm>
                  <a:off x="6204005" y="2780927"/>
                  <a:ext cx="332352" cy="557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rgbClr val="FF0000"/>
                      </a:solidFill>
                    </a:ln>
                    <a:latin typeface="+mj-lt"/>
                  </a:endParaRPr>
                </a:p>
              </p:txBody>
            </p:sp>
            <p:sp>
              <p:nvSpPr>
                <p:cNvPr id="75" name="직사각형 90">
                  <a:extLst>
                    <a:ext uri="{FF2B5EF4-FFF2-40B4-BE49-F238E27FC236}">
                      <a16:creationId xmlns:a16="http://schemas.microsoft.com/office/drawing/2014/main" id="{67F909C5-23EE-406F-93AC-112055C887D1}"/>
                    </a:ext>
                  </a:extLst>
                </p:cNvPr>
                <p:cNvSpPr/>
                <p:nvPr/>
              </p:nvSpPr>
              <p:spPr>
                <a:xfrm>
                  <a:off x="6545889" y="2780927"/>
                  <a:ext cx="332352" cy="5579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sp>
              <p:nvSpPr>
                <p:cNvPr id="76" name="직사각형 91">
                  <a:extLst>
                    <a:ext uri="{FF2B5EF4-FFF2-40B4-BE49-F238E27FC236}">
                      <a16:creationId xmlns:a16="http://schemas.microsoft.com/office/drawing/2014/main" id="{D5C416C7-10AE-4E39-8F09-F399F153284D}"/>
                    </a:ext>
                  </a:extLst>
                </p:cNvPr>
                <p:cNvSpPr/>
                <p:nvPr/>
              </p:nvSpPr>
              <p:spPr>
                <a:xfrm>
                  <a:off x="6900938" y="2780927"/>
                  <a:ext cx="332352" cy="55799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j-lt"/>
                  </a:endParaRPr>
                </a:p>
              </p:txBody>
            </p:sp>
            <p:sp>
              <p:nvSpPr>
                <p:cNvPr id="77" name="직사각형 92">
                  <a:extLst>
                    <a:ext uri="{FF2B5EF4-FFF2-40B4-BE49-F238E27FC236}">
                      <a16:creationId xmlns:a16="http://schemas.microsoft.com/office/drawing/2014/main" id="{ADDC077C-7C42-47FA-81A5-F83D4230C04C}"/>
                    </a:ext>
                  </a:extLst>
                </p:cNvPr>
                <p:cNvSpPr/>
                <p:nvPr/>
              </p:nvSpPr>
              <p:spPr>
                <a:xfrm>
                  <a:off x="7243353" y="2780926"/>
                  <a:ext cx="332352" cy="55799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endParaRPr>
                </a:p>
              </p:txBody>
            </p:sp>
          </p:grpSp>
          <p:sp>
            <p:nvSpPr>
              <p:cNvPr id="62" name="직사각형 73">
                <a:extLst>
                  <a:ext uri="{FF2B5EF4-FFF2-40B4-BE49-F238E27FC236}">
                    <a16:creationId xmlns:a16="http://schemas.microsoft.com/office/drawing/2014/main" id="{70837997-C8C4-4766-BA75-1C836C54B422}"/>
                  </a:ext>
                </a:extLst>
              </p:cNvPr>
              <p:cNvSpPr/>
              <p:nvPr/>
            </p:nvSpPr>
            <p:spPr>
              <a:xfrm>
                <a:off x="7575705" y="4667004"/>
                <a:ext cx="450758" cy="5579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n>
                      <a:solidFill>
                        <a:sysClr val="windowText" lastClr="000000"/>
                      </a:solidFill>
                    </a:ln>
                    <a:latin typeface="+mj-lt"/>
                  </a:rPr>
                  <a:t>[39]</a:t>
                </a:r>
                <a:endParaRPr lang="ko-KR" altLang="en-US" sz="1400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  <p:sp>
            <p:nvSpPr>
              <p:cNvPr id="63" name="직사각형 74">
                <a:extLst>
                  <a:ext uri="{FF2B5EF4-FFF2-40B4-BE49-F238E27FC236}">
                    <a16:creationId xmlns:a16="http://schemas.microsoft.com/office/drawing/2014/main" id="{B3622707-B367-4353-934E-ADBC1369D1C0}"/>
                  </a:ext>
                </a:extLst>
              </p:cNvPr>
              <p:cNvSpPr/>
              <p:nvPr/>
            </p:nvSpPr>
            <p:spPr>
              <a:xfrm>
                <a:off x="7585237" y="4181158"/>
                <a:ext cx="332352" cy="5579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n>
                    <a:solidFill>
                      <a:sysClr val="windowText" lastClr="000000"/>
                    </a:solidFill>
                  </a:ln>
                  <a:latin typeface="+mj-lt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FE51C7D-0281-4870-A964-5FF8243DFD93}"/>
                </a:ext>
              </a:extLst>
            </p:cNvPr>
            <p:cNvSpPr txBox="1"/>
            <p:nvPr/>
          </p:nvSpPr>
          <p:spPr>
            <a:xfrm>
              <a:off x="8528351" y="4021285"/>
              <a:ext cx="812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. . .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EF5E117-4179-434B-B376-7D7D1CD0D05A}"/>
                </a:ext>
              </a:extLst>
            </p:cNvPr>
            <p:cNvSpPr txBox="1"/>
            <p:nvPr/>
          </p:nvSpPr>
          <p:spPr>
            <a:xfrm>
              <a:off x="8467919" y="4834868"/>
              <a:ext cx="189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075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9F91-23EC-48DA-8198-4BCE6F50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배열과 포인터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CE82-1FE2-4C6A-8A4E-D00EDFEA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변수에 배열을 지정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ADFB5-8390-4622-A582-B1AC840C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019D5-7A38-42BA-BC91-0A8833E7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60</a:t>
            </a:fld>
            <a:endParaRPr lang="en-US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DF6C6FDC-BECB-47C4-BBB1-1E60546D53E6}"/>
              </a:ext>
            </a:extLst>
          </p:cNvPr>
          <p:cNvSpPr/>
          <p:nvPr/>
        </p:nvSpPr>
        <p:spPr>
          <a:xfrm>
            <a:off x="2163636" y="3606960"/>
            <a:ext cx="1296144" cy="4148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직사각형 11">
            <a:extLst>
              <a:ext uri="{FF2B5EF4-FFF2-40B4-BE49-F238E27FC236}">
                <a16:creationId xmlns:a16="http://schemas.microsoft.com/office/drawing/2014/main" id="{CBCFD3B5-012A-4F29-864C-89493D0CD5A4}"/>
              </a:ext>
            </a:extLst>
          </p:cNvPr>
          <p:cNvSpPr/>
          <p:nvPr/>
        </p:nvSpPr>
        <p:spPr>
          <a:xfrm>
            <a:off x="2163636" y="3163238"/>
            <a:ext cx="1296144" cy="4148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직사각형 13">
            <a:extLst>
              <a:ext uri="{FF2B5EF4-FFF2-40B4-BE49-F238E27FC236}">
                <a16:creationId xmlns:a16="http://schemas.microsoft.com/office/drawing/2014/main" id="{D8ECF29F-6025-4023-AD29-EC9F9461E9C3}"/>
              </a:ext>
            </a:extLst>
          </p:cNvPr>
          <p:cNvSpPr/>
          <p:nvPr/>
        </p:nvSpPr>
        <p:spPr>
          <a:xfrm>
            <a:off x="2163636" y="4491507"/>
            <a:ext cx="1296144" cy="4148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" name="직사각형 14">
            <a:extLst>
              <a:ext uri="{FF2B5EF4-FFF2-40B4-BE49-F238E27FC236}">
                <a16:creationId xmlns:a16="http://schemas.microsoft.com/office/drawing/2014/main" id="{0D48AB79-125C-441F-BFE2-3B6FC5593238}"/>
              </a:ext>
            </a:extLst>
          </p:cNvPr>
          <p:cNvSpPr/>
          <p:nvPr/>
        </p:nvSpPr>
        <p:spPr>
          <a:xfrm>
            <a:off x="2163636" y="4048025"/>
            <a:ext cx="1296144" cy="4148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0" name="직사각형 15">
            <a:extLst>
              <a:ext uri="{FF2B5EF4-FFF2-40B4-BE49-F238E27FC236}">
                <a16:creationId xmlns:a16="http://schemas.microsoft.com/office/drawing/2014/main" id="{AA0F06E5-FE7E-4E8B-A2BC-74DDFC952692}"/>
              </a:ext>
            </a:extLst>
          </p:cNvPr>
          <p:cNvSpPr/>
          <p:nvPr/>
        </p:nvSpPr>
        <p:spPr>
          <a:xfrm>
            <a:off x="2163636" y="4932572"/>
            <a:ext cx="1296144" cy="4148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34213-3FDF-416A-955A-A00C43C70A7C}"/>
              </a:ext>
            </a:extLst>
          </p:cNvPr>
          <p:cNvSpPr txBox="1"/>
          <p:nvPr/>
        </p:nvSpPr>
        <p:spPr>
          <a:xfrm>
            <a:off x="1483882" y="3208756"/>
            <a:ext cx="67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a[ 0 ]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C8DF0-4488-4B1D-B060-CD6167E63969}"/>
              </a:ext>
            </a:extLst>
          </p:cNvPr>
          <p:cNvSpPr txBox="1"/>
          <p:nvPr/>
        </p:nvSpPr>
        <p:spPr>
          <a:xfrm>
            <a:off x="1483882" y="3651256"/>
            <a:ext cx="67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a[ 1 ]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C78D6-0DFC-48AD-BAB2-0474C7896E06}"/>
              </a:ext>
            </a:extLst>
          </p:cNvPr>
          <p:cNvSpPr txBox="1"/>
          <p:nvPr/>
        </p:nvSpPr>
        <p:spPr>
          <a:xfrm>
            <a:off x="1483882" y="4061787"/>
            <a:ext cx="67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a[ 2 ]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9A772-B0D6-4634-9CBA-0A2E9EDEF920}"/>
              </a:ext>
            </a:extLst>
          </p:cNvPr>
          <p:cNvSpPr txBox="1"/>
          <p:nvPr/>
        </p:nvSpPr>
        <p:spPr>
          <a:xfrm>
            <a:off x="1483882" y="4537025"/>
            <a:ext cx="67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a[ 3 ]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91C5B-2CAF-4681-ADA2-FE084106693F}"/>
              </a:ext>
            </a:extLst>
          </p:cNvPr>
          <p:cNvSpPr txBox="1"/>
          <p:nvPr/>
        </p:nvSpPr>
        <p:spPr>
          <a:xfrm>
            <a:off x="1483882" y="4947289"/>
            <a:ext cx="67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a[ 4 ]</a:t>
            </a:r>
            <a:endParaRPr lang="ko-KR" altLang="en-US" b="1" dirty="0"/>
          </a:p>
        </p:txBody>
      </p:sp>
      <p:grpSp>
        <p:nvGrpSpPr>
          <p:cNvPr id="16" name="그룹 26">
            <a:extLst>
              <a:ext uri="{FF2B5EF4-FFF2-40B4-BE49-F238E27FC236}">
                <a16:creationId xmlns:a16="http://schemas.microsoft.com/office/drawing/2014/main" id="{0DBA207C-AB2D-482F-8198-7788B1F1DC2E}"/>
              </a:ext>
            </a:extLst>
          </p:cNvPr>
          <p:cNvGrpSpPr/>
          <p:nvPr/>
        </p:nvGrpSpPr>
        <p:grpSpPr>
          <a:xfrm>
            <a:off x="2778207" y="2386161"/>
            <a:ext cx="677792" cy="429168"/>
            <a:chOff x="6428205" y="3612456"/>
            <a:chExt cx="523782" cy="316830"/>
          </a:xfrm>
        </p:grpSpPr>
        <p:sp>
          <p:nvSpPr>
            <p:cNvPr id="17" name="직사각형 20">
              <a:extLst>
                <a:ext uri="{FF2B5EF4-FFF2-40B4-BE49-F238E27FC236}">
                  <a16:creationId xmlns:a16="http://schemas.microsoft.com/office/drawing/2014/main" id="{6220CBF3-929F-4AB2-8565-497B69883A20}"/>
                </a:ext>
              </a:extLst>
            </p:cNvPr>
            <p:cNvSpPr/>
            <p:nvPr/>
          </p:nvSpPr>
          <p:spPr>
            <a:xfrm>
              <a:off x="6447931" y="3635641"/>
              <a:ext cx="504056" cy="2936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21">
              <a:extLst>
                <a:ext uri="{FF2B5EF4-FFF2-40B4-BE49-F238E27FC236}">
                  <a16:creationId xmlns:a16="http://schemas.microsoft.com/office/drawing/2014/main" id="{8E009E05-5958-4F8F-A21A-2751F251F6A7}"/>
                </a:ext>
              </a:extLst>
            </p:cNvPr>
            <p:cNvSpPr/>
            <p:nvPr/>
          </p:nvSpPr>
          <p:spPr>
            <a:xfrm>
              <a:off x="6428205" y="3612456"/>
              <a:ext cx="504056" cy="2936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C4C493-CFDD-4E76-8DC9-11401B4431F1}"/>
              </a:ext>
            </a:extLst>
          </p:cNvPr>
          <p:cNvSpPr txBox="1"/>
          <p:nvPr/>
        </p:nvSpPr>
        <p:spPr>
          <a:xfrm>
            <a:off x="2486736" y="225904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이등변 삼각형 23">
            <a:extLst>
              <a:ext uri="{FF2B5EF4-FFF2-40B4-BE49-F238E27FC236}">
                <a16:creationId xmlns:a16="http://schemas.microsoft.com/office/drawing/2014/main" id="{EF189CD7-D2DC-4640-8080-296A858CB37D}"/>
              </a:ext>
            </a:extLst>
          </p:cNvPr>
          <p:cNvSpPr/>
          <p:nvPr/>
        </p:nvSpPr>
        <p:spPr>
          <a:xfrm flipV="1">
            <a:off x="2092787" y="2964588"/>
            <a:ext cx="141698" cy="2160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4">
            <a:extLst>
              <a:ext uri="{FF2B5EF4-FFF2-40B4-BE49-F238E27FC236}">
                <a16:creationId xmlns:a16="http://schemas.microsoft.com/office/drawing/2014/main" id="{776409BC-B48C-4A54-ADF1-231BB12E6619}"/>
              </a:ext>
            </a:extLst>
          </p:cNvPr>
          <p:cNvCxnSpPr>
            <a:cxnSpLocks/>
          </p:cNvCxnSpPr>
          <p:nvPr/>
        </p:nvCxnSpPr>
        <p:spPr>
          <a:xfrm>
            <a:off x="2163636" y="2585042"/>
            <a:ext cx="0" cy="546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F7238E-6331-4982-B0BA-3E54C85F7438}"/>
              </a:ext>
            </a:extLst>
          </p:cNvPr>
          <p:cNvSpPr txBox="1"/>
          <p:nvPr/>
        </p:nvSpPr>
        <p:spPr>
          <a:xfrm>
            <a:off x="2009360" y="227387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이등변 삼각형 30">
            <a:extLst>
              <a:ext uri="{FF2B5EF4-FFF2-40B4-BE49-F238E27FC236}">
                <a16:creationId xmlns:a16="http://schemas.microsoft.com/office/drawing/2014/main" id="{4A7ADD68-2363-4A2A-81AC-2BB5B43C823A}"/>
              </a:ext>
            </a:extLst>
          </p:cNvPr>
          <p:cNvSpPr/>
          <p:nvPr/>
        </p:nvSpPr>
        <p:spPr>
          <a:xfrm rot="3096484" flipV="1">
            <a:off x="2240878" y="2963699"/>
            <a:ext cx="141698" cy="2160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31">
            <a:extLst>
              <a:ext uri="{FF2B5EF4-FFF2-40B4-BE49-F238E27FC236}">
                <a16:creationId xmlns:a16="http://schemas.microsoft.com/office/drawing/2014/main" id="{3643184F-3F9B-4C17-8D9C-DBB18B6D579E}"/>
              </a:ext>
            </a:extLst>
          </p:cNvPr>
          <p:cNvCxnSpPr>
            <a:cxnSpLocks/>
          </p:cNvCxnSpPr>
          <p:nvPr/>
        </p:nvCxnSpPr>
        <p:spPr>
          <a:xfrm flipH="1">
            <a:off x="2371183" y="2524342"/>
            <a:ext cx="634246" cy="4827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34">
            <a:extLst>
              <a:ext uri="{FF2B5EF4-FFF2-40B4-BE49-F238E27FC236}">
                <a16:creationId xmlns:a16="http://schemas.microsoft.com/office/drawing/2014/main" id="{443E1719-5A9D-4628-8CD3-17CA06D18B8C}"/>
              </a:ext>
            </a:extLst>
          </p:cNvPr>
          <p:cNvGrpSpPr/>
          <p:nvPr/>
        </p:nvGrpSpPr>
        <p:grpSpPr>
          <a:xfrm>
            <a:off x="3866804" y="2386160"/>
            <a:ext cx="5036066" cy="3077766"/>
            <a:chOff x="699894" y="3075645"/>
            <a:chExt cx="5036066" cy="2520912"/>
          </a:xfrm>
        </p:grpSpPr>
        <p:sp>
          <p:nvSpPr>
            <p:cNvPr id="26" name="사각형: 잘린 한쪽 모서리 35">
              <a:extLst>
                <a:ext uri="{FF2B5EF4-FFF2-40B4-BE49-F238E27FC236}">
                  <a16:creationId xmlns:a16="http://schemas.microsoft.com/office/drawing/2014/main" id="{611FC600-5C26-4F27-8EA8-8A30EA7F22A1}"/>
                </a:ext>
              </a:extLst>
            </p:cNvPr>
            <p:cNvSpPr/>
            <p:nvPr/>
          </p:nvSpPr>
          <p:spPr>
            <a:xfrm>
              <a:off x="699894" y="3076131"/>
              <a:ext cx="5036066" cy="2441101"/>
            </a:xfrm>
            <a:prstGeom prst="snip1Rect">
              <a:avLst>
                <a:gd name="adj" fmla="val 1643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36">
              <a:extLst>
                <a:ext uri="{FF2B5EF4-FFF2-40B4-BE49-F238E27FC236}">
                  <a16:creationId xmlns:a16="http://schemas.microsoft.com/office/drawing/2014/main" id="{15AB2058-BFEB-4918-9D08-611904DFE47C}"/>
                </a:ext>
              </a:extLst>
            </p:cNvPr>
            <p:cNvSpPr/>
            <p:nvPr/>
          </p:nvSpPr>
          <p:spPr>
            <a:xfrm>
              <a:off x="5233346" y="3075645"/>
              <a:ext cx="502614" cy="4005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9EC7F5-AB94-4B6E-BEF6-74093800289F}"/>
                </a:ext>
              </a:extLst>
            </p:cNvPr>
            <p:cNvSpPr txBox="1"/>
            <p:nvPr/>
          </p:nvSpPr>
          <p:spPr>
            <a:xfrm>
              <a:off x="803412" y="3075645"/>
              <a:ext cx="4752528" cy="2520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dirty="0">
                <a:solidFill>
                  <a:srgbClr val="FF0000"/>
                </a:solidFill>
                <a:latin typeface="+mj-lt"/>
              </a:endParaRPr>
            </a:p>
            <a:p>
              <a:r>
                <a:rPr lang="en-US" altLang="ko-KR" dirty="0">
                  <a:latin typeface="+mj-lt"/>
                </a:rPr>
                <a:t>#</a:t>
              </a:r>
              <a:r>
                <a:rPr lang="en-US" altLang="ko-KR" dirty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+mj-lt"/>
                </a:rPr>
                <a:t> include </a:t>
              </a:r>
              <a:r>
                <a:rPr lang="en-US" altLang="ko-KR" dirty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US" altLang="ko-KR" dirty="0">
                  <a:latin typeface="+mj-lt"/>
                </a:rPr>
                <a:t>&lt; </a:t>
              </a:r>
              <a:r>
                <a:rPr lang="en-US" altLang="ko-KR" dirty="0" err="1">
                  <a:latin typeface="+mj-lt"/>
                </a:rPr>
                <a:t>stdio.h</a:t>
              </a:r>
              <a:r>
                <a:rPr lang="en-US" altLang="ko-KR" dirty="0">
                  <a:latin typeface="+mj-lt"/>
                </a:rPr>
                <a:t> &gt;</a:t>
              </a:r>
            </a:p>
            <a:p>
              <a:r>
                <a:rPr lang="en-US" altLang="ko-KR" dirty="0">
                  <a:solidFill>
                    <a:srgbClr val="0070C0"/>
                  </a:solidFill>
                  <a:latin typeface="+mj-lt"/>
                </a:rPr>
                <a:t>int</a:t>
              </a:r>
              <a:r>
                <a:rPr lang="en-US" altLang="ko-KR" dirty="0">
                  <a:solidFill>
                    <a:srgbClr val="FF0000"/>
                  </a:solidFill>
                  <a:latin typeface="+mj-lt"/>
                </a:rPr>
                <a:t>  </a:t>
              </a:r>
              <a:r>
                <a:rPr lang="en-US" altLang="ko-KR" dirty="0">
                  <a:latin typeface="+mj-lt"/>
                </a:rPr>
                <a:t>main  (</a:t>
              </a:r>
              <a:r>
                <a:rPr lang="en-US" altLang="ko-KR" dirty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+mj-lt"/>
                </a:rPr>
                <a:t>void </a:t>
              </a:r>
              <a:r>
                <a:rPr lang="en-US" altLang="ko-KR" dirty="0">
                  <a:latin typeface="+mj-lt"/>
                </a:rPr>
                <a:t>)</a:t>
              </a:r>
            </a:p>
            <a:p>
              <a:r>
                <a:rPr lang="en-US" altLang="ko-KR" dirty="0">
                  <a:latin typeface="+mj-lt"/>
                </a:rPr>
                <a:t>{</a:t>
              </a:r>
            </a:p>
            <a:p>
              <a:r>
                <a:rPr lang="en-US" altLang="ko-KR" dirty="0">
                  <a:solidFill>
                    <a:srgbClr val="0070C0"/>
                  </a:solidFill>
                  <a:latin typeface="+mj-lt"/>
                </a:rPr>
                <a:t>  int</a:t>
              </a:r>
              <a:r>
                <a:rPr lang="en-US" altLang="ko-KR" dirty="0">
                  <a:solidFill>
                    <a:srgbClr val="FF0000"/>
                  </a:solidFill>
                  <a:latin typeface="+mj-lt"/>
                </a:rPr>
                <a:t>	</a:t>
              </a:r>
              <a:r>
                <a:rPr lang="en-US" altLang="ko-KR" dirty="0">
                  <a:latin typeface="+mj-lt"/>
                </a:rPr>
                <a:t>a[5]	=  { 2,  4,  6,  8,  22 } ;</a:t>
              </a:r>
            </a:p>
            <a:p>
              <a:r>
                <a:rPr lang="en-US" altLang="ko-KR" dirty="0">
                  <a:solidFill>
                    <a:srgbClr val="0070C0"/>
                  </a:solidFill>
                  <a:latin typeface="+mj-lt"/>
                </a:rPr>
                <a:t>  int</a:t>
              </a:r>
              <a:r>
                <a:rPr lang="en-US" altLang="ko-KR" dirty="0">
                  <a:latin typeface="+mj-lt"/>
                </a:rPr>
                <a:t>*	p	=    a ;</a:t>
              </a:r>
            </a:p>
            <a:p>
              <a:r>
                <a:rPr lang="en-US" altLang="ko-KR" dirty="0">
                  <a:latin typeface="+mj-lt"/>
                </a:rPr>
                <a:t>   . . .</a:t>
              </a:r>
            </a:p>
            <a:p>
              <a:r>
                <a:rPr lang="en-US" altLang="ko-KR" dirty="0">
                  <a:solidFill>
                    <a:srgbClr val="0070C0"/>
                  </a:solidFill>
                  <a:latin typeface="+mj-lt"/>
                </a:rPr>
                <a:t>  </a:t>
              </a:r>
              <a:r>
                <a:rPr lang="en-US" altLang="ko-KR" dirty="0" err="1">
                  <a:solidFill>
                    <a:srgbClr val="0070C0"/>
                  </a:solidFill>
                  <a:latin typeface="+mj-lt"/>
                </a:rPr>
                <a:t>printf</a:t>
              </a:r>
              <a:r>
                <a:rPr lang="en-US" altLang="ko-KR" dirty="0">
                  <a:latin typeface="+mj-lt"/>
                </a:rPr>
                <a:t> ( “ %d  %d\n ” ,  a[0],  *p ) ;</a:t>
              </a:r>
            </a:p>
            <a:p>
              <a:r>
                <a:rPr lang="en-US" altLang="ko-KR" dirty="0">
                  <a:latin typeface="+mj-lt"/>
                </a:rPr>
                <a:t>   . . .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+mj-lt"/>
                </a:rPr>
                <a:t>  </a:t>
              </a:r>
              <a:r>
                <a:rPr lang="en-US" altLang="ko-KR" dirty="0">
                  <a:solidFill>
                    <a:srgbClr val="0070C0"/>
                  </a:solidFill>
                  <a:latin typeface="+mj-lt"/>
                </a:rPr>
                <a:t>return</a:t>
              </a:r>
              <a:r>
                <a:rPr lang="en-US" altLang="ko-KR" dirty="0">
                  <a:solidFill>
                    <a:srgbClr val="FF0000"/>
                  </a:solidFill>
                  <a:latin typeface="+mj-lt"/>
                </a:rPr>
                <a:t>  </a:t>
              </a:r>
              <a:r>
                <a:rPr lang="en-US" altLang="ko-KR" dirty="0">
                  <a:latin typeface="+mj-lt"/>
                </a:rPr>
                <a:t>0 ;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US" altLang="ko-KR" dirty="0">
                  <a:latin typeface="+mj-lt"/>
                </a:rPr>
                <a:t>}  </a:t>
              </a:r>
              <a:r>
                <a:rPr lang="en-US" altLang="ko-KR" dirty="0">
                  <a:solidFill>
                    <a:srgbClr val="FF0000"/>
                  </a:solidFill>
                  <a:latin typeface="+mj-lt"/>
                </a:rPr>
                <a:t>/ / main		</a:t>
              </a:r>
              <a:endParaRPr lang="ko-KR" altLang="en-US" sz="14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9" name="타원형 설명선 12">
            <a:extLst>
              <a:ext uri="{FF2B5EF4-FFF2-40B4-BE49-F238E27FC236}">
                <a16:creationId xmlns:a16="http://schemas.microsoft.com/office/drawing/2014/main" id="{6B804045-85DC-48CC-959F-DD93D71BDFF1}"/>
              </a:ext>
            </a:extLst>
          </p:cNvPr>
          <p:cNvSpPr/>
          <p:nvPr/>
        </p:nvSpPr>
        <p:spPr>
          <a:xfrm>
            <a:off x="7642519" y="4733602"/>
            <a:ext cx="1800200" cy="646976"/>
          </a:xfrm>
          <a:prstGeom prst="wedgeEllipseCallout">
            <a:avLst>
              <a:gd name="adj1" fmla="val -87139"/>
              <a:gd name="adj2" fmla="val -84935"/>
            </a:avLst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Arial" charset="0"/>
                <a:ea typeface="맑은 고딕" pitchFamily="50" charset="-127"/>
              </a:rPr>
              <a:t>Same as p[0]</a:t>
            </a:r>
            <a:endParaRPr lang="ko-KR" altLang="en-US" sz="1600" dirty="0">
              <a:solidFill>
                <a:schemeClr val="tx1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30" name="직사각형 39">
            <a:extLst>
              <a:ext uri="{FF2B5EF4-FFF2-40B4-BE49-F238E27FC236}">
                <a16:creationId xmlns:a16="http://schemas.microsoft.com/office/drawing/2014/main" id="{495AFE20-23B7-42A4-AEE6-8CD912843E49}"/>
              </a:ext>
            </a:extLst>
          </p:cNvPr>
          <p:cNvSpPr/>
          <p:nvPr/>
        </p:nvSpPr>
        <p:spPr>
          <a:xfrm>
            <a:off x="10400366" y="3700365"/>
            <a:ext cx="572434" cy="3019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40">
            <a:extLst>
              <a:ext uri="{FF2B5EF4-FFF2-40B4-BE49-F238E27FC236}">
                <a16:creationId xmlns:a16="http://schemas.microsoft.com/office/drawing/2014/main" id="{290F7B89-4D69-494A-BC31-D3AD24B7D6B1}"/>
              </a:ext>
            </a:extLst>
          </p:cNvPr>
          <p:cNvSpPr/>
          <p:nvPr/>
        </p:nvSpPr>
        <p:spPr>
          <a:xfrm>
            <a:off x="9678471" y="2351357"/>
            <a:ext cx="2016224" cy="1410726"/>
          </a:xfrm>
          <a:prstGeom prst="roundRect">
            <a:avLst>
              <a:gd name="adj" fmla="val 69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41">
            <a:extLst>
              <a:ext uri="{FF2B5EF4-FFF2-40B4-BE49-F238E27FC236}">
                <a16:creationId xmlns:a16="http://schemas.microsoft.com/office/drawing/2014/main" id="{B8BFF02C-BE23-4178-91C2-E808ECC5CCAE}"/>
              </a:ext>
            </a:extLst>
          </p:cNvPr>
          <p:cNvSpPr/>
          <p:nvPr/>
        </p:nvSpPr>
        <p:spPr>
          <a:xfrm>
            <a:off x="9754671" y="2442039"/>
            <a:ext cx="1863824" cy="1258326"/>
          </a:xfrm>
          <a:prstGeom prst="roundRect">
            <a:avLst>
              <a:gd name="adj" fmla="val 69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Abadi" panose="020B0604020202020204" pitchFamily="34" charset="0"/>
              </a:rPr>
              <a:t>2	2</a:t>
            </a:r>
            <a:endParaRPr lang="ko-KR" altLang="en-US" sz="2800" b="1" dirty="0">
              <a:latin typeface="Abadi" panose="020B0604020202020204" pitchFamily="34" charset="0"/>
            </a:endParaRPr>
          </a:p>
        </p:txBody>
      </p:sp>
      <p:sp>
        <p:nvSpPr>
          <p:cNvPr id="33" name="직사각형 42">
            <a:extLst>
              <a:ext uri="{FF2B5EF4-FFF2-40B4-BE49-F238E27FC236}">
                <a16:creationId xmlns:a16="http://schemas.microsoft.com/office/drawing/2014/main" id="{454AC38B-B054-453D-8AF0-A7A69E4DEC24}"/>
              </a:ext>
            </a:extLst>
          </p:cNvPr>
          <p:cNvSpPr/>
          <p:nvPr/>
        </p:nvSpPr>
        <p:spPr>
          <a:xfrm>
            <a:off x="9894899" y="3998849"/>
            <a:ext cx="1583367" cy="66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44">
            <a:extLst>
              <a:ext uri="{FF2B5EF4-FFF2-40B4-BE49-F238E27FC236}">
                <a16:creationId xmlns:a16="http://schemas.microsoft.com/office/drawing/2014/main" id="{3D1EC671-243B-4185-BB8C-522D049C2B37}"/>
              </a:ext>
            </a:extLst>
          </p:cNvPr>
          <p:cNvSpPr/>
          <p:nvPr/>
        </p:nvSpPr>
        <p:spPr>
          <a:xfrm rot="3299842">
            <a:off x="9491589" y="2831130"/>
            <a:ext cx="163131" cy="2966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46">
            <a:extLst>
              <a:ext uri="{FF2B5EF4-FFF2-40B4-BE49-F238E27FC236}">
                <a16:creationId xmlns:a16="http://schemas.microsoft.com/office/drawing/2014/main" id="{5D8F350C-BB0D-4459-8249-FA04EA18A467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7392144" y="3064526"/>
            <a:ext cx="2059520" cy="1190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628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AF82-D090-42C7-919B-FF6D15DE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배열과 포인터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CDF8-DEDE-419A-9C56-28AAB0CE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포인터변수에 배열의 두번째 항목 연결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09E5C-9012-4D5B-90C3-7E7F44F1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59B12-5F47-4D9D-AA56-9D605FEF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61</a:t>
            </a:fld>
            <a:endParaRPr lang="en-US"/>
          </a:p>
        </p:txBody>
      </p:sp>
      <p:sp>
        <p:nvSpPr>
          <p:cNvPr id="6" name="직사각형 11">
            <a:extLst>
              <a:ext uri="{FF2B5EF4-FFF2-40B4-BE49-F238E27FC236}">
                <a16:creationId xmlns:a16="http://schemas.microsoft.com/office/drawing/2014/main" id="{EB9002AF-B3CE-414A-88A1-DF57C54065C7}"/>
              </a:ext>
            </a:extLst>
          </p:cNvPr>
          <p:cNvSpPr/>
          <p:nvPr/>
        </p:nvSpPr>
        <p:spPr>
          <a:xfrm>
            <a:off x="1523561" y="3548957"/>
            <a:ext cx="1296144" cy="4148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직사각형 12">
            <a:extLst>
              <a:ext uri="{FF2B5EF4-FFF2-40B4-BE49-F238E27FC236}">
                <a16:creationId xmlns:a16="http://schemas.microsoft.com/office/drawing/2014/main" id="{ECD1CFCD-396C-45DD-8AC7-445C37206BE3}"/>
              </a:ext>
            </a:extLst>
          </p:cNvPr>
          <p:cNvSpPr/>
          <p:nvPr/>
        </p:nvSpPr>
        <p:spPr>
          <a:xfrm>
            <a:off x="1523561" y="3105235"/>
            <a:ext cx="1296144" cy="4148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직사각형 13">
            <a:extLst>
              <a:ext uri="{FF2B5EF4-FFF2-40B4-BE49-F238E27FC236}">
                <a16:creationId xmlns:a16="http://schemas.microsoft.com/office/drawing/2014/main" id="{131D8DFE-63DF-4982-B63E-D2CE23307231}"/>
              </a:ext>
            </a:extLst>
          </p:cNvPr>
          <p:cNvSpPr/>
          <p:nvPr/>
        </p:nvSpPr>
        <p:spPr>
          <a:xfrm>
            <a:off x="1523561" y="4433504"/>
            <a:ext cx="1296144" cy="4148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" name="직사각형 14">
            <a:extLst>
              <a:ext uri="{FF2B5EF4-FFF2-40B4-BE49-F238E27FC236}">
                <a16:creationId xmlns:a16="http://schemas.microsoft.com/office/drawing/2014/main" id="{58F5792E-D59E-4459-A796-E878AD372769}"/>
              </a:ext>
            </a:extLst>
          </p:cNvPr>
          <p:cNvSpPr/>
          <p:nvPr/>
        </p:nvSpPr>
        <p:spPr>
          <a:xfrm>
            <a:off x="1523561" y="3990022"/>
            <a:ext cx="1296144" cy="4148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0" name="직사각형 15">
            <a:extLst>
              <a:ext uri="{FF2B5EF4-FFF2-40B4-BE49-F238E27FC236}">
                <a16:creationId xmlns:a16="http://schemas.microsoft.com/office/drawing/2014/main" id="{10851566-D4CB-4807-8B40-FC2DEDE817EC}"/>
              </a:ext>
            </a:extLst>
          </p:cNvPr>
          <p:cNvSpPr/>
          <p:nvPr/>
        </p:nvSpPr>
        <p:spPr>
          <a:xfrm>
            <a:off x="1523561" y="4874569"/>
            <a:ext cx="1296144" cy="4148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0D5B0-DB91-4F77-BBE3-F6AF7CE72870}"/>
              </a:ext>
            </a:extLst>
          </p:cNvPr>
          <p:cNvSpPr txBox="1"/>
          <p:nvPr/>
        </p:nvSpPr>
        <p:spPr>
          <a:xfrm>
            <a:off x="843807" y="3150753"/>
            <a:ext cx="67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a[ 0 ]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A6659-1EC8-4D5C-B631-92B25E995C02}"/>
              </a:ext>
            </a:extLst>
          </p:cNvPr>
          <p:cNvSpPr txBox="1"/>
          <p:nvPr/>
        </p:nvSpPr>
        <p:spPr>
          <a:xfrm>
            <a:off x="843807" y="3593253"/>
            <a:ext cx="67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a[ 1 ]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AE4427-40B7-46B9-B71D-63238C3478B1}"/>
              </a:ext>
            </a:extLst>
          </p:cNvPr>
          <p:cNvSpPr txBox="1"/>
          <p:nvPr/>
        </p:nvSpPr>
        <p:spPr>
          <a:xfrm>
            <a:off x="843807" y="4003784"/>
            <a:ext cx="67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a[ 2 ]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F3D25-F8EE-40F9-A092-00FF04B68E66}"/>
              </a:ext>
            </a:extLst>
          </p:cNvPr>
          <p:cNvSpPr txBox="1"/>
          <p:nvPr/>
        </p:nvSpPr>
        <p:spPr>
          <a:xfrm>
            <a:off x="843807" y="4479022"/>
            <a:ext cx="67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a[ 3 ]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C07AA-7F8F-4C28-886F-F7CC91E1DDA5}"/>
              </a:ext>
            </a:extLst>
          </p:cNvPr>
          <p:cNvSpPr txBox="1"/>
          <p:nvPr/>
        </p:nvSpPr>
        <p:spPr>
          <a:xfrm>
            <a:off x="843807" y="4889286"/>
            <a:ext cx="67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a[ 4 ]</a:t>
            </a:r>
            <a:endParaRPr lang="ko-KR" altLang="en-US" b="1" dirty="0"/>
          </a:p>
        </p:txBody>
      </p:sp>
      <p:grpSp>
        <p:nvGrpSpPr>
          <p:cNvPr id="16" name="그룹 21">
            <a:extLst>
              <a:ext uri="{FF2B5EF4-FFF2-40B4-BE49-F238E27FC236}">
                <a16:creationId xmlns:a16="http://schemas.microsoft.com/office/drawing/2014/main" id="{411B2805-FBBE-4CB5-8853-DD68B71D93EF}"/>
              </a:ext>
            </a:extLst>
          </p:cNvPr>
          <p:cNvGrpSpPr/>
          <p:nvPr/>
        </p:nvGrpSpPr>
        <p:grpSpPr>
          <a:xfrm>
            <a:off x="3079641" y="3274703"/>
            <a:ext cx="677792" cy="429168"/>
            <a:chOff x="6428205" y="3612456"/>
            <a:chExt cx="523782" cy="316830"/>
          </a:xfrm>
        </p:grpSpPr>
        <p:sp>
          <p:nvSpPr>
            <p:cNvPr id="17" name="직사각형 22">
              <a:extLst>
                <a:ext uri="{FF2B5EF4-FFF2-40B4-BE49-F238E27FC236}">
                  <a16:creationId xmlns:a16="http://schemas.microsoft.com/office/drawing/2014/main" id="{F6403B6A-65A5-4442-B32C-265F7C5CE3E9}"/>
                </a:ext>
              </a:extLst>
            </p:cNvPr>
            <p:cNvSpPr/>
            <p:nvPr/>
          </p:nvSpPr>
          <p:spPr>
            <a:xfrm>
              <a:off x="6447931" y="3635641"/>
              <a:ext cx="504056" cy="2936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23">
              <a:extLst>
                <a:ext uri="{FF2B5EF4-FFF2-40B4-BE49-F238E27FC236}">
                  <a16:creationId xmlns:a16="http://schemas.microsoft.com/office/drawing/2014/main" id="{CD08938E-F9F2-46C6-9C02-7105200E1067}"/>
                </a:ext>
              </a:extLst>
            </p:cNvPr>
            <p:cNvSpPr/>
            <p:nvPr/>
          </p:nvSpPr>
          <p:spPr>
            <a:xfrm>
              <a:off x="6428205" y="3612456"/>
              <a:ext cx="504056" cy="2936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75C474B-E943-42BD-988C-E1E178BD6481}"/>
              </a:ext>
            </a:extLst>
          </p:cNvPr>
          <p:cNvSpPr txBox="1"/>
          <p:nvPr/>
        </p:nvSpPr>
        <p:spPr>
          <a:xfrm>
            <a:off x="3681800" y="326939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p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이등변 삼각형 25">
            <a:extLst>
              <a:ext uri="{FF2B5EF4-FFF2-40B4-BE49-F238E27FC236}">
                <a16:creationId xmlns:a16="http://schemas.microsoft.com/office/drawing/2014/main" id="{4954D9B9-EE37-4639-B1FD-30EEEC8584A5}"/>
              </a:ext>
            </a:extLst>
          </p:cNvPr>
          <p:cNvSpPr/>
          <p:nvPr/>
        </p:nvSpPr>
        <p:spPr>
          <a:xfrm rot="3854562" flipV="1">
            <a:off x="2742822" y="3043287"/>
            <a:ext cx="141698" cy="2160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6">
            <a:extLst>
              <a:ext uri="{FF2B5EF4-FFF2-40B4-BE49-F238E27FC236}">
                <a16:creationId xmlns:a16="http://schemas.microsoft.com/office/drawing/2014/main" id="{51B13A16-4793-4B81-824A-BAAE1A7AFA74}"/>
              </a:ext>
            </a:extLst>
          </p:cNvPr>
          <p:cNvCxnSpPr>
            <a:cxnSpLocks/>
          </p:cNvCxnSpPr>
          <p:nvPr/>
        </p:nvCxnSpPr>
        <p:spPr>
          <a:xfrm flipH="1">
            <a:off x="2912105" y="2940390"/>
            <a:ext cx="334578" cy="164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A1C66A-C9A1-4332-9253-C0FA7B894A60}"/>
              </a:ext>
            </a:extLst>
          </p:cNvPr>
          <p:cNvSpPr txBox="1"/>
          <p:nvPr/>
        </p:nvSpPr>
        <p:spPr>
          <a:xfrm>
            <a:off x="3146747" y="2672647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a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이등변 삼각형 28">
            <a:extLst>
              <a:ext uri="{FF2B5EF4-FFF2-40B4-BE49-F238E27FC236}">
                <a16:creationId xmlns:a16="http://schemas.microsoft.com/office/drawing/2014/main" id="{50D064D5-463C-451C-B458-37CFEEC8A25D}"/>
              </a:ext>
            </a:extLst>
          </p:cNvPr>
          <p:cNvSpPr/>
          <p:nvPr/>
        </p:nvSpPr>
        <p:spPr>
          <a:xfrm rot="3821325" flipV="1">
            <a:off x="2767615" y="3639249"/>
            <a:ext cx="141698" cy="21602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9">
            <a:extLst>
              <a:ext uri="{FF2B5EF4-FFF2-40B4-BE49-F238E27FC236}">
                <a16:creationId xmlns:a16="http://schemas.microsoft.com/office/drawing/2014/main" id="{40E78080-EA3E-4F7B-9B8F-0AA0A6B95F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819705" y="3487333"/>
            <a:ext cx="639370" cy="2690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잘린 한쪽 모서리 31">
            <a:extLst>
              <a:ext uri="{FF2B5EF4-FFF2-40B4-BE49-F238E27FC236}">
                <a16:creationId xmlns:a16="http://schemas.microsoft.com/office/drawing/2014/main" id="{B1626856-AB9B-4B78-8AAB-14C9E98BF0B5}"/>
              </a:ext>
            </a:extLst>
          </p:cNvPr>
          <p:cNvSpPr/>
          <p:nvPr/>
        </p:nvSpPr>
        <p:spPr>
          <a:xfrm>
            <a:off x="4246469" y="2413648"/>
            <a:ext cx="4707488" cy="3247600"/>
          </a:xfrm>
          <a:prstGeom prst="snip1Rect">
            <a:avLst>
              <a:gd name="adj" fmla="val 1643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32">
            <a:extLst>
              <a:ext uri="{FF2B5EF4-FFF2-40B4-BE49-F238E27FC236}">
                <a16:creationId xmlns:a16="http://schemas.microsoft.com/office/drawing/2014/main" id="{90E19480-EEB6-43E4-AB2F-F69FEC745FBB}"/>
              </a:ext>
            </a:extLst>
          </p:cNvPr>
          <p:cNvSpPr/>
          <p:nvPr/>
        </p:nvSpPr>
        <p:spPr>
          <a:xfrm>
            <a:off x="8423799" y="2435528"/>
            <a:ext cx="502614" cy="48899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46">
            <a:extLst>
              <a:ext uri="{FF2B5EF4-FFF2-40B4-BE49-F238E27FC236}">
                <a16:creationId xmlns:a16="http://schemas.microsoft.com/office/drawing/2014/main" id="{2DF330FE-3C17-4F52-B28F-E9661DEB367D}"/>
              </a:ext>
            </a:extLst>
          </p:cNvPr>
          <p:cNvGrpSpPr/>
          <p:nvPr/>
        </p:nvGrpSpPr>
        <p:grpSpPr>
          <a:xfrm>
            <a:off x="9931414" y="3521514"/>
            <a:ext cx="1685301" cy="1459930"/>
            <a:chOff x="9921475" y="2915156"/>
            <a:chExt cx="2016224" cy="1713829"/>
          </a:xfrm>
        </p:grpSpPr>
        <p:sp>
          <p:nvSpPr>
            <p:cNvPr id="28" name="직사각형 35">
              <a:extLst>
                <a:ext uri="{FF2B5EF4-FFF2-40B4-BE49-F238E27FC236}">
                  <a16:creationId xmlns:a16="http://schemas.microsoft.com/office/drawing/2014/main" id="{5619ADBC-95EE-4F70-93F2-CD60A3D0FC6E}"/>
                </a:ext>
              </a:extLst>
            </p:cNvPr>
            <p:cNvSpPr/>
            <p:nvPr/>
          </p:nvSpPr>
          <p:spPr>
            <a:xfrm>
              <a:off x="10643370" y="4264164"/>
              <a:ext cx="572434" cy="301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36">
              <a:extLst>
                <a:ext uri="{FF2B5EF4-FFF2-40B4-BE49-F238E27FC236}">
                  <a16:creationId xmlns:a16="http://schemas.microsoft.com/office/drawing/2014/main" id="{6140258B-9432-43DE-9031-04E3F1B62768}"/>
                </a:ext>
              </a:extLst>
            </p:cNvPr>
            <p:cNvSpPr/>
            <p:nvPr/>
          </p:nvSpPr>
          <p:spPr>
            <a:xfrm>
              <a:off x="9921475" y="2915156"/>
              <a:ext cx="2016224" cy="1410726"/>
            </a:xfrm>
            <a:prstGeom prst="roundRect">
              <a:avLst>
                <a:gd name="adj" fmla="val 694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37">
              <a:extLst>
                <a:ext uri="{FF2B5EF4-FFF2-40B4-BE49-F238E27FC236}">
                  <a16:creationId xmlns:a16="http://schemas.microsoft.com/office/drawing/2014/main" id="{B2E11DD4-80FC-4C4C-ABC4-6CB4286BAD41}"/>
                </a:ext>
              </a:extLst>
            </p:cNvPr>
            <p:cNvSpPr/>
            <p:nvPr/>
          </p:nvSpPr>
          <p:spPr>
            <a:xfrm>
              <a:off x="9997675" y="3005838"/>
              <a:ext cx="1863824" cy="1258326"/>
            </a:xfrm>
            <a:prstGeom prst="roundRect">
              <a:avLst>
                <a:gd name="adj" fmla="val 694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>
                <a:buAutoNum type="arabicPlain" startAt="2"/>
              </a:pPr>
              <a:r>
                <a:rPr lang="en-US" altLang="ko-KR" b="1" dirty="0">
                  <a:latin typeface="Abadi" panose="020B0604020202020204" pitchFamily="34" charset="0"/>
                </a:rPr>
                <a:t>2</a:t>
              </a:r>
            </a:p>
            <a:p>
              <a:pPr algn="ctr"/>
              <a:r>
                <a:rPr lang="en-US" altLang="ko-KR" b="1" dirty="0">
                  <a:latin typeface="Abadi" panose="020B0604020202020204" pitchFamily="34" charset="0"/>
                </a:rPr>
                <a:t>4   4</a:t>
              </a:r>
              <a:endParaRPr lang="ko-KR" altLang="en-US" b="1" dirty="0">
                <a:latin typeface="Abadi" panose="020B0604020202020204" pitchFamily="34" charset="0"/>
              </a:endParaRPr>
            </a:p>
          </p:txBody>
        </p:sp>
        <p:sp>
          <p:nvSpPr>
            <p:cNvPr id="31" name="직사각형 38">
              <a:extLst>
                <a:ext uri="{FF2B5EF4-FFF2-40B4-BE49-F238E27FC236}">
                  <a16:creationId xmlns:a16="http://schemas.microsoft.com/office/drawing/2014/main" id="{C273AB3F-3A72-4AB3-9C5D-C5EC32080CF1}"/>
                </a:ext>
              </a:extLst>
            </p:cNvPr>
            <p:cNvSpPr/>
            <p:nvPr/>
          </p:nvSpPr>
          <p:spPr>
            <a:xfrm>
              <a:off x="10137903" y="4562648"/>
              <a:ext cx="1583367" cy="663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이등변 삼각형 39">
            <a:extLst>
              <a:ext uri="{FF2B5EF4-FFF2-40B4-BE49-F238E27FC236}">
                <a16:creationId xmlns:a16="http://schemas.microsoft.com/office/drawing/2014/main" id="{407CF5EA-24DA-4BCE-B78F-599E3C0B5F2B}"/>
              </a:ext>
            </a:extLst>
          </p:cNvPr>
          <p:cNvSpPr/>
          <p:nvPr/>
        </p:nvSpPr>
        <p:spPr>
          <a:xfrm rot="5562437">
            <a:off x="9361427" y="4250523"/>
            <a:ext cx="163131" cy="2966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40">
            <a:extLst>
              <a:ext uri="{FF2B5EF4-FFF2-40B4-BE49-F238E27FC236}">
                <a16:creationId xmlns:a16="http://schemas.microsoft.com/office/drawing/2014/main" id="{DBE14A5D-9281-4F79-BB9D-02A19EB58F15}"/>
              </a:ext>
            </a:extLst>
          </p:cNvPr>
          <p:cNvCxnSpPr>
            <a:cxnSpLocks/>
          </p:cNvCxnSpPr>
          <p:nvPr/>
        </p:nvCxnSpPr>
        <p:spPr>
          <a:xfrm flipH="1">
            <a:off x="8978947" y="4416435"/>
            <a:ext cx="330504" cy="70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292E91-EC3B-4F08-8A7B-7F93C9045C85}"/>
              </a:ext>
            </a:extLst>
          </p:cNvPr>
          <p:cNvSpPr txBox="1"/>
          <p:nvPr/>
        </p:nvSpPr>
        <p:spPr>
          <a:xfrm>
            <a:off x="4349987" y="2413055"/>
            <a:ext cx="47525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#</a:t>
            </a: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 include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 </a:t>
            </a:r>
            <a:r>
              <a:rPr lang="en-US" altLang="ko-KR" sz="1600" dirty="0" err="1">
                <a:latin typeface="+mj-lt"/>
              </a:rPr>
              <a:t>stdio.h</a:t>
            </a:r>
            <a:r>
              <a:rPr lang="en-US" altLang="ko-KR" sz="1600" dirty="0">
                <a:latin typeface="+mj-lt"/>
              </a:rPr>
              <a:t> &gt;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600" dirty="0">
                <a:latin typeface="+mj-lt"/>
              </a:rPr>
              <a:t>main  (</a:t>
            </a: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void </a:t>
            </a:r>
            <a:r>
              <a:rPr lang="en-US" altLang="ko-KR" sz="1600" dirty="0">
                <a:latin typeface="+mj-lt"/>
              </a:rPr>
              <a:t>)</a:t>
            </a:r>
          </a:p>
          <a:p>
            <a:r>
              <a:rPr lang="en-US" altLang="ko-KR" sz="1600" dirty="0">
                <a:latin typeface="+mj-lt"/>
              </a:rPr>
              <a:t>{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  int</a:t>
            </a: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altLang="ko-KR" sz="1600" dirty="0">
                <a:latin typeface="+mj-lt"/>
              </a:rPr>
              <a:t>a[5]	=  { 2,  4,  6,  8,  22 } ;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  int</a:t>
            </a:r>
            <a:r>
              <a:rPr lang="en-US" altLang="ko-KR" sz="1600" dirty="0">
                <a:latin typeface="+mj-lt"/>
              </a:rPr>
              <a:t>*	p ;</a:t>
            </a:r>
          </a:p>
          <a:p>
            <a:r>
              <a:rPr lang="en-US" altLang="ko-KR" sz="1600" dirty="0">
                <a:latin typeface="+mj-lt"/>
              </a:rPr>
              <a:t>   . . .</a:t>
            </a:r>
          </a:p>
          <a:p>
            <a:r>
              <a:rPr lang="en-US" altLang="ko-KR" sz="1600" dirty="0">
                <a:latin typeface="+mj-lt"/>
              </a:rPr>
              <a:t>  p  =  &amp;a [1] ;  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  </a:t>
            </a:r>
            <a:r>
              <a:rPr lang="en-US" altLang="ko-KR" sz="1600" dirty="0" err="1">
                <a:solidFill>
                  <a:srgbClr val="0070C0"/>
                </a:solidFill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 ( “ %d  %d ” ,  a[0],  p[-1] ) ;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  </a:t>
            </a:r>
            <a:r>
              <a:rPr lang="en-US" altLang="ko-KR" sz="1600" dirty="0" err="1">
                <a:solidFill>
                  <a:srgbClr val="0070C0"/>
                </a:solidFill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 ( “ \n ” ) ;</a:t>
            </a:r>
          </a:p>
          <a:p>
            <a:r>
              <a:rPr lang="en-US" altLang="ko-KR" sz="1600" dirty="0">
                <a:latin typeface="+mj-lt"/>
              </a:rPr>
              <a:t>  </a:t>
            </a:r>
            <a:r>
              <a:rPr lang="en-US" altLang="ko-KR" sz="1600" dirty="0" err="1">
                <a:solidFill>
                  <a:srgbClr val="0070C0"/>
                </a:solidFill>
                <a:latin typeface="+mj-lt"/>
              </a:rPr>
              <a:t>printf</a:t>
            </a:r>
            <a:r>
              <a:rPr lang="en-US" altLang="ko-KR" sz="1600" dirty="0">
                <a:latin typeface="+mj-lt"/>
              </a:rPr>
              <a:t> ( “ %d  %d ” ,  a[1],  p[0] ) ;</a:t>
            </a:r>
          </a:p>
          <a:p>
            <a:r>
              <a:rPr lang="en-US" altLang="ko-KR" sz="1600" dirty="0">
                <a:latin typeface="+mj-lt"/>
              </a:rPr>
              <a:t>   . . .</a:t>
            </a:r>
          </a:p>
          <a:p>
            <a:r>
              <a:rPr lang="en-US" altLang="ko-KR" sz="1600" dirty="0">
                <a:latin typeface="+mj-lt"/>
              </a:rPr>
              <a:t>}  </a:t>
            </a:r>
            <a:r>
              <a:rPr lang="en-US" altLang="ko-KR" sz="1600" dirty="0">
                <a:solidFill>
                  <a:srgbClr val="FF0000"/>
                </a:solidFill>
                <a:latin typeface="+mj-lt"/>
              </a:rPr>
              <a:t>/ / main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		</a:t>
            </a:r>
            <a:endParaRPr lang="ko-KR" altLang="en-US" sz="1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말풍선: 타원형 49">
            <a:extLst>
              <a:ext uri="{FF2B5EF4-FFF2-40B4-BE49-F238E27FC236}">
                <a16:creationId xmlns:a16="http://schemas.microsoft.com/office/drawing/2014/main" id="{E744DFAF-368E-4BE4-AA26-90A2492FAFC9}"/>
              </a:ext>
            </a:extLst>
          </p:cNvPr>
          <p:cNvSpPr/>
          <p:nvPr/>
        </p:nvSpPr>
        <p:spPr>
          <a:xfrm>
            <a:off x="1781116" y="2364248"/>
            <a:ext cx="1557895" cy="625179"/>
          </a:xfrm>
          <a:prstGeom prst="wedgeEllipseCallout">
            <a:avLst>
              <a:gd name="adj1" fmla="val -24568"/>
              <a:gd name="adj2" fmla="val 77126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This is a[0]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말풍선: 타원형 50">
            <a:extLst>
              <a:ext uri="{FF2B5EF4-FFF2-40B4-BE49-F238E27FC236}">
                <a16:creationId xmlns:a16="http://schemas.microsoft.com/office/drawing/2014/main" id="{DDAC9AF8-0123-4111-9012-F9D67F6D22D6}"/>
              </a:ext>
            </a:extLst>
          </p:cNvPr>
          <p:cNvSpPr/>
          <p:nvPr/>
        </p:nvSpPr>
        <p:spPr>
          <a:xfrm>
            <a:off x="2317846" y="4055336"/>
            <a:ext cx="1538855" cy="625179"/>
          </a:xfrm>
          <a:prstGeom prst="wedgeEllipseCallout">
            <a:avLst>
              <a:gd name="adj1" fmla="val -53806"/>
              <a:gd name="adj2" fmla="val -88638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This is p[0]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FDF58F-E192-46D7-8D2E-C7C0BCDAF5A9}"/>
              </a:ext>
            </a:extLst>
          </p:cNvPr>
          <p:cNvSpPr txBox="1"/>
          <p:nvPr/>
        </p:nvSpPr>
        <p:spPr>
          <a:xfrm>
            <a:off x="2030484" y="5198091"/>
            <a:ext cx="67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4941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7EF1-8018-440F-839E-0D0EFB42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배열과 포인터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4E7A-7D04-4BCB-A489-5F44F585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포인터변수에 배열의 두번째 항목 연결 결과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043A7-DCF9-490C-8276-A197693B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A29D0-AB8B-4F8C-ABEA-1F6292A6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A3C6CE1-6334-4916-BB2A-869AB0EA2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47474"/>
              </p:ext>
            </p:extLst>
          </p:nvPr>
        </p:nvGraphicFramePr>
        <p:xfrm>
          <a:off x="8025534" y="2388410"/>
          <a:ext cx="751632" cy="227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C00000"/>
                          </a:solidFill>
                          <a:latin typeface="+mj-lt"/>
                          <a:ea typeface="휴먼매직체" panose="02030504000101010101" pitchFamily="18" charset="-127"/>
                        </a:rPr>
                        <a:t>1000</a:t>
                      </a:r>
                      <a:endParaRPr lang="ko-KR" altLang="en-US" sz="1600" b="0" dirty="0">
                        <a:solidFill>
                          <a:srgbClr val="C00000"/>
                        </a:solidFill>
                        <a:latin typeface="+mj-lt"/>
                        <a:ea typeface="휴먼매직체" panose="020305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+mj-lt"/>
                          <a:ea typeface="휴먼매직체" panose="02030504000101010101" pitchFamily="18" charset="-127"/>
                        </a:rPr>
                        <a:t>1004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+mj-lt"/>
                        <a:ea typeface="휴먼매직체" panose="020305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+mj-lt"/>
                          <a:ea typeface="휴먼매직체" panose="02030504000101010101" pitchFamily="18" charset="-127"/>
                        </a:rPr>
                        <a:t>1008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+mj-lt"/>
                        <a:ea typeface="휴먼매직체" panose="020305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8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+mj-lt"/>
                          <a:ea typeface="휴먼매직체" panose="02030504000101010101" pitchFamily="18" charset="-127"/>
                        </a:rPr>
                        <a:t>1012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+mj-lt"/>
                        <a:ea typeface="휴먼매직체" panose="020305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1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+mj-lt"/>
                          <a:ea typeface="휴먼매직체" panose="02030504000101010101" pitchFamily="18" charset="-127"/>
                        </a:rPr>
                        <a:t>1016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+mj-lt"/>
                        <a:ea typeface="휴먼매직체" panose="02030504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타원형 설명선 11">
            <a:extLst>
              <a:ext uri="{FF2B5EF4-FFF2-40B4-BE49-F238E27FC236}">
                <a16:creationId xmlns:a16="http://schemas.microsoft.com/office/drawing/2014/main" id="{17412477-00B5-41DB-9201-02DC5A1A9C12}"/>
              </a:ext>
            </a:extLst>
          </p:cNvPr>
          <p:cNvSpPr/>
          <p:nvPr/>
        </p:nvSpPr>
        <p:spPr>
          <a:xfrm>
            <a:off x="8832304" y="4059862"/>
            <a:ext cx="1559491" cy="555228"/>
          </a:xfrm>
          <a:prstGeom prst="wedgeEllipseCallout">
            <a:avLst>
              <a:gd name="adj1" fmla="val -62261"/>
              <a:gd name="adj2" fmla="val 11826"/>
            </a:avLst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+mj-lt"/>
                <a:ea typeface="휴먼매직체" panose="02030504000101010101" pitchFamily="18" charset="-127"/>
              </a:rPr>
              <a:t>Memory addresses</a:t>
            </a:r>
            <a:endParaRPr lang="ko-KR" altLang="en-US" sz="1400" dirty="0">
              <a:latin typeface="+mj-lt"/>
              <a:ea typeface="휴먼매직체" panose="02030504000101010101" pitchFamily="18" charset="-127"/>
            </a:endParaRPr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8E682CC4-425A-4D27-BFEB-5566559F505A}"/>
              </a:ext>
            </a:extLst>
          </p:cNvPr>
          <p:cNvSpPr/>
          <p:nvPr/>
        </p:nvSpPr>
        <p:spPr>
          <a:xfrm>
            <a:off x="4244751" y="2437908"/>
            <a:ext cx="1440160" cy="24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9" name="직사각형 12">
            <a:extLst>
              <a:ext uri="{FF2B5EF4-FFF2-40B4-BE49-F238E27FC236}">
                <a16:creationId xmlns:a16="http://schemas.microsoft.com/office/drawing/2014/main" id="{A7FCE612-D259-4B9C-9C4A-9EFAEA21B54F}"/>
              </a:ext>
            </a:extLst>
          </p:cNvPr>
          <p:cNvSpPr/>
          <p:nvPr/>
        </p:nvSpPr>
        <p:spPr>
          <a:xfrm>
            <a:off x="4244751" y="2886299"/>
            <a:ext cx="1440160" cy="24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4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0" name="직사각형 14">
            <a:extLst>
              <a:ext uri="{FF2B5EF4-FFF2-40B4-BE49-F238E27FC236}">
                <a16:creationId xmlns:a16="http://schemas.microsoft.com/office/drawing/2014/main" id="{94F65EFE-106E-4A97-B3EB-F60863970865}"/>
              </a:ext>
            </a:extLst>
          </p:cNvPr>
          <p:cNvSpPr/>
          <p:nvPr/>
        </p:nvSpPr>
        <p:spPr>
          <a:xfrm>
            <a:off x="4244751" y="3337759"/>
            <a:ext cx="1440160" cy="24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6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1" name="직사각형 15">
            <a:extLst>
              <a:ext uri="{FF2B5EF4-FFF2-40B4-BE49-F238E27FC236}">
                <a16:creationId xmlns:a16="http://schemas.microsoft.com/office/drawing/2014/main" id="{4C5B1052-AE36-424C-A56A-9EBA52C7EB0A}"/>
              </a:ext>
            </a:extLst>
          </p:cNvPr>
          <p:cNvSpPr/>
          <p:nvPr/>
        </p:nvSpPr>
        <p:spPr>
          <a:xfrm>
            <a:off x="4244751" y="3792288"/>
            <a:ext cx="1440160" cy="24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8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2" name="직사각형 16">
            <a:extLst>
              <a:ext uri="{FF2B5EF4-FFF2-40B4-BE49-F238E27FC236}">
                <a16:creationId xmlns:a16="http://schemas.microsoft.com/office/drawing/2014/main" id="{FEA5FA96-EC90-49B6-B487-6A9366C1A245}"/>
              </a:ext>
            </a:extLst>
          </p:cNvPr>
          <p:cNvSpPr/>
          <p:nvPr/>
        </p:nvSpPr>
        <p:spPr>
          <a:xfrm>
            <a:off x="4244751" y="4245059"/>
            <a:ext cx="1440160" cy="247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22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7881A-96FF-4FCC-954B-5C2DC4F6EC5D}"/>
              </a:ext>
            </a:extLst>
          </p:cNvPr>
          <p:cNvSpPr txBox="1"/>
          <p:nvPr/>
        </p:nvSpPr>
        <p:spPr>
          <a:xfrm>
            <a:off x="2571447" y="2330676"/>
            <a:ext cx="36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grpSp>
        <p:nvGrpSpPr>
          <p:cNvPr id="14" name="그룹 21">
            <a:extLst>
              <a:ext uri="{FF2B5EF4-FFF2-40B4-BE49-F238E27FC236}">
                <a16:creationId xmlns:a16="http://schemas.microsoft.com/office/drawing/2014/main" id="{8CCAB5BB-8AD4-4CE2-BFDC-1C2268184C9A}"/>
              </a:ext>
            </a:extLst>
          </p:cNvPr>
          <p:cNvGrpSpPr/>
          <p:nvPr/>
        </p:nvGrpSpPr>
        <p:grpSpPr>
          <a:xfrm>
            <a:off x="2033656" y="2732089"/>
            <a:ext cx="1440160" cy="1836220"/>
            <a:chOff x="371702" y="3221913"/>
            <a:chExt cx="361645" cy="1836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0D34D3-F5DC-4748-B557-869B246CB89A}"/>
                </a:ext>
              </a:extLst>
            </p:cNvPr>
            <p:cNvSpPr txBox="1"/>
            <p:nvPr/>
          </p:nvSpPr>
          <p:spPr>
            <a:xfrm>
              <a:off x="372685" y="3221913"/>
              <a:ext cx="360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  +  1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8A5623-F533-4C88-89F0-AD0E3FA10757}"/>
                </a:ext>
              </a:extLst>
            </p:cNvPr>
            <p:cNvSpPr txBox="1"/>
            <p:nvPr/>
          </p:nvSpPr>
          <p:spPr>
            <a:xfrm>
              <a:off x="371702" y="3681360"/>
              <a:ext cx="360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  +  2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3A3699-9142-4196-B5B2-D43120EB1A8C}"/>
                </a:ext>
              </a:extLst>
            </p:cNvPr>
            <p:cNvSpPr txBox="1"/>
            <p:nvPr/>
          </p:nvSpPr>
          <p:spPr>
            <a:xfrm>
              <a:off x="371702" y="4138410"/>
              <a:ext cx="360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  +  3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1406DF-5367-4C71-94CD-93C5C68174A9}"/>
                </a:ext>
              </a:extLst>
            </p:cNvPr>
            <p:cNvSpPr txBox="1"/>
            <p:nvPr/>
          </p:nvSpPr>
          <p:spPr>
            <a:xfrm>
              <a:off x="371702" y="4596468"/>
              <a:ext cx="360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a  +  4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  <p:grpSp>
        <p:nvGrpSpPr>
          <p:cNvPr id="19" name="그룹 33">
            <a:extLst>
              <a:ext uri="{FF2B5EF4-FFF2-40B4-BE49-F238E27FC236}">
                <a16:creationId xmlns:a16="http://schemas.microsoft.com/office/drawing/2014/main" id="{5EB47F7B-D447-452A-9F2D-DE04C753D4AB}"/>
              </a:ext>
            </a:extLst>
          </p:cNvPr>
          <p:cNvGrpSpPr/>
          <p:nvPr/>
        </p:nvGrpSpPr>
        <p:grpSpPr>
          <a:xfrm>
            <a:off x="2865788" y="2475480"/>
            <a:ext cx="1369247" cy="144016"/>
            <a:chOff x="1203834" y="2965304"/>
            <a:chExt cx="1369247" cy="144016"/>
          </a:xfrm>
        </p:grpSpPr>
        <p:cxnSp>
          <p:nvCxnSpPr>
            <p:cNvPr id="20" name="직선 연결선 23">
              <a:extLst>
                <a:ext uri="{FF2B5EF4-FFF2-40B4-BE49-F238E27FC236}">
                  <a16:creationId xmlns:a16="http://schemas.microsoft.com/office/drawing/2014/main" id="{4E6A3054-385C-4D84-9C1E-A78614234FF4}"/>
                </a:ext>
              </a:extLst>
            </p:cNvPr>
            <p:cNvCxnSpPr/>
            <p:nvPr/>
          </p:nvCxnSpPr>
          <p:spPr>
            <a:xfrm flipV="1">
              <a:off x="1203834" y="3047231"/>
              <a:ext cx="1081429" cy="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이등변 삼각형 24">
              <a:extLst>
                <a:ext uri="{FF2B5EF4-FFF2-40B4-BE49-F238E27FC236}">
                  <a16:creationId xmlns:a16="http://schemas.microsoft.com/office/drawing/2014/main" id="{A19F4197-BE29-4A71-9469-525EA99D5E72}"/>
                </a:ext>
              </a:extLst>
            </p:cNvPr>
            <p:cNvSpPr/>
            <p:nvPr/>
          </p:nvSpPr>
          <p:spPr>
            <a:xfrm rot="5400000">
              <a:off x="2330495" y="2866734"/>
              <a:ext cx="144016" cy="3411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  <p:cxnSp>
        <p:nvCxnSpPr>
          <p:cNvPr id="22" name="직선 연결선 26">
            <a:extLst>
              <a:ext uri="{FF2B5EF4-FFF2-40B4-BE49-F238E27FC236}">
                <a16:creationId xmlns:a16="http://schemas.microsoft.com/office/drawing/2014/main" id="{FF19F14E-0AB7-4377-AA0E-0EF611F200F8}"/>
              </a:ext>
            </a:extLst>
          </p:cNvPr>
          <p:cNvCxnSpPr/>
          <p:nvPr/>
        </p:nvCxnSpPr>
        <p:spPr>
          <a:xfrm flipV="1">
            <a:off x="2927213" y="3424474"/>
            <a:ext cx="1081429" cy="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7">
            <a:extLst>
              <a:ext uri="{FF2B5EF4-FFF2-40B4-BE49-F238E27FC236}">
                <a16:creationId xmlns:a16="http://schemas.microsoft.com/office/drawing/2014/main" id="{1689A2BA-339E-43E6-9D53-5AADD96848CA}"/>
              </a:ext>
            </a:extLst>
          </p:cNvPr>
          <p:cNvCxnSpPr/>
          <p:nvPr/>
        </p:nvCxnSpPr>
        <p:spPr>
          <a:xfrm flipV="1">
            <a:off x="2925792" y="3895882"/>
            <a:ext cx="1081429" cy="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8">
            <a:extLst>
              <a:ext uri="{FF2B5EF4-FFF2-40B4-BE49-F238E27FC236}">
                <a16:creationId xmlns:a16="http://schemas.microsoft.com/office/drawing/2014/main" id="{9173018E-4C0B-4EA5-BA95-C403DFD47DDF}"/>
              </a:ext>
            </a:extLst>
          </p:cNvPr>
          <p:cNvCxnSpPr/>
          <p:nvPr/>
        </p:nvCxnSpPr>
        <p:spPr>
          <a:xfrm flipV="1">
            <a:off x="2925791" y="4370283"/>
            <a:ext cx="1081429" cy="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38">
            <a:extLst>
              <a:ext uri="{FF2B5EF4-FFF2-40B4-BE49-F238E27FC236}">
                <a16:creationId xmlns:a16="http://schemas.microsoft.com/office/drawing/2014/main" id="{EC6F9F0E-4917-484D-A1B9-D84E549F35AE}"/>
              </a:ext>
            </a:extLst>
          </p:cNvPr>
          <p:cNvGrpSpPr/>
          <p:nvPr/>
        </p:nvGrpSpPr>
        <p:grpSpPr>
          <a:xfrm>
            <a:off x="2927213" y="2931094"/>
            <a:ext cx="1307822" cy="144016"/>
            <a:chOff x="1265259" y="3420918"/>
            <a:chExt cx="1307822" cy="144016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BDEF7E2-81DA-425A-BAD6-207EF3BC81ED}"/>
                </a:ext>
              </a:extLst>
            </p:cNvPr>
            <p:cNvCxnSpPr/>
            <p:nvPr/>
          </p:nvCxnSpPr>
          <p:spPr>
            <a:xfrm flipV="1">
              <a:off x="1265259" y="3492926"/>
              <a:ext cx="1081429" cy="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이등변 삼각형 29">
              <a:extLst>
                <a:ext uri="{FF2B5EF4-FFF2-40B4-BE49-F238E27FC236}">
                  <a16:creationId xmlns:a16="http://schemas.microsoft.com/office/drawing/2014/main" id="{D9055DAA-45F5-4D5C-8890-946D1EA1E1BF}"/>
                </a:ext>
              </a:extLst>
            </p:cNvPr>
            <p:cNvSpPr/>
            <p:nvPr/>
          </p:nvSpPr>
          <p:spPr>
            <a:xfrm rot="5400000">
              <a:off x="2330495" y="3322348"/>
              <a:ext cx="144016" cy="3411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  <p:sp>
        <p:nvSpPr>
          <p:cNvPr id="28" name="이등변 삼각형 30">
            <a:extLst>
              <a:ext uri="{FF2B5EF4-FFF2-40B4-BE49-F238E27FC236}">
                <a16:creationId xmlns:a16="http://schemas.microsoft.com/office/drawing/2014/main" id="{33F59965-F951-4E4F-9140-4FA3CC559D6D}"/>
              </a:ext>
            </a:extLst>
          </p:cNvPr>
          <p:cNvSpPr/>
          <p:nvPr/>
        </p:nvSpPr>
        <p:spPr>
          <a:xfrm rot="5400000">
            <a:off x="3992449" y="3228030"/>
            <a:ext cx="144016" cy="341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9" name="이등변 삼각형 31">
            <a:extLst>
              <a:ext uri="{FF2B5EF4-FFF2-40B4-BE49-F238E27FC236}">
                <a16:creationId xmlns:a16="http://schemas.microsoft.com/office/drawing/2014/main" id="{49681C67-0047-4395-907A-540962CC804F}"/>
              </a:ext>
            </a:extLst>
          </p:cNvPr>
          <p:cNvSpPr/>
          <p:nvPr/>
        </p:nvSpPr>
        <p:spPr>
          <a:xfrm rot="5400000">
            <a:off x="3992449" y="3731776"/>
            <a:ext cx="144016" cy="341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0" name="이등변 삼각형 32">
            <a:extLst>
              <a:ext uri="{FF2B5EF4-FFF2-40B4-BE49-F238E27FC236}">
                <a16:creationId xmlns:a16="http://schemas.microsoft.com/office/drawing/2014/main" id="{DF62475D-FAAE-4181-A95B-7562D3167443}"/>
              </a:ext>
            </a:extLst>
          </p:cNvPr>
          <p:cNvSpPr/>
          <p:nvPr/>
        </p:nvSpPr>
        <p:spPr>
          <a:xfrm rot="5400000">
            <a:off x="3992449" y="4204239"/>
            <a:ext cx="144016" cy="341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grpSp>
        <p:nvGrpSpPr>
          <p:cNvPr id="31" name="그룹 35">
            <a:extLst>
              <a:ext uri="{FF2B5EF4-FFF2-40B4-BE49-F238E27FC236}">
                <a16:creationId xmlns:a16="http://schemas.microsoft.com/office/drawing/2014/main" id="{674267CA-674E-45C1-9226-1247B2F0F5C4}"/>
              </a:ext>
            </a:extLst>
          </p:cNvPr>
          <p:cNvGrpSpPr/>
          <p:nvPr/>
        </p:nvGrpSpPr>
        <p:grpSpPr>
          <a:xfrm flipH="1">
            <a:off x="5684911" y="2931094"/>
            <a:ext cx="1302926" cy="144016"/>
            <a:chOff x="1270155" y="2965304"/>
            <a:chExt cx="1302926" cy="144016"/>
          </a:xfrm>
        </p:grpSpPr>
        <p:cxnSp>
          <p:nvCxnSpPr>
            <p:cNvPr id="32" name="직선 연결선 36">
              <a:extLst>
                <a:ext uri="{FF2B5EF4-FFF2-40B4-BE49-F238E27FC236}">
                  <a16:creationId xmlns:a16="http://schemas.microsoft.com/office/drawing/2014/main" id="{3860DB1F-2962-4450-847A-76990209A156}"/>
                </a:ext>
              </a:extLst>
            </p:cNvPr>
            <p:cNvCxnSpPr/>
            <p:nvPr/>
          </p:nvCxnSpPr>
          <p:spPr>
            <a:xfrm flipV="1">
              <a:off x="1270155" y="3051332"/>
              <a:ext cx="1081429" cy="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이등변 삼각형 37">
              <a:extLst>
                <a:ext uri="{FF2B5EF4-FFF2-40B4-BE49-F238E27FC236}">
                  <a16:creationId xmlns:a16="http://schemas.microsoft.com/office/drawing/2014/main" id="{96905731-C37A-4D4A-AEF4-AA6910E8A1C9}"/>
                </a:ext>
              </a:extLst>
            </p:cNvPr>
            <p:cNvSpPr/>
            <p:nvPr/>
          </p:nvSpPr>
          <p:spPr>
            <a:xfrm rot="5400000">
              <a:off x="2330495" y="2866734"/>
              <a:ext cx="144016" cy="3411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34" name="그룹 39">
            <a:extLst>
              <a:ext uri="{FF2B5EF4-FFF2-40B4-BE49-F238E27FC236}">
                <a16:creationId xmlns:a16="http://schemas.microsoft.com/office/drawing/2014/main" id="{1D914199-7DCD-417B-BAF2-4C031AB4FD97}"/>
              </a:ext>
            </a:extLst>
          </p:cNvPr>
          <p:cNvGrpSpPr/>
          <p:nvPr/>
        </p:nvGrpSpPr>
        <p:grpSpPr>
          <a:xfrm flipH="1">
            <a:off x="5704343" y="2474233"/>
            <a:ext cx="1307822" cy="144016"/>
            <a:chOff x="1265259" y="3420918"/>
            <a:chExt cx="1307822" cy="144016"/>
          </a:xfrm>
        </p:grpSpPr>
        <p:cxnSp>
          <p:nvCxnSpPr>
            <p:cNvPr id="35" name="직선 연결선 40">
              <a:extLst>
                <a:ext uri="{FF2B5EF4-FFF2-40B4-BE49-F238E27FC236}">
                  <a16:creationId xmlns:a16="http://schemas.microsoft.com/office/drawing/2014/main" id="{0EFAA6E8-1EDB-4F19-81E9-5185BDDBE6DC}"/>
                </a:ext>
              </a:extLst>
            </p:cNvPr>
            <p:cNvCxnSpPr/>
            <p:nvPr/>
          </p:nvCxnSpPr>
          <p:spPr>
            <a:xfrm flipV="1">
              <a:off x="1265259" y="3492926"/>
              <a:ext cx="1081429" cy="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이등변 삼각형 41">
              <a:extLst>
                <a:ext uri="{FF2B5EF4-FFF2-40B4-BE49-F238E27FC236}">
                  <a16:creationId xmlns:a16="http://schemas.microsoft.com/office/drawing/2014/main" id="{2EDA6FE9-795B-43B3-B657-4FF18D9B2CF4}"/>
                </a:ext>
              </a:extLst>
            </p:cNvPr>
            <p:cNvSpPr/>
            <p:nvPr/>
          </p:nvSpPr>
          <p:spPr>
            <a:xfrm rot="5400000">
              <a:off x="2330495" y="3322348"/>
              <a:ext cx="144016" cy="3411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37" name="그룹 42">
            <a:extLst>
              <a:ext uri="{FF2B5EF4-FFF2-40B4-BE49-F238E27FC236}">
                <a16:creationId xmlns:a16="http://schemas.microsoft.com/office/drawing/2014/main" id="{5761142E-4BC8-4EB7-A562-65C48030B4E2}"/>
              </a:ext>
            </a:extLst>
          </p:cNvPr>
          <p:cNvGrpSpPr/>
          <p:nvPr/>
        </p:nvGrpSpPr>
        <p:grpSpPr>
          <a:xfrm flipH="1">
            <a:off x="5676330" y="3326600"/>
            <a:ext cx="1307822" cy="144016"/>
            <a:chOff x="1265259" y="3420918"/>
            <a:chExt cx="1307822" cy="144016"/>
          </a:xfrm>
        </p:grpSpPr>
        <p:cxnSp>
          <p:nvCxnSpPr>
            <p:cNvPr id="38" name="직선 연결선 43">
              <a:extLst>
                <a:ext uri="{FF2B5EF4-FFF2-40B4-BE49-F238E27FC236}">
                  <a16:creationId xmlns:a16="http://schemas.microsoft.com/office/drawing/2014/main" id="{2D7C9B6D-3B71-4DB8-98A2-5A26EB33D8ED}"/>
                </a:ext>
              </a:extLst>
            </p:cNvPr>
            <p:cNvCxnSpPr/>
            <p:nvPr/>
          </p:nvCxnSpPr>
          <p:spPr>
            <a:xfrm flipV="1">
              <a:off x="1265259" y="3492926"/>
              <a:ext cx="1081429" cy="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이등변 삼각형 44">
              <a:extLst>
                <a:ext uri="{FF2B5EF4-FFF2-40B4-BE49-F238E27FC236}">
                  <a16:creationId xmlns:a16="http://schemas.microsoft.com/office/drawing/2014/main" id="{5362C0E0-6C06-4B2B-9F30-88BDB90FB26C}"/>
                </a:ext>
              </a:extLst>
            </p:cNvPr>
            <p:cNvSpPr/>
            <p:nvPr/>
          </p:nvSpPr>
          <p:spPr>
            <a:xfrm rot="5400000">
              <a:off x="2330495" y="3322348"/>
              <a:ext cx="144016" cy="3411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40" name="그룹 45">
            <a:extLst>
              <a:ext uri="{FF2B5EF4-FFF2-40B4-BE49-F238E27FC236}">
                <a16:creationId xmlns:a16="http://schemas.microsoft.com/office/drawing/2014/main" id="{F7B3A256-D7ED-4D8D-B996-D1318C5A0447}"/>
              </a:ext>
            </a:extLst>
          </p:cNvPr>
          <p:cNvGrpSpPr/>
          <p:nvPr/>
        </p:nvGrpSpPr>
        <p:grpSpPr>
          <a:xfrm flipH="1">
            <a:off x="5694624" y="3830346"/>
            <a:ext cx="1307822" cy="144016"/>
            <a:chOff x="1265259" y="3420918"/>
            <a:chExt cx="1307822" cy="144016"/>
          </a:xfrm>
        </p:grpSpPr>
        <p:cxnSp>
          <p:nvCxnSpPr>
            <p:cNvPr id="41" name="직선 연결선 46">
              <a:extLst>
                <a:ext uri="{FF2B5EF4-FFF2-40B4-BE49-F238E27FC236}">
                  <a16:creationId xmlns:a16="http://schemas.microsoft.com/office/drawing/2014/main" id="{00C74A26-4095-4EB8-A420-00F46FDCAEDE}"/>
                </a:ext>
              </a:extLst>
            </p:cNvPr>
            <p:cNvCxnSpPr/>
            <p:nvPr/>
          </p:nvCxnSpPr>
          <p:spPr>
            <a:xfrm flipV="1">
              <a:off x="1265259" y="3492926"/>
              <a:ext cx="1081429" cy="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이등변 삼각형 47">
              <a:extLst>
                <a:ext uri="{FF2B5EF4-FFF2-40B4-BE49-F238E27FC236}">
                  <a16:creationId xmlns:a16="http://schemas.microsoft.com/office/drawing/2014/main" id="{E37FAAE3-4862-4D61-BB5B-0C55E5CBDCA9}"/>
                </a:ext>
              </a:extLst>
            </p:cNvPr>
            <p:cNvSpPr/>
            <p:nvPr/>
          </p:nvSpPr>
          <p:spPr>
            <a:xfrm rot="5400000">
              <a:off x="2330495" y="3322348"/>
              <a:ext cx="144016" cy="3411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43" name="그룹 48">
            <a:extLst>
              <a:ext uri="{FF2B5EF4-FFF2-40B4-BE49-F238E27FC236}">
                <a16:creationId xmlns:a16="http://schemas.microsoft.com/office/drawing/2014/main" id="{12DCAB47-B565-48E1-8829-E72D8FCB1AAC}"/>
              </a:ext>
            </a:extLst>
          </p:cNvPr>
          <p:cNvGrpSpPr/>
          <p:nvPr/>
        </p:nvGrpSpPr>
        <p:grpSpPr>
          <a:xfrm flipH="1">
            <a:off x="5721011" y="4301227"/>
            <a:ext cx="1307822" cy="144016"/>
            <a:chOff x="1265259" y="3420918"/>
            <a:chExt cx="1307822" cy="144016"/>
          </a:xfrm>
        </p:grpSpPr>
        <p:cxnSp>
          <p:nvCxnSpPr>
            <p:cNvPr id="44" name="직선 연결선 49">
              <a:extLst>
                <a:ext uri="{FF2B5EF4-FFF2-40B4-BE49-F238E27FC236}">
                  <a16:creationId xmlns:a16="http://schemas.microsoft.com/office/drawing/2014/main" id="{4D241320-3876-48D6-B7F0-C785089F9F73}"/>
                </a:ext>
              </a:extLst>
            </p:cNvPr>
            <p:cNvCxnSpPr/>
            <p:nvPr/>
          </p:nvCxnSpPr>
          <p:spPr>
            <a:xfrm flipV="1">
              <a:off x="1265259" y="3492926"/>
              <a:ext cx="1081429" cy="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이등변 삼각형 50">
              <a:extLst>
                <a:ext uri="{FF2B5EF4-FFF2-40B4-BE49-F238E27FC236}">
                  <a16:creationId xmlns:a16="http://schemas.microsoft.com/office/drawing/2014/main" id="{9E662929-BF17-486D-B219-DAAC25808C84}"/>
                </a:ext>
              </a:extLst>
            </p:cNvPr>
            <p:cNvSpPr/>
            <p:nvPr/>
          </p:nvSpPr>
          <p:spPr>
            <a:xfrm rot="5400000">
              <a:off x="2330495" y="3322348"/>
              <a:ext cx="144016" cy="3411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46" name="그룹 51">
            <a:extLst>
              <a:ext uri="{FF2B5EF4-FFF2-40B4-BE49-F238E27FC236}">
                <a16:creationId xmlns:a16="http://schemas.microsoft.com/office/drawing/2014/main" id="{DD4503C7-BEF5-46C6-A863-47A54BDFB190}"/>
              </a:ext>
            </a:extLst>
          </p:cNvPr>
          <p:cNvGrpSpPr/>
          <p:nvPr/>
        </p:nvGrpSpPr>
        <p:grpSpPr>
          <a:xfrm>
            <a:off x="6984152" y="2284777"/>
            <a:ext cx="1440160" cy="1836220"/>
            <a:chOff x="371702" y="3221913"/>
            <a:chExt cx="361645" cy="183622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341DB36-DC93-47E6-A7D5-20C848811DEC}"/>
                </a:ext>
              </a:extLst>
            </p:cNvPr>
            <p:cNvSpPr txBox="1"/>
            <p:nvPr/>
          </p:nvSpPr>
          <p:spPr>
            <a:xfrm>
              <a:off x="372685" y="3221913"/>
              <a:ext cx="360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p  -  1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0EF4E8-4CF9-446A-923B-BA2EC9C9F952}"/>
                </a:ext>
              </a:extLst>
            </p:cNvPr>
            <p:cNvSpPr txBox="1"/>
            <p:nvPr/>
          </p:nvSpPr>
          <p:spPr>
            <a:xfrm>
              <a:off x="371702" y="3681360"/>
              <a:ext cx="360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p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1C6D04-AE79-4D45-907A-D738138DEB86}"/>
                </a:ext>
              </a:extLst>
            </p:cNvPr>
            <p:cNvSpPr txBox="1"/>
            <p:nvPr/>
          </p:nvSpPr>
          <p:spPr>
            <a:xfrm>
              <a:off x="371702" y="4138410"/>
              <a:ext cx="360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p  +  1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B6B46F9-DD4F-4009-A102-BA4E003A9F59}"/>
                </a:ext>
              </a:extLst>
            </p:cNvPr>
            <p:cNvSpPr txBox="1"/>
            <p:nvPr/>
          </p:nvSpPr>
          <p:spPr>
            <a:xfrm>
              <a:off x="371702" y="4596468"/>
              <a:ext cx="360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p  +  2</a:t>
              </a:r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7C6592C-5B54-4BB3-91C3-AC7971F63A9C}"/>
              </a:ext>
            </a:extLst>
          </p:cNvPr>
          <p:cNvSpPr txBox="1"/>
          <p:nvPr/>
        </p:nvSpPr>
        <p:spPr>
          <a:xfrm>
            <a:off x="6984597" y="4137990"/>
            <a:ext cx="108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P  +  3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956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75E6-0EC8-436B-ACE3-31F4FAF0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포인터의 연산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BF32-FD91-45E8-BEE7-43B50F0B3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포인터의 연산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1B77A-01A8-45CA-A642-DC8EF19F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55930" y="5811838"/>
            <a:ext cx="4114800" cy="365125"/>
          </a:xfrm>
        </p:spPr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D093E-0758-4A86-AC7A-B4AA5DA5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5761" y="5406288"/>
            <a:ext cx="566239" cy="365125"/>
          </a:xfrm>
        </p:spPr>
        <p:txBody>
          <a:bodyPr/>
          <a:lstStyle/>
          <a:p>
            <a:fld id="{D44D71D4-CC00-41AD-B74E-42A854D5D1AD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Group 141">
            <a:extLst>
              <a:ext uri="{FF2B5EF4-FFF2-40B4-BE49-F238E27FC236}">
                <a16:creationId xmlns:a16="http://schemas.microsoft.com/office/drawing/2014/main" id="{0437A139-933C-46FA-A921-BFB696E23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99211"/>
              </p:ext>
            </p:extLst>
          </p:nvPr>
        </p:nvGraphicFramePr>
        <p:xfrm>
          <a:off x="1480992" y="4796154"/>
          <a:ext cx="5400675" cy="503238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7">
            <a:extLst>
              <a:ext uri="{FF2B5EF4-FFF2-40B4-BE49-F238E27FC236}">
                <a16:creationId xmlns:a16="http://schemas.microsoft.com/office/drawing/2014/main" id="{8D4D711F-B3E1-4C90-AE7B-DF2013C89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01394"/>
              </p:ext>
            </p:extLst>
          </p:nvPr>
        </p:nvGraphicFramePr>
        <p:xfrm>
          <a:off x="1480992" y="5299393"/>
          <a:ext cx="5400675" cy="360363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28">
            <a:extLst>
              <a:ext uri="{FF2B5EF4-FFF2-40B4-BE49-F238E27FC236}">
                <a16:creationId xmlns:a16="http://schemas.microsoft.com/office/drawing/2014/main" id="{44626CF2-64E7-4369-A5AA-FB0874DD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96258"/>
              </p:ext>
            </p:extLst>
          </p:nvPr>
        </p:nvGraphicFramePr>
        <p:xfrm>
          <a:off x="1480992" y="3859530"/>
          <a:ext cx="504825" cy="447675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126">
            <a:extLst>
              <a:ext uri="{FF2B5EF4-FFF2-40B4-BE49-F238E27FC236}">
                <a16:creationId xmlns:a16="http://schemas.microsoft.com/office/drawing/2014/main" id="{4632F0B8-A53A-434A-9B54-B651BCEC1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628" y="3859529"/>
            <a:ext cx="43338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latin typeface="Arial" charset="0"/>
              </a:rPr>
              <a:t>p</a:t>
            </a:r>
          </a:p>
        </p:txBody>
      </p:sp>
      <p:sp>
        <p:nvSpPr>
          <p:cNvPr id="10" name="Line 127">
            <a:extLst>
              <a:ext uri="{FF2B5EF4-FFF2-40B4-BE49-F238E27FC236}">
                <a16:creationId xmlns:a16="http://schemas.microsoft.com/office/drawing/2014/main" id="{BCED0FDF-F729-4DF7-98FE-FB8810084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891" y="4075430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600">
              <a:ea typeface="굴림" pitchFamily="50" charset="-127"/>
            </a:endParaRPr>
          </a:p>
        </p:txBody>
      </p:sp>
      <p:graphicFrame>
        <p:nvGraphicFramePr>
          <p:cNvPr id="11" name="Group 129">
            <a:extLst>
              <a:ext uri="{FF2B5EF4-FFF2-40B4-BE49-F238E27FC236}">
                <a16:creationId xmlns:a16="http://schemas.microsoft.com/office/drawing/2014/main" id="{BAA3DE6F-1930-4361-BA1B-FFB977397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54600"/>
              </p:ext>
            </p:extLst>
          </p:nvPr>
        </p:nvGraphicFramePr>
        <p:xfrm>
          <a:off x="3136754" y="3859530"/>
          <a:ext cx="504825" cy="447675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135">
            <a:extLst>
              <a:ext uri="{FF2B5EF4-FFF2-40B4-BE49-F238E27FC236}">
                <a16:creationId xmlns:a16="http://schemas.microsoft.com/office/drawing/2014/main" id="{3A9C1925-E2D3-476B-8637-C6B824A0A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392" y="3859529"/>
            <a:ext cx="433387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latin typeface="Arial" charset="0"/>
              </a:rPr>
              <a:t>q</a:t>
            </a:r>
          </a:p>
        </p:txBody>
      </p:sp>
      <p:sp>
        <p:nvSpPr>
          <p:cNvPr id="13" name="Line 136">
            <a:extLst>
              <a:ext uri="{FF2B5EF4-FFF2-40B4-BE49-F238E27FC236}">
                <a16:creationId xmlns:a16="http://schemas.microsoft.com/office/drawing/2014/main" id="{A6A6D24B-6F29-48A4-AF43-590411D12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653" y="4075430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600"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4E4B64-79E5-47AA-8D69-32141A761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625" y="1912303"/>
            <a:ext cx="3942308" cy="1816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[Ex]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맑은 고딕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 a[10], *p, *q;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p=a;                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맑은 고딕" pitchFamily="50" charset="-127"/>
              </a:rPr>
              <a:t>//p=&amp;a[0];</a:t>
            </a:r>
            <a:r>
              <a: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</a:rPr>
              <a:t>와 같음</a:t>
            </a:r>
            <a:endParaRPr lang="en-US" altLang="ko-KR" sz="1600" dirty="0">
              <a:solidFill>
                <a:srgbClr val="00B050"/>
              </a:solidFill>
              <a:latin typeface="+mj-lt"/>
              <a:ea typeface="맑은 고딕" pitchFamily="50" charset="-127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q=a+3;            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맑은 고딕" pitchFamily="50" charset="-127"/>
              </a:rPr>
              <a:t>//q=&amp;a[3];</a:t>
            </a:r>
            <a:r>
              <a: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</a:rPr>
              <a:t>와 같음</a:t>
            </a:r>
            <a:endParaRPr lang="en-US" altLang="ko-KR" sz="1600" dirty="0">
              <a:solidFill>
                <a:srgbClr val="00B050"/>
              </a:solidFill>
              <a:latin typeface="+mj-lt"/>
              <a:ea typeface="맑은 고딕" pitchFamily="50" charset="-127"/>
            </a:endParaRPr>
          </a:p>
          <a:p>
            <a:pPr eaLnBrk="0" hangingPunct="0">
              <a:spcBef>
                <a:spcPct val="2000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*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p=5;</a:t>
            </a:r>
            <a:r>
              <a:rPr lang="en-US" altLang="ko-KR" sz="1600" dirty="0">
                <a:solidFill>
                  <a:srgbClr val="006600"/>
                </a:solidFill>
                <a:latin typeface="+mj-lt"/>
                <a:ea typeface="맑은 고딕" pitchFamily="50" charset="-127"/>
              </a:rPr>
              <a:t>              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맑은 고딕" pitchFamily="50" charset="-127"/>
              </a:rPr>
              <a:t>// a[0]=5; </a:t>
            </a:r>
            <a:r>
              <a: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</a:rPr>
              <a:t>와 같음</a:t>
            </a:r>
            <a:endParaRPr lang="en-US" altLang="ko-KR" sz="1600" dirty="0">
              <a:solidFill>
                <a:srgbClr val="00B050"/>
              </a:solidFill>
              <a:latin typeface="+mj-lt"/>
              <a:ea typeface="맑은 고딕" pitchFamily="50" charset="-127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*q=9;</a:t>
            </a:r>
            <a:r>
              <a:rPr lang="en-US" altLang="ko-KR" sz="1600" dirty="0">
                <a:solidFill>
                  <a:srgbClr val="006600"/>
                </a:solidFill>
                <a:latin typeface="+mj-lt"/>
                <a:ea typeface="맑은 고딕" pitchFamily="50" charset="-127"/>
              </a:rPr>
              <a:t>              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맑은 고딕" pitchFamily="50" charset="-127"/>
              </a:rPr>
              <a:t>// a[3]=9;</a:t>
            </a:r>
            <a:r>
              <a: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</a:rPr>
              <a:t>와 같음</a:t>
            </a:r>
            <a:endParaRPr lang="en-US" altLang="ko-KR" sz="1600" dirty="0">
              <a:solidFill>
                <a:srgbClr val="00B050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5" name="직사각형 13">
            <a:extLst>
              <a:ext uri="{FF2B5EF4-FFF2-40B4-BE49-F238E27FC236}">
                <a16:creationId xmlns:a16="http://schemas.microsoft.com/office/drawing/2014/main" id="{4C473482-8FA8-4209-BF8B-C72F106A8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496" y="1912885"/>
            <a:ext cx="3921549" cy="116955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[Ex]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a = a + 1;</a:t>
            </a:r>
            <a:r>
              <a:rPr lang="en-US" altLang="ko-KR" dirty="0">
                <a:latin typeface="+mj-lt"/>
              </a:rPr>
              <a:t>		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맑은 고딕" pitchFamily="50" charset="-127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+mj-lt"/>
                <a:ea typeface="맑은 고딕" pitchFamily="50" charset="-127"/>
              </a:rPr>
              <a:t>오류</a:t>
            </a:r>
            <a:endParaRPr lang="en-US" altLang="ko-KR" sz="1600" dirty="0">
              <a:solidFill>
                <a:srgbClr val="00B050"/>
              </a:solidFill>
              <a:latin typeface="+mj-lt"/>
              <a:ea typeface="맑은 고딕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p = p + 1;</a:t>
            </a:r>
            <a:r>
              <a:rPr lang="en-US" altLang="ko-KR" dirty="0">
                <a:latin typeface="+mj-lt"/>
              </a:rPr>
              <a:t>		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맑은 고딕" pitchFamily="50" charset="-127"/>
              </a:rPr>
              <a:t>// valid	: *p 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맑은 고딕" pitchFamily="50" charset="-127"/>
                <a:sym typeface="Symbol" panose="05050102010706020507" pitchFamily="18" charset="2"/>
              </a:rPr>
              <a:t> a[1]</a:t>
            </a:r>
            <a:endParaRPr lang="en-US" altLang="ko-KR" sz="1600" dirty="0">
              <a:solidFill>
                <a:srgbClr val="00B050"/>
              </a:solidFill>
              <a:latin typeface="+mj-lt"/>
              <a:ea typeface="맑은 고딕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p++;</a:t>
            </a:r>
            <a:r>
              <a:rPr lang="en-US" altLang="ko-KR" dirty="0">
                <a:latin typeface="+mj-lt"/>
              </a:rPr>
              <a:t>		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맑은 고딕" pitchFamily="50" charset="-127"/>
              </a:rPr>
              <a:t>// valid	: *p 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맑은 고딕" pitchFamily="50" charset="-127"/>
                <a:sym typeface="Symbol" panose="05050102010706020507" pitchFamily="18" charset="2"/>
              </a:rPr>
              <a:t> a[2]</a:t>
            </a:r>
          </a:p>
        </p:txBody>
      </p:sp>
      <p:sp>
        <p:nvSpPr>
          <p:cNvPr id="16" name="타원형 설명선 16">
            <a:extLst>
              <a:ext uri="{FF2B5EF4-FFF2-40B4-BE49-F238E27FC236}">
                <a16:creationId xmlns:a16="http://schemas.microsoft.com/office/drawing/2014/main" id="{CDF74F26-51D4-4998-8056-F48FD679161B}"/>
              </a:ext>
            </a:extLst>
          </p:cNvPr>
          <p:cNvSpPr/>
          <p:nvPr/>
        </p:nvSpPr>
        <p:spPr>
          <a:xfrm>
            <a:off x="7608206" y="3728403"/>
            <a:ext cx="2880319" cy="1138383"/>
          </a:xfrm>
          <a:prstGeom prst="wedgeEllipseCallout">
            <a:avLst>
              <a:gd name="adj1" fmla="val -67097"/>
              <a:gd name="adj2" fmla="val -165391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j-lt"/>
                <a:ea typeface="휴먼매직체" panose="02030504000101010101" pitchFamily="18" charset="-127"/>
              </a:rPr>
              <a:t>포인터 상수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</a:rPr>
              <a:t>(</a:t>
            </a:r>
            <a:r>
              <a:rPr lang="ko-KR" altLang="en-US" sz="1400" dirty="0" err="1">
                <a:latin typeface="+mj-lt"/>
                <a:ea typeface="휴먼매직체" panose="02030504000101010101" pitchFamily="18" charset="-127"/>
              </a:rPr>
              <a:t>변수명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</a:rPr>
              <a:t>)</a:t>
            </a:r>
            <a:r>
              <a:rPr lang="ko-KR" altLang="en-US" sz="1400" dirty="0">
                <a:latin typeface="+mj-lt"/>
                <a:ea typeface="휴먼매직체" panose="02030504000101010101" pitchFamily="18" charset="-127"/>
              </a:rPr>
              <a:t>은 데이터를 변경할 수 없음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</a:rPr>
              <a:t>, </a:t>
            </a:r>
            <a:r>
              <a:rPr lang="ko-KR" altLang="en-US" sz="1400" dirty="0">
                <a:latin typeface="+mj-lt"/>
                <a:ea typeface="휴먼매직체" panose="02030504000101010101" pitchFamily="18" charset="-127"/>
              </a:rPr>
              <a:t>그러나 포인터 변수 </a:t>
            </a:r>
            <a:r>
              <a:rPr lang="en-US" altLang="ko-KR" sz="1400" dirty="0">
                <a:latin typeface="+mj-lt"/>
                <a:ea typeface="휴먼매직체" panose="02030504000101010101" pitchFamily="18" charset="-127"/>
              </a:rPr>
              <a:t>p</a:t>
            </a:r>
            <a:r>
              <a:rPr lang="ko-KR" altLang="en-US" sz="1400" dirty="0">
                <a:latin typeface="+mj-lt"/>
                <a:ea typeface="휴먼매직체" panose="02030504000101010101" pitchFamily="18" charset="-127"/>
              </a:rPr>
              <a:t>는 데이터 변경 가능</a:t>
            </a:r>
            <a:endParaRPr lang="ko-KR" altLang="en-US" sz="1400" dirty="0">
              <a:solidFill>
                <a:schemeClr val="dk1"/>
              </a:solidFill>
              <a:latin typeface="+mj-lt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AD98-9756-4E51-A35D-84CF6B19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포인터의 연산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9E12-225C-4561-95CD-8EF4AC6E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포인터에 더하기 빼기</a:t>
            </a:r>
            <a:endParaRPr lang="en-US" altLang="ko-KR" dirty="0"/>
          </a:p>
          <a:p>
            <a:pPr lvl="1"/>
            <a:r>
              <a:rPr lang="ko-KR" altLang="en-US" dirty="0"/>
              <a:t>포인터에 더하기와 빼기의 경우 선언한 데이터 형식의 크기만큼 이동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F00A5-0E18-4AD5-BB98-E87601DD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F1B2-3764-48D8-B076-78F40B08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406" y="5552104"/>
            <a:ext cx="566239" cy="365125"/>
          </a:xfrm>
        </p:spPr>
        <p:txBody>
          <a:bodyPr/>
          <a:lstStyle/>
          <a:p>
            <a:fld id="{D44D71D4-CC00-41AD-B74E-42A854D5D1AD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Group 221">
            <a:extLst>
              <a:ext uri="{FF2B5EF4-FFF2-40B4-BE49-F238E27FC236}">
                <a16:creationId xmlns:a16="http://schemas.microsoft.com/office/drawing/2014/main" id="{02750D60-7459-4FCB-8FFD-09ECE3C10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81983"/>
              </p:ext>
            </p:extLst>
          </p:nvPr>
        </p:nvGraphicFramePr>
        <p:xfrm>
          <a:off x="1739773" y="2487331"/>
          <a:ext cx="3958992" cy="731520"/>
        </p:xfrm>
        <a:graphic>
          <a:graphicData uri="http://schemas.openxmlformats.org/drawingml/2006/table">
            <a:tbl>
              <a:tblPr/>
              <a:tblGrid>
                <a:gridCol w="395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6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71">
            <a:extLst>
              <a:ext uri="{FF2B5EF4-FFF2-40B4-BE49-F238E27FC236}">
                <a16:creationId xmlns:a16="http://schemas.microsoft.com/office/drawing/2014/main" id="{A32A9C05-EEFB-4BCF-89C3-903F3BB23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11224"/>
              </p:ext>
            </p:extLst>
          </p:nvPr>
        </p:nvGraphicFramePr>
        <p:xfrm>
          <a:off x="4555055" y="2019189"/>
          <a:ext cx="720793" cy="335280"/>
        </p:xfrm>
        <a:graphic>
          <a:graphicData uri="http://schemas.openxmlformats.org/drawingml/2006/table">
            <a:tbl>
              <a:tblPr/>
              <a:tblGrid>
                <a:gridCol w="39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 Box 81">
            <a:extLst>
              <a:ext uri="{FF2B5EF4-FFF2-40B4-BE49-F238E27FC236}">
                <a16:creationId xmlns:a16="http://schemas.microsoft.com/office/drawing/2014/main" id="{1CCE8774-4C41-42DB-83B7-AEA34845C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826" y="2523846"/>
            <a:ext cx="2347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</a:p>
        </p:txBody>
      </p:sp>
      <p:sp>
        <p:nvSpPr>
          <p:cNvPr id="9" name="Line 82">
            <a:extLst>
              <a:ext uri="{FF2B5EF4-FFF2-40B4-BE49-F238E27FC236}">
                <a16:creationId xmlns:a16="http://schemas.microsoft.com/office/drawing/2014/main" id="{A48B878A-0C9D-42DE-949C-E3CBA3872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0500" y="2335346"/>
            <a:ext cx="0" cy="132504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20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10" name="Group 83">
            <a:extLst>
              <a:ext uri="{FF2B5EF4-FFF2-40B4-BE49-F238E27FC236}">
                <a16:creationId xmlns:a16="http://schemas.microsoft.com/office/drawing/2014/main" id="{5433E90A-ED3E-42F8-9D6A-55D9D33F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4232"/>
              </p:ext>
            </p:extLst>
          </p:nvPr>
        </p:nvGraphicFramePr>
        <p:xfrm>
          <a:off x="1835805" y="3874501"/>
          <a:ext cx="3958992" cy="731520"/>
        </p:xfrm>
        <a:graphic>
          <a:graphicData uri="http://schemas.openxmlformats.org/drawingml/2006/table">
            <a:tbl>
              <a:tblPr/>
              <a:tblGrid>
                <a:gridCol w="39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6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129">
            <a:extLst>
              <a:ext uri="{FF2B5EF4-FFF2-40B4-BE49-F238E27FC236}">
                <a16:creationId xmlns:a16="http://schemas.microsoft.com/office/drawing/2014/main" id="{B323FF72-F765-4CAC-B755-E532BF0A9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26443"/>
              </p:ext>
            </p:extLst>
          </p:nvPr>
        </p:nvGraphicFramePr>
        <p:xfrm>
          <a:off x="4750379" y="3370836"/>
          <a:ext cx="619254" cy="335280"/>
        </p:xfrm>
        <a:graphic>
          <a:graphicData uri="http://schemas.openxmlformats.org/drawingml/2006/table">
            <a:tbl>
              <a:tblPr/>
              <a:tblGrid>
                <a:gridCol w="30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139">
            <a:extLst>
              <a:ext uri="{FF2B5EF4-FFF2-40B4-BE49-F238E27FC236}">
                <a16:creationId xmlns:a16="http://schemas.microsoft.com/office/drawing/2014/main" id="{5761BCD7-2AC2-48BE-B415-DC1AD5A8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856" y="3911016"/>
            <a:ext cx="2347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</a:p>
        </p:txBody>
      </p:sp>
      <p:sp>
        <p:nvSpPr>
          <p:cNvPr id="13" name="Line 140">
            <a:extLst>
              <a:ext uri="{FF2B5EF4-FFF2-40B4-BE49-F238E27FC236}">
                <a16:creationId xmlns:a16="http://schemas.microsoft.com/office/drawing/2014/main" id="{AC3150B3-705B-48B3-A05C-533B3023A5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0667" y="3696245"/>
            <a:ext cx="25432" cy="129314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20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14" name="Group 141">
            <a:extLst>
              <a:ext uri="{FF2B5EF4-FFF2-40B4-BE49-F238E27FC236}">
                <a16:creationId xmlns:a16="http://schemas.microsoft.com/office/drawing/2014/main" id="{9CFD2C8E-C7D8-4E8E-9D03-B954C730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68165"/>
              </p:ext>
            </p:extLst>
          </p:nvPr>
        </p:nvGraphicFramePr>
        <p:xfrm>
          <a:off x="1835805" y="5203615"/>
          <a:ext cx="3958992" cy="731520"/>
        </p:xfrm>
        <a:graphic>
          <a:graphicData uri="http://schemas.openxmlformats.org/drawingml/2006/table">
            <a:tbl>
              <a:tblPr/>
              <a:tblGrid>
                <a:gridCol w="39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9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6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6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187">
            <a:extLst>
              <a:ext uri="{FF2B5EF4-FFF2-40B4-BE49-F238E27FC236}">
                <a16:creationId xmlns:a16="http://schemas.microsoft.com/office/drawing/2014/main" id="{A3C8B249-434B-4AAD-92DC-B1E40EF7F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62894"/>
              </p:ext>
            </p:extLst>
          </p:nvPr>
        </p:nvGraphicFramePr>
        <p:xfrm>
          <a:off x="2410482" y="4704764"/>
          <a:ext cx="619254" cy="335280"/>
        </p:xfrm>
        <a:graphic>
          <a:graphicData uri="http://schemas.openxmlformats.org/drawingml/2006/table">
            <a:tbl>
              <a:tblPr/>
              <a:tblGrid>
                <a:gridCol w="30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맑은 고딕" pitchFamily="50" charset="-127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 Box 197">
            <a:extLst>
              <a:ext uri="{FF2B5EF4-FFF2-40B4-BE49-F238E27FC236}">
                <a16:creationId xmlns:a16="http://schemas.microsoft.com/office/drawing/2014/main" id="{F9724161-B75B-468E-AB8E-FBCFE19C3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856" y="5240130"/>
            <a:ext cx="2347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</a:p>
        </p:txBody>
      </p:sp>
      <p:sp>
        <p:nvSpPr>
          <p:cNvPr id="17" name="Line 198">
            <a:extLst>
              <a:ext uri="{FF2B5EF4-FFF2-40B4-BE49-F238E27FC236}">
                <a16:creationId xmlns:a16="http://schemas.microsoft.com/office/drawing/2014/main" id="{7F1F780D-6D9F-415F-892B-6A7A50BFE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4208" y="5037168"/>
            <a:ext cx="0" cy="131523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20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18" name="Group 199">
            <a:extLst>
              <a:ext uri="{FF2B5EF4-FFF2-40B4-BE49-F238E27FC236}">
                <a16:creationId xmlns:a16="http://schemas.microsoft.com/office/drawing/2014/main" id="{2F7653E8-B1D5-439E-B7E4-842938A41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00020"/>
              </p:ext>
            </p:extLst>
          </p:nvPr>
        </p:nvGraphicFramePr>
        <p:xfrm>
          <a:off x="3492560" y="3384806"/>
          <a:ext cx="619254" cy="335280"/>
        </p:xfrm>
        <a:graphic>
          <a:graphicData uri="http://schemas.openxmlformats.org/drawingml/2006/table">
            <a:tbl>
              <a:tblPr/>
              <a:tblGrid>
                <a:gridCol w="30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Line 209">
            <a:extLst>
              <a:ext uri="{FF2B5EF4-FFF2-40B4-BE49-F238E27FC236}">
                <a16:creationId xmlns:a16="http://schemas.microsoft.com/office/drawing/2014/main" id="{74564838-5554-4FE3-A336-D9684D414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820" y="3720086"/>
            <a:ext cx="6561" cy="115972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20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20" name="Group 210">
            <a:extLst>
              <a:ext uri="{FF2B5EF4-FFF2-40B4-BE49-F238E27FC236}">
                <a16:creationId xmlns:a16="http://schemas.microsoft.com/office/drawing/2014/main" id="{06802FB4-F409-4F46-B7E0-A8AD8BC41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03033"/>
              </p:ext>
            </p:extLst>
          </p:nvPr>
        </p:nvGraphicFramePr>
        <p:xfrm>
          <a:off x="3549629" y="4704764"/>
          <a:ext cx="619254" cy="335280"/>
        </p:xfrm>
        <a:graphic>
          <a:graphicData uri="http://schemas.openxmlformats.org/drawingml/2006/table">
            <a:tbl>
              <a:tblPr/>
              <a:tblGrid>
                <a:gridCol w="30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ine 220">
            <a:extLst>
              <a:ext uri="{FF2B5EF4-FFF2-40B4-BE49-F238E27FC236}">
                <a16:creationId xmlns:a16="http://schemas.microsoft.com/office/drawing/2014/main" id="{E34F04D2-B70A-45D0-8693-E3AF3243F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9381" y="5156016"/>
            <a:ext cx="0" cy="1498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20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2" name="직사각형 26">
            <a:extLst>
              <a:ext uri="{FF2B5EF4-FFF2-40B4-BE49-F238E27FC236}">
                <a16:creationId xmlns:a16="http://schemas.microsoft.com/office/drawing/2014/main" id="{FBF6F635-103C-4649-8ADD-7E853F0A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38" y="2114418"/>
            <a:ext cx="1050456" cy="276999"/>
          </a:xfrm>
          <a:prstGeom prst="rect">
            <a:avLst/>
          </a:prstGeom>
          <a:solidFill>
            <a:srgbClr val="FFC000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 = &amp;a[8];</a:t>
            </a:r>
          </a:p>
        </p:txBody>
      </p:sp>
      <p:sp>
        <p:nvSpPr>
          <p:cNvPr id="23" name="직사각형 27">
            <a:extLst>
              <a:ext uri="{FF2B5EF4-FFF2-40B4-BE49-F238E27FC236}">
                <a16:creationId xmlns:a16="http://schemas.microsoft.com/office/drawing/2014/main" id="{62E75224-7240-45D1-87C3-8D022F735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79" y="3449348"/>
            <a:ext cx="1050456" cy="276999"/>
          </a:xfrm>
          <a:prstGeom prst="rect">
            <a:avLst/>
          </a:prstGeom>
          <a:solidFill>
            <a:srgbClr val="FFC000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12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 = p - 3;</a:t>
            </a:r>
          </a:p>
        </p:txBody>
      </p:sp>
      <p:sp>
        <p:nvSpPr>
          <p:cNvPr id="24" name="직사각형 29">
            <a:extLst>
              <a:ext uri="{FF2B5EF4-FFF2-40B4-BE49-F238E27FC236}">
                <a16:creationId xmlns:a16="http://schemas.microsoft.com/office/drawing/2014/main" id="{E8C65AF2-EAD1-47C1-BA39-052EEEE78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22" y="4784278"/>
            <a:ext cx="1050456" cy="276999"/>
          </a:xfrm>
          <a:prstGeom prst="rect">
            <a:avLst/>
          </a:prstGeom>
          <a:solidFill>
            <a:srgbClr val="FFC000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 -= 6;</a:t>
            </a:r>
          </a:p>
        </p:txBody>
      </p:sp>
      <p:graphicFrame>
        <p:nvGraphicFramePr>
          <p:cNvPr id="25" name="Group 221">
            <a:extLst>
              <a:ext uri="{FF2B5EF4-FFF2-40B4-BE49-F238E27FC236}">
                <a16:creationId xmlns:a16="http://schemas.microsoft.com/office/drawing/2014/main" id="{C64ECD05-D8D9-4F2A-B1ED-F497CD09C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29904"/>
              </p:ext>
            </p:extLst>
          </p:nvPr>
        </p:nvGraphicFramePr>
        <p:xfrm>
          <a:off x="7175229" y="2522663"/>
          <a:ext cx="3793480" cy="701040"/>
        </p:xfrm>
        <a:graphic>
          <a:graphicData uri="http://schemas.openxmlformats.org/drawingml/2006/table">
            <a:tbl>
              <a:tblPr/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27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71">
            <a:extLst>
              <a:ext uri="{FF2B5EF4-FFF2-40B4-BE49-F238E27FC236}">
                <a16:creationId xmlns:a16="http://schemas.microsoft.com/office/drawing/2014/main" id="{E7D67B7D-C4CF-459C-942C-74A9559A1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21126"/>
              </p:ext>
            </p:extLst>
          </p:nvPr>
        </p:nvGraphicFramePr>
        <p:xfrm>
          <a:off x="7646049" y="2052245"/>
          <a:ext cx="593366" cy="335280"/>
        </p:xfrm>
        <a:graphic>
          <a:graphicData uri="http://schemas.openxmlformats.org/drawingml/2006/table">
            <a:tbl>
              <a:tblPr/>
              <a:tblGrid>
                <a:gridCol w="296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 Box 81">
            <a:extLst>
              <a:ext uri="{FF2B5EF4-FFF2-40B4-BE49-F238E27FC236}">
                <a16:creationId xmlns:a16="http://schemas.microsoft.com/office/drawing/2014/main" id="{34452D44-2078-421C-BA87-99FAC5791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279" y="2559177"/>
            <a:ext cx="229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</a:p>
        </p:txBody>
      </p:sp>
      <p:sp>
        <p:nvSpPr>
          <p:cNvPr id="28" name="Line 82">
            <a:extLst>
              <a:ext uri="{FF2B5EF4-FFF2-40B4-BE49-F238E27FC236}">
                <a16:creationId xmlns:a16="http://schemas.microsoft.com/office/drawing/2014/main" id="{D417EC79-FE52-4CFC-9441-680C499A3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8147" y="2513018"/>
            <a:ext cx="0" cy="9645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20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29" name="Group 83">
            <a:extLst>
              <a:ext uri="{FF2B5EF4-FFF2-40B4-BE49-F238E27FC236}">
                <a16:creationId xmlns:a16="http://schemas.microsoft.com/office/drawing/2014/main" id="{BF9B5848-65B7-43A8-A346-C0BA382BF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64911"/>
              </p:ext>
            </p:extLst>
          </p:nvPr>
        </p:nvGraphicFramePr>
        <p:xfrm>
          <a:off x="7200463" y="3904793"/>
          <a:ext cx="3793480" cy="701040"/>
        </p:xfrm>
        <a:graphic>
          <a:graphicData uri="http://schemas.openxmlformats.org/drawingml/2006/table">
            <a:tbl>
              <a:tblPr/>
              <a:tblGrid>
                <a:gridCol w="379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27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29">
            <a:extLst>
              <a:ext uri="{FF2B5EF4-FFF2-40B4-BE49-F238E27FC236}">
                <a16:creationId xmlns:a16="http://schemas.microsoft.com/office/drawing/2014/main" id="{43B6748D-D38D-43EA-9D86-640693A28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97994"/>
              </p:ext>
            </p:extLst>
          </p:nvPr>
        </p:nvGraphicFramePr>
        <p:xfrm>
          <a:off x="7693684" y="3376839"/>
          <a:ext cx="593366" cy="396240"/>
        </p:xfrm>
        <a:graphic>
          <a:graphicData uri="http://schemas.openxmlformats.org/drawingml/2006/table">
            <a:tbl>
              <a:tblPr/>
              <a:tblGrid>
                <a:gridCol w="296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9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 Box 139">
            <a:extLst>
              <a:ext uri="{FF2B5EF4-FFF2-40B4-BE49-F238E27FC236}">
                <a16:creationId xmlns:a16="http://schemas.microsoft.com/office/drawing/2014/main" id="{A5C3B597-E228-4BE6-A7F7-6980D192E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515" y="3941309"/>
            <a:ext cx="2294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</a:p>
        </p:txBody>
      </p:sp>
      <p:sp>
        <p:nvSpPr>
          <p:cNvPr id="32" name="Line 140">
            <a:extLst>
              <a:ext uri="{FF2B5EF4-FFF2-40B4-BE49-F238E27FC236}">
                <a16:creationId xmlns:a16="http://schemas.microsoft.com/office/drawing/2014/main" id="{C7259D2D-4DB9-458A-8018-4485C6970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8147" y="3762846"/>
            <a:ext cx="0" cy="155172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20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33" name="Group 141">
            <a:extLst>
              <a:ext uri="{FF2B5EF4-FFF2-40B4-BE49-F238E27FC236}">
                <a16:creationId xmlns:a16="http://schemas.microsoft.com/office/drawing/2014/main" id="{E9292431-4662-4A58-A15F-60F10BF17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74880"/>
              </p:ext>
            </p:extLst>
          </p:nvPr>
        </p:nvGraphicFramePr>
        <p:xfrm>
          <a:off x="7166472" y="5168691"/>
          <a:ext cx="3793480" cy="701040"/>
        </p:xfrm>
        <a:graphic>
          <a:graphicData uri="http://schemas.openxmlformats.org/drawingml/2006/table">
            <a:tbl>
              <a:tblPr/>
              <a:tblGrid>
                <a:gridCol w="379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0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27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Group 187">
            <a:extLst>
              <a:ext uri="{FF2B5EF4-FFF2-40B4-BE49-F238E27FC236}">
                <a16:creationId xmlns:a16="http://schemas.microsoft.com/office/drawing/2014/main" id="{1AB117EA-F306-4D16-AB51-E84414CD3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7015"/>
              </p:ext>
            </p:extLst>
          </p:nvPr>
        </p:nvGraphicFramePr>
        <p:xfrm>
          <a:off x="9968049" y="4725254"/>
          <a:ext cx="593366" cy="311914"/>
        </p:xfrm>
        <a:graphic>
          <a:graphicData uri="http://schemas.openxmlformats.org/drawingml/2006/table">
            <a:tbl>
              <a:tblPr/>
              <a:tblGrid>
                <a:gridCol w="296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9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 Box 197">
            <a:extLst>
              <a:ext uri="{FF2B5EF4-FFF2-40B4-BE49-F238E27FC236}">
                <a16:creationId xmlns:a16="http://schemas.microsoft.com/office/drawing/2014/main" id="{7081C032-5599-42C5-971E-82937FB65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524" y="5205207"/>
            <a:ext cx="2294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200"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</a:p>
        </p:txBody>
      </p:sp>
      <p:sp>
        <p:nvSpPr>
          <p:cNvPr id="36" name="Line 198">
            <a:extLst>
              <a:ext uri="{FF2B5EF4-FFF2-40B4-BE49-F238E27FC236}">
                <a16:creationId xmlns:a16="http://schemas.microsoft.com/office/drawing/2014/main" id="{53AEF392-88BD-4A7C-A7D4-EC26562AA2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1611" y="5024615"/>
            <a:ext cx="0" cy="131974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20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37" name="Group 199">
            <a:extLst>
              <a:ext uri="{FF2B5EF4-FFF2-40B4-BE49-F238E27FC236}">
                <a16:creationId xmlns:a16="http://schemas.microsoft.com/office/drawing/2014/main" id="{EA0BECB2-CBDD-4AA5-9AF7-ADEFFCFDB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32619"/>
              </p:ext>
            </p:extLst>
          </p:nvPr>
        </p:nvGraphicFramePr>
        <p:xfrm>
          <a:off x="8859089" y="3403143"/>
          <a:ext cx="532080" cy="335280"/>
        </p:xfrm>
        <a:graphic>
          <a:graphicData uri="http://schemas.openxmlformats.org/drawingml/2006/table">
            <a:tbl>
              <a:tblPr/>
              <a:tblGrid>
                <a:gridCol w="296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Line 209">
            <a:extLst>
              <a:ext uri="{FF2B5EF4-FFF2-40B4-BE49-F238E27FC236}">
                <a16:creationId xmlns:a16="http://schemas.microsoft.com/office/drawing/2014/main" id="{7FD7E7F7-1B14-4E16-A1FB-6F5D2628C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8172" y="3725198"/>
            <a:ext cx="5030" cy="19282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20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aphicFrame>
        <p:nvGraphicFramePr>
          <p:cNvPr id="39" name="Group 210">
            <a:extLst>
              <a:ext uri="{FF2B5EF4-FFF2-40B4-BE49-F238E27FC236}">
                <a16:creationId xmlns:a16="http://schemas.microsoft.com/office/drawing/2014/main" id="{E6335798-F4C2-49ED-9FEB-612742DC9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60713"/>
              </p:ext>
            </p:extLst>
          </p:nvPr>
        </p:nvGraphicFramePr>
        <p:xfrm>
          <a:off x="8859089" y="4740971"/>
          <a:ext cx="593366" cy="304800"/>
        </p:xfrm>
        <a:graphic>
          <a:graphicData uri="http://schemas.openxmlformats.org/drawingml/2006/table">
            <a:tbl>
              <a:tblPr/>
              <a:tblGrid>
                <a:gridCol w="296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3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220">
            <a:extLst>
              <a:ext uri="{FF2B5EF4-FFF2-40B4-BE49-F238E27FC236}">
                <a16:creationId xmlns:a16="http://schemas.microsoft.com/office/drawing/2014/main" id="{34E1A19E-B906-479A-B738-B6E5F9EED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0687" y="5052439"/>
            <a:ext cx="5751" cy="104150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20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41" name="직사각형 26">
            <a:extLst>
              <a:ext uri="{FF2B5EF4-FFF2-40B4-BE49-F238E27FC236}">
                <a16:creationId xmlns:a16="http://schemas.microsoft.com/office/drawing/2014/main" id="{350ED53D-42F8-4534-9B2D-27FCD3C3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080" y="2170324"/>
            <a:ext cx="912869" cy="276999"/>
          </a:xfrm>
          <a:prstGeom prst="rect">
            <a:avLst/>
          </a:prstGeom>
          <a:solidFill>
            <a:srgbClr val="FFC000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 = &amp;a[2];</a:t>
            </a:r>
          </a:p>
        </p:txBody>
      </p:sp>
      <p:sp>
        <p:nvSpPr>
          <p:cNvPr id="42" name="직사각형 27">
            <a:extLst>
              <a:ext uri="{FF2B5EF4-FFF2-40B4-BE49-F238E27FC236}">
                <a16:creationId xmlns:a16="http://schemas.microsoft.com/office/drawing/2014/main" id="{54D1B768-DC84-4ACF-A76B-03D65B981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15" y="3548560"/>
            <a:ext cx="912869" cy="276999"/>
          </a:xfrm>
          <a:prstGeom prst="rect">
            <a:avLst/>
          </a:prstGeom>
          <a:solidFill>
            <a:srgbClr val="FFC000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 = p + 3;</a:t>
            </a:r>
          </a:p>
        </p:txBody>
      </p:sp>
      <p:sp>
        <p:nvSpPr>
          <p:cNvPr id="43" name="직사각형 28">
            <a:extLst>
              <a:ext uri="{FF2B5EF4-FFF2-40B4-BE49-F238E27FC236}">
                <a16:creationId xmlns:a16="http://schemas.microsoft.com/office/drawing/2014/main" id="{D3273820-2776-4958-8E84-AAF9734DC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556" y="4787647"/>
            <a:ext cx="912869" cy="276999"/>
          </a:xfrm>
          <a:prstGeom prst="rect">
            <a:avLst/>
          </a:prstGeom>
          <a:solidFill>
            <a:srgbClr val="FFC000"/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12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 += 6;</a:t>
            </a:r>
          </a:p>
        </p:txBody>
      </p:sp>
    </p:spTree>
    <p:extLst>
      <p:ext uri="{BB962C8B-B14F-4D97-AF65-F5344CB8AC3E}">
        <p14:creationId xmlns:p14="http://schemas.microsoft.com/office/powerpoint/2010/main" val="149689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3" grpId="0" animBg="1"/>
      <p:bldP spid="24" grpId="0" animBg="1"/>
      <p:bldP spid="31" grpId="0"/>
      <p:bldP spid="35" grpId="0"/>
      <p:bldP spid="42" grpId="0" animBg="1"/>
      <p:bldP spid="4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0DB4-4B9C-4647-8EC9-49C18D41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포인터와 다양한 데이터 형식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49BC-3386-4EE6-88C3-535DF534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형식에 따른 포인터연산 비교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46D98-9C35-4F5A-B369-EDC2EB27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B4DAC-4E00-4176-9CE0-E5828DE9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65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AEB8E1A-6105-4103-8583-A65A5F9EA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668" y="5893340"/>
            <a:ext cx="4343400" cy="369332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ko-KR" dirty="0">
                <a:ea typeface="굴림" charset="-127"/>
              </a:rPr>
              <a:t>a + n * (</a:t>
            </a:r>
            <a:r>
              <a:rPr lang="en-US" altLang="ko-KR" dirty="0" err="1">
                <a:ea typeface="굴림" charset="-127"/>
              </a:rPr>
              <a:t>sizeof</a:t>
            </a:r>
            <a:r>
              <a:rPr lang="en-US" altLang="ko-KR" dirty="0">
                <a:ea typeface="굴림" charset="-127"/>
              </a:rPr>
              <a:t> (one element))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5976E-7048-41E6-A0F1-8C3DDC53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00" y="5893340"/>
            <a:ext cx="990600" cy="369332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ko-KR">
                <a:ea typeface="굴림" charset="-127"/>
              </a:rPr>
              <a:t>a + n</a:t>
            </a:r>
          </a:p>
        </p:txBody>
      </p:sp>
      <p:cxnSp>
        <p:nvCxnSpPr>
          <p:cNvPr id="8" name="직선 화살표 연결선 9">
            <a:extLst>
              <a:ext uri="{FF2B5EF4-FFF2-40B4-BE49-F238E27FC236}">
                <a16:creationId xmlns:a16="http://schemas.microsoft.com/office/drawing/2014/main" id="{C55AAC4F-2A8A-42C8-AECD-34EE44951AF0}"/>
              </a:ext>
            </a:extLst>
          </p:cNvPr>
          <p:cNvCxnSpPr/>
          <p:nvPr/>
        </p:nvCxnSpPr>
        <p:spPr>
          <a:xfrm>
            <a:off x="2601397" y="614061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8FB03A-15F2-45E7-A2B6-E096323E0DB4}"/>
              </a:ext>
            </a:extLst>
          </p:cNvPr>
          <p:cNvSpPr/>
          <p:nvPr/>
        </p:nvSpPr>
        <p:spPr>
          <a:xfrm>
            <a:off x="2217026" y="2933577"/>
            <a:ext cx="46798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10">
            <a:extLst>
              <a:ext uri="{FF2B5EF4-FFF2-40B4-BE49-F238E27FC236}">
                <a16:creationId xmlns:a16="http://schemas.microsoft.com/office/drawing/2014/main" id="{9B5E3A59-8A47-4956-8DD3-D6B9120682CA}"/>
              </a:ext>
            </a:extLst>
          </p:cNvPr>
          <p:cNvSpPr/>
          <p:nvPr/>
        </p:nvSpPr>
        <p:spPr>
          <a:xfrm>
            <a:off x="2217026" y="2549497"/>
            <a:ext cx="46798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2">
            <a:extLst>
              <a:ext uri="{FF2B5EF4-FFF2-40B4-BE49-F238E27FC236}">
                <a16:creationId xmlns:a16="http://schemas.microsoft.com/office/drawing/2014/main" id="{2624A3A8-22C1-40B0-B12D-4805034F9791}"/>
              </a:ext>
            </a:extLst>
          </p:cNvPr>
          <p:cNvSpPr/>
          <p:nvPr/>
        </p:nvSpPr>
        <p:spPr>
          <a:xfrm>
            <a:off x="2217026" y="3315027"/>
            <a:ext cx="46798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2" name="그룹 33">
            <a:extLst>
              <a:ext uri="{FF2B5EF4-FFF2-40B4-BE49-F238E27FC236}">
                <a16:creationId xmlns:a16="http://schemas.microsoft.com/office/drawing/2014/main" id="{8DDF22C8-9CBC-4BFC-B99A-2427E0FD4DB7}"/>
              </a:ext>
            </a:extLst>
          </p:cNvPr>
          <p:cNvGrpSpPr/>
          <p:nvPr/>
        </p:nvGrpSpPr>
        <p:grpSpPr>
          <a:xfrm>
            <a:off x="5191968" y="2478669"/>
            <a:ext cx="810009" cy="1540586"/>
            <a:chOff x="4853943" y="2559010"/>
            <a:chExt cx="1307624" cy="3066285"/>
          </a:xfrm>
        </p:grpSpPr>
        <p:sp>
          <p:nvSpPr>
            <p:cNvPr id="13" name="직사각형 11">
              <a:extLst>
                <a:ext uri="{FF2B5EF4-FFF2-40B4-BE49-F238E27FC236}">
                  <a16:creationId xmlns:a16="http://schemas.microsoft.com/office/drawing/2014/main" id="{C139B56C-06CB-416D-A569-62955608E0AB}"/>
                </a:ext>
              </a:extLst>
            </p:cNvPr>
            <p:cNvSpPr/>
            <p:nvPr/>
          </p:nvSpPr>
          <p:spPr>
            <a:xfrm>
              <a:off x="4865423" y="4769380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BB75795-ABD3-4966-A8AA-4C9D8597CEA6}"/>
                </a:ext>
              </a:extLst>
            </p:cNvPr>
            <p:cNvSpPr/>
            <p:nvPr/>
          </p:nvSpPr>
          <p:spPr>
            <a:xfrm>
              <a:off x="4865423" y="5210445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6">
              <a:extLst>
                <a:ext uri="{FF2B5EF4-FFF2-40B4-BE49-F238E27FC236}">
                  <a16:creationId xmlns:a16="http://schemas.microsoft.com/office/drawing/2014/main" id="{B6DEE50E-D12A-4DE5-9B53-ACE93F12F0DD}"/>
                </a:ext>
              </a:extLst>
            </p:cNvPr>
            <p:cNvSpPr/>
            <p:nvPr/>
          </p:nvSpPr>
          <p:spPr>
            <a:xfrm>
              <a:off x="4853943" y="3002732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F4BE9F6B-2D89-445E-BEA1-91E14BDAB924}"/>
                </a:ext>
              </a:extLst>
            </p:cNvPr>
            <p:cNvSpPr/>
            <p:nvPr/>
          </p:nvSpPr>
          <p:spPr>
            <a:xfrm>
              <a:off x="4853943" y="2559010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7" name="직사각형 18">
              <a:extLst>
                <a:ext uri="{FF2B5EF4-FFF2-40B4-BE49-F238E27FC236}">
                  <a16:creationId xmlns:a16="http://schemas.microsoft.com/office/drawing/2014/main" id="{C9465927-EF03-4738-9DD0-D9FCA2C4C194}"/>
                </a:ext>
              </a:extLst>
            </p:cNvPr>
            <p:cNvSpPr/>
            <p:nvPr/>
          </p:nvSpPr>
          <p:spPr>
            <a:xfrm>
              <a:off x="4853943" y="3887279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9">
              <a:extLst>
                <a:ext uri="{FF2B5EF4-FFF2-40B4-BE49-F238E27FC236}">
                  <a16:creationId xmlns:a16="http://schemas.microsoft.com/office/drawing/2014/main" id="{1CA4A5C5-279A-41AB-A21F-C8B743D55668}"/>
                </a:ext>
              </a:extLst>
            </p:cNvPr>
            <p:cNvSpPr/>
            <p:nvPr/>
          </p:nvSpPr>
          <p:spPr>
            <a:xfrm>
              <a:off x="4853943" y="3443797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9" name="직사각형 20">
              <a:extLst>
                <a:ext uri="{FF2B5EF4-FFF2-40B4-BE49-F238E27FC236}">
                  <a16:creationId xmlns:a16="http://schemas.microsoft.com/office/drawing/2014/main" id="{068FAAEB-D993-484A-9434-20B1EEAB0A9B}"/>
                </a:ext>
              </a:extLst>
            </p:cNvPr>
            <p:cNvSpPr/>
            <p:nvPr/>
          </p:nvSpPr>
          <p:spPr>
            <a:xfrm>
              <a:off x="4853943" y="4328344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7BE5B7-6F6B-4C4A-B5C2-DF4662BAD435}"/>
              </a:ext>
            </a:extLst>
          </p:cNvPr>
          <p:cNvSpPr txBox="1"/>
          <p:nvPr/>
        </p:nvSpPr>
        <p:spPr>
          <a:xfrm>
            <a:off x="909496" y="2473769"/>
            <a:ext cx="48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21" name="이등변 삼각형 25">
            <a:extLst>
              <a:ext uri="{FF2B5EF4-FFF2-40B4-BE49-F238E27FC236}">
                <a16:creationId xmlns:a16="http://schemas.microsoft.com/office/drawing/2014/main" id="{125B30A7-B9C1-4798-A08F-30D168EAF2AB}"/>
              </a:ext>
            </a:extLst>
          </p:cNvPr>
          <p:cNvSpPr/>
          <p:nvPr/>
        </p:nvSpPr>
        <p:spPr>
          <a:xfrm rot="5400000">
            <a:off x="1766120" y="2617289"/>
            <a:ext cx="130567" cy="22845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7">
            <a:extLst>
              <a:ext uri="{FF2B5EF4-FFF2-40B4-BE49-F238E27FC236}">
                <a16:creationId xmlns:a16="http://schemas.microsoft.com/office/drawing/2014/main" id="{DF320486-57C5-455A-92DD-9A642F056D8B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1292041" y="2731515"/>
            <a:ext cx="425137" cy="8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9">
            <a:extLst>
              <a:ext uri="{FF2B5EF4-FFF2-40B4-BE49-F238E27FC236}">
                <a16:creationId xmlns:a16="http://schemas.microsoft.com/office/drawing/2014/main" id="{92D94286-01E7-44FA-B555-5A7C2592A517}"/>
              </a:ext>
            </a:extLst>
          </p:cNvPr>
          <p:cNvSpPr/>
          <p:nvPr/>
        </p:nvSpPr>
        <p:spPr>
          <a:xfrm rot="5400000">
            <a:off x="1768004" y="2998584"/>
            <a:ext cx="130567" cy="22845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30">
            <a:extLst>
              <a:ext uri="{FF2B5EF4-FFF2-40B4-BE49-F238E27FC236}">
                <a16:creationId xmlns:a16="http://schemas.microsoft.com/office/drawing/2014/main" id="{E0B7D7A3-D6F3-453A-8AB0-070A155C211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1293925" y="3112810"/>
            <a:ext cx="425137" cy="8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31">
            <a:extLst>
              <a:ext uri="{FF2B5EF4-FFF2-40B4-BE49-F238E27FC236}">
                <a16:creationId xmlns:a16="http://schemas.microsoft.com/office/drawing/2014/main" id="{319F9E05-B8CF-482C-9C0E-89223411D50C}"/>
              </a:ext>
            </a:extLst>
          </p:cNvPr>
          <p:cNvSpPr/>
          <p:nvPr/>
        </p:nvSpPr>
        <p:spPr>
          <a:xfrm rot="5400000">
            <a:off x="1761947" y="3454974"/>
            <a:ext cx="130567" cy="22845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32">
            <a:extLst>
              <a:ext uri="{FF2B5EF4-FFF2-40B4-BE49-F238E27FC236}">
                <a16:creationId xmlns:a16="http://schemas.microsoft.com/office/drawing/2014/main" id="{A4C62F50-3437-44E1-9E68-22190F911573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1287868" y="3569200"/>
            <a:ext cx="425137" cy="8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34">
            <a:extLst>
              <a:ext uri="{FF2B5EF4-FFF2-40B4-BE49-F238E27FC236}">
                <a16:creationId xmlns:a16="http://schemas.microsoft.com/office/drawing/2014/main" id="{2F76406B-B667-451D-BE45-E9A16694E889}"/>
              </a:ext>
            </a:extLst>
          </p:cNvPr>
          <p:cNvGrpSpPr/>
          <p:nvPr/>
        </p:nvGrpSpPr>
        <p:grpSpPr>
          <a:xfrm>
            <a:off x="5191969" y="4032412"/>
            <a:ext cx="802898" cy="1097394"/>
            <a:chOff x="4853943" y="2559010"/>
            <a:chExt cx="1296144" cy="2184184"/>
          </a:xfrm>
        </p:grpSpPr>
        <p:sp>
          <p:nvSpPr>
            <p:cNvPr id="28" name="직사각형 37">
              <a:extLst>
                <a:ext uri="{FF2B5EF4-FFF2-40B4-BE49-F238E27FC236}">
                  <a16:creationId xmlns:a16="http://schemas.microsoft.com/office/drawing/2014/main" id="{49C0887D-258B-4EF9-9D64-2DBF40472B68}"/>
                </a:ext>
              </a:extLst>
            </p:cNvPr>
            <p:cNvSpPr/>
            <p:nvPr/>
          </p:nvSpPr>
          <p:spPr>
            <a:xfrm>
              <a:off x="4853943" y="3002732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38">
              <a:extLst>
                <a:ext uri="{FF2B5EF4-FFF2-40B4-BE49-F238E27FC236}">
                  <a16:creationId xmlns:a16="http://schemas.microsoft.com/office/drawing/2014/main" id="{CA47B856-6031-4CD5-B57E-7FF70D3E621A}"/>
                </a:ext>
              </a:extLst>
            </p:cNvPr>
            <p:cNvSpPr/>
            <p:nvPr/>
          </p:nvSpPr>
          <p:spPr>
            <a:xfrm>
              <a:off x="4853943" y="2559010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0" name="직사각형 39">
              <a:extLst>
                <a:ext uri="{FF2B5EF4-FFF2-40B4-BE49-F238E27FC236}">
                  <a16:creationId xmlns:a16="http://schemas.microsoft.com/office/drawing/2014/main" id="{DC97FC96-A252-42FB-A423-3DE7363AEB84}"/>
                </a:ext>
              </a:extLst>
            </p:cNvPr>
            <p:cNvSpPr/>
            <p:nvPr/>
          </p:nvSpPr>
          <p:spPr>
            <a:xfrm>
              <a:off x="4853943" y="3887279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40">
              <a:extLst>
                <a:ext uri="{FF2B5EF4-FFF2-40B4-BE49-F238E27FC236}">
                  <a16:creationId xmlns:a16="http://schemas.microsoft.com/office/drawing/2014/main" id="{C8D641B7-34CC-4490-B09D-8B4A3C29956F}"/>
                </a:ext>
              </a:extLst>
            </p:cNvPr>
            <p:cNvSpPr/>
            <p:nvPr/>
          </p:nvSpPr>
          <p:spPr>
            <a:xfrm>
              <a:off x="4853943" y="3443797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2" name="직사각형 41">
              <a:extLst>
                <a:ext uri="{FF2B5EF4-FFF2-40B4-BE49-F238E27FC236}">
                  <a16:creationId xmlns:a16="http://schemas.microsoft.com/office/drawing/2014/main" id="{526A76DA-1665-48FA-8CC2-BBDE18CDD0A3}"/>
                </a:ext>
              </a:extLst>
            </p:cNvPr>
            <p:cNvSpPr/>
            <p:nvPr/>
          </p:nvSpPr>
          <p:spPr>
            <a:xfrm>
              <a:off x="4853943" y="4328344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B2D78D9-52F5-4B92-B99D-67C036557563}"/>
              </a:ext>
            </a:extLst>
          </p:cNvPr>
          <p:cNvSpPr txBox="1"/>
          <p:nvPr/>
        </p:nvSpPr>
        <p:spPr>
          <a:xfrm>
            <a:off x="4036989" y="2351604"/>
            <a:ext cx="48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11223D-F13E-4370-84A9-7BA7261C25F4}"/>
              </a:ext>
            </a:extLst>
          </p:cNvPr>
          <p:cNvSpPr txBox="1"/>
          <p:nvPr/>
        </p:nvSpPr>
        <p:spPr>
          <a:xfrm>
            <a:off x="3591445" y="3297545"/>
            <a:ext cx="990600" cy="47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 + 1</a:t>
            </a:r>
            <a:endParaRPr lang="ko-KR" altLang="en-US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6DFD13-DB15-41FB-84FD-2180CC2163A8}"/>
              </a:ext>
            </a:extLst>
          </p:cNvPr>
          <p:cNvSpPr txBox="1"/>
          <p:nvPr/>
        </p:nvSpPr>
        <p:spPr>
          <a:xfrm>
            <a:off x="3595276" y="4166076"/>
            <a:ext cx="990600" cy="47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 + 2</a:t>
            </a:r>
            <a:endParaRPr lang="ko-KR" altLang="en-US" sz="2400" b="1" dirty="0"/>
          </a:p>
        </p:txBody>
      </p:sp>
      <p:sp>
        <p:nvSpPr>
          <p:cNvPr id="36" name="이등변 삼각형 45">
            <a:extLst>
              <a:ext uri="{FF2B5EF4-FFF2-40B4-BE49-F238E27FC236}">
                <a16:creationId xmlns:a16="http://schemas.microsoft.com/office/drawing/2014/main" id="{98C0A7D6-6792-4826-AD3A-77A783E85CF2}"/>
              </a:ext>
            </a:extLst>
          </p:cNvPr>
          <p:cNvSpPr/>
          <p:nvPr/>
        </p:nvSpPr>
        <p:spPr>
          <a:xfrm rot="5400000">
            <a:off x="4893613" y="2495124"/>
            <a:ext cx="130567" cy="22845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46">
            <a:extLst>
              <a:ext uri="{FF2B5EF4-FFF2-40B4-BE49-F238E27FC236}">
                <a16:creationId xmlns:a16="http://schemas.microsoft.com/office/drawing/2014/main" id="{E7BFB962-628A-438F-AED9-B892FF2AB73C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4419534" y="2609350"/>
            <a:ext cx="425137" cy="8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47">
            <a:extLst>
              <a:ext uri="{FF2B5EF4-FFF2-40B4-BE49-F238E27FC236}">
                <a16:creationId xmlns:a16="http://schemas.microsoft.com/office/drawing/2014/main" id="{172C0D9F-4900-4E19-963D-F195C09149D3}"/>
              </a:ext>
            </a:extLst>
          </p:cNvPr>
          <p:cNvSpPr/>
          <p:nvPr/>
        </p:nvSpPr>
        <p:spPr>
          <a:xfrm rot="5400000">
            <a:off x="4895839" y="3392966"/>
            <a:ext cx="130567" cy="22845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48">
            <a:extLst>
              <a:ext uri="{FF2B5EF4-FFF2-40B4-BE49-F238E27FC236}">
                <a16:creationId xmlns:a16="http://schemas.microsoft.com/office/drawing/2014/main" id="{D238C158-3390-4F66-8551-0FFACDDD6187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4421760" y="3507192"/>
            <a:ext cx="425137" cy="8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이등변 삼각형 49">
            <a:extLst>
              <a:ext uri="{FF2B5EF4-FFF2-40B4-BE49-F238E27FC236}">
                <a16:creationId xmlns:a16="http://schemas.microsoft.com/office/drawing/2014/main" id="{139FE2BC-0569-40CD-AE05-998A15AC5D2F}"/>
              </a:ext>
            </a:extLst>
          </p:cNvPr>
          <p:cNvSpPr/>
          <p:nvPr/>
        </p:nvSpPr>
        <p:spPr>
          <a:xfrm rot="5400000">
            <a:off x="4893613" y="4291010"/>
            <a:ext cx="130567" cy="22845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50">
            <a:extLst>
              <a:ext uri="{FF2B5EF4-FFF2-40B4-BE49-F238E27FC236}">
                <a16:creationId xmlns:a16="http://schemas.microsoft.com/office/drawing/2014/main" id="{F0A613DF-DD73-48F3-96F7-EBD48D4173B1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4419534" y="4405236"/>
            <a:ext cx="425137" cy="8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7AE56D-D388-4079-B468-A78DF5CB62F1}"/>
              </a:ext>
            </a:extLst>
          </p:cNvPr>
          <p:cNvSpPr txBox="1"/>
          <p:nvPr/>
        </p:nvSpPr>
        <p:spPr>
          <a:xfrm>
            <a:off x="2805424" y="2555216"/>
            <a:ext cx="6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7C5B59-47B1-4106-B925-182D7D0B530A}"/>
              </a:ext>
            </a:extLst>
          </p:cNvPr>
          <p:cNvSpPr txBox="1"/>
          <p:nvPr/>
        </p:nvSpPr>
        <p:spPr>
          <a:xfrm>
            <a:off x="2820313" y="2936078"/>
            <a:ext cx="6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101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823734-6C43-4645-9DA9-C13DA8568460}"/>
              </a:ext>
            </a:extLst>
          </p:cNvPr>
          <p:cNvSpPr txBox="1"/>
          <p:nvPr/>
        </p:nvSpPr>
        <p:spPr>
          <a:xfrm>
            <a:off x="2820313" y="3287181"/>
            <a:ext cx="6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102</a:t>
            </a:r>
            <a:endParaRPr lang="ko-KR" altLang="en-US" b="1" dirty="0"/>
          </a:p>
        </p:txBody>
      </p:sp>
      <p:sp>
        <p:nvSpPr>
          <p:cNvPr id="45" name="말풍선: 타원형 54">
            <a:extLst>
              <a:ext uri="{FF2B5EF4-FFF2-40B4-BE49-F238E27FC236}">
                <a16:creationId xmlns:a16="http://schemas.microsoft.com/office/drawing/2014/main" id="{2FE98BFD-1C56-4687-9CE8-92E7B1D18461}"/>
              </a:ext>
            </a:extLst>
          </p:cNvPr>
          <p:cNvSpPr/>
          <p:nvPr/>
        </p:nvSpPr>
        <p:spPr>
          <a:xfrm>
            <a:off x="6352257" y="1539159"/>
            <a:ext cx="1631021" cy="717104"/>
          </a:xfrm>
          <a:prstGeom prst="wedgeEllipseCallout">
            <a:avLst>
              <a:gd name="adj1" fmla="val -47374"/>
              <a:gd name="adj2" fmla="val 84023"/>
            </a:avLst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메모리 주소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AAE881-B3C9-4BA5-8C27-9AC25C32C431}"/>
              </a:ext>
            </a:extLst>
          </p:cNvPr>
          <p:cNvSpPr txBox="1"/>
          <p:nvPr/>
        </p:nvSpPr>
        <p:spPr>
          <a:xfrm>
            <a:off x="6082620" y="2424684"/>
            <a:ext cx="6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B5AD6F-9E9B-44D7-86F4-D4F4A282279B}"/>
              </a:ext>
            </a:extLst>
          </p:cNvPr>
          <p:cNvSpPr txBox="1"/>
          <p:nvPr/>
        </p:nvSpPr>
        <p:spPr>
          <a:xfrm>
            <a:off x="6082620" y="3293103"/>
            <a:ext cx="6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104</a:t>
            </a:r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C5A745-4B50-48FE-8D59-1800778167F6}"/>
              </a:ext>
            </a:extLst>
          </p:cNvPr>
          <p:cNvSpPr txBox="1"/>
          <p:nvPr/>
        </p:nvSpPr>
        <p:spPr>
          <a:xfrm>
            <a:off x="6082620" y="4176474"/>
            <a:ext cx="6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108</a:t>
            </a:r>
            <a:endParaRPr lang="ko-KR" altLang="en-US" b="1" dirty="0"/>
          </a:p>
        </p:txBody>
      </p:sp>
      <p:sp>
        <p:nvSpPr>
          <p:cNvPr id="49" name="사각형: 잘린 한쪽 모서리 59">
            <a:extLst>
              <a:ext uri="{FF2B5EF4-FFF2-40B4-BE49-F238E27FC236}">
                <a16:creationId xmlns:a16="http://schemas.microsoft.com/office/drawing/2014/main" id="{73EE9882-7749-4B73-8504-643EF55D4235}"/>
              </a:ext>
            </a:extLst>
          </p:cNvPr>
          <p:cNvSpPr/>
          <p:nvPr/>
        </p:nvSpPr>
        <p:spPr>
          <a:xfrm>
            <a:off x="1501608" y="4292966"/>
            <a:ext cx="1907790" cy="950444"/>
          </a:xfrm>
          <a:prstGeom prst="snip1Rect">
            <a:avLst>
              <a:gd name="adj" fmla="val 2789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latin typeface="+mj-lt"/>
              </a:rPr>
              <a:t>char</a:t>
            </a:r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+mj-lt"/>
              </a:rPr>
              <a:t>	a[ 3 ] ;</a:t>
            </a:r>
          </a:p>
          <a:p>
            <a:pPr algn="ctr"/>
            <a:r>
              <a:rPr lang="en-US" altLang="ko-KR" sz="1600" dirty="0">
                <a:ln>
                  <a:solidFill>
                    <a:srgbClr val="0070C0"/>
                  </a:solidFill>
                </a:ln>
                <a:solidFill>
                  <a:sysClr val="windowText" lastClr="000000"/>
                </a:solidFill>
                <a:latin typeface="+mj-lt"/>
              </a:rPr>
              <a:t>int</a:t>
            </a:r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+mj-lt"/>
              </a:rPr>
              <a:t>	b[ 3 ] ;</a:t>
            </a:r>
          </a:p>
          <a:p>
            <a:pPr algn="ctr"/>
            <a:r>
              <a:rPr lang="en-US" altLang="ko-KR" sz="1600" dirty="0">
                <a:ln>
                  <a:solidFill>
                    <a:srgbClr val="0070C0"/>
                  </a:solidFill>
                </a:ln>
                <a:solidFill>
                  <a:sysClr val="windowText" lastClr="000000"/>
                </a:solidFill>
                <a:latin typeface="+mj-lt"/>
              </a:rPr>
              <a:t>float</a:t>
            </a:r>
            <a:r>
              <a:rPr lang="en-US" altLang="ko-KR" sz="16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+mj-lt"/>
              </a:rPr>
              <a:t>	c[ 3 ] ;</a:t>
            </a:r>
            <a:endParaRPr lang="ko-KR" altLang="en-US" sz="16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+mj-lt"/>
            </a:endParaRPr>
          </a:p>
        </p:txBody>
      </p:sp>
      <p:grpSp>
        <p:nvGrpSpPr>
          <p:cNvPr id="50" name="그룹 61">
            <a:extLst>
              <a:ext uri="{FF2B5EF4-FFF2-40B4-BE49-F238E27FC236}">
                <a16:creationId xmlns:a16="http://schemas.microsoft.com/office/drawing/2014/main" id="{3C593FFE-67C8-499F-AD95-6BCA773FF6FB}"/>
              </a:ext>
            </a:extLst>
          </p:cNvPr>
          <p:cNvGrpSpPr/>
          <p:nvPr/>
        </p:nvGrpSpPr>
        <p:grpSpPr>
          <a:xfrm>
            <a:off x="9029069" y="2010646"/>
            <a:ext cx="810009" cy="1540586"/>
            <a:chOff x="4853943" y="2559010"/>
            <a:chExt cx="1307624" cy="3066285"/>
          </a:xfrm>
        </p:grpSpPr>
        <p:sp>
          <p:nvSpPr>
            <p:cNvPr id="51" name="직사각형 62">
              <a:extLst>
                <a:ext uri="{FF2B5EF4-FFF2-40B4-BE49-F238E27FC236}">
                  <a16:creationId xmlns:a16="http://schemas.microsoft.com/office/drawing/2014/main" id="{9932EF92-D6F4-48AA-977F-6D02BBE5E24F}"/>
                </a:ext>
              </a:extLst>
            </p:cNvPr>
            <p:cNvSpPr/>
            <p:nvPr/>
          </p:nvSpPr>
          <p:spPr>
            <a:xfrm>
              <a:off x="4865423" y="4769380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63">
              <a:extLst>
                <a:ext uri="{FF2B5EF4-FFF2-40B4-BE49-F238E27FC236}">
                  <a16:creationId xmlns:a16="http://schemas.microsoft.com/office/drawing/2014/main" id="{38C28D55-B2A8-46D9-A9B0-F1201DA42979}"/>
                </a:ext>
              </a:extLst>
            </p:cNvPr>
            <p:cNvSpPr/>
            <p:nvPr/>
          </p:nvSpPr>
          <p:spPr>
            <a:xfrm>
              <a:off x="4865423" y="5210445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64">
              <a:extLst>
                <a:ext uri="{FF2B5EF4-FFF2-40B4-BE49-F238E27FC236}">
                  <a16:creationId xmlns:a16="http://schemas.microsoft.com/office/drawing/2014/main" id="{F96245F6-3C38-4FB6-BD20-EFBCC98440C5}"/>
                </a:ext>
              </a:extLst>
            </p:cNvPr>
            <p:cNvSpPr/>
            <p:nvPr/>
          </p:nvSpPr>
          <p:spPr>
            <a:xfrm>
              <a:off x="4853943" y="3002732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65">
              <a:extLst>
                <a:ext uri="{FF2B5EF4-FFF2-40B4-BE49-F238E27FC236}">
                  <a16:creationId xmlns:a16="http://schemas.microsoft.com/office/drawing/2014/main" id="{F7339C4B-7DF8-44C4-BF58-CBC60AAB74D5}"/>
                </a:ext>
              </a:extLst>
            </p:cNvPr>
            <p:cNvSpPr/>
            <p:nvPr/>
          </p:nvSpPr>
          <p:spPr>
            <a:xfrm>
              <a:off x="4853943" y="2559010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5" name="직사각형 66">
              <a:extLst>
                <a:ext uri="{FF2B5EF4-FFF2-40B4-BE49-F238E27FC236}">
                  <a16:creationId xmlns:a16="http://schemas.microsoft.com/office/drawing/2014/main" id="{A1F25570-81BB-4A5B-81C8-EFE18D763FB5}"/>
                </a:ext>
              </a:extLst>
            </p:cNvPr>
            <p:cNvSpPr/>
            <p:nvPr/>
          </p:nvSpPr>
          <p:spPr>
            <a:xfrm>
              <a:off x="4853943" y="3887279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67">
              <a:extLst>
                <a:ext uri="{FF2B5EF4-FFF2-40B4-BE49-F238E27FC236}">
                  <a16:creationId xmlns:a16="http://schemas.microsoft.com/office/drawing/2014/main" id="{D26274D1-C9C0-4893-80D3-61C58DD9E537}"/>
                </a:ext>
              </a:extLst>
            </p:cNvPr>
            <p:cNvSpPr/>
            <p:nvPr/>
          </p:nvSpPr>
          <p:spPr>
            <a:xfrm>
              <a:off x="4853943" y="3443797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7" name="직사각형 68">
              <a:extLst>
                <a:ext uri="{FF2B5EF4-FFF2-40B4-BE49-F238E27FC236}">
                  <a16:creationId xmlns:a16="http://schemas.microsoft.com/office/drawing/2014/main" id="{1EC10312-1285-4806-9083-CB4C6F4805E6}"/>
                </a:ext>
              </a:extLst>
            </p:cNvPr>
            <p:cNvSpPr/>
            <p:nvPr/>
          </p:nvSpPr>
          <p:spPr>
            <a:xfrm>
              <a:off x="4853943" y="4328344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8" name="그룹 69">
            <a:extLst>
              <a:ext uri="{FF2B5EF4-FFF2-40B4-BE49-F238E27FC236}">
                <a16:creationId xmlns:a16="http://schemas.microsoft.com/office/drawing/2014/main" id="{3C800C89-18A6-4D75-A1D7-582E76F8BBF9}"/>
              </a:ext>
            </a:extLst>
          </p:cNvPr>
          <p:cNvGrpSpPr/>
          <p:nvPr/>
        </p:nvGrpSpPr>
        <p:grpSpPr>
          <a:xfrm>
            <a:off x="9029070" y="3564389"/>
            <a:ext cx="802898" cy="1097394"/>
            <a:chOff x="4853943" y="2559010"/>
            <a:chExt cx="1296144" cy="2184184"/>
          </a:xfrm>
        </p:grpSpPr>
        <p:sp>
          <p:nvSpPr>
            <p:cNvPr id="59" name="직사각형 70">
              <a:extLst>
                <a:ext uri="{FF2B5EF4-FFF2-40B4-BE49-F238E27FC236}">
                  <a16:creationId xmlns:a16="http://schemas.microsoft.com/office/drawing/2014/main" id="{D1E9D37D-65AA-4375-9DC9-CB18F244F934}"/>
                </a:ext>
              </a:extLst>
            </p:cNvPr>
            <p:cNvSpPr/>
            <p:nvPr/>
          </p:nvSpPr>
          <p:spPr>
            <a:xfrm>
              <a:off x="4853943" y="3002732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71">
              <a:extLst>
                <a:ext uri="{FF2B5EF4-FFF2-40B4-BE49-F238E27FC236}">
                  <a16:creationId xmlns:a16="http://schemas.microsoft.com/office/drawing/2014/main" id="{749817F5-A981-4D15-A12E-DE96069E8008}"/>
                </a:ext>
              </a:extLst>
            </p:cNvPr>
            <p:cNvSpPr/>
            <p:nvPr/>
          </p:nvSpPr>
          <p:spPr>
            <a:xfrm>
              <a:off x="4853943" y="2559010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1" name="직사각형 72">
              <a:extLst>
                <a:ext uri="{FF2B5EF4-FFF2-40B4-BE49-F238E27FC236}">
                  <a16:creationId xmlns:a16="http://schemas.microsoft.com/office/drawing/2014/main" id="{EF439E0D-8429-4EDB-B2EB-A00469E85B73}"/>
                </a:ext>
              </a:extLst>
            </p:cNvPr>
            <p:cNvSpPr/>
            <p:nvPr/>
          </p:nvSpPr>
          <p:spPr>
            <a:xfrm>
              <a:off x="4853943" y="3887279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73">
              <a:extLst>
                <a:ext uri="{FF2B5EF4-FFF2-40B4-BE49-F238E27FC236}">
                  <a16:creationId xmlns:a16="http://schemas.microsoft.com/office/drawing/2014/main" id="{C3BD5F6E-A869-4540-BFB6-FD401B707A48}"/>
                </a:ext>
              </a:extLst>
            </p:cNvPr>
            <p:cNvSpPr/>
            <p:nvPr/>
          </p:nvSpPr>
          <p:spPr>
            <a:xfrm>
              <a:off x="4853943" y="3443797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63" name="직사각형 74">
              <a:extLst>
                <a:ext uri="{FF2B5EF4-FFF2-40B4-BE49-F238E27FC236}">
                  <a16:creationId xmlns:a16="http://schemas.microsoft.com/office/drawing/2014/main" id="{DEF151AE-0BA0-470B-807D-94A722AE8F30}"/>
                </a:ext>
              </a:extLst>
            </p:cNvPr>
            <p:cNvSpPr/>
            <p:nvPr/>
          </p:nvSpPr>
          <p:spPr>
            <a:xfrm>
              <a:off x="4853943" y="4328344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C4D7381-A065-4641-BF22-EF55D4DD23FC}"/>
              </a:ext>
            </a:extLst>
          </p:cNvPr>
          <p:cNvSpPr txBox="1"/>
          <p:nvPr/>
        </p:nvSpPr>
        <p:spPr>
          <a:xfrm>
            <a:off x="7874090" y="1883581"/>
            <a:ext cx="48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</a:t>
            </a:r>
            <a:endParaRPr lang="ko-KR" altLang="en-US" sz="2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2388EF-9E7A-4B2D-9EB1-681FB641952E}"/>
              </a:ext>
            </a:extLst>
          </p:cNvPr>
          <p:cNvSpPr txBox="1"/>
          <p:nvPr/>
        </p:nvSpPr>
        <p:spPr>
          <a:xfrm>
            <a:off x="7426320" y="3226079"/>
            <a:ext cx="990600" cy="47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 + 1</a:t>
            </a:r>
            <a:endParaRPr lang="ko-KR" altLang="en-US" sz="2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AB0625-1A5B-444B-B45B-2CCCF99E34BD}"/>
              </a:ext>
            </a:extLst>
          </p:cNvPr>
          <p:cNvSpPr txBox="1"/>
          <p:nvPr/>
        </p:nvSpPr>
        <p:spPr>
          <a:xfrm>
            <a:off x="7432377" y="4580018"/>
            <a:ext cx="990600" cy="476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 + 2</a:t>
            </a:r>
            <a:endParaRPr lang="ko-KR" altLang="en-US" sz="2400" b="1" dirty="0"/>
          </a:p>
        </p:txBody>
      </p:sp>
      <p:sp>
        <p:nvSpPr>
          <p:cNvPr id="67" name="이등변 삼각형 78">
            <a:extLst>
              <a:ext uri="{FF2B5EF4-FFF2-40B4-BE49-F238E27FC236}">
                <a16:creationId xmlns:a16="http://schemas.microsoft.com/office/drawing/2014/main" id="{C9467EB8-0C0F-4EF5-A189-E1FB88D76B54}"/>
              </a:ext>
            </a:extLst>
          </p:cNvPr>
          <p:cNvSpPr/>
          <p:nvPr/>
        </p:nvSpPr>
        <p:spPr>
          <a:xfrm rot="5400000">
            <a:off x="8730714" y="2027101"/>
            <a:ext cx="130567" cy="228451"/>
          </a:xfrm>
          <a:prstGeom prst="triangle">
            <a:avLst/>
          </a:prstGeom>
          <a:solidFill>
            <a:srgbClr val="FF0000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연결선 79">
            <a:extLst>
              <a:ext uri="{FF2B5EF4-FFF2-40B4-BE49-F238E27FC236}">
                <a16:creationId xmlns:a16="http://schemas.microsoft.com/office/drawing/2014/main" id="{1334F7F2-6193-455B-8023-C98B10EC95E5}"/>
              </a:ext>
            </a:extLst>
          </p:cNvPr>
          <p:cNvCxnSpPr>
            <a:cxnSpLocks/>
            <a:endCxn id="67" idx="3"/>
          </p:cNvCxnSpPr>
          <p:nvPr/>
        </p:nvCxnSpPr>
        <p:spPr>
          <a:xfrm flipV="1">
            <a:off x="8256635" y="2141327"/>
            <a:ext cx="425137" cy="8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80">
            <a:extLst>
              <a:ext uri="{FF2B5EF4-FFF2-40B4-BE49-F238E27FC236}">
                <a16:creationId xmlns:a16="http://schemas.microsoft.com/office/drawing/2014/main" id="{6172C413-8E7F-4FB3-A1B3-87EF0B75F1D8}"/>
              </a:ext>
            </a:extLst>
          </p:cNvPr>
          <p:cNvSpPr/>
          <p:nvPr/>
        </p:nvSpPr>
        <p:spPr>
          <a:xfrm rot="5400000">
            <a:off x="8730714" y="3321500"/>
            <a:ext cx="130567" cy="228451"/>
          </a:xfrm>
          <a:prstGeom prst="triangle">
            <a:avLst/>
          </a:prstGeom>
          <a:solidFill>
            <a:srgbClr val="FF0000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0" name="직선 연결선 81">
            <a:extLst>
              <a:ext uri="{FF2B5EF4-FFF2-40B4-BE49-F238E27FC236}">
                <a16:creationId xmlns:a16="http://schemas.microsoft.com/office/drawing/2014/main" id="{ADAA56D2-AB44-4038-812B-4A8DED43B672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8256635" y="3435726"/>
            <a:ext cx="425137" cy="8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82">
            <a:extLst>
              <a:ext uri="{FF2B5EF4-FFF2-40B4-BE49-F238E27FC236}">
                <a16:creationId xmlns:a16="http://schemas.microsoft.com/office/drawing/2014/main" id="{F5F419BC-9A45-4CF2-88AB-754FC91557DB}"/>
              </a:ext>
            </a:extLst>
          </p:cNvPr>
          <p:cNvSpPr/>
          <p:nvPr/>
        </p:nvSpPr>
        <p:spPr>
          <a:xfrm rot="5400000">
            <a:off x="8730714" y="4704952"/>
            <a:ext cx="130567" cy="228451"/>
          </a:xfrm>
          <a:prstGeom prst="triangle">
            <a:avLst/>
          </a:prstGeom>
          <a:solidFill>
            <a:srgbClr val="FF0000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2" name="직선 연결선 83">
            <a:extLst>
              <a:ext uri="{FF2B5EF4-FFF2-40B4-BE49-F238E27FC236}">
                <a16:creationId xmlns:a16="http://schemas.microsoft.com/office/drawing/2014/main" id="{B95367CB-998C-46ED-A4A1-F69AEF3567E0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8256635" y="4819178"/>
            <a:ext cx="425137" cy="8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00594C-3876-4EB0-815D-687A18993F9B}"/>
              </a:ext>
            </a:extLst>
          </p:cNvPr>
          <p:cNvSpPr txBox="1"/>
          <p:nvPr/>
        </p:nvSpPr>
        <p:spPr>
          <a:xfrm>
            <a:off x="9919721" y="1956661"/>
            <a:ext cx="6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</a:t>
            </a:r>
            <a:endParaRPr lang="ko-KR" alt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BBAF8A-BE8D-4C6F-9B9F-31A435108A7B}"/>
              </a:ext>
            </a:extLst>
          </p:cNvPr>
          <p:cNvSpPr txBox="1"/>
          <p:nvPr/>
        </p:nvSpPr>
        <p:spPr>
          <a:xfrm>
            <a:off x="9919721" y="3237566"/>
            <a:ext cx="6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106</a:t>
            </a:r>
            <a:endParaRPr lang="ko-KR" alt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95A993-660B-4366-A344-BB3AE120CC99}"/>
              </a:ext>
            </a:extLst>
          </p:cNvPr>
          <p:cNvSpPr txBox="1"/>
          <p:nvPr/>
        </p:nvSpPr>
        <p:spPr>
          <a:xfrm>
            <a:off x="9915780" y="4604443"/>
            <a:ext cx="68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112</a:t>
            </a:r>
            <a:endParaRPr lang="ko-KR" altLang="en-US" b="1" dirty="0"/>
          </a:p>
        </p:txBody>
      </p:sp>
      <p:grpSp>
        <p:nvGrpSpPr>
          <p:cNvPr id="76" name="그룹 87">
            <a:extLst>
              <a:ext uri="{FF2B5EF4-FFF2-40B4-BE49-F238E27FC236}">
                <a16:creationId xmlns:a16="http://schemas.microsoft.com/office/drawing/2014/main" id="{6A272BE4-B751-4075-9D0B-5BF51C790243}"/>
              </a:ext>
            </a:extLst>
          </p:cNvPr>
          <p:cNvGrpSpPr/>
          <p:nvPr/>
        </p:nvGrpSpPr>
        <p:grpSpPr>
          <a:xfrm>
            <a:off x="9029069" y="4676029"/>
            <a:ext cx="802898" cy="1097394"/>
            <a:chOff x="4853943" y="2559010"/>
            <a:chExt cx="1296144" cy="2184184"/>
          </a:xfrm>
        </p:grpSpPr>
        <p:sp>
          <p:nvSpPr>
            <p:cNvPr id="77" name="직사각형 88">
              <a:extLst>
                <a:ext uri="{FF2B5EF4-FFF2-40B4-BE49-F238E27FC236}">
                  <a16:creationId xmlns:a16="http://schemas.microsoft.com/office/drawing/2014/main" id="{15C54A5F-5728-43C0-B9C3-9CBE7EC98062}"/>
                </a:ext>
              </a:extLst>
            </p:cNvPr>
            <p:cNvSpPr/>
            <p:nvPr/>
          </p:nvSpPr>
          <p:spPr>
            <a:xfrm>
              <a:off x="4853943" y="3002732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89">
              <a:extLst>
                <a:ext uri="{FF2B5EF4-FFF2-40B4-BE49-F238E27FC236}">
                  <a16:creationId xmlns:a16="http://schemas.microsoft.com/office/drawing/2014/main" id="{E3C85A7D-0C00-417F-AE95-33A27E6DFA3C}"/>
                </a:ext>
              </a:extLst>
            </p:cNvPr>
            <p:cNvSpPr/>
            <p:nvPr/>
          </p:nvSpPr>
          <p:spPr>
            <a:xfrm>
              <a:off x="4853943" y="2559010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9" name="직사각형 90">
              <a:extLst>
                <a:ext uri="{FF2B5EF4-FFF2-40B4-BE49-F238E27FC236}">
                  <a16:creationId xmlns:a16="http://schemas.microsoft.com/office/drawing/2014/main" id="{4C5BAB3F-566E-4F7F-9E72-49940AE96983}"/>
                </a:ext>
              </a:extLst>
            </p:cNvPr>
            <p:cNvSpPr/>
            <p:nvPr/>
          </p:nvSpPr>
          <p:spPr>
            <a:xfrm>
              <a:off x="4853943" y="3887279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91">
              <a:extLst>
                <a:ext uri="{FF2B5EF4-FFF2-40B4-BE49-F238E27FC236}">
                  <a16:creationId xmlns:a16="http://schemas.microsoft.com/office/drawing/2014/main" id="{2E7ED3E4-192E-4CF8-BF0D-463321442E2C}"/>
                </a:ext>
              </a:extLst>
            </p:cNvPr>
            <p:cNvSpPr/>
            <p:nvPr/>
          </p:nvSpPr>
          <p:spPr>
            <a:xfrm>
              <a:off x="4853943" y="3443797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1" name="직사각형 92">
              <a:extLst>
                <a:ext uri="{FF2B5EF4-FFF2-40B4-BE49-F238E27FC236}">
                  <a16:creationId xmlns:a16="http://schemas.microsoft.com/office/drawing/2014/main" id="{4D02D92B-9003-4024-998C-29A9521E0F25}"/>
                </a:ext>
              </a:extLst>
            </p:cNvPr>
            <p:cNvSpPr/>
            <p:nvPr/>
          </p:nvSpPr>
          <p:spPr>
            <a:xfrm>
              <a:off x="4853943" y="4328344"/>
              <a:ext cx="1296144" cy="414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4800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B6F3-4342-4F6A-B511-E6C6B79C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포인터의 연산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023A-E6AD-4318-BE3B-F86B39C0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변수의 빼기</a:t>
            </a:r>
            <a:endParaRPr lang="en-US" altLang="ko-KR" dirty="0"/>
          </a:p>
          <a:p>
            <a:pPr lvl="1"/>
            <a:r>
              <a:rPr lang="ko-KR" altLang="en-US" dirty="0"/>
              <a:t>두 포인터 사이의 빼기 연산 결과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0F681-C66C-492F-9535-9044AC83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41756-55A2-4688-BCF0-83737C74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7013C-002C-4360-BA47-AE0FA5A7C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120" y="2454493"/>
            <a:ext cx="3816350" cy="181588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[Ex]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p = &amp;a[5];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q = &amp;a[1];</a:t>
            </a:r>
          </a:p>
          <a:p>
            <a:pPr eaLnBrk="0" hangingPunct="0">
              <a:spcBef>
                <a:spcPct val="20000"/>
              </a:spcBef>
            </a:pPr>
            <a:endParaRPr lang="en-US" altLang="ko-KR" sz="1600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i = p –q;	  	/* i is 4  */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i = q – p;	                /* i is -4 */</a:t>
            </a:r>
          </a:p>
        </p:txBody>
      </p:sp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96078DBB-235E-4EEC-ADDB-F42605AC8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57985"/>
              </p:ext>
            </p:extLst>
          </p:nvPr>
        </p:nvGraphicFramePr>
        <p:xfrm>
          <a:off x="5801372" y="4622161"/>
          <a:ext cx="4749800" cy="866776"/>
        </p:xfrm>
        <a:graphic>
          <a:graphicData uri="http://schemas.openxmlformats.org/drawingml/2006/table">
            <a:tbl>
              <a:tblPr/>
              <a:tblGrid>
                <a:gridCol w="47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57">
            <a:extLst>
              <a:ext uri="{FF2B5EF4-FFF2-40B4-BE49-F238E27FC236}">
                <a16:creationId xmlns:a16="http://schemas.microsoft.com/office/drawing/2014/main" id="{3B9C9290-CA21-4D67-9D34-73DAC5C42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07447"/>
              </p:ext>
            </p:extLst>
          </p:nvPr>
        </p:nvGraphicFramePr>
        <p:xfrm>
          <a:off x="6015684" y="3868098"/>
          <a:ext cx="742950" cy="376238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q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67">
            <a:extLst>
              <a:ext uri="{FF2B5EF4-FFF2-40B4-BE49-F238E27FC236}">
                <a16:creationId xmlns:a16="http://schemas.microsoft.com/office/drawing/2014/main" id="{B950716A-C9D0-4D05-9221-B47517841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423" y="4658673"/>
            <a:ext cx="2873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>
                <a:latin typeface="Arial" charset="0"/>
              </a:rPr>
              <a:t>a</a:t>
            </a:r>
          </a:p>
        </p:txBody>
      </p:sp>
      <p:sp>
        <p:nvSpPr>
          <p:cNvPr id="10" name="Line 68">
            <a:extLst>
              <a:ext uri="{FF2B5EF4-FFF2-40B4-BE49-F238E27FC236}">
                <a16:creationId xmlns:a16="http://schemas.microsoft.com/office/drawing/2014/main" id="{8C7CEDCF-6FFA-4493-9F25-F17A81659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734" y="4120512"/>
            <a:ext cx="0" cy="50323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11" name="Group 69">
            <a:extLst>
              <a:ext uri="{FF2B5EF4-FFF2-40B4-BE49-F238E27FC236}">
                <a16:creationId xmlns:a16="http://schemas.microsoft.com/office/drawing/2014/main" id="{800C9E7E-4107-4DB7-B465-156A7971E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95291"/>
              </p:ext>
            </p:extLst>
          </p:nvPr>
        </p:nvGraphicFramePr>
        <p:xfrm>
          <a:off x="7865122" y="3868098"/>
          <a:ext cx="742950" cy="376238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Line 79">
            <a:extLst>
              <a:ext uri="{FF2B5EF4-FFF2-40B4-BE49-F238E27FC236}">
                <a16:creationId xmlns:a16="http://schemas.microsoft.com/office/drawing/2014/main" id="{8B82159F-299E-47D7-A5DF-0F5111E4D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2172" y="4120512"/>
            <a:ext cx="0" cy="503237"/>
          </a:xfrm>
          <a:prstGeom prst="line">
            <a:avLst/>
          </a:prstGeom>
          <a:noFill/>
          <a:ln w="9525">
            <a:solidFill>
              <a:srgbClr val="CC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8482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0E10-13FB-4B4F-9512-F84EB264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포인터의 연산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3FB3-3AC7-4D51-BDC2-67D39A1B1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포인터 변수의 비교</a:t>
            </a:r>
            <a:endParaRPr lang="en-US" altLang="ko-KR" dirty="0"/>
          </a:p>
          <a:p>
            <a:pPr lvl="1"/>
            <a:r>
              <a:rPr lang="ko-KR" altLang="en-US" dirty="0"/>
              <a:t>관계연산자</a:t>
            </a:r>
            <a:r>
              <a:rPr lang="en-US" altLang="ko-KR" dirty="0"/>
              <a:t>: &lt;,  &lt;=, &gt;, &gt;= </a:t>
            </a:r>
          </a:p>
          <a:p>
            <a:pPr lvl="1"/>
            <a:r>
              <a:rPr lang="ko-KR" altLang="en-US" dirty="0"/>
              <a:t>비교연산자</a:t>
            </a:r>
            <a:r>
              <a:rPr lang="en-US" altLang="ko-KR" dirty="0"/>
              <a:t>: ==, !=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4512E-556A-43F6-B1B6-A904F3A2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9D0BE-0082-4F71-88BD-2D4E4D5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67</a:t>
            </a:fld>
            <a:endParaRPr lang="en-US"/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895CBE3E-DEF4-4AEA-B6EF-1463EE6C0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412" y="2420923"/>
            <a:ext cx="6357937" cy="32439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[Ex]</a:t>
            </a:r>
          </a:p>
          <a:p>
            <a:pPr eaLnBrk="0" hangingPunct="0">
              <a:spcBef>
                <a:spcPct val="20000"/>
              </a:spcBef>
            </a:pPr>
            <a:b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</a:b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p = &amp;a[5];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q = &amp;a[1];</a:t>
            </a:r>
          </a:p>
          <a:p>
            <a:pPr eaLnBrk="0" hangingPunct="0">
              <a:spcBef>
                <a:spcPct val="20000"/>
              </a:spcBef>
            </a:pPr>
            <a:endParaRPr lang="en-US" altLang="ko-KR" sz="1600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(p &lt;= q)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맑은 고딕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(“pointer p has a small value”);	  /* result is 0 */</a:t>
            </a:r>
          </a:p>
          <a:p>
            <a:pPr eaLnBrk="0" hangingPunct="0">
              <a:spcBef>
                <a:spcPct val="20000"/>
              </a:spcBef>
            </a:pPr>
            <a:endParaRPr lang="en-US" altLang="ko-KR" sz="1600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(p &gt;= q)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맑은 고딕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(“pointer p has a large value”); 	  /* result is 1 */</a:t>
            </a:r>
          </a:p>
          <a:p>
            <a:pPr eaLnBrk="0" hangingPunct="0">
              <a:spcBef>
                <a:spcPct val="20000"/>
              </a:spcBef>
            </a:pPr>
            <a:endParaRPr lang="en-US" altLang="ko-KR" sz="1600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(p == q)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맑은 고딕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(“equal value”);         		  /* result is 0 */</a:t>
            </a:r>
          </a:p>
          <a:p>
            <a:pPr eaLnBrk="0" hangingPunct="0">
              <a:spcBef>
                <a:spcPct val="20000"/>
              </a:spcBef>
            </a:pPr>
            <a:endParaRPr lang="en-US" altLang="ko-KR" sz="1600" dirty="0">
              <a:solidFill>
                <a:srgbClr val="000000"/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5142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0270-145F-4225-9F78-D4B0D0A7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포인터의 연산 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A495-C958-4376-B1F6-895A1F12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C6A33-7ABE-4545-8953-3498DB6B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7EA1C-BEF2-4FDE-AF52-80D82A02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B44E3-F068-4124-82C1-AD64B089389F}"/>
              </a:ext>
            </a:extLst>
          </p:cNvPr>
          <p:cNvSpPr/>
          <p:nvPr/>
        </p:nvSpPr>
        <p:spPr>
          <a:xfrm>
            <a:off x="1323208" y="180404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0" indent="-381000" eaLnBrk="0" hangingPunct="0"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int a[ ] = { 5,15,25,43,12,1,7,89,32,11}</a:t>
            </a:r>
          </a:p>
          <a:p>
            <a:pPr marL="381000" indent="-381000" eaLnBrk="0" hangingPunct="0"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int *p = &amp;a[1], *q = &amp;a[5] ;</a:t>
            </a:r>
          </a:p>
          <a:p>
            <a:pPr marL="381000" indent="-381000" eaLnBrk="0" hangingPunct="0"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1. *(p + 3) ?</a:t>
            </a:r>
          </a:p>
          <a:p>
            <a:pPr marL="381000" indent="-381000" eaLnBrk="0" hangingPunct="0">
              <a:spcBef>
                <a:spcPct val="20000"/>
              </a:spcBef>
            </a:pPr>
            <a:endParaRPr lang="en-US" altLang="ko-KR" dirty="0">
              <a:solidFill>
                <a:srgbClr val="000000"/>
              </a:solidFill>
            </a:endParaRPr>
          </a:p>
          <a:p>
            <a:pPr marL="381000" indent="-381000" eaLnBrk="0" hangingPunct="0"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2. *(q - 2) ?</a:t>
            </a:r>
          </a:p>
          <a:p>
            <a:pPr marL="381000" indent="-381000" eaLnBrk="0" hangingPunct="0">
              <a:spcBef>
                <a:spcPct val="20000"/>
              </a:spcBef>
            </a:pPr>
            <a:endParaRPr lang="en-US" altLang="ko-KR" dirty="0">
              <a:solidFill>
                <a:srgbClr val="000000"/>
              </a:solidFill>
            </a:endParaRPr>
          </a:p>
          <a:p>
            <a:pPr marL="381000" indent="-381000" eaLnBrk="0" hangingPunct="0"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3. q - p ?</a:t>
            </a:r>
          </a:p>
          <a:p>
            <a:pPr marL="381000" indent="-381000" eaLnBrk="0" hangingPunct="0">
              <a:spcBef>
                <a:spcPct val="20000"/>
              </a:spcBef>
            </a:pPr>
            <a:endParaRPr lang="en-US" altLang="ko-KR" dirty="0">
              <a:solidFill>
                <a:srgbClr val="000000"/>
              </a:solidFill>
            </a:endParaRPr>
          </a:p>
          <a:p>
            <a:pPr marL="381000" indent="-381000" eaLnBrk="0" hangingPunct="0"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4. if ( p &gt; q ) ?</a:t>
            </a:r>
          </a:p>
          <a:p>
            <a:pPr marL="381000" indent="-381000" eaLnBrk="0" hangingPunct="0">
              <a:spcBef>
                <a:spcPct val="20000"/>
              </a:spcBef>
            </a:pPr>
            <a:endParaRPr lang="en-US" altLang="ko-KR" dirty="0">
              <a:solidFill>
                <a:srgbClr val="000000"/>
              </a:solidFill>
            </a:endParaRPr>
          </a:p>
          <a:p>
            <a:pPr marL="381000" indent="-381000" eaLnBrk="0" hangingPunct="0">
              <a:spcBef>
                <a:spcPct val="20000"/>
              </a:spcBef>
            </a:pPr>
            <a:r>
              <a:rPr lang="en-US" altLang="ko-KR" dirty="0">
                <a:solidFill>
                  <a:srgbClr val="000000"/>
                </a:solidFill>
              </a:rPr>
              <a:t>5. if ( *p &gt; *q )?</a:t>
            </a:r>
          </a:p>
        </p:txBody>
      </p:sp>
      <p:sp>
        <p:nvSpPr>
          <p:cNvPr id="7" name="순서도: 문서 5">
            <a:extLst>
              <a:ext uri="{FF2B5EF4-FFF2-40B4-BE49-F238E27FC236}">
                <a16:creationId xmlns:a16="http://schemas.microsoft.com/office/drawing/2014/main" id="{26A6544B-3F88-479A-86D1-401FD5247B16}"/>
              </a:ext>
            </a:extLst>
          </p:cNvPr>
          <p:cNvSpPr/>
          <p:nvPr/>
        </p:nvSpPr>
        <p:spPr>
          <a:xfrm>
            <a:off x="6646685" y="3018692"/>
            <a:ext cx="1294424" cy="1440160"/>
          </a:xfrm>
          <a:prstGeom prst="flowChartDocument">
            <a:avLst/>
          </a:prstGeom>
          <a:solidFill>
            <a:srgbClr val="CC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defRPr/>
            </a:pPr>
            <a:r>
              <a:rPr lang="en-US" altLang="ko-KR" sz="1400" dirty="0">
                <a:ea typeface="굴림" pitchFamily="50" charset="-127"/>
              </a:rPr>
              <a:t>1. 12</a:t>
            </a:r>
          </a:p>
          <a:p>
            <a:pPr marL="457200" indent="-457200">
              <a:defRPr/>
            </a:pPr>
            <a:r>
              <a:rPr lang="en-US" altLang="ko-KR" sz="1400" dirty="0">
                <a:ea typeface="굴림" pitchFamily="50" charset="-127"/>
              </a:rPr>
              <a:t>2. 43</a:t>
            </a:r>
          </a:p>
          <a:p>
            <a:pPr marL="457200" indent="-457200">
              <a:defRPr/>
            </a:pPr>
            <a:r>
              <a:rPr lang="en-US" altLang="ko-KR" sz="1400" dirty="0">
                <a:ea typeface="굴림" pitchFamily="50" charset="-127"/>
              </a:rPr>
              <a:t>3. 4</a:t>
            </a:r>
          </a:p>
          <a:p>
            <a:pPr marL="457200" indent="-457200">
              <a:defRPr/>
            </a:pPr>
            <a:r>
              <a:rPr lang="en-US" altLang="ko-KR" sz="1400" dirty="0">
                <a:ea typeface="굴림" pitchFamily="50" charset="-127"/>
              </a:rPr>
              <a:t>4. false</a:t>
            </a:r>
          </a:p>
          <a:p>
            <a:pPr marL="457200" indent="-457200">
              <a:defRPr/>
            </a:pPr>
            <a:r>
              <a:rPr lang="en-US" altLang="ko-KR" sz="1400" dirty="0">
                <a:ea typeface="굴림" pitchFamily="50" charset="-127"/>
              </a:rPr>
              <a:t>5. True</a:t>
            </a:r>
          </a:p>
        </p:txBody>
      </p:sp>
    </p:spTree>
    <p:extLst>
      <p:ext uri="{BB962C8B-B14F-4D97-AF65-F5344CB8AC3E}">
        <p14:creationId xmlns:p14="http://schemas.microsoft.com/office/powerpoint/2010/main" val="41246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483A-58DF-47E9-B206-3F00D47A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포인터 연산 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3C62-ACB0-4E5E-A85A-34216FE4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57F92-BE63-474F-86D6-2B05B7F4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034D7-3717-4447-BF27-D617699E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49F65-7F1D-4650-A615-FBB46DBA7AD5}"/>
              </a:ext>
            </a:extLst>
          </p:cNvPr>
          <p:cNvSpPr/>
          <p:nvPr/>
        </p:nvSpPr>
        <p:spPr>
          <a:xfrm>
            <a:off x="1080523" y="1665546"/>
            <a:ext cx="6096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 *p, *q;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p = &amp;a[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q = p +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q - p );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q -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p 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DE89B3-6008-4734-A601-E933AD0E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37" y="4693931"/>
            <a:ext cx="444628" cy="9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7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4D75-2A0F-4505-8CF8-02F7AA09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초기화와 데이터 입력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E530B-007C-46B0-9BC5-BF059251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ko-KR" altLang="en-US" dirty="0"/>
              <a:t>초기화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6E66E-35D8-4FA0-84C8-0869A3FE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4238" y="5849696"/>
            <a:ext cx="4114800" cy="365125"/>
          </a:xfrm>
        </p:spPr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C23DC-B0AD-4228-A8B7-0921CFEE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EEAAB-092B-41FD-BADB-3CBF23458982}"/>
              </a:ext>
            </a:extLst>
          </p:cNvPr>
          <p:cNvSpPr/>
          <p:nvPr/>
        </p:nvSpPr>
        <p:spPr>
          <a:xfrm>
            <a:off x="1210533" y="1680065"/>
            <a:ext cx="3716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모든 요소를 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으로 초기화</a:t>
            </a:r>
            <a:endParaRPr lang="fr-FR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temp[</a:t>
            </a:r>
            <a:r>
              <a:rPr lang="fr-F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]={</a:t>
            </a:r>
            <a:r>
              <a:rPr lang="fr-F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,};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temp1[</a:t>
            </a:r>
            <a:r>
              <a:rPr lang="fr-F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]={</a:t>
            </a:r>
            <a:r>
              <a:rPr lang="fr-F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B046E-E49E-4DC8-A92F-F9CAF0903326}"/>
              </a:ext>
            </a:extLst>
          </p:cNvPr>
          <p:cNvSpPr/>
          <p:nvPr/>
        </p:nvSpPr>
        <p:spPr>
          <a:xfrm>
            <a:off x="5299692" y="1641784"/>
            <a:ext cx="4901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컴파일러에서 자동을 배열의 크기가 입력되고 각 요소들 입력된 값으로 초기화</a:t>
            </a:r>
            <a:endParaRPr lang="fr-FR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temp[]={1,2,3,4,5};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2C7DE1-8733-4538-BB82-F309A4A7975B}"/>
              </a:ext>
            </a:extLst>
          </p:cNvPr>
          <p:cNvGrpSpPr/>
          <p:nvPr/>
        </p:nvGrpSpPr>
        <p:grpSpPr>
          <a:xfrm>
            <a:off x="6467556" y="2641253"/>
            <a:ext cx="1727823" cy="1201812"/>
            <a:chOff x="6467556" y="2641253"/>
            <a:chExt cx="1727823" cy="1201812"/>
          </a:xfrm>
        </p:grpSpPr>
        <p:sp>
          <p:nvSpPr>
            <p:cNvPr id="10" name="직사각형 19">
              <a:extLst>
                <a:ext uri="{FF2B5EF4-FFF2-40B4-BE49-F238E27FC236}">
                  <a16:creationId xmlns:a16="http://schemas.microsoft.com/office/drawing/2014/main" id="{186D7DA6-5E37-47A4-B258-80772AD245B8}"/>
                </a:ext>
              </a:extLst>
            </p:cNvPr>
            <p:cNvSpPr/>
            <p:nvPr/>
          </p:nvSpPr>
          <p:spPr>
            <a:xfrm>
              <a:off x="6812513" y="3100407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[1]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1" name="직사각형 20">
              <a:extLst>
                <a:ext uri="{FF2B5EF4-FFF2-40B4-BE49-F238E27FC236}">
                  <a16:creationId xmlns:a16="http://schemas.microsoft.com/office/drawing/2014/main" id="{070C1A57-8B07-444B-A128-452CACDF65FD}"/>
                </a:ext>
              </a:extLst>
            </p:cNvPr>
            <p:cNvSpPr/>
            <p:nvPr/>
          </p:nvSpPr>
          <p:spPr>
            <a:xfrm>
              <a:off x="7161154" y="3100408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[2]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2" name="직사각형 21">
              <a:extLst>
                <a:ext uri="{FF2B5EF4-FFF2-40B4-BE49-F238E27FC236}">
                  <a16:creationId xmlns:a16="http://schemas.microsoft.com/office/drawing/2014/main" id="{5BF4532D-C518-445C-B5AF-3452F1C941DA}"/>
                </a:ext>
              </a:extLst>
            </p:cNvPr>
            <p:cNvSpPr/>
            <p:nvPr/>
          </p:nvSpPr>
          <p:spPr>
            <a:xfrm>
              <a:off x="7509795" y="3100408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[3]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3" name="직사각형 22">
              <a:extLst>
                <a:ext uri="{FF2B5EF4-FFF2-40B4-BE49-F238E27FC236}">
                  <a16:creationId xmlns:a16="http://schemas.microsoft.com/office/drawing/2014/main" id="{EFC699BB-F826-417F-9124-244D6BB50672}"/>
                </a:ext>
              </a:extLst>
            </p:cNvPr>
            <p:cNvSpPr/>
            <p:nvPr/>
          </p:nvSpPr>
          <p:spPr>
            <a:xfrm>
              <a:off x="7863027" y="3100408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[4]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6" name="직사각형 27">
              <a:extLst>
                <a:ext uri="{FF2B5EF4-FFF2-40B4-BE49-F238E27FC236}">
                  <a16:creationId xmlns:a16="http://schemas.microsoft.com/office/drawing/2014/main" id="{332288EB-C60F-4CD7-A5C4-09DA3CF7455E}"/>
                </a:ext>
              </a:extLst>
            </p:cNvPr>
            <p:cNvSpPr/>
            <p:nvPr/>
          </p:nvSpPr>
          <p:spPr>
            <a:xfrm>
              <a:off x="6467556" y="3100407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[0]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7" name="직사각형 8">
              <a:extLst>
                <a:ext uri="{FF2B5EF4-FFF2-40B4-BE49-F238E27FC236}">
                  <a16:creationId xmlns:a16="http://schemas.microsoft.com/office/drawing/2014/main" id="{F2D7651B-A987-4756-83B5-21E6F3CD0382}"/>
                </a:ext>
              </a:extLst>
            </p:cNvPr>
            <p:cNvSpPr/>
            <p:nvPr/>
          </p:nvSpPr>
          <p:spPr>
            <a:xfrm>
              <a:off x="6467556" y="2641255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8" name="직사각형 9">
              <a:extLst>
                <a:ext uri="{FF2B5EF4-FFF2-40B4-BE49-F238E27FC236}">
                  <a16:creationId xmlns:a16="http://schemas.microsoft.com/office/drawing/2014/main" id="{F2240B6E-B8B7-4645-BCDD-84C5E9BBC5C1}"/>
                </a:ext>
              </a:extLst>
            </p:cNvPr>
            <p:cNvSpPr/>
            <p:nvPr/>
          </p:nvSpPr>
          <p:spPr>
            <a:xfrm>
              <a:off x="6812513" y="2641254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19" name="직사각형 10">
              <a:extLst>
                <a:ext uri="{FF2B5EF4-FFF2-40B4-BE49-F238E27FC236}">
                  <a16:creationId xmlns:a16="http://schemas.microsoft.com/office/drawing/2014/main" id="{7FA1A84A-6279-4F60-8C53-F915DD314FEA}"/>
                </a:ext>
              </a:extLst>
            </p:cNvPr>
            <p:cNvSpPr/>
            <p:nvPr/>
          </p:nvSpPr>
          <p:spPr>
            <a:xfrm>
              <a:off x="7161154" y="2641253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3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20" name="직사각형 11">
              <a:extLst>
                <a:ext uri="{FF2B5EF4-FFF2-40B4-BE49-F238E27FC236}">
                  <a16:creationId xmlns:a16="http://schemas.microsoft.com/office/drawing/2014/main" id="{13C94A3A-9C0F-47EA-8F86-919B4CC0A2C2}"/>
                </a:ext>
              </a:extLst>
            </p:cNvPr>
            <p:cNvSpPr/>
            <p:nvPr/>
          </p:nvSpPr>
          <p:spPr>
            <a:xfrm>
              <a:off x="7509795" y="2641253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4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21" name="직사각형 12">
              <a:extLst>
                <a:ext uri="{FF2B5EF4-FFF2-40B4-BE49-F238E27FC236}">
                  <a16:creationId xmlns:a16="http://schemas.microsoft.com/office/drawing/2014/main" id="{69B4B87F-D716-4E42-994D-3CD818518721}"/>
                </a:ext>
              </a:extLst>
            </p:cNvPr>
            <p:cNvSpPr/>
            <p:nvPr/>
          </p:nvSpPr>
          <p:spPr>
            <a:xfrm>
              <a:off x="7863027" y="2641253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5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B3E9E3-96E1-43DC-848E-2A61F8008836}"/>
                </a:ext>
              </a:extLst>
            </p:cNvPr>
            <p:cNvSpPr txBox="1"/>
            <p:nvPr/>
          </p:nvSpPr>
          <p:spPr>
            <a:xfrm>
              <a:off x="6978689" y="3473733"/>
              <a:ext cx="1079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C06BF7-CF5B-4BF8-AC0A-BB1AC159D6F0}"/>
              </a:ext>
            </a:extLst>
          </p:cNvPr>
          <p:cNvGrpSpPr/>
          <p:nvPr/>
        </p:nvGrpSpPr>
        <p:grpSpPr>
          <a:xfrm>
            <a:off x="1861609" y="2641253"/>
            <a:ext cx="1727823" cy="1201812"/>
            <a:chOff x="1861609" y="2641253"/>
            <a:chExt cx="1727823" cy="1201812"/>
          </a:xfrm>
        </p:grpSpPr>
        <p:sp>
          <p:nvSpPr>
            <p:cNvPr id="27" name="직사각형 19">
              <a:extLst>
                <a:ext uri="{FF2B5EF4-FFF2-40B4-BE49-F238E27FC236}">
                  <a16:creationId xmlns:a16="http://schemas.microsoft.com/office/drawing/2014/main" id="{08A52097-A8B6-47AD-8073-59168F0D0899}"/>
                </a:ext>
              </a:extLst>
            </p:cNvPr>
            <p:cNvSpPr/>
            <p:nvPr/>
          </p:nvSpPr>
          <p:spPr>
            <a:xfrm>
              <a:off x="2206566" y="3100407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[1]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29" name="직사각형 21">
              <a:extLst>
                <a:ext uri="{FF2B5EF4-FFF2-40B4-BE49-F238E27FC236}">
                  <a16:creationId xmlns:a16="http://schemas.microsoft.com/office/drawing/2014/main" id="{78A88ECC-ADE6-4919-8CB1-294A1A34EFC9}"/>
                </a:ext>
              </a:extLst>
            </p:cNvPr>
            <p:cNvSpPr/>
            <p:nvPr/>
          </p:nvSpPr>
          <p:spPr>
            <a:xfrm>
              <a:off x="2903848" y="3100408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[8]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30" name="직사각형 22">
              <a:extLst>
                <a:ext uri="{FF2B5EF4-FFF2-40B4-BE49-F238E27FC236}">
                  <a16:creationId xmlns:a16="http://schemas.microsoft.com/office/drawing/2014/main" id="{C72B09DA-7D04-488D-B3E6-B00993EEE453}"/>
                </a:ext>
              </a:extLst>
            </p:cNvPr>
            <p:cNvSpPr/>
            <p:nvPr/>
          </p:nvSpPr>
          <p:spPr>
            <a:xfrm>
              <a:off x="3257080" y="3100408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[9]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31" name="직사각형 27">
              <a:extLst>
                <a:ext uri="{FF2B5EF4-FFF2-40B4-BE49-F238E27FC236}">
                  <a16:creationId xmlns:a16="http://schemas.microsoft.com/office/drawing/2014/main" id="{B055B193-D521-4EF3-BB48-12B026E92B46}"/>
                </a:ext>
              </a:extLst>
            </p:cNvPr>
            <p:cNvSpPr/>
            <p:nvPr/>
          </p:nvSpPr>
          <p:spPr>
            <a:xfrm>
              <a:off x="1861609" y="3100407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[0]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32" name="직사각형 8">
              <a:extLst>
                <a:ext uri="{FF2B5EF4-FFF2-40B4-BE49-F238E27FC236}">
                  <a16:creationId xmlns:a16="http://schemas.microsoft.com/office/drawing/2014/main" id="{BBC065C4-3391-425D-BA28-BCCED33FCE39}"/>
                </a:ext>
              </a:extLst>
            </p:cNvPr>
            <p:cNvSpPr/>
            <p:nvPr/>
          </p:nvSpPr>
          <p:spPr>
            <a:xfrm>
              <a:off x="1861609" y="2641255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33" name="직사각형 9">
              <a:extLst>
                <a:ext uri="{FF2B5EF4-FFF2-40B4-BE49-F238E27FC236}">
                  <a16:creationId xmlns:a16="http://schemas.microsoft.com/office/drawing/2014/main" id="{B8C356F3-4DE5-4CA3-9503-E76CE3D92E49}"/>
                </a:ext>
              </a:extLst>
            </p:cNvPr>
            <p:cNvSpPr/>
            <p:nvPr/>
          </p:nvSpPr>
          <p:spPr>
            <a:xfrm>
              <a:off x="2206566" y="2641254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35" name="직사각형 11">
              <a:extLst>
                <a:ext uri="{FF2B5EF4-FFF2-40B4-BE49-F238E27FC236}">
                  <a16:creationId xmlns:a16="http://schemas.microsoft.com/office/drawing/2014/main" id="{0540976C-EEB3-4FE4-B95F-C7B15A3AAAA7}"/>
                </a:ext>
              </a:extLst>
            </p:cNvPr>
            <p:cNvSpPr/>
            <p:nvPr/>
          </p:nvSpPr>
          <p:spPr>
            <a:xfrm>
              <a:off x="2903848" y="2641253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36" name="직사각형 12">
              <a:extLst>
                <a:ext uri="{FF2B5EF4-FFF2-40B4-BE49-F238E27FC236}">
                  <a16:creationId xmlns:a16="http://schemas.microsoft.com/office/drawing/2014/main" id="{26E67069-1774-4C20-A185-E7C3AF021207}"/>
                </a:ext>
              </a:extLst>
            </p:cNvPr>
            <p:cNvSpPr/>
            <p:nvPr/>
          </p:nvSpPr>
          <p:spPr>
            <a:xfrm>
              <a:off x="3257080" y="2641253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E2B4B1-E88B-47BA-8E15-382BB22683C6}"/>
                </a:ext>
              </a:extLst>
            </p:cNvPr>
            <p:cNvSpPr txBox="1"/>
            <p:nvPr/>
          </p:nvSpPr>
          <p:spPr>
            <a:xfrm>
              <a:off x="2372742" y="3473733"/>
              <a:ext cx="1079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C74FE1-7FA8-4305-8ADB-8BA7BE99D352}"/>
                </a:ext>
              </a:extLst>
            </p:cNvPr>
            <p:cNvSpPr txBox="1"/>
            <p:nvPr/>
          </p:nvSpPr>
          <p:spPr>
            <a:xfrm>
              <a:off x="2555207" y="2693218"/>
              <a:ext cx="725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B1CE425-E1D7-49C6-A201-F63A2B19AF33}"/>
              </a:ext>
            </a:extLst>
          </p:cNvPr>
          <p:cNvSpPr/>
          <p:nvPr/>
        </p:nvSpPr>
        <p:spPr>
          <a:xfrm>
            <a:off x="3507499" y="3957193"/>
            <a:ext cx="3886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</a:rPr>
              <a:t>//3,4,5</a:t>
            </a:r>
            <a:r>
              <a:rPr lang="ko-KR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번째 요소는 </a:t>
            </a:r>
            <a:r>
              <a:rPr lang="en-US" altLang="ko-KR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채워짐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temp2[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]={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81AAE1-B318-4258-B2D1-E59D6C4FF3BE}"/>
              </a:ext>
            </a:extLst>
          </p:cNvPr>
          <p:cNvGrpSpPr/>
          <p:nvPr/>
        </p:nvGrpSpPr>
        <p:grpSpPr>
          <a:xfrm>
            <a:off x="4752152" y="4647884"/>
            <a:ext cx="1727823" cy="1201812"/>
            <a:chOff x="6467556" y="2641253"/>
            <a:chExt cx="1727823" cy="1201812"/>
          </a:xfrm>
        </p:grpSpPr>
        <p:sp>
          <p:nvSpPr>
            <p:cNvPr id="42" name="직사각형 19">
              <a:extLst>
                <a:ext uri="{FF2B5EF4-FFF2-40B4-BE49-F238E27FC236}">
                  <a16:creationId xmlns:a16="http://schemas.microsoft.com/office/drawing/2014/main" id="{3094973E-BBB3-4BAB-92D0-3FE95DF8B861}"/>
                </a:ext>
              </a:extLst>
            </p:cNvPr>
            <p:cNvSpPr/>
            <p:nvPr/>
          </p:nvSpPr>
          <p:spPr>
            <a:xfrm>
              <a:off x="6812513" y="3100407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[1]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43" name="직사각형 20">
              <a:extLst>
                <a:ext uri="{FF2B5EF4-FFF2-40B4-BE49-F238E27FC236}">
                  <a16:creationId xmlns:a16="http://schemas.microsoft.com/office/drawing/2014/main" id="{85B25E90-A9F1-4C9C-9F22-48668DC4AEB4}"/>
                </a:ext>
              </a:extLst>
            </p:cNvPr>
            <p:cNvSpPr/>
            <p:nvPr/>
          </p:nvSpPr>
          <p:spPr>
            <a:xfrm>
              <a:off x="7161154" y="3100408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[2]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44" name="직사각형 21">
              <a:extLst>
                <a:ext uri="{FF2B5EF4-FFF2-40B4-BE49-F238E27FC236}">
                  <a16:creationId xmlns:a16="http://schemas.microsoft.com/office/drawing/2014/main" id="{E9939852-D799-49B6-8BDD-678E953B759B}"/>
                </a:ext>
              </a:extLst>
            </p:cNvPr>
            <p:cNvSpPr/>
            <p:nvPr/>
          </p:nvSpPr>
          <p:spPr>
            <a:xfrm>
              <a:off x="7509795" y="3100408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[3]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45" name="직사각형 22">
              <a:extLst>
                <a:ext uri="{FF2B5EF4-FFF2-40B4-BE49-F238E27FC236}">
                  <a16:creationId xmlns:a16="http://schemas.microsoft.com/office/drawing/2014/main" id="{08C6A728-B606-4528-972B-06D528CE53BD}"/>
                </a:ext>
              </a:extLst>
            </p:cNvPr>
            <p:cNvSpPr/>
            <p:nvPr/>
          </p:nvSpPr>
          <p:spPr>
            <a:xfrm>
              <a:off x="7863027" y="3100408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[4]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46" name="직사각형 27">
              <a:extLst>
                <a:ext uri="{FF2B5EF4-FFF2-40B4-BE49-F238E27FC236}">
                  <a16:creationId xmlns:a16="http://schemas.microsoft.com/office/drawing/2014/main" id="{7EB511CD-20C7-478B-90C5-85B1973CDF97}"/>
                </a:ext>
              </a:extLst>
            </p:cNvPr>
            <p:cNvSpPr/>
            <p:nvPr/>
          </p:nvSpPr>
          <p:spPr>
            <a:xfrm>
              <a:off x="6467556" y="3100407"/>
              <a:ext cx="332352" cy="557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[0]</a:t>
              </a:r>
              <a:endParaRPr lang="ko-KR" altLang="en-US" sz="1400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47" name="직사각형 8">
              <a:extLst>
                <a:ext uri="{FF2B5EF4-FFF2-40B4-BE49-F238E27FC236}">
                  <a16:creationId xmlns:a16="http://schemas.microsoft.com/office/drawing/2014/main" id="{CB8B824E-5CA9-455A-81EF-7184E391CE48}"/>
                </a:ext>
              </a:extLst>
            </p:cNvPr>
            <p:cNvSpPr/>
            <p:nvPr/>
          </p:nvSpPr>
          <p:spPr>
            <a:xfrm>
              <a:off x="6467556" y="2641255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1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48" name="직사각형 9">
              <a:extLst>
                <a:ext uri="{FF2B5EF4-FFF2-40B4-BE49-F238E27FC236}">
                  <a16:creationId xmlns:a16="http://schemas.microsoft.com/office/drawing/2014/main" id="{27977496-F760-4C6E-A548-EC4BC21474D0}"/>
                </a:ext>
              </a:extLst>
            </p:cNvPr>
            <p:cNvSpPr/>
            <p:nvPr/>
          </p:nvSpPr>
          <p:spPr>
            <a:xfrm>
              <a:off x="6812513" y="2641254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2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49" name="직사각형 10">
              <a:extLst>
                <a:ext uri="{FF2B5EF4-FFF2-40B4-BE49-F238E27FC236}">
                  <a16:creationId xmlns:a16="http://schemas.microsoft.com/office/drawing/2014/main" id="{E8C97CF3-0C66-4813-B462-A734197FC29D}"/>
                </a:ext>
              </a:extLst>
            </p:cNvPr>
            <p:cNvSpPr/>
            <p:nvPr/>
          </p:nvSpPr>
          <p:spPr>
            <a:xfrm>
              <a:off x="7161154" y="2641253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50" name="직사각형 11">
              <a:extLst>
                <a:ext uri="{FF2B5EF4-FFF2-40B4-BE49-F238E27FC236}">
                  <a16:creationId xmlns:a16="http://schemas.microsoft.com/office/drawing/2014/main" id="{DF954440-0FCB-4D4E-B6F2-95D035B29702}"/>
                </a:ext>
              </a:extLst>
            </p:cNvPr>
            <p:cNvSpPr/>
            <p:nvPr/>
          </p:nvSpPr>
          <p:spPr>
            <a:xfrm>
              <a:off x="7509795" y="2641253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51" name="직사각형 12">
              <a:extLst>
                <a:ext uri="{FF2B5EF4-FFF2-40B4-BE49-F238E27FC236}">
                  <a16:creationId xmlns:a16="http://schemas.microsoft.com/office/drawing/2014/main" id="{7A3CDF0D-D1ED-4B75-BD90-B6D304B42494}"/>
                </a:ext>
              </a:extLst>
            </p:cNvPr>
            <p:cNvSpPr/>
            <p:nvPr/>
          </p:nvSpPr>
          <p:spPr>
            <a:xfrm>
              <a:off x="7863027" y="2641253"/>
              <a:ext cx="332352" cy="5579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>
                    <a:solidFill>
                      <a:sysClr val="windowText" lastClr="000000"/>
                    </a:solidFill>
                  </a:ln>
                  <a:latin typeface="+mj-lt"/>
                </a:rPr>
                <a:t>0</a:t>
              </a:r>
              <a:endParaRPr lang="ko-KR" altLang="en-US" dirty="0">
                <a:ln>
                  <a:solidFill>
                    <a:sysClr val="windowText" lastClr="000000"/>
                  </a:solidFill>
                </a:ln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638FC9-049B-4694-A865-C06125C5781C}"/>
                </a:ext>
              </a:extLst>
            </p:cNvPr>
            <p:cNvSpPr txBox="1"/>
            <p:nvPr/>
          </p:nvSpPr>
          <p:spPr>
            <a:xfrm>
              <a:off x="6978689" y="3473733"/>
              <a:ext cx="1079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8938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15F7-56B5-4494-8950-C6B90D65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포인터 연산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DA27-0DD7-479E-B05B-BEFD339D0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표현과 포인터 표현 비교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3190F-0289-4B55-8081-7B77A838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0EC36-6DED-49CF-91BF-DFF9CD42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70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B9DDC20-E3C7-4787-8307-7E03195A8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188" y="2218290"/>
            <a:ext cx="2095500" cy="166814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ko-KR"/>
            </a:defPPr>
            <a:lvl1pPr eaLnBrk="0" hangingPunct="0">
              <a:spcBef>
                <a:spcPct val="10000"/>
              </a:spcBef>
              <a:defRPr sz="1600">
                <a:solidFill>
                  <a:srgbClr val="000000"/>
                </a:solidFill>
                <a:latin typeface="Arial" charset="0"/>
                <a:ea typeface="맑은 고딕" pitchFamily="50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>
                <a:latin typeface="+mj-lt"/>
              </a:rPr>
              <a:t>[Ex]</a:t>
            </a:r>
          </a:p>
          <a:p>
            <a:r>
              <a:rPr lang="en-US" altLang="ko-KR" dirty="0">
                <a:latin typeface="+mj-lt"/>
              </a:rPr>
              <a:t>#define    N    5</a:t>
            </a:r>
            <a:br>
              <a:rPr lang="en-US" altLang="ko-KR" dirty="0">
                <a:latin typeface="+mj-lt"/>
              </a:rPr>
            </a:br>
            <a:r>
              <a:rPr lang="en-US" altLang="ko-KR" dirty="0">
                <a:latin typeface="+mj-lt"/>
              </a:rPr>
              <a:t>:</a:t>
            </a:r>
          </a:p>
          <a:p>
            <a:r>
              <a:rPr lang="en-US" altLang="ko-KR" dirty="0" err="1">
                <a:latin typeface="+mj-lt"/>
              </a:rPr>
              <a:t>int</a:t>
            </a:r>
            <a:r>
              <a:rPr lang="en-US" altLang="ko-KR" dirty="0">
                <a:latin typeface="+mj-lt"/>
              </a:rPr>
              <a:t> a[N], *p;</a:t>
            </a:r>
          </a:p>
          <a:p>
            <a:r>
              <a:rPr lang="en-US" altLang="ko-KR" dirty="0">
                <a:latin typeface="+mj-lt"/>
              </a:rPr>
              <a:t>p=a;</a:t>
            </a:r>
          </a:p>
          <a:p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graphicFrame>
        <p:nvGraphicFramePr>
          <p:cNvPr id="7" name="Group 38">
            <a:extLst>
              <a:ext uri="{FF2B5EF4-FFF2-40B4-BE49-F238E27FC236}">
                <a16:creationId xmlns:a16="http://schemas.microsoft.com/office/drawing/2014/main" id="{11B27A6B-928E-4190-8D42-07706E425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482885"/>
              </p:ext>
            </p:extLst>
          </p:nvPr>
        </p:nvGraphicFramePr>
        <p:xfrm>
          <a:off x="4478819" y="2218290"/>
          <a:ext cx="5328592" cy="2741566"/>
        </p:xfrm>
        <a:graphic>
          <a:graphicData uri="http://schemas.openxmlformats.org/drawingml/2006/table">
            <a:tbl>
              <a:tblPr/>
              <a:tblGrid>
                <a:gridCol w="272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배열 표현법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포인터 표현법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a[0], p[0]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a, *p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a[1], p[1]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(a+1), *(p+1)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a[2], p[2]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(a+2), *(p+2)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a[3], p[3]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(a+3), *(p+3)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a[4], p[4]</a:t>
                      </a:r>
                      <a:endParaRPr kumimoji="1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</a:rPr>
                        <a:t>(a+4), *(p+4)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032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6DE0-B550-40B1-8AF7-70ABE44A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포인터 연산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EC00-4A81-4C18-8929-D2D79D5F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배열명을 이용한 데이터 접근과 포인터 배열을 이용한 데이터 접근 비교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EBFD-0367-4816-BF25-D12FF7FC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8838-B6B0-4D4A-82B0-7C6246E6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71</a:t>
            </a:fld>
            <a:endParaRPr lang="en-US"/>
          </a:p>
        </p:txBody>
      </p:sp>
      <p:sp>
        <p:nvSpPr>
          <p:cNvPr id="6" name="직사각형 7">
            <a:extLst>
              <a:ext uri="{FF2B5EF4-FFF2-40B4-BE49-F238E27FC236}">
                <a16:creationId xmlns:a16="http://schemas.microsoft.com/office/drawing/2014/main" id="{0C01E0D9-8583-4C4E-9F4F-9E0A16CB5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2420888"/>
            <a:ext cx="6286500" cy="2012950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+mj-lt"/>
                <a:ea typeface="맑은 고딕" pitchFamily="50" charset="-127"/>
              </a:rPr>
              <a:t>[Ex]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+mj-lt"/>
                <a:ea typeface="맑은 고딕" pitchFamily="50" charset="-127"/>
              </a:rPr>
              <a:t>#define N 10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+mj-lt"/>
                <a:ea typeface="맑은 고딕" pitchFamily="50" charset="-127"/>
              </a:rPr>
              <a:t>int a[N], sum, *p, i;</a:t>
            </a:r>
            <a:br>
              <a:rPr lang="en-US" altLang="ko-KR" sz="1600">
                <a:solidFill>
                  <a:srgbClr val="000000"/>
                </a:solidFill>
                <a:latin typeface="+mj-lt"/>
                <a:ea typeface="맑은 고딕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+mj-lt"/>
                <a:ea typeface="맑은 고딕" pitchFamily="50" charset="-127"/>
              </a:rPr>
              <a:t>:</a:t>
            </a:r>
            <a:br>
              <a:rPr lang="en-US" altLang="ko-KR" sz="1600">
                <a:solidFill>
                  <a:srgbClr val="000000"/>
                </a:solidFill>
                <a:latin typeface="+mj-lt"/>
                <a:ea typeface="맑은 고딕" pitchFamily="50" charset="-127"/>
              </a:rPr>
            </a:br>
            <a:r>
              <a:rPr lang="en-US" altLang="ko-KR" sz="1600">
                <a:solidFill>
                  <a:srgbClr val="000000"/>
                </a:solidFill>
                <a:latin typeface="+mj-lt"/>
                <a:ea typeface="맑은 고딕" pitchFamily="50" charset="-127"/>
              </a:rPr>
              <a:t>sum = 0;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+mj-lt"/>
                <a:ea typeface="맑은 고딕" pitchFamily="50" charset="-127"/>
              </a:rPr>
              <a:t>for ( p = a ; p &lt; &amp;a[N] ; ++p 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ko-KR" sz="1600">
                <a:solidFill>
                  <a:srgbClr val="000000"/>
                </a:solidFill>
                <a:latin typeface="+mj-lt"/>
                <a:ea typeface="맑은 고딕" pitchFamily="50" charset="-127"/>
              </a:rPr>
              <a:t> sum += *p;</a:t>
            </a:r>
          </a:p>
        </p:txBody>
      </p:sp>
      <p:sp>
        <p:nvSpPr>
          <p:cNvPr id="7" name="직사각형 8">
            <a:extLst>
              <a:ext uri="{FF2B5EF4-FFF2-40B4-BE49-F238E27FC236}">
                <a16:creationId xmlns:a16="http://schemas.microsoft.com/office/drawing/2014/main" id="{B1D686FA-2FA5-45F2-AFCA-6EE292742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4548139"/>
            <a:ext cx="6286500" cy="1077913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[Ex]</a:t>
            </a:r>
          </a:p>
          <a:p>
            <a:pPr eaLnBrk="0" hangingPunct="0"/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sum = 0;</a:t>
            </a:r>
          </a:p>
          <a:p>
            <a:pPr eaLnBrk="0" hangingPunct="0"/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for ( i = 0 ; i &lt; N ; ++i )</a:t>
            </a:r>
          </a:p>
          <a:p>
            <a:pPr eaLnBrk="0" hangingPunct="0"/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 sum += *( a + i );                       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맑은 고딕" pitchFamily="50" charset="-127"/>
              </a:rPr>
              <a:t>//Same as sum += a[i];</a:t>
            </a:r>
          </a:p>
        </p:txBody>
      </p:sp>
      <p:sp>
        <p:nvSpPr>
          <p:cNvPr id="8" name="AutoShape 30">
            <a:extLst>
              <a:ext uri="{FF2B5EF4-FFF2-40B4-BE49-F238E27FC236}">
                <a16:creationId xmlns:a16="http://schemas.microsoft.com/office/drawing/2014/main" id="{A436BF33-E854-4965-9266-CADF0975B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518" y="3557491"/>
            <a:ext cx="3959225" cy="919162"/>
          </a:xfrm>
          <a:prstGeom prst="round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  <a:t>// Corresponding to </a:t>
            </a:r>
            <a:b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  <a:t>   for(</a:t>
            </a:r>
            <a:r>
              <a:rPr lang="en-US" altLang="ko-KR" sz="1600" dirty="0" err="1">
                <a:solidFill>
                  <a:schemeClr val="tx1"/>
                </a:solidFill>
                <a:ea typeface="맑은 고딕" pitchFamily="50" charset="-127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  <a:t>=0; </a:t>
            </a:r>
            <a:r>
              <a:rPr lang="en-US" altLang="ko-KR" sz="1600" dirty="0" err="1">
                <a:solidFill>
                  <a:schemeClr val="tx1"/>
                </a:solidFill>
                <a:ea typeface="맑은 고딕" pitchFamily="50" charset="-127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  <a:t>&lt;N; </a:t>
            </a:r>
            <a:r>
              <a:rPr lang="en-US" altLang="ko-KR" sz="1600" dirty="0" err="1">
                <a:solidFill>
                  <a:schemeClr val="tx1"/>
                </a:solidFill>
                <a:ea typeface="맑은 고딕" pitchFamily="50" charset="-127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  <a:t>++)   sum += *(</a:t>
            </a:r>
            <a:r>
              <a:rPr lang="en-US" altLang="ko-KR" sz="1600" dirty="0" err="1">
                <a:solidFill>
                  <a:schemeClr val="tx1"/>
                </a:solidFill>
                <a:ea typeface="맑은 고딕" pitchFamily="50" charset="-127"/>
              </a:rPr>
              <a:t>p+i</a:t>
            </a:r>
            <a: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  <a:t>);</a:t>
            </a:r>
            <a:b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  <a:t>   for(</a:t>
            </a:r>
            <a:r>
              <a:rPr lang="en-US" altLang="ko-KR" sz="1600" dirty="0" err="1">
                <a:solidFill>
                  <a:schemeClr val="tx1"/>
                </a:solidFill>
                <a:ea typeface="맑은 고딕" pitchFamily="50" charset="-127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  <a:t>=0; </a:t>
            </a:r>
            <a:r>
              <a:rPr lang="en-US" altLang="ko-KR" sz="1600" dirty="0" err="1">
                <a:solidFill>
                  <a:schemeClr val="tx1"/>
                </a:solidFill>
                <a:ea typeface="맑은 고딕" pitchFamily="50" charset="-127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  <a:t>&lt;N; </a:t>
            </a:r>
            <a:r>
              <a:rPr lang="en-US" altLang="ko-KR" sz="1600" dirty="0" err="1">
                <a:solidFill>
                  <a:schemeClr val="tx1"/>
                </a:solidFill>
                <a:ea typeface="맑은 고딕" pitchFamily="50" charset="-127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  <a:t>++)   sum += p[</a:t>
            </a:r>
            <a:r>
              <a:rPr lang="en-US" altLang="ko-KR" sz="1600" dirty="0" err="1">
                <a:solidFill>
                  <a:schemeClr val="tx1"/>
                </a:solidFill>
                <a:ea typeface="맑은 고딕" pitchFamily="50" charset="-127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ea typeface="맑은 고딕" pitchFamily="50" charset="-127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89782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C7D-1598-4B34-A901-9FDB20BA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포인터 연산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F69F-A38F-47C2-97E2-7F0F76750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역참조연산자</a:t>
            </a:r>
            <a:r>
              <a:rPr lang="en-US" altLang="ko-KR" dirty="0"/>
              <a:t>(*)</a:t>
            </a:r>
            <a:r>
              <a:rPr lang="ko-KR" altLang="en-US" dirty="0"/>
              <a:t>와 증가연산자</a:t>
            </a:r>
            <a:r>
              <a:rPr lang="en-US" altLang="ko-KR" dirty="0"/>
              <a:t>(++)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4742E-BE72-47D3-8CD1-12395750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4982-69EE-44B9-8776-D91939B2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6" name="Group 47">
            <a:extLst>
              <a:ext uri="{FF2B5EF4-FFF2-40B4-BE49-F238E27FC236}">
                <a16:creationId xmlns:a16="http://schemas.microsoft.com/office/drawing/2014/main" id="{B4ADD6A7-DFBD-41DD-AA3C-1BEB44981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943578"/>
              </p:ext>
            </p:extLst>
          </p:nvPr>
        </p:nvGraphicFramePr>
        <p:xfrm>
          <a:off x="1639824" y="2022297"/>
          <a:ext cx="8280920" cy="2682875"/>
        </p:xfrm>
        <a:graphic>
          <a:graphicData uri="http://schemas.openxmlformats.org/drawingml/2006/table">
            <a:tbl>
              <a:tblPr/>
              <a:tblGrid>
                <a:gridCol w="226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표현식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8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의미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*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p++ or *(p++)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*p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의 값에 접근 후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, p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가 가지고 있는 주소 증가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(*p)++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*p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의 값에 접근후에</a:t>
                      </a:r>
                      <a:r>
                        <a:rPr kumimoji="1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1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해당하는 값의 증가</a:t>
                      </a:r>
                      <a:endParaRPr kumimoji="1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휴먼매직체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*</a:t>
                      </a: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++p or *(++p)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포인터 변수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가 가지고있는 주소의 증가 후 값에 접근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휴먼매직체" panose="02030504000101010101" pitchFamily="18" charset="-127"/>
                        <a:cs typeface="Arial" panose="020B0604020202020204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++*p or ++(*p)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포인터 변수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가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값에 접근 후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휴먼매직체" panose="02030504000101010101" pitchFamily="18" charset="-127"/>
                          <a:cs typeface="Arial" panose="020B0604020202020204" pitchFamily="34" charset="0"/>
                        </a:rPr>
                        <a:t> 해당하는 값의 증가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8330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9267-1713-41DC-A770-13EB7E4A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포인터 연산 예시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5221-8447-4F92-BCF4-18CDAFEC6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역참조연산자</a:t>
            </a:r>
            <a:r>
              <a:rPr lang="en-US" altLang="ko-KR" dirty="0"/>
              <a:t>(*)</a:t>
            </a:r>
            <a:r>
              <a:rPr lang="ko-KR" altLang="en-US" dirty="0"/>
              <a:t>와 증가연산자</a:t>
            </a:r>
            <a:r>
              <a:rPr lang="en-US" altLang="ko-KR" dirty="0"/>
              <a:t>(++)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73576-0893-4965-A17A-4681E29D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388D2-7399-4867-8E63-794BC26D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73</a:t>
            </a:fld>
            <a:endParaRPr lang="en-US"/>
          </a:p>
        </p:txBody>
      </p:sp>
      <p:sp>
        <p:nvSpPr>
          <p:cNvPr id="6" name="직사각형 14">
            <a:extLst>
              <a:ext uri="{FF2B5EF4-FFF2-40B4-BE49-F238E27FC236}">
                <a16:creationId xmlns:a16="http://schemas.microsoft.com/office/drawing/2014/main" id="{4686895E-9811-4C87-8320-314C761CE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790" y="1856555"/>
            <a:ext cx="3152576" cy="793750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[Ex]</a:t>
            </a:r>
          </a:p>
          <a:p>
            <a:pPr eaLnBrk="0" hangingPunct="0">
              <a:lnSpc>
                <a:spcPct val="95000"/>
              </a:lnSpc>
            </a:pP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맑은 고딕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 a[3]={20, 7, -9}, *p,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맑은 고딕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 ;</a:t>
            </a:r>
          </a:p>
          <a:p>
            <a:pPr eaLnBrk="0" hangingPunct="0">
              <a:lnSpc>
                <a:spcPct val="95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p = &amp;a[1] ;</a:t>
            </a:r>
          </a:p>
        </p:txBody>
      </p:sp>
      <p:sp>
        <p:nvSpPr>
          <p:cNvPr id="7" name="직사각형 15">
            <a:extLst>
              <a:ext uri="{FF2B5EF4-FFF2-40B4-BE49-F238E27FC236}">
                <a16:creationId xmlns:a16="http://schemas.microsoft.com/office/drawing/2014/main" id="{7EA1419A-9D50-4619-BB74-B3FE006C5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292" y="2887805"/>
            <a:ext cx="6643688" cy="326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① 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i = *p++;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(“%d %d”, i, *p) ;	</a:t>
            </a:r>
            <a:endParaRPr lang="en-US" altLang="ko-KR" sz="1600" dirty="0">
              <a:solidFill>
                <a:srgbClr val="00B05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8" name="직사각형 16">
            <a:extLst>
              <a:ext uri="{FF2B5EF4-FFF2-40B4-BE49-F238E27FC236}">
                <a16:creationId xmlns:a16="http://schemas.microsoft.com/office/drawing/2014/main" id="{D0A69FAF-14D7-4FB1-85AD-4FE7ACE80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562" y="3605787"/>
            <a:ext cx="6643688" cy="326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② 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i = *++p ;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(“%d %d”,  i, *p) ;</a:t>
            </a:r>
            <a:r>
              <a:rPr lang="en-US" altLang="ko-KR" sz="1600" dirty="0">
                <a:solidFill>
                  <a:srgbClr val="006600"/>
                </a:solidFill>
                <a:latin typeface="Arial" charset="0"/>
                <a:ea typeface="맑은 고딕" pitchFamily="50" charset="-127"/>
              </a:rPr>
              <a:t>	</a:t>
            </a:r>
            <a:endParaRPr lang="en-US" altLang="ko-KR" sz="1600" dirty="0">
              <a:solidFill>
                <a:srgbClr val="00B05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9" name="직사각형 17">
            <a:extLst>
              <a:ext uri="{FF2B5EF4-FFF2-40B4-BE49-F238E27FC236}">
                <a16:creationId xmlns:a16="http://schemas.microsoft.com/office/drawing/2014/main" id="{1C209262-CA0B-4C52-8EC5-C374147FA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694" y="4342560"/>
            <a:ext cx="6643688" cy="326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③ 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i = ++*p ;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(“%d %d”,  i, *p) ;	</a:t>
            </a:r>
            <a:endParaRPr lang="en-US" altLang="ko-KR" sz="1600" dirty="0">
              <a:solidFill>
                <a:srgbClr val="00B05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10" name="직사각형 18">
            <a:extLst>
              <a:ext uri="{FF2B5EF4-FFF2-40B4-BE49-F238E27FC236}">
                <a16:creationId xmlns:a16="http://schemas.microsoft.com/office/drawing/2014/main" id="{DDC547F9-19ED-425B-AD9E-D40D50B7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562" y="5145660"/>
            <a:ext cx="6643688" cy="326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④ 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i = (*p)++; </a:t>
            </a:r>
            <a:r>
              <a:rPr lang="en-US" altLang="ko-KR" sz="1600" dirty="0" err="1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Arial" charset="0"/>
                <a:ea typeface="맑은 고딕" pitchFamily="50" charset="-127"/>
              </a:rPr>
              <a:t> (“%d %d”,  i, *p) ;	</a:t>
            </a:r>
            <a:endParaRPr lang="en-US" altLang="ko-KR" sz="1600" dirty="0">
              <a:solidFill>
                <a:srgbClr val="00B050"/>
              </a:solidFill>
              <a:latin typeface="Arial" charset="0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6A9C2-1839-4CA8-8A60-E607534E1EB9}"/>
              </a:ext>
            </a:extLst>
          </p:cNvPr>
          <p:cNvSpPr txBox="1"/>
          <p:nvPr/>
        </p:nvSpPr>
        <p:spPr>
          <a:xfrm>
            <a:off x="8701967" y="2878950"/>
            <a:ext cx="1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 -9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4C04BB-272F-44E2-9785-88781C1892A8}"/>
              </a:ext>
            </a:extLst>
          </p:cNvPr>
          <p:cNvSpPr/>
          <p:nvPr/>
        </p:nvSpPr>
        <p:spPr>
          <a:xfrm>
            <a:off x="8701967" y="3591280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-9  -9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6CAAC-59D7-4A49-865A-99E976440D73}"/>
              </a:ext>
            </a:extLst>
          </p:cNvPr>
          <p:cNvSpPr/>
          <p:nvPr/>
        </p:nvSpPr>
        <p:spPr>
          <a:xfrm>
            <a:off x="8772499" y="4319695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8  8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75C8E6-7C9B-4EA6-B68B-729C27817A71}"/>
              </a:ext>
            </a:extLst>
          </p:cNvPr>
          <p:cNvSpPr/>
          <p:nvPr/>
        </p:nvSpPr>
        <p:spPr>
          <a:xfrm>
            <a:off x="8788747" y="5145660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7  8</a:t>
            </a:r>
          </a:p>
        </p:txBody>
      </p:sp>
    </p:spTree>
    <p:extLst>
      <p:ext uri="{BB962C8B-B14F-4D97-AF65-F5344CB8AC3E}">
        <p14:creationId xmlns:p14="http://schemas.microsoft.com/office/powerpoint/2010/main" val="29677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110-AFB9-4601-92A9-17606241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포인터 연산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326C-F45C-43FB-B47D-CBD2BD4C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ko-KR" altLang="en-US" dirty="0"/>
              <a:t>으로 배열 초기화 예시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9A2F2-3AA4-4868-909C-31879481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BF7CC-B0C0-41AB-8D0F-F0EDC83B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74</a:t>
            </a:fld>
            <a:endParaRPr lang="en-US"/>
          </a:p>
        </p:txBody>
      </p:sp>
      <p:sp>
        <p:nvSpPr>
          <p:cNvPr id="6" name="직사각형 19">
            <a:extLst>
              <a:ext uri="{FF2B5EF4-FFF2-40B4-BE49-F238E27FC236}">
                <a16:creationId xmlns:a16="http://schemas.microsoft.com/office/drawing/2014/main" id="{C324D37F-6458-4714-8942-EECD289D7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392" y="1495977"/>
            <a:ext cx="5419344" cy="1668149"/>
          </a:xfrm>
          <a:prstGeom prst="rect">
            <a:avLst/>
          </a:prstGeom>
          <a:noFill/>
          <a:ln w="635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// clear every elements in 1-D array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B050"/>
              </a:solidFill>
              <a:latin typeface="+mj-lt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 a[10], *p = &amp;a[0] ,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for(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= 0 ;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&lt; 10 ;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++) {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 a[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] = 0 ;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직사각형 19">
            <a:extLst>
              <a:ext uri="{FF2B5EF4-FFF2-40B4-BE49-F238E27FC236}">
                <a16:creationId xmlns:a16="http://schemas.microsoft.com/office/drawing/2014/main" id="{4B8EA876-4DBA-46B4-8A73-46C455118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392" y="3273336"/>
            <a:ext cx="4027167" cy="272228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a[10], *p = &amp;a[0] ,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sz="16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for( ; p &lt;= &amp;a[9] ; p++)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 *p = 0 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}</a:t>
            </a:r>
          </a:p>
          <a:p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for( p=a ; p &lt;= &amp;a[9] ; p++) {</a:t>
            </a:r>
          </a:p>
          <a:p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printf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("%d ", *p);</a:t>
            </a:r>
          </a:p>
          <a:p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sz="16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직사각형 19">
            <a:extLst>
              <a:ext uri="{FF2B5EF4-FFF2-40B4-BE49-F238E27FC236}">
                <a16:creationId xmlns:a16="http://schemas.microsoft.com/office/drawing/2014/main" id="{CA89D51A-FBC3-414A-AC9A-6FE53991C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623" y="3267096"/>
            <a:ext cx="4027167" cy="272228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91440" indent="-91440" algn="l" defTabSz="914400" rtl="0" eaLnBrk="1" latinLnBrk="1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1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a[10], *p = &amp;a[0] ,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sz="16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for( ; p &lt;= &amp;a[9] ; )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</a:t>
            </a:r>
            <a:r>
              <a:rPr kumimoji="1" lang="en-US" altLang="ko-KR" sz="1600" dirty="0">
                <a:solidFill>
                  <a:srgbClr val="CC0066"/>
                </a:solidFill>
                <a:latin typeface="+mj-lt"/>
                <a:cs typeface="Arial" panose="020B0604020202020204" pitchFamily="34" charset="0"/>
              </a:rPr>
              <a:t> *p++ 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= 0 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}</a:t>
            </a:r>
          </a:p>
          <a:p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for( p=a ; p &lt;= &amp;a[9] ; ) {</a:t>
            </a:r>
          </a:p>
          <a:p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printf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("%d ", *p++);</a:t>
            </a:r>
          </a:p>
          <a:p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sz="16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066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7CE7-054F-4E89-9DB2-12E9BB7E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ko-KR" altLang="en-US" dirty="0"/>
              <a:t>차원 배열과 포인터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A45C-3E58-4FD2-B241-C6740F8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en-US" dirty="0"/>
              <a:t>2</a:t>
            </a:r>
            <a:r>
              <a:rPr lang="ko-KR" altLang="en-US" dirty="0"/>
              <a:t>차원 배열은 메모리에서는 순차적으로 나열되어 나타남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1844C-0CA5-4CCF-8E21-6FCD2928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F890-8070-49C0-A07A-432D8AC2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75</a:t>
            </a:fld>
            <a:endParaRPr lang="en-US"/>
          </a:p>
        </p:txBody>
      </p:sp>
      <p:sp>
        <p:nvSpPr>
          <p:cNvPr id="6" name="직사각형 19">
            <a:extLst>
              <a:ext uri="{FF2B5EF4-FFF2-40B4-BE49-F238E27FC236}">
                <a16:creationId xmlns:a16="http://schemas.microsoft.com/office/drawing/2014/main" id="{466C334C-2B78-4309-AF26-C0F3EBC4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805" y="2086135"/>
            <a:ext cx="2071688" cy="794064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[Ex]</a:t>
            </a:r>
          </a:p>
          <a:p>
            <a:pPr eaLnBrk="0" hangingPunct="0">
              <a:lnSpc>
                <a:spcPct val="95000"/>
              </a:lnSpc>
            </a:pP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맑은 고딕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 a[3][5];</a:t>
            </a:r>
            <a:b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맑은 고딕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 *p=&amp;a[0][0];</a:t>
            </a:r>
          </a:p>
        </p:txBody>
      </p:sp>
      <p:graphicFrame>
        <p:nvGraphicFramePr>
          <p:cNvPr id="7" name="Group 27">
            <a:extLst>
              <a:ext uri="{FF2B5EF4-FFF2-40B4-BE49-F238E27FC236}">
                <a16:creationId xmlns:a16="http://schemas.microsoft.com/office/drawing/2014/main" id="{1E06AFAA-51D6-4339-AD5D-AEB5945E4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6281"/>
              </p:ext>
            </p:extLst>
          </p:nvPr>
        </p:nvGraphicFramePr>
        <p:xfrm>
          <a:off x="2225673" y="3994794"/>
          <a:ext cx="7056438" cy="422275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a[0][4]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a[1][0]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a[1][4]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a[2][0]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a[2][4]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AutoShape 51">
            <a:extLst>
              <a:ext uri="{FF2B5EF4-FFF2-40B4-BE49-F238E27FC236}">
                <a16:creationId xmlns:a16="http://schemas.microsoft.com/office/drawing/2014/main" id="{1B96B4FF-E0B8-4B03-8A8A-FEB3B0A886AF}"/>
              </a:ext>
            </a:extLst>
          </p:cNvPr>
          <p:cNvSpPr>
            <a:spLocks/>
          </p:cNvSpPr>
          <p:nvPr/>
        </p:nvSpPr>
        <p:spPr bwMode="auto">
          <a:xfrm rot="16200000">
            <a:off x="3508374" y="2351732"/>
            <a:ext cx="314325" cy="2879725"/>
          </a:xfrm>
          <a:prstGeom prst="rightBrace">
            <a:avLst>
              <a:gd name="adj1" fmla="val 76347"/>
              <a:gd name="adj2" fmla="val 50000"/>
            </a:avLst>
          </a:prstGeom>
          <a:noFill/>
          <a:ln w="19050">
            <a:solidFill>
              <a:srgbClr val="DA1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AutoShape 52">
            <a:extLst>
              <a:ext uri="{FF2B5EF4-FFF2-40B4-BE49-F238E27FC236}">
                <a16:creationId xmlns:a16="http://schemas.microsoft.com/office/drawing/2014/main" id="{459D9993-E868-44AA-B80C-50D2EB6FCAFE}"/>
              </a:ext>
            </a:extLst>
          </p:cNvPr>
          <p:cNvSpPr>
            <a:spLocks/>
          </p:cNvSpPr>
          <p:nvPr/>
        </p:nvSpPr>
        <p:spPr bwMode="auto">
          <a:xfrm rot="16200000">
            <a:off x="5872161" y="2885131"/>
            <a:ext cx="314325" cy="1873250"/>
          </a:xfrm>
          <a:prstGeom prst="rightBrace">
            <a:avLst>
              <a:gd name="adj1" fmla="val 49663"/>
              <a:gd name="adj2" fmla="val 50000"/>
            </a:avLst>
          </a:prstGeom>
          <a:noFill/>
          <a:ln w="19050">
            <a:solidFill>
              <a:srgbClr val="DA1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AutoShape 53">
            <a:extLst>
              <a:ext uri="{FF2B5EF4-FFF2-40B4-BE49-F238E27FC236}">
                <a16:creationId xmlns:a16="http://schemas.microsoft.com/office/drawing/2014/main" id="{B29CEA29-BAAF-4A33-89E3-8ADFECADE415}"/>
              </a:ext>
            </a:extLst>
          </p:cNvPr>
          <p:cNvSpPr>
            <a:spLocks/>
          </p:cNvSpPr>
          <p:nvPr/>
        </p:nvSpPr>
        <p:spPr bwMode="auto">
          <a:xfrm rot="16200000">
            <a:off x="7996237" y="2691855"/>
            <a:ext cx="314325" cy="2232025"/>
          </a:xfrm>
          <a:prstGeom prst="rightBrace">
            <a:avLst>
              <a:gd name="adj1" fmla="val 59175"/>
              <a:gd name="adj2" fmla="val 50000"/>
            </a:avLst>
          </a:prstGeom>
          <a:noFill/>
          <a:ln w="19050">
            <a:solidFill>
              <a:srgbClr val="DA1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 Box 57">
            <a:extLst>
              <a:ext uri="{FF2B5EF4-FFF2-40B4-BE49-F238E27FC236}">
                <a16:creationId xmlns:a16="http://schemas.microsoft.com/office/drawing/2014/main" id="{3472AB38-7754-45CB-8D60-D3E99B46F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4" y="3253431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>
                <a:latin typeface="Arial" charset="0"/>
              </a:rPr>
              <a:t>p</a:t>
            </a:r>
          </a:p>
        </p:txBody>
      </p:sp>
      <p:sp>
        <p:nvSpPr>
          <p:cNvPr id="12" name="Line 58">
            <a:extLst>
              <a:ext uri="{FF2B5EF4-FFF2-40B4-BE49-F238E27FC236}">
                <a16:creationId xmlns:a16="http://schemas.microsoft.com/office/drawing/2014/main" id="{8CE740B8-B6E0-41C4-BF45-11D89B77E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0136" y="3636019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3" name="Text Box 60">
            <a:extLst>
              <a:ext uri="{FF2B5EF4-FFF2-40B4-BE49-F238E27FC236}">
                <a16:creationId xmlns:a16="http://schemas.microsoft.com/office/drawing/2014/main" id="{AAA352F9-5175-4481-A0F6-B16373EF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6" y="4715519"/>
            <a:ext cx="863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>
                <a:ea typeface="굴림" pitchFamily="50" charset="-127"/>
              </a:rPr>
              <a:t>p+1 …</a:t>
            </a:r>
          </a:p>
        </p:txBody>
      </p:sp>
      <p:sp>
        <p:nvSpPr>
          <p:cNvPr id="14" name="Line 61">
            <a:extLst>
              <a:ext uri="{FF2B5EF4-FFF2-40B4-BE49-F238E27FC236}">
                <a16:creationId xmlns:a16="http://schemas.microsoft.com/office/drawing/2014/main" id="{01A47B84-562D-455A-B0FC-3C0A41FC1E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9636" y="4426594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5" name="Text Box 62">
            <a:extLst>
              <a:ext uri="{FF2B5EF4-FFF2-40B4-BE49-F238E27FC236}">
                <a16:creationId xmlns:a16="http://schemas.microsoft.com/office/drawing/2014/main" id="{8A1EAF7C-0AFB-46E3-8FD2-2252E3C5B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3" y="4715519"/>
            <a:ext cx="863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>
                <a:ea typeface="굴림" pitchFamily="50" charset="-127"/>
              </a:rPr>
              <a:t>p+5 …</a:t>
            </a:r>
          </a:p>
        </p:txBody>
      </p:sp>
      <p:sp>
        <p:nvSpPr>
          <p:cNvPr id="16" name="Line 63">
            <a:extLst>
              <a:ext uri="{FF2B5EF4-FFF2-40B4-BE49-F238E27FC236}">
                <a16:creationId xmlns:a16="http://schemas.microsoft.com/office/drawing/2014/main" id="{2E0A6C06-5D06-45B1-A3FF-318600D8F6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323" y="4426594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E0E46-A71C-458B-9E83-FF6C9EAF5DCD}"/>
              </a:ext>
            </a:extLst>
          </p:cNvPr>
          <p:cNvSpPr txBox="1"/>
          <p:nvPr/>
        </p:nvSpPr>
        <p:spPr>
          <a:xfrm>
            <a:off x="3233737" y="3125516"/>
            <a:ext cx="714375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row0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38C2E-2BFC-4B0A-8977-70D349CEA814}"/>
              </a:ext>
            </a:extLst>
          </p:cNvPr>
          <p:cNvSpPr txBox="1"/>
          <p:nvPr/>
        </p:nvSpPr>
        <p:spPr>
          <a:xfrm>
            <a:off x="7697787" y="3124844"/>
            <a:ext cx="714375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row2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F7CE312D-8DC7-4046-B951-7BE10A0EE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6" y="3124844"/>
            <a:ext cx="714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dirty="0">
                <a:latin typeface="+mn-lt"/>
                <a:ea typeface="굴림" pitchFamily="50" charset="-127"/>
              </a:rPr>
              <a:t>row1</a:t>
            </a:r>
            <a:endParaRPr lang="ko-KR" altLang="en-US" dirty="0">
              <a:latin typeface="+mn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4457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79C8-E384-43AE-B5CD-E7902F10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ko-KR" altLang="en-US" dirty="0"/>
              <a:t>차원 배열과 포인터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006F-C39D-4AD7-BB7B-1ABC2B9F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7E993-9311-48B5-A189-36F26D3E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6D506-8BC2-47E6-BE71-07644C03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CEB8B-D15F-4F9E-8CF0-A29D0325B6BA}"/>
              </a:ext>
            </a:extLst>
          </p:cNvPr>
          <p:cNvSpPr/>
          <p:nvPr/>
        </p:nvSpPr>
        <p:spPr>
          <a:xfrm>
            <a:off x="876841" y="1124447"/>
            <a:ext cx="5363614" cy="547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#define M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 number of rows 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#define N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 number of columns 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a[M][N],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j, *p, sum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(p=&amp;a[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];p&lt;=&amp;a[M-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][N-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 p++)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*p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M;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 j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N; ++j 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"a[%d][%d] = %d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j, a[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 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M; ++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 j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N; ++j 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 += a[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nsum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= %d\n\n"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sum);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9332A-0290-4195-8750-86893C0A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178" y="4584526"/>
            <a:ext cx="52959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756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F91A-9461-47EF-880A-76B2E648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ko-KR" altLang="en-US" dirty="0"/>
              <a:t>차원 배열과 포인터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7756-2AA3-4765-8414-4B7CF345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ko-KR" altLang="en-US" dirty="0"/>
              <a:t>차원 배열에서 행의 증가를 포인터 연산으로 처리</a:t>
            </a:r>
            <a:endParaRPr lang="en-US" altLang="ko-KR" dirty="0"/>
          </a:p>
          <a:p>
            <a:pPr lvl="1"/>
            <a:r>
              <a:rPr lang="en-US" dirty="0"/>
              <a:t>*(table+1)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64EF2-18B4-40ED-AED8-6E28290C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3DAD4-F15E-474C-9EFF-3EB60CA1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77</a:t>
            </a:fld>
            <a:endParaRPr lang="en-US"/>
          </a:p>
        </p:txBody>
      </p:sp>
      <p:sp>
        <p:nvSpPr>
          <p:cNvPr id="7" name="직사각형 19">
            <a:extLst>
              <a:ext uri="{FF2B5EF4-FFF2-40B4-BE49-F238E27FC236}">
                <a16:creationId xmlns:a16="http://schemas.microsoft.com/office/drawing/2014/main" id="{1B75E95E-BA45-4948-9146-420EFB6CF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200" y="2749147"/>
            <a:ext cx="3136485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j-lt"/>
                <a:ea typeface="맑은 고딕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+mj-lt"/>
                <a:ea typeface="맑은 고딕" pitchFamily="50" charset="-127"/>
              </a:rPr>
              <a:t> table[3][4];</a:t>
            </a:r>
          </a:p>
        </p:txBody>
      </p:sp>
      <p:sp>
        <p:nvSpPr>
          <p:cNvPr id="8" name="직사각형 4">
            <a:extLst>
              <a:ext uri="{FF2B5EF4-FFF2-40B4-BE49-F238E27FC236}">
                <a16:creationId xmlns:a16="http://schemas.microsoft.com/office/drawing/2014/main" id="{9529DCAC-774B-43B6-AF6F-0C7020453ECA}"/>
              </a:ext>
            </a:extLst>
          </p:cNvPr>
          <p:cNvSpPr/>
          <p:nvPr/>
        </p:nvSpPr>
        <p:spPr>
          <a:xfrm>
            <a:off x="1286200" y="3307963"/>
            <a:ext cx="4593776" cy="189403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F6BB1-5741-40ED-AA9C-25C332FFEBE7}"/>
              </a:ext>
            </a:extLst>
          </p:cNvPr>
          <p:cNvSpPr txBox="1"/>
          <p:nvPr/>
        </p:nvSpPr>
        <p:spPr>
          <a:xfrm>
            <a:off x="1316311" y="3460023"/>
            <a:ext cx="837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table</a:t>
            </a:r>
            <a:endParaRPr lang="ko-KR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E6536-B19A-4A25-904E-BE325F09ADA8}"/>
              </a:ext>
            </a:extLst>
          </p:cNvPr>
          <p:cNvSpPr txBox="1"/>
          <p:nvPr/>
        </p:nvSpPr>
        <p:spPr>
          <a:xfrm>
            <a:off x="1315840" y="3959039"/>
            <a:ext cx="95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table + 1</a:t>
            </a:r>
            <a:endParaRPr lang="ko-KR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13D4E-074F-4046-A1F1-9A97F5369F95}"/>
              </a:ext>
            </a:extLst>
          </p:cNvPr>
          <p:cNvSpPr txBox="1"/>
          <p:nvPr/>
        </p:nvSpPr>
        <p:spPr>
          <a:xfrm>
            <a:off x="1315841" y="4617811"/>
            <a:ext cx="126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</a:rPr>
              <a:t>table + 2</a:t>
            </a:r>
            <a:endParaRPr lang="ko-KR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이등변 삼각형 16">
            <a:extLst>
              <a:ext uri="{FF2B5EF4-FFF2-40B4-BE49-F238E27FC236}">
                <a16:creationId xmlns:a16="http://schemas.microsoft.com/office/drawing/2014/main" id="{2A5AD05E-1BAB-4D92-BA19-FF0EED8C503F}"/>
              </a:ext>
            </a:extLst>
          </p:cNvPr>
          <p:cNvSpPr/>
          <p:nvPr/>
        </p:nvSpPr>
        <p:spPr>
          <a:xfrm rot="5400000">
            <a:off x="2653943" y="3497946"/>
            <a:ext cx="61890" cy="20397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7">
            <a:extLst>
              <a:ext uri="{FF2B5EF4-FFF2-40B4-BE49-F238E27FC236}">
                <a16:creationId xmlns:a16="http://schemas.microsoft.com/office/drawing/2014/main" id="{0471AF52-D238-44CF-80E2-E6C10D929E99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203303" y="3599936"/>
            <a:ext cx="379596" cy="3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8">
            <a:extLst>
              <a:ext uri="{FF2B5EF4-FFF2-40B4-BE49-F238E27FC236}">
                <a16:creationId xmlns:a16="http://schemas.microsoft.com/office/drawing/2014/main" id="{17A95628-1B6C-4689-A67E-E61968D53E1D}"/>
              </a:ext>
            </a:extLst>
          </p:cNvPr>
          <p:cNvSpPr/>
          <p:nvPr/>
        </p:nvSpPr>
        <p:spPr>
          <a:xfrm rot="5400000">
            <a:off x="2704830" y="4032531"/>
            <a:ext cx="61890" cy="20397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9">
            <a:extLst>
              <a:ext uri="{FF2B5EF4-FFF2-40B4-BE49-F238E27FC236}">
                <a16:creationId xmlns:a16="http://schemas.microsoft.com/office/drawing/2014/main" id="{3D8F73FC-DD25-4FD6-A7D1-13B7358E46ED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2254190" y="4134521"/>
            <a:ext cx="379596" cy="3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20">
            <a:extLst>
              <a:ext uri="{FF2B5EF4-FFF2-40B4-BE49-F238E27FC236}">
                <a16:creationId xmlns:a16="http://schemas.microsoft.com/office/drawing/2014/main" id="{D4335737-E087-405F-BC86-A8063E2F0467}"/>
              </a:ext>
            </a:extLst>
          </p:cNvPr>
          <p:cNvSpPr/>
          <p:nvPr/>
        </p:nvSpPr>
        <p:spPr>
          <a:xfrm rot="5400000">
            <a:off x="2704830" y="4688301"/>
            <a:ext cx="61890" cy="20397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21">
            <a:extLst>
              <a:ext uri="{FF2B5EF4-FFF2-40B4-BE49-F238E27FC236}">
                <a16:creationId xmlns:a16="http://schemas.microsoft.com/office/drawing/2014/main" id="{910A4E84-FF80-4F96-AE2B-B334AE4BBB03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254190" y="4790291"/>
            <a:ext cx="379596" cy="39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29">
            <a:extLst>
              <a:ext uri="{FF2B5EF4-FFF2-40B4-BE49-F238E27FC236}">
                <a16:creationId xmlns:a16="http://schemas.microsoft.com/office/drawing/2014/main" id="{DB32BCB6-6FA8-443A-B6EB-BDD72EEEBBFE}"/>
              </a:ext>
            </a:extLst>
          </p:cNvPr>
          <p:cNvGrpSpPr/>
          <p:nvPr/>
        </p:nvGrpSpPr>
        <p:grpSpPr>
          <a:xfrm>
            <a:off x="2837765" y="3429000"/>
            <a:ext cx="2826187" cy="338554"/>
            <a:chOff x="2837765" y="3429000"/>
            <a:chExt cx="2826187" cy="338554"/>
          </a:xfrm>
        </p:grpSpPr>
        <p:sp>
          <p:nvSpPr>
            <p:cNvPr id="19" name="직사각형 22">
              <a:extLst>
                <a:ext uri="{FF2B5EF4-FFF2-40B4-BE49-F238E27FC236}">
                  <a16:creationId xmlns:a16="http://schemas.microsoft.com/office/drawing/2014/main" id="{69DFE02B-A321-4DAE-840F-087FE3F73E98}"/>
                </a:ext>
              </a:extLst>
            </p:cNvPr>
            <p:cNvSpPr/>
            <p:nvPr/>
          </p:nvSpPr>
          <p:spPr>
            <a:xfrm>
              <a:off x="2837765" y="3429000"/>
              <a:ext cx="2826187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25">
              <a:extLst>
                <a:ext uri="{FF2B5EF4-FFF2-40B4-BE49-F238E27FC236}">
                  <a16:creationId xmlns:a16="http://schemas.microsoft.com/office/drawing/2014/main" id="{17CD1BB5-E1A6-46B8-B6A7-049DA8414DD0}"/>
                </a:ext>
              </a:extLst>
            </p:cNvPr>
            <p:cNvSpPr/>
            <p:nvPr/>
          </p:nvSpPr>
          <p:spPr>
            <a:xfrm>
              <a:off x="2946052" y="3547828"/>
              <a:ext cx="512533" cy="12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6">
              <a:extLst>
                <a:ext uri="{FF2B5EF4-FFF2-40B4-BE49-F238E27FC236}">
                  <a16:creationId xmlns:a16="http://schemas.microsoft.com/office/drawing/2014/main" id="{2C2EEE3B-088B-4078-A378-753ACF781917}"/>
                </a:ext>
              </a:extLst>
            </p:cNvPr>
            <p:cNvSpPr/>
            <p:nvPr/>
          </p:nvSpPr>
          <p:spPr>
            <a:xfrm>
              <a:off x="5019945" y="3546095"/>
              <a:ext cx="512533" cy="12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7">
              <a:extLst>
                <a:ext uri="{FF2B5EF4-FFF2-40B4-BE49-F238E27FC236}">
                  <a16:creationId xmlns:a16="http://schemas.microsoft.com/office/drawing/2014/main" id="{6CE461D6-37B0-41E9-8040-153F426B3AC0}"/>
                </a:ext>
              </a:extLst>
            </p:cNvPr>
            <p:cNvSpPr/>
            <p:nvPr/>
          </p:nvSpPr>
          <p:spPr>
            <a:xfrm>
              <a:off x="3653623" y="3546095"/>
              <a:ext cx="512533" cy="12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8">
              <a:extLst>
                <a:ext uri="{FF2B5EF4-FFF2-40B4-BE49-F238E27FC236}">
                  <a16:creationId xmlns:a16="http://schemas.microsoft.com/office/drawing/2014/main" id="{C7F45D58-E3EF-449E-9BAC-62EBBA48FAC5}"/>
                </a:ext>
              </a:extLst>
            </p:cNvPr>
            <p:cNvSpPr/>
            <p:nvPr/>
          </p:nvSpPr>
          <p:spPr>
            <a:xfrm>
              <a:off x="4345343" y="3546095"/>
              <a:ext cx="512533" cy="12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30">
            <a:extLst>
              <a:ext uri="{FF2B5EF4-FFF2-40B4-BE49-F238E27FC236}">
                <a16:creationId xmlns:a16="http://schemas.microsoft.com/office/drawing/2014/main" id="{7F536063-D0C4-4D13-9284-C84A55BD56C9}"/>
              </a:ext>
            </a:extLst>
          </p:cNvPr>
          <p:cNvGrpSpPr/>
          <p:nvPr/>
        </p:nvGrpSpPr>
        <p:grpSpPr>
          <a:xfrm>
            <a:off x="2837765" y="3976944"/>
            <a:ext cx="2826187" cy="338554"/>
            <a:chOff x="2837765" y="3429000"/>
            <a:chExt cx="2826187" cy="338554"/>
          </a:xfrm>
        </p:grpSpPr>
        <p:sp>
          <p:nvSpPr>
            <p:cNvPr id="25" name="직사각형 31">
              <a:extLst>
                <a:ext uri="{FF2B5EF4-FFF2-40B4-BE49-F238E27FC236}">
                  <a16:creationId xmlns:a16="http://schemas.microsoft.com/office/drawing/2014/main" id="{7E4E1F0C-447E-462B-A16C-13A8690636CF}"/>
                </a:ext>
              </a:extLst>
            </p:cNvPr>
            <p:cNvSpPr/>
            <p:nvPr/>
          </p:nvSpPr>
          <p:spPr>
            <a:xfrm>
              <a:off x="2837765" y="3429000"/>
              <a:ext cx="2826187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32">
              <a:extLst>
                <a:ext uri="{FF2B5EF4-FFF2-40B4-BE49-F238E27FC236}">
                  <a16:creationId xmlns:a16="http://schemas.microsoft.com/office/drawing/2014/main" id="{DE306F83-4A01-43C6-88B1-1B7C6C36498C}"/>
                </a:ext>
              </a:extLst>
            </p:cNvPr>
            <p:cNvSpPr/>
            <p:nvPr/>
          </p:nvSpPr>
          <p:spPr>
            <a:xfrm>
              <a:off x="2946052" y="3547828"/>
              <a:ext cx="512533" cy="12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33">
              <a:extLst>
                <a:ext uri="{FF2B5EF4-FFF2-40B4-BE49-F238E27FC236}">
                  <a16:creationId xmlns:a16="http://schemas.microsoft.com/office/drawing/2014/main" id="{99A7289A-C802-4F54-8AE0-4F0891C97B00}"/>
                </a:ext>
              </a:extLst>
            </p:cNvPr>
            <p:cNvSpPr/>
            <p:nvPr/>
          </p:nvSpPr>
          <p:spPr>
            <a:xfrm>
              <a:off x="5019945" y="3546095"/>
              <a:ext cx="512533" cy="12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34">
              <a:extLst>
                <a:ext uri="{FF2B5EF4-FFF2-40B4-BE49-F238E27FC236}">
                  <a16:creationId xmlns:a16="http://schemas.microsoft.com/office/drawing/2014/main" id="{559532B5-802E-4B7F-BB00-288A2DF0D085}"/>
                </a:ext>
              </a:extLst>
            </p:cNvPr>
            <p:cNvSpPr/>
            <p:nvPr/>
          </p:nvSpPr>
          <p:spPr>
            <a:xfrm>
              <a:off x="3653623" y="3546095"/>
              <a:ext cx="512533" cy="12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35">
              <a:extLst>
                <a:ext uri="{FF2B5EF4-FFF2-40B4-BE49-F238E27FC236}">
                  <a16:creationId xmlns:a16="http://schemas.microsoft.com/office/drawing/2014/main" id="{2E0AA061-C0F3-4C75-AE86-42BFE2D3C4B5}"/>
                </a:ext>
              </a:extLst>
            </p:cNvPr>
            <p:cNvSpPr/>
            <p:nvPr/>
          </p:nvSpPr>
          <p:spPr>
            <a:xfrm>
              <a:off x="4345343" y="3546095"/>
              <a:ext cx="512533" cy="12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36">
            <a:extLst>
              <a:ext uri="{FF2B5EF4-FFF2-40B4-BE49-F238E27FC236}">
                <a16:creationId xmlns:a16="http://schemas.microsoft.com/office/drawing/2014/main" id="{80C6C7E4-BBB9-407A-8154-0E024687475A}"/>
              </a:ext>
            </a:extLst>
          </p:cNvPr>
          <p:cNvGrpSpPr/>
          <p:nvPr/>
        </p:nvGrpSpPr>
        <p:grpSpPr>
          <a:xfrm>
            <a:off x="2837765" y="4601061"/>
            <a:ext cx="2826187" cy="338554"/>
            <a:chOff x="2837765" y="3429000"/>
            <a:chExt cx="2826187" cy="338554"/>
          </a:xfrm>
        </p:grpSpPr>
        <p:sp>
          <p:nvSpPr>
            <p:cNvPr id="31" name="직사각형 37">
              <a:extLst>
                <a:ext uri="{FF2B5EF4-FFF2-40B4-BE49-F238E27FC236}">
                  <a16:creationId xmlns:a16="http://schemas.microsoft.com/office/drawing/2014/main" id="{0043A4AC-64A4-4C4A-BFA6-70003C1DFE82}"/>
                </a:ext>
              </a:extLst>
            </p:cNvPr>
            <p:cNvSpPr/>
            <p:nvPr/>
          </p:nvSpPr>
          <p:spPr>
            <a:xfrm>
              <a:off x="2837765" y="3429000"/>
              <a:ext cx="2826187" cy="3385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8">
              <a:extLst>
                <a:ext uri="{FF2B5EF4-FFF2-40B4-BE49-F238E27FC236}">
                  <a16:creationId xmlns:a16="http://schemas.microsoft.com/office/drawing/2014/main" id="{799F8FB6-861C-4426-9625-113E5250A01A}"/>
                </a:ext>
              </a:extLst>
            </p:cNvPr>
            <p:cNvSpPr/>
            <p:nvPr/>
          </p:nvSpPr>
          <p:spPr>
            <a:xfrm>
              <a:off x="2946052" y="3547828"/>
              <a:ext cx="512533" cy="12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9">
              <a:extLst>
                <a:ext uri="{FF2B5EF4-FFF2-40B4-BE49-F238E27FC236}">
                  <a16:creationId xmlns:a16="http://schemas.microsoft.com/office/drawing/2014/main" id="{69F894B9-CD30-41BB-8327-20845EA69CB1}"/>
                </a:ext>
              </a:extLst>
            </p:cNvPr>
            <p:cNvSpPr/>
            <p:nvPr/>
          </p:nvSpPr>
          <p:spPr>
            <a:xfrm>
              <a:off x="5019945" y="3546095"/>
              <a:ext cx="512533" cy="12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40">
              <a:extLst>
                <a:ext uri="{FF2B5EF4-FFF2-40B4-BE49-F238E27FC236}">
                  <a16:creationId xmlns:a16="http://schemas.microsoft.com/office/drawing/2014/main" id="{3480B6AB-8A88-4DD3-9104-E99E76E5F8E2}"/>
                </a:ext>
              </a:extLst>
            </p:cNvPr>
            <p:cNvSpPr/>
            <p:nvPr/>
          </p:nvSpPr>
          <p:spPr>
            <a:xfrm>
              <a:off x="3653623" y="3546095"/>
              <a:ext cx="512533" cy="12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41">
              <a:extLst>
                <a:ext uri="{FF2B5EF4-FFF2-40B4-BE49-F238E27FC236}">
                  <a16:creationId xmlns:a16="http://schemas.microsoft.com/office/drawing/2014/main" id="{204FE842-2975-4058-9B4F-B4C9E32A7AC8}"/>
                </a:ext>
              </a:extLst>
            </p:cNvPr>
            <p:cNvSpPr/>
            <p:nvPr/>
          </p:nvSpPr>
          <p:spPr>
            <a:xfrm>
              <a:off x="4345343" y="3546095"/>
              <a:ext cx="512533" cy="123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494DB28-7C63-4D19-B017-4C3574472A5E}"/>
              </a:ext>
            </a:extLst>
          </p:cNvPr>
          <p:cNvSpPr txBox="1"/>
          <p:nvPr/>
        </p:nvSpPr>
        <p:spPr>
          <a:xfrm>
            <a:off x="2833416" y="3726825"/>
            <a:ext cx="207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table [0]   or   *( table + 0 )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95D4DD-19BD-484E-8F36-EDE1FC4F3018}"/>
              </a:ext>
            </a:extLst>
          </p:cNvPr>
          <p:cNvSpPr txBox="1"/>
          <p:nvPr/>
        </p:nvSpPr>
        <p:spPr>
          <a:xfrm>
            <a:off x="2865552" y="4305059"/>
            <a:ext cx="207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table [1]   or   *( table + 1 )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401A2-8384-47E0-BA4C-2466F70D06BA}"/>
              </a:ext>
            </a:extLst>
          </p:cNvPr>
          <p:cNvSpPr txBox="1"/>
          <p:nvPr/>
        </p:nvSpPr>
        <p:spPr>
          <a:xfrm>
            <a:off x="2883649" y="4922929"/>
            <a:ext cx="207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table [2]   or   *( table + 2 )</a:t>
            </a:r>
            <a:endParaRPr lang="ko-KR" altLang="en-US" sz="1200" dirty="0"/>
          </a:p>
        </p:txBody>
      </p:sp>
      <p:sp>
        <p:nvSpPr>
          <p:cNvPr id="39" name="사각형: 잘린 한쪽 모서리 46">
            <a:extLst>
              <a:ext uri="{FF2B5EF4-FFF2-40B4-BE49-F238E27FC236}">
                <a16:creationId xmlns:a16="http://schemas.microsoft.com/office/drawing/2014/main" id="{C5C27CF1-C90F-4A2C-859A-E333260D8C81}"/>
              </a:ext>
            </a:extLst>
          </p:cNvPr>
          <p:cNvSpPr/>
          <p:nvPr/>
        </p:nvSpPr>
        <p:spPr>
          <a:xfrm>
            <a:off x="6240017" y="3307963"/>
            <a:ext cx="4320480" cy="2281277"/>
          </a:xfrm>
          <a:prstGeom prst="snip1Rect">
            <a:avLst>
              <a:gd name="adj" fmla="val 22320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40" name="직각 삼각형 47">
            <a:extLst>
              <a:ext uri="{FF2B5EF4-FFF2-40B4-BE49-F238E27FC236}">
                <a16:creationId xmlns:a16="http://schemas.microsoft.com/office/drawing/2014/main" id="{1051D774-FE87-48D0-8F67-556C521C2FE3}"/>
              </a:ext>
            </a:extLst>
          </p:cNvPr>
          <p:cNvSpPr/>
          <p:nvPr/>
        </p:nvSpPr>
        <p:spPr>
          <a:xfrm>
            <a:off x="10022867" y="3304413"/>
            <a:ext cx="357855" cy="3619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A9F2F6-1F8C-4074-9658-C06CCE22FCDD}"/>
              </a:ext>
            </a:extLst>
          </p:cNvPr>
          <p:cNvSpPr txBox="1"/>
          <p:nvPr/>
        </p:nvSpPr>
        <p:spPr>
          <a:xfrm>
            <a:off x="6246141" y="3338954"/>
            <a:ext cx="352226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rgbClr val="0070C0"/>
                </a:solidFill>
                <a:latin typeface="+mj-lt"/>
              </a:rPr>
              <a:t>for</a:t>
            </a:r>
            <a:r>
              <a:rPr lang="en-US" altLang="ko-KR" sz="1700" dirty="0">
                <a:latin typeface="+mj-lt"/>
              </a:rPr>
              <a:t>  ( </a:t>
            </a:r>
            <a:r>
              <a:rPr lang="en-US" altLang="ko-KR" sz="1700" dirty="0" err="1">
                <a:latin typeface="+mj-lt"/>
              </a:rPr>
              <a:t>i</a:t>
            </a:r>
            <a:r>
              <a:rPr lang="en-US" altLang="ko-KR" sz="1700" dirty="0">
                <a:latin typeface="+mj-lt"/>
              </a:rPr>
              <a:t>  =  0 ;  I  &lt;  3 ;  </a:t>
            </a:r>
            <a:r>
              <a:rPr lang="en-US" altLang="ko-KR" sz="1700" dirty="0" err="1">
                <a:latin typeface="+mj-lt"/>
              </a:rPr>
              <a:t>i</a:t>
            </a:r>
            <a:r>
              <a:rPr lang="en-US" altLang="ko-KR" sz="1700" dirty="0">
                <a:latin typeface="+mj-lt"/>
              </a:rPr>
              <a:t> ++ )</a:t>
            </a:r>
          </a:p>
          <a:p>
            <a:r>
              <a:rPr lang="en-US" altLang="ko-KR" sz="1700" dirty="0">
                <a:latin typeface="+mj-lt"/>
              </a:rPr>
              <a:t>   {</a:t>
            </a:r>
          </a:p>
          <a:p>
            <a:r>
              <a:rPr lang="en-US" altLang="ko-KR" sz="1700" dirty="0">
                <a:solidFill>
                  <a:srgbClr val="0070C0"/>
                </a:solidFill>
                <a:latin typeface="+mj-lt"/>
              </a:rPr>
              <a:t>   for  </a:t>
            </a:r>
            <a:r>
              <a:rPr lang="en-US" altLang="ko-KR" sz="1700" dirty="0">
                <a:latin typeface="+mj-lt"/>
              </a:rPr>
              <a:t>( j  =  0 ;  j  &lt;  4 ;  j ++ )</a:t>
            </a:r>
          </a:p>
          <a:p>
            <a:r>
              <a:rPr lang="en-US" altLang="ko-KR" sz="1700" dirty="0">
                <a:solidFill>
                  <a:srgbClr val="0070C0"/>
                </a:solidFill>
                <a:latin typeface="+mj-lt"/>
              </a:rPr>
              <a:t>        </a:t>
            </a:r>
            <a:r>
              <a:rPr lang="en-US" altLang="ko-KR" sz="1700" dirty="0" err="1">
                <a:solidFill>
                  <a:srgbClr val="0070C0"/>
                </a:solidFill>
                <a:latin typeface="+mj-lt"/>
              </a:rPr>
              <a:t>printf</a:t>
            </a:r>
            <a:r>
              <a:rPr lang="en-US" altLang="ko-KR" sz="17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700" dirty="0">
                <a:latin typeface="+mj-lt"/>
              </a:rPr>
              <a:t>( “%6d”,  *( * ( table  +  </a:t>
            </a:r>
            <a:r>
              <a:rPr lang="en-US" altLang="ko-KR" sz="1700" dirty="0" err="1">
                <a:latin typeface="+mj-lt"/>
              </a:rPr>
              <a:t>i</a:t>
            </a:r>
            <a:r>
              <a:rPr lang="en-US" altLang="ko-KR" sz="1700" dirty="0">
                <a:latin typeface="+mj-lt"/>
              </a:rPr>
              <a:t> )  +  j ) ) ;</a:t>
            </a:r>
          </a:p>
          <a:p>
            <a:r>
              <a:rPr lang="en-US" altLang="ko-KR" sz="1700" dirty="0">
                <a:solidFill>
                  <a:srgbClr val="0070C0"/>
                </a:solidFill>
                <a:latin typeface="+mj-lt"/>
              </a:rPr>
              <a:t>   </a:t>
            </a:r>
            <a:r>
              <a:rPr lang="en-US" altLang="ko-KR" sz="1700" dirty="0" err="1">
                <a:solidFill>
                  <a:srgbClr val="0070C0"/>
                </a:solidFill>
                <a:latin typeface="+mj-lt"/>
              </a:rPr>
              <a:t>printf</a:t>
            </a:r>
            <a:r>
              <a:rPr lang="en-US" altLang="ko-KR" sz="17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700" dirty="0">
                <a:latin typeface="+mj-lt"/>
              </a:rPr>
              <a:t>( “\n” ) ;</a:t>
            </a:r>
          </a:p>
          <a:p>
            <a:r>
              <a:rPr lang="en-US" altLang="ko-KR" sz="1700" dirty="0">
                <a:latin typeface="+mj-lt"/>
              </a:rPr>
              <a:t>   } </a:t>
            </a:r>
            <a:endParaRPr lang="ko-KR" altLang="en-US" sz="17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8693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3EF9-2AE9-4755-97DA-F829E580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ko-KR" altLang="en-US" dirty="0"/>
              <a:t>차원 배열과 포인터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B8A5-EAEC-4401-BCB8-200CAA42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47"/>
            <a:ext cx="10515600" cy="5052516"/>
          </a:xfrm>
        </p:spPr>
        <p:txBody>
          <a:bodyPr/>
          <a:lstStyle/>
          <a:p>
            <a:r>
              <a:rPr lang="en-US" dirty="0"/>
              <a:t>2</a:t>
            </a:r>
            <a:r>
              <a:rPr lang="ko-KR" altLang="en-US" dirty="0"/>
              <a:t>차원 배열의 초기화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24EBC-CE4A-4C7F-B9C2-99A36DFE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08E6B-62EB-4CCB-9FB6-5E1941C6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78</a:t>
            </a:fld>
            <a:endParaRPr lang="en-US"/>
          </a:p>
        </p:txBody>
      </p:sp>
      <p:sp>
        <p:nvSpPr>
          <p:cNvPr id="6" name="직사각형 19">
            <a:extLst>
              <a:ext uri="{FF2B5EF4-FFF2-40B4-BE49-F238E27FC236}">
                <a16:creationId xmlns:a16="http://schemas.microsoft.com/office/drawing/2014/main" id="{C96842A6-4A06-40C5-ADE4-455B4130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83" y="1798160"/>
            <a:ext cx="3354551" cy="2406813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// clear every elements in 2-D array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B050"/>
              </a:solidFill>
              <a:latin typeface="+mj-lt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a[2][3], *p = &amp;a[0][0] ,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, j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sz="16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for(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= 0 ;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&lt; 2 ;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++)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       for( j=0 ; j &lt; 3 ;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j++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 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	    a[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][j] = 0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직사각형 19">
            <a:extLst>
              <a:ext uri="{FF2B5EF4-FFF2-40B4-BE49-F238E27FC236}">
                <a16:creationId xmlns:a16="http://schemas.microsoft.com/office/drawing/2014/main" id="{187F47E0-1516-4DAF-ADA1-3CD159821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352" y="2001984"/>
            <a:ext cx="6939573" cy="294849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// clear every elements in 2-D array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sz="1600" dirty="0">
              <a:solidFill>
                <a:srgbClr val="00B050"/>
              </a:solidFill>
              <a:latin typeface="+mj-lt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[Ex] for(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= 0 ;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&lt; 2 ; 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++)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       for( p = a[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] ; p &lt; a[</a:t>
            </a:r>
            <a:r>
              <a:rPr kumimoji="1" lang="en-US" altLang="ko-KR" sz="16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]+</a:t>
            </a:r>
            <a:r>
              <a:rPr kumimoji="1" lang="en-US" altLang="ko-KR" sz="1600" dirty="0">
                <a:solidFill>
                  <a:srgbClr val="DA1C5C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; p++)    </a:t>
            </a:r>
            <a:r>
              <a:rPr kumimoji="1" lang="en-US" altLang="ko-KR" sz="16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//</a:t>
            </a:r>
            <a:r>
              <a:rPr kumimoji="1" lang="en-US" altLang="ko-KR" sz="1600" dirty="0">
                <a:solidFill>
                  <a:srgbClr val="CC0066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kumimoji="1" lang="en-US" altLang="ko-KR" sz="16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 : </a:t>
            </a:r>
            <a:r>
              <a:rPr kumimoji="1" lang="ko-KR" altLang="en-US" sz="1600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열의 크기</a:t>
            </a:r>
            <a:r>
              <a:rPr kumimoji="1" lang="ko-KR" alt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		</a:t>
            </a:r>
            <a:br>
              <a:rPr kumimoji="1" lang="ko-KR" alt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kumimoji="1" lang="ko-KR" alt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	   *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 = 0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  }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sz="16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en-US" altLang="ko-KR" sz="16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  <a:sym typeface="Wingdings" pitchFamily="2" charset="2"/>
              </a:rPr>
              <a:t>[Ex] 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for( </a:t>
            </a:r>
            <a:r>
              <a:rPr kumimoji="1" lang="en-US" altLang="ko-KR" sz="1600" dirty="0">
                <a:solidFill>
                  <a:srgbClr val="CC0066"/>
                </a:solidFill>
                <a:latin typeface="+mj-lt"/>
                <a:cs typeface="Arial" panose="020B0604020202020204" pitchFamily="34" charset="0"/>
              </a:rPr>
              <a:t>p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= &amp;a[0][0] ; </a:t>
            </a:r>
            <a:r>
              <a:rPr kumimoji="1" lang="en-US" altLang="ko-KR" sz="1600" dirty="0">
                <a:solidFill>
                  <a:srgbClr val="CC0066"/>
                </a:solidFill>
                <a:latin typeface="+mj-lt"/>
                <a:cs typeface="Arial" panose="020B0604020202020204" pitchFamily="34" charset="0"/>
              </a:rPr>
              <a:t>p 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&lt;= &amp;a[1][2] ; </a:t>
            </a:r>
            <a:r>
              <a:rPr kumimoji="1" lang="en-US" altLang="ko-KR" sz="1600" dirty="0">
                <a:solidFill>
                  <a:srgbClr val="CC0066"/>
                </a:solidFill>
                <a:latin typeface="+mj-lt"/>
                <a:cs typeface="Arial" panose="020B0604020202020204" pitchFamily="34" charset="0"/>
              </a:rPr>
              <a:t>p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++)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       *</a:t>
            </a:r>
            <a:r>
              <a:rPr kumimoji="1" lang="en-US" altLang="ko-KR" sz="1600" dirty="0">
                <a:solidFill>
                  <a:srgbClr val="CC0066"/>
                </a:solidFill>
                <a:latin typeface="+mj-lt"/>
                <a:cs typeface="Arial" panose="020B0604020202020204" pitchFamily="34" charset="0"/>
              </a:rPr>
              <a:t>p</a:t>
            </a:r>
            <a:r>
              <a:rPr kumimoji="1" lang="en-US" altLang="ko-KR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= 0 ;</a:t>
            </a:r>
          </a:p>
        </p:txBody>
      </p:sp>
    </p:spTree>
    <p:extLst>
      <p:ext uri="{BB962C8B-B14F-4D97-AF65-F5344CB8AC3E}">
        <p14:creationId xmlns:p14="http://schemas.microsoft.com/office/powerpoint/2010/main" val="1953709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8DCD-F6FC-4B16-8D41-A9DE0DA4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ko-KR" altLang="en-US" dirty="0"/>
              <a:t>차원 배열과 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6041-B899-4D29-A97B-12E105FE9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함수에서 </a:t>
            </a:r>
            <a:r>
              <a:rPr lang="en-US" altLang="ko-KR" dirty="0"/>
              <a:t>2</a:t>
            </a:r>
            <a:r>
              <a:rPr lang="ko-KR" altLang="en-US" dirty="0"/>
              <a:t>차원 배열을 포인터 함수로 넘겨줄 경우</a:t>
            </a:r>
            <a:endParaRPr lang="en-US" altLang="ko-KR" dirty="0"/>
          </a:p>
          <a:p>
            <a:pPr lvl="1"/>
            <a:r>
              <a:rPr lang="en-US" dirty="0"/>
              <a:t>2</a:t>
            </a:r>
            <a:r>
              <a:rPr lang="ko-KR" altLang="en-US" dirty="0"/>
              <a:t>차원 배열의 열의 값은 반드시 고정된 상수로 지정하여야 함</a:t>
            </a:r>
            <a:endParaRPr lang="en-US" altLang="ko-KR" dirty="0"/>
          </a:p>
          <a:p>
            <a:pPr lvl="1"/>
            <a:r>
              <a:rPr lang="ko-KR" altLang="en-US" dirty="0"/>
              <a:t>행의 경우는 없어도 무방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DB941-1751-4B6E-9921-6C4F6EEE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12E53-087C-483E-814F-084203EA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79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F814212-4589-46BF-89B1-007F9CE61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561" y="2661010"/>
            <a:ext cx="2646039" cy="1323439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2000" dirty="0" err="1">
                <a:latin typeface="+mj-lt"/>
                <a:ea typeface="굴림" pitchFamily="50" charset="-127"/>
                <a:cs typeface="Arial" panose="020B0604020202020204" pitchFamily="34" charset="0"/>
              </a:rPr>
              <a:t>int</a:t>
            </a:r>
            <a:r>
              <a:rPr lang="en-US" altLang="ko-KR" sz="2000" dirty="0">
                <a:latin typeface="+mj-lt"/>
                <a:ea typeface="굴림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+mj-lt"/>
                <a:ea typeface="굴림" pitchFamily="50" charset="-127"/>
                <a:cs typeface="Arial" panose="020B0604020202020204" pitchFamily="34" charset="0"/>
              </a:rPr>
              <a:t>mult</a:t>
            </a:r>
            <a:r>
              <a:rPr lang="en-US" altLang="ko-KR" sz="2000" dirty="0">
                <a:solidFill>
                  <a:schemeClr val="tx1"/>
                </a:solidFill>
                <a:latin typeface="+mj-lt"/>
                <a:ea typeface="굴림" pitchFamily="50" charset="-127"/>
                <a:cs typeface="Arial" panose="020B0604020202020204" pitchFamily="34" charset="0"/>
              </a:rPr>
              <a:t>[3</a:t>
            </a:r>
            <a:r>
              <a:rPr lang="en-US" altLang="ko-KR" sz="2000" dirty="0">
                <a:latin typeface="+mj-lt"/>
                <a:ea typeface="굴림" pitchFamily="50" charset="-127"/>
                <a:cs typeface="Arial" panose="020B0604020202020204" pitchFamily="34" charset="0"/>
              </a:rPr>
              <a:t>][4];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000" dirty="0">
                <a:latin typeface="+mj-lt"/>
                <a:ea typeface="굴림" pitchFamily="50" charset="-127"/>
                <a:cs typeface="Arial" panose="020B0604020202020204" pitchFamily="34" charset="0"/>
              </a:rPr>
              <a:t>:</a:t>
            </a:r>
          </a:p>
          <a:p>
            <a:pPr>
              <a:spcBef>
                <a:spcPct val="50000"/>
              </a:spcBef>
              <a:defRPr/>
            </a:pPr>
            <a:r>
              <a:rPr lang="en-US" altLang="ko-KR" sz="2000" dirty="0">
                <a:latin typeface="+mj-lt"/>
                <a:ea typeface="굴림" pitchFamily="50" charset="-127"/>
                <a:cs typeface="Arial" panose="020B0604020202020204" pitchFamily="34" charset="0"/>
              </a:rPr>
              <a:t>total =sum(</a:t>
            </a:r>
            <a:r>
              <a:rPr lang="en-US" altLang="ko-KR" sz="2000" dirty="0" err="1">
                <a:latin typeface="+mj-lt"/>
                <a:ea typeface="굴림" pitchFamily="50" charset="-127"/>
                <a:cs typeface="Arial" panose="020B0604020202020204" pitchFamily="34" charset="0"/>
              </a:rPr>
              <a:t>mult</a:t>
            </a:r>
            <a:r>
              <a:rPr lang="en-US" altLang="ko-KR" sz="2000" dirty="0">
                <a:latin typeface="+mj-lt"/>
                <a:ea typeface="굴림" pitchFamily="50" charset="-127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A21ACC5-45E4-4385-B3F5-F7BCF7578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73" y="2685075"/>
            <a:ext cx="5704408" cy="861774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//function prototype of </a:t>
            </a:r>
            <a:r>
              <a:rPr lang="en-US" altLang="ko-KR" sz="2000" dirty="0">
                <a:solidFill>
                  <a:srgbClr val="CC0066"/>
                </a:solidFill>
                <a:latin typeface="+mj-lt"/>
              </a:rPr>
              <a:t>sum</a:t>
            </a:r>
          </a:p>
          <a:p>
            <a:pPr>
              <a:spcBef>
                <a:spcPct val="50000"/>
              </a:spcBef>
            </a:pPr>
            <a:r>
              <a:rPr lang="en-US" altLang="ko-KR" sz="2000" dirty="0" err="1">
                <a:latin typeface="+mj-lt"/>
              </a:rPr>
              <a:t>int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CC0066"/>
                </a:solidFill>
                <a:latin typeface="+mj-lt"/>
              </a:rPr>
              <a:t>sum</a:t>
            </a:r>
            <a:r>
              <a:rPr lang="en-US" altLang="ko-KR" sz="2000" dirty="0">
                <a:latin typeface="+mj-lt"/>
              </a:rPr>
              <a:t>(</a:t>
            </a:r>
            <a:r>
              <a:rPr lang="en-US" altLang="ko-KR" sz="2000" dirty="0" err="1">
                <a:latin typeface="+mj-lt"/>
              </a:rPr>
              <a:t>int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>
                <a:solidFill>
                  <a:srgbClr val="CC0066"/>
                </a:solidFill>
                <a:latin typeface="+mj-lt"/>
              </a:rPr>
              <a:t>m</a:t>
            </a:r>
            <a:r>
              <a:rPr lang="en-US" altLang="ko-KR" sz="2000" dirty="0">
                <a:latin typeface="+mj-lt"/>
              </a:rPr>
              <a:t>[][</a:t>
            </a:r>
            <a:r>
              <a:rPr lang="en-US" altLang="ko-KR" sz="2000" dirty="0">
                <a:solidFill>
                  <a:srgbClr val="7030A0"/>
                </a:solidFill>
                <a:latin typeface="+mj-lt"/>
              </a:rPr>
              <a:t>4</a:t>
            </a:r>
            <a:r>
              <a:rPr lang="en-US" altLang="ko-KR" sz="2000" dirty="0">
                <a:latin typeface="+mj-lt"/>
              </a:rPr>
              <a:t>]);           </a:t>
            </a:r>
            <a:r>
              <a:rPr lang="en-US" altLang="ko-KR" sz="2000" dirty="0">
                <a:solidFill>
                  <a:schemeClr val="tx1"/>
                </a:solidFill>
                <a:latin typeface="+mj-lt"/>
              </a:rPr>
              <a:t>// </a:t>
            </a:r>
            <a:r>
              <a:rPr lang="en-US" altLang="ko-KR" sz="200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+mj-lt"/>
              </a:rPr>
              <a:t> sum(</a:t>
            </a:r>
            <a:r>
              <a:rPr lang="en-US" altLang="ko-KR" sz="200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  <a:latin typeface="+mj-lt"/>
              </a:rPr>
              <a:t> (*m)[4]);</a:t>
            </a:r>
          </a:p>
        </p:txBody>
      </p:sp>
    </p:spTree>
    <p:extLst>
      <p:ext uri="{BB962C8B-B14F-4D97-AF65-F5344CB8AC3E}">
        <p14:creationId xmlns:p14="http://schemas.microsoft.com/office/powerpoint/2010/main" val="75315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9FCC-CA45-455D-A3FC-2A0668B5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초기화와 데이터 입력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84AD-AD6E-4F8E-934E-CBAABC91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각요소는 하나의 변수처럼 사용할 수 있음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</a:t>
            </a:r>
            <a:r>
              <a:rPr lang="ko-KR" altLang="en-US" dirty="0"/>
              <a:t>문을 이용한 배열 데이터 입력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745A8-3FCB-4F8A-BFAF-27C8FAB0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AE61-2B00-4D83-BE63-96972CBA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84FCE-8CC3-43E1-8E43-7F5D6E1102C5}"/>
              </a:ext>
            </a:extLst>
          </p:cNvPr>
          <p:cNvSpPr/>
          <p:nvPr/>
        </p:nvSpPr>
        <p:spPr>
          <a:xfrm>
            <a:off x="3581038" y="1788936"/>
            <a:ext cx="716641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a[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 = {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a[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;     	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배열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의 첫번째에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입력</a:t>
            </a:r>
            <a:endParaRPr lang="pt-B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printf(“%d\n”, a[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 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   ++a[</a:t>
            </a:r>
            <a:r>
              <a:rPr lang="pt-BR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 ;  		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//a[3]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의 값을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증가</a:t>
            </a:r>
            <a:endParaRPr lang="pt-BR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0190F-B864-4FA6-9F9C-332255F0B8F7}"/>
              </a:ext>
            </a:extLst>
          </p:cNvPr>
          <p:cNvSpPr/>
          <p:nvPr/>
        </p:nvSpPr>
        <p:spPr>
          <a:xfrm>
            <a:off x="2478550" y="4294085"/>
            <a:ext cx="9029881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 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;           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clears array a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 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(“%d”, &amp;a[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 ;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read data into array a 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3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D3A7-3B08-4523-AA35-2131181F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배열의 초기화와 데이터 입력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6182E-1BDC-44BE-A0E3-932521D6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index</a:t>
            </a:r>
            <a:r>
              <a:rPr lang="ko-KR" altLang="en-US" dirty="0"/>
              <a:t>는 변수 또는 수식으로 표현 가능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8AFAD-3AA0-4726-8C48-F3D3B48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C4C4C-63D4-4D56-9A63-CF87AA82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</a:t>
            </a:fld>
            <a:endParaRPr lang="en-US"/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id="{8730601E-7C67-49FC-814A-6BEDFFDC6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271" y="2204155"/>
            <a:ext cx="6048672" cy="1446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latin typeface="+mj-lt"/>
                <a:ea typeface="휴먼매직체" pitchFamily="18" charset="-127"/>
              </a:rPr>
              <a:t>i</a:t>
            </a:r>
            <a:r>
              <a:rPr lang="en-US" altLang="ko-KR" dirty="0">
                <a:latin typeface="+mj-lt"/>
                <a:ea typeface="휴먼매직체" pitchFamily="18" charset="-127"/>
              </a:rPr>
              <a:t>=1; j=2;			</a:t>
            </a:r>
          </a:p>
          <a:p>
            <a:pPr>
              <a:defRPr/>
            </a:pPr>
            <a:endParaRPr lang="en-US" altLang="ko-KR" dirty="0">
              <a:latin typeface="+mj-lt"/>
              <a:ea typeface="휴먼매직체" pitchFamily="18" charset="-127"/>
            </a:endParaRPr>
          </a:p>
          <a:p>
            <a:pPr>
              <a:defRPr/>
            </a:pPr>
            <a:r>
              <a:rPr lang="en-US" altLang="ko-KR" dirty="0">
                <a:latin typeface="+mj-lt"/>
                <a:ea typeface="휴먼매직체" pitchFamily="18" charset="-127"/>
              </a:rPr>
              <a:t>a[</a:t>
            </a:r>
            <a:r>
              <a:rPr lang="en-US" altLang="ko-KR" dirty="0" err="1">
                <a:latin typeface="+mj-lt"/>
                <a:ea typeface="휴먼매직체" pitchFamily="18" charset="-127"/>
              </a:rPr>
              <a:t>i</a:t>
            </a:r>
            <a:r>
              <a:rPr lang="en-US" altLang="ko-KR" dirty="0">
                <a:latin typeface="+mj-lt"/>
                <a:ea typeface="휴먼매직체" pitchFamily="18" charset="-127"/>
              </a:rPr>
              <a:t> + j * 3] = 0 ;		</a:t>
            </a:r>
            <a:r>
              <a:rPr lang="en-US" altLang="ko-KR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//same as a[7] = 0; </a:t>
            </a:r>
          </a:p>
          <a:p>
            <a:pPr>
              <a:defRPr/>
            </a:pPr>
            <a:r>
              <a:rPr lang="en-US" altLang="ko-KR" dirty="0">
                <a:latin typeface="+mj-lt"/>
                <a:ea typeface="휴먼매직체" pitchFamily="18" charset="-127"/>
              </a:rPr>
              <a:t>a[</a:t>
            </a:r>
            <a:r>
              <a:rPr lang="en-US" altLang="ko-KR" dirty="0" err="1">
                <a:latin typeface="+mj-lt"/>
                <a:ea typeface="휴먼매직체" pitchFamily="18" charset="-127"/>
              </a:rPr>
              <a:t>i</a:t>
            </a:r>
            <a:r>
              <a:rPr lang="en-US" altLang="ko-KR" dirty="0">
                <a:latin typeface="+mj-lt"/>
                <a:ea typeface="휴먼매직체" pitchFamily="18" charset="-127"/>
              </a:rPr>
              <a:t>++] = 0 ;	</a:t>
            </a:r>
            <a:r>
              <a:rPr lang="en-US" altLang="ko-KR" sz="1600" dirty="0">
                <a:latin typeface="+mj-lt"/>
                <a:ea typeface="휴먼매직체" pitchFamily="18" charset="-127"/>
              </a:rPr>
              <a:t>		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//same as a[1] = 0; </a:t>
            </a:r>
            <a:r>
              <a:rPr lang="en-US" altLang="ko-KR" sz="1600" dirty="0" err="1">
                <a:solidFill>
                  <a:srgbClr val="00B050"/>
                </a:solidFill>
                <a:latin typeface="+mj-lt"/>
                <a:ea typeface="휴먼매직체" pitchFamily="18" charset="-127"/>
              </a:rPr>
              <a:t>i</a:t>
            </a:r>
            <a:r>
              <a:rPr lang="en-US" altLang="ko-KR" sz="1600" dirty="0">
                <a:solidFill>
                  <a:srgbClr val="00B050"/>
                </a:solidFill>
                <a:latin typeface="+mj-lt"/>
                <a:ea typeface="휴먼매직체" pitchFamily="18" charset="-127"/>
              </a:rPr>
              <a:t>=2;</a:t>
            </a:r>
          </a:p>
          <a:p>
            <a:pPr>
              <a:defRPr/>
            </a:pPr>
            <a:endParaRPr lang="en-US" altLang="ko-KR" sz="1600" dirty="0">
              <a:solidFill>
                <a:srgbClr val="00B050"/>
              </a:solidFill>
              <a:latin typeface="+mj-lt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02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16978</TotalTime>
  <Words>8819</Words>
  <Application>Microsoft Macintosh PowerPoint</Application>
  <PresentationFormat>와이드스크린</PresentationFormat>
  <Paragraphs>1657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90" baseType="lpstr">
      <vt:lpstr>함초롬돋움</vt:lpstr>
      <vt:lpstr>휴먼매직체</vt:lpstr>
      <vt:lpstr>맑은 고딕</vt:lpstr>
      <vt:lpstr>N_Code</vt:lpstr>
      <vt:lpstr>Abadi</vt:lpstr>
      <vt:lpstr>Arial</vt:lpstr>
      <vt:lpstr>Calibri</vt:lpstr>
      <vt:lpstr>Calibri Light</vt:lpstr>
      <vt:lpstr>Comic Sans MS</vt:lpstr>
      <vt:lpstr>Consolas</vt:lpstr>
      <vt:lpstr>Office Theme</vt:lpstr>
      <vt:lpstr>C프로그래밍3</vt:lpstr>
      <vt:lpstr>배열(array)</vt:lpstr>
      <vt:lpstr>배열(array)</vt:lpstr>
      <vt:lpstr>배열의 주소</vt:lpstr>
      <vt:lpstr>다양한 배열의 선언</vt:lpstr>
      <vt:lpstr>다양한 배열의 선언</vt:lpstr>
      <vt:lpstr>배열의 초기화와 데이터 입력</vt:lpstr>
      <vt:lpstr>배열의 초기화와 데이터 입력</vt:lpstr>
      <vt:lpstr>배열의 초기화와 데이터 입력</vt:lpstr>
      <vt:lpstr>배열의 초기화와 데이터 입력 - 실습</vt:lpstr>
      <vt:lpstr>배열 실습1</vt:lpstr>
      <vt:lpstr>배열 실습2</vt:lpstr>
      <vt:lpstr>배열의 전달</vt:lpstr>
      <vt:lpstr>배열의 전달</vt:lpstr>
      <vt:lpstr>배열의 전달</vt:lpstr>
      <vt:lpstr>배열의 전달</vt:lpstr>
      <vt:lpstr>배열 전달 실습</vt:lpstr>
      <vt:lpstr>다차원 배열(multi array)</vt:lpstr>
      <vt:lpstr>다차원 배열(multi array)</vt:lpstr>
      <vt:lpstr>이차원 배열 초기화</vt:lpstr>
      <vt:lpstr>이차원 배열 예제</vt:lpstr>
      <vt:lpstr>이차원 배열 실습1</vt:lpstr>
      <vt:lpstr>이차원 배열의 전달</vt:lpstr>
      <vt:lpstr>이차원 배열 하나의 행 전달</vt:lpstr>
      <vt:lpstr>이차원 배열 하나의 행 전달</vt:lpstr>
      <vt:lpstr>이차원 배열 전체 전달</vt:lpstr>
      <vt:lpstr>이차원 배열 전체 전달 예제</vt:lpstr>
      <vt:lpstr>이차원 배열 실습</vt:lpstr>
      <vt:lpstr>입력 받은 값으로 배열 생성</vt:lpstr>
      <vt:lpstr>3차원 배열</vt:lpstr>
      <vt:lpstr>3차원 배열 초기화와 전달</vt:lpstr>
      <vt:lpstr>문자 다루기</vt:lpstr>
      <vt:lpstr>character, string 그리고 NULL</vt:lpstr>
      <vt:lpstr>character, string 그리고 NULL</vt:lpstr>
      <vt:lpstr>character, string 그리고 NULL</vt:lpstr>
      <vt:lpstr>NULL을 이용한 예시</vt:lpstr>
      <vt:lpstr>문자 다루기</vt:lpstr>
      <vt:lpstr>getchar(), putchar()를 이용한 입출력</vt:lpstr>
      <vt:lpstr>특수 문자를 이용한 입력 종료</vt:lpstr>
      <vt:lpstr>문자를 다루는 함수</vt:lpstr>
      <vt:lpstr>문자 다루기- 실습1</vt:lpstr>
      <vt:lpstr>문자 다루기- 실습2</vt:lpstr>
      <vt:lpstr>포인터(pointer)</vt:lpstr>
      <vt:lpstr>포인터(pointer)</vt:lpstr>
      <vt:lpstr>포인터(pointer)</vt:lpstr>
      <vt:lpstr>포인터(pointer)</vt:lpstr>
      <vt:lpstr>포인터 변수 선언</vt:lpstr>
      <vt:lpstr>포인터 변수 선언</vt:lpstr>
      <vt:lpstr>포인터 변수 선언</vt:lpstr>
      <vt:lpstr>포인터 변수 선언</vt:lpstr>
      <vt:lpstr>포인터 예제</vt:lpstr>
      <vt:lpstr>다중 포인터</vt:lpstr>
      <vt:lpstr>다중포인터 예제</vt:lpstr>
      <vt:lpstr>포인터 연산자 연습</vt:lpstr>
      <vt:lpstr>포인터 연산자 연습</vt:lpstr>
      <vt:lpstr>포인터 연습</vt:lpstr>
      <vt:lpstr>포인터 연습</vt:lpstr>
      <vt:lpstr>포인터 연습</vt:lpstr>
      <vt:lpstr>배열과 포인터</vt:lpstr>
      <vt:lpstr>배열과 포인터</vt:lpstr>
      <vt:lpstr>배열과 포인터</vt:lpstr>
      <vt:lpstr>배열과 포인터</vt:lpstr>
      <vt:lpstr>포인터의 연산</vt:lpstr>
      <vt:lpstr>포인터의 연산</vt:lpstr>
      <vt:lpstr>포인터와 다양한 데이터 형식</vt:lpstr>
      <vt:lpstr>포인터의 연산</vt:lpstr>
      <vt:lpstr>포인터의 연산</vt:lpstr>
      <vt:lpstr>포인터의 연산 예제</vt:lpstr>
      <vt:lpstr>포인터 연산 예제</vt:lpstr>
      <vt:lpstr>배열의 포인터 연산</vt:lpstr>
      <vt:lpstr>배열의 포인터 연산</vt:lpstr>
      <vt:lpstr>배열의 포인터 연산</vt:lpstr>
      <vt:lpstr>배열의 포인터 연산 예시</vt:lpstr>
      <vt:lpstr>배열의 포인터 연산</vt:lpstr>
      <vt:lpstr>2차원 배열과 포인터</vt:lpstr>
      <vt:lpstr>2차원 배열과 포인터</vt:lpstr>
      <vt:lpstr>2차원 배열과 포인터</vt:lpstr>
      <vt:lpstr>2차원 배열과 포인터</vt:lpstr>
      <vt:lpstr>2차원 배열과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C프로그래밍</dc:title>
  <dc:creator>nara sori</dc:creator>
  <cp:lastModifiedBy>Kang Sungmo</cp:lastModifiedBy>
  <cp:revision>610</cp:revision>
  <dcterms:created xsi:type="dcterms:W3CDTF">2019-09-14T05:33:52Z</dcterms:created>
  <dcterms:modified xsi:type="dcterms:W3CDTF">2021-04-20T01:09:58Z</dcterms:modified>
</cp:coreProperties>
</file>