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4" r:id="rId4"/>
    <p:sldId id="266" r:id="rId5"/>
    <p:sldId id="265" r:id="rId6"/>
    <p:sldId id="262" r:id="rId7"/>
    <p:sldId id="261" r:id="rId8"/>
    <p:sldId id="271" r:id="rId9"/>
    <p:sldId id="267" r:id="rId10"/>
    <p:sldId id="268" r:id="rId11"/>
    <p:sldId id="272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A2FDD"/>
    <a:srgbClr val="ED7D31"/>
    <a:srgbClr val="0000FF"/>
    <a:srgbClr val="EFAE2B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1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72858-DC23-4C69-BE0F-A110DC45589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AAAD0-7532-4D49-94E7-EEFBB56F7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0046-E501-49ED-874D-B859E5A1F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73708-7F39-42D5-9FB7-99FB8D930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4C7DF-7024-46BE-B212-89FD1946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6AF-8F9F-4334-899B-F933CB304BD3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E058-7538-48A6-A0DB-BA784641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85CD-414C-404C-BE95-71FB0BAF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A3A6-DA5F-4990-B8CD-939FA9FB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0FF6-98C4-4F5D-A3F0-35398E7B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769E-CDF3-4F49-84DD-0DD53D68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6A5F-3BA7-4637-AD31-24DD1FDC24F0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4431-4A25-4845-9F84-45C8F212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5A9D-B7B2-416F-8815-87B3F462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F0B2-D072-4621-8107-1EA51B4C7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8F069-B0CF-4372-8990-6764EECB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AD53-1085-49DD-A4FB-45A1E3B4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F8CBB-AEE2-46DF-8122-8206A6C50A68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FBD0-48DA-45B0-84D6-838BD816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2A716-9E6B-4771-B9B0-D2A40A55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CC55-C6EC-4D5C-806B-A775EF20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CF27-2688-4FA2-B203-6CD190CC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A57E-F63E-417E-BD97-C4EB6937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6B7B-DB1B-4F5D-9F50-8A9DDD8D3336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ED69-ABAF-4E1D-B567-7612EC37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1F6C-DC1F-463C-9F94-C0F3032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1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1AB9-AFF7-4A66-84E9-57D38009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061DA-87AB-47DC-812C-D69898A3F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6DAA-CE24-490F-9FFC-64717154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6841-9CF4-4F43-9569-CDB7DC96927F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3919-0B57-4C2F-8697-14594AF7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CE5C-CB3B-4DE0-A8FD-6AB0884A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369-3D3C-4FBB-B589-571C40DF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AE72-6888-413F-BFC5-B7AFC0664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137AD-21A9-4480-A8C4-7B3F67E2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3C01-D796-4B18-899B-87D2D061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8DE1-6BF9-4886-9366-23868217CAD0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CB4CC-738F-4967-AFED-F7A2D575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24857-2D0E-42ED-8973-296F4D63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927B-65DB-470B-A3AE-8E60CE48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DFED-A604-451F-8010-D7F84947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F5AF6-B06E-484E-8333-D8BA0F6B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BDC4-1C3B-44CF-92EE-29C6EC543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C13C5-AF36-415C-A2EA-EF75841A7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EFC7A-72B6-48BC-AECE-341B3E3A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7D87-D56E-4F39-9160-AF521E0B71E9}" type="datetime1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6FAA4-16F4-41BB-8751-A05A991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52F6A-8688-4074-8806-DEFDB997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9345-4C9A-444F-8F4A-04742AD7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2A174-B149-4B3E-A0FB-C50DBA79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91C-D651-4A73-9919-189A00CCB0B4}" type="datetime1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E628B-EB36-4C2B-B2FE-06D620B1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21CF5-BDF3-413E-8909-CB0A1CD0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79F0C-8761-45AA-9D84-52CD9721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936-C32C-462D-99AB-6AF3C4A61495}" type="datetime1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D1D19-7EE5-489E-A289-57C381A0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6B581-7B9E-4445-91DF-67B5759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0824-7EFE-4AE5-9135-076F8532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6774-4A9E-4979-8293-FA59E59C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0F463-08C3-4B3A-8DB0-0BDEE0B55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270F-0915-423B-B1A6-C599D09A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1E00-F426-49AB-B0AC-1561223D8705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E0FC4-2DAF-42E0-BDA7-81F31089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01EAD-0B94-4C51-B9D5-24F83855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D439-7570-42AB-9E7C-0CA446FF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A2213-775E-4D99-A107-15CFA2ED4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D983A-37F4-440E-B850-FA27FA9C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A3EA-C098-416F-8B76-392084AD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325-71D0-4585-8F57-9EDA072C2575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F5D3-9FC6-405A-853D-2296470A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0018-C6F6-4996-A42C-0D36CD18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5102D-B023-4946-B9B8-94062485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BC9F9-ADAC-4302-AF1F-5A300342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4447"/>
            <a:ext cx="10515600" cy="5052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1484-D374-433D-AAA9-936B44CD8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3E91-D518-42B6-BBDA-ADFABA9A310A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DBF4-E5F1-4714-9327-3CAFEC428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A302-032A-4503-B37C-B52366CA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8431" y="5950800"/>
            <a:ext cx="5662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71D4-CC00-41AD-B74E-42A854D5D1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CF585-ECBA-462C-B43F-7B52CB8324A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2739" y="6221667"/>
            <a:ext cx="1322233" cy="542415"/>
          </a:xfrm>
          <a:prstGeom prst="rect">
            <a:avLst/>
          </a:prstGeom>
        </p:spPr>
      </p:pic>
      <p:pic>
        <p:nvPicPr>
          <p:cNvPr id="1026" name="Picture 2" descr="Signature">
            <a:extLst>
              <a:ext uri="{FF2B5EF4-FFF2-40B4-BE49-F238E27FC236}">
                <a16:creationId xmlns:a16="http://schemas.microsoft.com/office/drawing/2014/main" id="{04B70545-9F28-484A-940F-223EDAD2A8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t="33948" r="69738" b="49214"/>
          <a:stretch/>
        </p:blipFill>
        <p:spPr bwMode="auto">
          <a:xfrm>
            <a:off x="10161701" y="6280211"/>
            <a:ext cx="1912970" cy="5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34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01F-4D9C-41B5-BA3D-D57F6BD5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14" y="1442978"/>
            <a:ext cx="9144000" cy="2109426"/>
          </a:xfrm>
        </p:spPr>
        <p:txBody>
          <a:bodyPr/>
          <a:lstStyle/>
          <a:p>
            <a:r>
              <a:rPr lang="en-US" dirty="0"/>
              <a:t>C</a:t>
            </a:r>
            <a:r>
              <a:rPr lang="ko-KR" altLang="en-US" dirty="0"/>
              <a:t>프로그래밍</a:t>
            </a:r>
            <a:r>
              <a:rPr lang="en-US" altLang="ko-KR" dirty="0"/>
              <a:t>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6CAE3-292E-4E86-A5FE-6F5EC0FC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7048"/>
            <a:ext cx="9144000" cy="1530752"/>
          </a:xfrm>
        </p:spPr>
        <p:txBody>
          <a:bodyPr/>
          <a:lstStyle/>
          <a:p>
            <a:pPr algn="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4D3E2-FB51-4585-AEAD-F6BBBD00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3282" y="2045304"/>
            <a:ext cx="2045283" cy="83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8AE8C-C40D-496C-B6AB-0F74D5B4F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1560654" y="1945513"/>
            <a:ext cx="2556076" cy="307693"/>
          </a:xfrm>
          <a:prstGeom prst="rect">
            <a:avLst/>
          </a:prstGeom>
        </p:spPr>
      </p:pic>
      <p:pic>
        <p:nvPicPr>
          <p:cNvPr id="6" name="Picture 2" descr="Image result for robotics">
            <a:extLst>
              <a:ext uri="{FF2B5EF4-FFF2-40B4-BE49-F238E27FC236}">
                <a16:creationId xmlns:a16="http://schemas.microsoft.com/office/drawing/2014/main" id="{D3C963F4-B1C3-4652-B6B8-C1115DECA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4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F403-1DD8-45DC-8E34-9147488B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Fork() </a:t>
            </a:r>
            <a:r>
              <a:rPr lang="ko-KR" altLang="en-US" dirty="0"/>
              <a:t>예제</a:t>
            </a:r>
            <a:r>
              <a:rPr lang="en-US" altLang="ko-KR" dirty="0"/>
              <a:t>2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9793EA0-B367-49FD-9A38-5ED79EC39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173950"/>
              </p:ext>
            </p:extLst>
          </p:nvPr>
        </p:nvGraphicFramePr>
        <p:xfrm>
          <a:off x="5791200" y="5402160"/>
          <a:ext cx="4114800" cy="5486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003218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i="0" dirty="0">
                          <a:solidFill>
                            <a:srgbClr val="000000"/>
                          </a:solidFill>
                          <a:effectLst/>
                          <a:latin typeface="Apple SD Gothic Neo"/>
                        </a:rPr>
                        <a:t>부모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effectLst/>
                          <a:latin typeface="Menlo"/>
                        </a:rPr>
                        <a:t> </a:t>
                      </a:r>
                      <a:r>
                        <a:rPr lang="en-US" altLang="ko-KR" b="1" dirty="0">
                          <a:solidFill>
                            <a:srgbClr val="000000"/>
                          </a:solidFill>
                          <a:effectLst/>
                          <a:latin typeface="Menlo"/>
                        </a:rPr>
                        <a:t>PID : 46834,  x : 1 , </a:t>
                      </a:r>
                      <a:r>
                        <a:rPr lang="en-US" altLang="ko-KR" b="1" dirty="0" err="1">
                          <a:solidFill>
                            <a:srgbClr val="000000"/>
                          </a:solidFill>
                          <a:effectLst/>
                          <a:latin typeface="Menlo"/>
                        </a:rPr>
                        <a:t>pid</a:t>
                      </a:r>
                      <a:r>
                        <a:rPr lang="en-US" altLang="ko-KR" b="1" dirty="0">
                          <a:solidFill>
                            <a:srgbClr val="000000"/>
                          </a:solidFill>
                          <a:effectLst/>
                          <a:latin typeface="Menlo"/>
                        </a:rPr>
                        <a:t> : 46838</a:t>
                      </a:r>
                      <a:endParaRPr lang="ko-KR" altLang="en-US" dirty="0">
                        <a:solidFill>
                          <a:srgbClr val="000000"/>
                        </a:solidFill>
                        <a:effectLst/>
                        <a:latin typeface="Menlo"/>
                      </a:endParaRPr>
                    </a:p>
                    <a:p>
                      <a:r>
                        <a:rPr lang="ko-KR" altLang="en-US" b="1" i="0" dirty="0">
                          <a:effectLst/>
                          <a:latin typeface="Apple SD Gothic Neo"/>
                        </a:rPr>
                        <a:t>자식</a:t>
                      </a:r>
                      <a:r>
                        <a:rPr lang="ko-KR" altLang="en-US" b="1" dirty="0">
                          <a:effectLst/>
                          <a:latin typeface="Menlo"/>
                        </a:rPr>
                        <a:t> </a:t>
                      </a:r>
                      <a:r>
                        <a:rPr lang="en-US" altLang="ko-KR" b="1" dirty="0">
                          <a:effectLst/>
                          <a:latin typeface="Menlo"/>
                        </a:rPr>
                        <a:t>PID : 46838,  x : 2</a:t>
                      </a:r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79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DCE29-C5D2-40D6-833D-E4030E3A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F0FD2-279A-4067-A7BB-DAA4DFF9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16EED7-DEBD-4247-A893-04F59DCD5C49}"/>
              </a:ext>
            </a:extLst>
          </p:cNvPr>
          <p:cNvSpPr/>
          <p:nvPr/>
        </p:nvSpPr>
        <p:spPr>
          <a:xfrm>
            <a:off x="1229360" y="1151614"/>
            <a:ext cx="2377440" cy="310854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unistd.h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&lt;sys/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types.h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pid_t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x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fork();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64F242-9698-4BB2-BD37-C6CD9A3FA5B1}"/>
              </a:ext>
            </a:extLst>
          </p:cNvPr>
          <p:cNvSpPr/>
          <p:nvPr/>
        </p:nvSpPr>
        <p:spPr>
          <a:xfrm>
            <a:off x="4135120" y="1124447"/>
            <a:ext cx="6096000" cy="3754874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부모 코드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부모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PID : 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  x : %d ,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pid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: 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 x,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자식 코드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x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자식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PID : 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ld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  x : %d\n"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(), x);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fork </a:t>
            </a:r>
            <a:r>
              <a:rPr lang="ko-KR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실패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"fork Fail! 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7577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7AED-D6F3-4C87-8027-4B9CE9DE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thread()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796F-3EF3-48C5-83F9-8D2A428AC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Thread()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헤더파일</a:t>
            </a:r>
            <a:r>
              <a:rPr lang="en-US" altLang="ko-KR" dirty="0"/>
              <a:t>: </a:t>
            </a:r>
            <a:r>
              <a:rPr lang="en-US" altLang="ko-KR" dirty="0" err="1"/>
              <a:t>pthread.h</a:t>
            </a:r>
            <a:r>
              <a:rPr lang="en-US" altLang="ko-KR" dirty="0"/>
              <a:t>, </a:t>
            </a:r>
            <a:r>
              <a:rPr lang="ko-KR" altLang="en-US" dirty="0"/>
              <a:t>컴파일 옵션</a:t>
            </a:r>
            <a:r>
              <a:rPr lang="en-US" altLang="ko-KR" dirty="0"/>
              <a:t>: -</a:t>
            </a:r>
            <a:r>
              <a:rPr lang="en-US" altLang="ko-KR" dirty="0" err="1"/>
              <a:t>lpthread</a:t>
            </a:r>
            <a:endParaRPr lang="en-US" altLang="ko-KR" dirty="0"/>
          </a:p>
          <a:p>
            <a:pPr lvl="1"/>
            <a:r>
              <a:rPr lang="ko-KR" altLang="en-US" dirty="0"/>
              <a:t>자료형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pthread_t</a:t>
            </a:r>
            <a:endParaRPr lang="en-US" altLang="ko-KR" dirty="0"/>
          </a:p>
          <a:p>
            <a:pPr lvl="1"/>
            <a:r>
              <a:rPr lang="en-US" altLang="ko-KR" dirty="0"/>
              <a:t>Thread</a:t>
            </a:r>
            <a:r>
              <a:rPr lang="ko-KR" altLang="en-US" dirty="0"/>
              <a:t> 생성하기 위해 사용</a:t>
            </a:r>
            <a:endParaRPr lang="en-US" dirty="0"/>
          </a:p>
          <a:p>
            <a:pPr lvl="1"/>
            <a:r>
              <a:rPr lang="en-US" altLang="ko-KR" dirty="0"/>
              <a:t>Parameter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*thread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ko-KR" altLang="en-US" dirty="0"/>
              <a:t>식별자로 </a:t>
            </a:r>
            <a:r>
              <a:rPr lang="en-US" dirty="0"/>
              <a:t>thread</a:t>
            </a:r>
            <a:r>
              <a:rPr lang="ko-KR" altLang="en-US" dirty="0"/>
              <a:t>가 성공적으로 생성되면 </a:t>
            </a:r>
            <a:r>
              <a:rPr lang="en-US" dirty="0"/>
              <a:t>thread </a:t>
            </a:r>
            <a:r>
              <a:rPr lang="ko-KR" altLang="en-US" dirty="0"/>
              <a:t>식별 값 할당</a:t>
            </a:r>
            <a:br>
              <a:rPr lang="ko-KR" alt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/>
              <a:t>pthread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옵션</a:t>
            </a:r>
            <a:r>
              <a:rPr lang="en-US" altLang="ko-KR" dirty="0"/>
              <a:t>), </a:t>
            </a:r>
            <a:r>
              <a:rPr lang="ko-KR" altLang="en-US" dirty="0"/>
              <a:t>기본적인 </a:t>
            </a:r>
            <a:r>
              <a:rPr lang="en-US" altLang="ko-KR" dirty="0"/>
              <a:t>thread </a:t>
            </a:r>
            <a:r>
              <a:rPr lang="ko-KR" altLang="en-US" dirty="0"/>
              <a:t>속성을 사용할 경우 </a:t>
            </a:r>
            <a:r>
              <a:rPr lang="en-US" altLang="ko-KR" dirty="0"/>
              <a:t>NULL</a:t>
            </a:r>
          </a:p>
          <a:p>
            <a:pPr marL="914400" lvl="2" indent="0">
              <a:buNone/>
            </a:pPr>
            <a:r>
              <a:rPr lang="ko-KR" altLang="en-US" dirty="0"/>
              <a:t>*</a:t>
            </a:r>
            <a:r>
              <a:rPr lang="en-US" altLang="ko-KR" dirty="0" err="1"/>
              <a:t>start_routine</a:t>
            </a:r>
            <a:r>
              <a:rPr lang="en-US" altLang="ko-KR" dirty="0"/>
              <a:t>: </a:t>
            </a:r>
            <a:r>
              <a:rPr lang="en-US" altLang="ko-KR" dirty="0" err="1"/>
              <a:t>pthread</a:t>
            </a:r>
            <a:r>
              <a:rPr lang="ko-KR" altLang="en-US" dirty="0"/>
              <a:t>로 분기할 함수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ko-KR" altLang="en-US" dirty="0"/>
              <a:t>                            </a:t>
            </a:r>
            <a:r>
              <a:rPr lang="ko-KR" altLang="en-US" dirty="0" err="1"/>
              <a:t>반환값이</a:t>
            </a:r>
            <a:r>
              <a:rPr lang="ko-KR" altLang="en-US" dirty="0"/>
              <a:t> </a:t>
            </a:r>
            <a:r>
              <a:rPr lang="en-US" altLang="ko-KR" dirty="0"/>
              <a:t>void* </a:t>
            </a:r>
            <a:r>
              <a:rPr lang="ko-KR" altLang="en-US" dirty="0"/>
              <a:t>타입이고 매개변수도 </a:t>
            </a:r>
            <a:r>
              <a:rPr lang="en-US" altLang="ko-KR" dirty="0"/>
              <a:t>void* </a:t>
            </a:r>
            <a:r>
              <a:rPr lang="ko-KR" altLang="en-US" dirty="0"/>
              <a:t>으로 선언된 함수만 가능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*</a:t>
            </a:r>
            <a:r>
              <a:rPr lang="en-US" altLang="ko-KR" dirty="0" err="1"/>
              <a:t>arg</a:t>
            </a:r>
            <a:r>
              <a:rPr lang="en-US" altLang="ko-KR" dirty="0"/>
              <a:t>: </a:t>
            </a:r>
            <a:r>
              <a:rPr lang="ko-KR" altLang="en-US" dirty="0"/>
              <a:t>분기할 함수로 넘겨줄 </a:t>
            </a:r>
            <a:r>
              <a:rPr lang="ko-KR" altLang="en-US" dirty="0" err="1"/>
              <a:t>인자값</a:t>
            </a:r>
            <a:endParaRPr lang="en-US" altLang="ko-KR" dirty="0"/>
          </a:p>
          <a:p>
            <a:pPr lvl="1"/>
            <a:r>
              <a:rPr lang="en-US" altLang="ko-KR" dirty="0"/>
              <a:t>Return: </a:t>
            </a:r>
            <a:r>
              <a:rPr lang="ko-KR" altLang="en-US" dirty="0"/>
              <a:t>성공적으로 </a:t>
            </a:r>
            <a:r>
              <a:rPr lang="en-US" altLang="ko-KR" dirty="0" err="1"/>
              <a:t>pthread</a:t>
            </a:r>
            <a:r>
              <a:rPr lang="ko-KR" altLang="en-US" dirty="0"/>
              <a:t>가 생성될 경우 </a:t>
            </a:r>
            <a:r>
              <a:rPr lang="en-US" altLang="ko-KR" dirty="0"/>
              <a:t>0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en-US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: </a:t>
            </a:r>
            <a:r>
              <a:rPr lang="ko-KR" altLang="en-US" dirty="0"/>
              <a:t>멀티프로세스보다 효율적인 </a:t>
            </a:r>
            <a:r>
              <a:rPr lang="ko-KR" altLang="en-US" dirty="0" err="1"/>
              <a:t>프로그래작성</a:t>
            </a:r>
            <a:r>
              <a:rPr lang="ko-KR" altLang="en-US" dirty="0"/>
              <a:t> 가능</a:t>
            </a:r>
            <a:r>
              <a:rPr lang="en-US" altLang="ko-KR" dirty="0"/>
              <a:t>(</a:t>
            </a:r>
            <a:r>
              <a:rPr lang="ko-KR" altLang="en-US" dirty="0"/>
              <a:t>웹 서버</a:t>
            </a:r>
            <a:r>
              <a:rPr lang="en-US" altLang="ko-KR" dirty="0"/>
              <a:t>)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9CB7B-25EC-4C25-A7BA-29578561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52D9-6A01-4007-A93C-291277C7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C8542-4984-408C-82A1-BFCF5CADF570}"/>
              </a:ext>
            </a:extLst>
          </p:cNvPr>
          <p:cNvSpPr/>
          <p:nvPr/>
        </p:nvSpPr>
        <p:spPr>
          <a:xfrm>
            <a:off x="2642226" y="1227695"/>
            <a:ext cx="943244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thread,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pthread_attr_t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start_routine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*),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8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68B0-ADC1-451D-A35B-F1A462D0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Thread() </a:t>
            </a:r>
            <a:r>
              <a:rPr lang="ko-KR" altLang="en-US" dirty="0"/>
              <a:t>관련 주요함수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5F5B-A874-4FB9-8FCF-A6845167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77EA8-3C8F-4B62-8918-9898F872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69742-C09A-4FED-AC07-B24D6298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BB127-19EE-40A8-8581-39777628E8FF}"/>
              </a:ext>
            </a:extLst>
          </p:cNvPr>
          <p:cNvSpPr/>
          <p:nvPr/>
        </p:nvSpPr>
        <p:spPr>
          <a:xfrm>
            <a:off x="1289632" y="1536002"/>
            <a:ext cx="423705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pthread_exit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F6917-0B67-4F88-B155-484FA352ACEB}"/>
              </a:ext>
            </a:extLst>
          </p:cNvPr>
          <p:cNvSpPr txBox="1"/>
          <p:nvPr/>
        </p:nvSpPr>
        <p:spPr>
          <a:xfrm>
            <a:off x="1071362" y="1227695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</a:t>
            </a:r>
            <a:r>
              <a:rPr lang="ko-KR" altLang="en-US" dirty="0"/>
              <a:t>종료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4ABB9-0E9D-4A64-816A-2ECAC870EED7}"/>
              </a:ext>
            </a:extLst>
          </p:cNvPr>
          <p:cNvSpPr/>
          <p:nvPr/>
        </p:nvSpPr>
        <p:spPr>
          <a:xfrm>
            <a:off x="1289632" y="2356291"/>
            <a:ext cx="89206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88F68-79B6-4620-844C-08484E783351}"/>
              </a:ext>
            </a:extLst>
          </p:cNvPr>
          <p:cNvSpPr txBox="1"/>
          <p:nvPr/>
        </p:nvSpPr>
        <p:spPr>
          <a:xfrm>
            <a:off x="1071362" y="2044075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</a:t>
            </a:r>
            <a:r>
              <a:rPr lang="ko-KR" altLang="en-US" dirty="0"/>
              <a:t>동기화</a:t>
            </a:r>
            <a:r>
              <a:rPr lang="en-US" altLang="ko-KR" dirty="0"/>
              <a:t>(</a:t>
            </a:r>
            <a:r>
              <a:rPr lang="ko-KR" altLang="en-US" dirty="0"/>
              <a:t>기다림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E79C4-F784-4F98-B619-B25439FE7F3A}"/>
              </a:ext>
            </a:extLst>
          </p:cNvPr>
          <p:cNvSpPr/>
          <p:nvPr/>
        </p:nvSpPr>
        <p:spPr>
          <a:xfrm>
            <a:off x="1289632" y="3263666"/>
            <a:ext cx="43636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pthread_detach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06704-A89E-4217-9DAB-A725E2854D43}"/>
              </a:ext>
            </a:extLst>
          </p:cNvPr>
          <p:cNvSpPr txBox="1"/>
          <p:nvPr/>
        </p:nvSpPr>
        <p:spPr>
          <a:xfrm>
            <a:off x="1071362" y="2941290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</a:t>
            </a:r>
            <a:r>
              <a:rPr lang="ko-KR" altLang="en-US" dirty="0"/>
              <a:t>자원해제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4CA9BF-D316-4184-9D5F-0ABD463DA9B1}"/>
              </a:ext>
            </a:extLst>
          </p:cNvPr>
          <p:cNvSpPr/>
          <p:nvPr/>
        </p:nvSpPr>
        <p:spPr>
          <a:xfrm>
            <a:off x="1252260" y="3957335"/>
            <a:ext cx="39542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pthread_t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pthread_self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01FA22-3CD7-47A9-BDF4-C741E86074EE}"/>
              </a:ext>
            </a:extLst>
          </p:cNvPr>
          <p:cNvSpPr txBox="1"/>
          <p:nvPr/>
        </p:nvSpPr>
        <p:spPr>
          <a:xfrm>
            <a:off x="1071362" y="3659733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Thread </a:t>
            </a:r>
            <a:r>
              <a:rPr lang="ko-KR" altLang="en-US" dirty="0"/>
              <a:t>식별자 확인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2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88AD-287B-4FFA-8D2A-8FF295DE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Thread()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38BB-3AE9-4E78-A2B5-DF446A3B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09"/>
            <a:ext cx="10515600" cy="512865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41D19-B5E8-41B9-A87C-2C99B669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20215-3F21-42B1-AEE7-939423BE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DCC6D-35CE-48B9-807B-0A680610F365}"/>
              </a:ext>
            </a:extLst>
          </p:cNvPr>
          <p:cNvSpPr/>
          <p:nvPr/>
        </p:nvSpPr>
        <p:spPr>
          <a:xfrm>
            <a:off x="838200" y="877927"/>
            <a:ext cx="3665701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unistd.h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error.h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pthread.h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does_not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*a){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;i&lt;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;i++){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sleep(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puts(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"Does not!"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does_too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*a){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;i++){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sleep(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puts(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"Does too!"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FB4A0-641A-4370-B2FC-66FC17C937CA}"/>
              </a:ext>
            </a:extLst>
          </p:cNvPr>
          <p:cNvSpPr/>
          <p:nvPr/>
        </p:nvSpPr>
        <p:spPr>
          <a:xfrm>
            <a:off x="4719586" y="1048308"/>
            <a:ext cx="6096000" cy="5047536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error(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*msg){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(stderr,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"%s: %s\n"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msg,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strerror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exit(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pthread_t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t0;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pthread_t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t1;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(&amp;t0,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,does_not,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)==-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error(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"Can not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creat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t0 thread"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(&amp;t1,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does_too,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)==-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error(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"Can not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creat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t1 thread"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result;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(t0,&amp;result)==-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error(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"can not complete t0 thread"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(t1,&amp;result)==-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error(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"can not complete t1 thread"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B2702-CBB6-49F9-94DA-8341B2BD0924}"/>
              </a:ext>
            </a:extLst>
          </p:cNvPr>
          <p:cNvSpPr/>
          <p:nvPr/>
        </p:nvSpPr>
        <p:spPr>
          <a:xfrm>
            <a:off x="10970217" y="3271040"/>
            <a:ext cx="12217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Does too!</a:t>
            </a:r>
          </a:p>
          <a:p>
            <a:r>
              <a:rPr lang="en-US" dirty="0"/>
              <a:t>Does not!</a:t>
            </a:r>
          </a:p>
          <a:p>
            <a:r>
              <a:rPr lang="en-US" dirty="0"/>
              <a:t>Does not!</a:t>
            </a:r>
          </a:p>
          <a:p>
            <a:r>
              <a:rPr lang="en-US" dirty="0"/>
              <a:t>Does too!</a:t>
            </a:r>
          </a:p>
          <a:p>
            <a:r>
              <a:rPr lang="en-US" dirty="0"/>
              <a:t>Does not!</a:t>
            </a:r>
          </a:p>
          <a:p>
            <a:r>
              <a:rPr lang="en-US" dirty="0"/>
              <a:t>Does too!</a:t>
            </a:r>
          </a:p>
          <a:p>
            <a:r>
              <a:rPr lang="en-US" dirty="0"/>
              <a:t>Does not!</a:t>
            </a:r>
          </a:p>
          <a:p>
            <a:r>
              <a:rPr lang="en-US" dirty="0"/>
              <a:t>Does too!</a:t>
            </a:r>
          </a:p>
          <a:p>
            <a:r>
              <a:rPr lang="en-US" dirty="0"/>
              <a:t>Does not!</a:t>
            </a:r>
          </a:p>
          <a:p>
            <a:r>
              <a:rPr lang="en-US" dirty="0"/>
              <a:t>Does too!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B1ED8-AD1C-45C3-9259-0EB50BE95094}"/>
              </a:ext>
            </a:extLst>
          </p:cNvPr>
          <p:cNvSpPr txBox="1"/>
          <p:nvPr/>
        </p:nvSpPr>
        <p:spPr>
          <a:xfrm>
            <a:off x="5122190" y="401976"/>
            <a:ext cx="521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en-US" altLang="ko-KR" dirty="0" err="1"/>
              <a:t>thread.c</a:t>
            </a:r>
            <a:r>
              <a:rPr lang="en-US" altLang="ko-KR" dirty="0"/>
              <a:t> </a:t>
            </a:r>
            <a:r>
              <a:rPr lang="ko-KR" altLang="en-US" dirty="0"/>
              <a:t>인 경우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컴파일 명령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gcc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thread.c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</a:t>
            </a:r>
            <a:r>
              <a:rPr lang="en-US" altLang="ko-KR" dirty="0" err="1">
                <a:solidFill>
                  <a:srgbClr val="FF0000"/>
                </a:solidFill>
              </a:rPr>
              <a:t>lpthread</a:t>
            </a:r>
            <a:r>
              <a:rPr lang="en-US" altLang="ko-KR" dirty="0">
                <a:solidFill>
                  <a:srgbClr val="FF0000"/>
                </a:solidFill>
              </a:rPr>
              <a:t> –o thread.exe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2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513D-BC2B-41BE-9426-2699792F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</a:t>
            </a:r>
            <a:r>
              <a:rPr lang="ko-KR" altLang="en-US" dirty="0"/>
              <a:t> 예제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 err="1"/>
              <a:t>beerparty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CBDA-00A2-4297-A92D-0BD7FE8B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F5A34-1718-4611-AC08-BB378A20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D2001-2BA8-4476-AF31-A6DC1F94BEFA}"/>
              </a:ext>
            </a:extLst>
          </p:cNvPr>
          <p:cNvSpPr/>
          <p:nvPr/>
        </p:nvSpPr>
        <p:spPr>
          <a:xfrm>
            <a:off x="303584" y="1124447"/>
            <a:ext cx="3687305" cy="28931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pthread.h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beers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2000000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drink_lots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beers = beers -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64B06-F5BB-4D43-AB5A-61D992F90299}"/>
              </a:ext>
            </a:extLst>
          </p:cNvPr>
          <p:cNvSpPr/>
          <p:nvPr/>
        </p:nvSpPr>
        <p:spPr>
          <a:xfrm>
            <a:off x="4038600" y="1109769"/>
            <a:ext cx="8153400" cy="310854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pthread_t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threads[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bottles of beer on the wall\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n%i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bottles of beer\n"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beers, beers);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(t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t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t++)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(&amp;threads[t],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drink_lots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result;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(t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t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t++)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(threads[t], &amp;result);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"There are now %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bottles of beer on the wall\n"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beers);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62458B-1B1D-46FA-B9C0-19207734DE3C}"/>
              </a:ext>
            </a:extLst>
          </p:cNvPr>
          <p:cNvSpPr/>
          <p:nvPr/>
        </p:nvSpPr>
        <p:spPr>
          <a:xfrm>
            <a:off x="5978670" y="47168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2000000 bottles of beer on the wall</a:t>
            </a:r>
          </a:p>
          <a:p>
            <a:r>
              <a:rPr lang="en-US" dirty="0"/>
              <a:t>2000000 bottles of beer</a:t>
            </a:r>
          </a:p>
          <a:p>
            <a:r>
              <a:rPr lang="en-US" dirty="0"/>
              <a:t>There are now 353108 bottles of beer on the wall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874B1C-7BC6-4EC9-94A1-1F85F795D076}"/>
              </a:ext>
            </a:extLst>
          </p:cNvPr>
          <p:cNvSpPr/>
          <p:nvPr/>
        </p:nvSpPr>
        <p:spPr>
          <a:xfrm>
            <a:off x="1290433" y="47168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2000000 bottles of beer on the wall</a:t>
            </a:r>
          </a:p>
          <a:p>
            <a:r>
              <a:rPr lang="en-US" dirty="0"/>
              <a:t>2000000 bottles of beer</a:t>
            </a:r>
          </a:p>
          <a:p>
            <a:r>
              <a:rPr lang="en-US" dirty="0"/>
              <a:t>There are now 0 bottles of beer on the wall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07A3D-8E51-4CAE-8129-00C00C13881B}"/>
              </a:ext>
            </a:extLst>
          </p:cNvPr>
          <p:cNvSpPr txBox="1"/>
          <p:nvPr/>
        </p:nvSpPr>
        <p:spPr>
          <a:xfrm>
            <a:off x="737660" y="4432699"/>
            <a:ext cx="15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F6CC2B-F76D-44DF-81ED-57AD581B68E5}"/>
              </a:ext>
            </a:extLst>
          </p:cNvPr>
          <p:cNvSpPr txBox="1"/>
          <p:nvPr/>
        </p:nvSpPr>
        <p:spPr>
          <a:xfrm>
            <a:off x="5538906" y="4400433"/>
            <a:ext cx="15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DD4C3-5BF5-4D16-8C9F-573E409D7EBD}"/>
              </a:ext>
            </a:extLst>
          </p:cNvPr>
          <p:cNvSpPr txBox="1"/>
          <p:nvPr/>
        </p:nvSpPr>
        <p:spPr>
          <a:xfrm>
            <a:off x="3332782" y="5987018"/>
            <a:ext cx="215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결과 문제점</a:t>
            </a:r>
            <a:r>
              <a:rPr lang="en-US" altLang="ko-KR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9080-A9A7-4153-A663-9EF64294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Thread</a:t>
            </a:r>
            <a:r>
              <a:rPr lang="ko-KR" altLang="en-US" dirty="0"/>
              <a:t> 예제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 err="1"/>
              <a:t>beerparty</a:t>
            </a:r>
            <a:r>
              <a:rPr lang="en-US" altLang="ko-KR" dirty="0"/>
              <a:t> </a:t>
            </a:r>
            <a:r>
              <a:rPr lang="ko-KR" altLang="en-US" dirty="0"/>
              <a:t>문제점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D966-BF96-4CAB-9C04-6D156C3D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의 장단점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여러 수많은 일을 한번에 처리하며 동일한 변수에 접근 가능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모든 스레드가 동일한 변수에 한꺼번에 접근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10079-3D57-4D1D-B6EF-6E3F3EC2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716AF-0476-45D9-9188-8437BC69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09898-11E9-4D24-B7D8-9BBA555CFCCE}"/>
              </a:ext>
            </a:extLst>
          </p:cNvPr>
          <p:cNvSpPr txBox="1"/>
          <p:nvPr/>
        </p:nvSpPr>
        <p:spPr>
          <a:xfrm>
            <a:off x="2884328" y="2370988"/>
            <a:ext cx="229985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beers = beers -1;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796A9-D62B-4DE1-A8BC-14AA5529B6C7}"/>
              </a:ext>
            </a:extLst>
          </p:cNvPr>
          <p:cNvSpPr txBox="1"/>
          <p:nvPr/>
        </p:nvSpPr>
        <p:spPr>
          <a:xfrm>
            <a:off x="5184181" y="2476471"/>
            <a:ext cx="5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 </a:t>
            </a:r>
            <a:r>
              <a:rPr lang="ko-KR" altLang="en-US" dirty="0"/>
              <a:t>두 개다 동시에 해당 코드를 실행 한다고 가정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EBF770-9099-4D48-8AF5-BFFFD5C0FA63}"/>
              </a:ext>
            </a:extLst>
          </p:cNvPr>
          <p:cNvSpPr/>
          <p:nvPr/>
        </p:nvSpPr>
        <p:spPr>
          <a:xfrm>
            <a:off x="1856568" y="2817493"/>
            <a:ext cx="612183" cy="61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2AE38-F716-4CAF-8086-AE0ACEEDF4E2}"/>
              </a:ext>
            </a:extLst>
          </p:cNvPr>
          <p:cNvSpPr txBox="1"/>
          <p:nvPr/>
        </p:nvSpPr>
        <p:spPr>
          <a:xfrm>
            <a:off x="2377374" y="2946667"/>
            <a:ext cx="561361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두 </a:t>
            </a:r>
            <a:r>
              <a:rPr lang="en-US" altLang="ko-KR" dirty="0"/>
              <a:t>thread</a:t>
            </a:r>
            <a:r>
              <a:rPr lang="ko-KR" altLang="en-US" dirty="0"/>
              <a:t>가 동시에 </a:t>
            </a:r>
            <a:r>
              <a:rPr lang="en-US" altLang="ko-KR" dirty="0"/>
              <a:t>beers </a:t>
            </a:r>
            <a:r>
              <a:rPr lang="ko-KR" altLang="en-US" dirty="0"/>
              <a:t>변수의 현재 값을 읽음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417BC-4E5E-4FBF-814D-7A6BC10AFFCD}"/>
              </a:ext>
            </a:extLst>
          </p:cNvPr>
          <p:cNvSpPr/>
          <p:nvPr/>
        </p:nvSpPr>
        <p:spPr>
          <a:xfrm>
            <a:off x="1856568" y="3883023"/>
            <a:ext cx="612183" cy="61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E290C-8604-4A42-84B9-7DBA9309C40B}"/>
              </a:ext>
            </a:extLst>
          </p:cNvPr>
          <p:cNvSpPr txBox="1"/>
          <p:nvPr/>
        </p:nvSpPr>
        <p:spPr>
          <a:xfrm>
            <a:off x="2377374" y="4012197"/>
            <a:ext cx="561361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thread</a:t>
            </a:r>
            <a:r>
              <a:rPr lang="ko-KR" altLang="en-US" dirty="0"/>
              <a:t>는 그 숫자에서 </a:t>
            </a:r>
            <a:r>
              <a:rPr lang="en-US" altLang="ko-KR" dirty="0"/>
              <a:t>1</a:t>
            </a:r>
            <a:r>
              <a:rPr lang="ko-KR" altLang="en-US" dirty="0"/>
              <a:t>을 뺌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88BF08-3640-4D90-B266-B42AB8ACF692}"/>
              </a:ext>
            </a:extLst>
          </p:cNvPr>
          <p:cNvSpPr/>
          <p:nvPr/>
        </p:nvSpPr>
        <p:spPr>
          <a:xfrm>
            <a:off x="1856568" y="4938056"/>
            <a:ext cx="612183" cy="61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CFFF4-CD35-4421-9402-088E0D0BE16A}"/>
              </a:ext>
            </a:extLst>
          </p:cNvPr>
          <p:cNvSpPr txBox="1"/>
          <p:nvPr/>
        </p:nvSpPr>
        <p:spPr>
          <a:xfrm>
            <a:off x="2377374" y="5067230"/>
            <a:ext cx="561361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thread </a:t>
            </a:r>
            <a:r>
              <a:rPr lang="ko-KR" altLang="en-US" dirty="0"/>
              <a:t>는 계산한 </a:t>
            </a:r>
            <a:r>
              <a:rPr lang="en-US" altLang="ko-KR" dirty="0"/>
              <a:t>beers-1</a:t>
            </a:r>
            <a:r>
              <a:rPr lang="ko-KR" altLang="en-US" dirty="0"/>
              <a:t>을 다시 </a:t>
            </a:r>
            <a:r>
              <a:rPr lang="en-US" altLang="ko-KR" dirty="0"/>
              <a:t>beers </a:t>
            </a:r>
            <a:r>
              <a:rPr lang="ko-KR" altLang="en-US" dirty="0"/>
              <a:t>변수에 저장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5A5DAA-D9D7-4A08-970E-A94B5A4E5239}"/>
              </a:ext>
            </a:extLst>
          </p:cNvPr>
          <p:cNvSpPr/>
          <p:nvPr/>
        </p:nvSpPr>
        <p:spPr>
          <a:xfrm>
            <a:off x="3286460" y="3421532"/>
            <a:ext cx="149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34E53-3038-48CE-B5D7-79D874AEC0E1}"/>
              </a:ext>
            </a:extLst>
          </p:cNvPr>
          <p:cNvSpPr/>
          <p:nvPr/>
        </p:nvSpPr>
        <p:spPr>
          <a:xfrm>
            <a:off x="6495402" y="3445173"/>
            <a:ext cx="149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69EDE-55D5-4175-8397-819349AE85FA}"/>
              </a:ext>
            </a:extLst>
          </p:cNvPr>
          <p:cNvSpPr txBox="1"/>
          <p:nvPr/>
        </p:nvSpPr>
        <p:spPr>
          <a:xfrm>
            <a:off x="4806106" y="3418563"/>
            <a:ext cx="10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beers=37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6CACF-3015-4884-BCD4-4FA5E8AF79AF}"/>
              </a:ext>
            </a:extLst>
          </p:cNvPr>
          <p:cNvSpPr txBox="1"/>
          <p:nvPr/>
        </p:nvSpPr>
        <p:spPr>
          <a:xfrm>
            <a:off x="7990989" y="3455670"/>
            <a:ext cx="10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beers=37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5390D1-1272-49DB-8CCE-6DC67EAFE135}"/>
              </a:ext>
            </a:extLst>
          </p:cNvPr>
          <p:cNvSpPr/>
          <p:nvPr/>
        </p:nvSpPr>
        <p:spPr>
          <a:xfrm>
            <a:off x="3276525" y="4495206"/>
            <a:ext cx="149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506976-406F-4D6D-8B45-008A97B61895}"/>
              </a:ext>
            </a:extLst>
          </p:cNvPr>
          <p:cNvSpPr/>
          <p:nvPr/>
        </p:nvSpPr>
        <p:spPr>
          <a:xfrm>
            <a:off x="6485467" y="4518847"/>
            <a:ext cx="149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9342A-1881-4891-91AC-E4CC174F4684}"/>
              </a:ext>
            </a:extLst>
          </p:cNvPr>
          <p:cNvSpPr txBox="1"/>
          <p:nvPr/>
        </p:nvSpPr>
        <p:spPr>
          <a:xfrm>
            <a:off x="4796171" y="4492237"/>
            <a:ext cx="10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beers-1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BD1CE-E68D-443B-A2C9-F593AD450653}"/>
              </a:ext>
            </a:extLst>
          </p:cNvPr>
          <p:cNvSpPr txBox="1"/>
          <p:nvPr/>
        </p:nvSpPr>
        <p:spPr>
          <a:xfrm>
            <a:off x="7981054" y="4529344"/>
            <a:ext cx="10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beers-1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C15048-AFB6-4FF7-8004-67D834687825}"/>
              </a:ext>
            </a:extLst>
          </p:cNvPr>
          <p:cNvSpPr/>
          <p:nvPr/>
        </p:nvSpPr>
        <p:spPr>
          <a:xfrm>
            <a:off x="3310519" y="5603018"/>
            <a:ext cx="149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thread1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7F52E9-2474-4AB6-B5B3-6C3ABADDCA41}"/>
              </a:ext>
            </a:extLst>
          </p:cNvPr>
          <p:cNvSpPr/>
          <p:nvPr/>
        </p:nvSpPr>
        <p:spPr>
          <a:xfrm>
            <a:off x="6519461" y="5626659"/>
            <a:ext cx="14955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ABF420-80BC-47EE-859E-4650BDAA34F3}"/>
              </a:ext>
            </a:extLst>
          </p:cNvPr>
          <p:cNvSpPr txBox="1"/>
          <p:nvPr/>
        </p:nvSpPr>
        <p:spPr>
          <a:xfrm>
            <a:off x="4830165" y="5600049"/>
            <a:ext cx="10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beers=36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E8CD9A-122B-4AF1-B2A3-A4B469317079}"/>
              </a:ext>
            </a:extLst>
          </p:cNvPr>
          <p:cNvSpPr txBox="1"/>
          <p:nvPr/>
        </p:nvSpPr>
        <p:spPr>
          <a:xfrm>
            <a:off x="8015048" y="5637156"/>
            <a:ext cx="106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beers=36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4F1E65-C5A1-44E8-82A2-0A11282DEE58}"/>
              </a:ext>
            </a:extLst>
          </p:cNvPr>
          <p:cNvSpPr txBox="1"/>
          <p:nvPr/>
        </p:nvSpPr>
        <p:spPr>
          <a:xfrm>
            <a:off x="9404419" y="3315999"/>
            <a:ext cx="2470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실제로는 </a:t>
            </a:r>
            <a:r>
              <a:rPr lang="en-US" altLang="ko-KR" dirty="0">
                <a:solidFill>
                  <a:srgbClr val="C00000"/>
                </a:solidFill>
              </a:rPr>
              <a:t>2</a:t>
            </a:r>
            <a:r>
              <a:rPr lang="ko-KR" altLang="en-US" dirty="0">
                <a:solidFill>
                  <a:srgbClr val="C00000"/>
                </a:solidFill>
              </a:rPr>
              <a:t>만큼 </a:t>
            </a:r>
            <a:r>
              <a:rPr lang="en-US" altLang="ko-KR" dirty="0">
                <a:solidFill>
                  <a:srgbClr val="C00000"/>
                </a:solidFill>
              </a:rPr>
              <a:t>beers</a:t>
            </a:r>
            <a:r>
              <a:rPr lang="ko-KR" altLang="en-US" dirty="0">
                <a:solidFill>
                  <a:srgbClr val="C00000"/>
                </a:solidFill>
              </a:rPr>
              <a:t>에서 빼야 하지만</a:t>
            </a:r>
            <a:r>
              <a:rPr lang="en-US" altLang="ko-KR" dirty="0">
                <a:solidFill>
                  <a:srgbClr val="C00000"/>
                </a:solidFill>
              </a:rPr>
              <a:t>, thread</a:t>
            </a:r>
            <a:r>
              <a:rPr lang="ko-KR" altLang="en-US" dirty="0">
                <a:solidFill>
                  <a:srgbClr val="C00000"/>
                </a:solidFill>
              </a:rPr>
              <a:t>가  </a:t>
            </a:r>
            <a:r>
              <a:rPr lang="en-US" altLang="ko-KR" dirty="0">
                <a:solidFill>
                  <a:srgbClr val="0070C0"/>
                </a:solidFill>
              </a:rPr>
              <a:t>beers</a:t>
            </a:r>
            <a:r>
              <a:rPr lang="ko-KR" altLang="en-US" dirty="0">
                <a:solidFill>
                  <a:srgbClr val="C00000"/>
                </a:solidFill>
              </a:rPr>
              <a:t>변수에 동시에 접근 하기 때문에 간섭 발생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6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7106-3390-4101-BFB8-8A9A2A69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Beersparty</a:t>
            </a:r>
            <a:r>
              <a:rPr lang="en-US" altLang="ko-KR" dirty="0"/>
              <a:t> </a:t>
            </a:r>
            <a:r>
              <a:rPr lang="ko-KR" altLang="en-US" dirty="0"/>
              <a:t>문제 해결 방법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5642-AF09-4E37-9065-B3D9C9716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공유자원 문제</a:t>
            </a:r>
            <a:endParaRPr lang="en-US" altLang="ko-KR" dirty="0"/>
          </a:p>
          <a:p>
            <a:pPr lvl="1"/>
            <a:r>
              <a:rPr lang="ko-KR" altLang="en-US" dirty="0"/>
              <a:t>두개 이상의 </a:t>
            </a:r>
            <a:r>
              <a:rPr lang="en-US" altLang="ko-KR" dirty="0"/>
              <a:t>thread</a:t>
            </a:r>
            <a:r>
              <a:rPr lang="ko-KR" altLang="en-US" dirty="0"/>
              <a:t>가 같이 공유 자원에  접근하는 경우 발생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Mutex(mutually exclusive)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공유자원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하드웨어 등</a:t>
            </a:r>
            <a:r>
              <a:rPr lang="en-US" altLang="ko-KR" dirty="0"/>
              <a:t>)</a:t>
            </a:r>
            <a:r>
              <a:rPr lang="ko-KR" altLang="en-US" dirty="0"/>
              <a:t>을 보호하기 위한 개념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4E16D-0314-43B7-B93D-D80713AA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48334-3295-4ED6-AF89-98846C9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28C49F-7D74-4F13-8B97-CC841ABFF50F}"/>
              </a:ext>
            </a:extLst>
          </p:cNvPr>
          <p:cNvSpPr/>
          <p:nvPr/>
        </p:nvSpPr>
        <p:spPr>
          <a:xfrm>
            <a:off x="1633632" y="5481518"/>
            <a:ext cx="9653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pthread_mutex_t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beers_lock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 PTHREAD_MUTEX_INITIALIZER;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mutex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pthread_mutex_lock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beers_lock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//mutex lock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시작 함수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beers_lock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//mutex lock 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해제 함수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CEDB34-0710-4DF6-9636-9FE5FDF33806}"/>
              </a:ext>
            </a:extLst>
          </p:cNvPr>
          <p:cNvSpPr/>
          <p:nvPr/>
        </p:nvSpPr>
        <p:spPr>
          <a:xfrm>
            <a:off x="4613976" y="1971331"/>
            <a:ext cx="2360908" cy="581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공유자원 변수 </a:t>
            </a:r>
            <a:r>
              <a:rPr lang="en-US" altLang="ko-KR" dirty="0"/>
              <a:t>beers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5F404A-7945-4948-9D99-61335EFC35D7}"/>
              </a:ext>
            </a:extLst>
          </p:cNvPr>
          <p:cNvSpPr/>
          <p:nvPr/>
        </p:nvSpPr>
        <p:spPr>
          <a:xfrm>
            <a:off x="1353049" y="1971330"/>
            <a:ext cx="2360908" cy="581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BD72A-9F1C-4C21-9994-B50F85F67FF7}"/>
              </a:ext>
            </a:extLst>
          </p:cNvPr>
          <p:cNvSpPr/>
          <p:nvPr/>
        </p:nvSpPr>
        <p:spPr>
          <a:xfrm>
            <a:off x="8086242" y="1971329"/>
            <a:ext cx="2360908" cy="581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thread2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8342EB-0B28-42AE-8116-CA52DF08B9C7}"/>
              </a:ext>
            </a:extLst>
          </p:cNvPr>
          <p:cNvSpPr/>
          <p:nvPr/>
        </p:nvSpPr>
        <p:spPr>
          <a:xfrm>
            <a:off x="4464159" y="3734705"/>
            <a:ext cx="2360908" cy="581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공유자원 변수 </a:t>
            </a:r>
            <a:r>
              <a:rPr lang="en-US" altLang="ko-KR" dirty="0"/>
              <a:t>beers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858FE-E525-4BD6-B7A5-8E2226D12F95}"/>
              </a:ext>
            </a:extLst>
          </p:cNvPr>
          <p:cNvSpPr/>
          <p:nvPr/>
        </p:nvSpPr>
        <p:spPr>
          <a:xfrm>
            <a:off x="1677692" y="4125882"/>
            <a:ext cx="2360908" cy="581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664C4B-2680-4C35-851E-784A408DACB2}"/>
              </a:ext>
            </a:extLst>
          </p:cNvPr>
          <p:cNvSpPr/>
          <p:nvPr/>
        </p:nvSpPr>
        <p:spPr>
          <a:xfrm>
            <a:off x="7161510" y="4122014"/>
            <a:ext cx="2360908" cy="581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thread2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A7C070-0C75-485E-B445-4C83015A6173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713957" y="2261924"/>
            <a:ext cx="9000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FADCB7-E813-4A86-B6D4-49D693DEEA16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6974884" y="2261923"/>
            <a:ext cx="111135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BF55C3-3E2D-4008-9C11-E3DCC99F31E0}"/>
              </a:ext>
            </a:extLst>
          </p:cNvPr>
          <p:cNvSpPr/>
          <p:nvPr/>
        </p:nvSpPr>
        <p:spPr>
          <a:xfrm>
            <a:off x="4828692" y="4753408"/>
            <a:ext cx="1631841" cy="581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Mutex:</a:t>
            </a:r>
            <a:br>
              <a:rPr lang="en-US" altLang="ko-KR" dirty="0"/>
            </a:br>
            <a:r>
              <a:rPr lang="en-US" altLang="ko-KR" dirty="0"/>
              <a:t>thread1</a:t>
            </a:r>
            <a:r>
              <a:rPr lang="ko-KR" altLang="en-US" dirty="0"/>
              <a:t>허용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97433F-C1B4-4A15-B756-B553416960C6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>
            <a:off x="4038600" y="4416476"/>
            <a:ext cx="790092" cy="62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E23E1F-D51C-4F6E-9C3C-2B657C8957F3}"/>
              </a:ext>
            </a:extLst>
          </p:cNvPr>
          <p:cNvCxnSpPr>
            <a:stCxn id="22" idx="0"/>
            <a:endCxn id="13" idx="2"/>
          </p:cNvCxnSpPr>
          <p:nvPr/>
        </p:nvCxnSpPr>
        <p:spPr>
          <a:xfrm flipV="1">
            <a:off x="5644613" y="4315892"/>
            <a:ext cx="0" cy="43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CDA731-6960-4F29-9919-AD733DA5D768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>
            <a:off x="6460533" y="4412608"/>
            <a:ext cx="700977" cy="6313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BCFD33-6385-4B0D-AF09-54F357DA4943}"/>
              </a:ext>
            </a:extLst>
          </p:cNvPr>
          <p:cNvSpPr txBox="1"/>
          <p:nvPr/>
        </p:nvSpPr>
        <p:spPr>
          <a:xfrm>
            <a:off x="6642800" y="4545615"/>
            <a:ext cx="70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차단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7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D598-1758-4F79-9C96-6946CC13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Thread mutex </a:t>
            </a:r>
            <a:r>
              <a:rPr lang="ko-KR" altLang="en-US" dirty="0"/>
              <a:t>활용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57B1-49E1-4494-B55F-39EA0344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thread</a:t>
            </a:r>
            <a:r>
              <a:rPr lang="ko-KR" altLang="en-US" dirty="0"/>
              <a:t>가 공유자원에 접근 하는 영역은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ED13B-1BDD-4BBB-B9D9-77551160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6F9FE-7EBC-45D5-BFAC-A32FBA1B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F8BE-E132-4774-801C-82FD61E4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Thread mutex </a:t>
            </a:r>
            <a:r>
              <a:rPr lang="ko-KR" altLang="en-US" dirty="0"/>
              <a:t>활용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5073-C884-4A4E-8771-FE03DB26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코드의 수정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2DDA5-7865-4260-822F-71F6DD02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D945F-BCD5-4957-9421-B695CF3D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20322-53FE-4F55-83C2-420EE7AEC2D3}"/>
              </a:ext>
            </a:extLst>
          </p:cNvPr>
          <p:cNvSpPr/>
          <p:nvPr/>
        </p:nvSpPr>
        <p:spPr>
          <a:xfrm>
            <a:off x="188562" y="2104993"/>
            <a:ext cx="5682712" cy="31700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beers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2000000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pthread_mutex_t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beers_lock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 PTHREAD_MUTEX_INITIALIZER; 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drink_lots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beers_lock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beers = beers -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beers_lock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l-NL" sz="1600" dirty="0"/>
              <a:t>printf("beer = %i\n",beers);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36DC1-7827-45EC-9271-89C27F5E7A68}"/>
              </a:ext>
            </a:extLst>
          </p:cNvPr>
          <p:cNvSpPr/>
          <p:nvPr/>
        </p:nvSpPr>
        <p:spPr>
          <a:xfrm>
            <a:off x="6096000" y="2065969"/>
            <a:ext cx="5682712" cy="31700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beers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2000000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pthread_mutex_t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beers_lock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 PTHREAD_MUTEX_INITIALIZER; 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drink_lots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beers_lock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endParaRPr lang="ko-KR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beers = beers -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beers_lock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nl-NL" sz="1600" dirty="0"/>
              <a:t>      printf("beer = %i\n",beers);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17810-E5A3-44C0-8FB7-F9A4CFD7CBA5}"/>
              </a:ext>
            </a:extLst>
          </p:cNvPr>
          <p:cNvSpPr txBox="1"/>
          <p:nvPr/>
        </p:nvSpPr>
        <p:spPr>
          <a:xfrm>
            <a:off x="3743486" y="5454479"/>
            <a:ext cx="425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슬라이드에 결과를 보고</a:t>
            </a:r>
            <a:endParaRPr lang="en-US" dirty="0"/>
          </a:p>
          <a:p>
            <a:r>
              <a:rPr lang="ko-KR" altLang="en-US" dirty="0"/>
              <a:t>코드를 실행하기 전 결과를 예측해 보자</a:t>
            </a:r>
            <a:r>
              <a:rPr lang="en-US" altLang="ko-KR" dirty="0"/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FCC46-476B-475E-B0FA-A1EA61468BF6}"/>
              </a:ext>
            </a:extLst>
          </p:cNvPr>
          <p:cNvSpPr txBox="1"/>
          <p:nvPr/>
        </p:nvSpPr>
        <p:spPr>
          <a:xfrm>
            <a:off x="309966" y="167381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C347B-D915-4397-93D5-163E075D87F5}"/>
              </a:ext>
            </a:extLst>
          </p:cNvPr>
          <p:cNvSpPr txBox="1"/>
          <p:nvPr/>
        </p:nvSpPr>
        <p:spPr>
          <a:xfrm>
            <a:off x="6096000" y="16712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code2</a:t>
            </a:r>
          </a:p>
        </p:txBody>
      </p:sp>
    </p:spTree>
    <p:extLst>
      <p:ext uri="{BB962C8B-B14F-4D97-AF65-F5344CB8AC3E}">
        <p14:creationId xmlns:p14="http://schemas.microsoft.com/office/powerpoint/2010/main" val="184125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24A6-8B83-42C7-808C-1F59D172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Thread mutex </a:t>
            </a:r>
            <a:r>
              <a:rPr lang="ko-KR" altLang="en-US" dirty="0"/>
              <a:t>활용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60CB3-F486-45D8-92BD-9686D2BC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85591-CD2B-43B2-BC41-A5FB34FE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8CB3F-EF85-44F5-A3ED-D1782519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4B9FC-58A6-44D3-BEDB-D8EB3326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58" y="1687161"/>
            <a:ext cx="4684765" cy="4376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E2E98-B1F0-4B47-830E-1FEE81E2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1654427"/>
            <a:ext cx="4761773" cy="4612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3DA531-5150-4397-B66D-64EA026FE58B}"/>
              </a:ext>
            </a:extLst>
          </p:cNvPr>
          <p:cNvSpPr txBox="1"/>
          <p:nvPr/>
        </p:nvSpPr>
        <p:spPr>
          <a:xfrm>
            <a:off x="6315558" y="1260630"/>
            <a:ext cx="18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결과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BF101-3B52-4DCF-93D6-78C00A442C69}"/>
              </a:ext>
            </a:extLst>
          </p:cNvPr>
          <p:cNvSpPr txBox="1"/>
          <p:nvPr/>
        </p:nvSpPr>
        <p:spPr>
          <a:xfrm>
            <a:off x="835968" y="1380095"/>
            <a:ext cx="18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결과 </a:t>
            </a:r>
            <a:r>
              <a:rPr lang="en-US" altLang="ko-KR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2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4851A4-DDF6-4B4C-AF2A-FA5D88DC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process, thread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37AB1A-73A1-4708-A6EA-BDE96319F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8C451-F07A-4DD2-AC1C-F299C833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08A1B-0885-48F7-9FA7-A7D0478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8724C-079E-41DE-9434-FBB0CC73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16" b="88986" l="2259" r="97027">
                        <a14:foregroundMark x1="3805" y1="46667" x2="3805" y2="46667"/>
                        <a14:foregroundMark x1="19620" y1="66667" x2="19620" y2="66667"/>
                        <a14:foregroundMark x1="34364" y1="51014" x2="34364" y2="51014"/>
                        <a14:foregroundMark x1="47206" y1="44058" x2="47206" y2="44058"/>
                        <a14:foregroundMark x1="73484" y1="47826" x2="73484" y2="47826"/>
                        <a14:foregroundMark x1="89180" y1="30725" x2="89180" y2="30725"/>
                        <a14:foregroundMark x1="96671" y1="43188" x2="96671" y2="43188"/>
                        <a14:foregroundMark x1="95600" y1="20000" x2="95600" y2="20000"/>
                        <a14:foregroundMark x1="88942" y1="8696" x2="88942" y2="8696"/>
                        <a14:foregroundMark x1="79429" y1="21739" x2="79429" y2="21739"/>
                        <a14:foregroundMark x1="89655" y1="51884" x2="89655" y2="51884"/>
                        <a14:foregroundMark x1="71463" y1="54783" x2="71463" y2="54783"/>
                        <a14:foregroundMark x1="65161" y1="56522" x2="65161" y2="56522"/>
                        <a14:foregroundMark x1="46492" y1="58551" x2="46492" y2="58551"/>
                        <a14:foregroundMark x1="47681" y1="34203" x2="47919" y2="64058"/>
                        <a14:foregroundMark x1="3448" y1="35362" x2="3448" y2="35362"/>
                        <a14:foregroundMark x1="3329" y1="62609" x2="3329" y2="62609"/>
                        <a14:foregroundMark x1="6659" y1="46377" x2="6659" y2="46377"/>
                        <a14:foregroundMark x1="11891" y1="45217" x2="11891" y2="45217"/>
                        <a14:foregroundMark x1="17717" y1="48696" x2="17717" y2="48696"/>
                        <a14:foregroundMark x1="22117" y1="72754" x2="22117" y2="72754"/>
                        <a14:foregroundMark x1="26873" y1="56812" x2="26873" y2="56812"/>
                        <a14:foregroundMark x1="36623" y1="38841" x2="36623" y2="38841"/>
                        <a14:foregroundMark x1="32105" y1="44348" x2="32105" y2="44348"/>
                        <a14:foregroundMark x1="40190" y1="62319" x2="40190" y2="62319"/>
                        <a14:foregroundMark x1="35791" y1="72464" x2="35791" y2="72464"/>
                        <a14:foregroundMark x1="33532" y1="69565" x2="33532" y2="69565"/>
                        <a14:foregroundMark x1="58383" y1="45797" x2="58383" y2="45797"/>
                        <a14:foregroundMark x1="64804" y1="46087" x2="64804" y2="46087"/>
                        <a14:foregroundMark x1="65279" y1="68986" x2="65279" y2="68986"/>
                        <a14:foregroundMark x1="72295" y1="46377" x2="72295" y2="46377"/>
                        <a14:foregroundMark x1="82759" y1="18841" x2="82759" y2="18841"/>
                        <a14:foregroundMark x1="89298" y1="8116" x2="89298" y2="8116"/>
                        <a14:foregroundMark x1="80618" y1="18841" x2="80618" y2="18841"/>
                        <a14:foregroundMark x1="96790" y1="18261" x2="96790" y2="18261"/>
                        <a14:foregroundMark x1="95838" y1="37391" x2="95838" y2="37391"/>
                        <a14:foregroundMark x1="96076" y1="17971" x2="96076" y2="17971"/>
                        <a14:foregroundMark x1="95482" y1="39130" x2="95482" y2="39130"/>
                        <a14:foregroundMark x1="94887" y1="42899" x2="94887" y2="42899"/>
                        <a14:foregroundMark x1="97146" y1="39420" x2="97146" y2="39420"/>
                        <a14:foregroundMark x1="95006" y1="43768" x2="95006" y2="43768"/>
                        <a14:foregroundMark x1="10820" y1="38841" x2="10820" y2="38841"/>
                        <a14:foregroundMark x1="11534" y1="55072" x2="11534" y2="55072"/>
                        <a14:foregroundMark x1="9631" y1="46087" x2="9631" y2="46087"/>
                        <a14:foregroundMark x1="4043" y1="44638" x2="4043" y2="44638"/>
                        <a14:foregroundMark x1="2259" y1="34203" x2="3329" y2="65507"/>
                        <a14:foregroundMark x1="11058" y1="35942" x2="12247" y2="63768"/>
                        <a14:foregroundMark x1="17955" y1="49565" x2="21284" y2="70435"/>
                        <a14:foregroundMark x1="22473" y1="70725" x2="26159" y2="70145"/>
                        <a14:foregroundMark x1="27348" y1="52174" x2="27348" y2="65217"/>
                        <a14:foregroundMark x1="26397" y1="45797" x2="26278" y2="53043"/>
                        <a14:foregroundMark x1="37693" y1="37681" x2="32224" y2="38551"/>
                        <a14:foregroundMark x1="32937" y1="44058" x2="41736" y2="64348"/>
                        <a14:foregroundMark x1="40547" y1="66087" x2="35672" y2="70435"/>
                        <a14:foregroundMark x1="46136" y1="63768" x2="49108" y2="69565"/>
                        <a14:foregroundMark x1="57907" y1="46957" x2="64566" y2="50435"/>
                        <a14:foregroundMark x1="64685" y1="53913" x2="64923" y2="67826"/>
                        <a14:foregroundMark x1="57432" y1="67536" x2="64447" y2="68116"/>
                        <a14:foregroundMark x1="57313" y1="66667" x2="57432" y2="57681"/>
                        <a14:foregroundMark x1="75981" y1="45217" x2="72295" y2="48116"/>
                        <a14:foregroundMark x1="71938" y1="49855" x2="71225" y2="66667"/>
                        <a14:foregroundMark x1="82521" y1="22029" x2="80737" y2="20290"/>
                        <a14:foregroundMark x1="81451" y1="16232" x2="82640" y2="205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319" y="2571504"/>
            <a:ext cx="3134268" cy="1285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169E6-24B8-4A5B-9BAC-D2DD396934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" t="77145" r="26189" b="1362"/>
          <a:stretch/>
        </p:blipFill>
        <p:spPr>
          <a:xfrm>
            <a:off x="417536" y="2571504"/>
            <a:ext cx="2556076" cy="307693"/>
          </a:xfrm>
          <a:prstGeom prst="rect">
            <a:avLst/>
          </a:prstGeom>
        </p:spPr>
      </p:pic>
      <p:pic>
        <p:nvPicPr>
          <p:cNvPr id="12" name="Picture 2" descr="Image result for robotics">
            <a:extLst>
              <a:ext uri="{FF2B5EF4-FFF2-40B4-BE49-F238E27FC236}">
                <a16:creationId xmlns:a16="http://schemas.microsoft.com/office/drawing/2014/main" id="{662BC7AC-4698-43E7-A138-81DEFCD7C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" r="4600"/>
          <a:stretch/>
        </p:blipFill>
        <p:spPr bwMode="auto">
          <a:xfrm>
            <a:off x="9903767" y="277915"/>
            <a:ext cx="2608926" cy="136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FC58955-4A5B-4E0D-B306-04F9965DC7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577" y="2407603"/>
            <a:ext cx="2422823" cy="228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2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936A-789B-4981-B916-BB821E6E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DF1C-57F4-4ABE-84BD-576ECCFB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System call: </a:t>
            </a:r>
          </a:p>
          <a:p>
            <a:pPr lvl="1"/>
            <a:r>
              <a:rPr lang="ko-KR" altLang="en-US" dirty="0"/>
              <a:t>운영체제의 커널 영역의 기능을 이용하여 사용자가 사용할 수 있도록 하는 것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프로세스가 하드웨어에 직접 접근하여 필요한 기능을 사용하게 하는 것</a:t>
            </a:r>
            <a:endParaRPr lang="en-US" dirty="0"/>
          </a:p>
          <a:p>
            <a:r>
              <a:rPr lang="en-US" dirty="0"/>
              <a:t>system()</a:t>
            </a:r>
          </a:p>
          <a:p>
            <a:pPr lvl="1"/>
            <a:r>
              <a:rPr lang="ko-KR" altLang="en-US" dirty="0"/>
              <a:t>시스템 </a:t>
            </a:r>
            <a:r>
              <a:rPr lang="en-US" altLang="ko-KR" dirty="0"/>
              <a:t>API</a:t>
            </a:r>
            <a:r>
              <a:rPr lang="ko-KR" altLang="en-US" dirty="0"/>
              <a:t>를 호출하기 위한 함수</a:t>
            </a:r>
            <a:endParaRPr lang="en-US" altLang="ko-KR" dirty="0"/>
          </a:p>
          <a:p>
            <a:pPr lvl="1"/>
            <a:r>
              <a:rPr lang="en-US" dirty="0" err="1"/>
              <a:t>stdlib.h</a:t>
            </a:r>
            <a:r>
              <a:rPr lang="ko-KR" altLang="en-US" dirty="0"/>
              <a:t>에 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자식 프로세스를 생성</a:t>
            </a:r>
            <a:endParaRPr lang="en-US" altLang="ko-KR" dirty="0"/>
          </a:p>
          <a:p>
            <a:pPr lvl="1"/>
            <a:r>
              <a:rPr lang="ko-KR" altLang="en-US" dirty="0"/>
              <a:t>문자열 하나를 인자로 받아 터미널에서 명령을 입력하는 것처럼 실행</a:t>
            </a:r>
            <a:endParaRPr lang="en-US" altLang="ko-KR" dirty="0"/>
          </a:p>
          <a:p>
            <a:pPr lvl="1"/>
            <a:r>
              <a:rPr lang="en-US" altLang="ko-KR" dirty="0"/>
              <a:t>system() </a:t>
            </a:r>
            <a:r>
              <a:rPr lang="ko-KR" altLang="en-US" dirty="0"/>
              <a:t>함수는 프로그램 내부에서 다른 프로그램을 실행할 수 있음</a:t>
            </a:r>
            <a:endParaRPr lang="en-US" altLang="ko-K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01044-3938-4B44-968D-D1972B05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DA66-D41B-45B0-B6D6-B0B7CC6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9EB05-3FE7-4669-B4CC-2D203F573BCE}"/>
              </a:ext>
            </a:extLst>
          </p:cNvPr>
          <p:cNvSpPr txBox="1"/>
          <p:nvPr/>
        </p:nvSpPr>
        <p:spPr>
          <a:xfrm>
            <a:off x="2765629" y="3998636"/>
            <a:ext cx="431175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int system(const char </a:t>
            </a:r>
            <a:r>
              <a:rPr lang="en-US" sz="2400" dirty="0">
                <a:solidFill>
                  <a:srgbClr val="FF0000"/>
                </a:solidFill>
              </a:rPr>
              <a:t>*string</a:t>
            </a:r>
            <a:r>
              <a:rPr lang="en-US" sz="2400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EF9AC-B86B-4F6B-B435-437C09BF9240}"/>
              </a:ext>
            </a:extLst>
          </p:cNvPr>
          <p:cNvSpPr txBox="1"/>
          <p:nvPr/>
        </p:nvSpPr>
        <p:spPr>
          <a:xfrm>
            <a:off x="3364596" y="5798145"/>
            <a:ext cx="504444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system(“</a:t>
            </a:r>
            <a:r>
              <a:rPr lang="en-US" dirty="0" err="1"/>
              <a:t>dir</a:t>
            </a:r>
            <a:r>
              <a:rPr lang="en-US" dirty="0"/>
              <a:t> d:”);</a:t>
            </a:r>
          </a:p>
          <a:p>
            <a:endParaRPr lang="en-US" dirty="0"/>
          </a:p>
          <a:p>
            <a:r>
              <a:rPr lang="en-US" dirty="0"/>
              <a:t>system(“say ‘end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line’”);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0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3938-1695-4EC6-9555-42A70B4E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System()</a:t>
            </a:r>
            <a:r>
              <a:rPr lang="ko-KR" altLang="en-US" dirty="0"/>
              <a:t>함수 활용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187D-50F5-45BB-A564-8DFA2674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A0BAF-5A45-48C2-940E-FA5992C2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5DBF6-EFE3-40A2-88A4-2ED59DDE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FC556-DC9B-4BBD-B594-D94670D15844}"/>
              </a:ext>
            </a:extLst>
          </p:cNvPr>
          <p:cNvSpPr/>
          <p:nvPr/>
        </p:nvSpPr>
        <p:spPr>
          <a:xfrm>
            <a:off x="36676" y="1048308"/>
            <a:ext cx="4601364" cy="535531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time.h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removechr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*str,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(;*str!=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;str++){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(*str==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(str,str+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str--;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*now(){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time_t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time (&amp;t);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asctime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localtime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(&amp;t));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F258BE-A638-45BD-885B-41E355723384}"/>
              </a:ext>
            </a:extLst>
          </p:cNvPr>
          <p:cNvSpPr/>
          <p:nvPr/>
        </p:nvSpPr>
        <p:spPr>
          <a:xfrm>
            <a:off x="4683760" y="1039976"/>
            <a:ext cx="7508240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comment[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(comment,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,stdin);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"echo %s %s &gt;&gt; reports.log"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comment,now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removechr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system(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330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81336E-D22B-4D78-B1E1-214363B2A8F3}"/>
              </a:ext>
            </a:extLst>
          </p:cNvPr>
          <p:cNvSpPr/>
          <p:nvPr/>
        </p:nvSpPr>
        <p:spPr>
          <a:xfrm>
            <a:off x="8356600" y="3830320"/>
            <a:ext cx="3647440" cy="2291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Operating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5936A-789B-4981-B916-BB821E6E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와 </a:t>
            </a:r>
            <a:r>
              <a:rPr lang="en-US" altLang="ko-KR" dirty="0"/>
              <a:t>thread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DF1C-57F4-4ABE-84BD-576ECCFB5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680" y="1293735"/>
            <a:ext cx="8112760" cy="494926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process</a:t>
            </a:r>
          </a:p>
          <a:p>
            <a:pPr marL="457200" lvl="1" indent="0">
              <a:buNone/>
            </a:pPr>
            <a:r>
              <a:rPr lang="ko-KR" altLang="en-US" dirty="0"/>
              <a:t>운영체제로부터 </a:t>
            </a:r>
            <a:r>
              <a:rPr lang="ko-KR" altLang="en-US" dirty="0">
                <a:solidFill>
                  <a:srgbClr val="FF0000"/>
                </a:solidFill>
              </a:rPr>
              <a:t>시스템 자원을 할당 받는 작업의 단위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기본 프로그램 실행 단위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하나 또는 여러 개의 </a:t>
            </a:r>
            <a:r>
              <a:rPr lang="en-US" altLang="ko-KR" dirty="0">
                <a:solidFill>
                  <a:srgbClr val="FF0000"/>
                </a:solidFill>
              </a:rPr>
              <a:t>thread</a:t>
            </a:r>
            <a:r>
              <a:rPr lang="ko-KR" altLang="en-US" dirty="0">
                <a:solidFill>
                  <a:srgbClr val="FF0000"/>
                </a:solidFill>
              </a:rPr>
              <a:t>를 가짐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메모리에</a:t>
            </a:r>
            <a:r>
              <a:rPr lang="en-US" altLang="ko-KR" dirty="0"/>
              <a:t> </a:t>
            </a:r>
            <a:r>
              <a:rPr lang="ko-KR" altLang="en-US" dirty="0"/>
              <a:t>올라와 실행되고 있는 프로그램의 인스턴스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프로세스는 각각 독립 된 메모리 영역을 할당 받음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메모리영역 구성</a:t>
            </a:r>
            <a:r>
              <a:rPr lang="en-US" altLang="ko-KR" dirty="0"/>
              <a:t>: code, data, stack, heap</a:t>
            </a:r>
          </a:p>
          <a:p>
            <a:pPr marL="1371600" lvl="3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Stack: </a:t>
            </a:r>
            <a:r>
              <a:rPr lang="ko-KR" altLang="en-US" dirty="0">
                <a:solidFill>
                  <a:srgbClr val="FF0000"/>
                </a:solidFill>
              </a:rPr>
              <a:t>임시 데이터를 저장하는 공간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파라미터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지역변수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1371600" lvl="3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Heap: </a:t>
            </a:r>
            <a:r>
              <a:rPr lang="ko-KR" altLang="en-US" dirty="0">
                <a:solidFill>
                  <a:srgbClr val="FF0000"/>
                </a:solidFill>
              </a:rPr>
              <a:t>동적 메모리 할당 공간</a:t>
            </a:r>
            <a:endParaRPr lang="en-US" altLang="ko-KR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Data: </a:t>
            </a:r>
            <a:r>
              <a:rPr lang="ko-KR" altLang="en-US" dirty="0">
                <a:solidFill>
                  <a:srgbClr val="FF0000"/>
                </a:solidFill>
              </a:rPr>
              <a:t>전역변수</a:t>
            </a:r>
            <a:r>
              <a:rPr lang="en-US" altLang="ko-KR" dirty="0">
                <a:solidFill>
                  <a:srgbClr val="FF0000"/>
                </a:solidFill>
              </a:rPr>
              <a:t>, static </a:t>
            </a:r>
            <a:r>
              <a:rPr lang="ko-KR" altLang="en-US" dirty="0">
                <a:solidFill>
                  <a:srgbClr val="FF0000"/>
                </a:solidFill>
              </a:rPr>
              <a:t>변수 할당 공간</a:t>
            </a:r>
            <a:endParaRPr lang="en-US" altLang="ko-KR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Text: </a:t>
            </a:r>
            <a:r>
              <a:rPr lang="ko-KR" altLang="en-US" dirty="0">
                <a:solidFill>
                  <a:srgbClr val="FF0000"/>
                </a:solidFill>
              </a:rPr>
              <a:t>프로그램코드 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01044-3938-4B44-968D-D1972B05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DA66-D41B-45B0-B6D6-B0B7CC6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431" y="4193730"/>
            <a:ext cx="566239" cy="365125"/>
          </a:xfrm>
        </p:spPr>
        <p:txBody>
          <a:bodyPr/>
          <a:lstStyle/>
          <a:p>
            <a:fld id="{D44D71D4-CC00-41AD-B74E-42A854D5D1AD}" type="slidenum">
              <a:rPr lang="en-US" smtClean="0"/>
              <a:t>5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7C76D5-5904-4371-8BD4-3296A9C4C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0960" y="365125"/>
            <a:ext cx="2865120" cy="2705947"/>
          </a:xfrm>
          <a:prstGeom prst="rect">
            <a:avLst/>
          </a:prstGeom>
        </p:spPr>
      </p:pic>
      <p:pic>
        <p:nvPicPr>
          <p:cNvPr id="1026" name="Picture 2" descr="Process Components">
            <a:extLst>
              <a:ext uri="{FF2B5EF4-FFF2-40B4-BE49-F238E27FC236}">
                <a16:creationId xmlns:a16="http://schemas.microsoft.com/office/drawing/2014/main" id="{2528AAF7-95BE-4257-9A24-DB8738408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418" y="4406872"/>
            <a:ext cx="1165075" cy="15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9915F5-5280-4D70-B9A7-7A3BD4C9CAD4}"/>
              </a:ext>
            </a:extLst>
          </p:cNvPr>
          <p:cNvSpPr txBox="1"/>
          <p:nvPr/>
        </p:nvSpPr>
        <p:spPr>
          <a:xfrm>
            <a:off x="9246470" y="3360632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</a:t>
            </a:r>
            <a:r>
              <a:rPr lang="ko-KR" altLang="en-US" dirty="0"/>
              <a:t>메모리 영역</a:t>
            </a:r>
            <a:endParaRPr lang="en-US" dirty="0"/>
          </a:p>
        </p:txBody>
      </p:sp>
      <p:pic>
        <p:nvPicPr>
          <p:cNvPr id="15" name="Picture 2" descr="Process Components">
            <a:extLst>
              <a:ext uri="{FF2B5EF4-FFF2-40B4-BE49-F238E27FC236}">
                <a16:creationId xmlns:a16="http://schemas.microsoft.com/office/drawing/2014/main" id="{7C84B893-537C-4EC6-96E9-9511F4359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782" y="4406872"/>
            <a:ext cx="1165075" cy="15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rocess Components">
            <a:extLst>
              <a:ext uri="{FF2B5EF4-FFF2-40B4-BE49-F238E27FC236}">
                <a16:creationId xmlns:a16="http://schemas.microsoft.com/office/drawing/2014/main" id="{8F45562F-0191-4DE0-8700-2C297307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911" y="4406872"/>
            <a:ext cx="1165075" cy="15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D27942-2F0B-45B9-B058-74E42A2F92F5}"/>
              </a:ext>
            </a:extLst>
          </p:cNvPr>
          <p:cNvSpPr txBox="1"/>
          <p:nvPr/>
        </p:nvSpPr>
        <p:spPr>
          <a:xfrm>
            <a:off x="8356600" y="4131380"/>
            <a:ext cx="130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process_pid</a:t>
            </a:r>
            <a:r>
              <a:rPr lang="en-US" sz="1400" dirty="0"/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D0CBF-23B4-43AC-A728-652BDC353697}"/>
              </a:ext>
            </a:extLst>
          </p:cNvPr>
          <p:cNvSpPr txBox="1"/>
          <p:nvPr/>
        </p:nvSpPr>
        <p:spPr>
          <a:xfrm>
            <a:off x="9575076" y="4125142"/>
            <a:ext cx="130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process_pid</a:t>
            </a:r>
            <a:r>
              <a:rPr lang="en-US" sz="1400" dirty="0"/>
              <a:t>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69DBD-1824-4722-8A8C-A97ABD5C9528}"/>
              </a:ext>
            </a:extLst>
          </p:cNvPr>
          <p:cNvSpPr txBox="1"/>
          <p:nvPr/>
        </p:nvSpPr>
        <p:spPr>
          <a:xfrm>
            <a:off x="10793552" y="4118904"/>
            <a:ext cx="130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process_pid</a:t>
            </a:r>
            <a:r>
              <a:rPr lang="en-US" sz="14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44916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936A-789B-4981-B916-BB821E6E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Process</a:t>
            </a:r>
            <a:r>
              <a:rPr lang="ko-KR" altLang="en-US" dirty="0"/>
              <a:t>와 </a:t>
            </a:r>
            <a:r>
              <a:rPr lang="en-US" altLang="ko-KR" dirty="0"/>
              <a:t>thread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E8DC89-36AE-46CA-8C98-D9D75546D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160" y="1227694"/>
            <a:ext cx="7458552" cy="5183265"/>
          </a:xfrm>
        </p:spPr>
        <p:txBody>
          <a:bodyPr>
            <a:normAutofit/>
          </a:bodyPr>
          <a:lstStyle/>
          <a:p>
            <a:r>
              <a:rPr lang="en-US" dirty="0"/>
              <a:t>thread</a:t>
            </a:r>
          </a:p>
          <a:p>
            <a:pPr marL="457200" lvl="1" indent="0">
              <a:buNone/>
            </a:pPr>
            <a:r>
              <a:rPr lang="en-US" altLang="ko-KR" dirty="0"/>
              <a:t>Process</a:t>
            </a:r>
            <a:r>
              <a:rPr lang="ko-KR" altLang="en-US" dirty="0"/>
              <a:t> 내부에서 </a:t>
            </a:r>
            <a:r>
              <a:rPr lang="ko-KR" altLang="en-US" dirty="0">
                <a:solidFill>
                  <a:srgbClr val="FF0000"/>
                </a:solidFill>
              </a:rPr>
              <a:t>실행되는 흐름의 단위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ko-KR" altLang="en-US" dirty="0"/>
              <a:t>하나의 </a:t>
            </a:r>
            <a:r>
              <a:rPr lang="en-US" altLang="ko-KR" dirty="0"/>
              <a:t>process</a:t>
            </a:r>
            <a:r>
              <a:rPr lang="ko-KR" altLang="en-US" dirty="0"/>
              <a:t>는 최소 하나의 </a:t>
            </a:r>
            <a:r>
              <a:rPr lang="en-US" altLang="ko-KR" dirty="0"/>
              <a:t>thread</a:t>
            </a:r>
            <a:r>
              <a:rPr lang="ko-KR" altLang="en-US" dirty="0"/>
              <a:t>를 가짐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Process</a:t>
            </a:r>
            <a:r>
              <a:rPr lang="ko-KR" altLang="en-US" dirty="0"/>
              <a:t>가 할당 받은 자원을 이용하는 실행의 단위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process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code, data, heap </a:t>
            </a:r>
            <a:r>
              <a:rPr lang="ko-KR" altLang="en-US" dirty="0">
                <a:solidFill>
                  <a:srgbClr val="FF0000"/>
                </a:solidFill>
              </a:rPr>
              <a:t>영역은 공유하나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                stack</a:t>
            </a:r>
            <a:r>
              <a:rPr lang="ko-KR" altLang="en-US" dirty="0">
                <a:solidFill>
                  <a:srgbClr val="FF0000"/>
                </a:solidFill>
              </a:rPr>
              <a:t>영역은 공유하지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장점</a:t>
            </a:r>
            <a:r>
              <a:rPr lang="en-US" altLang="ko-KR" dirty="0"/>
              <a:t>: process</a:t>
            </a:r>
            <a:r>
              <a:rPr lang="ko-KR" altLang="en-US" dirty="0"/>
              <a:t>간의 통신보다 </a:t>
            </a:r>
            <a:r>
              <a:rPr lang="en-US" altLang="ko-KR" dirty="0"/>
              <a:t>thread</a:t>
            </a:r>
            <a:r>
              <a:rPr lang="ko-KR" altLang="en-US" dirty="0"/>
              <a:t>간의 통신이 간단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           시스템의 자원 소모가 </a:t>
            </a:r>
            <a:r>
              <a:rPr lang="ko-KR" altLang="en-US" dirty="0" err="1"/>
              <a:t>줄어듬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           전체적인 응답시간의 단축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프로그램 설계 난이도 상승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디버깅의 어려움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01044-3938-4B44-968D-D1972B05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Hustar</a:t>
            </a:r>
            <a:r>
              <a:rPr lang="ko-KR" altLang="en-US" dirty="0"/>
              <a:t>로봇아카데미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DA66-D41B-45B0-B6D6-B0B7CC6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6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7C76D5-5904-4371-8BD4-3296A9C4C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8292" y="842860"/>
            <a:ext cx="2422823" cy="22882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4014BEE-FFA5-4E59-8D3C-EF3FB6FBC1BF}"/>
              </a:ext>
            </a:extLst>
          </p:cNvPr>
          <p:cNvSpPr/>
          <p:nvPr/>
        </p:nvSpPr>
        <p:spPr>
          <a:xfrm>
            <a:off x="8387080" y="3429000"/>
            <a:ext cx="3631710" cy="202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Process_pid1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AAE7E2-4348-4D24-BF6F-6F0596766094}"/>
              </a:ext>
            </a:extLst>
          </p:cNvPr>
          <p:cNvSpPr/>
          <p:nvPr/>
        </p:nvSpPr>
        <p:spPr>
          <a:xfrm>
            <a:off x="8660285" y="3876834"/>
            <a:ext cx="878840" cy="279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CF201F-5D25-4C69-8D82-848448ED460D}"/>
              </a:ext>
            </a:extLst>
          </p:cNvPr>
          <p:cNvSpPr/>
          <p:nvPr/>
        </p:nvSpPr>
        <p:spPr>
          <a:xfrm>
            <a:off x="9763515" y="3876834"/>
            <a:ext cx="878840" cy="279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55EE3C-C977-4832-9B81-6F89BAACD581}"/>
              </a:ext>
            </a:extLst>
          </p:cNvPr>
          <p:cNvSpPr/>
          <p:nvPr/>
        </p:nvSpPr>
        <p:spPr>
          <a:xfrm>
            <a:off x="10866745" y="3876834"/>
            <a:ext cx="878840" cy="279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A3BFE7-4DCE-47F4-ADFA-DD6592ECE924}"/>
              </a:ext>
            </a:extLst>
          </p:cNvPr>
          <p:cNvSpPr/>
          <p:nvPr/>
        </p:nvSpPr>
        <p:spPr>
          <a:xfrm>
            <a:off x="8660285" y="4358640"/>
            <a:ext cx="1427480" cy="904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Thead_id1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917BF0-31CB-4A37-B5B8-CCCCE1148489}"/>
              </a:ext>
            </a:extLst>
          </p:cNvPr>
          <p:cNvSpPr/>
          <p:nvPr/>
        </p:nvSpPr>
        <p:spPr>
          <a:xfrm>
            <a:off x="10371133" y="4358640"/>
            <a:ext cx="1427480" cy="9042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Thead_id2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2233B8-F70A-4228-975B-3EBF237D1C2D}"/>
              </a:ext>
            </a:extLst>
          </p:cNvPr>
          <p:cNvSpPr/>
          <p:nvPr/>
        </p:nvSpPr>
        <p:spPr>
          <a:xfrm>
            <a:off x="8934605" y="4847114"/>
            <a:ext cx="878840" cy="279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FF5B18-A8D6-4D03-B276-F17AE1A5E069}"/>
              </a:ext>
            </a:extLst>
          </p:cNvPr>
          <p:cNvSpPr/>
          <p:nvPr/>
        </p:nvSpPr>
        <p:spPr>
          <a:xfrm>
            <a:off x="10645453" y="4847114"/>
            <a:ext cx="878840" cy="2794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19100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44C62F-C65E-44C7-85A7-2C358363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Fork()</a:t>
            </a:r>
            <a:r>
              <a:rPr lang="ko-KR" altLang="en-US" dirty="0"/>
              <a:t>함수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12DB8F-9C00-40AC-AC0C-C157CE06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4447"/>
            <a:ext cx="11236471" cy="505251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Fork()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헤더파일</a:t>
            </a:r>
            <a:r>
              <a:rPr lang="en-US" altLang="ko-KR" dirty="0"/>
              <a:t>: </a:t>
            </a:r>
            <a:r>
              <a:rPr lang="en-US" altLang="ko-KR" dirty="0" err="1"/>
              <a:t>unistd.h</a:t>
            </a:r>
            <a:endParaRPr lang="en-US" altLang="ko-KR" dirty="0"/>
          </a:p>
          <a:p>
            <a:pPr lvl="1"/>
            <a:r>
              <a:rPr lang="ko-KR" altLang="en-US" dirty="0"/>
              <a:t>자료형</a:t>
            </a:r>
            <a:r>
              <a:rPr lang="en-US" altLang="ko-KR" dirty="0"/>
              <a:t>: </a:t>
            </a:r>
            <a:r>
              <a:rPr lang="en-US" altLang="ko-KR" dirty="0" err="1"/>
              <a:t>pid_t</a:t>
            </a:r>
            <a:endParaRPr lang="en-US" altLang="ko-KR" dirty="0"/>
          </a:p>
          <a:p>
            <a:pPr lvl="1"/>
            <a:r>
              <a:rPr lang="en-US" altLang="ko-KR" dirty="0"/>
              <a:t>System </a:t>
            </a:r>
            <a:r>
              <a:rPr lang="ko-KR" altLang="en-US" dirty="0"/>
              <a:t>호출 함수</a:t>
            </a:r>
            <a:endParaRPr lang="en-US" altLang="ko-KR" dirty="0"/>
          </a:p>
          <a:p>
            <a:pPr lvl="1"/>
            <a:r>
              <a:rPr lang="en-US" altLang="ko-KR" dirty="0"/>
              <a:t>process</a:t>
            </a:r>
            <a:r>
              <a:rPr lang="ko-KR" altLang="en-US" dirty="0"/>
              <a:t>를 생성</a:t>
            </a:r>
            <a:r>
              <a:rPr lang="en-US" altLang="ko-KR" dirty="0"/>
              <a:t>(</a:t>
            </a:r>
            <a:r>
              <a:rPr lang="ko-KR" altLang="en-US" dirty="0"/>
              <a:t>복제</a:t>
            </a:r>
            <a:r>
              <a:rPr lang="en-US" altLang="ko-KR" dirty="0"/>
              <a:t>)</a:t>
            </a:r>
            <a:r>
              <a:rPr lang="ko-KR" altLang="en-US" dirty="0"/>
              <a:t>하기 위해 사용</a:t>
            </a:r>
            <a:endParaRPr lang="en-US" altLang="ko-KR" dirty="0"/>
          </a:p>
          <a:p>
            <a:pPr lvl="2"/>
            <a:r>
              <a:rPr lang="ko-KR" altLang="en-US" dirty="0"/>
              <a:t>원본</a:t>
            </a:r>
            <a:r>
              <a:rPr lang="en-US" altLang="ko-KR" dirty="0"/>
              <a:t> process</a:t>
            </a:r>
            <a:r>
              <a:rPr lang="ko-KR" altLang="en-US" dirty="0"/>
              <a:t>는 부모</a:t>
            </a:r>
            <a:r>
              <a:rPr lang="en-US" altLang="ko-KR" dirty="0"/>
              <a:t>(parent) process</a:t>
            </a:r>
          </a:p>
          <a:p>
            <a:pPr lvl="2"/>
            <a:r>
              <a:rPr lang="ko-KR" altLang="en-US" dirty="0"/>
              <a:t>새로 생성</a:t>
            </a:r>
            <a:r>
              <a:rPr lang="en-US" altLang="ko-KR" dirty="0"/>
              <a:t>(</a:t>
            </a:r>
            <a:r>
              <a:rPr lang="ko-KR" altLang="en-US" dirty="0"/>
              <a:t>복제</a:t>
            </a:r>
            <a:r>
              <a:rPr lang="en-US" altLang="ko-KR" dirty="0"/>
              <a:t>)</a:t>
            </a:r>
            <a:r>
              <a:rPr lang="ko-KR" altLang="en-US" dirty="0"/>
              <a:t>된 </a:t>
            </a:r>
            <a:r>
              <a:rPr lang="en-US" altLang="ko-KR" dirty="0"/>
              <a:t>process</a:t>
            </a:r>
            <a:r>
              <a:rPr lang="ko-KR" altLang="en-US" dirty="0"/>
              <a:t>는 자식</a:t>
            </a:r>
            <a:r>
              <a:rPr lang="en-US" altLang="ko-KR" dirty="0"/>
              <a:t>(child) process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555555"/>
                </a:solidFill>
                <a:latin typeface="Tahoma" panose="020B0604030504040204" pitchFamily="34" charset="0"/>
              </a:rPr>
              <a:t>return:</a:t>
            </a:r>
            <a:r>
              <a:rPr lang="ko-KR" altLang="en-US" dirty="0">
                <a:solidFill>
                  <a:srgbClr val="555555"/>
                </a:solidFill>
                <a:latin typeface="Tahoma" panose="020B0604030504040204" pitchFamily="34" charset="0"/>
              </a:rPr>
              <a:t>부모에게는 새로 생성된 자식 프로세스 </a:t>
            </a:r>
            <a:r>
              <a:rPr lang="en-US" altLang="ko-KR" dirty="0">
                <a:solidFill>
                  <a:srgbClr val="555555"/>
                </a:solidFill>
                <a:latin typeface="Tahoma" panose="020B0604030504040204" pitchFamily="34" charset="0"/>
              </a:rPr>
              <a:t>PID</a:t>
            </a:r>
            <a:r>
              <a:rPr lang="ko-KR" altLang="en-US" dirty="0">
                <a:solidFill>
                  <a:srgbClr val="555555"/>
                </a:solidFill>
                <a:latin typeface="Tahoma" panose="020B0604030504040204" pitchFamily="34" charset="0"/>
              </a:rPr>
              <a:t>가 반환되며</a:t>
            </a:r>
            <a:r>
              <a:rPr lang="en-US" altLang="ko-KR" dirty="0">
                <a:solidFill>
                  <a:srgbClr val="555555"/>
                </a:solidFill>
                <a:latin typeface="Tahoma" panose="020B0604030504040204" pitchFamily="34" charset="0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Tahoma" panose="020B0604030504040204" pitchFamily="34" charset="0"/>
              </a:rPr>
              <a:t>자식 프로세스에는 </a:t>
            </a:r>
            <a:r>
              <a:rPr lang="en-US" altLang="ko-KR" dirty="0">
                <a:solidFill>
                  <a:srgbClr val="555555"/>
                </a:solidFill>
                <a:latin typeface="Tahoma" panose="020B0604030504040204" pitchFamily="34" charset="0"/>
              </a:rPr>
              <a:t>0</a:t>
            </a:r>
            <a:r>
              <a:rPr lang="ko-KR" altLang="en-US" dirty="0">
                <a:solidFill>
                  <a:srgbClr val="555555"/>
                </a:solidFill>
                <a:latin typeface="Tahoma" panose="020B0604030504040204" pitchFamily="34" charset="0"/>
              </a:rPr>
              <a:t>이 </a:t>
            </a:r>
            <a:r>
              <a:rPr lang="en-US" altLang="ko-KR" dirty="0">
                <a:solidFill>
                  <a:srgbClr val="555555"/>
                </a:solidFill>
                <a:latin typeface="Tahoma" panose="020B0604030504040204" pitchFamily="34" charset="0"/>
              </a:rPr>
              <a:t>	</a:t>
            </a:r>
            <a:r>
              <a:rPr lang="ko-KR" altLang="en-US" dirty="0">
                <a:solidFill>
                  <a:srgbClr val="555555"/>
                </a:solidFill>
                <a:latin typeface="Tahoma" panose="020B0604030504040204" pitchFamily="34" charset="0"/>
              </a:rPr>
              <a:t>반환</a:t>
            </a:r>
            <a:endParaRPr lang="en-US" altLang="ko-KR" dirty="0">
              <a:solidFill>
                <a:srgbClr val="555555"/>
              </a:solidFill>
              <a:latin typeface="Tahoma" panose="020B0604030504040204" pitchFamily="34" charset="0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555555"/>
                </a:solidFill>
                <a:latin typeface="Tahoma" panose="020B0604030504040204" pitchFamily="34" charset="0"/>
              </a:rPr>
              <a:t>           </a:t>
            </a:r>
            <a:r>
              <a:rPr lang="ko-KR" altLang="en-US" dirty="0">
                <a:solidFill>
                  <a:srgbClr val="555555"/>
                </a:solidFill>
                <a:latin typeface="Tahoma" panose="020B0604030504040204" pitchFamily="34" charset="0"/>
              </a:rPr>
              <a:t>실행에 실패하면 </a:t>
            </a:r>
            <a:r>
              <a:rPr lang="en-US" altLang="ko-KR" dirty="0">
                <a:solidFill>
                  <a:srgbClr val="555555"/>
                </a:solidFill>
                <a:latin typeface="Tahoma" panose="020B0604030504040204" pitchFamily="34" charset="0"/>
              </a:rPr>
              <a:t>-1 </a:t>
            </a:r>
            <a:r>
              <a:rPr lang="ko-KR" altLang="en-US" dirty="0">
                <a:solidFill>
                  <a:srgbClr val="555555"/>
                </a:solidFill>
                <a:latin typeface="Tahoma" panose="020B0604030504040204" pitchFamily="34" charset="0"/>
              </a:rPr>
              <a:t>을 반환</a:t>
            </a:r>
            <a:endParaRPr lang="en-US" altLang="ko-KR" dirty="0">
              <a:solidFill>
                <a:srgbClr val="555555"/>
              </a:solidFill>
              <a:latin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멀티 프로세서 환경에서 병렬 프로그램 제작</a:t>
            </a:r>
            <a:endParaRPr lang="en-US" altLang="ko-KR" dirty="0"/>
          </a:p>
          <a:p>
            <a:pPr lvl="2"/>
            <a:r>
              <a:rPr lang="en-US" altLang="ko-KR" dirty="0"/>
              <a:t>Exec() family</a:t>
            </a:r>
            <a:r>
              <a:rPr lang="ko-KR" altLang="en-US" dirty="0"/>
              <a:t>를 이용하여 새로운 프로그램을 실행하기 위한 경우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8F24C-3296-43ED-8970-FBABE58D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7D65F-AFFA-49FA-BF1A-AF2E011A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AF296-7D26-4D41-AA2C-AB67685A4E18}"/>
              </a:ext>
            </a:extLst>
          </p:cNvPr>
          <p:cNvSpPr txBox="1"/>
          <p:nvPr/>
        </p:nvSpPr>
        <p:spPr>
          <a:xfrm>
            <a:off x="8757920" y="1048308"/>
            <a:ext cx="292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*Window</a:t>
            </a:r>
            <a:r>
              <a:rPr lang="ko-KR" altLang="en-US" dirty="0">
                <a:solidFill>
                  <a:srgbClr val="0070C0"/>
                </a:solidFill>
              </a:rPr>
              <a:t>에서는 </a:t>
            </a:r>
            <a:r>
              <a:rPr lang="en-US" altLang="ko-KR" dirty="0">
                <a:solidFill>
                  <a:srgbClr val="0070C0"/>
                </a:solidFill>
              </a:rPr>
              <a:t>fork()</a:t>
            </a:r>
            <a:r>
              <a:rPr lang="ko-KR" altLang="en-US" dirty="0">
                <a:solidFill>
                  <a:srgbClr val="0070C0"/>
                </a:solidFill>
              </a:rPr>
              <a:t>함수를 사용할 수 없음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대신 </a:t>
            </a:r>
            <a:r>
              <a:rPr lang="en-US" dirty="0" err="1"/>
              <a:t>CreateProcess</a:t>
            </a:r>
            <a:r>
              <a:rPr lang="en-US" dirty="0"/>
              <a:t>(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B50A9-B1E3-4D48-BBBD-988161DF46E5}"/>
              </a:ext>
            </a:extLst>
          </p:cNvPr>
          <p:cNvSpPr/>
          <p:nvPr/>
        </p:nvSpPr>
        <p:spPr>
          <a:xfrm>
            <a:off x="2308860" y="1412165"/>
            <a:ext cx="497840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Ubuntu Condensed"/>
              </a:rPr>
              <a:t>pid_t</a:t>
            </a:r>
            <a:r>
              <a:rPr lang="ko-KR" alt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>
                <a:solidFill>
                  <a:srgbClr val="6F42C1"/>
                </a:solidFill>
                <a:latin typeface="SFMono-Regular"/>
              </a:rPr>
              <a:t>fork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void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); // return value is child process 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7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8348-5E33-4774-8A47-8A7468B0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fork() </a:t>
            </a:r>
            <a:r>
              <a:rPr lang="ko-KR" altLang="en-US" dirty="0"/>
              <a:t>관련 함수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918D1-5FB3-4534-B910-038DF9C3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53F99-F6B2-47C1-B695-B4261CBE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315B17-2E25-4173-AC09-4660683D9064}"/>
              </a:ext>
            </a:extLst>
          </p:cNvPr>
          <p:cNvSpPr txBox="1"/>
          <p:nvPr/>
        </p:nvSpPr>
        <p:spPr>
          <a:xfrm>
            <a:off x="920041" y="1107247"/>
            <a:ext cx="868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 </a:t>
            </a:r>
            <a:r>
              <a:rPr lang="ko-KR" altLang="en-US" dirty="0"/>
              <a:t>동기화</a:t>
            </a:r>
            <a:r>
              <a:rPr lang="en-US" altLang="ko-KR" dirty="0"/>
              <a:t>(</a:t>
            </a:r>
            <a:r>
              <a:rPr lang="ko-KR" altLang="en-US" dirty="0"/>
              <a:t>자식 </a:t>
            </a:r>
            <a:r>
              <a:rPr lang="en-US" altLang="ko-KR" dirty="0"/>
              <a:t>process</a:t>
            </a:r>
            <a:r>
              <a:rPr lang="ko-KR" altLang="en-US" dirty="0"/>
              <a:t>가 종료될 때까지 대기</a:t>
            </a:r>
            <a:r>
              <a:rPr lang="en-US" altLang="ko-KR" dirty="0"/>
              <a:t>, </a:t>
            </a:r>
            <a:r>
              <a:rPr lang="ko-KR" altLang="en-US" dirty="0"/>
              <a:t>헤더</a:t>
            </a:r>
            <a:r>
              <a:rPr lang="en-US" altLang="ko-KR" dirty="0"/>
              <a:t>: </a:t>
            </a:r>
            <a:r>
              <a:rPr lang="en-US" altLang="ko-KR" dirty="0" err="1"/>
              <a:t>wait.h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3C660-EFD5-4540-8C3C-E52B747206BF}"/>
              </a:ext>
            </a:extLst>
          </p:cNvPr>
          <p:cNvSpPr/>
          <p:nvPr/>
        </p:nvSpPr>
        <p:spPr>
          <a:xfrm>
            <a:off x="1240999" y="1520040"/>
            <a:ext cx="67701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pid_t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waitpid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pid_t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*status,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options);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56C19-50E2-48F6-8318-301CC5E3A581}"/>
              </a:ext>
            </a:extLst>
          </p:cNvPr>
          <p:cNvSpPr/>
          <p:nvPr/>
        </p:nvSpPr>
        <p:spPr>
          <a:xfrm>
            <a:off x="1240999" y="2223982"/>
            <a:ext cx="322395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pid_t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wait(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*status);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D94B2-EFBC-426E-8A48-C05620524C6E}"/>
              </a:ext>
            </a:extLst>
          </p:cNvPr>
          <p:cNvSpPr/>
          <p:nvPr/>
        </p:nvSpPr>
        <p:spPr>
          <a:xfrm>
            <a:off x="6881248" y="1773745"/>
            <a:ext cx="454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Tahoma" panose="020B0604030504040204" pitchFamily="34" charset="0"/>
              </a:rPr>
              <a:t> 특정 자식 프로세스가 종료될 때까지 대기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44E3E-847D-475B-B83C-AB85B60DEDF6}"/>
              </a:ext>
            </a:extLst>
          </p:cNvPr>
          <p:cNvSpPr/>
          <p:nvPr/>
        </p:nvSpPr>
        <p:spPr>
          <a:xfrm>
            <a:off x="4464958" y="2223982"/>
            <a:ext cx="5537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Tahoma" panose="020B0604030504040204" pitchFamily="34" charset="0"/>
              </a:rPr>
              <a:t>자식 프로세스 중 어느 하나라도 종료될 때까지 대기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5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F5E3-C40F-4C8E-9FCB-17AEB06F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Fork() </a:t>
            </a:r>
            <a:r>
              <a:rPr lang="ko-KR" altLang="en-US" dirty="0"/>
              <a:t>예제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E29B-F620-4461-A4F9-0722357E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60F1C-F65B-44E4-90A1-3927B74C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Hustar</a:t>
            </a:r>
            <a:r>
              <a:rPr lang="ko-KR" altLang="en-US"/>
              <a:t>로봇아카데미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96F9F-B7BC-421F-B523-F1D2429A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71D4-CC00-41AD-B74E-42A854D5D1AD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4D044-0F5C-4728-84D2-E1976E980F08}"/>
              </a:ext>
            </a:extLst>
          </p:cNvPr>
          <p:cNvSpPr/>
          <p:nvPr/>
        </p:nvSpPr>
        <p:spPr>
          <a:xfrm>
            <a:off x="838200" y="1124447"/>
            <a:ext cx="3352800" cy="261610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&lt;sys/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types.h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fork();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fork();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fork();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EB6C9-00B1-473A-AB88-F5230AD89DF1}"/>
              </a:ext>
            </a:extLst>
          </p:cNvPr>
          <p:cNvSpPr txBox="1"/>
          <p:nvPr/>
        </p:nvSpPr>
        <p:spPr>
          <a:xfrm>
            <a:off x="4297680" y="1181975"/>
            <a:ext cx="397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문제</a:t>
            </a:r>
            <a:r>
              <a:rPr lang="en-US" altLang="ko-KR" sz="2000" dirty="0"/>
              <a:t>. hello</a:t>
            </a:r>
            <a:r>
              <a:rPr lang="ko-KR" altLang="en-US" sz="2000" dirty="0"/>
              <a:t>가 몇 번 출력 되는가</a:t>
            </a:r>
            <a:r>
              <a:rPr lang="en-US" altLang="ko-KR" sz="2000" dirty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921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18180</TotalTime>
  <Words>2537</Words>
  <Application>Microsoft Office PowerPoint</Application>
  <PresentationFormat>Widescreen</PresentationFormat>
  <Paragraphs>394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Apple SD Gothic Neo</vt:lpstr>
      <vt:lpstr>Menlo</vt:lpstr>
      <vt:lpstr>SFMono-Regular</vt:lpstr>
      <vt:lpstr>Ubuntu Condensed</vt:lpstr>
      <vt:lpstr>Arial</vt:lpstr>
      <vt:lpstr>Calibri</vt:lpstr>
      <vt:lpstr>Calibri Light</vt:lpstr>
      <vt:lpstr>Consolas</vt:lpstr>
      <vt:lpstr>Tahoma</vt:lpstr>
      <vt:lpstr>Office Theme</vt:lpstr>
      <vt:lpstr>C프로그래밍7</vt:lpstr>
      <vt:lpstr>process, thread</vt:lpstr>
      <vt:lpstr>시스템 API 호출</vt:lpstr>
      <vt:lpstr>System()함수 활용</vt:lpstr>
      <vt:lpstr>Process와 thread</vt:lpstr>
      <vt:lpstr>Process와 thread</vt:lpstr>
      <vt:lpstr>Fork()함수</vt:lpstr>
      <vt:lpstr>fork() 관련 함수</vt:lpstr>
      <vt:lpstr>Fork() 예제</vt:lpstr>
      <vt:lpstr>Fork() 예제2</vt:lpstr>
      <vt:lpstr>thread()</vt:lpstr>
      <vt:lpstr>Thread() 관련 주요함수</vt:lpstr>
      <vt:lpstr>Thread() 예제</vt:lpstr>
      <vt:lpstr>Thread 예제2 beerparty</vt:lpstr>
      <vt:lpstr>Thread 예제2 beerparty 문제점</vt:lpstr>
      <vt:lpstr>Beersparty 문제 해결 방법</vt:lpstr>
      <vt:lpstr>Thread mutex 활용</vt:lpstr>
      <vt:lpstr>Thread mutex 활용</vt:lpstr>
      <vt:lpstr>Thread mutex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C프로그래밍</dc:title>
  <dc:creator>nara sori</dc:creator>
  <cp:lastModifiedBy>nara sori</cp:lastModifiedBy>
  <cp:revision>565</cp:revision>
  <dcterms:created xsi:type="dcterms:W3CDTF">2019-09-14T05:33:52Z</dcterms:created>
  <dcterms:modified xsi:type="dcterms:W3CDTF">2020-05-13T14:45:13Z</dcterms:modified>
</cp:coreProperties>
</file>